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65" r:id="rId2"/>
    <p:sldId id="456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273" r:id="rId22"/>
  </p:sldIdLst>
  <p:sldSz cx="9144000" cy="6858000" type="screen4x3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3188" autoAdjust="0"/>
  </p:normalViewPr>
  <p:slideViewPr>
    <p:cSldViewPr>
      <p:cViewPr varScale="1">
        <p:scale>
          <a:sx n="69" d="100"/>
          <a:sy n="69" d="100"/>
        </p:scale>
        <p:origin x="1416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E404FA2-0307-4AAA-97E0-1B95DA04011A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C43C2F9-D9EF-4AC1-838D-2DF7E93C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C4E2BA7-849A-4ED4-AF09-6D3072CE7341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8638"/>
            <a:ext cx="3525838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50300"/>
            <a:ext cx="7447280" cy="317396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94506AF-6DAD-4FB0-9D80-7EEDD5FF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43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1AEBA7-CAB4-4D52-BE99-26142E522895}" type="slidenum">
              <a:rPr 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17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174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22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362BBB-4F03-4DE0-B0EF-433AF3BD56DB}" type="slidenum">
              <a:rPr 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37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379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661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33EF69-224F-4E09-BA96-30A6B2864F6E}" type="slidenum">
              <a:rPr 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58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584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83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822367-9B90-4D26-8F6D-D541900418A5}" type="slidenum">
              <a:rPr 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78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789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632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DDE3B6-7568-4A84-88AF-B2D7AC086F5A}" type="slidenum">
              <a:rPr 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99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994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12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25A999-AF46-4E29-8FAE-EF8B3B765E57}" type="slidenum">
              <a:rPr 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19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98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80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888D17-E2EF-458F-87D6-E2730F9F5728}" type="slidenum">
              <a:rPr 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40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403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06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9F43C3-F4BD-48B6-8761-0106DCA4A69B}" type="slidenum">
              <a:rPr 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60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33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B1D5AD-A972-4D2E-9121-678AD774BF3B}" type="slidenum">
              <a:rPr 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81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74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003504-46D9-4051-8403-E025997F1A0D}" type="slidenum">
              <a:rPr 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01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018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7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C0E05A-F180-497B-ACAA-FE097D0B9323}" type="slidenum">
              <a:rPr 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536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36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52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C4241F-76E1-4452-A215-37D4C9CD6953}" type="slidenum">
              <a:rPr 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22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2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459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0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F684FE-1D4D-4A75-A830-985CB4E49254}" type="slidenum">
              <a:rPr 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741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41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04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E9E4B3-CD93-4CE6-9AC3-76987A33182A}" type="slidenum">
              <a:rPr 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45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46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7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66AA0A-AAFA-448C-BBE2-7852769C17EF}" type="slidenum">
              <a:rPr 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50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50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1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1C0F9F-99BC-465D-82E9-8A4B4D097583}" type="slidenum">
              <a:rPr 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355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355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544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FFAAA4-8BA2-42D1-BE25-8345C3D7AABF}" type="slidenum">
              <a:rPr 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560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560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6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301384-D797-4F09-9785-E03DFDBB6F9A}" type="slidenum">
              <a:rPr 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765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765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225BFCF-D746-47FA-A665-B55109F4401C}" type="slidenum">
              <a:rPr lang="en-US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7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938EC4-A539-491D-83A0-B177DA1F360B}" type="slidenum">
              <a:rPr 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96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970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64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Lecture </a:t>
            </a:r>
            <a:r>
              <a:rPr lang="en-US" sz="1400" b="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100" y="64008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100" y="64008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5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100" y="64008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3A639-2CA0-4F87-B449-ED2CECDD7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100" y="64008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9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"/>
                    </a14:imgEffect>
                    <a14:imgEffect>
                      <a14:brightnessContrast bright="13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2400"/>
            <a:ext cx="91424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81086"/>
            <a:ext cx="8229600" cy="50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1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802438"/>
            <a:ext cx="9144000" cy="61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2" descr="https://seeklogo.com/images/J/jagannath-university-logo-91BCEFF258-seeklogo.com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08" y="6152391"/>
            <a:ext cx="679104" cy="6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Lecture </a:t>
            </a:r>
            <a:r>
              <a:rPr lang="en-US" sz="1400" b="1" dirty="0" smtClean="0">
                <a:latin typeface="Cambria" panose="02040503050406030204" pitchFamily="18" charset="0"/>
              </a:rPr>
              <a:t>14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100" y="64008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ln w="19050"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CSE2101: Object Oriented Programming-II (Java)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86100" y="3352800"/>
            <a:ext cx="2971800" cy="6858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Lecture </a:t>
            </a:r>
            <a:r>
              <a:rPr lang="en-US" dirty="0" smtClean="0">
                <a:latin typeface="Cambria" panose="02040503050406030204" pitchFamily="18" charset="0"/>
              </a:rPr>
              <a:t>14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685800" y="130175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TCPClient.java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304800" y="1068388"/>
            <a:ext cx="8534400" cy="578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import java.io.*;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import java.net.*;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000"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class TCPClient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000"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public static void main(String argv[]) throws Exception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String sentence;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String modifiedSentence;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BufferedReader inFromUser = new BufferedReader(new InputStreamReader(System.in));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Socket clientSocket = new Socket("127.0.0.1", 6789);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DataOutputStream outToServer = new DataOutputStream(clientSocket.getOutputStream());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7AA3A639-2CA0-4F87-B449-ED2CECDD7A3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528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TCPClient.java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33400" y="1162050"/>
            <a:ext cx="80772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BufferedReader inFromServer = new BufferedReader(new InputStreamReader(clientSocket.getInputStream()));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sentence = inFromUser.readLine();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outToServer.writeBytes(sentence + '\n');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modifiedSentence = inFromServer.readLine();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System.out.println("FROM SERVER: " + modifiedSentence);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clientSocket.close();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000">
              <a:latin typeface="Tahoma" panose="020B0604030504040204" pitchFamily="34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7AA3A639-2CA0-4F87-B449-ED2CECDD7A3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545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434975" y="914400"/>
            <a:ext cx="8404225" cy="566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import java.io.*;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import java.net.*;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class TCPServer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000"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public static void main(String argv[]) throws Exception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String clientSentence;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String capitalizedSentence;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ServerSocket welcomeSocket = new ServerSocket(6789);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while (true)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000"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    Socket connectionSocket = welcomeSocket.accept();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    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685800" y="73025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TCPServer.java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7AA3A639-2CA0-4F87-B449-ED2CECDD7A3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738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685800" y="73025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TCPServer.java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BufferedReader inFromClient = new BufferedReader(new InputStreamReader(connectionSocket.getInputStream()));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    DataOutputStream outToClient = new DataOutputStream(connectionSocket.getOutputStream());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000"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    clientSentence = inFromClient.readLine();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000"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    capitalizedSentence = clientSentence.toUpperCase() + '\n';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000"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    outToClient.writeBytes(capitalizedSentence);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000">
              <a:latin typeface="Tahoma" panose="020B0604030504040204" pitchFamily="34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7AA3A639-2CA0-4F87-B449-ED2CECDD7A3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677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457200" y="14446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Socket Programming with UDP 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685800" y="990600"/>
            <a:ext cx="79184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UDP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Connectionless and unreliable service.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There isn’t an initial handshaking phase.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Doesn’t have a pipe.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transmitted data may be received out of order, or lost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Socket Programming with UDP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No need for a welcoming socket.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No streams are attached to the sockets.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the sending hosts creates “packets” by attaching the IP destination address and port number to each batch of bytes.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The receiving process must unravel to received packet to obtain the packet’s information bytes.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7AA3A639-2CA0-4F87-B449-ED2CECDD7A3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833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406400" y="111125"/>
            <a:ext cx="820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Java API for UDP Datagrams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531813" indent="-5318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 marL="912813" indent="-45561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DatagramSocket: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"/>
            </a:pPr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send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- Sends a datagram packet from this socket.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"/>
            </a:pPr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receive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- Receives a datagram packet from this socket.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"/>
            </a:pPr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setSoTimeout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- Enable/disable the specified timeout, in milliseconds.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"/>
            </a:pPr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connect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- Connects the socket to a remote address for this socket.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7AA3A639-2CA0-4F87-B449-ED2CECDD7A3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716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457200" y="14446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JAVA UDP Sockets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 marL="1141413" indent="-227013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 marL="1598613" indent="-22701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In Package java.net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java.net.DatagramSocket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 socket for sending and receiving datagram packets.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Constructor and Methods</a:t>
            </a:r>
          </a:p>
          <a:p>
            <a:pPr lvl="3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DatagramSocket(int port): Constructs a datagram socket and binds it to the specified port on the local host machine.</a:t>
            </a:r>
          </a:p>
          <a:p>
            <a:pPr lvl="3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void receive( DatagramPacket p)</a:t>
            </a:r>
          </a:p>
          <a:p>
            <a:pPr lvl="3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void send( DatagramPacket p)</a:t>
            </a:r>
          </a:p>
          <a:p>
            <a:pPr lvl="3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void close()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7AA3A639-2CA0-4F87-B449-ED2CECDD7A3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257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685800" y="111125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UDPClient.java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04800" y="1066800"/>
            <a:ext cx="845820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import java.io.*;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import java.net.*;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class UDPClient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000"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public static void main(String args[]) throws Exception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BufferedReader inFromUser = new BufferedReader(new InputStreamReader(System.in));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DatagramSocket clientSocket = new DatagramSocket();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InetAddress IPAddress = InetAddress.getByName("localhost");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byte[] sendData = new byte[1024];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byte[] receiveData = new byte[1024];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String sentence = inFromUser.readLine();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sendData = sentence.getBytes();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7AA3A639-2CA0-4F87-B449-ED2CECDD7A3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228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685800" y="38100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UDPClient.java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381000" y="1120775"/>
            <a:ext cx="8359775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DatagramPacket sendPacket = new DatagramPacket(sendData, sendData.length, IPAddress, 9876);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clientSocket.send(sendPacket);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DatagramPacket receivePacket = new DatagramPacket(receiveData, receiveData.length);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clientSocket.receive(receivePacket);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String modifiedSentence = new String(receivePacket.getData());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System.out.println("FROM SERVER:" + modifiedSentence);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clientSocket.close();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7AA3A639-2CA0-4F87-B449-ED2CECDD7A3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034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684213" y="147638"/>
            <a:ext cx="7772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UDPServer.java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323850" y="1371600"/>
            <a:ext cx="8496300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import java.io.*;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import java.net.*;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000"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class UDPServer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000"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public static void main(String args[]) throws Exception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DatagramSocket serverSocket = new DatagramSocket(9876);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byte[] receiveData = new byte[1024];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byte[] sendData = new byte[1024];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while (true)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    DatagramPacket receivePacket = new DatagramPacket(receiveData, receiveData.length);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    serverSocket.receive(receivePacket);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7AA3A639-2CA0-4F87-B449-ED2CECDD7A3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300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4400" b="1">
                <a:latin typeface="Cambria" panose="02040503050406030204" pitchFamily="18" charset="0"/>
                <a:ea typeface="Cambria" panose="02040503050406030204" pitchFamily="18" charset="0"/>
              </a:rPr>
              <a:t>Socket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7AA3A639-2CA0-4F87-B449-ED2CECDD7A3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529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685800" y="107950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UDPServer.java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6868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String sentence = new String(receivePacket.getData());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    InetAddress IPAddress = receivePacket.getAddress();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    int port = receivePacket.getPort();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    String capitalizedSentence = sentence.toUpperCase();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    sendData = capitalizedSentence.getBytes();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    DatagramPacket sendPacket = new DatagramPacket(sendData, sendData.length, IPAddress, port);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    serverSocket.send(sendPacket);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000">
              <a:latin typeface="Tahoma" panose="020B0604030504040204" pitchFamily="34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7AA3A639-2CA0-4F87-B449-ED2CECDD7A3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203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r>
              <a:rPr lang="en-US"/>
              <a:t>	  Thank </a:t>
            </a:r>
            <a:r>
              <a:rPr lang="en-US" dirty="0"/>
              <a:t>you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152400" y="84138"/>
            <a:ext cx="876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What is a socket?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28600" y="914400"/>
            <a:ext cx="8610600" cy="541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 marL="1141413" indent="-227013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Socket is an interface between application and network (the lower levels of the protocol stack)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application creates a socket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socket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type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dictates the style of communication</a:t>
            </a:r>
          </a:p>
          <a:p>
            <a:pPr lvl="2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reliable vs. best effort</a:t>
            </a:r>
          </a:p>
          <a:p>
            <a:pPr lvl="2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connection-oriented vs.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connectionless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Once configured, the application can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pass data to the socket for network transmission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receive data from the socket (transmitted through the network by some other host)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7AA3A639-2CA0-4F87-B449-ED2CECDD7A3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296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120650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Addresses, Ports and Sockets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Like apartments and mailboxes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You are the application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Street address of your apartment building is the </a:t>
            </a:r>
            <a:r>
              <a:rPr lang="en-US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IP address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Your mailbox is the </a:t>
            </a:r>
            <a:r>
              <a:rPr lang="en-US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The post-office is the network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socket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is the key that gives you access to the right mailbox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Q: How do you choose which port a socket connects to?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7AA3A639-2CA0-4F87-B449-ED2CECDD7A3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056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84138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Addresses, Ports and Sockets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Choose a port number that is registered for general use, from 1024 to 49151 </a:t>
            </a:r>
          </a:p>
          <a:p>
            <a:pPr lvl="1" algn="just" eaLnBrk="1" hangingPunct="1">
              <a:spcBef>
                <a:spcPts val="1200"/>
              </a:spcBef>
              <a:buFont typeface="Arial" panose="020B0604020202020204" pitchFamily="34" charset="0"/>
              <a:buChar char="–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Do not use ports 1 to 1023. These ports are reserved for use by the Internet Assigned Numbers Authority (IANA)</a:t>
            </a:r>
          </a:p>
          <a:p>
            <a:pPr lvl="1" algn="just" eaLnBrk="1" hangingPunct="1">
              <a:spcBef>
                <a:spcPts val="1200"/>
              </a:spcBef>
              <a:buFont typeface="Arial" panose="020B0604020202020204" pitchFamily="34" charset="0"/>
              <a:buChar char="–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Avoid using ports 49152 through 65535. These are dynamic ports that operating systems use randomly. If you choose one of these ports, you risk a potential port conflict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7AA3A639-2CA0-4F87-B449-ED2CECDD7A3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653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57200" y="84138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Client-Server Paradigm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Server waits for client to request a connection.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Client contacts server to establish a connection.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Client sends request.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Server sends reply.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Client and/or server terminate connection.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7AA3A639-2CA0-4F87-B449-ED2CECDD7A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249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57200" y="84138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Two types of Communication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Connection-oriented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Setup the link before communication.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Similar to the phone call. We need the phone number and receiver.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Connectionless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 link needed to be set up before communication.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Similar to send a letter. We need the address and receiver.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7AA3A639-2CA0-4F87-B449-ED2CECDD7A3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275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533400" y="106363"/>
            <a:ext cx="777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37609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Most popular types of sockets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3810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 marL="638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TCP socket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reliable delivery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in-order guaranteed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connection-oriented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bidirectional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4495800" y="1295400"/>
            <a:ext cx="4343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UDP socket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unreliable delivery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no order guarantees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no notion of “connection” – app indicates destination for each packet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can send or receive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7AA3A639-2CA0-4F87-B449-ED2CECDD7A3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485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685800" y="152400"/>
            <a:ext cx="7772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3600">
                <a:latin typeface="Cambria" panose="02040503050406030204" pitchFamily="18" charset="0"/>
                <a:ea typeface="Cambria" panose="02040503050406030204" pitchFamily="18" charset="0"/>
              </a:rPr>
              <a:t>JAVA TCP Sockets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684213" y="990600"/>
            <a:ext cx="77724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2pPr>
            <a:lvl3pPr marL="1141413" indent="-227013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3pPr>
            <a:lvl4pPr marL="1598613" indent="-22701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In Package java.net</a:t>
            </a:r>
          </a:p>
          <a:p>
            <a:pPr lvl="1" ea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java.net.Socket</a:t>
            </a:r>
          </a:p>
          <a:p>
            <a:pPr lvl="2" eaLnBrk="1" hangingPunct="1">
              <a:lnSpc>
                <a:spcPct val="7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Implements client sockets (also called just “sockets”).</a:t>
            </a:r>
          </a:p>
          <a:p>
            <a:pPr lvl="2" eaLnBrk="1" hangingPunct="1">
              <a:lnSpc>
                <a:spcPct val="7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An endpoint for communication between two machines.</a:t>
            </a:r>
          </a:p>
          <a:p>
            <a:pPr lvl="2" eaLnBrk="1" hangingPunct="1">
              <a:lnSpc>
                <a:spcPct val="7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Constructor and Methods</a:t>
            </a:r>
          </a:p>
          <a:p>
            <a:pPr lvl="3" eaLnBrk="1" hangingPunct="1">
              <a:lnSpc>
                <a:spcPct val="7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600">
                <a:latin typeface="Cambria" panose="02040503050406030204" pitchFamily="18" charset="0"/>
                <a:ea typeface="Cambria" panose="02040503050406030204" pitchFamily="18" charset="0"/>
              </a:rPr>
              <a:t>Socket(String host, int port): Creates a stream socket and connects it to the specified port number on the named host.</a:t>
            </a:r>
          </a:p>
          <a:p>
            <a:pPr lvl="3" eaLnBrk="1" hangingPunct="1">
              <a:lnSpc>
                <a:spcPct val="7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600">
                <a:latin typeface="Cambria" panose="02040503050406030204" pitchFamily="18" charset="0"/>
                <a:ea typeface="Cambria" panose="02040503050406030204" pitchFamily="18" charset="0"/>
              </a:rPr>
              <a:t>InputStream getInputStream()</a:t>
            </a:r>
          </a:p>
          <a:p>
            <a:pPr lvl="3" eaLnBrk="1" hangingPunct="1">
              <a:lnSpc>
                <a:spcPct val="7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600">
                <a:latin typeface="Cambria" panose="02040503050406030204" pitchFamily="18" charset="0"/>
                <a:ea typeface="Cambria" panose="02040503050406030204" pitchFamily="18" charset="0"/>
              </a:rPr>
              <a:t>OutputStream getOutputStream()</a:t>
            </a:r>
          </a:p>
          <a:p>
            <a:pPr lvl="3" eaLnBrk="1" hangingPunct="1">
              <a:lnSpc>
                <a:spcPct val="7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600">
                <a:latin typeface="Cambria" panose="02040503050406030204" pitchFamily="18" charset="0"/>
                <a:ea typeface="Cambria" panose="02040503050406030204" pitchFamily="18" charset="0"/>
              </a:rPr>
              <a:t>close()</a:t>
            </a:r>
            <a:br>
              <a:rPr lang="en-US" sz="160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6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ea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java.net.ServerSocket</a:t>
            </a:r>
          </a:p>
          <a:p>
            <a:pPr lvl="2" eaLnBrk="1" hangingPunct="1">
              <a:lnSpc>
                <a:spcPct val="7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Implements server sockets.</a:t>
            </a:r>
          </a:p>
          <a:p>
            <a:pPr lvl="2" eaLnBrk="1" hangingPunct="1">
              <a:lnSpc>
                <a:spcPct val="7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Waits for requests to come in over the network.</a:t>
            </a:r>
          </a:p>
          <a:p>
            <a:pPr lvl="2" eaLnBrk="1" hangingPunct="1">
              <a:lnSpc>
                <a:spcPct val="7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Performs some operation based on the request.</a:t>
            </a:r>
          </a:p>
          <a:p>
            <a:pPr lvl="2" eaLnBrk="1" hangingPunct="1">
              <a:lnSpc>
                <a:spcPct val="7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Constructor and Methods</a:t>
            </a:r>
          </a:p>
          <a:p>
            <a:pPr lvl="3" eaLnBrk="1" hangingPunct="1">
              <a:lnSpc>
                <a:spcPct val="7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600">
                <a:latin typeface="Cambria" panose="02040503050406030204" pitchFamily="18" charset="0"/>
                <a:ea typeface="Cambria" panose="02040503050406030204" pitchFamily="18" charset="0"/>
              </a:rPr>
              <a:t>ServerSocket(int port)</a:t>
            </a:r>
          </a:p>
          <a:p>
            <a:pPr lvl="3" eaLnBrk="1" hangingPunct="1">
              <a:lnSpc>
                <a:spcPct val="7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sz="1600">
                <a:latin typeface="Cambria" panose="02040503050406030204" pitchFamily="18" charset="0"/>
                <a:ea typeface="Cambria" panose="02040503050406030204" pitchFamily="18" charset="0"/>
              </a:rPr>
              <a:t>Socket Accept(): Listens for a connection to be made to this socket and accepts it. This method blocks until a connection is made.</a:t>
            </a:r>
          </a:p>
          <a:p>
            <a:pPr lvl="2" eaLnBrk="1" hangingPunct="1">
              <a:lnSpc>
                <a:spcPct val="7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endParaRPr lang="en-US" sz="16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7AA3A639-2CA0-4F87-B449-ED2CECDD7A3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078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N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</TotalTime>
  <Words>1193</Words>
  <Application>Microsoft Office PowerPoint</Application>
  <PresentationFormat>On-screen Show (4:3)</PresentationFormat>
  <Paragraphs>256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맑은 고딕</vt:lpstr>
      <vt:lpstr>Arial</vt:lpstr>
      <vt:lpstr>Calibri</vt:lpstr>
      <vt:lpstr>Cambria</vt:lpstr>
      <vt:lpstr>Courier New</vt:lpstr>
      <vt:lpstr>DejaVu Sans</vt:lpstr>
      <vt:lpstr>Tahoma</vt:lpstr>
      <vt:lpstr>Times New Roman</vt:lpstr>
      <vt:lpstr>Trebuchet MS</vt:lpstr>
      <vt:lpstr>Wingdings</vt:lpstr>
      <vt:lpstr>GNR</vt:lpstr>
      <vt:lpstr>CSE2101: Object Oriented Programming-II (Java)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Sajeeb</dc:creator>
  <cp:lastModifiedBy>Sajeeb Saha</cp:lastModifiedBy>
  <cp:revision>298</cp:revision>
  <cp:lastPrinted>2016-04-24T18:47:01Z</cp:lastPrinted>
  <dcterms:created xsi:type="dcterms:W3CDTF">2015-12-02T19:12:51Z</dcterms:created>
  <dcterms:modified xsi:type="dcterms:W3CDTF">2022-04-05T06:06:02Z</dcterms:modified>
</cp:coreProperties>
</file>