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65" r:id="rId2"/>
    <p:sldId id="329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30" r:id="rId32"/>
    <p:sldId id="331" r:id="rId33"/>
    <p:sldId id="332" r:id="rId34"/>
    <p:sldId id="333" r:id="rId35"/>
    <p:sldId id="334" r:id="rId36"/>
    <p:sldId id="335" r:id="rId37"/>
    <p:sldId id="336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7" r:id="rId54"/>
    <p:sldId id="328" r:id="rId55"/>
    <p:sldId id="273" r:id="rId56"/>
  </p:sldIdLst>
  <p:sldSz cx="9144000" cy="6858000" type="screen4x3"/>
  <p:notesSz cx="9309100" cy="70532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3188" autoAdjust="0"/>
  </p:normalViewPr>
  <p:slideViewPr>
    <p:cSldViewPr>
      <p:cViewPr varScale="1">
        <p:scale>
          <a:sx n="67" d="100"/>
          <a:sy n="67" d="100"/>
        </p:scale>
        <p:origin x="704" y="-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5E404FA2-0307-4AAA-97E0-1B95DA04011A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2C43C2F9-D9EF-4AC1-838D-2DF7E93C3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023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1C4E2BA7-849A-4ED4-AF09-6D3072CE7341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2425" y="528638"/>
            <a:ext cx="3525838" cy="2644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50300"/>
            <a:ext cx="7447280" cy="317396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494506AF-6DAD-4FB0-9D80-7EEDD5FF6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1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43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83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438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721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150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98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404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537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6059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8202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54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5975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529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5772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66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694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7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5137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792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452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3428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953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5039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1388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0684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083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4005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3803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600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0519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8484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546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2926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524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742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2970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0346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6559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563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901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2348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835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6400" tIns="43200" rIns="86400" bIns="432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fld id="{2A66CB90-F908-4A26-87D1-0EA55479FBCD}" type="slidenum">
              <a:rPr lang="en-US">
                <a:solidFill>
                  <a:srgbClr val="FFFFFF"/>
                </a:solidFill>
              </a:rPr>
              <a:pPr>
                <a:buClrTx/>
                <a:buFontTx/>
                <a:buNone/>
              </a:pPr>
              <a:t>47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3667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8" name="Text Box 3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6400" tIns="43200" rIns="86400" bIns="43200"/>
          <a:lstStyle/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mtClean="0">
                <a:latin typeface="Times New Roman" panose="02020603050405020304" pitchFamily="18" charset="0"/>
                <a:ea typeface="DejaVu Sans" charset="0"/>
                <a:cs typeface="DejaVu Sans" charset="0"/>
              </a:rPr>
              <a:t>It seems that there are two possible values for expr. If the addition is performed first, then expr is initialized to 30; if instead, the multiplication is performed first, then expr is initialized to 14. N</a:t>
            </a:r>
          </a:p>
          <a:p>
            <a:pPr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mtClean="0">
              <a:latin typeface="Times New Roman" panose="02020603050405020304" pitchFamily="18" charset="0"/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11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2775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701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2767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290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9988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878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2619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7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220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651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058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215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906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529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</a:t>
            </a:r>
            <a:r>
              <a:rPr lang="en-US" sz="1400" b="0" dirty="0" smtClean="0">
                <a:latin typeface="Cambria" panose="02040503050406030204" pitchFamily="18" charset="0"/>
              </a:rPr>
              <a:t>1</a:t>
            </a:r>
            <a:endParaRPr lang="en-US" sz="1400" b="0" dirty="0">
              <a:latin typeface="Cambria" panose="02040503050406030204" pitchFamily="18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412042"/>
            <a:ext cx="28194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9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412042"/>
            <a:ext cx="28194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5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412042"/>
            <a:ext cx="28194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0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idx="10"/>
          </p:nvPr>
        </p:nvSpPr>
        <p:spPr>
          <a:xfrm>
            <a:off x="685800" y="6248400"/>
            <a:ext cx="1903413" cy="45561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1"/>
          </p:nvPr>
        </p:nvSpPr>
        <p:spPr>
          <a:xfrm>
            <a:off x="3048000" y="6412042"/>
            <a:ext cx="2819400" cy="36512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 of CSE, University of Dhaka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DA731-3980-4EB6-8606-21A6106072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4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"/>
                    </a14:imgEffect>
                    <a14:imgEffect>
                      <a14:brightnessContrast bright="13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152400"/>
            <a:ext cx="914241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81086"/>
            <a:ext cx="8229600" cy="504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9144000" cy="61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802438"/>
            <a:ext cx="9144000" cy="61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2" descr="https://seeklogo.com/images/J/jagannath-university-logo-91BCEFF258-seeklogo.com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508" y="6152391"/>
            <a:ext cx="679104" cy="62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76600" y="6412042"/>
            <a:ext cx="2590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mbria" panose="02040503050406030204" pitchFamily="18" charset="0"/>
              </a:rPr>
              <a:t>Lecture 2</a:t>
            </a:r>
            <a:endParaRPr lang="en-US" sz="1400" b="1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53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  <a:ln w="19050">
            <a:solidFill>
              <a:srgbClr val="0070C0"/>
            </a:solidFill>
          </a:ln>
        </p:spPr>
        <p:txBody>
          <a:bodyPr/>
          <a:lstStyle/>
          <a:p>
            <a:r>
              <a:rPr lang="en-US" dirty="0" smtClean="0">
                <a:latin typeface="Cambria" panose="02040503050406030204" pitchFamily="18" charset="0"/>
              </a:rPr>
              <a:t>CSE2101</a:t>
            </a:r>
            <a:r>
              <a:rPr lang="en-US" dirty="0">
                <a:latin typeface="Cambria" panose="02040503050406030204" pitchFamily="18" charset="0"/>
              </a:rPr>
              <a:t>: Object Oriented </a:t>
            </a:r>
            <a:r>
              <a:rPr lang="en-US" dirty="0" smtClean="0">
                <a:latin typeface="Cambria" panose="02040503050406030204" pitchFamily="18" charset="0"/>
              </a:rPr>
              <a:t>Programming-II (Java)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86100" y="3352800"/>
            <a:ext cx="2971800" cy="6858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 smtClean="0">
                <a:latin typeface="Cambria" panose="02040503050406030204" pitchFamily="18" charset="0"/>
              </a:rPr>
              <a:t>Lecture 2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24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574675" y="242888"/>
            <a:ext cx="80010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n-US" sz="38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4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Now 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actual execution of the program begins.</a:t>
            </a:r>
          </a:p>
          <a:p>
            <a:pPr algn="just" eaLnBrk="1" hangingPunct="1"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4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400" dirty="0" err="1">
                <a:solidFill>
                  <a:srgbClr val="000000"/>
                </a:solidFill>
                <a:latin typeface="Cambria" panose="02040503050406030204" pitchFamily="18" charset="0"/>
              </a:rPr>
              <a:t>Bytecodes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are converted to machine language suitable for the underlying OS and hardware.</a:t>
            </a:r>
          </a:p>
          <a:p>
            <a:pPr algn="just" eaLnBrk="1" hangingPunct="1"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4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Recent JVM performs </a:t>
            </a:r>
            <a:r>
              <a:rPr lang="en-US" sz="2400" b="1" dirty="0">
                <a:solidFill>
                  <a:srgbClr val="000000"/>
                </a:solidFill>
                <a:latin typeface="Cambria" panose="02040503050406030204" pitchFamily="18" charset="0"/>
              </a:rPr>
              <a:t>just-in-time (JIT) compilation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to make program execution faster.</a:t>
            </a:r>
          </a:p>
          <a:p>
            <a:pPr algn="just" eaLnBrk="1" hangingPunct="1"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4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So, we can say that Java programs actually go through two compilation phases – </a:t>
            </a:r>
          </a:p>
          <a:p>
            <a:pPr lvl="1" algn="just" eaLnBrk="1" hangingPunct="1">
              <a:lnSpc>
                <a:spcPct val="80000"/>
              </a:lnSpc>
              <a:spcBef>
                <a:spcPts val="5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Source code -&gt; </a:t>
            </a:r>
            <a:r>
              <a:rPr lang="en-US" sz="2000" dirty="0" err="1">
                <a:solidFill>
                  <a:srgbClr val="000000"/>
                </a:solidFill>
                <a:latin typeface="Cambria" panose="02040503050406030204" pitchFamily="18" charset="0"/>
              </a:rPr>
              <a:t>bytecodes</a:t>
            </a:r>
            <a:endParaRPr lang="en-US" sz="20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1" algn="just" eaLnBrk="1" hangingPunct="1">
              <a:lnSpc>
                <a:spcPct val="80000"/>
              </a:lnSpc>
              <a:spcBef>
                <a:spcPts val="5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000" dirty="0" err="1">
                <a:solidFill>
                  <a:srgbClr val="000000"/>
                </a:solidFill>
                <a:latin typeface="Cambria" panose="02040503050406030204" pitchFamily="18" charset="0"/>
              </a:rPr>
              <a:t>Bytecodes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-&gt; machine language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D21D741-0EA4-4A7A-9AAD-A153C42240EF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10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Phase 5: Execution</a:t>
            </a:r>
          </a:p>
        </p:txBody>
      </p:sp>
    </p:spTree>
    <p:extLst>
      <p:ext uri="{BB962C8B-B14F-4D97-AF65-F5344CB8AC3E}">
        <p14:creationId xmlns:p14="http://schemas.microsoft.com/office/powerpoint/2010/main" val="2579270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885825" y="1752600"/>
            <a:ext cx="7772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000" dirty="0">
                <a:solidFill>
                  <a:srgbClr val="000000"/>
                </a:solidFill>
                <a:latin typeface="Cambria" panose="02040503050406030204" pitchFamily="18" charset="0"/>
              </a:rPr>
              <a:t>Identifiers, Keyword, Statements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B21734F-D3E4-43C1-9E43-911312D763FE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11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69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609600" y="3048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34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381000" y="1371600"/>
            <a:ext cx="86106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5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Identifiers are names for variables, classes, methods etc.</a:t>
            </a:r>
          </a:p>
          <a:p>
            <a:pPr>
              <a:spcBef>
                <a:spcPts val="5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0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spcBef>
                <a:spcPts val="5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Good ones are compact, but </a:t>
            </a:r>
            <a:r>
              <a:rPr lang="en-US" sz="2000" dirty="0" err="1">
                <a:solidFill>
                  <a:srgbClr val="000000"/>
                </a:solidFill>
                <a:latin typeface="Cambria" panose="02040503050406030204" pitchFamily="18" charset="0"/>
              </a:rPr>
              <a:t>inidicate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what they stand for</a:t>
            </a:r>
          </a:p>
          <a:p>
            <a:pPr lvl="1"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radius, width, height, length</a:t>
            </a:r>
          </a:p>
          <a:p>
            <a:pPr lvl="1">
              <a:spcBef>
                <a:spcPts val="450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1000" y="3200400"/>
            <a:ext cx="861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8313" indent="-468313"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5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Java is case sensitive (so as identifier).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81000" y="4343400"/>
            <a:ext cx="8610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8313" indent="-468313"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906463" indent="-436563"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Rules:</a:t>
            </a:r>
          </a:p>
          <a:p>
            <a:pPr lvl="1" algn="just" eaLnBrk="1" hangingPunct="1"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May contain upper case, lower case letters, numbers, underscore, dollar sign.</a:t>
            </a:r>
          </a:p>
          <a:p>
            <a:pPr lvl="1" algn="just" eaLnBrk="1" hangingPunct="1"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Must not begin with a number.</a:t>
            </a:r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A427A38-D5D4-435C-9979-FD69E0231F33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12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Identifiers</a:t>
            </a:r>
          </a:p>
        </p:txBody>
      </p:sp>
    </p:spTree>
    <p:extLst>
      <p:ext uri="{BB962C8B-B14F-4D97-AF65-F5344CB8AC3E}">
        <p14:creationId xmlns:p14="http://schemas.microsoft.com/office/powerpoint/2010/main" val="10152086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741363" y="2438400"/>
            <a:ext cx="5816057" cy="36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// Authors: J. P. Cohoon and J. W. Davidson	</a:t>
            </a:r>
          </a:p>
          <a:p>
            <a:pPr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// Purpose: display a quotation in a console window	</a:t>
            </a:r>
          </a:p>
          <a:p>
            <a:pPr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	</a:t>
            </a:r>
          </a:p>
          <a:p>
            <a:pPr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public class DisplayForecast {	</a:t>
            </a:r>
          </a:p>
          <a:p>
            <a:pPr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	</a:t>
            </a:r>
          </a:p>
          <a:p>
            <a:pPr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  // method main(): application entry point	</a:t>
            </a:r>
          </a:p>
          <a:p>
            <a:pPr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  public static void main(String[] args) {	</a:t>
            </a:r>
          </a:p>
          <a:p>
            <a:pPr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     System.out.print("I think there is a world market for");</a:t>
            </a:r>
          </a:p>
          <a:p>
            <a:pPr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     System.out.println(" maybe five computers.");	</a:t>
            </a:r>
          </a:p>
          <a:p>
            <a:pPr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     System.out.println("   Thomas Watson, IBM, 1943.");	</a:t>
            </a:r>
          </a:p>
          <a:p>
            <a:pPr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  }	</a:t>
            </a:r>
          </a:p>
          <a:p>
            <a:pPr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}</a:t>
            </a:r>
          </a:p>
          <a:p>
            <a:pPr>
              <a:buClrTx/>
              <a:buFontTx/>
              <a:buNone/>
            </a:pPr>
            <a:endParaRPr lang="en-US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571500" y="284263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34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610600" cy="204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7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Some words are reserved, and can’t be used as identifiers</a:t>
            </a:r>
          </a:p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3000" b="1" i="1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spcBef>
                <a:spcPts val="750"/>
              </a:spcBef>
              <a:buClrTx/>
              <a:buFontTx/>
              <a:buNone/>
            </a:pPr>
            <a:endParaRPr lang="en-US" sz="3000" b="1" i="1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A25491E-B2BC-4060-86B1-348DDB13FBDB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13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4017833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574675" y="3048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34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566738" y="1371600"/>
            <a:ext cx="8001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3000">
                <a:solidFill>
                  <a:srgbClr val="000000"/>
                </a:solidFill>
                <a:latin typeface="Cambria" panose="02040503050406030204" pitchFamily="18" charset="0"/>
              </a:rPr>
              <a:t>Case matters!</a:t>
            </a:r>
          </a:p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300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3000">
                <a:solidFill>
                  <a:srgbClr val="000000"/>
                </a:solidFill>
                <a:latin typeface="Cambria" panose="02040503050406030204" pitchFamily="18" charset="0"/>
              </a:rPr>
              <a:t>public ≠ Public ≠ PUBLIC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This is different that FORTRAN and BASIC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This is the same as C/C++</a:t>
            </a:r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5C954B5-A8F1-4B6E-AB2D-726A1A3B2625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14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Capitalization</a:t>
            </a:r>
          </a:p>
        </p:txBody>
      </p:sp>
    </p:spTree>
    <p:extLst>
      <p:ext uri="{BB962C8B-B14F-4D97-AF65-F5344CB8AC3E}">
        <p14:creationId xmlns:p14="http://schemas.microsoft.com/office/powerpoint/2010/main" val="25198768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574675" y="30480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38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3000">
                <a:solidFill>
                  <a:srgbClr val="000000"/>
                </a:solidFill>
                <a:latin typeface="Cambria" panose="02040503050406030204" pitchFamily="18" charset="0"/>
              </a:rPr>
              <a:t>A statement in Java is (usually) a single line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Example: System.out.println (“Hello world!”);</a:t>
            </a:r>
          </a:p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300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3000">
                <a:solidFill>
                  <a:srgbClr val="000000"/>
                </a:solidFill>
                <a:latin typeface="Cambria" panose="02040503050406030204" pitchFamily="18" charset="0"/>
              </a:rPr>
              <a:t>All statements must end with a semi-colon (like C)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E27F427-5F43-458C-BBAF-7BAFE741F3EB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15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Statements</a:t>
            </a:r>
          </a:p>
        </p:txBody>
      </p:sp>
    </p:spTree>
    <p:extLst>
      <p:ext uri="{BB962C8B-B14F-4D97-AF65-F5344CB8AC3E}">
        <p14:creationId xmlns:p14="http://schemas.microsoft.com/office/powerpoint/2010/main" val="35432573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40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54BECA8-B3C4-4EB5-BF32-53F60D7D40B6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16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685800" y="2743200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Data types, Variables</a:t>
            </a:r>
          </a:p>
        </p:txBody>
      </p:sp>
    </p:spTree>
    <p:extLst>
      <p:ext uri="{BB962C8B-B14F-4D97-AF65-F5344CB8AC3E}">
        <p14:creationId xmlns:p14="http://schemas.microsoft.com/office/powerpoint/2010/main" val="11200553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574675" y="242888"/>
            <a:ext cx="80010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38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66738" y="1371600"/>
            <a:ext cx="8001000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600" dirty="0">
                <a:solidFill>
                  <a:srgbClr val="000000"/>
                </a:solidFill>
                <a:latin typeface="Cambria" panose="02040503050406030204" pitchFamily="18" charset="0"/>
              </a:rPr>
              <a:t>Java is a “strong typed language”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Each variable has a declared type.</a:t>
            </a:r>
          </a:p>
          <a:p>
            <a:pPr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6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6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6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6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6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6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600" dirty="0">
                <a:solidFill>
                  <a:srgbClr val="000000"/>
                </a:solidFill>
                <a:latin typeface="Cambria" panose="02040503050406030204" pitchFamily="18" charset="0"/>
              </a:rPr>
              <a:t>There are two kinds of data-types in Java: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Primitive types.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200" dirty="0">
                <a:solidFill>
                  <a:srgbClr val="000000"/>
                </a:solidFill>
                <a:latin typeface="Cambria" panose="02040503050406030204" pitchFamily="18" charset="0"/>
              </a:rPr>
              <a:t>Classes (will be discussed later).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2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3379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145471"/>
              </p:ext>
            </p:extLst>
          </p:nvPr>
        </p:nvGraphicFramePr>
        <p:xfrm>
          <a:off x="1371600" y="3124200"/>
          <a:ext cx="4192588" cy="1219200"/>
        </p:xfrm>
        <a:graphic>
          <a:graphicData uri="http://schemas.openxmlformats.org/drawingml/2006/table">
            <a:tbl>
              <a:tblPr/>
              <a:tblGrid>
                <a:gridCol w="4192588"/>
              </a:tblGrid>
              <a:tr h="121920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float x;      //x is a variable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x = 13.2;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0C51A81-F6A4-4E42-8AAC-F25DCB0CA6E1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17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5603772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381000" y="150813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38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381000" y="1447800"/>
            <a:ext cx="8153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There are 8 primitive types in Java.</a:t>
            </a:r>
          </a:p>
          <a:p>
            <a:pPr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Integer types:</a:t>
            </a:r>
          </a:p>
          <a:p>
            <a:pPr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89579"/>
              </p:ext>
            </p:extLst>
          </p:nvPr>
        </p:nvGraphicFramePr>
        <p:xfrm>
          <a:off x="762000" y="2895600"/>
          <a:ext cx="6326188" cy="2819400"/>
        </p:xfrm>
        <a:graphic>
          <a:graphicData uri="http://schemas.openxmlformats.org/drawingml/2006/table">
            <a:tbl>
              <a:tblPr/>
              <a:tblGrid>
                <a:gridCol w="1397000"/>
                <a:gridCol w="4929188"/>
              </a:tblGrid>
              <a:tr h="741362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byte 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An 8-bit signed integer.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short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A 16-bit signed integer.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362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int    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A 32-bit signed integer.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long 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A 64-bit signed integer.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13" name="Text Box 34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51D695E-D1DF-4D14-99B2-E6A133FB88FE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18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Java Primitive Types</a:t>
            </a:r>
          </a:p>
        </p:txBody>
      </p:sp>
    </p:spTree>
    <p:extLst>
      <p:ext uri="{BB962C8B-B14F-4D97-AF65-F5344CB8AC3E}">
        <p14:creationId xmlns:p14="http://schemas.microsoft.com/office/powerpoint/2010/main" val="280559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81000" y="150813"/>
            <a:ext cx="822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38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381000" y="1600200"/>
            <a:ext cx="75438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Floating point types:</a:t>
            </a:r>
          </a:p>
          <a:p>
            <a:pPr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358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687955"/>
              </p:ext>
            </p:extLst>
          </p:nvPr>
        </p:nvGraphicFramePr>
        <p:xfrm>
          <a:off x="838200" y="2057400"/>
          <a:ext cx="6326188" cy="1409700"/>
        </p:xfrm>
        <a:graphic>
          <a:graphicData uri="http://schemas.openxmlformats.org/drawingml/2006/table">
            <a:tbl>
              <a:tblPr/>
              <a:tblGrid>
                <a:gridCol w="1397000"/>
                <a:gridCol w="4929188"/>
              </a:tblGrid>
              <a:tr h="741362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Float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A 32-bit IEEE floating point.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double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A 64-bit IEEE floating point.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31" name="Rectangle 20"/>
          <p:cNvSpPr>
            <a:spLocks noChangeArrowheads="1"/>
          </p:cNvSpPr>
          <p:nvPr/>
        </p:nvSpPr>
        <p:spPr bwMode="auto">
          <a:xfrm>
            <a:off x="381000" y="3771900"/>
            <a:ext cx="7543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8313" indent="-468313"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Other types:</a:t>
            </a:r>
          </a:p>
          <a:p>
            <a:pPr algn="just" eaLnBrk="1" hangingPunct="1"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35861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494197"/>
              </p:ext>
            </p:extLst>
          </p:nvPr>
        </p:nvGraphicFramePr>
        <p:xfrm>
          <a:off x="838200" y="4229100"/>
          <a:ext cx="6326188" cy="1409700"/>
        </p:xfrm>
        <a:graphic>
          <a:graphicData uri="http://schemas.openxmlformats.org/drawingml/2006/table">
            <a:tbl>
              <a:tblPr/>
              <a:tblGrid>
                <a:gridCol w="1397000"/>
                <a:gridCol w="4929188"/>
              </a:tblGrid>
              <a:tr h="741362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boolean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Either true or false.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33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char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A 16-bit Unicode character.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43" name="Text Box 38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E85AD1C-0B51-45C6-A1CA-5BA9F9DA9C75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19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Java Primitive Types </a:t>
            </a:r>
            <a:r>
              <a:rPr lang="en-US" sz="2200" dirty="0">
                <a:latin typeface="Cambria" panose="02040503050406030204" pitchFamily="18" charset="0"/>
              </a:rPr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22076361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685800" y="379413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3600" b="1" dirty="0">
                <a:solidFill>
                  <a:srgbClr val="000000"/>
                </a:solidFill>
                <a:latin typeface="Cambria" panose="02040503050406030204" pitchFamily="18" charset="0"/>
              </a:rPr>
              <a:t>Java – </a:t>
            </a:r>
            <a:br>
              <a:rPr lang="en-US" sz="3600" b="1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r>
              <a:rPr lang="en-US" sz="3600" b="1" dirty="0">
                <a:solidFill>
                  <a:srgbClr val="000000"/>
                </a:solidFill>
                <a:latin typeface="Cambria" panose="02040503050406030204" pitchFamily="18" charset="0"/>
              </a:rPr>
              <a:t>Data Types, Variables, Expression</a:t>
            </a: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70BE439-39F6-4FED-845C-C70E10A2D0D3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2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07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574675" y="242888"/>
            <a:ext cx="80010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38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381000" y="1600200"/>
            <a:ext cx="8610600" cy="376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80000"/>
              </a:lnSpc>
              <a:spcBef>
                <a:spcPts val="7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Java has 8 (or so) primitive types: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float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double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boolean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char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byte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short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int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long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4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6867" name="AutoShape 3"/>
          <p:cNvSpPr>
            <a:spLocks/>
          </p:cNvSpPr>
          <p:nvPr/>
        </p:nvSpPr>
        <p:spPr bwMode="auto">
          <a:xfrm>
            <a:off x="2743200" y="20574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5560" cap="sq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6868" name="AutoShape 4"/>
          <p:cNvSpPr>
            <a:spLocks/>
          </p:cNvSpPr>
          <p:nvPr/>
        </p:nvSpPr>
        <p:spPr bwMode="auto">
          <a:xfrm>
            <a:off x="2743200" y="3581400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25560" cap="sq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114675" y="2133600"/>
            <a:ext cx="149602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real numbers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3116263" y="3994150"/>
            <a:ext cx="1819578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integer numbers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3138488" y="2698750"/>
            <a:ext cx="268949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two values: true and false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3109913" y="3124200"/>
            <a:ext cx="190537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a single character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381000" y="5181600"/>
            <a:ext cx="86106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8313" indent="-468313"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5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000">
                <a:solidFill>
                  <a:srgbClr val="000000"/>
                </a:solidFill>
                <a:latin typeface="Cambria" panose="02040503050406030204" pitchFamily="18" charset="0"/>
              </a:rPr>
              <a:t>Also the “void” type</a:t>
            </a:r>
          </a:p>
        </p:txBody>
      </p:sp>
      <p:sp>
        <p:nvSpPr>
          <p:cNvPr id="35851" name="Text Box 10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2CE75D-2E9F-4A21-BF4D-2E6D9AAC5F45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20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Primitive variable types</a:t>
            </a:r>
          </a:p>
        </p:txBody>
      </p:sp>
    </p:spTree>
    <p:extLst>
      <p:ext uri="{BB962C8B-B14F-4D97-AF65-F5344CB8AC3E}">
        <p14:creationId xmlns:p14="http://schemas.microsoft.com/office/powerpoint/2010/main" val="2214510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nimBg="1"/>
      <p:bldP spid="3686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574675" y="3048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34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33400" y="12192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7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 float takes up 4 bytes of space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Has 6 decimal places of accuracy: 3.14159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4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spcBef>
                <a:spcPts val="7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 double takes up 8 bytes of space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Has 15 decimal places of accuracy: 3.14159265358979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4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spcBef>
                <a:spcPts val="7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Always use doubles</a:t>
            </a:r>
          </a:p>
          <a:p>
            <a:pPr lvl="1"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It will save you quite a headache!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A476990-A64B-401C-A62F-5E91917265D7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21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Primitive real (floating-point) types</a:t>
            </a:r>
          </a:p>
        </p:txBody>
      </p:sp>
    </p:spTree>
    <p:extLst>
      <p:ext uri="{BB962C8B-B14F-4D97-AF65-F5344CB8AC3E}">
        <p14:creationId xmlns:p14="http://schemas.microsoft.com/office/powerpoint/2010/main" val="29212876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533400" y="789846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34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381000" y="1600200"/>
            <a:ext cx="838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Consider a byte:</a:t>
            </a:r>
          </a:p>
        </p:txBody>
      </p:sp>
      <p:graphicFrame>
        <p:nvGraphicFramePr>
          <p:cNvPr id="389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064358"/>
              </p:ext>
            </p:extLst>
          </p:nvPr>
        </p:nvGraphicFramePr>
        <p:xfrm>
          <a:off x="2286000" y="2133600"/>
          <a:ext cx="5562600" cy="381000"/>
        </p:xfrm>
        <a:graphic>
          <a:graphicData uri="http://schemas.openxmlformats.org/drawingml/2006/table">
            <a:tbl>
              <a:tblPr/>
              <a:tblGrid>
                <a:gridCol w="695065"/>
                <a:gridCol w="695063"/>
                <a:gridCol w="695065"/>
                <a:gridCol w="697151"/>
                <a:gridCol w="695063"/>
                <a:gridCol w="695065"/>
                <a:gridCol w="695063"/>
                <a:gridCol w="695065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53604" marB="46800" horzOverflow="overflow">
                    <a:lnL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1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2" charset="0"/>
                        <a:ea typeface="DejaVu Sans" charset="0"/>
                        <a:cs typeface="DejaVu Sans" charset="0"/>
                      </a:endParaRP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49" name="Rectangle 37"/>
          <p:cNvSpPr>
            <a:spLocks noChangeArrowheads="1"/>
          </p:cNvSpPr>
          <p:nvPr/>
        </p:nvSpPr>
        <p:spPr bwMode="auto">
          <a:xfrm>
            <a:off x="381000" y="2971800"/>
            <a:ext cx="838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8313" indent="-468313"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906463" indent="-436563"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A Java byte can have values from -128 to 127</a:t>
            </a:r>
          </a:p>
          <a:p>
            <a:pPr lvl="1" algn="just" eaLnBrk="1" hangingPunct="1"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From -2</a:t>
            </a:r>
            <a:r>
              <a:rPr lang="en-US" baseline="30000">
                <a:solidFill>
                  <a:srgbClr val="000000"/>
                </a:solidFill>
                <a:latin typeface="Cambria" panose="02040503050406030204" pitchFamily="18" charset="0"/>
              </a:rPr>
              <a:t>7</a:t>
            </a: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 to 2</a:t>
            </a:r>
            <a:r>
              <a:rPr lang="en-US" baseline="30000">
                <a:solidFill>
                  <a:srgbClr val="000000"/>
                </a:solidFill>
                <a:latin typeface="Cambria" panose="02040503050406030204" pitchFamily="18" charset="0"/>
              </a:rPr>
              <a:t>7</a:t>
            </a: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-1</a:t>
            </a:r>
          </a:p>
        </p:txBody>
      </p:sp>
      <p:sp>
        <p:nvSpPr>
          <p:cNvPr id="38950" name="Rectangle 38"/>
          <p:cNvSpPr>
            <a:spLocks noChangeArrowheads="1"/>
          </p:cNvSpPr>
          <p:nvPr/>
        </p:nvSpPr>
        <p:spPr bwMode="auto">
          <a:xfrm>
            <a:off x="381000" y="3810000"/>
            <a:ext cx="838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8313" indent="-468313"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C/C++ has unsigned versions; Java does not</a:t>
            </a:r>
          </a:p>
        </p:txBody>
      </p:sp>
      <p:sp>
        <p:nvSpPr>
          <p:cNvPr id="38951" name="Rectangle 39"/>
          <p:cNvSpPr>
            <a:spLocks noChangeArrowheads="1"/>
          </p:cNvSpPr>
          <p:nvPr/>
        </p:nvSpPr>
        <p:spPr bwMode="auto">
          <a:xfrm>
            <a:off x="381000" y="4495800"/>
            <a:ext cx="3810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8313" indent="-468313"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What would be the result for the following program?</a:t>
            </a:r>
          </a:p>
          <a:p>
            <a:pPr algn="just" eaLnBrk="1" hangingPunct="1">
              <a:spcBef>
                <a:spcPts val="350"/>
              </a:spcBef>
              <a:buClrTx/>
              <a:buFontTx/>
              <a:buNone/>
            </a:pPr>
            <a:endParaRPr lang="en-US" sz="14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just" eaLnBrk="1" hangingPunct="1">
              <a:spcBef>
                <a:spcPts val="40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</a:rPr>
              <a:t>	byte a=127;</a:t>
            </a:r>
          </a:p>
          <a:p>
            <a:pPr algn="just" eaLnBrk="1" hangingPunct="1">
              <a:spcBef>
                <a:spcPts val="4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</a:rPr>
              <a:t>		a+=1;</a:t>
            </a:r>
          </a:p>
          <a:p>
            <a:pPr algn="just" eaLnBrk="1" hangingPunct="1">
              <a:spcBef>
                <a:spcPts val="400"/>
              </a:spcBef>
              <a:buClrTx/>
              <a:buFontTx/>
              <a:buNone/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ambria" panose="02040503050406030204" pitchFamily="18" charset="0"/>
              </a:rPr>
              <a:t>System.out.println</a:t>
            </a: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</a:rPr>
              <a:t>(a);</a:t>
            </a:r>
          </a:p>
        </p:txBody>
      </p:sp>
      <p:sp>
        <p:nvSpPr>
          <p:cNvPr id="38952" name="Rectangle 40"/>
          <p:cNvSpPr>
            <a:spLocks noChangeArrowheads="1"/>
          </p:cNvSpPr>
          <p:nvPr/>
        </p:nvSpPr>
        <p:spPr bwMode="auto">
          <a:xfrm>
            <a:off x="4572000" y="4495800"/>
            <a:ext cx="38100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8313" indent="-468313"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8313" algn="l"/>
                <a:tab pos="1382713" algn="l"/>
                <a:tab pos="2297113" algn="l"/>
                <a:tab pos="3211513" algn="l"/>
                <a:tab pos="4125913" algn="l"/>
                <a:tab pos="5040313" algn="l"/>
                <a:tab pos="5954713" algn="l"/>
                <a:tab pos="6869113" algn="l"/>
                <a:tab pos="7783513" algn="l"/>
                <a:tab pos="8697913" algn="l"/>
                <a:tab pos="9612313" algn="l"/>
                <a:tab pos="105267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4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1600">
                <a:solidFill>
                  <a:srgbClr val="000000"/>
                </a:solidFill>
                <a:latin typeface="Cambria" panose="02040503050406030204" pitchFamily="18" charset="0"/>
              </a:rPr>
              <a:t>The Result will be: -128</a:t>
            </a:r>
          </a:p>
        </p:txBody>
      </p:sp>
      <p:sp>
        <p:nvSpPr>
          <p:cNvPr id="37916" name="Text Box 41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5C8CE65-FED9-44CD-AF94-E6BD8457C48C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22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Primitive integer types</a:t>
            </a:r>
          </a:p>
        </p:txBody>
      </p:sp>
    </p:spTree>
    <p:extLst>
      <p:ext uri="{BB962C8B-B14F-4D97-AF65-F5344CB8AC3E}">
        <p14:creationId xmlns:p14="http://schemas.microsoft.com/office/powerpoint/2010/main" val="32563322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457200" y="838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34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3993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46349"/>
              </p:ext>
            </p:extLst>
          </p:nvPr>
        </p:nvGraphicFramePr>
        <p:xfrm>
          <a:off x="381000" y="1600200"/>
          <a:ext cx="8154988" cy="3611563"/>
        </p:xfrm>
        <a:graphic>
          <a:graphicData uri="http://schemas.openxmlformats.org/drawingml/2006/table">
            <a:tbl>
              <a:tblPr/>
              <a:tblGrid>
                <a:gridCol w="773113"/>
                <a:gridCol w="822325"/>
                <a:gridCol w="2978150"/>
                <a:gridCol w="35814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Type</a:t>
                      </a:r>
                    </a:p>
                  </a:txBody>
                  <a:tcPr marL="90000" marR="90000" marT="53604" marB="46800" horzOverflow="overflow">
                    <a:lnL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Bytes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Minimum value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Maximum value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byte</a:t>
                      </a:r>
                    </a:p>
                  </a:txBody>
                  <a:tcPr marL="90000" marR="90000" marT="53604" marB="46800" horzOverflow="overflow">
                    <a:lnL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-2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7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=-128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7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-1=127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short</a:t>
                      </a:r>
                    </a:p>
                  </a:txBody>
                  <a:tcPr marL="90000" marR="90000" marT="53604" marB="46800" horzOverflow="overflow">
                    <a:lnL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2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-2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15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= -32,768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15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-1= 32,767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int</a:t>
                      </a:r>
                    </a:p>
                  </a:txBody>
                  <a:tcPr marL="90000" marR="90000" marT="53604" marB="46800" horzOverflow="overflow">
                    <a:lnL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4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-2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31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=-2,147,483,648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31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-1=2,147,483,647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076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long</a:t>
                      </a:r>
                    </a:p>
                  </a:txBody>
                  <a:tcPr marL="90000" marR="90000" marT="53604" marB="46800" horzOverflow="overflow">
                    <a:lnL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8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-2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63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=-9,223,372,036,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	854,775,808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63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-1=9,223,372,036,</a:t>
                      </a:r>
                    </a:p>
                    <a:p>
                      <a:pPr marL="0" marR="0" lvl="0" indent="0" algn="just" defTabSz="457200" rtl="0" eaLnBrk="1" fontAlgn="base" latinLnBrk="0" hangingPunct="1">
                        <a:lnSpc>
                          <a:spcPct val="97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2" charset="0"/>
                          <a:ea typeface="DejaVu Sans" charset="0"/>
                          <a:cs typeface="DejaVu Sans" charset="0"/>
                        </a:rPr>
                        <a:t>	854,775,807</a:t>
                      </a:r>
                    </a:p>
                  </a:txBody>
                  <a:tcPr marL="90000" marR="90000" marT="53604" marB="46800" horzOverflow="overflow">
                    <a:lnL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8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47" name="Text Box 72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BA7BD4B-1404-4E95-AC39-BA5410527CD8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23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Dept</a:t>
            </a:r>
            <a:r>
              <a:rPr lang="en-US" dirty="0" smtClean="0"/>
              <a:t> of CSE, University of Dhaka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Primitive integer types</a:t>
            </a:r>
          </a:p>
        </p:txBody>
      </p:sp>
    </p:spTree>
    <p:extLst>
      <p:ext uri="{BB962C8B-B14F-4D97-AF65-F5344CB8AC3E}">
        <p14:creationId xmlns:p14="http://schemas.microsoft.com/office/powerpoint/2010/main" val="31276691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574675" y="3048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34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66738" y="1295400"/>
            <a:ext cx="8001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3000">
                <a:solidFill>
                  <a:srgbClr val="000000"/>
                </a:solidFill>
                <a:latin typeface="Cambria" panose="02040503050406030204" pitchFamily="18" charset="0"/>
              </a:rPr>
              <a:t>Variables must be declared before use</a:t>
            </a:r>
          </a:p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3000">
                <a:solidFill>
                  <a:srgbClr val="000000"/>
                </a:solidFill>
                <a:latin typeface="Cambria" panose="02040503050406030204" pitchFamily="18" charset="0"/>
              </a:rPr>
              <a:t>Initialization: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int a = 30; 		//initialization</a:t>
            </a:r>
          </a:p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3000">
                <a:solidFill>
                  <a:srgbClr val="000000"/>
                </a:solidFill>
                <a:latin typeface="Cambria" panose="02040503050406030204" pitchFamily="18" charset="0"/>
              </a:rPr>
              <a:t>Assignment: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long b;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b=-20; 		//assignment</a:t>
            </a:r>
          </a:p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30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3DED22E-A5AC-478E-8AA2-BB5AB56CFCB7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24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Defining and initializing variables</a:t>
            </a:r>
          </a:p>
        </p:txBody>
      </p:sp>
    </p:spTree>
    <p:extLst>
      <p:ext uri="{BB962C8B-B14F-4D97-AF65-F5344CB8AC3E}">
        <p14:creationId xmlns:p14="http://schemas.microsoft.com/office/powerpoint/2010/main" val="14936496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574675" y="2286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34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Consider the following code:</a:t>
            </a:r>
          </a:p>
          <a:p>
            <a:pPr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60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		int x;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Tx/>
              <a:buFontTx/>
              <a:buNone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		System.out.println(x);</a:t>
            </a:r>
          </a:p>
          <a:p>
            <a:pPr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60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What happens?</a:t>
            </a:r>
          </a:p>
          <a:p>
            <a:pPr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60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Error message: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200">
                <a:solidFill>
                  <a:srgbClr val="000000"/>
                </a:solidFill>
                <a:latin typeface="Cambria" panose="02040503050406030204" pitchFamily="18" charset="0"/>
              </a:rPr>
              <a:t>variable x might not have been initialized</a:t>
            </a:r>
          </a:p>
          <a:p>
            <a:pPr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60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Java requires you to give x a value before you use it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12E95B3-1598-4E27-AD86-D2B55E8B5331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25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Variable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3626801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574675" y="2286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34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To print a variable to the screen, put it in a System.out.println() statement: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80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int x = 5;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System.out.println (“The value of x is “ + x);</a:t>
            </a: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80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  <a:spcBef>
                <a:spcPts val="7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Important points: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Strings are enclosed in double quotes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If there are multiple parts to be printed, they are separated by a plus sign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13D4A33-F4F9-4483-B247-5E644254E723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26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Printing variables</a:t>
            </a:r>
          </a:p>
        </p:txBody>
      </p:sp>
    </p:spTree>
    <p:extLst>
      <p:ext uri="{BB962C8B-B14F-4D97-AF65-F5344CB8AC3E}">
        <p14:creationId xmlns:p14="http://schemas.microsoft.com/office/powerpoint/2010/main" val="23109177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574675" y="166688"/>
            <a:ext cx="80010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38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66738" y="1295400"/>
            <a:ext cx="8001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All characters have a integer equivalent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200">
                <a:solidFill>
                  <a:srgbClr val="000000"/>
                </a:solidFill>
                <a:latin typeface="Cambria" panose="02040503050406030204" pitchFamily="18" charset="0"/>
              </a:rPr>
              <a:t>‘0’ = 48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200">
                <a:solidFill>
                  <a:srgbClr val="000000"/>
                </a:solidFill>
                <a:latin typeface="Cambria" panose="02040503050406030204" pitchFamily="18" charset="0"/>
              </a:rPr>
              <a:t>‘1’ = 49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200">
                <a:solidFill>
                  <a:srgbClr val="000000"/>
                </a:solidFill>
                <a:latin typeface="Cambria" panose="02040503050406030204" pitchFamily="18" charset="0"/>
              </a:rPr>
              <a:t>‘A’ = 65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200">
                <a:solidFill>
                  <a:srgbClr val="000000"/>
                </a:solidFill>
                <a:latin typeface="Cambria" panose="02040503050406030204" pitchFamily="18" charset="0"/>
              </a:rPr>
              <a:t>‘a’ = 97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20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Thus, you can refer to ‘B’ as ‘A’+1</a:t>
            </a:r>
          </a:p>
          <a:p>
            <a:pPr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60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Example: 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200">
                <a:solidFill>
                  <a:srgbClr val="000000"/>
                </a:solidFill>
                <a:latin typeface="Cambria" panose="02040503050406030204" pitchFamily="18" charset="0"/>
              </a:rPr>
              <a:t>char var=‘a’;		or, 	char var=97;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200">
                <a:solidFill>
                  <a:srgbClr val="000000"/>
                </a:solidFill>
                <a:latin typeface="Cambria" panose="02040503050406030204" pitchFamily="18" charset="0"/>
              </a:rPr>
              <a:t>var++;	//now, var=‘b’</a:t>
            </a:r>
          </a:p>
          <a:p>
            <a:pPr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There are no negative char. So the range of char is 0-65536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EA56E5C-7157-4C97-AF6D-15598AE5D218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27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Primitive character type</a:t>
            </a:r>
          </a:p>
        </p:txBody>
      </p:sp>
    </p:spTree>
    <p:extLst>
      <p:ext uri="{BB962C8B-B14F-4D97-AF65-F5344CB8AC3E}">
        <p14:creationId xmlns:p14="http://schemas.microsoft.com/office/powerpoint/2010/main" val="5346489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590550" y="576263"/>
            <a:ext cx="80010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38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81000" y="1295400"/>
            <a:ext cx="8610600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3000">
                <a:solidFill>
                  <a:srgbClr val="000000"/>
                </a:solidFill>
                <a:latin typeface="Cambria" panose="02040503050406030204" pitchFamily="18" charset="0"/>
              </a:rPr>
              <a:t>The boolean type has only two values: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true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false</a:t>
            </a:r>
          </a:p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3000">
                <a:solidFill>
                  <a:srgbClr val="000000"/>
                </a:solidFill>
                <a:latin typeface="Cambria" panose="02040503050406030204" pitchFamily="18" charset="0"/>
              </a:rPr>
              <a:t>Example: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boolean var=true;</a:t>
            </a:r>
          </a:p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3000">
                <a:solidFill>
                  <a:srgbClr val="000000"/>
                </a:solidFill>
                <a:latin typeface="Cambria" panose="02040503050406030204" pitchFamily="18" charset="0"/>
              </a:rPr>
              <a:t>There are boolean-specific operators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&amp;&amp; is and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|| is or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! is not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etc.</a:t>
            </a:r>
          </a:p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3000">
              <a:solidFill>
                <a:srgbClr val="FFFFFF"/>
              </a:solidFill>
              <a:latin typeface="Cambria" panose="02040503050406030204" pitchFamily="18" charset="0"/>
            </a:endParaRPr>
          </a:p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30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A65B7E4-CD45-4987-B5DC-371ADA584E3E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28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Primitive </a:t>
            </a:r>
            <a:r>
              <a:rPr lang="en-US" dirty="0" err="1">
                <a:latin typeface="Cambria" panose="02040503050406030204" pitchFamily="18" charset="0"/>
              </a:rPr>
              <a:t>boolean</a:t>
            </a:r>
            <a:r>
              <a:rPr lang="en-US" dirty="0">
                <a:latin typeface="Cambria" panose="02040503050406030204" pitchFamily="18" charset="0"/>
              </a:rPr>
              <a:t> type</a:t>
            </a:r>
          </a:p>
        </p:txBody>
      </p:sp>
    </p:spTree>
    <p:extLst>
      <p:ext uri="{BB962C8B-B14F-4D97-AF65-F5344CB8AC3E}">
        <p14:creationId xmlns:p14="http://schemas.microsoft.com/office/powerpoint/2010/main" val="4098376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574675" y="166688"/>
            <a:ext cx="80010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38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66738" y="1219200"/>
            <a:ext cx="8001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 marL="1303338" indent="-3937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Integer literals:</a:t>
            </a:r>
          </a:p>
          <a:p>
            <a:pPr lvl="1"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Octal base: 034</a:t>
            </a:r>
          </a:p>
          <a:p>
            <a:pPr lvl="1"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Hexadecimal base: 0x3A</a:t>
            </a:r>
          </a:p>
          <a:p>
            <a:pPr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Floating point literals:</a:t>
            </a:r>
          </a:p>
          <a:p>
            <a:pPr lvl="1"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Standard notation: 42.4362</a:t>
            </a:r>
          </a:p>
          <a:p>
            <a:pPr lvl="1"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Scientific notation: 424362E-4</a:t>
            </a:r>
          </a:p>
          <a:p>
            <a:pPr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Boolean Literals:</a:t>
            </a:r>
          </a:p>
          <a:p>
            <a:pPr lvl="1"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The values of true and false do not convert into any numerical representation. (so, true ≠ 1)</a:t>
            </a:r>
          </a:p>
          <a:p>
            <a:pPr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Character Literals:</a:t>
            </a:r>
          </a:p>
          <a:p>
            <a:pPr lvl="1"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\n – New line, \t – tab, \” – double quote, \’ – single quote.</a:t>
            </a:r>
          </a:p>
          <a:p>
            <a:pPr lvl="1"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Enclosed by a single quote. ‘a’, ‘\n’</a:t>
            </a:r>
          </a:p>
          <a:p>
            <a:pPr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String Literals:</a:t>
            </a:r>
          </a:p>
          <a:p>
            <a:pPr lvl="1"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Enclosing by a pair of double quotes.</a:t>
            </a:r>
          </a:p>
          <a:p>
            <a:pPr lvl="2"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“hello world”</a:t>
            </a:r>
          </a:p>
        </p:txBody>
      </p:sp>
      <p:sp>
        <p:nvSpPr>
          <p:cNvPr id="45060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CFE1A06-8698-4341-9D79-E1251528F963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29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Literals</a:t>
            </a:r>
          </a:p>
        </p:txBody>
      </p:sp>
    </p:spTree>
    <p:extLst>
      <p:ext uri="{BB962C8B-B14F-4D97-AF65-F5344CB8AC3E}">
        <p14:creationId xmlns:p14="http://schemas.microsoft.com/office/powerpoint/2010/main" val="11479299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566738" y="990600"/>
            <a:ext cx="8001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7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3200" dirty="0" smtClean="0">
                <a:solidFill>
                  <a:srgbClr val="000000"/>
                </a:solidFill>
                <a:latin typeface="Cambria" panose="02040503050406030204" pitchFamily="18" charset="0"/>
              </a:rPr>
              <a:t>Java </a:t>
            </a:r>
            <a:r>
              <a:rPr lang="en-US" sz="3200" dirty="0">
                <a:solidFill>
                  <a:srgbClr val="000000"/>
                </a:solidFill>
                <a:latin typeface="Cambria" panose="02040503050406030204" pitchFamily="18" charset="0"/>
              </a:rPr>
              <a:t>programs normally go through five phases.</a:t>
            </a:r>
          </a:p>
          <a:p>
            <a:pPr lvl="1" algn="just" eaLnBrk="1" hangingPunct="1"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Edit – create/edit the source code</a:t>
            </a:r>
          </a:p>
          <a:p>
            <a:pPr lvl="1" algn="just" eaLnBrk="1" hangingPunct="1"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Compile – compile the source code</a:t>
            </a:r>
          </a:p>
          <a:p>
            <a:pPr lvl="1" algn="just" eaLnBrk="1" hangingPunct="1"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Load – load the compiled code</a:t>
            </a:r>
          </a:p>
          <a:p>
            <a:pPr lvl="1" algn="just" eaLnBrk="1" hangingPunct="1"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Verify – check against security restrictions</a:t>
            </a:r>
          </a:p>
          <a:p>
            <a:pPr lvl="1" algn="just" eaLnBrk="1" hangingPunct="1"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Execute – execute the compiled code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FD03F50-D537-4DCD-8225-9FA077C61743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3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Typical Java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3088494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574675" y="242888"/>
            <a:ext cx="80010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38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566738" y="1371600"/>
            <a:ext cx="8001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 marL="1304925" indent="-3937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3000">
                <a:solidFill>
                  <a:srgbClr val="000000"/>
                </a:solidFill>
                <a:latin typeface="Cambria" panose="02040503050406030204" pitchFamily="18" charset="0"/>
              </a:rPr>
              <a:t>Consider the following:</a:t>
            </a:r>
          </a:p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300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2">
              <a:spcBef>
                <a:spcPts val="575"/>
              </a:spcBef>
              <a:buClrTx/>
              <a:buFontTx/>
              <a:buNone/>
            </a:pPr>
            <a:r>
              <a:rPr lang="en-US" sz="2300">
                <a:solidFill>
                  <a:srgbClr val="000000"/>
                </a:solidFill>
                <a:latin typeface="Cambria" panose="02040503050406030204" pitchFamily="18" charset="0"/>
              </a:rPr>
              <a:t>final int x = 5;</a:t>
            </a:r>
          </a:p>
          <a:p>
            <a:pPr lvl="2">
              <a:spcBef>
                <a:spcPts val="575"/>
              </a:spcBef>
              <a:buClrTx/>
              <a:buFontTx/>
              <a:buNone/>
            </a:pPr>
            <a:endParaRPr lang="en-US" sz="230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3000">
                <a:solidFill>
                  <a:srgbClr val="000000"/>
                </a:solidFill>
                <a:latin typeface="Cambria" panose="02040503050406030204" pitchFamily="18" charset="0"/>
              </a:rPr>
              <a:t>The value of x can NEVER be changed!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The value assigned to it is “final”</a:t>
            </a:r>
          </a:p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300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3000">
                <a:solidFill>
                  <a:srgbClr val="000000"/>
                </a:solidFill>
                <a:latin typeface="Cambria" panose="02040503050406030204" pitchFamily="18" charset="0"/>
              </a:rPr>
              <a:t>This is how Java defines constants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620F499-27FA-41F1-88E2-04251CDC8C11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30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Constants</a:t>
            </a:r>
          </a:p>
        </p:txBody>
      </p:sp>
    </p:spTree>
    <p:extLst>
      <p:ext uri="{BB962C8B-B14F-4D97-AF65-F5344CB8AC3E}">
        <p14:creationId xmlns:p14="http://schemas.microsoft.com/office/powerpoint/2010/main" val="40938057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000">
                <a:solidFill>
                  <a:srgbClr val="000000"/>
                </a:solidFill>
                <a:latin typeface="Cambria" panose="02040503050406030204" pitchFamily="18" charset="0"/>
              </a:rPr>
              <a:t>Take Input and Print output</a:t>
            </a:r>
          </a:p>
        </p:txBody>
      </p:sp>
      <p:sp>
        <p:nvSpPr>
          <p:cNvPr id="62467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7698810-00E1-4C96-9E8D-C57181E33BFF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31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422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"/>
          <p:cNvSpPr txBox="1">
            <a:spLocks noChangeArrowheads="1"/>
          </p:cNvSpPr>
          <p:nvPr/>
        </p:nvSpPr>
        <p:spPr bwMode="auto">
          <a:xfrm>
            <a:off x="533400" y="684213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34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566738" y="1371600"/>
            <a:ext cx="8001000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System.out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200">
                <a:solidFill>
                  <a:srgbClr val="000000"/>
                </a:solidFill>
                <a:latin typeface="Cambria" panose="02040503050406030204" pitchFamily="18" charset="0"/>
              </a:rPr>
              <a:t>Prints to standard output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200">
                <a:solidFill>
                  <a:srgbClr val="000000"/>
                </a:solidFill>
                <a:latin typeface="Cambria" panose="02040503050406030204" pitchFamily="18" charset="0"/>
              </a:rPr>
              <a:t>Equivalent to “cout” in C++, and “printf()” in C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20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System.in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200">
                <a:solidFill>
                  <a:srgbClr val="000000"/>
                </a:solidFill>
                <a:latin typeface="Cambria" panose="02040503050406030204" pitchFamily="18" charset="0"/>
              </a:rPr>
              <a:t>Reads from standard input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200">
                <a:solidFill>
                  <a:srgbClr val="000000"/>
                </a:solidFill>
                <a:latin typeface="Cambria" panose="02040503050406030204" pitchFamily="18" charset="0"/>
              </a:rPr>
              <a:t>Equivalent to “cin” in C++, and “scanf()” in C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20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System.err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200">
                <a:solidFill>
                  <a:srgbClr val="000000"/>
                </a:solidFill>
                <a:latin typeface="Cambria" panose="02040503050406030204" pitchFamily="18" charset="0"/>
              </a:rPr>
              <a:t>Prints to standard error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200">
                <a:solidFill>
                  <a:srgbClr val="000000"/>
                </a:solidFill>
                <a:latin typeface="Cambria" panose="02040503050406030204" pitchFamily="18" charset="0"/>
              </a:rPr>
              <a:t>Equivalent to “cerr” in C++, and “fprintf(stderr)” in C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63492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C961A7A-025A-4283-AFEE-5F5489A6FEBD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32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I/O streams</a:t>
            </a:r>
          </a:p>
        </p:txBody>
      </p:sp>
    </p:spTree>
    <p:extLst>
      <p:ext uri="{BB962C8B-B14F-4D97-AF65-F5344CB8AC3E}">
        <p14:creationId xmlns:p14="http://schemas.microsoft.com/office/powerpoint/2010/main" val="39745826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574675" y="30480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38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566738" y="1295400"/>
            <a:ext cx="8001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9900" indent="-46831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906463" indent="-436563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endParaRPr lang="en-US" sz="120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80000"/>
              </a:lnSpc>
              <a:spcBef>
                <a:spcPts val="350"/>
              </a:spcBef>
              <a:buClrTx/>
              <a:buFontTx/>
              <a:buNone/>
            </a:pPr>
            <a:r>
              <a:rPr lang="en-US" sz="1400">
                <a:solidFill>
                  <a:srgbClr val="000000"/>
                </a:solidFill>
                <a:latin typeface="Cambria" panose="02040503050406030204" pitchFamily="18" charset="0"/>
              </a:rPr>
              <a:t>public static void main(String[] args) {	</a:t>
            </a:r>
          </a:p>
          <a:p>
            <a:pPr>
              <a:lnSpc>
                <a:spcPct val="80000"/>
              </a:lnSpc>
              <a:spcBef>
                <a:spcPts val="350"/>
              </a:spcBef>
              <a:buClrTx/>
              <a:buFontTx/>
              <a:buNone/>
            </a:pPr>
            <a:r>
              <a:rPr lang="en-US" sz="1400">
                <a:solidFill>
                  <a:srgbClr val="000000"/>
                </a:solidFill>
                <a:latin typeface="Cambria" panose="02040503050406030204" pitchFamily="18" charset="0"/>
              </a:rPr>
              <a:t>   System.out.print(“I want to believe that most of you");</a:t>
            </a:r>
          </a:p>
          <a:p>
            <a:pPr>
              <a:lnSpc>
                <a:spcPct val="80000"/>
              </a:lnSpc>
              <a:spcBef>
                <a:spcPts val="350"/>
              </a:spcBef>
              <a:buClrTx/>
              <a:buFontTx/>
              <a:buNone/>
            </a:pPr>
            <a:r>
              <a:rPr lang="en-US" sz="1400">
                <a:solidFill>
                  <a:srgbClr val="000000"/>
                </a:solidFill>
                <a:latin typeface="Cambria" panose="02040503050406030204" pitchFamily="18" charset="0"/>
              </a:rPr>
              <a:t>   System.out.println(" want to be a very good programmer.”);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r>
              <a:rPr lang="en-US" sz="1400">
                <a:solidFill>
                  <a:srgbClr val="000000"/>
                </a:solidFill>
                <a:latin typeface="Cambria" panose="02040503050406030204" pitchFamily="18" charset="0"/>
              </a:rPr>
              <a:t>}</a:t>
            </a:r>
            <a:r>
              <a:rPr lang="en-US" sz="1200">
                <a:solidFill>
                  <a:srgbClr val="000000"/>
                </a:solidFill>
                <a:latin typeface="Cambria" panose="02040503050406030204" pitchFamily="18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300"/>
              </a:spcBef>
              <a:buClrTx/>
              <a:buFontTx/>
              <a:buNone/>
            </a:pPr>
            <a:endParaRPr lang="en-US" sz="120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8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300">
                <a:solidFill>
                  <a:srgbClr val="000000"/>
                </a:solidFill>
                <a:latin typeface="Cambria" panose="02040503050406030204" pitchFamily="18" charset="0"/>
              </a:rPr>
              <a:t>Class System supplies objects that can print and read values</a:t>
            </a:r>
          </a:p>
          <a:p>
            <a:pPr>
              <a:lnSpc>
                <a:spcPct val="80000"/>
              </a:lnSpc>
              <a:spcBef>
                <a:spcPts val="225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90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8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300">
                <a:solidFill>
                  <a:srgbClr val="000000"/>
                </a:solidFill>
                <a:latin typeface="Cambria" panose="02040503050406030204" pitchFamily="18" charset="0"/>
              </a:rPr>
              <a:t>System variable out references the standard printing object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000">
                <a:solidFill>
                  <a:srgbClr val="000000"/>
                </a:solidFill>
                <a:latin typeface="Cambria" panose="02040503050406030204" pitchFamily="18" charset="0"/>
              </a:rPr>
              <a:t>Known as the standard output stream</a:t>
            </a:r>
          </a:p>
          <a:p>
            <a:pPr>
              <a:lnSpc>
                <a:spcPct val="80000"/>
              </a:lnSpc>
              <a:spcBef>
                <a:spcPts val="225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90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8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300">
                <a:solidFill>
                  <a:srgbClr val="000000"/>
                </a:solidFill>
                <a:latin typeface="Cambria" panose="02040503050406030204" pitchFamily="18" charset="0"/>
              </a:rPr>
              <a:t>Variable out provides access to printing methods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000">
                <a:solidFill>
                  <a:srgbClr val="000000"/>
                </a:solidFill>
                <a:latin typeface="Cambria" panose="02040503050406030204" pitchFamily="18" charset="0"/>
              </a:rPr>
              <a:t>print(): displays a value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000">
                <a:solidFill>
                  <a:srgbClr val="000000"/>
                </a:solidFill>
                <a:latin typeface="Cambria" panose="02040503050406030204" pitchFamily="18" charset="0"/>
              </a:rPr>
              <a:t>println(): displays a value and moves cursor to the next line</a:t>
            </a:r>
          </a:p>
        </p:txBody>
      </p:sp>
      <p:sp>
        <p:nvSpPr>
          <p:cNvPr id="64516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774A697-CE2A-4CFF-88FA-0A239FF27328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33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 err="1">
                <a:latin typeface="Cambria" panose="02040503050406030204" pitchFamily="18" charset="0"/>
              </a:rPr>
              <a:t>System.out.println</a:t>
            </a:r>
            <a:r>
              <a:rPr lang="en-US" dirty="0">
                <a:latin typeface="Cambria" panose="020405030504060302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59084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2"/>
          <p:cNvSpPr txBox="1">
            <a:spLocks noChangeArrowheads="1"/>
          </p:cNvSpPr>
          <p:nvPr/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3000">
                <a:solidFill>
                  <a:srgbClr val="000000"/>
                </a:solidFill>
                <a:latin typeface="Cambria" panose="02040503050406030204" pitchFamily="18" charset="0"/>
              </a:rPr>
              <a:t>Java provides escape sequences for printing special characters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\b	backspace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\n	newline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\t	tab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\r	carriage return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\\	backslash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\"	double quote</a:t>
            </a:r>
          </a:p>
          <a:p>
            <a:pPr lvl="1"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\'	single quote</a:t>
            </a: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	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endParaRPr lang="en-US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65540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BC82028-D410-485D-8512-3F5DF18A41FB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34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Escape sequences</a:t>
            </a:r>
          </a:p>
        </p:txBody>
      </p:sp>
    </p:spTree>
    <p:extLst>
      <p:ext uri="{BB962C8B-B14F-4D97-AF65-F5344CB8AC3E}">
        <p14:creationId xmlns:p14="http://schemas.microsoft.com/office/powerpoint/2010/main" val="3508674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1"/>
          <p:cNvSpPr txBox="1">
            <a:spLocks noChangeArrowheads="1"/>
          </p:cNvSpPr>
          <p:nvPr/>
        </p:nvSpPr>
        <p:spPr bwMode="auto">
          <a:xfrm>
            <a:off x="574675" y="2286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34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80000"/>
              </a:lnSpc>
              <a:spcBef>
                <a:spcPts val="4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1900">
                <a:solidFill>
                  <a:srgbClr val="000000"/>
                </a:solidFill>
                <a:latin typeface="Cambria" panose="02040503050406030204" pitchFamily="18" charset="0"/>
              </a:rPr>
              <a:t>What do these statements output?</a:t>
            </a:r>
          </a:p>
          <a:p>
            <a:pPr>
              <a:lnSpc>
                <a:spcPct val="80000"/>
              </a:lnSpc>
              <a:spcBef>
                <a:spcPts val="225"/>
              </a:spcBef>
              <a:buClrTx/>
              <a:buFontTx/>
              <a:buNone/>
            </a:pPr>
            <a:endParaRPr lang="en-US" sz="90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80000"/>
              </a:lnSpc>
              <a:spcBef>
                <a:spcPts val="475"/>
              </a:spcBef>
              <a:buClrTx/>
              <a:buFontTx/>
              <a:buNone/>
            </a:pPr>
            <a:r>
              <a:rPr lang="en-US" sz="1900">
                <a:solidFill>
                  <a:srgbClr val="000000"/>
                </a:solidFill>
                <a:latin typeface="Cambria" panose="02040503050406030204" pitchFamily="18" charset="0"/>
              </a:rPr>
              <a:t>System.out.println("Person\tHeight\tShoe size");	</a:t>
            </a:r>
          </a:p>
          <a:p>
            <a:pPr>
              <a:lnSpc>
                <a:spcPct val="80000"/>
              </a:lnSpc>
              <a:spcBef>
                <a:spcPts val="475"/>
              </a:spcBef>
              <a:buClrTx/>
              <a:buFontTx/>
              <a:buNone/>
            </a:pPr>
            <a:r>
              <a:rPr lang="en-US" sz="1900">
                <a:solidFill>
                  <a:srgbClr val="000000"/>
                </a:solidFill>
                <a:latin typeface="Cambria" panose="02040503050406030204" pitchFamily="18" charset="0"/>
              </a:rPr>
              <a:t>System.out.println("=========================");	</a:t>
            </a:r>
          </a:p>
          <a:p>
            <a:pPr>
              <a:lnSpc>
                <a:spcPct val="80000"/>
              </a:lnSpc>
              <a:spcBef>
                <a:spcPts val="475"/>
              </a:spcBef>
              <a:buClrTx/>
              <a:buFontTx/>
              <a:buNone/>
            </a:pPr>
            <a:r>
              <a:rPr lang="en-US" sz="1900">
                <a:solidFill>
                  <a:srgbClr val="000000"/>
                </a:solidFill>
                <a:latin typeface="Cambria" panose="02040503050406030204" pitchFamily="18" charset="0"/>
              </a:rPr>
              <a:t>System.out.println("Hannah\t5‘1\"\t7");	</a:t>
            </a:r>
          </a:p>
          <a:p>
            <a:pPr>
              <a:lnSpc>
                <a:spcPct val="80000"/>
              </a:lnSpc>
              <a:spcBef>
                <a:spcPts val="475"/>
              </a:spcBef>
              <a:buClrTx/>
              <a:buFontTx/>
              <a:buNone/>
            </a:pPr>
            <a:r>
              <a:rPr lang="en-US" sz="1900">
                <a:solidFill>
                  <a:srgbClr val="000000"/>
                </a:solidFill>
                <a:latin typeface="Cambria" panose="02040503050406030204" pitchFamily="18" charset="0"/>
              </a:rPr>
              <a:t>System.out.println("Jenna\t5'10\"\t9");	</a:t>
            </a:r>
          </a:p>
          <a:p>
            <a:pPr>
              <a:lnSpc>
                <a:spcPct val="80000"/>
              </a:lnSpc>
              <a:spcBef>
                <a:spcPts val="475"/>
              </a:spcBef>
              <a:buClrTx/>
              <a:buFontTx/>
              <a:buNone/>
            </a:pPr>
            <a:r>
              <a:rPr lang="en-US" sz="1900">
                <a:solidFill>
                  <a:srgbClr val="000000"/>
                </a:solidFill>
                <a:latin typeface="Cambria" panose="02040503050406030204" pitchFamily="18" charset="0"/>
              </a:rPr>
              <a:t>System.out.println("JJ\t6'1\"\t14");	</a:t>
            </a:r>
          </a:p>
          <a:p>
            <a:pPr>
              <a:lnSpc>
                <a:spcPct val="80000"/>
              </a:lnSpc>
              <a:spcBef>
                <a:spcPts val="225"/>
              </a:spcBef>
              <a:buClrTx/>
              <a:buFontTx/>
              <a:buNone/>
            </a:pPr>
            <a:endParaRPr lang="en-US" sz="90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80000"/>
              </a:lnSpc>
              <a:spcBef>
                <a:spcPts val="4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1900">
                <a:solidFill>
                  <a:srgbClr val="000000"/>
                </a:solidFill>
                <a:latin typeface="Cambria" panose="02040503050406030204" pitchFamily="18" charset="0"/>
              </a:rPr>
              <a:t>Output</a:t>
            </a:r>
          </a:p>
          <a:p>
            <a:pPr>
              <a:lnSpc>
                <a:spcPct val="80000"/>
              </a:lnSpc>
              <a:spcBef>
                <a:spcPts val="225"/>
              </a:spcBef>
              <a:buClrTx/>
              <a:buFontTx/>
              <a:buNone/>
            </a:pPr>
            <a:endParaRPr lang="en-US" sz="90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80000"/>
              </a:lnSpc>
              <a:spcBef>
                <a:spcPts val="475"/>
              </a:spcBef>
              <a:buClrTx/>
              <a:buFontTx/>
              <a:buNone/>
            </a:pPr>
            <a:r>
              <a:rPr lang="en-US" sz="1900">
                <a:solidFill>
                  <a:srgbClr val="000000"/>
                </a:solidFill>
                <a:latin typeface="Cambria" panose="02040503050406030204" pitchFamily="18" charset="0"/>
              </a:rPr>
              <a:t>Person  Height  Shoe size</a:t>
            </a:r>
          </a:p>
          <a:p>
            <a:pPr>
              <a:lnSpc>
                <a:spcPct val="80000"/>
              </a:lnSpc>
              <a:spcBef>
                <a:spcPts val="475"/>
              </a:spcBef>
              <a:buClrTx/>
              <a:buFontTx/>
              <a:buNone/>
            </a:pPr>
            <a:r>
              <a:rPr lang="en-US" sz="1900">
                <a:solidFill>
                  <a:srgbClr val="000000"/>
                </a:solidFill>
                <a:latin typeface="Cambria" panose="02040503050406030204" pitchFamily="18" charset="0"/>
              </a:rPr>
              <a:t>=========================</a:t>
            </a:r>
          </a:p>
          <a:p>
            <a:pPr>
              <a:lnSpc>
                <a:spcPct val="80000"/>
              </a:lnSpc>
              <a:spcBef>
                <a:spcPts val="475"/>
              </a:spcBef>
              <a:buClrTx/>
              <a:buFontTx/>
              <a:buNone/>
            </a:pPr>
            <a:r>
              <a:rPr lang="en-US" sz="1900">
                <a:solidFill>
                  <a:srgbClr val="000000"/>
                </a:solidFill>
                <a:latin typeface="Cambria" panose="02040503050406030204" pitchFamily="18" charset="0"/>
              </a:rPr>
              <a:t>Hannah  5‘1"    7</a:t>
            </a:r>
          </a:p>
          <a:p>
            <a:pPr>
              <a:lnSpc>
                <a:spcPct val="80000"/>
              </a:lnSpc>
              <a:spcBef>
                <a:spcPts val="475"/>
              </a:spcBef>
              <a:buClrTx/>
              <a:buFontTx/>
              <a:buNone/>
            </a:pPr>
            <a:r>
              <a:rPr lang="en-US" sz="1900">
                <a:solidFill>
                  <a:srgbClr val="000000"/>
                </a:solidFill>
                <a:latin typeface="Cambria" panose="02040503050406030204" pitchFamily="18" charset="0"/>
              </a:rPr>
              <a:t>Jenna   5'10"   9</a:t>
            </a:r>
          </a:p>
          <a:p>
            <a:pPr>
              <a:lnSpc>
                <a:spcPct val="80000"/>
              </a:lnSpc>
              <a:spcBef>
                <a:spcPts val="475"/>
              </a:spcBef>
              <a:buClrTx/>
              <a:buFontTx/>
              <a:buNone/>
            </a:pPr>
            <a:r>
              <a:rPr lang="en-US" sz="1900">
                <a:solidFill>
                  <a:srgbClr val="000000"/>
                </a:solidFill>
                <a:latin typeface="Cambria" panose="02040503050406030204" pitchFamily="18" charset="0"/>
              </a:rPr>
              <a:t>JJ      6'1"    14</a:t>
            </a:r>
          </a:p>
        </p:txBody>
      </p:sp>
      <p:sp>
        <p:nvSpPr>
          <p:cNvPr id="66564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B0012E6-8A43-486B-8784-AB1CE47EA41B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35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Escape sequences</a:t>
            </a:r>
          </a:p>
        </p:txBody>
      </p:sp>
    </p:spTree>
    <p:extLst>
      <p:ext uri="{BB962C8B-B14F-4D97-AF65-F5344CB8AC3E}">
        <p14:creationId xmlns:p14="http://schemas.microsoft.com/office/powerpoint/2010/main" val="3858485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0" y="1524000"/>
            <a:ext cx="9278938" cy="442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941388" y="3122613"/>
            <a:ext cx="89941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900">
                <a:solidFill>
                  <a:srgbClr val="000000"/>
                </a:solidFill>
                <a:latin typeface="Cambria" panose="02040503050406030204" pitchFamily="18" charset="0"/>
              </a:rPr>
              <a:t>System   </a:t>
            </a:r>
          </a:p>
        </p:txBody>
      </p:sp>
      <p:sp>
        <p:nvSpPr>
          <p:cNvPr id="67589" name="Rectangle 4"/>
          <p:cNvSpPr>
            <a:spLocks noChangeArrowheads="1"/>
          </p:cNvSpPr>
          <p:nvPr/>
        </p:nvSpPr>
        <p:spPr bwMode="auto">
          <a:xfrm>
            <a:off x="2279650" y="3109913"/>
            <a:ext cx="10259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900">
                <a:solidFill>
                  <a:srgbClr val="000000"/>
                </a:solidFill>
                <a:latin typeface="Cambria" panose="02040503050406030204" pitchFamily="18" charset="0"/>
              </a:rPr>
              <a:t> .</a:t>
            </a:r>
          </a:p>
        </p:txBody>
      </p:sp>
      <p:sp>
        <p:nvSpPr>
          <p:cNvPr id="67590" name="Rectangle 5"/>
          <p:cNvSpPr>
            <a:spLocks noChangeArrowheads="1"/>
          </p:cNvSpPr>
          <p:nvPr/>
        </p:nvSpPr>
        <p:spPr bwMode="auto">
          <a:xfrm>
            <a:off x="2516188" y="3122613"/>
            <a:ext cx="71654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900">
                <a:solidFill>
                  <a:srgbClr val="000000"/>
                </a:solidFill>
                <a:latin typeface="Cambria" panose="02040503050406030204" pitchFamily="18" charset="0"/>
              </a:rPr>
              <a:t>    out   </a:t>
            </a:r>
          </a:p>
        </p:txBody>
      </p:sp>
      <p:sp>
        <p:nvSpPr>
          <p:cNvPr id="67591" name="Rectangle 6"/>
          <p:cNvSpPr>
            <a:spLocks noChangeArrowheads="1"/>
          </p:cNvSpPr>
          <p:nvPr/>
        </p:nvSpPr>
        <p:spPr bwMode="auto">
          <a:xfrm>
            <a:off x="4000500" y="3109913"/>
            <a:ext cx="10259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900">
                <a:solidFill>
                  <a:srgbClr val="000000"/>
                </a:solidFill>
                <a:latin typeface="Cambria" panose="02040503050406030204" pitchFamily="18" charset="0"/>
              </a:rPr>
              <a:t> .</a:t>
            </a:r>
          </a:p>
        </p:txBody>
      </p:sp>
      <p:sp>
        <p:nvSpPr>
          <p:cNvPr id="67592" name="Rectangle 7"/>
          <p:cNvSpPr>
            <a:spLocks noChangeArrowheads="1"/>
          </p:cNvSpPr>
          <p:nvPr/>
        </p:nvSpPr>
        <p:spPr bwMode="auto">
          <a:xfrm>
            <a:off x="4191000" y="3122613"/>
            <a:ext cx="125034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900" dirty="0">
                <a:solidFill>
                  <a:srgbClr val="000000"/>
                </a:solidFill>
                <a:latin typeface="Cambria" panose="02040503050406030204" pitchFamily="18" charset="0"/>
              </a:rPr>
              <a:t>    print     (   </a:t>
            </a:r>
          </a:p>
        </p:txBody>
      </p:sp>
      <p:sp>
        <p:nvSpPr>
          <p:cNvPr id="67593" name="Rectangle 8"/>
          <p:cNvSpPr>
            <a:spLocks noChangeArrowheads="1"/>
          </p:cNvSpPr>
          <p:nvPr/>
        </p:nvSpPr>
        <p:spPr bwMode="auto">
          <a:xfrm>
            <a:off x="6872288" y="3109913"/>
            <a:ext cx="9618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900">
                <a:solidFill>
                  <a:srgbClr val="000000"/>
                </a:solidFill>
                <a:latin typeface="Cambria" panose="02040503050406030204" pitchFamily="18" charset="0"/>
              </a:rPr>
              <a:t>"</a:t>
            </a:r>
          </a:p>
        </p:txBody>
      </p:sp>
      <p:sp>
        <p:nvSpPr>
          <p:cNvPr id="67594" name="Rectangle 9"/>
          <p:cNvSpPr>
            <a:spLocks noChangeArrowheads="1"/>
          </p:cNvSpPr>
          <p:nvPr/>
        </p:nvSpPr>
        <p:spPr bwMode="auto">
          <a:xfrm>
            <a:off x="6981825" y="3103563"/>
            <a:ext cx="59792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900" i="1">
                <a:solidFill>
                  <a:srgbClr val="000000"/>
                </a:solidFill>
                <a:latin typeface="Cambria" panose="02040503050406030204" pitchFamily="18" charset="0"/>
              </a:rPr>
              <a:t>string</a:t>
            </a:r>
          </a:p>
        </p:txBody>
      </p:sp>
      <p:sp>
        <p:nvSpPr>
          <p:cNvPr id="67595" name="Rectangle 10"/>
          <p:cNvSpPr>
            <a:spLocks noChangeArrowheads="1"/>
          </p:cNvSpPr>
          <p:nvPr/>
        </p:nvSpPr>
        <p:spPr bwMode="auto">
          <a:xfrm>
            <a:off x="7875588" y="3109913"/>
            <a:ext cx="9618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900">
                <a:solidFill>
                  <a:srgbClr val="000000"/>
                </a:solidFill>
                <a:latin typeface="Cambria" panose="02040503050406030204" pitchFamily="18" charset="0"/>
              </a:rPr>
              <a:t>"</a:t>
            </a:r>
          </a:p>
        </p:txBody>
      </p:sp>
      <p:sp>
        <p:nvSpPr>
          <p:cNvPr id="67596" name="Rectangle 11"/>
          <p:cNvSpPr>
            <a:spLocks noChangeArrowheads="1"/>
          </p:cNvSpPr>
          <p:nvPr/>
        </p:nvSpPr>
        <p:spPr bwMode="auto">
          <a:xfrm>
            <a:off x="8016875" y="3103563"/>
            <a:ext cx="15869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900" i="1">
                <a:solidFill>
                  <a:srgbClr val="000000"/>
                </a:solidFill>
                <a:latin typeface="Cambria" panose="02040503050406030204" pitchFamily="18" charset="0"/>
              </a:rPr>
              <a:t>   </a:t>
            </a:r>
          </a:p>
        </p:txBody>
      </p:sp>
      <p:sp>
        <p:nvSpPr>
          <p:cNvPr id="67597" name="Rectangle 12"/>
          <p:cNvSpPr>
            <a:spLocks noChangeArrowheads="1"/>
          </p:cNvSpPr>
          <p:nvPr/>
        </p:nvSpPr>
        <p:spPr bwMode="auto">
          <a:xfrm>
            <a:off x="8455025" y="3122613"/>
            <a:ext cx="95250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90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</p:txBody>
      </p:sp>
      <p:grpSp>
        <p:nvGrpSpPr>
          <p:cNvPr id="67636" name="Group 15"/>
          <p:cNvGrpSpPr>
            <a:grpSpLocks/>
          </p:cNvGrpSpPr>
          <p:nvPr/>
        </p:nvGrpSpPr>
        <p:grpSpPr bwMode="auto">
          <a:xfrm>
            <a:off x="5772151" y="4152903"/>
            <a:ext cx="2751138" cy="544513"/>
            <a:chOff x="3636" y="2616"/>
            <a:chExt cx="1733" cy="343"/>
          </a:xfrm>
        </p:grpSpPr>
        <p:sp>
          <p:nvSpPr>
            <p:cNvPr id="67638" name="Rectangle 17"/>
            <p:cNvSpPr>
              <a:spLocks noChangeArrowheads="1"/>
            </p:cNvSpPr>
            <p:nvPr/>
          </p:nvSpPr>
          <p:spPr bwMode="auto">
            <a:xfrm>
              <a:off x="3636" y="2616"/>
              <a:ext cx="173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1700" dirty="0">
                  <a:solidFill>
                    <a:srgbClr val="000000"/>
                  </a:solidFill>
                  <a:latin typeface="Cambria" panose="02040503050406030204" pitchFamily="18" charset="0"/>
                </a:rPr>
                <a:t>Literal character string that is</a:t>
              </a:r>
            </a:p>
          </p:txBody>
        </p:sp>
        <p:sp>
          <p:nvSpPr>
            <p:cNvPr id="67639" name="Rectangle 18"/>
            <p:cNvSpPr>
              <a:spLocks noChangeArrowheads="1"/>
            </p:cNvSpPr>
            <p:nvPr/>
          </p:nvSpPr>
          <p:spPr bwMode="auto">
            <a:xfrm>
              <a:off x="3818" y="2794"/>
              <a:ext cx="14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1700">
                  <a:solidFill>
                    <a:srgbClr val="000000"/>
                  </a:solidFill>
                  <a:latin typeface="Cambria" panose="02040503050406030204" pitchFamily="18" charset="0"/>
                </a:rPr>
                <a:t>the  parameter to print().</a:t>
              </a:r>
            </a:p>
          </p:txBody>
        </p:sp>
      </p:grpSp>
      <p:grpSp>
        <p:nvGrpSpPr>
          <p:cNvPr id="67629" name="Group 21"/>
          <p:cNvGrpSpPr>
            <a:grpSpLocks/>
          </p:cNvGrpSpPr>
          <p:nvPr/>
        </p:nvGrpSpPr>
        <p:grpSpPr bwMode="auto">
          <a:xfrm>
            <a:off x="1871663" y="3929061"/>
            <a:ext cx="3378200" cy="1104900"/>
            <a:chOff x="1179" y="2475"/>
            <a:chExt cx="2128" cy="696"/>
          </a:xfrm>
        </p:grpSpPr>
        <p:sp>
          <p:nvSpPr>
            <p:cNvPr id="67631" name="Rectangle 23"/>
            <p:cNvSpPr>
              <a:spLocks noChangeArrowheads="1"/>
            </p:cNvSpPr>
            <p:nvPr/>
          </p:nvSpPr>
          <p:spPr bwMode="auto">
            <a:xfrm>
              <a:off x="1179" y="2475"/>
              <a:ext cx="203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1700">
                  <a:solidFill>
                    <a:srgbClr val="000000"/>
                  </a:solidFill>
                  <a:latin typeface="Cambria" panose="02040503050406030204" pitchFamily="18" charset="0"/>
                </a:rPr>
                <a:t>Member out of System is an output</a:t>
              </a:r>
            </a:p>
          </p:txBody>
        </p:sp>
        <p:sp>
          <p:nvSpPr>
            <p:cNvPr id="67632" name="Rectangle 24"/>
            <p:cNvSpPr>
              <a:spLocks noChangeArrowheads="1"/>
            </p:cNvSpPr>
            <p:nvPr/>
          </p:nvSpPr>
          <p:spPr bwMode="auto">
            <a:xfrm>
              <a:off x="1420" y="2652"/>
              <a:ext cx="162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1700">
                  <a:solidFill>
                    <a:srgbClr val="000000"/>
                  </a:solidFill>
                  <a:latin typeface="Cambria" panose="02040503050406030204" pitchFamily="18" charset="0"/>
                </a:rPr>
                <a:t>stream object automatically</a:t>
              </a:r>
            </a:p>
          </p:txBody>
        </p:sp>
        <p:sp>
          <p:nvSpPr>
            <p:cNvPr id="67633" name="Rectangle 25"/>
            <p:cNvSpPr>
              <a:spLocks noChangeArrowheads="1"/>
            </p:cNvSpPr>
            <p:nvPr/>
          </p:nvSpPr>
          <p:spPr bwMode="auto">
            <a:xfrm>
              <a:off x="1201" y="2829"/>
              <a:ext cx="210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1700" dirty="0">
                  <a:solidFill>
                    <a:srgbClr val="000000"/>
                  </a:solidFill>
                  <a:latin typeface="Cambria" panose="02040503050406030204" pitchFamily="18" charset="0"/>
                </a:rPr>
                <a:t>associated with the console window</a:t>
              </a:r>
            </a:p>
          </p:txBody>
        </p:sp>
        <p:sp>
          <p:nvSpPr>
            <p:cNvPr id="67634" name="Rectangle 26"/>
            <p:cNvSpPr>
              <a:spLocks noChangeArrowheads="1"/>
            </p:cNvSpPr>
            <p:nvPr/>
          </p:nvSpPr>
          <p:spPr bwMode="auto">
            <a:xfrm>
              <a:off x="1621" y="3006"/>
              <a:ext cx="13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1700">
                  <a:solidFill>
                    <a:srgbClr val="000000"/>
                  </a:solidFill>
                  <a:latin typeface="Cambria" panose="02040503050406030204" pitchFamily="18" charset="0"/>
                </a:rPr>
                <a:t>running the application</a:t>
              </a:r>
            </a:p>
          </p:txBody>
        </p:sp>
      </p:grpSp>
      <p:grpSp>
        <p:nvGrpSpPr>
          <p:cNvPr id="67623" name="Group 29"/>
          <p:cNvGrpSpPr>
            <a:grpSpLocks/>
          </p:cNvGrpSpPr>
          <p:nvPr/>
        </p:nvGrpSpPr>
        <p:grpSpPr bwMode="auto">
          <a:xfrm>
            <a:off x="158750" y="5061889"/>
            <a:ext cx="2136775" cy="823913"/>
            <a:chOff x="95" y="3175"/>
            <a:chExt cx="1346" cy="519"/>
          </a:xfrm>
        </p:grpSpPr>
        <p:sp>
          <p:nvSpPr>
            <p:cNvPr id="67625" name="Rectangle 31"/>
            <p:cNvSpPr>
              <a:spLocks noChangeArrowheads="1"/>
            </p:cNvSpPr>
            <p:nvPr/>
          </p:nvSpPr>
          <p:spPr bwMode="auto">
            <a:xfrm>
              <a:off x="95" y="3175"/>
              <a:ext cx="134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1700" dirty="0">
                  <a:solidFill>
                    <a:srgbClr val="000000"/>
                  </a:solidFill>
                  <a:latin typeface="Cambria" panose="02040503050406030204" pitchFamily="18" charset="0"/>
                </a:rPr>
                <a:t>Class System is defined</a:t>
              </a:r>
            </a:p>
          </p:txBody>
        </p:sp>
        <p:sp>
          <p:nvSpPr>
            <p:cNvPr id="67626" name="Rectangle 32"/>
            <p:cNvSpPr>
              <a:spLocks noChangeArrowheads="1"/>
            </p:cNvSpPr>
            <p:nvPr/>
          </p:nvSpPr>
          <p:spPr bwMode="auto">
            <a:xfrm>
              <a:off x="359" y="3352"/>
              <a:ext cx="88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1700" dirty="0">
                  <a:solidFill>
                    <a:srgbClr val="000000"/>
                  </a:solidFill>
                  <a:latin typeface="Cambria" panose="02040503050406030204" pitchFamily="18" charset="0"/>
                </a:rPr>
                <a:t>in the standard</a:t>
              </a:r>
            </a:p>
          </p:txBody>
        </p:sp>
        <p:sp>
          <p:nvSpPr>
            <p:cNvPr id="67627" name="Rectangle 33"/>
            <p:cNvSpPr>
              <a:spLocks noChangeArrowheads="1"/>
            </p:cNvSpPr>
            <p:nvPr/>
          </p:nvSpPr>
          <p:spPr bwMode="auto">
            <a:xfrm>
              <a:off x="311" y="3529"/>
              <a:ext cx="101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1700" dirty="0">
                  <a:solidFill>
                    <a:srgbClr val="000000"/>
                  </a:solidFill>
                  <a:latin typeface="Cambria" panose="02040503050406030204" pitchFamily="18" charset="0"/>
                </a:rPr>
                <a:t>package </a:t>
              </a:r>
              <a:r>
                <a:rPr lang="en-US" sz="1700" dirty="0" err="1">
                  <a:solidFill>
                    <a:srgbClr val="000000"/>
                  </a:solidFill>
                  <a:latin typeface="Cambria" panose="02040503050406030204" pitchFamily="18" charset="0"/>
                </a:rPr>
                <a:t>java.lang</a:t>
              </a:r>
              <a:endParaRPr lang="en-US" sz="1700" dirty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169862" y="1792288"/>
            <a:ext cx="4249738" cy="542925"/>
            <a:chOff x="-40" y="1129"/>
            <a:chExt cx="2677" cy="342"/>
          </a:xfrm>
        </p:grpSpPr>
        <p:sp>
          <p:nvSpPr>
            <p:cNvPr id="67620" name="Rectangle 37"/>
            <p:cNvSpPr>
              <a:spLocks noChangeArrowheads="1"/>
            </p:cNvSpPr>
            <p:nvPr/>
          </p:nvSpPr>
          <p:spPr bwMode="auto">
            <a:xfrm>
              <a:off x="-40" y="1129"/>
              <a:ext cx="267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1700" dirty="0">
                  <a:solidFill>
                    <a:srgbClr val="000000"/>
                  </a:solidFill>
                  <a:latin typeface="Cambria" panose="02040503050406030204" pitchFamily="18" charset="0"/>
                </a:rPr>
                <a:t>The period indicates that we want to select an</a:t>
              </a:r>
            </a:p>
          </p:txBody>
        </p:sp>
        <p:sp>
          <p:nvSpPr>
            <p:cNvPr id="67621" name="Rectangle 38"/>
            <p:cNvSpPr>
              <a:spLocks noChangeArrowheads="1"/>
            </p:cNvSpPr>
            <p:nvPr/>
          </p:nvSpPr>
          <p:spPr bwMode="auto">
            <a:xfrm>
              <a:off x="373" y="1306"/>
              <a:ext cx="201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1700" dirty="0">
                  <a:solidFill>
                    <a:srgbClr val="000000"/>
                  </a:solidFill>
                  <a:latin typeface="Cambria" panose="02040503050406030204" pitchFamily="18" charset="0"/>
                </a:rPr>
                <a:t>individual class member of System</a:t>
              </a:r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4678363" y="1600200"/>
            <a:ext cx="3706813" cy="542925"/>
            <a:chOff x="2947" y="1008"/>
            <a:chExt cx="2335" cy="342"/>
          </a:xfrm>
        </p:grpSpPr>
        <p:sp>
          <p:nvSpPr>
            <p:cNvPr id="67616" name="Rectangle 42"/>
            <p:cNvSpPr>
              <a:spLocks noChangeArrowheads="1"/>
            </p:cNvSpPr>
            <p:nvPr/>
          </p:nvSpPr>
          <p:spPr bwMode="auto">
            <a:xfrm>
              <a:off x="3056" y="1008"/>
              <a:ext cx="213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1700">
                  <a:solidFill>
                    <a:srgbClr val="000000"/>
                  </a:solidFill>
                  <a:latin typeface="Cambria" panose="02040503050406030204" pitchFamily="18" charset="0"/>
                </a:rPr>
                <a:t>The period indicates that we want to</a:t>
              </a:r>
            </a:p>
          </p:txBody>
        </p:sp>
        <p:sp>
          <p:nvSpPr>
            <p:cNvPr id="67617" name="Rectangle 43"/>
            <p:cNvSpPr>
              <a:spLocks noChangeArrowheads="1"/>
            </p:cNvSpPr>
            <p:nvPr/>
          </p:nvSpPr>
          <p:spPr bwMode="auto">
            <a:xfrm>
              <a:off x="2947" y="1185"/>
              <a:ext cx="233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1700" dirty="0">
                  <a:solidFill>
                    <a:srgbClr val="000000"/>
                  </a:solidFill>
                  <a:latin typeface="Cambria" panose="02040503050406030204" pitchFamily="18" charset="0"/>
                </a:rPr>
                <a:t>select an individual class member of out</a:t>
              </a:r>
            </a:p>
          </p:txBody>
        </p:sp>
      </p:grpSp>
      <p:grpSp>
        <p:nvGrpSpPr>
          <p:cNvPr id="67610" name="Group 46"/>
          <p:cNvGrpSpPr>
            <a:grpSpLocks/>
          </p:cNvGrpSpPr>
          <p:nvPr/>
        </p:nvGrpSpPr>
        <p:grpSpPr bwMode="auto">
          <a:xfrm>
            <a:off x="2827338" y="5340350"/>
            <a:ext cx="5486400" cy="542925"/>
            <a:chOff x="1781" y="3364"/>
            <a:chExt cx="3456" cy="342"/>
          </a:xfrm>
        </p:grpSpPr>
        <p:sp>
          <p:nvSpPr>
            <p:cNvPr id="67612" name="Rectangle 48"/>
            <p:cNvSpPr>
              <a:spLocks noChangeArrowheads="1"/>
            </p:cNvSpPr>
            <p:nvPr/>
          </p:nvSpPr>
          <p:spPr bwMode="auto">
            <a:xfrm>
              <a:off x="1916" y="3364"/>
              <a:ext cx="332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1700" dirty="0">
                  <a:solidFill>
                    <a:srgbClr val="000000"/>
                  </a:solidFill>
                  <a:latin typeface="Cambria" panose="02040503050406030204" pitchFamily="18" charset="0"/>
                </a:rPr>
                <a:t>Method member of out. The execution of member print()</a:t>
              </a:r>
            </a:p>
          </p:txBody>
        </p:sp>
        <p:sp>
          <p:nvSpPr>
            <p:cNvPr id="67613" name="Rectangle 49"/>
            <p:cNvSpPr>
              <a:spLocks noChangeArrowheads="1"/>
            </p:cNvSpPr>
            <p:nvPr/>
          </p:nvSpPr>
          <p:spPr bwMode="auto">
            <a:xfrm>
              <a:off x="1781" y="3541"/>
              <a:ext cx="334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1700">
                  <a:solidFill>
                    <a:srgbClr val="000000"/>
                  </a:solidFill>
                  <a:latin typeface="Cambria" panose="02040503050406030204" pitchFamily="18" charset="0"/>
                </a:rPr>
                <a:t>causes its parameter to be displayed to the output stream</a:t>
              </a:r>
            </a:p>
          </p:txBody>
        </p:sp>
      </p:grpSp>
      <p:sp>
        <p:nvSpPr>
          <p:cNvPr id="67606" name="Rectangle 51"/>
          <p:cNvSpPr>
            <a:spLocks noChangeArrowheads="1"/>
          </p:cNvSpPr>
          <p:nvPr/>
        </p:nvSpPr>
        <p:spPr bwMode="auto">
          <a:xfrm>
            <a:off x="6243638" y="2590803"/>
            <a:ext cx="244475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700" dirty="0">
                <a:solidFill>
                  <a:srgbClr val="000000"/>
                </a:solidFill>
                <a:latin typeface="Cambria" panose="02040503050406030204" pitchFamily="18" charset="0"/>
              </a:rPr>
              <a:t>The method we are calling</a:t>
            </a:r>
          </a:p>
        </p:txBody>
      </p:sp>
      <p:sp>
        <p:nvSpPr>
          <p:cNvPr id="67605" name="Text Box 54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AE54850-74DD-4FEF-9F15-D11D6A5DC71C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36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58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Selection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219200" y="3595689"/>
            <a:ext cx="0" cy="130730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2032931" y="2432047"/>
            <a:ext cx="287005" cy="83860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 flipV="1">
            <a:off x="2874459" y="3406378"/>
            <a:ext cx="167192" cy="52268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4772833" y="3455986"/>
            <a:ext cx="875888" cy="1736872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 flipV="1">
            <a:off x="7298821" y="3447529"/>
            <a:ext cx="277537" cy="61250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098833" y="2263572"/>
            <a:ext cx="1245354" cy="99086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4913882" y="2801533"/>
            <a:ext cx="1226702" cy="375068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161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/>
          <p:cNvSpPr txBox="1">
            <a:spLocks noChangeArrowheads="1"/>
          </p:cNvSpPr>
          <p:nvPr/>
        </p:nvSpPr>
        <p:spPr bwMode="auto">
          <a:xfrm>
            <a:off x="762000" y="627063"/>
            <a:ext cx="800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28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533400" y="1066800"/>
            <a:ext cx="8305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9900" indent="-468313">
              <a:tabLst>
                <a:tab pos="469900" algn="l"/>
                <a:tab pos="3489325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469900" algn="l"/>
                <a:tab pos="3489325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469900" algn="l"/>
                <a:tab pos="3489325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469900" algn="l"/>
                <a:tab pos="3489325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469900" algn="l"/>
                <a:tab pos="3489325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3489325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3489325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3489325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3489325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4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ambria" panose="02040503050406030204" pitchFamily="18" charset="0"/>
              </a:rPr>
              <a:t>// Purpose: Convert a Celsius temperature to Fahrenheit	</a:t>
            </a:r>
          </a:p>
          <a:p>
            <a:pPr algn="just" eaLnBrk="1" hangingPunct="1">
              <a:spcBef>
                <a:spcPts val="300"/>
              </a:spcBef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Cambria" panose="02040503050406030204" pitchFamily="18" charset="0"/>
              </a:rPr>
              <a:t>	</a:t>
            </a:r>
          </a:p>
          <a:p>
            <a:pPr algn="just" eaLnBrk="1" hangingPunct="1">
              <a:spcBef>
                <a:spcPts val="4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ambria" panose="02040503050406030204" pitchFamily="18" charset="0"/>
              </a:rPr>
              <a:t>public class CelsiusToFahrenheit {	</a:t>
            </a:r>
          </a:p>
          <a:p>
            <a:pPr algn="just" eaLnBrk="1" hangingPunct="1">
              <a:spcBef>
                <a:spcPts val="300"/>
              </a:spcBef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Cambria" panose="02040503050406030204" pitchFamily="18" charset="0"/>
              </a:rPr>
              <a:t>	</a:t>
            </a:r>
          </a:p>
          <a:p>
            <a:pPr algn="just" eaLnBrk="1" hangingPunct="1">
              <a:spcBef>
                <a:spcPts val="4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ambria" panose="02040503050406030204" pitchFamily="18" charset="0"/>
              </a:rPr>
              <a:t>	// main(): application entry point	</a:t>
            </a:r>
          </a:p>
          <a:p>
            <a:pPr algn="just" eaLnBrk="1" hangingPunct="1">
              <a:spcBef>
                <a:spcPts val="4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ambria" panose="02040503050406030204" pitchFamily="18" charset="0"/>
              </a:rPr>
              <a:t>	public static void main(String[] args) {	</a:t>
            </a:r>
          </a:p>
          <a:p>
            <a:pPr algn="just" eaLnBrk="1" hangingPunct="1">
              <a:spcBef>
                <a:spcPts val="4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ambria" panose="02040503050406030204" pitchFamily="18" charset="0"/>
              </a:rPr>
              <a:t>	   // set Celsius temperature of interest	</a:t>
            </a:r>
          </a:p>
          <a:p>
            <a:pPr algn="just" eaLnBrk="1" hangingPunct="1">
              <a:spcBef>
                <a:spcPts val="4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ambria" panose="02040503050406030204" pitchFamily="18" charset="0"/>
              </a:rPr>
              <a:t>	   int celsius = 28;	</a:t>
            </a:r>
          </a:p>
          <a:p>
            <a:pPr algn="just" eaLnBrk="1" hangingPunct="1">
              <a:spcBef>
                <a:spcPts val="300"/>
              </a:spcBef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Cambria" panose="02040503050406030204" pitchFamily="18" charset="0"/>
              </a:rPr>
              <a:t>	</a:t>
            </a:r>
          </a:p>
          <a:p>
            <a:pPr algn="just" eaLnBrk="1" hangingPunct="1">
              <a:spcBef>
                <a:spcPts val="4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ambria" panose="02040503050406030204" pitchFamily="18" charset="0"/>
              </a:rPr>
              <a:t>	   // convert to Fahrenheit equivalent	</a:t>
            </a:r>
          </a:p>
          <a:p>
            <a:pPr algn="just" eaLnBrk="1" hangingPunct="1">
              <a:spcBef>
                <a:spcPts val="4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ambria" panose="02040503050406030204" pitchFamily="18" charset="0"/>
              </a:rPr>
              <a:t>	   int fahrenheit = 32 + ((9 * celsius) / 5);	</a:t>
            </a:r>
          </a:p>
          <a:p>
            <a:pPr algn="just" eaLnBrk="1" hangingPunct="1">
              <a:spcBef>
                <a:spcPts val="300"/>
              </a:spcBef>
              <a:buClrTx/>
              <a:buFontTx/>
              <a:buNone/>
            </a:pPr>
            <a:r>
              <a:rPr lang="en-US" sz="1200">
                <a:solidFill>
                  <a:srgbClr val="000000"/>
                </a:solidFill>
                <a:latin typeface="Cambria" panose="02040503050406030204" pitchFamily="18" charset="0"/>
              </a:rPr>
              <a:t>	</a:t>
            </a:r>
          </a:p>
          <a:p>
            <a:pPr algn="just" eaLnBrk="1" hangingPunct="1">
              <a:spcBef>
                <a:spcPts val="4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ambria" panose="02040503050406030204" pitchFamily="18" charset="0"/>
              </a:rPr>
              <a:t>	   // display result	</a:t>
            </a:r>
          </a:p>
          <a:p>
            <a:pPr algn="just" eaLnBrk="1" hangingPunct="1">
              <a:spcBef>
                <a:spcPts val="4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ambria" panose="02040503050406030204" pitchFamily="18" charset="0"/>
              </a:rPr>
              <a:t>	   System.out.println("Celsius temperature");	</a:t>
            </a:r>
          </a:p>
          <a:p>
            <a:pPr algn="just" eaLnBrk="1" hangingPunct="1">
              <a:spcBef>
                <a:spcPts val="4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ambria" panose="02040503050406030204" pitchFamily="18" charset="0"/>
              </a:rPr>
              <a:t>	   System.out.println("   " + celsius);	</a:t>
            </a:r>
          </a:p>
          <a:p>
            <a:pPr algn="just" eaLnBrk="1" hangingPunct="1">
              <a:spcBef>
                <a:spcPts val="4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ambria" panose="02040503050406030204" pitchFamily="18" charset="0"/>
              </a:rPr>
              <a:t>	   System.out.println("equals Fahrenheit temperature");	</a:t>
            </a:r>
          </a:p>
          <a:p>
            <a:pPr algn="just" eaLnBrk="1" hangingPunct="1">
              <a:spcBef>
                <a:spcPts val="4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ambria" panose="02040503050406030204" pitchFamily="18" charset="0"/>
              </a:rPr>
              <a:t>	   System.out.println("   " + fahrenheit);	</a:t>
            </a:r>
          </a:p>
          <a:p>
            <a:pPr algn="just" eaLnBrk="1" hangingPunct="1">
              <a:spcBef>
                <a:spcPts val="4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ambria" panose="02040503050406030204" pitchFamily="18" charset="0"/>
              </a:rPr>
              <a:t>	}	</a:t>
            </a:r>
          </a:p>
          <a:p>
            <a:pPr algn="just" eaLnBrk="1" hangingPunct="1">
              <a:spcBef>
                <a:spcPts val="400"/>
              </a:spcBef>
              <a:buClrTx/>
              <a:buFontTx/>
              <a:buNone/>
            </a:pPr>
            <a:r>
              <a:rPr lang="en-US" sz="1600">
                <a:solidFill>
                  <a:srgbClr val="000000"/>
                </a:solidFill>
                <a:latin typeface="Cambria" panose="02040503050406030204" pitchFamily="18" charset="0"/>
              </a:rPr>
              <a:t>}</a:t>
            </a:r>
          </a:p>
        </p:txBody>
      </p:sp>
      <p:sp>
        <p:nvSpPr>
          <p:cNvPr id="68612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CF7FD95-895E-4592-BAA0-9E6182BBE6C4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37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Example program: temperature conversion</a:t>
            </a:r>
          </a:p>
        </p:txBody>
      </p:sp>
    </p:spTree>
    <p:extLst>
      <p:ext uri="{BB962C8B-B14F-4D97-AF65-F5344CB8AC3E}">
        <p14:creationId xmlns:p14="http://schemas.microsoft.com/office/powerpoint/2010/main" val="1052354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923925" y="1600200"/>
            <a:ext cx="7772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000" b="1" dirty="0">
                <a:solidFill>
                  <a:srgbClr val="000000"/>
                </a:solidFill>
                <a:latin typeface="Cambria" panose="02040503050406030204" pitchFamily="18" charset="0"/>
              </a:rPr>
              <a:t>Type Conversion &amp; Casting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9961DFA-84EC-4DE3-9AA1-E1E8C197D642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38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795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574675" y="242888"/>
            <a:ext cx="80010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38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3000">
                <a:solidFill>
                  <a:srgbClr val="000000"/>
                </a:solidFill>
                <a:latin typeface="Cambria" panose="02040503050406030204" pitchFamily="18" charset="0"/>
              </a:rPr>
              <a:t>Automatic Type Conversion</a:t>
            </a:r>
          </a:p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3000">
                <a:solidFill>
                  <a:srgbClr val="000000"/>
                </a:solidFill>
                <a:latin typeface="Cambria" panose="02040503050406030204" pitchFamily="18" charset="0"/>
              </a:rPr>
              <a:t>Casting Incompatible types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5AB0A46-2736-4F39-8E1C-F56A740D8957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39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17203107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574675" y="3048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n-US" sz="38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566738" y="1066800"/>
            <a:ext cx="800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Any text editor or Java IDE (Integrated Development Environment) can be used to develop Java programs.</a:t>
            </a:r>
          </a:p>
          <a:p>
            <a:pPr algn="just"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Java source-code file names must end with the </a:t>
            </a:r>
            <a:r>
              <a:rPr lang="en-US" sz="2800" b="1" i="1" dirty="0">
                <a:solidFill>
                  <a:srgbClr val="000000"/>
                </a:solidFill>
                <a:latin typeface="Cambria" panose="02040503050406030204" pitchFamily="18" charset="0"/>
              </a:rPr>
              <a:t>.java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extension.</a:t>
            </a:r>
          </a:p>
          <a:p>
            <a:pPr algn="just" eaLnBrk="1" hangingPunct="1"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Some popular Java IDEs are </a:t>
            </a:r>
            <a:r>
              <a:rPr lang="en-US" sz="2800" dirty="0" err="1">
                <a:solidFill>
                  <a:srgbClr val="000000"/>
                </a:solidFill>
                <a:latin typeface="Cambria" panose="02040503050406030204" pitchFamily="18" charset="0"/>
              </a:rPr>
              <a:t>NetBeans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ambria" panose="02040503050406030204" pitchFamily="18" charset="0"/>
              </a:rPr>
              <a:t>jEdit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, Eclipse, </a:t>
            </a:r>
            <a:r>
              <a:rPr lang="en-US" sz="2800" dirty="0" err="1">
                <a:solidFill>
                  <a:srgbClr val="000000"/>
                </a:solidFill>
                <a:latin typeface="Cambria" panose="02040503050406030204" pitchFamily="18" charset="0"/>
              </a:rPr>
              <a:t>JBuilder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Cambria" panose="02040503050406030204" pitchFamily="18" charset="0"/>
              </a:rPr>
              <a:t>JCreator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etc.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E07E43A-E300-485D-B3E1-A2BF8D734BC2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4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Phase 1: Creating a Program</a:t>
            </a:r>
          </a:p>
        </p:txBody>
      </p:sp>
    </p:spTree>
    <p:extLst>
      <p:ext uri="{BB962C8B-B14F-4D97-AF65-F5344CB8AC3E}">
        <p14:creationId xmlns:p14="http://schemas.microsoft.com/office/powerpoint/2010/main" val="26030248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604838" y="954088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34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66738" y="1371600"/>
            <a:ext cx="8001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 marL="1303338" indent="-3937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90000"/>
              </a:lnSpc>
              <a:spcBef>
                <a:spcPts val="7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Automatic Type Conversion: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When two types are compatible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The destination type is larger that the source type.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Example:</a:t>
            </a:r>
          </a:p>
          <a:p>
            <a:pPr lvl="2">
              <a:lnSpc>
                <a:spcPct val="90000"/>
              </a:lnSpc>
              <a:spcBef>
                <a:spcPts val="52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100">
                <a:solidFill>
                  <a:srgbClr val="000000"/>
                </a:solidFill>
                <a:latin typeface="Cambria" panose="02040503050406030204" pitchFamily="18" charset="0"/>
              </a:rPr>
              <a:t>int type is larger than byte value</a:t>
            </a:r>
          </a:p>
          <a:p>
            <a:pPr lvl="2">
              <a:lnSpc>
                <a:spcPct val="90000"/>
              </a:lnSpc>
              <a:spcBef>
                <a:spcPts val="52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100">
                <a:solidFill>
                  <a:srgbClr val="000000"/>
                </a:solidFill>
                <a:latin typeface="Cambria" panose="02040503050406030204" pitchFamily="18" charset="0"/>
              </a:rPr>
              <a:t>The numeric types are compatible with each other.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The numeric types are not compatible with character or boolean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char and boolean are not compatible with each other.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0169DE-5E24-4FC4-9B31-E9126543B8A8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40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Automatic Type Conversion</a:t>
            </a:r>
          </a:p>
        </p:txBody>
      </p:sp>
    </p:spTree>
    <p:extLst>
      <p:ext uri="{BB962C8B-B14F-4D97-AF65-F5344CB8AC3E}">
        <p14:creationId xmlns:p14="http://schemas.microsoft.com/office/powerpoint/2010/main" val="3252610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457200" y="963613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34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33400" y="1676400"/>
            <a:ext cx="7315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300">
                <a:solidFill>
                  <a:srgbClr val="000000"/>
                </a:solidFill>
                <a:latin typeface="Cambria" panose="02040503050406030204" pitchFamily="18" charset="0"/>
              </a:rPr>
              <a:t>short’s variable = byte’s variable</a:t>
            </a:r>
          </a:p>
          <a:p>
            <a:pPr>
              <a:lnSpc>
                <a:spcPct val="8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300">
                <a:solidFill>
                  <a:srgbClr val="000000"/>
                </a:solidFill>
                <a:latin typeface="Cambria" panose="02040503050406030204" pitchFamily="18" charset="0"/>
              </a:rPr>
              <a:t>int’s variable = byte’s variable</a:t>
            </a:r>
          </a:p>
          <a:p>
            <a:pPr>
              <a:lnSpc>
                <a:spcPct val="8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300">
                <a:solidFill>
                  <a:srgbClr val="000000"/>
                </a:solidFill>
                <a:latin typeface="Cambria" panose="02040503050406030204" pitchFamily="18" charset="0"/>
              </a:rPr>
              <a:t>byte’s variable = int’s variable</a:t>
            </a:r>
          </a:p>
          <a:p>
            <a:pPr>
              <a:lnSpc>
                <a:spcPct val="8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300">
                <a:solidFill>
                  <a:srgbClr val="000000"/>
                </a:solidFill>
                <a:latin typeface="Cambria" panose="02040503050406030204" pitchFamily="18" charset="0"/>
              </a:rPr>
              <a:t>float’s variable = int’s variable</a:t>
            </a:r>
          </a:p>
          <a:p>
            <a:pPr>
              <a:lnSpc>
                <a:spcPct val="8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300">
                <a:solidFill>
                  <a:srgbClr val="000000"/>
                </a:solidFill>
                <a:latin typeface="Cambria" panose="02040503050406030204" pitchFamily="18" charset="0"/>
              </a:rPr>
              <a:t>int’s variable = float’s variable</a:t>
            </a:r>
          </a:p>
          <a:p>
            <a:pPr>
              <a:lnSpc>
                <a:spcPct val="8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300">
                <a:solidFill>
                  <a:srgbClr val="000000"/>
                </a:solidFill>
                <a:latin typeface="Cambria" panose="02040503050406030204" pitchFamily="18" charset="0"/>
              </a:rPr>
              <a:t>double’s variable = float’s variable</a:t>
            </a:r>
          </a:p>
          <a:p>
            <a:pPr>
              <a:lnSpc>
                <a:spcPct val="8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300">
                <a:solidFill>
                  <a:srgbClr val="000000"/>
                </a:solidFill>
                <a:latin typeface="Cambria" panose="02040503050406030204" pitchFamily="18" charset="0"/>
              </a:rPr>
              <a:t>float’s variable = double’s variable</a:t>
            </a:r>
          </a:p>
          <a:p>
            <a:pPr>
              <a:lnSpc>
                <a:spcPct val="8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300">
                <a:solidFill>
                  <a:srgbClr val="000000"/>
                </a:solidFill>
                <a:latin typeface="Cambria" panose="02040503050406030204" pitchFamily="18" charset="0"/>
              </a:rPr>
              <a:t>char’s variable = any other variable</a:t>
            </a:r>
          </a:p>
          <a:p>
            <a:pPr>
              <a:lnSpc>
                <a:spcPct val="8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300">
                <a:solidFill>
                  <a:srgbClr val="000000"/>
                </a:solidFill>
                <a:latin typeface="Cambria" panose="02040503050406030204" pitchFamily="18" charset="0"/>
              </a:rPr>
              <a:t>int’s variable = char’s variable</a:t>
            </a:r>
          </a:p>
          <a:p>
            <a:pPr>
              <a:lnSpc>
                <a:spcPct val="8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300">
                <a:solidFill>
                  <a:srgbClr val="000000"/>
                </a:solidFill>
                <a:latin typeface="Cambria" panose="02040503050406030204" pitchFamily="18" charset="0"/>
              </a:rPr>
              <a:t>short’s variable = char’s variable</a:t>
            </a:r>
          </a:p>
          <a:p>
            <a:pPr>
              <a:lnSpc>
                <a:spcPct val="8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300">
                <a:solidFill>
                  <a:srgbClr val="000000"/>
                </a:solidFill>
                <a:latin typeface="Cambria" panose="02040503050406030204" pitchFamily="18" charset="0"/>
              </a:rPr>
              <a:t>boolean variable = any other variable</a:t>
            </a:r>
          </a:p>
          <a:p>
            <a:pPr>
              <a:lnSpc>
                <a:spcPct val="8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300">
                <a:solidFill>
                  <a:srgbClr val="000000"/>
                </a:solidFill>
                <a:latin typeface="Cambria" panose="02040503050406030204" pitchFamily="18" charset="0"/>
              </a:rPr>
              <a:t>Any other variable = boolean variable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6781800" y="16002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9900" indent="-468313"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Cambria" panose="02040503050406030204" pitchFamily="18" charset="0"/>
              </a:rPr>
              <a:t>ok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6781800" y="19812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9900" indent="-468313"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Cambria" panose="02040503050406030204" pitchFamily="18" charset="0"/>
              </a:rPr>
              <a:t>ok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6781800" y="22860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9900" indent="-468313"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Cambria" panose="02040503050406030204" pitchFamily="18" charset="0"/>
              </a:rPr>
              <a:t>Error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6781800" y="26670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9900" indent="-468313"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Cambria" panose="02040503050406030204" pitchFamily="18" charset="0"/>
              </a:rPr>
              <a:t>ok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6781800" y="30480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9900" indent="-468313"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Cambria" panose="02040503050406030204" pitchFamily="18" charset="0"/>
              </a:rPr>
              <a:t>Error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6781800" y="34290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9900" indent="-468313"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Cambria" panose="02040503050406030204" pitchFamily="18" charset="0"/>
              </a:rPr>
              <a:t>ok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6781800" y="3776663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9900" indent="-468313"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Cambria" panose="02040503050406030204" pitchFamily="18" charset="0"/>
              </a:rPr>
              <a:t>Error</a:t>
            </a: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6781800" y="41148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9900" indent="-468313"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Cambria" panose="02040503050406030204" pitchFamily="18" charset="0"/>
              </a:rPr>
              <a:t>Error</a:t>
            </a: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6781800" y="44958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9900" indent="-468313"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Cambria" panose="02040503050406030204" pitchFamily="18" charset="0"/>
              </a:rPr>
              <a:t>ok</a:t>
            </a:r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5257800" y="1828800"/>
            <a:ext cx="1447800" cy="1588"/>
          </a:xfrm>
          <a:prstGeom prst="line">
            <a:avLst/>
          </a:prstGeom>
          <a:noFill/>
          <a:ln w="28440" cap="sq">
            <a:solidFill>
              <a:srgbClr val="3399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4876800" y="2209800"/>
            <a:ext cx="1828800" cy="1588"/>
          </a:xfrm>
          <a:prstGeom prst="line">
            <a:avLst/>
          </a:prstGeom>
          <a:noFill/>
          <a:ln w="28440" cap="sq">
            <a:solidFill>
              <a:srgbClr val="3399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4876800" y="2514600"/>
            <a:ext cx="1828800" cy="1588"/>
          </a:xfrm>
          <a:prstGeom prst="line">
            <a:avLst/>
          </a:prstGeom>
          <a:noFill/>
          <a:ln w="28440" cap="sq">
            <a:solidFill>
              <a:srgbClr val="3399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4876800" y="2895600"/>
            <a:ext cx="1828800" cy="1588"/>
          </a:xfrm>
          <a:prstGeom prst="line">
            <a:avLst/>
          </a:prstGeom>
          <a:noFill/>
          <a:ln w="28440" cap="sq">
            <a:solidFill>
              <a:srgbClr val="3399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1216" name="Line 16"/>
          <p:cNvSpPr>
            <a:spLocks noChangeShapeType="1"/>
          </p:cNvSpPr>
          <p:nvPr/>
        </p:nvSpPr>
        <p:spPr bwMode="auto">
          <a:xfrm>
            <a:off x="4876800" y="3276600"/>
            <a:ext cx="1828800" cy="1588"/>
          </a:xfrm>
          <a:prstGeom prst="line">
            <a:avLst/>
          </a:prstGeom>
          <a:noFill/>
          <a:ln w="28440" cap="sq">
            <a:solidFill>
              <a:srgbClr val="3399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5410200" y="3657600"/>
            <a:ext cx="1295400" cy="1588"/>
          </a:xfrm>
          <a:prstGeom prst="line">
            <a:avLst/>
          </a:prstGeom>
          <a:noFill/>
          <a:ln w="28440" cap="sq">
            <a:solidFill>
              <a:srgbClr val="3399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5410200" y="3990975"/>
            <a:ext cx="1295400" cy="1588"/>
          </a:xfrm>
          <a:prstGeom prst="line">
            <a:avLst/>
          </a:prstGeom>
          <a:noFill/>
          <a:ln w="28440" cap="sq">
            <a:solidFill>
              <a:srgbClr val="3399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>
            <a:off x="5562600" y="4343400"/>
            <a:ext cx="1143000" cy="1588"/>
          </a:xfrm>
          <a:prstGeom prst="line">
            <a:avLst/>
          </a:prstGeom>
          <a:noFill/>
          <a:ln w="28440" cap="sq">
            <a:solidFill>
              <a:srgbClr val="3399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1220" name="Line 20"/>
          <p:cNvSpPr>
            <a:spLocks noChangeShapeType="1"/>
          </p:cNvSpPr>
          <p:nvPr/>
        </p:nvSpPr>
        <p:spPr bwMode="auto">
          <a:xfrm>
            <a:off x="4953000" y="4724400"/>
            <a:ext cx="1752600" cy="1588"/>
          </a:xfrm>
          <a:prstGeom prst="line">
            <a:avLst/>
          </a:prstGeom>
          <a:noFill/>
          <a:ln w="28440" cap="sq">
            <a:solidFill>
              <a:srgbClr val="3399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5257800" y="5105400"/>
            <a:ext cx="1447800" cy="1588"/>
          </a:xfrm>
          <a:prstGeom prst="line">
            <a:avLst/>
          </a:prstGeom>
          <a:noFill/>
          <a:ln w="28440" cap="sq">
            <a:solidFill>
              <a:srgbClr val="3399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1222" name="Line 22"/>
          <p:cNvSpPr>
            <a:spLocks noChangeShapeType="1"/>
          </p:cNvSpPr>
          <p:nvPr/>
        </p:nvSpPr>
        <p:spPr bwMode="auto">
          <a:xfrm>
            <a:off x="5791200" y="5486400"/>
            <a:ext cx="914400" cy="1588"/>
          </a:xfrm>
          <a:prstGeom prst="line">
            <a:avLst/>
          </a:prstGeom>
          <a:noFill/>
          <a:ln w="28440" cap="sq">
            <a:solidFill>
              <a:srgbClr val="3399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6781800" y="48768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9900" indent="-468313"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Cambria" panose="02040503050406030204" pitchFamily="18" charset="0"/>
              </a:rPr>
              <a:t>Error</a:t>
            </a:r>
          </a:p>
        </p:txBody>
      </p:sp>
      <p:sp>
        <p:nvSpPr>
          <p:cNvPr id="51224" name="Rectangle 24"/>
          <p:cNvSpPr>
            <a:spLocks noChangeArrowheads="1"/>
          </p:cNvSpPr>
          <p:nvPr/>
        </p:nvSpPr>
        <p:spPr bwMode="auto">
          <a:xfrm>
            <a:off x="6781800" y="52578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9900" indent="-468313"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Cambria" panose="02040503050406030204" pitchFamily="18" charset="0"/>
              </a:rPr>
              <a:t>Error</a:t>
            </a: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5867400" y="5867400"/>
            <a:ext cx="838200" cy="1588"/>
          </a:xfrm>
          <a:prstGeom prst="line">
            <a:avLst/>
          </a:prstGeom>
          <a:noFill/>
          <a:ln w="28440" cap="sq">
            <a:solidFill>
              <a:srgbClr val="3399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6781800" y="56388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469900" indent="-468313"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69900" algn="l"/>
                <a:tab pos="1384300" algn="l"/>
                <a:tab pos="2298700" algn="l"/>
                <a:tab pos="3213100" algn="l"/>
                <a:tab pos="4127500" algn="l"/>
                <a:tab pos="5041900" algn="l"/>
                <a:tab pos="5956300" algn="l"/>
                <a:tab pos="6870700" algn="l"/>
                <a:tab pos="7785100" algn="l"/>
                <a:tab pos="8699500" algn="l"/>
                <a:tab pos="9613900" algn="l"/>
                <a:tab pos="105283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50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Cambria" panose="02040503050406030204" pitchFamily="18" charset="0"/>
              </a:rPr>
              <a:t>Error</a:t>
            </a:r>
          </a:p>
        </p:txBody>
      </p:sp>
      <p:sp>
        <p:nvSpPr>
          <p:cNvPr id="50204" name="Text Box 27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DFA0BFE-36C2-4F0D-9DA8-1B9C17E1117F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41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31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Automatic Type Conversion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12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1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5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0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63" dur="500"/>
                                        <p:tgtEl>
                                          <p:spTgt spid="5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6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89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2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15" dur="500"/>
                                        <p:tgtEl>
                                          <p:spTgt spid="5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8" dur="500"/>
                                        <p:tgtEl>
                                          <p:spTgt spid="5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41" dur="500"/>
                                        <p:tgtEl>
                                          <p:spTgt spid="5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4" dur="500"/>
                                        <p:tgtEl>
                                          <p:spTgt spid="5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2" grpId="0" animBg="1"/>
      <p:bldP spid="51213" grpId="0" animBg="1"/>
      <p:bldP spid="51214" grpId="0" animBg="1"/>
      <p:bldP spid="51215" grpId="0" animBg="1"/>
      <p:bldP spid="51216" grpId="0" animBg="1"/>
      <p:bldP spid="51217" grpId="0" animBg="1"/>
      <p:bldP spid="51218" grpId="0" animBg="1"/>
      <p:bldP spid="51219" grpId="0" animBg="1"/>
      <p:bldP spid="51220" grpId="0" animBg="1"/>
      <p:bldP spid="51221" grpId="0" animBg="1"/>
      <p:bldP spid="51222" grpId="0" animBg="1"/>
      <p:bldP spid="5122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547688" y="9906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34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66738" y="1295400"/>
            <a:ext cx="8001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3000">
                <a:solidFill>
                  <a:srgbClr val="000000"/>
                </a:solidFill>
                <a:latin typeface="Cambria" panose="02040503050406030204" pitchFamily="18" charset="0"/>
              </a:rPr>
              <a:t>Casting Incompatible Types: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When narrowing conversion is occurred.</a:t>
            </a:r>
          </a:p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3000">
                <a:solidFill>
                  <a:srgbClr val="000000"/>
                </a:solidFill>
                <a:latin typeface="Cambria" panose="02040503050406030204" pitchFamily="18" charset="0"/>
              </a:rPr>
              <a:t>Way: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(target-type) value</a:t>
            </a:r>
          </a:p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3000">
                <a:solidFill>
                  <a:srgbClr val="000000"/>
                </a:solidFill>
                <a:latin typeface="Cambria" panose="02040503050406030204" pitchFamily="18" charset="0"/>
              </a:rPr>
              <a:t>Example: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int a=20;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byte b;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b=(byte) a;</a:t>
            </a:r>
          </a:p>
        </p:txBody>
      </p:sp>
      <p:sp>
        <p:nvSpPr>
          <p:cNvPr id="51204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856B021-7D66-420F-9563-33DACB347F14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42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Casting Incompatible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Types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907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714375" y="567402"/>
            <a:ext cx="8001000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38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566738" y="1295400"/>
            <a:ext cx="8001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 marL="1304925" indent="-3937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7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300">
                <a:solidFill>
                  <a:srgbClr val="000000"/>
                </a:solidFill>
                <a:latin typeface="Cambria" panose="02040503050406030204" pitchFamily="18" charset="0"/>
              </a:rPr>
              <a:t>Consider the following code</a:t>
            </a:r>
          </a:p>
          <a:p>
            <a:pPr lvl="2">
              <a:lnSpc>
                <a:spcPct val="70000"/>
              </a:lnSpc>
              <a:spcBef>
                <a:spcPts val="45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double d = 3.6;</a:t>
            </a:r>
          </a:p>
          <a:p>
            <a:pPr lvl="2">
              <a:lnSpc>
                <a:spcPct val="70000"/>
              </a:lnSpc>
              <a:spcBef>
                <a:spcPts val="45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int x = Math.round(d);</a:t>
            </a:r>
          </a:p>
          <a:p>
            <a:pPr>
              <a:lnSpc>
                <a:spcPct val="7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300">
                <a:solidFill>
                  <a:srgbClr val="000000"/>
                </a:solidFill>
                <a:latin typeface="Cambria" panose="02040503050406030204" pitchFamily="18" charset="0"/>
              </a:rPr>
              <a:t>Java complains (about loss of precision).  Why?</a:t>
            </a:r>
          </a:p>
          <a:p>
            <a:pPr>
              <a:lnSpc>
                <a:spcPct val="7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30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7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300">
                <a:solidFill>
                  <a:srgbClr val="000000"/>
                </a:solidFill>
                <a:latin typeface="Cambria" panose="02040503050406030204" pitchFamily="18" charset="0"/>
              </a:rPr>
              <a:t>Math.round() returns a long, not an int</a:t>
            </a:r>
          </a:p>
          <a:p>
            <a:pPr lvl="1">
              <a:lnSpc>
                <a:spcPct val="70000"/>
              </a:lnSpc>
              <a:spcBef>
                <a:spcPts val="5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000">
                <a:solidFill>
                  <a:srgbClr val="000000"/>
                </a:solidFill>
                <a:latin typeface="Cambria" panose="02040503050406030204" pitchFamily="18" charset="0"/>
              </a:rPr>
              <a:t>So this is forcing a long value into an int variable</a:t>
            </a:r>
          </a:p>
          <a:p>
            <a:pPr>
              <a:lnSpc>
                <a:spcPct val="7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30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7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300">
                <a:solidFill>
                  <a:srgbClr val="000000"/>
                </a:solidFill>
                <a:latin typeface="Cambria" panose="02040503050406030204" pitchFamily="18" charset="0"/>
              </a:rPr>
              <a:t>How to fix this</a:t>
            </a:r>
          </a:p>
          <a:p>
            <a:pPr lvl="2">
              <a:lnSpc>
                <a:spcPct val="70000"/>
              </a:lnSpc>
              <a:spcBef>
                <a:spcPts val="45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double d = 3.6;</a:t>
            </a:r>
          </a:p>
          <a:p>
            <a:pPr lvl="2">
              <a:lnSpc>
                <a:spcPct val="70000"/>
              </a:lnSpc>
              <a:spcBef>
                <a:spcPts val="450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int x = (int) Math.round(d);</a:t>
            </a:r>
          </a:p>
          <a:p>
            <a:pPr>
              <a:lnSpc>
                <a:spcPct val="7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30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7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300">
                <a:solidFill>
                  <a:srgbClr val="000000"/>
                </a:solidFill>
                <a:latin typeface="Cambria" panose="02040503050406030204" pitchFamily="18" charset="0"/>
              </a:rPr>
              <a:t>You are telling Java that it is okay to do this</a:t>
            </a:r>
          </a:p>
          <a:p>
            <a:pPr lvl="1">
              <a:lnSpc>
                <a:spcPct val="70000"/>
              </a:lnSpc>
              <a:spcBef>
                <a:spcPts val="5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000">
                <a:solidFill>
                  <a:srgbClr val="000000"/>
                </a:solidFill>
                <a:latin typeface="Cambria" panose="02040503050406030204" pitchFamily="18" charset="0"/>
              </a:rPr>
              <a:t>This is called “casting”</a:t>
            </a:r>
          </a:p>
          <a:p>
            <a:pPr lvl="1">
              <a:lnSpc>
                <a:spcPct val="70000"/>
              </a:lnSpc>
              <a:spcBef>
                <a:spcPts val="5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000">
                <a:solidFill>
                  <a:srgbClr val="000000"/>
                </a:solidFill>
                <a:latin typeface="Cambria" panose="02040503050406030204" pitchFamily="18" charset="0"/>
              </a:rPr>
              <a:t>The type name is in parenthesis</a:t>
            </a:r>
          </a:p>
        </p:txBody>
      </p:sp>
      <p:sp>
        <p:nvSpPr>
          <p:cNvPr id="52228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5277398-DA18-4C2A-964A-ACF5F3B8B164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43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Casting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3547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866775" y="993775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34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566738" y="1219200"/>
            <a:ext cx="8001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 marL="1304925" indent="-3937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7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Consider</a:t>
            </a:r>
          </a:p>
          <a:p>
            <a:pPr lvl="2">
              <a:lnSpc>
                <a:spcPct val="7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Cambria" panose="02040503050406030204" pitchFamily="18" charset="0"/>
              </a:rPr>
              <a:t>double d = 3.6;</a:t>
            </a:r>
          </a:p>
          <a:p>
            <a:pPr lvl="2">
              <a:lnSpc>
                <a:spcPct val="7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Cambria" panose="02040503050406030204" pitchFamily="18" charset="0"/>
              </a:rPr>
              <a:t>int x = (int) d;</a:t>
            </a:r>
          </a:p>
          <a:p>
            <a:pPr>
              <a:lnSpc>
                <a:spcPct val="7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At this point, x holds 3 (not 4!)</a:t>
            </a:r>
          </a:p>
          <a:p>
            <a:pPr lvl="1">
              <a:lnSpc>
                <a:spcPct val="7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200">
                <a:solidFill>
                  <a:srgbClr val="000000"/>
                </a:solidFill>
                <a:latin typeface="Cambria" panose="02040503050406030204" pitchFamily="18" charset="0"/>
              </a:rPr>
              <a:t>This truncates the value!</a:t>
            </a:r>
          </a:p>
          <a:p>
            <a:pPr>
              <a:lnSpc>
                <a:spcPct val="7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60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7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Consider</a:t>
            </a:r>
          </a:p>
          <a:p>
            <a:pPr lvl="2">
              <a:lnSpc>
                <a:spcPct val="7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Cambria" panose="02040503050406030204" pitchFamily="18" charset="0"/>
              </a:rPr>
              <a:t>int x = 300;</a:t>
            </a:r>
          </a:p>
          <a:p>
            <a:pPr lvl="2">
              <a:lnSpc>
                <a:spcPct val="7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Cambria" panose="02040503050406030204" pitchFamily="18" charset="0"/>
              </a:rPr>
              <a:t>byte b = (byte) x;</a:t>
            </a:r>
          </a:p>
          <a:p>
            <a:pPr lvl="2">
              <a:lnSpc>
                <a:spcPct val="7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Cambria" panose="02040503050406030204" pitchFamily="18" charset="0"/>
              </a:rPr>
              <a:t>System.out.println (b);</a:t>
            </a:r>
          </a:p>
          <a:p>
            <a:pPr>
              <a:lnSpc>
                <a:spcPct val="7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What gets printed?</a:t>
            </a:r>
          </a:p>
          <a:p>
            <a:pPr lvl="1">
              <a:lnSpc>
                <a:spcPct val="7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200">
                <a:solidFill>
                  <a:srgbClr val="000000"/>
                </a:solidFill>
                <a:latin typeface="Cambria" panose="02040503050406030204" pitchFamily="18" charset="0"/>
              </a:rPr>
              <a:t>Recall that a byte can hold values -128 to 127</a:t>
            </a:r>
          </a:p>
          <a:p>
            <a:pPr lvl="1">
              <a:lnSpc>
                <a:spcPct val="7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200">
                <a:solidFill>
                  <a:srgbClr val="000000"/>
                </a:solidFill>
                <a:latin typeface="Cambria" panose="02040503050406030204" pitchFamily="18" charset="0"/>
              </a:rPr>
              <a:t>44!</a:t>
            </a:r>
          </a:p>
          <a:p>
            <a:pPr lvl="1">
              <a:lnSpc>
                <a:spcPct val="7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200">
                <a:solidFill>
                  <a:srgbClr val="000000"/>
                </a:solidFill>
                <a:latin typeface="Cambria" panose="02040503050406030204" pitchFamily="18" charset="0"/>
              </a:rPr>
              <a:t>This is the “loss of precision”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B881DBE-0622-49A0-9214-743542CAAFDA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44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More casting examples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90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1866900" y="870679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28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566738" y="1371600"/>
            <a:ext cx="8001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80000"/>
              </a:lnSpc>
              <a:spcBef>
                <a:spcPts val="7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Java automatically promotes each byte or short operand to int when evaluating an expression.</a:t>
            </a:r>
          </a:p>
          <a:p>
            <a:pPr>
              <a:lnSpc>
                <a:spcPct val="80000"/>
              </a:lnSpc>
              <a:spcBef>
                <a:spcPts val="7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Example: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byte a=40, b=50,c=60;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int d=a*b+c;  	// here, d will be 2060</a:t>
            </a:r>
          </a:p>
          <a:p>
            <a:pPr>
              <a:lnSpc>
                <a:spcPct val="80000"/>
              </a:lnSpc>
              <a:spcBef>
                <a:spcPts val="7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Problem: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byte b=20;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b=b*2;		//Error: Can’t assign an int                                to a byte</a:t>
            </a:r>
          </a:p>
          <a:p>
            <a:pPr>
              <a:lnSpc>
                <a:spcPct val="80000"/>
              </a:lnSpc>
              <a:spcBef>
                <a:spcPts val="7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800">
                <a:solidFill>
                  <a:srgbClr val="000000"/>
                </a:solidFill>
                <a:latin typeface="Cambria" panose="02040503050406030204" pitchFamily="18" charset="0"/>
              </a:rPr>
              <a:t>Solution: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400">
                <a:solidFill>
                  <a:srgbClr val="000000"/>
                </a:solidFill>
                <a:latin typeface="Cambria" panose="02040503050406030204" pitchFamily="18" charset="0"/>
              </a:rPr>
              <a:t>b=(byte)(b*2);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19883BB-B7E7-4A7C-BC31-375AE010E19B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45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Automatic Type Promotion in Expressions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029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566738" y="914400"/>
            <a:ext cx="8001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 marL="1693863" indent="-3857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All byte and short values are promoted to </a:t>
            </a:r>
            <a:r>
              <a:rPr lang="en-US" sz="2400" dirty="0" err="1">
                <a:solidFill>
                  <a:srgbClr val="000000"/>
                </a:solidFill>
                <a:latin typeface="Cambria" panose="02040503050406030204" pitchFamily="18" charset="0"/>
              </a:rPr>
              <a:t>int</a:t>
            </a:r>
            <a:endParaRPr lang="en-US" sz="24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If one operand is  a long, the whole expression is promoted to long.</a:t>
            </a:r>
          </a:p>
          <a:p>
            <a:pPr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If one operand is  a double, the whole expression is promoted to double.</a:t>
            </a:r>
          </a:p>
          <a:p>
            <a:pPr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How it works:</a:t>
            </a:r>
          </a:p>
          <a:p>
            <a:pPr lvl="3">
              <a:spcBef>
                <a:spcPts val="30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</a:rPr>
              <a:t>byte b=34;</a:t>
            </a:r>
          </a:p>
          <a:p>
            <a:pPr lvl="3">
              <a:spcBef>
                <a:spcPts val="30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</a:rPr>
              <a:t>char c = ‘a’;</a:t>
            </a:r>
          </a:p>
          <a:p>
            <a:pPr lvl="3">
              <a:spcBef>
                <a:spcPts val="30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</a:rPr>
              <a:t>short s=1023;</a:t>
            </a:r>
          </a:p>
          <a:p>
            <a:pPr lvl="3">
              <a:spcBef>
                <a:spcPts val="300"/>
              </a:spcBef>
              <a:buClrTx/>
              <a:buFontTx/>
              <a:buNone/>
            </a:pP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</a:rPr>
              <a:t> = 343;</a:t>
            </a:r>
          </a:p>
          <a:p>
            <a:pPr lvl="3">
              <a:spcBef>
                <a:spcPts val="30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</a:rPr>
              <a:t>float f=34.46f</a:t>
            </a:r>
          </a:p>
          <a:p>
            <a:pPr lvl="3">
              <a:spcBef>
                <a:spcPts val="30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</a:rPr>
              <a:t>double d = .23</a:t>
            </a:r>
          </a:p>
          <a:p>
            <a:pPr lvl="3">
              <a:spcBef>
                <a:spcPts val="300"/>
              </a:spcBef>
              <a:buClr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</a:rPr>
              <a:t>double result = (f*b) + (</a:t>
            </a:r>
            <a:r>
              <a:rPr lang="en-US" sz="1400" dirty="0" err="1">
                <a:solidFill>
                  <a:srgbClr val="000000"/>
                </a:solidFill>
                <a:latin typeface="Cambria" panose="02040503050406030204" pitchFamily="18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ambria" panose="02040503050406030204" pitchFamily="18" charset="0"/>
              </a:rPr>
              <a:t>/c) - (d*s);</a:t>
            </a:r>
          </a:p>
        </p:txBody>
      </p:sp>
      <p:grpSp>
        <p:nvGrpSpPr>
          <p:cNvPr id="55300" name="Group 3"/>
          <p:cNvGrpSpPr>
            <a:grpSpLocks/>
          </p:cNvGrpSpPr>
          <p:nvPr/>
        </p:nvGrpSpPr>
        <p:grpSpPr bwMode="auto">
          <a:xfrm>
            <a:off x="5334000" y="3505200"/>
            <a:ext cx="1903413" cy="1370013"/>
            <a:chOff x="1920" y="3216"/>
            <a:chExt cx="1199" cy="863"/>
          </a:xfrm>
        </p:grpSpPr>
        <p:sp>
          <p:nvSpPr>
            <p:cNvPr id="55302" name="Rectangle 4"/>
            <p:cNvSpPr>
              <a:spLocks noChangeArrowheads="1"/>
            </p:cNvSpPr>
            <p:nvPr/>
          </p:nvSpPr>
          <p:spPr bwMode="auto">
            <a:xfrm>
              <a:off x="1920" y="3360"/>
              <a:ext cx="354" cy="191"/>
            </a:xfrm>
            <a:prstGeom prst="rect">
              <a:avLst/>
            </a:prstGeom>
            <a:solidFill>
              <a:srgbClr val="3399FF"/>
            </a:solidFill>
            <a:ln w="9360" cap="sq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ambria" panose="02040503050406030204" pitchFamily="18" charset="0"/>
                </a:rPr>
                <a:t>float</a:t>
              </a:r>
            </a:p>
          </p:txBody>
        </p:sp>
        <p:sp>
          <p:nvSpPr>
            <p:cNvPr id="55303" name="Rectangle 5"/>
            <p:cNvSpPr>
              <a:spLocks noChangeArrowheads="1"/>
            </p:cNvSpPr>
            <p:nvPr/>
          </p:nvSpPr>
          <p:spPr bwMode="auto">
            <a:xfrm>
              <a:off x="2320" y="3360"/>
              <a:ext cx="354" cy="191"/>
            </a:xfrm>
            <a:prstGeom prst="rect">
              <a:avLst/>
            </a:prstGeom>
            <a:solidFill>
              <a:srgbClr val="3399FF"/>
            </a:solidFill>
            <a:ln w="9360" cap="sq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ambria" panose="02040503050406030204" pitchFamily="18" charset="0"/>
                </a:rPr>
                <a:t>int</a:t>
              </a:r>
            </a:p>
          </p:txBody>
        </p:sp>
        <p:sp>
          <p:nvSpPr>
            <p:cNvPr id="55304" name="Rectangle 6"/>
            <p:cNvSpPr>
              <a:spLocks noChangeArrowheads="1"/>
            </p:cNvSpPr>
            <p:nvPr/>
          </p:nvSpPr>
          <p:spPr bwMode="auto">
            <a:xfrm>
              <a:off x="2720" y="3360"/>
              <a:ext cx="399" cy="191"/>
            </a:xfrm>
            <a:prstGeom prst="rect">
              <a:avLst/>
            </a:prstGeom>
            <a:solidFill>
              <a:srgbClr val="3399FF"/>
            </a:solidFill>
            <a:ln w="9360" cap="sq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ambria" panose="02040503050406030204" pitchFamily="18" charset="0"/>
                </a:rPr>
                <a:t>double</a:t>
              </a:r>
            </a:p>
          </p:txBody>
        </p:sp>
        <p:sp>
          <p:nvSpPr>
            <p:cNvPr id="55305" name="Line 7"/>
            <p:cNvSpPr>
              <a:spLocks noChangeShapeType="1"/>
            </p:cNvSpPr>
            <p:nvPr/>
          </p:nvSpPr>
          <p:spPr bwMode="auto">
            <a:xfrm>
              <a:off x="2098" y="3216"/>
              <a:ext cx="0" cy="143"/>
            </a:xfrm>
            <a:prstGeom prst="line">
              <a:avLst/>
            </a:prstGeom>
            <a:noFill/>
            <a:ln w="28440" cap="sq">
              <a:solidFill>
                <a:srgbClr val="3399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55306" name="Line 8"/>
            <p:cNvSpPr>
              <a:spLocks noChangeShapeType="1"/>
            </p:cNvSpPr>
            <p:nvPr/>
          </p:nvSpPr>
          <p:spPr bwMode="auto">
            <a:xfrm>
              <a:off x="2498" y="3216"/>
              <a:ext cx="0" cy="143"/>
            </a:xfrm>
            <a:prstGeom prst="line">
              <a:avLst/>
            </a:prstGeom>
            <a:noFill/>
            <a:ln w="28440" cap="sq">
              <a:solidFill>
                <a:srgbClr val="3399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55307" name="Line 9"/>
            <p:cNvSpPr>
              <a:spLocks noChangeShapeType="1"/>
            </p:cNvSpPr>
            <p:nvPr/>
          </p:nvSpPr>
          <p:spPr bwMode="auto">
            <a:xfrm>
              <a:off x="2898" y="3216"/>
              <a:ext cx="0" cy="143"/>
            </a:xfrm>
            <a:prstGeom prst="line">
              <a:avLst/>
            </a:prstGeom>
            <a:noFill/>
            <a:ln w="28440" cap="sq">
              <a:solidFill>
                <a:srgbClr val="3399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55308" name="Rectangle 10"/>
            <p:cNvSpPr>
              <a:spLocks noChangeArrowheads="1"/>
            </p:cNvSpPr>
            <p:nvPr/>
          </p:nvSpPr>
          <p:spPr bwMode="auto">
            <a:xfrm>
              <a:off x="2142" y="3678"/>
              <a:ext cx="354" cy="161"/>
            </a:xfrm>
            <a:prstGeom prst="rect">
              <a:avLst/>
            </a:prstGeom>
            <a:solidFill>
              <a:srgbClr val="3399FF"/>
            </a:solidFill>
            <a:ln w="9360" cap="sq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ambria" panose="02040503050406030204" pitchFamily="18" charset="0"/>
                </a:rPr>
                <a:t>float</a:t>
              </a:r>
            </a:p>
          </p:txBody>
        </p:sp>
        <p:sp>
          <p:nvSpPr>
            <p:cNvPr id="55309" name="Line 11"/>
            <p:cNvSpPr>
              <a:spLocks noChangeShapeType="1"/>
            </p:cNvSpPr>
            <p:nvPr/>
          </p:nvSpPr>
          <p:spPr bwMode="auto">
            <a:xfrm>
              <a:off x="2142" y="3552"/>
              <a:ext cx="177" cy="95"/>
            </a:xfrm>
            <a:prstGeom prst="line">
              <a:avLst/>
            </a:prstGeom>
            <a:noFill/>
            <a:ln w="28440" cap="sq">
              <a:solidFill>
                <a:srgbClr val="3399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55310" name="Line 12"/>
            <p:cNvSpPr>
              <a:spLocks noChangeShapeType="1"/>
            </p:cNvSpPr>
            <p:nvPr/>
          </p:nvSpPr>
          <p:spPr bwMode="auto">
            <a:xfrm flipH="1">
              <a:off x="2318" y="3552"/>
              <a:ext cx="179" cy="95"/>
            </a:xfrm>
            <a:prstGeom prst="line">
              <a:avLst/>
            </a:prstGeom>
            <a:noFill/>
            <a:ln w="28440" cap="sq">
              <a:solidFill>
                <a:srgbClr val="3399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55311" name="Rectangle 13"/>
            <p:cNvSpPr>
              <a:spLocks noChangeArrowheads="1"/>
            </p:cNvSpPr>
            <p:nvPr/>
          </p:nvSpPr>
          <p:spPr bwMode="auto">
            <a:xfrm>
              <a:off x="2720" y="3936"/>
              <a:ext cx="399" cy="143"/>
            </a:xfrm>
            <a:prstGeom prst="rect">
              <a:avLst/>
            </a:prstGeom>
            <a:solidFill>
              <a:srgbClr val="3399FF"/>
            </a:solidFill>
            <a:ln w="9360" cap="sq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Verdana" panose="020B0604030504040204" pitchFamily="34" charset="0"/>
                  <a:ea typeface="DejaVu Sans" charset="0"/>
                  <a:cs typeface="DejaVu Sans" charset="0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sz="1600">
                  <a:solidFill>
                    <a:srgbClr val="000000"/>
                  </a:solidFill>
                  <a:latin typeface="Cambria" panose="02040503050406030204" pitchFamily="18" charset="0"/>
                </a:rPr>
                <a:t>double</a:t>
              </a:r>
            </a:p>
          </p:txBody>
        </p:sp>
        <p:sp>
          <p:nvSpPr>
            <p:cNvPr id="55312" name="Line 14"/>
            <p:cNvSpPr>
              <a:spLocks noChangeShapeType="1"/>
            </p:cNvSpPr>
            <p:nvPr/>
          </p:nvSpPr>
          <p:spPr bwMode="auto">
            <a:xfrm>
              <a:off x="2498" y="3792"/>
              <a:ext cx="354" cy="143"/>
            </a:xfrm>
            <a:prstGeom prst="line">
              <a:avLst/>
            </a:prstGeom>
            <a:noFill/>
            <a:ln w="28440" cap="sq">
              <a:solidFill>
                <a:srgbClr val="3399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  <p:sp>
          <p:nvSpPr>
            <p:cNvPr id="55313" name="Line 15"/>
            <p:cNvSpPr>
              <a:spLocks noChangeShapeType="1"/>
            </p:cNvSpPr>
            <p:nvPr/>
          </p:nvSpPr>
          <p:spPr bwMode="auto">
            <a:xfrm>
              <a:off x="2898" y="3552"/>
              <a:ext cx="0" cy="383"/>
            </a:xfrm>
            <a:prstGeom prst="line">
              <a:avLst/>
            </a:prstGeom>
            <a:noFill/>
            <a:ln w="28440" cap="sq">
              <a:solidFill>
                <a:srgbClr val="3399FF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mbria" panose="02040503050406030204" pitchFamily="18" charset="0"/>
              </a:endParaRPr>
            </a:p>
          </p:txBody>
        </p:sp>
      </p:grpSp>
      <p:sp>
        <p:nvSpPr>
          <p:cNvPr id="55301" name="Text Box 16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0DD7A5C-D7A0-4568-BF4C-BD40B27E1ED2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46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The Type Promotion Rules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409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66738" y="1295400"/>
            <a:ext cx="8001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908050" indent="-434975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 marL="1304925" indent="-3937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 marL="1692275" indent="-38735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8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300">
                <a:solidFill>
                  <a:srgbClr val="000000"/>
                </a:solidFill>
                <a:latin typeface="Cambria" panose="02040503050406030204" pitchFamily="18" charset="0"/>
              </a:rPr>
              <a:t>What is the value used to initialize expression</a:t>
            </a:r>
          </a:p>
          <a:p>
            <a:pPr lvl="1"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  <a:latin typeface="Cambria" panose="02040503050406030204" pitchFamily="18" charset="0"/>
              </a:rPr>
              <a:t>	int expression = 4 + 2 * 5;</a:t>
            </a:r>
          </a:p>
          <a:p>
            <a:pPr>
              <a:lnSpc>
                <a:spcPct val="8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30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80000"/>
              </a:lnSpc>
              <a:spcBef>
                <a:spcPts val="575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300">
                <a:solidFill>
                  <a:srgbClr val="000000"/>
                </a:solidFill>
                <a:latin typeface="Cambria" panose="02040503050406030204" pitchFamily="18" charset="0"/>
              </a:rPr>
              <a:t>What value is displayed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System.out.println(5 / 2.0);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30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300">
                <a:solidFill>
                  <a:srgbClr val="000000"/>
                </a:solidFill>
                <a:latin typeface="Cambria" panose="02040503050406030204" pitchFamily="18" charset="0"/>
              </a:rPr>
              <a:t>Java rules in a nutshell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000">
                <a:solidFill>
                  <a:srgbClr val="000000"/>
                </a:solidFill>
                <a:latin typeface="Cambria" panose="02040503050406030204" pitchFamily="18" charset="0"/>
              </a:rPr>
              <a:t>Each operator has a precedence level and an associativity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Operators with higher precedence are done first</a:t>
            </a:r>
          </a:p>
          <a:p>
            <a:pPr lvl="3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1600">
                <a:solidFill>
                  <a:srgbClr val="000000"/>
                </a:solidFill>
                <a:latin typeface="Cambria" panose="02040503050406030204" pitchFamily="18" charset="0"/>
              </a:rPr>
              <a:t>* and / have higher precedence than + and -</a:t>
            </a:r>
          </a:p>
          <a:p>
            <a:pPr lvl="2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>
                <a:solidFill>
                  <a:srgbClr val="000000"/>
                </a:solidFill>
                <a:latin typeface="Cambria" panose="02040503050406030204" pitchFamily="18" charset="0"/>
              </a:rPr>
              <a:t>Associativity indicates how to handle ties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000">
                <a:solidFill>
                  <a:srgbClr val="000000"/>
                </a:solidFill>
                <a:latin typeface="Cambria" panose="02040503050406030204" pitchFamily="18" charset="0"/>
              </a:rPr>
              <a:t>When floating-point is used the result is floating point</a:t>
            </a:r>
          </a:p>
        </p:txBody>
      </p:sp>
      <p:sp>
        <p:nvSpPr>
          <p:cNvPr id="56324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989FF1A-AEEB-4FCA-8F9C-B2C838A910A8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47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Expressions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9806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 marL="1304925" indent="-3937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3000">
                <a:solidFill>
                  <a:srgbClr val="000000"/>
                </a:solidFill>
                <a:latin typeface="Cambria" panose="02040503050406030204" pitchFamily="18" charset="0"/>
              </a:rPr>
              <a:t>Does the following statement compute the average of double variables a, b, and c? Why or why not?</a:t>
            </a:r>
          </a:p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300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lvl="2">
              <a:spcBef>
                <a:spcPts val="575"/>
              </a:spcBef>
              <a:buClrTx/>
              <a:buFontTx/>
              <a:buNone/>
            </a:pPr>
            <a:r>
              <a:rPr lang="en-US" sz="2300">
                <a:solidFill>
                  <a:srgbClr val="000000"/>
                </a:solidFill>
                <a:latin typeface="Cambria" panose="02040503050406030204" pitchFamily="18" charset="0"/>
              </a:rPr>
              <a:t>double average = a + b + c / 3.0;</a:t>
            </a: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A727D8A-EE8E-4FF2-92B5-EA34BDD1BC56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48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Question on expressions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179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sz="4000">
                <a:solidFill>
                  <a:srgbClr val="000000"/>
                </a:solidFill>
                <a:latin typeface="Cambria" panose="02040503050406030204" pitchFamily="18" charset="0"/>
              </a:rPr>
              <a:t>Using Math Library</a:t>
            </a:r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7E3C119-B5ED-4D8D-AEFA-BEA892B426DE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49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396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574675" y="288925"/>
            <a:ext cx="80010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n-US" sz="25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914400"/>
            <a:ext cx="8229600" cy="5192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400" dirty="0" err="1">
                <a:solidFill>
                  <a:srgbClr val="000000"/>
                </a:solidFill>
                <a:latin typeface="Cambria" panose="02040503050406030204" pitchFamily="18" charset="0"/>
              </a:rPr>
              <a:t>javac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Welcome.java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Compiles the source file “Welcome.java” (and other files if necessary), transforms the Java source code into </a:t>
            </a:r>
            <a:r>
              <a:rPr lang="en-US" sz="2000" dirty="0" err="1">
                <a:solidFill>
                  <a:srgbClr val="000000"/>
                </a:solidFill>
                <a:latin typeface="Cambria" panose="02040503050406030204" pitchFamily="18" charset="0"/>
              </a:rPr>
              <a:t>bytecodes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and places the </a:t>
            </a:r>
            <a:r>
              <a:rPr lang="en-US" sz="2000" b="1" dirty="0" err="1">
                <a:solidFill>
                  <a:srgbClr val="000000"/>
                </a:solidFill>
                <a:latin typeface="Cambria" panose="02040503050406030204" pitchFamily="18" charset="0"/>
              </a:rPr>
              <a:t>bytecodes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in a file named “</a:t>
            </a:r>
            <a:r>
              <a:rPr lang="en-US" sz="2000" dirty="0" err="1">
                <a:solidFill>
                  <a:srgbClr val="000000"/>
                </a:solidFill>
                <a:latin typeface="Cambria" panose="02040503050406030204" pitchFamily="18" charset="0"/>
              </a:rPr>
              <a:t>Welcome.class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”.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It searches the file “Welcome.java” in the current directory and in the directories listed in the </a:t>
            </a:r>
            <a:r>
              <a:rPr lang="en-US" sz="2000" b="1" dirty="0">
                <a:solidFill>
                  <a:srgbClr val="000000"/>
                </a:solidFill>
                <a:latin typeface="Cambria" panose="02040503050406030204" pitchFamily="18" charset="0"/>
              </a:rPr>
              <a:t>PATH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environment variable.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400" dirty="0" err="1">
                <a:solidFill>
                  <a:srgbClr val="000000"/>
                </a:solidFill>
                <a:latin typeface="Cambria" panose="02040503050406030204" pitchFamily="18" charset="0"/>
              </a:rPr>
              <a:t>Bytecodes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They are not machine language binary code.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They are independent of any particular microprocessor or hardware platform.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They are platform-independent instructions.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Another entity or </a:t>
            </a:r>
            <a:r>
              <a:rPr lang="en-US" sz="2000" b="1" dirty="0">
                <a:solidFill>
                  <a:srgbClr val="000000"/>
                </a:solidFill>
                <a:latin typeface="Cambria" panose="02040503050406030204" pitchFamily="18" charset="0"/>
              </a:rPr>
              <a:t>interpreter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is required to convert the </a:t>
            </a:r>
            <a:r>
              <a:rPr lang="en-US" sz="2000" dirty="0" err="1">
                <a:solidFill>
                  <a:srgbClr val="000000"/>
                </a:solidFill>
                <a:latin typeface="Cambria" panose="02040503050406030204" pitchFamily="18" charset="0"/>
              </a:rPr>
              <a:t>bytecodes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into machine codes that the underlying microprocessor understands.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This is the job of the </a:t>
            </a:r>
            <a:r>
              <a:rPr lang="en-US" sz="2000" b="1" dirty="0">
                <a:solidFill>
                  <a:srgbClr val="000000"/>
                </a:solidFill>
                <a:latin typeface="Cambria" panose="02040503050406030204" pitchFamily="18" charset="0"/>
              </a:rPr>
              <a:t>JVM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(</a:t>
            </a:r>
            <a:r>
              <a:rPr lang="en-US" sz="2000" b="1" dirty="0">
                <a:solidFill>
                  <a:srgbClr val="000000"/>
                </a:solidFill>
                <a:latin typeface="Cambria" panose="02040503050406030204" pitchFamily="18" charset="0"/>
              </a:rPr>
              <a:t>Java Virtual Machine)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31CA07A-CD7C-42A5-B11A-19A532B3DC3B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Phase 2: Compiling a Java Program into </a:t>
            </a:r>
            <a:r>
              <a:rPr lang="en-US" dirty="0" err="1">
                <a:latin typeface="Cambria" panose="02040503050406030204" pitchFamily="18" charset="0"/>
              </a:rPr>
              <a:t>Bytecodes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023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566738" y="596836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34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566738" y="1371600"/>
            <a:ext cx="8001000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3000" dirty="0">
                <a:solidFill>
                  <a:srgbClr val="000000"/>
                </a:solidFill>
                <a:latin typeface="Cambria" panose="02040503050406030204" pitchFamily="18" charset="0"/>
              </a:rPr>
              <a:t>Math class is under the package of </a:t>
            </a:r>
            <a:r>
              <a:rPr lang="en-US" sz="3000" dirty="0" err="1">
                <a:solidFill>
                  <a:srgbClr val="000000"/>
                </a:solidFill>
                <a:latin typeface="Cambria" panose="02040503050406030204" pitchFamily="18" charset="0"/>
              </a:rPr>
              <a:t>java.lang</a:t>
            </a:r>
            <a:endParaRPr lang="en-US" sz="30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3000" dirty="0">
                <a:solidFill>
                  <a:srgbClr val="000000"/>
                </a:solidFill>
                <a:latin typeface="Cambria" panose="02040503050406030204" pitchFamily="18" charset="0"/>
              </a:rPr>
              <a:t>The class Math contains methods for performing basic numeric operations such as the elementary exponential, logarithm, square root, and trigonometric functions. </a:t>
            </a:r>
          </a:p>
          <a:p>
            <a:pPr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How to use Math library:</a:t>
            </a:r>
          </a:p>
          <a:p>
            <a:pPr lvl="1"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double a=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</a:rPr>
              <a:t>Math.round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(34.64);</a:t>
            </a:r>
          </a:p>
          <a:p>
            <a:pPr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dirty="0">
                <a:solidFill>
                  <a:srgbClr val="666699"/>
                </a:solidFill>
                <a:latin typeface="Cambria" panose="02040503050406030204" pitchFamily="18" charset="0"/>
                <a:hlinkClick r:id="rId3" action="ppaction://hlinksldjump"/>
              </a:rPr>
              <a:t>Here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 is some homework.</a:t>
            </a:r>
          </a:p>
          <a:p>
            <a:pPr>
              <a:spcBef>
                <a:spcPts val="45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46C4030-6889-4324-ADDE-E236DF8C206D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50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About Math Library</a:t>
            </a:r>
          </a:p>
        </p:txBody>
      </p:sp>
    </p:spTree>
    <p:extLst>
      <p:ext uri="{BB962C8B-B14F-4D97-AF65-F5344CB8AC3E}">
        <p14:creationId xmlns:p14="http://schemas.microsoft.com/office/powerpoint/2010/main" val="37575033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566738" y="1371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604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5715000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438400"/>
            <a:ext cx="2657475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5400675"/>
            <a:ext cx="58388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1219200" y="3276600"/>
            <a:ext cx="762000" cy="304800"/>
          </a:xfrm>
          <a:prstGeom prst="rect">
            <a:avLst/>
          </a:prstGeom>
          <a:solidFill>
            <a:srgbClr val="3399FF">
              <a:alpha val="0"/>
            </a:srgbClr>
          </a:solidFill>
          <a:ln w="38160" cap="sq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 flipV="1">
            <a:off x="1981200" y="2970213"/>
            <a:ext cx="4648200" cy="460375"/>
          </a:xfrm>
          <a:prstGeom prst="line">
            <a:avLst/>
          </a:prstGeom>
          <a:noFill/>
          <a:ln w="38160" cap="sq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6662738" y="2808288"/>
            <a:ext cx="1600200" cy="304800"/>
          </a:xfrm>
          <a:prstGeom prst="rect">
            <a:avLst/>
          </a:prstGeom>
          <a:solidFill>
            <a:srgbClr val="3399FF">
              <a:alpha val="0"/>
            </a:srgbClr>
          </a:solidFill>
          <a:ln w="38160" cap="sq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61449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43400"/>
            <a:ext cx="6021388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1450" name="Line 10"/>
          <p:cNvSpPr>
            <a:spLocks noChangeShapeType="1"/>
          </p:cNvSpPr>
          <p:nvPr/>
        </p:nvSpPr>
        <p:spPr bwMode="auto">
          <a:xfrm flipH="1">
            <a:off x="1293813" y="3124200"/>
            <a:ext cx="5413375" cy="1828800"/>
          </a:xfrm>
          <a:prstGeom prst="line">
            <a:avLst/>
          </a:prstGeom>
          <a:noFill/>
          <a:ln w="38160" cap="sq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 flipH="1">
            <a:off x="1370013" y="3124200"/>
            <a:ext cx="5337175" cy="2819400"/>
          </a:xfrm>
          <a:prstGeom prst="line">
            <a:avLst/>
          </a:prstGeom>
          <a:noFill/>
          <a:ln w="38160" cap="sq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 flipH="1">
            <a:off x="1293813" y="3124200"/>
            <a:ext cx="5413375" cy="1371600"/>
          </a:xfrm>
          <a:prstGeom prst="line">
            <a:avLst/>
          </a:prstGeom>
          <a:noFill/>
          <a:ln w="38160" cap="sq">
            <a:solidFill>
              <a:srgbClr val="CC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</a:endParaRPr>
          </a:p>
        </p:txBody>
      </p:sp>
      <p:sp>
        <p:nvSpPr>
          <p:cNvPr id="60430" name="Text Box 13"/>
          <p:cNvSpPr txBox="1">
            <a:spLocks noChangeArrowheads="1"/>
          </p:cNvSpPr>
          <p:nvPr/>
        </p:nvSpPr>
        <p:spPr bwMode="auto">
          <a:xfrm>
            <a:off x="6553200" y="5864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60B7A73-E926-4BD6-8609-31E719E20197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51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>
          <a:xfrm>
            <a:off x="3157538" y="6369049"/>
            <a:ext cx="2819400" cy="365125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Dept</a:t>
            </a:r>
            <a:r>
              <a:rPr lang="en-US" dirty="0" smtClean="0"/>
              <a:t> of CSE, University of Dhaka</a:t>
            </a:r>
            <a:endParaRPr lang="en-US" dirty="0"/>
          </a:p>
        </p:txBody>
      </p:sp>
      <p:sp>
        <p:nvSpPr>
          <p:cNvPr id="1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How to get help (From JDK Documentation)</a:t>
            </a:r>
          </a:p>
        </p:txBody>
      </p:sp>
    </p:spTree>
    <p:extLst>
      <p:ext uri="{BB962C8B-B14F-4D97-AF65-F5344CB8AC3E}">
        <p14:creationId xmlns:p14="http://schemas.microsoft.com/office/powerpoint/2010/main" val="13629572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 additive="repl">
                                        <p:cTn id="7" dur="20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28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32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41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animBg="1"/>
      <p:bldP spid="61447" grpId="0" animBg="1"/>
      <p:bldP spid="61448" grpId="0" animBg="1"/>
      <p:bldP spid="61450" grpId="0" animBg="1"/>
      <p:bldP spid="61451" grpId="0" animBg="1"/>
      <p:bldP spid="6145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2"/>
          <p:cNvSpPr txBox="1">
            <a:spLocks noChangeArrowheads="1"/>
          </p:cNvSpPr>
          <p:nvPr/>
        </p:nvSpPr>
        <p:spPr bwMode="auto">
          <a:xfrm>
            <a:off x="566738" y="1447800"/>
            <a:ext cx="8001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3000">
                <a:solidFill>
                  <a:srgbClr val="000000"/>
                </a:solidFill>
                <a:latin typeface="Cambria" panose="02040503050406030204" pitchFamily="18" charset="0"/>
              </a:rPr>
              <a:t>Some Math functions: sin(), cos(), log(), sqrt()</a:t>
            </a:r>
          </a:p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3000">
                <a:solidFill>
                  <a:srgbClr val="000000"/>
                </a:solidFill>
                <a:latin typeface="Cambria" panose="02040503050406030204" pitchFamily="18" charset="0"/>
              </a:rPr>
              <a:t>Using Integer Object: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int a = Integer.MAX_VALUE;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int b = Integer.SIZE;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String str=Integer.toString(123);	//works as itoa()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int b=Integer.bitCount(10);		</a:t>
            </a:r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787240E-4D9C-4421-A985-5ACADF6A5027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52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Using Integer </a:t>
            </a:r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Class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4334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/>
          <p:cNvSpPr txBox="1">
            <a:spLocks noChangeArrowheads="1"/>
          </p:cNvSpPr>
          <p:nvPr/>
        </p:nvSpPr>
        <p:spPr bwMode="auto">
          <a:xfrm>
            <a:off x="847725" y="89535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34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69635" name="Text Box 2"/>
          <p:cNvSpPr txBox="1">
            <a:spLocks noChangeArrowheads="1"/>
          </p:cNvSpPr>
          <p:nvPr/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spcBef>
                <a:spcPts val="7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3000">
                <a:solidFill>
                  <a:srgbClr val="000000"/>
                </a:solidFill>
                <a:latin typeface="Cambria" panose="02040503050406030204" pitchFamily="18" charset="0"/>
              </a:rPr>
              <a:t>Java2: The Complete Reference (Herbert Schildt)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Chapter 2: Overview of Java</a:t>
            </a:r>
          </a:p>
          <a:p>
            <a:pPr lvl="1"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Chapter 3: Data Types, Variables</a:t>
            </a:r>
          </a:p>
        </p:txBody>
      </p:sp>
      <p:sp>
        <p:nvSpPr>
          <p:cNvPr id="69636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6938601-9463-48C7-A0E9-19C391605025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53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 smtClean="0">
                <a:solidFill>
                  <a:srgbClr val="000000"/>
                </a:solidFill>
                <a:latin typeface="Cambria" panose="02040503050406030204" pitchFamily="18" charset="0"/>
              </a:rPr>
              <a:t>Reading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6241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/>
          <p:cNvSpPr txBox="1">
            <a:spLocks noChangeArrowheads="1"/>
          </p:cNvSpPr>
          <p:nvPr/>
        </p:nvSpPr>
        <p:spPr bwMode="auto">
          <a:xfrm>
            <a:off x="2667000" y="923067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endParaRPr lang="en-US" sz="34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70659" name="Text Box 2"/>
          <p:cNvSpPr txBox="1">
            <a:spLocks noChangeArrowheads="1"/>
          </p:cNvSpPr>
          <p:nvPr/>
        </p:nvSpPr>
        <p:spPr bwMode="auto">
          <a:xfrm>
            <a:off x="566738" y="1295400"/>
            <a:ext cx="80010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>
              <a:lnSpc>
                <a:spcPct val="7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Suppose you are given the following</a:t>
            </a:r>
          </a:p>
          <a:p>
            <a:pPr lvl="1">
              <a:lnSpc>
                <a:spcPct val="7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200">
                <a:solidFill>
                  <a:srgbClr val="000000"/>
                </a:solidFill>
                <a:latin typeface="Cambria" panose="02040503050406030204" pitchFamily="18" charset="0"/>
              </a:rPr>
              <a:t>double a=56.34, b=6.58334, c=-34.4265;</a:t>
            </a:r>
          </a:p>
          <a:p>
            <a:pPr>
              <a:lnSpc>
                <a:spcPct val="70000"/>
              </a:lnSpc>
              <a:spcBef>
                <a:spcPts val="65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600">
                <a:solidFill>
                  <a:srgbClr val="000000"/>
                </a:solidFill>
                <a:latin typeface="Cambria" panose="02040503050406030204" pitchFamily="18" charset="0"/>
              </a:rPr>
              <a:t>Calculate the following value:</a:t>
            </a:r>
          </a:p>
          <a:p>
            <a:pPr lvl="1">
              <a:lnSpc>
                <a:spcPct val="7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200">
                <a:solidFill>
                  <a:srgbClr val="000000"/>
                </a:solidFill>
                <a:latin typeface="Cambria" panose="02040503050406030204" pitchFamily="18" charset="0"/>
              </a:rPr>
              <a:t>Print the pi’s value and e’s value</a:t>
            </a:r>
          </a:p>
          <a:p>
            <a:pPr lvl="1">
              <a:lnSpc>
                <a:spcPct val="7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200">
                <a:solidFill>
                  <a:srgbClr val="000000"/>
                </a:solidFill>
                <a:latin typeface="Cambria" panose="02040503050406030204" pitchFamily="18" charset="0"/>
              </a:rPr>
              <a:t>Print a random number.</a:t>
            </a:r>
          </a:p>
          <a:p>
            <a:pPr lvl="1">
              <a:lnSpc>
                <a:spcPct val="7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200">
                <a:solidFill>
                  <a:srgbClr val="000000"/>
                </a:solidFill>
                <a:latin typeface="Cambria" panose="02040503050406030204" pitchFamily="18" charset="0"/>
              </a:rPr>
              <a:t>Find the absolute value of the variable c</a:t>
            </a:r>
          </a:p>
          <a:p>
            <a:pPr lvl="1">
              <a:lnSpc>
                <a:spcPct val="7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200">
                <a:solidFill>
                  <a:srgbClr val="000000"/>
                </a:solidFill>
                <a:latin typeface="Cambria" panose="02040503050406030204" pitchFamily="18" charset="0"/>
              </a:rPr>
              <a:t>Find the square root of a</a:t>
            </a:r>
          </a:p>
          <a:p>
            <a:pPr lvl="1">
              <a:lnSpc>
                <a:spcPct val="7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200">
                <a:solidFill>
                  <a:srgbClr val="000000"/>
                </a:solidFill>
                <a:latin typeface="Cambria" panose="02040503050406030204" pitchFamily="18" charset="0"/>
              </a:rPr>
              <a:t>Find the maximum value between a and b</a:t>
            </a:r>
          </a:p>
          <a:p>
            <a:pPr lvl="1">
              <a:lnSpc>
                <a:spcPct val="7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200">
                <a:solidFill>
                  <a:srgbClr val="000000"/>
                </a:solidFill>
                <a:latin typeface="Cambria" panose="02040503050406030204" pitchFamily="18" charset="0"/>
              </a:rPr>
              <a:t>Calculate the value a</a:t>
            </a:r>
            <a:r>
              <a:rPr lang="en-US" sz="2200" baseline="30000">
                <a:solidFill>
                  <a:srgbClr val="000000"/>
                </a:solidFill>
                <a:latin typeface="Cambria" panose="02040503050406030204" pitchFamily="18" charset="0"/>
              </a:rPr>
              <a:t>b</a:t>
            </a:r>
          </a:p>
          <a:p>
            <a:pPr lvl="1">
              <a:lnSpc>
                <a:spcPct val="7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200">
                <a:solidFill>
                  <a:srgbClr val="000000"/>
                </a:solidFill>
                <a:latin typeface="Cambria" panose="02040503050406030204" pitchFamily="18" charset="0"/>
              </a:rPr>
              <a:t>Round the number a</a:t>
            </a:r>
          </a:p>
          <a:p>
            <a:pPr lvl="1">
              <a:lnSpc>
                <a:spcPct val="7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200">
                <a:solidFill>
                  <a:srgbClr val="000000"/>
                </a:solidFill>
                <a:latin typeface="Cambria" panose="02040503050406030204" pitchFamily="18" charset="0"/>
              </a:rPr>
              <a:t>Calculate the value of √(a</a:t>
            </a:r>
            <a:r>
              <a:rPr lang="en-US" sz="2200" baseline="30000">
                <a:solidFill>
                  <a:srgbClr val="000000"/>
                </a:solidFill>
                <a:latin typeface="Cambria" panose="02040503050406030204" pitchFamily="18" charset="0"/>
              </a:rPr>
              <a:t>2</a:t>
            </a:r>
            <a:r>
              <a:rPr lang="en-US" sz="2200">
                <a:solidFill>
                  <a:srgbClr val="000000"/>
                </a:solidFill>
                <a:latin typeface="Cambria" panose="02040503050406030204" pitchFamily="18" charset="0"/>
              </a:rPr>
              <a:t>+b</a:t>
            </a:r>
            <a:r>
              <a:rPr lang="en-US" sz="2200" baseline="30000">
                <a:solidFill>
                  <a:srgbClr val="000000"/>
                </a:solidFill>
                <a:latin typeface="Cambria" panose="02040503050406030204" pitchFamily="18" charset="0"/>
              </a:rPr>
              <a:t>2</a:t>
            </a:r>
            <a:r>
              <a:rPr lang="en-US" sz="2200">
                <a:solidFill>
                  <a:srgbClr val="000000"/>
                </a:solidFill>
                <a:latin typeface="Cambria" panose="02040503050406030204" pitchFamily="18" charset="0"/>
              </a:rPr>
              <a:t>)</a:t>
            </a:r>
          </a:p>
          <a:p>
            <a:pPr lvl="1">
              <a:lnSpc>
                <a:spcPct val="7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200">
                <a:solidFill>
                  <a:srgbClr val="000000"/>
                </a:solidFill>
                <a:latin typeface="Cambria" panose="02040503050406030204" pitchFamily="18" charset="0"/>
              </a:rPr>
              <a:t>Find the floor, ceil and round value of b and c</a:t>
            </a:r>
          </a:p>
          <a:p>
            <a:pPr lvl="1">
              <a:lnSpc>
                <a:spcPct val="7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200">
                <a:solidFill>
                  <a:srgbClr val="000000"/>
                </a:solidFill>
                <a:latin typeface="Cambria" panose="02040503050406030204" pitchFamily="18" charset="0"/>
              </a:rPr>
              <a:t>Find the radian value of a.</a:t>
            </a:r>
          </a:p>
          <a:p>
            <a:pPr lvl="1">
              <a:lnSpc>
                <a:spcPct val="7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200">
                <a:solidFill>
                  <a:srgbClr val="000000"/>
                </a:solidFill>
                <a:latin typeface="Cambria" panose="02040503050406030204" pitchFamily="18" charset="0"/>
              </a:rPr>
              <a:t>Find the sin value of a where a represents the degree</a:t>
            </a:r>
          </a:p>
          <a:p>
            <a:pPr lvl="1">
              <a:lnSpc>
                <a:spcPct val="70000"/>
              </a:lnSpc>
              <a:spcBef>
                <a:spcPts val="55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20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70660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BA853F-E0FE-45A8-91C8-78B6C2278236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54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Homework (Math Library)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325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smtClean="0"/>
              <a:t>	  Thank </a:t>
            </a:r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574675" y="30480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n-US" sz="38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533400" y="1082675"/>
            <a:ext cx="8001000" cy="516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just" eaLnBrk="1" hangingPunct="1">
              <a:lnSpc>
                <a:spcPct val="7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It is a part of the JDK and the foundation of the Java platform.</a:t>
            </a:r>
          </a:p>
          <a:p>
            <a:pPr algn="just" eaLnBrk="1" hangingPunct="1">
              <a:lnSpc>
                <a:spcPct val="7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4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just" eaLnBrk="1" hangingPunct="1">
              <a:lnSpc>
                <a:spcPct val="7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It can be installed separately or with JDK.</a:t>
            </a:r>
          </a:p>
          <a:p>
            <a:pPr algn="just" eaLnBrk="1" hangingPunct="1">
              <a:lnSpc>
                <a:spcPct val="7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4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just" eaLnBrk="1" hangingPunct="1">
              <a:lnSpc>
                <a:spcPct val="7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A </a:t>
            </a:r>
            <a:r>
              <a:rPr lang="en-US" sz="2400" b="1" dirty="0">
                <a:solidFill>
                  <a:srgbClr val="000000"/>
                </a:solidFill>
                <a:latin typeface="Cambria" panose="02040503050406030204" pitchFamily="18" charset="0"/>
              </a:rPr>
              <a:t>virtual machine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(</a:t>
            </a:r>
            <a:r>
              <a:rPr lang="en-US" sz="2400" b="1" dirty="0">
                <a:solidFill>
                  <a:srgbClr val="000000"/>
                </a:solidFill>
                <a:latin typeface="Cambria" panose="02040503050406030204" pitchFamily="18" charset="0"/>
              </a:rPr>
              <a:t>VM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) is a software application that simulates a computer, but hides the underlying operating system and hardware from the programs that interact with the VM.</a:t>
            </a:r>
          </a:p>
          <a:p>
            <a:pPr algn="just" eaLnBrk="1" hangingPunct="1">
              <a:lnSpc>
                <a:spcPct val="7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endParaRPr lang="en-US" sz="24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just" eaLnBrk="1" hangingPunct="1">
              <a:lnSpc>
                <a:spcPct val="7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One of the main contributors for the </a:t>
            </a:r>
            <a:r>
              <a:rPr lang="en-US" sz="2400" b="1" dirty="0">
                <a:solidFill>
                  <a:srgbClr val="000000"/>
                </a:solidFill>
                <a:latin typeface="Cambria" panose="02040503050406030204" pitchFamily="18" charset="0"/>
              </a:rPr>
              <a:t>slowness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of Java programs compared to compiled machine language programs (i.e. C, C++, Pascal etc.).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CCE76A4-2CEE-4ACD-8D74-202884D6F81A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6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JVM (Java Virtual Machine)</a:t>
            </a:r>
          </a:p>
        </p:txBody>
      </p:sp>
    </p:spTree>
    <p:extLst>
      <p:ext uri="{BB962C8B-B14F-4D97-AF65-F5344CB8AC3E}">
        <p14:creationId xmlns:p14="http://schemas.microsoft.com/office/powerpoint/2010/main" val="40430492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574675" y="30480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n-US" sz="32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 marL="906463" indent="-4365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It is the JVM that makes Java a portable language.</a:t>
            </a:r>
          </a:p>
          <a:p>
            <a:pPr algn="just" eaLnBrk="1" hangingPunct="1"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same </a:t>
            </a:r>
            <a:r>
              <a:rPr lang="en-US" sz="2400" dirty="0" err="1">
                <a:solidFill>
                  <a:srgbClr val="000000"/>
                </a:solidFill>
                <a:latin typeface="Cambria" panose="02040503050406030204" pitchFamily="18" charset="0"/>
              </a:rPr>
              <a:t>bytecodes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 can be executed on any platform containing a compatible JVM.</a:t>
            </a:r>
          </a:p>
          <a:p>
            <a:pPr algn="just" eaLnBrk="1" hangingPunct="1"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JVM is available for Windows, Unix, Linux and Solaris.</a:t>
            </a:r>
          </a:p>
          <a:p>
            <a:pPr algn="just" eaLnBrk="1" hangingPunct="1">
              <a:lnSpc>
                <a:spcPct val="80000"/>
              </a:lnSpc>
              <a:spcBef>
                <a:spcPts val="6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The JVM is invoked by the “</a:t>
            </a:r>
            <a:r>
              <a:rPr lang="en-US" sz="2400" b="1" dirty="0">
                <a:solidFill>
                  <a:srgbClr val="000000"/>
                </a:solidFill>
                <a:latin typeface="Cambria" panose="02040503050406030204" pitchFamily="18" charset="0"/>
              </a:rPr>
              <a:t>java</a:t>
            </a:r>
            <a:r>
              <a:rPr lang="en-US" sz="2400" dirty="0">
                <a:solidFill>
                  <a:srgbClr val="000000"/>
                </a:solidFill>
                <a:latin typeface="Cambria" panose="02040503050406030204" pitchFamily="18" charset="0"/>
              </a:rPr>
              <a:t>” command.</a:t>
            </a:r>
          </a:p>
          <a:p>
            <a:pPr lvl="1" algn="just" eaLnBrk="1" hangingPunct="1">
              <a:lnSpc>
                <a:spcPct val="80000"/>
              </a:lnSpc>
              <a:spcBef>
                <a:spcPts val="5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java Welcome</a:t>
            </a:r>
          </a:p>
          <a:p>
            <a:pPr lvl="1" algn="just" eaLnBrk="1" hangingPunct="1">
              <a:lnSpc>
                <a:spcPct val="80000"/>
              </a:lnSpc>
              <a:spcBef>
                <a:spcPts val="5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It searches the class “Welcome” in the current directory and in the directories listed in the </a:t>
            </a:r>
            <a:r>
              <a:rPr lang="en-US" sz="2000" b="1" dirty="0">
                <a:solidFill>
                  <a:srgbClr val="000000"/>
                </a:solidFill>
                <a:latin typeface="Cambria" panose="02040503050406030204" pitchFamily="18" charset="0"/>
              </a:rPr>
              <a:t>CLASSPATH</a:t>
            </a: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 environment variable and executes the “main” method of class “Welcome”.</a:t>
            </a:r>
          </a:p>
          <a:p>
            <a:pPr lvl="1" algn="just" eaLnBrk="1" hangingPunct="1">
              <a:lnSpc>
                <a:spcPct val="80000"/>
              </a:lnSpc>
              <a:spcBef>
                <a:spcPts val="500"/>
              </a:spcBef>
              <a:buClr>
                <a:srgbClr val="CC0000"/>
              </a:buClr>
              <a:buFont typeface="Wingdings" panose="05000000000000000000" pitchFamily="2" charset="2"/>
              <a:buChar char=""/>
            </a:pPr>
            <a:r>
              <a:rPr lang="en-US" sz="2000" dirty="0">
                <a:solidFill>
                  <a:srgbClr val="000000"/>
                </a:solidFill>
                <a:latin typeface="Cambria" panose="02040503050406030204" pitchFamily="18" charset="0"/>
              </a:rPr>
              <a:t>It issues an error if it cannot find the class “Welcome” or if class “Welcome” does not contain a method called “main” with proper signature (more on this will be discussed later)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D558974-5FC2-4C2A-B9D6-CC3F94C12295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7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it-IT" dirty="0">
                <a:latin typeface="Cambria" panose="02040503050406030204" pitchFamily="18" charset="0"/>
              </a:rPr>
              <a:t>JVM (Java Virtual Machine) </a:t>
            </a:r>
            <a:r>
              <a:rPr lang="it-IT" sz="1800" dirty="0">
                <a:latin typeface="Cambria" panose="02040503050406030204" pitchFamily="18" charset="0"/>
              </a:rPr>
              <a:t>(contd.)</a:t>
            </a:r>
          </a:p>
        </p:txBody>
      </p:sp>
    </p:spTree>
    <p:extLst>
      <p:ext uri="{BB962C8B-B14F-4D97-AF65-F5344CB8AC3E}">
        <p14:creationId xmlns:p14="http://schemas.microsoft.com/office/powerpoint/2010/main" val="24863574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574675" y="3048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n-US" sz="28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566738" y="930275"/>
            <a:ext cx="8001000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ts val="7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One of the components of the JVM is the </a:t>
            </a:r>
            <a:r>
              <a:rPr lang="en-US" sz="2800" b="1" dirty="0">
                <a:solidFill>
                  <a:srgbClr val="000000"/>
                </a:solidFill>
                <a:latin typeface="Cambria" panose="02040503050406030204" pitchFamily="18" charset="0"/>
              </a:rPr>
              <a:t>class loader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algn="just" eaLnBrk="1" hangingPunct="1">
              <a:lnSpc>
                <a:spcPct val="80000"/>
              </a:lnSpc>
              <a:spcBef>
                <a:spcPts val="7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The class loader takes the .class files containing the programs </a:t>
            </a:r>
            <a:r>
              <a:rPr lang="en-US" sz="2800" dirty="0" err="1">
                <a:solidFill>
                  <a:srgbClr val="000000"/>
                </a:solidFill>
                <a:latin typeface="Cambria" panose="02040503050406030204" pitchFamily="18" charset="0"/>
              </a:rPr>
              <a:t>bytecodes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and transfers them to primary memory (RAM).</a:t>
            </a:r>
          </a:p>
          <a:p>
            <a:pPr algn="just" eaLnBrk="1" hangingPunct="1">
              <a:lnSpc>
                <a:spcPct val="80000"/>
              </a:lnSpc>
              <a:spcBef>
                <a:spcPts val="7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The class loader also loads any of the .class files provided by Java that our program uses.</a:t>
            </a:r>
          </a:p>
          <a:p>
            <a:pPr algn="just" eaLnBrk="1" hangingPunct="1">
              <a:lnSpc>
                <a:spcPct val="80000"/>
              </a:lnSpc>
              <a:spcBef>
                <a:spcPts val="7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The .class files can be loaded from a disk on our system or over a network (another PC in our LAN, or the Internet).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44BEF0E-7EE3-45DE-A05C-1209CC68F487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8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Phase 3: Loading a Program into Memory</a:t>
            </a:r>
          </a:p>
        </p:txBody>
      </p:sp>
    </p:spTree>
    <p:extLst>
      <p:ext uri="{BB962C8B-B14F-4D97-AF65-F5344CB8AC3E}">
        <p14:creationId xmlns:p14="http://schemas.microsoft.com/office/powerpoint/2010/main" val="1859135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574675" y="304800"/>
            <a:ext cx="8001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n-US" sz="38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566738" y="1295400"/>
            <a:ext cx="80010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468313" indent="-468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ts val="7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Another component of the JVM is the </a:t>
            </a:r>
            <a:r>
              <a:rPr lang="en-US" sz="2800" b="1" dirty="0" err="1">
                <a:solidFill>
                  <a:srgbClr val="000000"/>
                </a:solidFill>
                <a:latin typeface="Cambria" panose="02040503050406030204" pitchFamily="18" charset="0"/>
              </a:rPr>
              <a:t>bytecode</a:t>
            </a:r>
            <a:r>
              <a:rPr lang="en-US" sz="2800" b="1" dirty="0">
                <a:solidFill>
                  <a:srgbClr val="000000"/>
                </a:solidFill>
                <a:latin typeface="Cambria" panose="02040503050406030204" pitchFamily="18" charset="0"/>
              </a:rPr>
              <a:t> verifier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  <a:spcBef>
                <a:spcPts val="7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Its job is to ensure that </a:t>
            </a:r>
            <a:r>
              <a:rPr lang="en-US" sz="2800" dirty="0" err="1">
                <a:solidFill>
                  <a:srgbClr val="000000"/>
                </a:solidFill>
                <a:latin typeface="Cambria" panose="02040503050406030204" pitchFamily="18" charset="0"/>
              </a:rPr>
              <a:t>bytecodes</a:t>
            </a: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 are valid and do not violate Java’s security restrictions.</a:t>
            </a:r>
          </a:p>
          <a:p>
            <a:pPr algn="just" eaLnBrk="1" hangingPunct="1">
              <a:lnSpc>
                <a:spcPct val="90000"/>
              </a:lnSpc>
              <a:spcBef>
                <a:spcPts val="7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This feature helps to prevent Java programs arriving over the network from damaging our system.</a:t>
            </a:r>
          </a:p>
          <a:p>
            <a:pPr algn="just" eaLnBrk="1" hangingPunct="1">
              <a:lnSpc>
                <a:spcPct val="90000"/>
              </a:lnSpc>
              <a:spcBef>
                <a:spcPts val="700"/>
              </a:spcBef>
              <a:buClr>
                <a:srgbClr val="CC0000"/>
              </a:buClr>
              <a:buFont typeface="Wingdings" panose="05000000000000000000" pitchFamily="2" charset="2"/>
              <a:buChar char=""/>
            </a:pPr>
            <a:r>
              <a:rPr lang="en-US" sz="2800" dirty="0">
                <a:solidFill>
                  <a:srgbClr val="000000"/>
                </a:solidFill>
                <a:latin typeface="Cambria" panose="02040503050406030204" pitchFamily="18" charset="0"/>
              </a:rPr>
              <a:t>Another contributor for making Java programs slow.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Verdana" panose="020B0604030504040204" pitchFamily="34" charset="0"/>
                <a:ea typeface="DejaVu Sans" charset="0"/>
                <a:cs typeface="DejaVu Sans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5FC6FB5-4774-4CDA-879C-C12C30A7C03D}" type="slidenum">
              <a:rPr lang="en-US" sz="1200">
                <a:solidFill>
                  <a:srgbClr val="FFFFFF"/>
                </a:solidFill>
                <a:latin typeface="Cambria" panose="02040503050406030204" pitchFamily="18" charset="0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20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914DA731-3980-4EB6-8606-21A610607293}" type="slidenum">
              <a:rPr lang="en-US" smtClean="0">
                <a:latin typeface="Cambria" panose="02040503050406030204" pitchFamily="18" charset="0"/>
              </a:rPr>
              <a:pPr/>
              <a:t>9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 of CSE, University of Dhaka</a:t>
            </a:r>
            <a:endParaRPr lang="en-US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Phase 4: </a:t>
            </a:r>
            <a:r>
              <a:rPr lang="en-US" dirty="0" err="1">
                <a:latin typeface="Cambria" panose="02040503050406030204" pitchFamily="18" charset="0"/>
              </a:rPr>
              <a:t>Bytecode</a:t>
            </a:r>
            <a:r>
              <a:rPr lang="en-US" dirty="0">
                <a:latin typeface="Cambria" panose="02040503050406030204" pitchFamily="18" charset="0"/>
              </a:rPr>
              <a:t> Verification</a:t>
            </a:r>
          </a:p>
        </p:txBody>
      </p:sp>
    </p:spTree>
    <p:extLst>
      <p:ext uri="{BB962C8B-B14F-4D97-AF65-F5344CB8AC3E}">
        <p14:creationId xmlns:p14="http://schemas.microsoft.com/office/powerpoint/2010/main" val="1410336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N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1621</TotalTime>
  <Words>2910</Words>
  <Application>Microsoft Office PowerPoint</Application>
  <PresentationFormat>On-screen Show (4:3)</PresentationFormat>
  <Paragraphs>699</Paragraphs>
  <Slides>55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Calibri</vt:lpstr>
      <vt:lpstr>Cambria</vt:lpstr>
      <vt:lpstr>DejaVu Sans</vt:lpstr>
      <vt:lpstr>Times New Roman</vt:lpstr>
      <vt:lpstr>Trebuchet MS</vt:lpstr>
      <vt:lpstr>Verdana</vt:lpstr>
      <vt:lpstr>Wingdings</vt:lpstr>
      <vt:lpstr>GNR</vt:lpstr>
      <vt:lpstr>CSE2101: Object Oriented Programming-II (Java)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Sajeeb</dc:creator>
  <cp:lastModifiedBy>Sajeeb Saha</cp:lastModifiedBy>
  <cp:revision>261</cp:revision>
  <cp:lastPrinted>2016-04-24T18:47:01Z</cp:lastPrinted>
  <dcterms:created xsi:type="dcterms:W3CDTF">2015-12-02T19:12:51Z</dcterms:created>
  <dcterms:modified xsi:type="dcterms:W3CDTF">2021-04-05T10:39:40Z</dcterms:modified>
</cp:coreProperties>
</file>