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65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273" r:id="rId45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7" d="100"/>
          <a:sy n="67" d="100"/>
        </p:scale>
        <p:origin x="1260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4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6E7E4C0-E2E1-4A1F-AE6D-DA78C3AC26B7}" type="slidenum">
              <a:rPr lang="en-US" b="0">
                <a:latin typeface="Times New Roman" panose="02020603050405020304" pitchFamily="18" charset="0"/>
              </a:rPr>
              <a:pPr/>
              <a:t>24</a:t>
            </a:fld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c can only reference char arrays</a:t>
            </a:r>
          </a:p>
          <a:p>
            <a:pPr eaLnBrk="1" hangingPunct="1"/>
            <a:r>
              <a:rPr lang="en-US" smtClean="0"/>
              <a:t>v can only reference int arrays</a:t>
            </a:r>
          </a:p>
        </p:txBody>
      </p:sp>
    </p:spTree>
    <p:extLst>
      <p:ext uri="{BB962C8B-B14F-4D97-AF65-F5344CB8AC3E}">
        <p14:creationId xmlns:p14="http://schemas.microsoft.com/office/powerpoint/2010/main" val="336501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6DDAAB9-1E55-4623-BCD6-0B26AE159180}" type="slidenum">
              <a:rPr lang="en-US" b="0">
                <a:latin typeface="Times New Roman" panose="02020603050405020304" pitchFamily="18" charset="0"/>
              </a:rPr>
              <a:pPr/>
              <a:t>25</a:t>
            </a:fld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int i = 7;</a:t>
            </a:r>
          </a:p>
          <a:p>
            <a:pPr eaLnBrk="1" hangingPunct="1"/>
            <a:r>
              <a:rPr lang="en-US" smtClean="0"/>
              <a:t>int j = 2;</a:t>
            </a:r>
          </a:p>
          <a:p>
            <a:pPr eaLnBrk="1" hangingPunct="1"/>
            <a:r>
              <a:rPr lang="en-US" smtClean="0"/>
              <a:t>int k = 4;</a:t>
            </a:r>
          </a:p>
          <a:p>
            <a:pPr eaLnBrk="1" hangingPunct="1"/>
            <a:r>
              <a:rPr lang="en-US" smtClean="0"/>
              <a:t>v[0] = 1;                   // element 0 of v given value 1</a:t>
            </a:r>
          </a:p>
          <a:p>
            <a:pPr eaLnBrk="1" hangingPunct="1"/>
            <a:r>
              <a:rPr lang="en-US" smtClean="0"/>
              <a:t>v[i] = 5;                   // element i of v given value 5</a:t>
            </a:r>
          </a:p>
          <a:p>
            <a:pPr eaLnBrk="1" hangingPunct="1"/>
            <a:r>
              <a:rPr lang="en-US" smtClean="0"/>
              <a:t>v[j] = v[i] + 3;            // element j of v given value</a:t>
            </a:r>
          </a:p>
          <a:p>
            <a:pPr eaLnBrk="1" hangingPunct="1"/>
            <a:r>
              <a:rPr lang="en-US" smtClean="0"/>
              <a:t>                            // of element i of v plus 3</a:t>
            </a:r>
          </a:p>
          <a:p>
            <a:pPr eaLnBrk="1" hangingPunct="1"/>
            <a:r>
              <a:rPr lang="en-US" smtClean="0"/>
              <a:t>v[j+1] = v[i] + v[0];       // element j+1 of v given value</a:t>
            </a:r>
          </a:p>
          <a:p>
            <a:pPr eaLnBrk="1" hangingPunct="1"/>
            <a:r>
              <a:rPr lang="en-US" smtClean="0"/>
              <a:t>                            // of element i of v plus</a:t>
            </a:r>
          </a:p>
          <a:p>
            <a:pPr eaLnBrk="1" hangingPunct="1"/>
            <a:r>
              <a:rPr lang="en-US" smtClean="0"/>
              <a:t>                            // value of element 0 of v</a:t>
            </a:r>
          </a:p>
          <a:p>
            <a:pPr eaLnBrk="1" hangingPunct="1"/>
            <a:r>
              <a:rPr lang="en-US" smtClean="0"/>
              <a:t>v[v[j]] = 12;               // element v[j] of v given </a:t>
            </a:r>
          </a:p>
          <a:p>
            <a:pPr eaLnBrk="1" hangingPunct="1"/>
            <a:r>
              <a:rPr lang="en-US" smtClean="0"/>
              <a:t>                            // value 12</a:t>
            </a:r>
          </a:p>
          <a:p>
            <a:pPr eaLnBrk="1" hangingPunct="1"/>
            <a:r>
              <a:rPr lang="en-US" smtClean="0"/>
              <a:t>System.out.println(v[2]);   // element 2 of v is displayed</a:t>
            </a:r>
          </a:p>
          <a:p>
            <a:pPr eaLnBrk="1" hangingPunct="1"/>
            <a:r>
              <a:rPr lang="en-US" smtClean="0"/>
              <a:t>v[k] = stdin.nextInt();</a:t>
            </a:r>
          </a:p>
          <a:p>
            <a:pPr eaLnBrk="1" hangingPunct="1"/>
            <a:r>
              <a:rPr lang="en-US" smtClean="0"/>
              <a:t>                            // element k of v given next</a:t>
            </a:r>
          </a:p>
          <a:p>
            <a:pPr eaLnBrk="1" hangingPunct="1"/>
            <a:r>
              <a:rPr lang="en-US" smtClean="0"/>
              <a:t>                            // extracted value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997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AABB5C9-314F-4D44-B835-7687D6C81350}" type="slidenum">
              <a:rPr lang="en-US" b="0">
                <a:latin typeface="Times New Roman" panose="02020603050405020304" pitchFamily="18" charset="0"/>
              </a:rPr>
              <a:pPr/>
              <a:t>29</a:t>
            </a:fld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More robust than arrays in most programming languages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225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3A9FCF0-6273-4C1D-B99E-9A92724C5FF3}" type="slidenum">
              <a:rPr lang="en-US" b="0">
                <a:latin typeface="Times New Roman" panose="02020603050405020304" pitchFamily="18" charset="0"/>
              </a:rPr>
              <a:pPr/>
              <a:t>30</a:t>
            </a:fld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int[] b = new int[100];   // b has 100 elements: b[0], … b[99]</a:t>
            </a:r>
          </a:p>
          <a:p>
            <a:pPr eaLnBrk="1" hangingPunct="1"/>
            <a:r>
              <a:rPr lang="en-US" smtClean="0"/>
              <a:t>b[-1] = 0;                // illegal: subscript too small</a:t>
            </a:r>
          </a:p>
          <a:p>
            <a:pPr eaLnBrk="1" hangingPunct="1"/>
            <a:r>
              <a:rPr lang="en-US" smtClean="0"/>
              <a:t>b[100] = 0;               // illegal: subscript too large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113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7C43DA1-55A2-4623-B332-C24B2D992CB6}" type="slidenum">
              <a:rPr lang="en-US" b="0">
                <a:latin typeface="Times New Roman" panose="02020603050405020304" pitchFamily="18" charset="0"/>
              </a:rPr>
              <a:pPr/>
              <a:t>35</a:t>
            </a:fld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 can only reference char arrays</a:t>
            </a:r>
          </a:p>
          <a:p>
            <a:pPr eaLnBrk="1" hangingPunct="1"/>
            <a:r>
              <a:rPr lang="en-US" dirty="0" smtClean="0"/>
              <a:t>v can only reference </a:t>
            </a:r>
            <a:r>
              <a:rPr lang="en-US" dirty="0" err="1" smtClean="0"/>
              <a:t>int</a:t>
            </a:r>
            <a:r>
              <a:rPr lang="en-US" dirty="0" smtClean="0"/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301966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</a:t>
            </a:r>
            <a:r>
              <a:rPr lang="en-US" sz="1400" b="0" dirty="0" smtClean="0">
                <a:latin typeface="Cambria" panose="02040503050406030204" pitchFamily="18" charset="0"/>
              </a:rPr>
              <a:t>3</a:t>
            </a:r>
            <a:endParaRPr lang="en-US" sz="1400" b="0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412042"/>
            <a:ext cx="28194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412042"/>
            <a:ext cx="28194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5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412042"/>
            <a:ext cx="28194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0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xfrm>
            <a:off x="3048000" y="6412042"/>
            <a:ext cx="2819400" cy="365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 University of Dhaka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DA731-3980-4EB6-8606-21A6106072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4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229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229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5FBD5-B34F-4383-984F-FDDA5F37CE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3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image" Target="../media/image10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CSE2101</a:t>
            </a:r>
            <a:r>
              <a:rPr lang="en-US" dirty="0">
                <a:latin typeface="Cambria" panose="02040503050406030204" pitchFamily="18" charset="0"/>
              </a:rPr>
              <a:t>: Object Oriented </a:t>
            </a:r>
            <a:r>
              <a:rPr lang="en-US" dirty="0" smtClean="0">
                <a:latin typeface="Cambria" panose="02040503050406030204" pitchFamily="18" charset="0"/>
              </a:rPr>
              <a:t>Programming-II (Java)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Lecture 3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A22A54F-6F91-4B26-9E4B-41143993150B}" type="slidenum">
              <a:rPr lang="en-US" b="0">
                <a:latin typeface="Cambria" panose="02040503050406030204" pitchFamily="18" charset="0"/>
              </a:rPr>
              <a:pPr/>
              <a:t>10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Relational Operator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Relational operators:</a:t>
            </a:r>
            <a:r>
              <a:rPr lang="en-US" sz="2000" dirty="0" smtClean="0">
                <a:solidFill>
                  <a:srgbClr val="0000FF"/>
                </a:solidFill>
              </a:rPr>
              <a:t>==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!=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&gt;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&lt;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&gt;=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&lt;=</a:t>
            </a:r>
          </a:p>
          <a:p>
            <a:pPr eaLnBrk="1" hangingPunct="1"/>
            <a:r>
              <a:rPr lang="en-US" sz="2000" dirty="0" smtClean="0"/>
              <a:t>The outcome of these operations is a </a:t>
            </a:r>
            <a:r>
              <a:rPr lang="en-US" sz="2000" dirty="0" err="1" smtClean="0">
                <a:solidFill>
                  <a:srgbClr val="FF9900"/>
                </a:solidFill>
              </a:rPr>
              <a:t>boolean</a:t>
            </a:r>
            <a:r>
              <a:rPr lang="en-US" sz="2000" dirty="0" smtClean="0"/>
              <a:t> value. So the outcome is not numeric value.</a:t>
            </a:r>
          </a:p>
          <a:p>
            <a:pPr eaLnBrk="1" hangingPunct="1"/>
            <a:r>
              <a:rPr lang="en-US" sz="2000" dirty="0" smtClean="0">
                <a:solidFill>
                  <a:srgbClr val="0000FF"/>
                </a:solidFill>
              </a:rPr>
              <a:t>true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false</a:t>
            </a:r>
            <a:r>
              <a:rPr lang="en-US" sz="2000" dirty="0" smtClean="0"/>
              <a:t> are non-numeric values.</a:t>
            </a:r>
          </a:p>
          <a:p>
            <a:pPr eaLnBrk="1" hangingPunct="1"/>
            <a:r>
              <a:rPr lang="en-US" sz="2000" dirty="0" smtClean="0">
                <a:solidFill>
                  <a:srgbClr val="00CC66"/>
                </a:solidFill>
              </a:rPr>
              <a:t>Example 1: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a=4, b=1;	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c= a&lt;b;		//The result of </a:t>
            </a:r>
            <a:r>
              <a:rPr lang="en-US" sz="1800" dirty="0" smtClean="0">
                <a:solidFill>
                  <a:srgbClr val="FF9900"/>
                </a:solidFill>
              </a:rPr>
              <a:t>c</a:t>
            </a:r>
            <a:r>
              <a:rPr lang="en-US" sz="1800" dirty="0" smtClean="0"/>
              <a:t> will be </a:t>
            </a:r>
            <a:r>
              <a:rPr lang="en-US" sz="1800" dirty="0" smtClean="0">
                <a:solidFill>
                  <a:srgbClr val="FF9900"/>
                </a:solidFill>
              </a:rPr>
              <a:t>false</a:t>
            </a:r>
          </a:p>
          <a:p>
            <a:pPr algn="l" eaLnBrk="1" hangingPunct="1"/>
            <a:r>
              <a:rPr lang="en-US" sz="2000" dirty="0" smtClean="0">
                <a:solidFill>
                  <a:srgbClr val="00CC66"/>
                </a:solidFill>
              </a:rPr>
              <a:t>Example 2:</a:t>
            </a:r>
          </a:p>
          <a:p>
            <a:pPr lvl="1" algn="l" eaLnBrk="1" hangingPunct="1">
              <a:buFont typeface="Wingdings" panose="05000000000000000000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done = 3;</a:t>
            </a:r>
          </a:p>
          <a:p>
            <a:pPr lvl="1" algn="l" eaLnBrk="1" hangingPunct="1">
              <a:buFont typeface="Wingdings" panose="05000000000000000000" pitchFamily="2" charset="2"/>
              <a:buNone/>
            </a:pPr>
            <a:r>
              <a:rPr lang="en-US" sz="1800" dirty="0" smtClean="0"/>
              <a:t>	if(done)				</a:t>
            </a:r>
            <a:r>
              <a:rPr lang="en-US" sz="1800" dirty="0" smtClean="0">
                <a:solidFill>
                  <a:schemeClr val="accent2"/>
                </a:solidFill>
              </a:rPr>
              <a:t>//error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</a:t>
            </a:r>
            <a:r>
              <a:rPr lang="en-US" sz="2000" dirty="0" err="1" smtClean="0"/>
              <a:t>abc</a:t>
            </a:r>
            <a:r>
              <a:rPr lang="en-US" sz="2000" dirty="0" smtClean="0"/>
              <a:t>”);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		if(done!=0)				</a:t>
            </a:r>
            <a:r>
              <a:rPr lang="en-US" sz="2000" dirty="0" smtClean="0">
                <a:solidFill>
                  <a:srgbClr val="0000FF"/>
                </a:solidFill>
              </a:rPr>
              <a:t>//ok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</a:t>
            </a:r>
            <a:r>
              <a:rPr lang="en-US" sz="2000" dirty="0" err="1" smtClean="0"/>
              <a:t>abc</a:t>
            </a:r>
            <a:r>
              <a:rPr lang="en-US" sz="2000" dirty="0" smtClean="0"/>
              <a:t>”);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2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6A92317-403C-411C-8D61-BC28FAF96CC4}" type="slidenum">
              <a:rPr lang="en-US" b="0">
                <a:latin typeface="Cambria" panose="02040503050406030204" pitchFamily="18" charset="0"/>
              </a:rPr>
              <a:pPr/>
              <a:t>11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Defining boolean variables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218488" cy="51054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Local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variables with initialization</a:t>
            </a:r>
          </a:p>
          <a:p>
            <a:pPr eaLnBrk="1" hangingPunct="1"/>
            <a:endParaRPr lang="en-US" sz="1800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boolean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</a:rPr>
              <a:t>canProceed</a:t>
            </a:r>
            <a:r>
              <a:rPr lang="en-US" sz="1800" dirty="0" smtClean="0">
                <a:solidFill>
                  <a:srgbClr val="0000FF"/>
                </a:solidFill>
              </a:rPr>
              <a:t> = true;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boolean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</a:rPr>
              <a:t>preferCyan</a:t>
            </a:r>
            <a:r>
              <a:rPr lang="en-US" sz="1800" dirty="0" smtClean="0">
                <a:solidFill>
                  <a:srgbClr val="0000FF"/>
                </a:solidFill>
              </a:rPr>
              <a:t> = false;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boolean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</a:rPr>
              <a:t>completedSecretMission</a:t>
            </a:r>
            <a:r>
              <a:rPr lang="en-US" sz="1800" dirty="0" smtClean="0">
                <a:solidFill>
                  <a:srgbClr val="0000FF"/>
                </a:solidFill>
              </a:rPr>
              <a:t> = true;</a:t>
            </a:r>
          </a:p>
          <a:p>
            <a:pPr eaLnBrk="1" hangingPunct="1"/>
            <a:endParaRPr lang="en-US" sz="1800" dirty="0" smtClean="0">
              <a:solidFill>
                <a:srgbClr val="0000FF"/>
              </a:solidFill>
            </a:endParaRP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1219200" y="3962400"/>
            <a:ext cx="5232400" cy="1189038"/>
            <a:chOff x="768" y="2496"/>
            <a:chExt cx="3296" cy="749"/>
          </a:xfrm>
        </p:grpSpPr>
        <p:sp>
          <p:nvSpPr>
            <p:cNvPr id="13318" name="AutoShape 5"/>
            <p:cNvSpPr>
              <a:spLocks noChangeAspect="1" noChangeArrowheads="1" noTextEdit="1"/>
            </p:cNvSpPr>
            <p:nvPr/>
          </p:nvSpPr>
          <p:spPr bwMode="auto">
            <a:xfrm>
              <a:off x="768" y="2496"/>
              <a:ext cx="3296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2973" y="2509"/>
              <a:ext cx="1077" cy="217"/>
            </a:xfrm>
            <a:prstGeom prst="rect">
              <a:avLst/>
            </a:prstGeom>
            <a:solidFill>
              <a:srgbClr val="FF80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3365" y="2515"/>
              <a:ext cx="2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0000"/>
                  </a:solidFill>
                  <a:latin typeface="Cambria" panose="02040503050406030204" pitchFamily="18" charset="0"/>
                </a:rPr>
                <a:t>true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2120" y="2515"/>
              <a:ext cx="7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00FF"/>
                  </a:solidFill>
                  <a:latin typeface="Cambria" panose="02040503050406030204" pitchFamily="18" charset="0"/>
                </a:rPr>
                <a:t>canProceed</a:t>
              </a:r>
              <a:endParaRPr lang="en-US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2973" y="2763"/>
              <a:ext cx="1077" cy="215"/>
            </a:xfrm>
            <a:prstGeom prst="rect">
              <a:avLst/>
            </a:prstGeom>
            <a:solidFill>
              <a:srgbClr val="FF80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3343" y="2769"/>
              <a:ext cx="2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0000"/>
                  </a:solidFill>
                  <a:latin typeface="Cambria" panose="02040503050406030204" pitchFamily="18" charset="0"/>
                </a:rPr>
                <a:t>false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2150" y="2769"/>
              <a:ext cx="6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00FF"/>
                  </a:solidFill>
                  <a:latin typeface="Cambria" panose="02040503050406030204" pitchFamily="18" charset="0"/>
                </a:rPr>
                <a:t>preferCyan</a:t>
              </a:r>
              <a:endParaRPr lang="en-US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2973" y="3015"/>
              <a:ext cx="1077" cy="217"/>
            </a:xfrm>
            <a:prstGeom prst="rect">
              <a:avLst/>
            </a:prstGeom>
            <a:solidFill>
              <a:srgbClr val="FF80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3365" y="3020"/>
              <a:ext cx="2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0000"/>
                  </a:solidFill>
                  <a:latin typeface="Cambria" panose="02040503050406030204" pitchFamily="18" charset="0"/>
                </a:rPr>
                <a:t>true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1196" y="3020"/>
              <a:ext cx="15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00FF"/>
                  </a:solidFill>
                  <a:latin typeface="Cambria" panose="02040503050406030204" pitchFamily="18" charset="0"/>
                </a:rPr>
                <a:t>completedSecretMission</a:t>
              </a:r>
              <a:endParaRPr lang="en-US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1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723865D-D349-4A06-AABD-28A088B7941E}" type="slidenum">
              <a:rPr lang="en-US" b="0">
                <a:latin typeface="Cambria" panose="02040503050406030204" pitchFamily="18" charset="0"/>
              </a:rPr>
              <a:pPr/>
              <a:t>12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Boolean Logical Operators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Works on </a:t>
            </a:r>
            <a:r>
              <a:rPr lang="en-US" dirty="0" err="1" smtClean="0"/>
              <a:t>boolean</a:t>
            </a:r>
            <a:r>
              <a:rPr lang="en-US" dirty="0" smtClean="0"/>
              <a:t> values.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Operators: </a:t>
            </a:r>
            <a:r>
              <a:rPr lang="en-US" dirty="0" smtClean="0">
                <a:solidFill>
                  <a:srgbClr val="009900"/>
                </a:solidFill>
              </a:rPr>
              <a:t>|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9900"/>
                </a:solidFill>
              </a:rPr>
              <a:t>&amp;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9900"/>
                </a:solidFill>
              </a:rPr>
              <a:t>^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9900"/>
                </a:solidFill>
              </a:rPr>
              <a:t>||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9900"/>
                </a:solidFill>
              </a:rPr>
              <a:t>&amp;&amp;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9900"/>
                </a:solidFill>
              </a:rPr>
              <a:t>!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9900"/>
                </a:solidFill>
              </a:rPr>
              <a:t>?: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9900"/>
                </a:solidFill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9900"/>
                </a:solidFill>
              </a:rPr>
              <a:t>==</a:t>
            </a:r>
            <a:r>
              <a:rPr lang="en-US" dirty="0" smtClean="0"/>
              <a:t>,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Suppose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boolean</a:t>
            </a:r>
            <a:r>
              <a:rPr lang="en-US" dirty="0" smtClean="0">
                <a:solidFill>
                  <a:srgbClr val="0000FF"/>
                </a:solidFill>
              </a:rPr>
              <a:t> p = true;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boolean</a:t>
            </a:r>
            <a:r>
              <a:rPr lang="en-US" dirty="0" smtClean="0">
                <a:solidFill>
                  <a:srgbClr val="0000FF"/>
                </a:solidFill>
              </a:rPr>
              <a:t> q = false;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boolean</a:t>
            </a:r>
            <a:r>
              <a:rPr lang="en-US" dirty="0" smtClean="0">
                <a:solidFill>
                  <a:srgbClr val="0000FF"/>
                </a:solidFill>
              </a:rPr>
              <a:t> r = true;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boolean</a:t>
            </a:r>
            <a:r>
              <a:rPr lang="en-US" dirty="0" smtClean="0">
                <a:solidFill>
                  <a:srgbClr val="0000FF"/>
                </a:solidFill>
              </a:rPr>
              <a:t> s = false;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What is the value of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dirty="0" smtClean="0">
                <a:solidFill>
                  <a:srgbClr val="0000FF"/>
                </a:solidFill>
              </a:rPr>
              <a:t>p   				 p &amp;&amp; s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dirty="0" smtClean="0">
                <a:solidFill>
                  <a:srgbClr val="0000FF"/>
                </a:solidFill>
              </a:rPr>
              <a:t>!s 			</a:t>
            </a:r>
            <a:r>
              <a:rPr lang="pt-BR" dirty="0">
                <a:solidFill>
                  <a:srgbClr val="0000FF"/>
                </a:solidFill>
              </a:rPr>
              <a:t>	</a:t>
            </a:r>
            <a:r>
              <a:rPr lang="pt-BR" dirty="0" smtClean="0">
                <a:solidFill>
                  <a:srgbClr val="0000FF"/>
                </a:solidFill>
              </a:rPr>
              <a:t> p == q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dirty="0" smtClean="0">
                <a:solidFill>
                  <a:srgbClr val="0000FF"/>
                </a:solidFill>
              </a:rPr>
              <a:t>q  				 q != r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dirty="0" smtClean="0">
                <a:solidFill>
                  <a:srgbClr val="0000FF"/>
                </a:solidFill>
              </a:rPr>
              <a:t>p &amp;&amp; r 				 r == s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dirty="0" smtClean="0">
                <a:solidFill>
                  <a:srgbClr val="0000FF"/>
                </a:solidFill>
              </a:rPr>
              <a:t>q || s				 q != s 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BD2F0D6-C83C-431E-AE3E-1806A62B70B9}" type="slidenum">
              <a:rPr lang="en-US" b="0">
                <a:latin typeface="Cambria" panose="02040503050406030204" pitchFamily="18" charset="0"/>
              </a:rPr>
              <a:pPr/>
              <a:t>13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Evaluating boolean expressions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218488" cy="5105400"/>
          </a:xfrm>
        </p:spPr>
        <p:txBody>
          <a:bodyPr/>
          <a:lstStyle/>
          <a:p>
            <a:pPr eaLnBrk="1" hangingPunct="1"/>
            <a:r>
              <a:rPr lang="en-US" sz="1800" smtClean="0"/>
              <a:t>Suppose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sv-SE" sz="1800" smtClean="0">
                <a:solidFill>
                  <a:srgbClr val="0000FF"/>
                </a:solidFill>
              </a:rPr>
              <a:t>int i = 1;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sv-SE" sz="1800" smtClean="0">
                <a:solidFill>
                  <a:srgbClr val="0000FF"/>
                </a:solidFill>
              </a:rPr>
              <a:t>int j = 2;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sv-SE" sz="1800" smtClean="0">
                <a:solidFill>
                  <a:srgbClr val="0000FF"/>
                </a:solidFill>
              </a:rPr>
              <a:t>int k = 2;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sv-SE" sz="1800" smtClean="0">
                <a:solidFill>
                  <a:srgbClr val="0000FF"/>
                </a:solidFill>
              </a:rPr>
              <a:t>char c = '#';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sv-SE" sz="1800" smtClean="0">
                <a:solidFill>
                  <a:srgbClr val="0000FF"/>
                </a:solidFill>
              </a:rPr>
              <a:t>char d = '%';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sv-SE" sz="1800" smtClean="0">
                <a:solidFill>
                  <a:srgbClr val="0000FF"/>
                </a:solidFill>
              </a:rPr>
              <a:t>char e = '#'</a:t>
            </a:r>
            <a:r>
              <a:rPr lang="en-US" sz="1800" smtClean="0">
                <a:solidFill>
                  <a:srgbClr val="0000FF"/>
                </a:solidFill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sz="1800" smtClean="0">
              <a:solidFill>
                <a:srgbClr val="FFFF00"/>
              </a:solidFill>
            </a:endParaRPr>
          </a:p>
          <a:p>
            <a:pPr eaLnBrk="1" hangingPunct="1"/>
            <a:r>
              <a:rPr lang="en-US" sz="1800" smtClean="0"/>
              <a:t>What is the value of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it-IT" sz="1800" smtClean="0">
                <a:solidFill>
                  <a:srgbClr val="0000FF"/>
                </a:solidFill>
              </a:rPr>
              <a:t>j == k</a:t>
            </a:r>
            <a:r>
              <a:rPr lang="pt-BR" sz="1800" smtClean="0">
                <a:solidFill>
                  <a:srgbClr val="0000FF"/>
                </a:solidFill>
              </a:rPr>
              <a:t> 				 </a:t>
            </a:r>
            <a:r>
              <a:rPr lang="it-IT" sz="1800" smtClean="0">
                <a:solidFill>
                  <a:srgbClr val="0000FF"/>
                </a:solidFill>
              </a:rPr>
              <a:t>i != k</a:t>
            </a:r>
            <a:endParaRPr lang="pt-BR" sz="1800" smtClean="0">
              <a:solidFill>
                <a:srgbClr val="0000FF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it-IT" sz="1800" smtClean="0">
                <a:solidFill>
                  <a:srgbClr val="0000FF"/>
                </a:solidFill>
              </a:rPr>
              <a:t>i == j</a:t>
            </a:r>
            <a:r>
              <a:rPr lang="pt-BR" sz="1800" smtClean="0">
                <a:solidFill>
                  <a:srgbClr val="0000FF"/>
                </a:solidFill>
              </a:rPr>
              <a:t> 				 </a:t>
            </a:r>
            <a:r>
              <a:rPr lang="it-IT" sz="1800" smtClean="0">
                <a:solidFill>
                  <a:srgbClr val="0000FF"/>
                </a:solidFill>
              </a:rPr>
              <a:t>j != k</a:t>
            </a:r>
            <a:endParaRPr lang="pt-BR" sz="1800" smtClean="0">
              <a:solidFill>
                <a:srgbClr val="0000FF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it-IT" sz="1800" smtClean="0">
                <a:solidFill>
                  <a:srgbClr val="0000FF"/>
                </a:solidFill>
              </a:rPr>
              <a:t>c == e</a:t>
            </a:r>
            <a:r>
              <a:rPr lang="pt-BR" sz="1800" smtClean="0">
                <a:solidFill>
                  <a:srgbClr val="0000FF"/>
                </a:solidFill>
              </a:rPr>
              <a:t> 				 </a:t>
            </a:r>
            <a:r>
              <a:rPr lang="it-IT" sz="1800" smtClean="0">
                <a:solidFill>
                  <a:srgbClr val="0000FF"/>
                </a:solidFill>
              </a:rPr>
              <a:t>d != e</a:t>
            </a:r>
            <a:endParaRPr lang="pt-BR" sz="1800" smtClean="0">
              <a:solidFill>
                <a:srgbClr val="0000FF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it-IT" sz="1800" smtClean="0">
                <a:solidFill>
                  <a:srgbClr val="0000FF"/>
                </a:solidFill>
              </a:rPr>
              <a:t>c == d </a:t>
            </a:r>
            <a:r>
              <a:rPr lang="pt-BR" sz="1800" smtClean="0">
                <a:solidFill>
                  <a:srgbClr val="0000FF"/>
                </a:solidFill>
              </a:rPr>
              <a:t>				 </a:t>
            </a:r>
            <a:r>
              <a:rPr lang="it-IT" sz="1800" smtClean="0">
                <a:solidFill>
                  <a:srgbClr val="0000FF"/>
                </a:solidFill>
              </a:rPr>
              <a:t>c != e</a:t>
            </a:r>
            <a:endParaRPr lang="en-US" sz="1800" smtClean="0">
              <a:solidFill>
                <a:srgbClr val="000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53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90CCA4A-4237-48DB-B2E8-38C858513DAE}" type="slidenum">
              <a:rPr lang="en-US" b="0">
                <a:latin typeface="Cambria" panose="02040503050406030204" pitchFamily="18" charset="0"/>
              </a:rPr>
              <a:pPr/>
              <a:t>14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Short-circuit Logical Operators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solidFill>
                  <a:srgbClr val="009900"/>
                </a:solidFill>
              </a:rPr>
              <a:t>||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9900"/>
                </a:solidFill>
              </a:rPr>
              <a:t>&amp;&amp;</a:t>
            </a:r>
            <a:r>
              <a:rPr lang="en-US" sz="2400" dirty="0" smtClean="0"/>
              <a:t> are the </a:t>
            </a:r>
            <a:r>
              <a:rPr lang="en-US" sz="2400" dirty="0" smtClean="0">
                <a:solidFill>
                  <a:srgbClr val="0000FF"/>
                </a:solidFill>
              </a:rPr>
              <a:t>short-circuit operators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2000" dirty="0" smtClean="0"/>
              <a:t>Java will not evaluate the right-hand operand when the outcome of the expression can be determined by the left operand alone.</a:t>
            </a:r>
          </a:p>
          <a:p>
            <a:pPr eaLnBrk="1" hangingPunct="1"/>
            <a:r>
              <a:rPr lang="en-US" sz="2400" dirty="0" smtClean="0">
                <a:solidFill>
                  <a:srgbClr val="009900"/>
                </a:solidFill>
              </a:rPr>
              <a:t>|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9900"/>
                </a:solidFill>
              </a:rPr>
              <a:t>&amp;</a:t>
            </a:r>
            <a:r>
              <a:rPr lang="en-US" sz="2400" dirty="0" smtClean="0"/>
              <a:t> are not the short-circuit operators.</a:t>
            </a:r>
          </a:p>
          <a:p>
            <a:pPr lvl="1" eaLnBrk="1" hangingPunct="1"/>
            <a:r>
              <a:rPr lang="en-US" sz="2000" dirty="0" smtClean="0"/>
              <a:t>Java evaluates both sides of the operator.</a:t>
            </a:r>
          </a:p>
          <a:p>
            <a:pPr eaLnBrk="1" hangingPunct="1"/>
            <a:r>
              <a:rPr lang="en-US" sz="2400" dirty="0" smtClean="0"/>
              <a:t>Example:</a:t>
            </a:r>
          </a:p>
          <a:p>
            <a:pPr lvl="1" eaLnBrk="1" hangingPunct="1"/>
            <a:r>
              <a:rPr lang="en-US" sz="2000" dirty="0" smtClean="0"/>
              <a:t>if( </a:t>
            </a:r>
            <a:r>
              <a:rPr lang="en-US" sz="2000" dirty="0" smtClean="0">
                <a:solidFill>
                  <a:srgbClr val="0000FF"/>
                </a:solidFill>
              </a:rPr>
              <a:t>a!=0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9900"/>
                </a:solidFill>
              </a:rPr>
              <a:t>&amp;&amp;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b/a &gt; 10</a:t>
            </a:r>
            <a:r>
              <a:rPr lang="en-US" sz="2000" dirty="0" smtClean="0"/>
              <a:t> ) {...}</a:t>
            </a:r>
          </a:p>
          <a:p>
            <a:pPr lvl="2" eaLnBrk="1" hangingPunct="1"/>
            <a:r>
              <a:rPr lang="en-US" sz="1800" dirty="0" smtClean="0"/>
              <a:t>If a==0, right part will not be evaluated.</a:t>
            </a:r>
          </a:p>
          <a:p>
            <a:pPr lvl="1" eaLnBrk="1" hangingPunct="1"/>
            <a:r>
              <a:rPr lang="en-US" sz="2000" dirty="0" smtClean="0"/>
              <a:t>if( </a:t>
            </a:r>
            <a:r>
              <a:rPr lang="en-US" sz="2000" dirty="0" smtClean="0">
                <a:solidFill>
                  <a:srgbClr val="0000FF"/>
                </a:solidFill>
              </a:rPr>
              <a:t>a!=0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9900"/>
                </a:solidFill>
              </a:rPr>
              <a:t>&amp;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b/a &gt; 10</a:t>
            </a:r>
            <a:r>
              <a:rPr lang="en-US" sz="2000" dirty="0" smtClean="0"/>
              <a:t> ) {...}</a:t>
            </a:r>
          </a:p>
          <a:p>
            <a:pPr lvl="2" eaLnBrk="1" hangingPunct="1"/>
            <a:r>
              <a:rPr lang="en-US" sz="1800" dirty="0" smtClean="0"/>
              <a:t>If a==0, the program returns run-time exception.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We should use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rgbClr val="009900"/>
                </a:solidFill>
              </a:rPr>
              <a:t>||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and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rgbClr val="009900"/>
                </a:solidFill>
              </a:rPr>
              <a:t>&amp;&amp;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1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08E4DA5-CDF8-4531-A08D-96AFD11593FB}" type="slidenum">
              <a:rPr lang="en-US" b="0">
                <a:latin typeface="Cambria" panose="02040503050406030204" pitchFamily="18" charset="0"/>
              </a:rPr>
              <a:pPr/>
              <a:t>15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Assignment vs. comparison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= is the assignment operator</a:t>
            </a:r>
          </a:p>
          <a:p>
            <a:pPr eaLnBrk="1" hangingPunct="1"/>
            <a:r>
              <a:rPr lang="en-US" sz="2800" dirty="0" smtClean="0"/>
              <a:t>== is the comparison operator</a:t>
            </a:r>
          </a:p>
          <a:p>
            <a:pPr lvl="1" eaLnBrk="1" hangingPunct="1"/>
            <a:r>
              <a:rPr lang="en-US" sz="2400" dirty="0" smtClean="0"/>
              <a:t>Returns 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(true or false) if the two sides are equal</a:t>
            </a:r>
          </a:p>
          <a:p>
            <a:pPr lvl="1" eaLnBrk="1" hangingPunct="1"/>
            <a:r>
              <a:rPr lang="en-US" sz="2400" dirty="0" smtClean="0"/>
              <a:t>Consider: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x = 5;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 (x == 5);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 (x == 6);</a:t>
            </a:r>
          </a:p>
          <a:p>
            <a:pPr lvl="1" eaLnBrk="1" hangingPunct="1"/>
            <a:r>
              <a:rPr lang="en-US" sz="2400" dirty="0" smtClean="0"/>
              <a:t>Prints out true, false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0480E6E-91A6-4639-A503-AE6680279F4D}" type="slidenum">
              <a:rPr lang="en-US" b="0">
                <a:latin typeface="Cambria" panose="02040503050406030204" pitchFamily="18" charset="0"/>
              </a:rPr>
              <a:pPr/>
              <a:t>16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Operator precedence revisited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Autofit/>
          </a:bodyPr>
          <a:lstStyle/>
          <a:p>
            <a:pPr marL="342900" indent="-342900" eaLnBrk="1" hangingPunct="1"/>
            <a:r>
              <a:rPr lang="en-US" sz="2800" dirty="0" smtClean="0"/>
              <a:t>Highest to lowest</a:t>
            </a:r>
          </a:p>
          <a:p>
            <a:pPr marL="742950" lvl="1" indent="-285750" eaLnBrk="1" hangingPunct="1"/>
            <a:r>
              <a:rPr lang="en-US" sz="2400" dirty="0" smtClean="0"/>
              <a:t>Parentheses</a:t>
            </a:r>
          </a:p>
          <a:p>
            <a:pPr marL="742950" lvl="1" indent="-285750" eaLnBrk="1" hangingPunct="1"/>
            <a:r>
              <a:rPr lang="en-US" sz="2400" dirty="0" smtClean="0"/>
              <a:t>Unary operators</a:t>
            </a:r>
          </a:p>
          <a:p>
            <a:pPr marL="742950" lvl="1" indent="-285750" eaLnBrk="1" hangingPunct="1"/>
            <a:r>
              <a:rPr lang="en-US" sz="2400" dirty="0" smtClean="0"/>
              <a:t>Multiplicative operators</a:t>
            </a:r>
          </a:p>
          <a:p>
            <a:pPr marL="742950" lvl="1" indent="-285750" eaLnBrk="1" hangingPunct="1"/>
            <a:r>
              <a:rPr lang="en-US" sz="2400" dirty="0" smtClean="0"/>
              <a:t>Additive operators</a:t>
            </a:r>
          </a:p>
          <a:p>
            <a:pPr marL="742950" lvl="1" indent="-285750" eaLnBrk="1" hangingPunct="1"/>
            <a:r>
              <a:rPr lang="en-US" sz="2400" dirty="0" smtClean="0"/>
              <a:t>Relational ordering</a:t>
            </a:r>
          </a:p>
          <a:p>
            <a:pPr marL="742950" lvl="1" indent="-285750" eaLnBrk="1" hangingPunct="1"/>
            <a:r>
              <a:rPr lang="en-US" sz="2400" dirty="0" smtClean="0"/>
              <a:t>Relational equality</a:t>
            </a:r>
          </a:p>
          <a:p>
            <a:pPr marL="742950" lvl="1" indent="-285750" eaLnBrk="1" hangingPunct="1"/>
            <a:r>
              <a:rPr lang="en-US" sz="2400" dirty="0" smtClean="0"/>
              <a:t>Logical and</a:t>
            </a:r>
          </a:p>
          <a:p>
            <a:pPr marL="742950" lvl="1" indent="-285750" eaLnBrk="1" hangingPunct="1"/>
            <a:r>
              <a:rPr lang="en-US" sz="2400" dirty="0" smtClean="0"/>
              <a:t>Logical or</a:t>
            </a:r>
          </a:p>
          <a:p>
            <a:pPr marL="742950" lvl="1" indent="-285750" eaLnBrk="1" hangingPunct="1"/>
            <a:r>
              <a:rPr lang="en-US" sz="2400" dirty="0" smtClean="0"/>
              <a:t>Assignment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0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074F6C7-2999-4775-9867-A6381AC2C685}" type="slidenum">
              <a:rPr lang="en-US" b="0">
                <a:latin typeface="Cambria" panose="02040503050406030204" pitchFamily="18" charset="0"/>
              </a:rPr>
              <a:pPr/>
              <a:t>17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Taking Input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3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53FAEB0-865C-49E5-B580-F3AAABF7B020}" type="slidenum">
              <a:rPr lang="en-US" b="0">
                <a:latin typeface="Cambria" panose="02040503050406030204" pitchFamily="18" charset="0"/>
              </a:rPr>
              <a:pPr/>
              <a:t>18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ambria" panose="02040503050406030204" pitchFamily="18" charset="0"/>
              </a:rPr>
              <a:t>Taking input from the keyboard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417638"/>
            <a:ext cx="8229600" cy="4495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Here </a:t>
            </a:r>
            <a:r>
              <a:rPr lang="en-US" sz="2400" dirty="0" smtClean="0">
                <a:solidFill>
                  <a:schemeClr val="hlink"/>
                </a:solidFill>
              </a:rPr>
              <a:t>Scanner class</a:t>
            </a:r>
            <a:r>
              <a:rPr lang="en-US" sz="2400" dirty="0" smtClean="0"/>
              <a:t> is used to take input from the keyboard.</a:t>
            </a:r>
          </a:p>
          <a:p>
            <a:pPr eaLnBrk="1" hangingPunct="1"/>
            <a:r>
              <a:rPr lang="en-US" sz="2400" dirty="0" smtClean="0"/>
              <a:t>Scanner is a simple </a:t>
            </a:r>
            <a:r>
              <a:rPr lang="en-US" sz="2400" dirty="0" smtClean="0">
                <a:solidFill>
                  <a:schemeClr val="hlink"/>
                </a:solidFill>
              </a:rPr>
              <a:t>text scanner</a:t>
            </a:r>
            <a:r>
              <a:rPr lang="en-US" sz="2400" dirty="0" smtClean="0"/>
              <a:t> which can </a:t>
            </a:r>
            <a:r>
              <a:rPr lang="en-US" sz="2400" dirty="0" smtClean="0">
                <a:solidFill>
                  <a:schemeClr val="hlink"/>
                </a:solidFill>
              </a:rPr>
              <a:t>parse primitive types and strings</a:t>
            </a:r>
            <a:r>
              <a:rPr lang="en-US" sz="2400" dirty="0" smtClean="0"/>
              <a:t> using regular expressions.</a:t>
            </a:r>
          </a:p>
          <a:p>
            <a:pPr eaLnBrk="1" hangingPunct="1"/>
            <a:r>
              <a:rPr lang="en-US" sz="2400" dirty="0" smtClean="0"/>
              <a:t>First, Scanner class is </a:t>
            </a:r>
            <a:r>
              <a:rPr lang="en-US" sz="2400" dirty="0" smtClean="0">
                <a:solidFill>
                  <a:schemeClr val="hlink"/>
                </a:solidFill>
              </a:rPr>
              <a:t>connected to System.in</a:t>
            </a:r>
          </a:p>
          <a:p>
            <a:pPr eaLnBrk="1" hangingPunct="1"/>
            <a:r>
              <a:rPr lang="en-US" sz="2400" dirty="0" smtClean="0"/>
              <a:t>Then, it uses it’s internal functions to read from System.in</a:t>
            </a:r>
          </a:p>
          <a:p>
            <a:pPr eaLnBrk="1" hangingPunct="1"/>
            <a:r>
              <a:rPr lang="en-US" sz="2400" dirty="0" smtClean="0"/>
              <a:t>Scanner class is under the package of </a:t>
            </a:r>
            <a:r>
              <a:rPr lang="en-US" sz="2400" dirty="0" err="1" smtClean="0">
                <a:solidFill>
                  <a:srgbClr val="FF9900"/>
                </a:solidFill>
              </a:rPr>
              <a:t>java.lang.util</a:t>
            </a:r>
            <a:endParaRPr lang="en-US" sz="2400" dirty="0" smtClean="0">
              <a:solidFill>
                <a:srgbClr val="FF9900"/>
              </a:solidFill>
            </a:endParaRPr>
          </a:p>
          <a:p>
            <a:pPr eaLnBrk="1" hangingPunct="1"/>
            <a:r>
              <a:rPr lang="en-US" sz="2400" dirty="0" smtClean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1200" dirty="0" smtClean="0"/>
              <a:t>	</a:t>
            </a:r>
            <a:r>
              <a:rPr lang="en-US" sz="1400" dirty="0" smtClean="0">
                <a:solidFill>
                  <a:srgbClr val="006600"/>
                </a:solidFill>
              </a:rPr>
              <a:t>Scanner </a:t>
            </a:r>
            <a:r>
              <a:rPr lang="en-US" sz="1400" dirty="0" err="1" smtClean="0">
                <a:solidFill>
                  <a:srgbClr val="006600"/>
                </a:solidFill>
              </a:rPr>
              <a:t>sc</a:t>
            </a:r>
            <a:r>
              <a:rPr lang="en-US" sz="1400" dirty="0" smtClean="0">
                <a:solidFill>
                  <a:srgbClr val="006600"/>
                </a:solidFill>
              </a:rPr>
              <a:t> = new Scanner(System.in);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</a:t>
            </a:r>
            <a:r>
              <a:rPr lang="en-US" sz="1400" dirty="0" err="1" smtClean="0">
                <a:solidFill>
                  <a:srgbClr val="006600"/>
                </a:solidFill>
              </a:rPr>
              <a:t>int</a:t>
            </a:r>
            <a:r>
              <a:rPr lang="en-US" sz="1400" dirty="0" smtClean="0">
                <a:solidFill>
                  <a:srgbClr val="006600"/>
                </a:solidFill>
              </a:rPr>
              <a:t> </a:t>
            </a:r>
            <a:r>
              <a:rPr lang="en-US" sz="1400" dirty="0" err="1" smtClean="0">
                <a:solidFill>
                  <a:srgbClr val="006600"/>
                </a:solidFill>
              </a:rPr>
              <a:t>i</a:t>
            </a:r>
            <a:r>
              <a:rPr lang="en-US" sz="1400" dirty="0" smtClean="0">
                <a:solidFill>
                  <a:srgbClr val="006600"/>
                </a:solidFill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If(</a:t>
            </a:r>
            <a:r>
              <a:rPr lang="en-US" sz="1400" dirty="0" err="1" smtClean="0">
                <a:solidFill>
                  <a:srgbClr val="006600"/>
                </a:solidFill>
              </a:rPr>
              <a:t>sc.hasNextInt</a:t>
            </a:r>
            <a:r>
              <a:rPr lang="en-US" sz="1400" dirty="0" smtClean="0">
                <a:solidFill>
                  <a:srgbClr val="006600"/>
                </a:solidFill>
              </a:rPr>
              <a:t>()==true)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	</a:t>
            </a:r>
            <a:r>
              <a:rPr lang="en-US" sz="1400" dirty="0" err="1" smtClean="0">
                <a:solidFill>
                  <a:srgbClr val="006600"/>
                </a:solidFill>
              </a:rPr>
              <a:t>i</a:t>
            </a:r>
            <a:r>
              <a:rPr lang="en-US" sz="1400" dirty="0" smtClean="0">
                <a:solidFill>
                  <a:srgbClr val="006600"/>
                </a:solidFill>
              </a:rPr>
              <a:t> = </a:t>
            </a:r>
            <a:r>
              <a:rPr lang="en-US" sz="1400" dirty="0" err="1" smtClean="0">
                <a:solidFill>
                  <a:srgbClr val="006600"/>
                </a:solidFill>
              </a:rPr>
              <a:t>sc.nextInt</a:t>
            </a:r>
            <a:r>
              <a:rPr lang="en-US" sz="1400" dirty="0" smtClean="0">
                <a:solidFill>
                  <a:srgbClr val="006600"/>
                </a:solidFill>
              </a:rPr>
              <a:t>();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else{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400" dirty="0" smtClean="0">
                <a:solidFill>
                  <a:srgbClr val="006600"/>
                </a:solidFill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4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9057CB2-E377-4A9B-8476-CC531B25F9E3}" type="slidenum">
              <a:rPr lang="en-US" b="0">
                <a:latin typeface="Cambria" panose="02040503050406030204" pitchFamily="18" charset="0"/>
              </a:rPr>
              <a:pPr/>
              <a:t>19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ambria" panose="02040503050406030204" pitchFamily="18" charset="0"/>
              </a:rPr>
              <a:t>Take an input from the keyboard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rgbClr val="006600"/>
                </a:solidFill>
              </a:rPr>
              <a:t>import </a:t>
            </a:r>
            <a:r>
              <a:rPr lang="en-US" sz="1800" dirty="0" err="1" smtClean="0">
                <a:solidFill>
                  <a:srgbClr val="006600"/>
                </a:solidFill>
              </a:rPr>
              <a:t>java.util</a:t>
            </a:r>
            <a:r>
              <a:rPr lang="en-US" sz="1800" dirty="0" smtClean="0">
                <a:solidFill>
                  <a:srgbClr val="006600"/>
                </a:solidFill>
              </a:rPr>
              <a:t>.*;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 smtClean="0"/>
              <a:t>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 smtClean="0"/>
              <a:t>	double value;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System.out.print</a:t>
            </a:r>
            <a:r>
              <a:rPr lang="en-US" sz="1800" dirty="0" smtClean="0"/>
              <a:t>(“Enter a floating point number:"); 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rgbClr val="FF9900"/>
                </a:solidFill>
              </a:rPr>
              <a:t>	</a:t>
            </a:r>
            <a:r>
              <a:rPr lang="en-US" sz="1800" dirty="0" smtClean="0">
                <a:solidFill>
                  <a:srgbClr val="006600"/>
                </a:solidFill>
              </a:rPr>
              <a:t>Scanner </a:t>
            </a:r>
            <a:r>
              <a:rPr lang="en-US" sz="1800" dirty="0" err="1" smtClean="0">
                <a:solidFill>
                  <a:srgbClr val="006600"/>
                </a:solidFill>
              </a:rPr>
              <a:t>stdin</a:t>
            </a:r>
            <a:r>
              <a:rPr lang="en-US" sz="1800" dirty="0" smtClean="0">
                <a:solidFill>
                  <a:srgbClr val="006600"/>
                </a:solidFill>
              </a:rPr>
              <a:t> = new Scanner(System.in);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rgbClr val="FF9900"/>
                </a:solidFill>
              </a:rPr>
              <a:t>	</a:t>
            </a:r>
            <a:r>
              <a:rPr lang="en-US" sz="1800" dirty="0" smtClean="0"/>
              <a:t>if(</a:t>
            </a:r>
            <a:r>
              <a:rPr lang="en-US" sz="1800" dirty="0" err="1" smtClean="0">
                <a:solidFill>
                  <a:srgbClr val="006600"/>
                </a:solidFill>
              </a:rPr>
              <a:t>stdin.hasNextDouble</a:t>
            </a:r>
            <a:r>
              <a:rPr lang="en-US" sz="1800" dirty="0" smtClean="0">
                <a:solidFill>
                  <a:srgbClr val="006600"/>
                </a:solidFill>
              </a:rPr>
              <a:t>()</a:t>
            </a:r>
            <a:r>
              <a:rPr lang="en-US" sz="1800" dirty="0" smtClean="0"/>
              <a:t>==true)</a:t>
            </a:r>
            <a:endParaRPr lang="en-US" sz="1800" dirty="0" smtClean="0">
              <a:solidFill>
                <a:srgbClr val="FF99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rgbClr val="FF9900"/>
                </a:solidFill>
              </a:rPr>
              <a:t>		</a:t>
            </a:r>
            <a:r>
              <a:rPr lang="en-US" sz="1800" dirty="0" smtClean="0">
                <a:solidFill>
                  <a:srgbClr val="006600"/>
                </a:solidFill>
              </a:rPr>
              <a:t>value=</a:t>
            </a:r>
            <a:r>
              <a:rPr lang="en-US" sz="1800" dirty="0" err="1" smtClean="0">
                <a:solidFill>
                  <a:srgbClr val="006600"/>
                </a:solidFill>
              </a:rPr>
              <a:t>stdin.nextDouble</a:t>
            </a:r>
            <a:r>
              <a:rPr lang="en-US" sz="1800" dirty="0" smtClean="0">
                <a:solidFill>
                  <a:srgbClr val="006600"/>
                </a:solidFill>
              </a:rPr>
              <a:t>();</a:t>
            </a:r>
            <a:r>
              <a:rPr lang="en-US" sz="1800" dirty="0" smtClean="0">
                <a:solidFill>
                  <a:srgbClr val="FF9900"/>
                </a:solidFill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(“You have entered: ”+value);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 smtClean="0"/>
              <a:t>}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58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CB2FF12-29CC-4121-87B6-548128ACD7E8}" type="slidenum">
              <a:rPr lang="en-US" b="0">
                <a:latin typeface="Cambria" panose="02040503050406030204" pitchFamily="18" charset="0"/>
              </a:rPr>
              <a:pPr/>
              <a:t>2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Operators, Array and String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01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B4FF6C9-356F-491D-BA3B-B46DDC189122}" type="slidenum">
              <a:rPr lang="en-US" b="0">
                <a:latin typeface="Cambria" panose="02040503050406030204" pitchFamily="18" charset="0"/>
              </a:rPr>
              <a:pPr/>
              <a:t>20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Scanner API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public Scanner(</a:t>
            </a:r>
            <a:r>
              <a:rPr lang="en-US" sz="1400" dirty="0" err="1" smtClean="0"/>
              <a:t>InputStream</a:t>
            </a:r>
            <a:r>
              <a:rPr lang="en-US" sz="1400" dirty="0" smtClean="0"/>
              <a:t> in)	// Scanner(): convenience constructor for an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					// </a:t>
            </a:r>
            <a:r>
              <a:rPr lang="en-US" sz="1400" dirty="0" err="1" smtClean="0"/>
              <a:t>InputStream</a:t>
            </a:r>
            <a:r>
              <a:rPr lang="en-US" sz="1400" dirty="0" smtClean="0"/>
              <a:t>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public Scanner(File s)		// Scanner(): convenience constructor for a filename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nextInt</a:t>
            </a:r>
            <a:r>
              <a:rPr lang="en-US" sz="1400" dirty="0" smtClean="0"/>
              <a:t>() 	 	// </a:t>
            </a:r>
            <a:r>
              <a:rPr lang="en-US" sz="1400" dirty="0" err="1" smtClean="0"/>
              <a:t>nextInt</a:t>
            </a:r>
            <a:r>
              <a:rPr lang="en-US" sz="1400" dirty="0" smtClean="0"/>
              <a:t>(): next input value as an </a:t>
            </a:r>
            <a:r>
              <a:rPr lang="en-US" sz="1400" dirty="0" err="1" smtClean="0"/>
              <a:t>int</a:t>
            </a:r>
            <a:endParaRPr lang="en-US" sz="1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public short </a:t>
            </a:r>
            <a:r>
              <a:rPr lang="en-US" sz="1400" dirty="0" err="1" smtClean="0"/>
              <a:t>nextShort</a:t>
            </a:r>
            <a:r>
              <a:rPr lang="en-US" sz="1400" dirty="0" smtClean="0"/>
              <a:t>()   		// </a:t>
            </a:r>
            <a:r>
              <a:rPr lang="en-US" sz="1400" dirty="0" err="1" smtClean="0"/>
              <a:t>nextShort</a:t>
            </a:r>
            <a:r>
              <a:rPr lang="en-US" sz="1400" dirty="0" smtClean="0"/>
              <a:t>(): next input value as a short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public long </a:t>
            </a:r>
            <a:r>
              <a:rPr lang="en-US" sz="1400" dirty="0" err="1" smtClean="0"/>
              <a:t>nextLong</a:t>
            </a:r>
            <a:r>
              <a:rPr lang="en-US" sz="1400" dirty="0" smtClean="0"/>
              <a:t>()	 	// </a:t>
            </a:r>
            <a:r>
              <a:rPr lang="en-US" sz="1400" dirty="0" err="1" smtClean="0"/>
              <a:t>nextLong</a:t>
            </a:r>
            <a:r>
              <a:rPr lang="en-US" sz="1400" dirty="0" smtClean="0"/>
              <a:t>(): next input value as a long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public double </a:t>
            </a:r>
            <a:r>
              <a:rPr lang="en-US" sz="1400" dirty="0" err="1" smtClean="0"/>
              <a:t>nextDouble</a:t>
            </a:r>
            <a:r>
              <a:rPr lang="en-US" sz="1400" dirty="0" smtClean="0"/>
              <a:t>() 		// </a:t>
            </a:r>
            <a:r>
              <a:rPr lang="en-US" sz="1400" dirty="0" err="1" smtClean="0"/>
              <a:t>nextDouble</a:t>
            </a:r>
            <a:r>
              <a:rPr lang="en-US" sz="1400" dirty="0" smtClean="0"/>
              <a:t>(): next </a:t>
            </a:r>
            <a:r>
              <a:rPr lang="en-US" sz="1400" dirty="0" err="1" smtClean="0"/>
              <a:t>next</a:t>
            </a:r>
            <a:r>
              <a:rPr lang="en-US" sz="1400" dirty="0" smtClean="0"/>
              <a:t> input value as a double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public float </a:t>
            </a:r>
            <a:r>
              <a:rPr lang="en-US" sz="1400" dirty="0" err="1" smtClean="0"/>
              <a:t>nextFloat</a:t>
            </a:r>
            <a:r>
              <a:rPr lang="en-US" sz="1400" dirty="0" smtClean="0"/>
              <a:t>()	 	// </a:t>
            </a:r>
            <a:r>
              <a:rPr lang="en-US" sz="1400" dirty="0" err="1" smtClean="0"/>
              <a:t>nextFloat</a:t>
            </a:r>
            <a:r>
              <a:rPr lang="en-US" sz="1400" dirty="0" smtClean="0"/>
              <a:t>(): next </a:t>
            </a:r>
            <a:r>
              <a:rPr lang="en-US" sz="1400" dirty="0" err="1" smtClean="0"/>
              <a:t>next</a:t>
            </a:r>
            <a:r>
              <a:rPr lang="en-US" sz="1400" dirty="0" smtClean="0"/>
              <a:t> input value as a float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public String next()	 	// next(): get next whitespace-free string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public String </a:t>
            </a:r>
            <a:r>
              <a:rPr lang="en-US" sz="1400" dirty="0" err="1" smtClean="0"/>
              <a:t>nextLine</a:t>
            </a:r>
            <a:r>
              <a:rPr lang="en-US" sz="1400" dirty="0" smtClean="0"/>
              <a:t>()   		// </a:t>
            </a:r>
            <a:r>
              <a:rPr lang="en-US" sz="1400" dirty="0" err="1" smtClean="0"/>
              <a:t>nextLine</a:t>
            </a:r>
            <a:r>
              <a:rPr lang="en-US" sz="1400" dirty="0" smtClean="0"/>
              <a:t>(): return contents of input line buffer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400" dirty="0" smtClean="0"/>
              <a:t>public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hasNext</a:t>
            </a:r>
            <a:r>
              <a:rPr lang="en-US" sz="1400" dirty="0" smtClean="0"/>
              <a:t>()	 	// </a:t>
            </a:r>
            <a:r>
              <a:rPr lang="en-US" sz="1400" dirty="0" err="1" smtClean="0"/>
              <a:t>hasNext</a:t>
            </a:r>
            <a:r>
              <a:rPr lang="en-US" sz="1400" dirty="0" smtClean="0"/>
              <a:t>(): is there a value to next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8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457200"/>
            <a:ext cx="6629400" cy="6096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solidFill>
                  <a:srgbClr val="009900"/>
                </a:solidFill>
                <a:cs typeface="Arial" panose="020B0604020202020204" pitchFamily="34" charset="0"/>
              </a:rPr>
              <a:t>import </a:t>
            </a:r>
            <a:r>
              <a:rPr lang="en-US" sz="1600" dirty="0" err="1" smtClean="0">
                <a:solidFill>
                  <a:srgbClr val="009900"/>
                </a:solidFill>
                <a:cs typeface="Arial" panose="020B0604020202020204" pitchFamily="34" charset="0"/>
              </a:rPr>
              <a:t>java.util</a:t>
            </a:r>
            <a:r>
              <a:rPr lang="en-US" sz="1600" dirty="0" smtClean="0">
                <a:solidFill>
                  <a:srgbClr val="009900"/>
                </a:solidFill>
                <a:cs typeface="Arial" panose="020B0604020202020204" pitchFamily="34" charset="0"/>
              </a:rPr>
              <a:t>.*;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 smtClean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cs typeface="Arial" panose="020B0604020202020204" pitchFamily="34" charset="0"/>
              </a:rPr>
              <a:t>public class </a:t>
            </a:r>
            <a:r>
              <a:rPr lang="en-US" sz="1600" dirty="0" err="1" smtClean="0">
                <a:cs typeface="Arial" panose="020B0604020202020204" pitchFamily="34" charset="0"/>
              </a:rPr>
              <a:t>MathFun</a:t>
            </a:r>
            <a:r>
              <a:rPr lang="en-US" sz="1600" dirty="0" smtClean="0">
                <a:cs typeface="Arial" panose="020B0604020202020204" pitchFamily="34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 smtClean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cs typeface="Arial" panose="020B0604020202020204" pitchFamily="34" charset="0"/>
              </a:rPr>
              <a:t>	public static void main(String[] </a:t>
            </a:r>
            <a:r>
              <a:rPr lang="en-US" sz="1600" dirty="0" err="1" smtClean="0">
                <a:cs typeface="Arial" panose="020B0604020202020204" pitchFamily="34" charset="0"/>
              </a:rPr>
              <a:t>args</a:t>
            </a:r>
            <a:r>
              <a:rPr lang="en-US" sz="1600" dirty="0" smtClean="0">
                <a:cs typeface="Arial" panose="020B0604020202020204" pitchFamily="34" charset="0"/>
              </a:rPr>
              <a:t>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cs typeface="Arial" panose="020B0604020202020204" pitchFamily="34" charset="0"/>
              </a:rPr>
              <a:t>		// set up the Scanner object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cs typeface="Arial" panose="020B0604020202020204" pitchFamily="34" charset="0"/>
              </a:rPr>
              <a:t>		Scanner </a:t>
            </a:r>
            <a:r>
              <a:rPr lang="en-US" sz="1600" dirty="0" err="1" smtClean="0">
                <a:cs typeface="Arial" panose="020B0604020202020204" pitchFamily="34" charset="0"/>
              </a:rPr>
              <a:t>stdin</a:t>
            </a:r>
            <a:r>
              <a:rPr lang="en-US" sz="1600" dirty="0" smtClean="0">
                <a:cs typeface="Arial" panose="020B0604020202020204" pitchFamily="34" charset="0"/>
              </a:rPr>
              <a:t> = new Scanner(System.in);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cs typeface="Arial" panose="020B0604020202020204" pitchFamily="34" charset="0"/>
              </a:rPr>
              <a:t>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cs typeface="Arial" panose="020B0604020202020204" pitchFamily="34" charset="0"/>
              </a:rPr>
              <a:t>		// have the user input the values for x and 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cs typeface="Arial" panose="020B0604020202020204" pitchFamily="34" charset="0"/>
              </a:rPr>
              <a:t>		</a:t>
            </a:r>
            <a:r>
              <a:rPr lang="en-US" sz="1600" dirty="0" err="1" smtClean="0">
                <a:cs typeface="Arial" panose="020B0604020202020204" pitchFamily="34" charset="0"/>
              </a:rPr>
              <a:t>System.out.print</a:t>
            </a:r>
            <a:r>
              <a:rPr lang="en-US" sz="1600" dirty="0" smtClean="0">
                <a:cs typeface="Arial" panose="020B0604020202020204" pitchFamily="34" charset="0"/>
              </a:rPr>
              <a:t>("Enter a decimal number: 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cs typeface="Arial" panose="020B0604020202020204" pitchFamily="34" charset="0"/>
              </a:rPr>
              <a:t>		</a:t>
            </a:r>
            <a:r>
              <a:rPr lang="en-US" sz="1600" dirty="0" smtClean="0">
                <a:solidFill>
                  <a:srgbClr val="009900"/>
                </a:solidFill>
                <a:cs typeface="Arial" panose="020B0604020202020204" pitchFamily="34" charset="0"/>
              </a:rPr>
              <a:t>double x = </a:t>
            </a:r>
            <a:r>
              <a:rPr lang="en-US" sz="1600" dirty="0" err="1" smtClean="0">
                <a:solidFill>
                  <a:srgbClr val="009900"/>
                </a:solidFill>
                <a:cs typeface="Arial" panose="020B0604020202020204" pitchFamily="34" charset="0"/>
              </a:rPr>
              <a:t>stdin.nextDouble</a:t>
            </a:r>
            <a:r>
              <a:rPr lang="en-US" sz="1600" dirty="0" smtClean="0">
                <a:solidFill>
                  <a:srgbClr val="009900"/>
                </a:solidFill>
                <a:cs typeface="Arial" panose="020B0604020202020204" pitchFamily="34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cs typeface="Arial" panose="020B0604020202020204" pitchFamily="34" charset="0"/>
              </a:rPr>
              <a:t>		</a:t>
            </a:r>
            <a:r>
              <a:rPr lang="en-US" sz="1600" dirty="0" err="1" smtClean="0">
                <a:cs typeface="Arial" panose="020B0604020202020204" pitchFamily="34" charset="0"/>
              </a:rPr>
              <a:t>System.out.print</a:t>
            </a:r>
            <a:r>
              <a:rPr lang="en-US" sz="1600" dirty="0" smtClean="0">
                <a:cs typeface="Arial" panose="020B0604020202020204" pitchFamily="34" charset="0"/>
              </a:rPr>
              <a:t>("Enter another decimal number: 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cs typeface="Arial" panose="020B0604020202020204" pitchFamily="34" charset="0"/>
              </a:rPr>
              <a:t>		</a:t>
            </a:r>
            <a:r>
              <a:rPr lang="en-US" sz="1600" dirty="0" smtClean="0">
                <a:solidFill>
                  <a:srgbClr val="009900"/>
                </a:solidFill>
                <a:cs typeface="Arial" panose="020B0604020202020204" pitchFamily="34" charset="0"/>
              </a:rPr>
              <a:t>double y = </a:t>
            </a:r>
            <a:r>
              <a:rPr lang="en-US" sz="1600" dirty="0" err="1" smtClean="0">
                <a:solidFill>
                  <a:srgbClr val="009900"/>
                </a:solidFill>
                <a:cs typeface="Arial" panose="020B0604020202020204" pitchFamily="34" charset="0"/>
              </a:rPr>
              <a:t>stdin.nextDouble</a:t>
            </a:r>
            <a:r>
              <a:rPr lang="en-US" sz="1600" dirty="0" smtClean="0">
                <a:solidFill>
                  <a:srgbClr val="009900"/>
                </a:solidFill>
                <a:cs typeface="Arial" panose="020B0604020202020204" pitchFamily="34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 smtClean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cs typeface="Arial" panose="020B0604020202020204" pitchFamily="34" charset="0"/>
              </a:rPr>
              <a:t>		</a:t>
            </a:r>
            <a:r>
              <a:rPr lang="en-US" sz="1600" dirty="0" smtClean="0">
                <a:solidFill>
                  <a:schemeClr val="hlink"/>
                </a:solidFill>
                <a:cs typeface="Arial" panose="020B0604020202020204" pitchFamily="34" charset="0"/>
              </a:rPr>
              <a:t>double </a:t>
            </a:r>
            <a:r>
              <a:rPr lang="en-US" sz="1600" dirty="0" err="1" smtClean="0">
                <a:solidFill>
                  <a:schemeClr val="hlink"/>
                </a:solidFill>
                <a:cs typeface="Arial" panose="020B0604020202020204" pitchFamily="34" charset="0"/>
              </a:rPr>
              <a:t>squareRootX</a:t>
            </a:r>
            <a:r>
              <a:rPr lang="en-US" sz="1600" dirty="0" smtClean="0">
                <a:solidFill>
                  <a:schemeClr val="hlink"/>
                </a:solidFill>
                <a:cs typeface="Arial" panose="020B0604020202020204" pitchFamily="34" charset="0"/>
              </a:rPr>
              <a:t> = </a:t>
            </a:r>
            <a:r>
              <a:rPr lang="en-US" sz="1600" dirty="0" err="1" smtClean="0">
                <a:solidFill>
                  <a:schemeClr val="hlink"/>
                </a:solidFill>
                <a:cs typeface="Arial" panose="020B0604020202020204" pitchFamily="34" charset="0"/>
              </a:rPr>
              <a:t>Math.sqrt</a:t>
            </a:r>
            <a:r>
              <a:rPr lang="en-US" sz="1600" dirty="0" smtClean="0">
                <a:solidFill>
                  <a:schemeClr val="hlink"/>
                </a:solidFill>
                <a:cs typeface="Arial" panose="020B0604020202020204" pitchFamily="34" charset="0"/>
              </a:rPr>
              <a:t>(x);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 smtClean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cs typeface="Arial" panose="020B0604020202020204" pitchFamily="34" charset="0"/>
              </a:rPr>
              <a:t>		</a:t>
            </a:r>
            <a:r>
              <a:rPr lang="en-US" sz="1600" dirty="0" err="1" smtClean="0">
                <a:cs typeface="Arial" panose="020B0604020202020204" pitchFamily="34" charset="0"/>
              </a:rPr>
              <a:t>System.out.println</a:t>
            </a:r>
            <a:r>
              <a:rPr lang="en-US" sz="1600" dirty="0" smtClean="0">
                <a:cs typeface="Arial" panose="020B0604020202020204" pitchFamily="34" charset="0"/>
              </a:rPr>
              <a:t> ("Square root of " + x + " is "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cs typeface="Arial" panose="020B0604020202020204" pitchFamily="34" charset="0"/>
              </a:rPr>
              <a:t>					+ </a:t>
            </a:r>
            <a:r>
              <a:rPr lang="en-US" sz="1600" dirty="0" err="1" smtClean="0">
                <a:cs typeface="Arial" panose="020B0604020202020204" pitchFamily="34" charset="0"/>
              </a:rPr>
              <a:t>squareRootX</a:t>
            </a:r>
            <a:r>
              <a:rPr lang="en-US" sz="1600" dirty="0" smtClean="0">
                <a:cs typeface="Arial" panose="020B0604020202020204" pitchFamily="34" charset="0"/>
              </a:rPr>
              <a:t>);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cs typeface="Arial" panose="020B0604020202020204" pitchFamily="34" charset="0"/>
              </a:rPr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cs typeface="Arial" panose="020B0604020202020204" pitchFamily="34" charset="0"/>
              </a:rPr>
              <a:t>}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04800" y="2438400"/>
            <a:ext cx="2133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sz="3400" b="0">
                <a:solidFill>
                  <a:schemeClr val="tx2"/>
                </a:solidFill>
                <a:latin typeface="Tahoma" panose="020B0604030504040204" pitchFamily="34" charset="0"/>
              </a:rPr>
              <a:t>Another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66F3F05-AFB3-492E-AF0F-C24806500550}" type="slidenum">
              <a:rPr lang="en-US" b="0">
                <a:latin typeface="Cambria" panose="02040503050406030204" pitchFamily="18" charset="0"/>
              </a:rPr>
              <a:pPr/>
              <a:t>22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Arrays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63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B693AC2-83D3-421C-A108-1810254A6390}" type="slidenum">
              <a:rPr lang="en-US" b="0">
                <a:latin typeface="Cambria" panose="02040503050406030204" pitchFamily="18" charset="0"/>
              </a:rPr>
              <a:pPr/>
              <a:t>23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Background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sz="2800" dirty="0" smtClean="0"/>
              <a:t>Programmer often need the ability to represent a group of values as a list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400" dirty="0" smtClean="0"/>
              <a:t>List may be </a:t>
            </a:r>
            <a:r>
              <a:rPr lang="en-US" sz="2400" dirty="0" smtClean="0">
                <a:solidFill>
                  <a:srgbClr val="0000FF"/>
                </a:solidFill>
              </a:rPr>
              <a:t>one-dimensional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0000FF"/>
                </a:solidFill>
              </a:rPr>
              <a:t>multidimensional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sz="2400" dirty="0" smtClean="0"/>
          </a:p>
          <a:p>
            <a:pPr marL="342900" indent="-342900" eaLnBrk="1" hangingPunct="1">
              <a:lnSpc>
                <a:spcPct val="80000"/>
              </a:lnSpc>
            </a:pPr>
            <a:r>
              <a:rPr lang="en-US" sz="2800" dirty="0" smtClean="0"/>
              <a:t>Java provides </a:t>
            </a:r>
            <a:r>
              <a:rPr lang="en-US" sz="2800" dirty="0" smtClean="0">
                <a:solidFill>
                  <a:srgbClr val="0000FF"/>
                </a:solidFill>
              </a:rPr>
              <a:t>arrays</a:t>
            </a:r>
            <a:r>
              <a:rPr lang="en-US" sz="2800" dirty="0" smtClean="0"/>
              <a:t> and the </a:t>
            </a:r>
            <a:r>
              <a:rPr lang="en-US" sz="2800" dirty="0" smtClean="0">
                <a:solidFill>
                  <a:srgbClr val="0000FF"/>
                </a:solidFill>
              </a:rPr>
              <a:t>collection </a:t>
            </a:r>
            <a:r>
              <a:rPr lang="en-US" sz="2800" dirty="0" smtClean="0"/>
              <a:t>classes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Vector</a:t>
            </a:r>
            <a:r>
              <a:rPr lang="en-US" sz="2400" dirty="0" smtClean="0"/>
              <a:t> class is an example of a collection class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sz="2800" dirty="0" smtClean="0"/>
          </a:p>
          <a:p>
            <a:pPr marL="342900" indent="-342900" eaLnBrk="1" hangingPunct="1">
              <a:lnSpc>
                <a:spcPct val="80000"/>
              </a:lnSpc>
            </a:pPr>
            <a:r>
              <a:rPr lang="en-US" sz="2800" dirty="0" smtClean="0"/>
              <a:t>Consider arrays first</a:t>
            </a:r>
          </a:p>
          <a:p>
            <a:pPr marL="342900" indent="-3429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033864E-372C-49D7-B539-884C71E63D7D}" type="slidenum">
              <a:rPr lang="en-US" b="0">
                <a:latin typeface="Cambria" panose="02040503050406030204" pitchFamily="18" charset="0"/>
              </a:rPr>
              <a:pPr/>
              <a:t>24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Example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Definitions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char[] c;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srgbClr val="0000FF"/>
                </a:solidFill>
              </a:rPr>
              <a:t>[] value = new </a:t>
            </a:r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srgbClr val="0000FF"/>
                </a:solidFill>
              </a:rPr>
              <a:t>[10];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sz="2800" dirty="0" smtClean="0"/>
              <a:t>Causes</a:t>
            </a:r>
          </a:p>
          <a:p>
            <a:pPr lvl="1" eaLnBrk="1" hangingPunct="1"/>
            <a:r>
              <a:rPr lang="en-US" sz="2400" dirty="0" smtClean="0"/>
              <a:t>Array object variable </a:t>
            </a:r>
            <a:r>
              <a:rPr lang="en-US" sz="2400" dirty="0" smtClean="0">
                <a:solidFill>
                  <a:srgbClr val="0000FF"/>
                </a:solidFill>
              </a:rPr>
              <a:t>c</a:t>
            </a:r>
            <a:r>
              <a:rPr lang="en-US" sz="2400" dirty="0" smtClean="0"/>
              <a:t>  is </a:t>
            </a:r>
            <a:r>
              <a:rPr lang="en-US" sz="2400" dirty="0" smtClean="0">
                <a:solidFill>
                  <a:srgbClr val="FF9933"/>
                </a:solidFill>
              </a:rPr>
              <a:t>un-initialized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400" dirty="0" smtClean="0"/>
              <a:t>Array object variable </a:t>
            </a:r>
            <a:r>
              <a:rPr lang="en-US" sz="2400" dirty="0" smtClean="0">
                <a:solidFill>
                  <a:srgbClr val="0000FF"/>
                </a:solidFill>
              </a:rPr>
              <a:t>value</a:t>
            </a:r>
            <a:r>
              <a:rPr lang="en-US" sz="2400" dirty="0" smtClean="0"/>
              <a:t> references a new ten element list of integers</a:t>
            </a:r>
          </a:p>
          <a:p>
            <a:pPr lvl="2" eaLnBrk="1" hangingPunct="1"/>
            <a:r>
              <a:rPr lang="en-US" sz="2000" dirty="0" smtClean="0"/>
              <a:t>Each of the integers is default </a:t>
            </a:r>
            <a:r>
              <a:rPr lang="en-US" sz="2000" dirty="0" smtClean="0">
                <a:solidFill>
                  <a:srgbClr val="FF9933"/>
                </a:solidFill>
              </a:rPr>
              <a:t>initialized to 0</a:t>
            </a:r>
          </a:p>
          <a:p>
            <a:pPr lvl="1" eaLnBrk="1" hangingPunct="1"/>
            <a:endParaRPr 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5105400"/>
            <a:ext cx="8766175" cy="1225550"/>
            <a:chOff x="0" y="3216"/>
            <a:chExt cx="5522" cy="772"/>
          </a:xfrm>
        </p:grpSpPr>
        <p:grpSp>
          <p:nvGrpSpPr>
            <p:cNvPr id="26630" name="Group 5"/>
            <p:cNvGrpSpPr>
              <a:grpSpLocks noChangeAspect="1"/>
            </p:cNvGrpSpPr>
            <p:nvPr/>
          </p:nvGrpSpPr>
          <p:grpSpPr bwMode="auto">
            <a:xfrm>
              <a:off x="0" y="3216"/>
              <a:ext cx="5260" cy="772"/>
              <a:chOff x="340" y="3216"/>
              <a:chExt cx="5260" cy="772"/>
            </a:xfrm>
          </p:grpSpPr>
          <p:sp>
            <p:nvSpPr>
              <p:cNvPr id="26632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340" y="3216"/>
                <a:ext cx="5260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6633" name="Rectangle 7"/>
              <p:cNvSpPr>
                <a:spLocks noChangeArrowheads="1"/>
              </p:cNvSpPr>
              <p:nvPr/>
            </p:nvSpPr>
            <p:spPr bwMode="auto">
              <a:xfrm>
                <a:off x="1257" y="3677"/>
                <a:ext cx="863" cy="288"/>
              </a:xfrm>
              <a:prstGeom prst="rect">
                <a:avLst/>
              </a:prstGeom>
              <a:solidFill>
                <a:srgbClr val="C6C6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6634" name="Rectangle 8"/>
              <p:cNvSpPr>
                <a:spLocks noChangeArrowheads="1"/>
              </p:cNvSpPr>
              <p:nvPr/>
            </p:nvSpPr>
            <p:spPr bwMode="auto">
              <a:xfrm>
                <a:off x="820" y="3742"/>
                <a:ext cx="3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600" b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value</a:t>
                </a:r>
                <a:endParaRPr lang="en-US">
                  <a:solidFill>
                    <a:srgbClr val="0000FF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26635" name="Line 9"/>
              <p:cNvSpPr>
                <a:spLocks noChangeShapeType="1"/>
              </p:cNvSpPr>
              <p:nvPr/>
            </p:nvSpPr>
            <p:spPr bwMode="auto">
              <a:xfrm>
                <a:off x="1690" y="3819"/>
                <a:ext cx="729" cy="1"/>
              </a:xfrm>
              <a:prstGeom prst="line">
                <a:avLst/>
              </a:prstGeom>
              <a:noFill/>
              <a:ln w="30163">
                <a:solidFill>
                  <a:srgbClr val="FF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6636" name="Freeform 10"/>
              <p:cNvSpPr>
                <a:spLocks/>
              </p:cNvSpPr>
              <p:nvPr/>
            </p:nvSpPr>
            <p:spPr bwMode="auto">
              <a:xfrm>
                <a:off x="2408" y="3773"/>
                <a:ext cx="146" cy="96"/>
              </a:xfrm>
              <a:custGeom>
                <a:avLst/>
                <a:gdLst>
                  <a:gd name="T0" fmla="*/ 0 w 146"/>
                  <a:gd name="T1" fmla="*/ 0 h 96"/>
                  <a:gd name="T2" fmla="*/ 146 w 146"/>
                  <a:gd name="T3" fmla="*/ 46 h 96"/>
                  <a:gd name="T4" fmla="*/ 0 w 146"/>
                  <a:gd name="T5" fmla="*/ 96 h 96"/>
                  <a:gd name="T6" fmla="*/ 0 w 146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6"/>
                  <a:gd name="T13" fmla="*/ 0 h 96"/>
                  <a:gd name="T14" fmla="*/ 146 w 14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6" h="96">
                    <a:moveTo>
                      <a:pt x="0" y="0"/>
                    </a:moveTo>
                    <a:lnTo>
                      <a:pt x="146" y="46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6637" name="Rectangle 11"/>
              <p:cNvSpPr>
                <a:spLocks noChangeArrowheads="1"/>
              </p:cNvSpPr>
              <p:nvPr/>
            </p:nvSpPr>
            <p:spPr bwMode="auto">
              <a:xfrm>
                <a:off x="2696" y="3677"/>
                <a:ext cx="575" cy="288"/>
              </a:xfrm>
              <a:prstGeom prst="rect">
                <a:avLst/>
              </a:prstGeom>
              <a:solidFill>
                <a:srgbClr val="C6C6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6638" name="Rectangle 12"/>
              <p:cNvSpPr>
                <a:spLocks noChangeArrowheads="1"/>
              </p:cNvSpPr>
              <p:nvPr/>
            </p:nvSpPr>
            <p:spPr bwMode="auto">
              <a:xfrm>
                <a:off x="2945" y="3753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600" b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0</a:t>
                </a:r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6639" name="Rectangle 13"/>
              <p:cNvSpPr>
                <a:spLocks noChangeArrowheads="1"/>
              </p:cNvSpPr>
              <p:nvPr/>
            </p:nvSpPr>
            <p:spPr bwMode="auto">
              <a:xfrm>
                <a:off x="3271" y="3677"/>
                <a:ext cx="576" cy="288"/>
              </a:xfrm>
              <a:prstGeom prst="rect">
                <a:avLst/>
              </a:prstGeom>
              <a:solidFill>
                <a:srgbClr val="C6C6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6640" name="Rectangle 14"/>
              <p:cNvSpPr>
                <a:spLocks noChangeArrowheads="1"/>
              </p:cNvSpPr>
              <p:nvPr/>
            </p:nvSpPr>
            <p:spPr bwMode="auto">
              <a:xfrm>
                <a:off x="3444" y="3753"/>
                <a:ext cx="12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600" b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  0</a:t>
                </a:r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6641" name="Rectangle 15"/>
              <p:cNvSpPr>
                <a:spLocks noChangeArrowheads="1"/>
              </p:cNvSpPr>
              <p:nvPr/>
            </p:nvSpPr>
            <p:spPr bwMode="auto">
              <a:xfrm>
                <a:off x="3847" y="3677"/>
                <a:ext cx="575" cy="288"/>
              </a:xfrm>
              <a:prstGeom prst="rect">
                <a:avLst/>
              </a:prstGeom>
              <a:solidFill>
                <a:srgbClr val="C6C6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6642" name="Rectangle 16"/>
              <p:cNvSpPr>
                <a:spLocks noChangeArrowheads="1"/>
              </p:cNvSpPr>
              <p:nvPr/>
            </p:nvSpPr>
            <p:spPr bwMode="auto">
              <a:xfrm>
                <a:off x="4096" y="3753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600" b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0</a:t>
                </a:r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6643" name="Rectangle 17"/>
              <p:cNvSpPr>
                <a:spLocks noChangeArrowheads="1"/>
              </p:cNvSpPr>
              <p:nvPr/>
            </p:nvSpPr>
            <p:spPr bwMode="auto">
              <a:xfrm>
                <a:off x="4422" y="3677"/>
                <a:ext cx="576" cy="288"/>
              </a:xfrm>
              <a:prstGeom prst="rect">
                <a:avLst/>
              </a:prstGeom>
              <a:solidFill>
                <a:srgbClr val="C6C6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6644" name="Rectangle 18"/>
              <p:cNvSpPr>
                <a:spLocks noChangeArrowheads="1"/>
              </p:cNvSpPr>
              <p:nvPr/>
            </p:nvSpPr>
            <p:spPr bwMode="auto">
              <a:xfrm>
                <a:off x="4672" y="3753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600" b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0</a:t>
                </a:r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6645" name="Rectangle 19"/>
              <p:cNvSpPr>
                <a:spLocks noChangeArrowheads="1"/>
              </p:cNvSpPr>
              <p:nvPr/>
            </p:nvSpPr>
            <p:spPr bwMode="auto">
              <a:xfrm>
                <a:off x="4998" y="3677"/>
                <a:ext cx="575" cy="288"/>
              </a:xfrm>
              <a:prstGeom prst="rect">
                <a:avLst/>
              </a:prstGeom>
              <a:solidFill>
                <a:srgbClr val="C6C6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6646" name="Rectangle 20"/>
              <p:cNvSpPr>
                <a:spLocks noChangeArrowheads="1"/>
              </p:cNvSpPr>
              <p:nvPr/>
            </p:nvSpPr>
            <p:spPr bwMode="auto">
              <a:xfrm>
                <a:off x="5247" y="3753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600" b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0</a:t>
                </a:r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6647" name="Rectangle 21"/>
              <p:cNvSpPr>
                <a:spLocks noChangeArrowheads="1"/>
              </p:cNvSpPr>
              <p:nvPr/>
            </p:nvSpPr>
            <p:spPr bwMode="auto">
              <a:xfrm>
                <a:off x="1268" y="3243"/>
                <a:ext cx="864" cy="288"/>
              </a:xfrm>
              <a:prstGeom prst="rect">
                <a:avLst/>
              </a:prstGeom>
              <a:solidFill>
                <a:srgbClr val="C6C6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6648" name="Rectangle 22"/>
              <p:cNvSpPr>
                <a:spLocks noChangeArrowheads="1"/>
              </p:cNvSpPr>
              <p:nvPr/>
            </p:nvSpPr>
            <p:spPr bwMode="auto">
              <a:xfrm>
                <a:off x="1664" y="3323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600" b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-</a:t>
                </a:r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6649" name="Rectangle 23"/>
              <p:cNvSpPr>
                <a:spLocks noChangeArrowheads="1"/>
              </p:cNvSpPr>
              <p:nvPr/>
            </p:nvSpPr>
            <p:spPr bwMode="auto">
              <a:xfrm>
                <a:off x="1127" y="3323"/>
                <a:ext cx="5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600" b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c</a:t>
                </a:r>
                <a:endParaRPr lang="en-US">
                  <a:solidFill>
                    <a:srgbClr val="0000FF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6631" name="Text Box 24"/>
            <p:cNvSpPr txBox="1">
              <a:spLocks noChangeArrowheads="1"/>
            </p:cNvSpPr>
            <p:nvPr/>
          </p:nvSpPr>
          <p:spPr bwMode="auto">
            <a:xfrm>
              <a:off x="5280" y="3632"/>
              <a:ext cx="2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2000">
                  <a:latin typeface="Cambria" panose="02040503050406030204" pitchFamily="18" charset="0"/>
                </a:rPr>
                <a:t>…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7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D0C7D15-DABC-48A6-845D-3D91F46EF774}" type="slidenum">
              <a:rPr lang="en-US" b="0">
                <a:latin typeface="Cambria" panose="02040503050406030204" pitchFamily="18" charset="0"/>
              </a:rPr>
              <a:pPr/>
              <a:t>25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869387" name="Rectangle 11"/>
          <p:cNvSpPr>
            <a:spLocks noChangeArrowheads="1"/>
          </p:cNvSpPr>
          <p:nvPr/>
        </p:nvSpPr>
        <p:spPr bwMode="auto">
          <a:xfrm>
            <a:off x="382588" y="1598613"/>
            <a:ext cx="8610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int[] v = new int[10];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i = 7;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j = 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k = 4;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v[0] = 1;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v[i] = 5;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v[j] = v[i] + 3;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solidFill>
                  <a:srgbClr val="009900"/>
                </a:solidFill>
                <a:latin typeface="Cambria" panose="02040503050406030204" pitchFamily="18" charset="0"/>
              </a:rPr>
              <a:t>v[j+1] = v[i] + v[0];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v[v[j]] = 12;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System.out.println(v[2]);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v[k] = stdin.nextInt();</a:t>
            </a:r>
          </a:p>
        </p:txBody>
      </p:sp>
      <p:sp>
        <p:nvSpPr>
          <p:cNvPr id="869397" name="Rectangle 21"/>
          <p:cNvSpPr>
            <a:spLocks noChangeArrowheads="1"/>
          </p:cNvSpPr>
          <p:nvPr/>
        </p:nvSpPr>
        <p:spPr bwMode="auto">
          <a:xfrm>
            <a:off x="382588" y="1598613"/>
            <a:ext cx="8610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int[] v = new int[10];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i = 7;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j = 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k = 4;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v[0] = 1;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v[i] = 5;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v[j] = v[i] + 3;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v[j+1] = v[i] + v[0];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v[v[j]] = 12;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System.out.println(v[2]);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v[k] = stdin.nextInt();</a:t>
            </a: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An array example</a:t>
            </a:r>
          </a:p>
        </p:txBody>
      </p:sp>
      <p:graphicFrame>
        <p:nvGraphicFramePr>
          <p:cNvPr id="869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428255"/>
              </p:ext>
            </p:extLst>
          </p:nvPr>
        </p:nvGraphicFramePr>
        <p:xfrm>
          <a:off x="304800" y="5562600"/>
          <a:ext cx="80343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VISIO" r:id="rId4" imgW="4006440" imgH="491760" progId="Visio.Drawing.6">
                  <p:embed/>
                </p:oleObj>
              </mc:Choice>
              <mc:Fallback>
                <p:oleObj name="VISIO" r:id="rId4" imgW="4006440" imgH="49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62600"/>
                        <a:ext cx="803433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238117"/>
              </p:ext>
            </p:extLst>
          </p:nvPr>
        </p:nvGraphicFramePr>
        <p:xfrm>
          <a:off x="304800" y="5562600"/>
          <a:ext cx="80343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VISIO" r:id="rId6" imgW="4006440" imgH="491760" progId="Visio.Drawing.6">
                  <p:embed/>
                </p:oleObj>
              </mc:Choice>
              <mc:Fallback>
                <p:oleObj name="VISIO" r:id="rId6" imgW="4006440" imgH="49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62600"/>
                        <a:ext cx="803433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593332"/>
              </p:ext>
            </p:extLst>
          </p:nvPr>
        </p:nvGraphicFramePr>
        <p:xfrm>
          <a:off x="304800" y="5562600"/>
          <a:ext cx="80343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VISIO" r:id="rId8" imgW="4006440" imgH="491760" progId="Visio.Drawing.6">
                  <p:embed/>
                </p:oleObj>
              </mc:Choice>
              <mc:Fallback>
                <p:oleObj name="VISIO" r:id="rId8" imgW="4006440" imgH="49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62600"/>
                        <a:ext cx="803433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753050"/>
              </p:ext>
            </p:extLst>
          </p:nvPr>
        </p:nvGraphicFramePr>
        <p:xfrm>
          <a:off x="304800" y="5562600"/>
          <a:ext cx="80343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VISIO" r:id="rId10" imgW="4006440" imgH="491760" progId="Visio.Drawing.6">
                  <p:embed/>
                </p:oleObj>
              </mc:Choice>
              <mc:Fallback>
                <p:oleObj name="VISIO" r:id="rId10" imgW="4006440" imgH="49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62600"/>
                        <a:ext cx="803433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880640"/>
              </p:ext>
            </p:extLst>
          </p:nvPr>
        </p:nvGraphicFramePr>
        <p:xfrm>
          <a:off x="304800" y="5562600"/>
          <a:ext cx="80343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VISIO" r:id="rId12" imgW="4006440" imgH="491760" progId="Visio.Drawing.6">
                  <p:embed/>
                </p:oleObj>
              </mc:Choice>
              <mc:Fallback>
                <p:oleObj name="VISIO" r:id="rId12" imgW="4006440" imgH="49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62600"/>
                        <a:ext cx="803433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70697"/>
              </p:ext>
            </p:extLst>
          </p:nvPr>
        </p:nvGraphicFramePr>
        <p:xfrm>
          <a:off x="304800" y="5562600"/>
          <a:ext cx="80343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VISIO" r:id="rId14" imgW="4006440" imgH="491760" progId="Visio.Drawing.6">
                  <p:embed/>
                </p:oleObj>
              </mc:Choice>
              <mc:Fallback>
                <p:oleObj name="VISIO" r:id="rId14" imgW="4006440" imgH="49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62600"/>
                        <a:ext cx="803433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281063"/>
              </p:ext>
            </p:extLst>
          </p:nvPr>
        </p:nvGraphicFramePr>
        <p:xfrm>
          <a:off x="304800" y="5562600"/>
          <a:ext cx="80343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VISIO" r:id="rId16" imgW="4006440" imgH="491760" progId="Visio.Drawing.6">
                  <p:embed/>
                </p:oleObj>
              </mc:Choice>
              <mc:Fallback>
                <p:oleObj name="VISIO" r:id="rId16" imgW="4006440" imgH="49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62600"/>
                        <a:ext cx="803433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393" name="Text Box 17"/>
          <p:cNvSpPr txBox="1">
            <a:spLocks noChangeArrowheads="1"/>
          </p:cNvSpPr>
          <p:nvPr/>
        </p:nvSpPr>
        <p:spPr bwMode="auto">
          <a:xfrm>
            <a:off x="5105400" y="3276600"/>
            <a:ext cx="16686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8 is displayed</a:t>
            </a:r>
          </a:p>
        </p:txBody>
      </p:sp>
      <p:graphicFrame>
        <p:nvGraphicFramePr>
          <p:cNvPr id="8693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543300"/>
              </p:ext>
            </p:extLst>
          </p:nvPr>
        </p:nvGraphicFramePr>
        <p:xfrm>
          <a:off x="304800" y="5562600"/>
          <a:ext cx="80343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VISIO" r:id="rId17" imgW="4006440" imgH="491760" progId="Visio.Drawing.6">
                  <p:embed/>
                </p:oleObj>
              </mc:Choice>
              <mc:Fallback>
                <p:oleObj name="VISIO" r:id="rId17" imgW="4006440" imgH="49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62600"/>
                        <a:ext cx="803433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396" name="Text Box 20"/>
          <p:cNvSpPr txBox="1">
            <a:spLocks noChangeArrowheads="1"/>
          </p:cNvSpPr>
          <p:nvPr/>
        </p:nvSpPr>
        <p:spPr bwMode="auto">
          <a:xfrm>
            <a:off x="5105400" y="3276600"/>
            <a:ext cx="2626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Suppose 3 is extracted</a:t>
            </a:r>
          </a:p>
        </p:txBody>
      </p:sp>
      <p:sp>
        <p:nvSpPr>
          <p:cNvPr id="869385" name="Rectangle 9"/>
          <p:cNvSpPr>
            <a:spLocks noChangeArrowheads="1"/>
          </p:cNvSpPr>
          <p:nvPr/>
        </p:nvSpPr>
        <p:spPr bwMode="auto">
          <a:xfrm>
            <a:off x="382588" y="1598613"/>
            <a:ext cx="8610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int[] v = new int[10];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i = 7;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j = 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k = 4;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v[0] = 1;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v[i] = 5;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solidFill>
                  <a:srgbClr val="009900"/>
                </a:solidFill>
                <a:latin typeface="Cambria" panose="02040503050406030204" pitchFamily="18" charset="0"/>
              </a:rPr>
              <a:t>v[j] = v[i] + 3;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v[j+1] = v[i] + v[0];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v[v[j]] = 12;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System.out.println(v[2]);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v[k] = stdin.nextInt();</a:t>
            </a:r>
          </a:p>
        </p:txBody>
      </p:sp>
      <p:sp>
        <p:nvSpPr>
          <p:cNvPr id="869379" name="Rectangle 3"/>
          <p:cNvSpPr>
            <a:spLocks noChangeArrowheads="1"/>
          </p:cNvSpPr>
          <p:nvPr/>
        </p:nvSpPr>
        <p:spPr bwMode="auto">
          <a:xfrm>
            <a:off x="382588" y="1598613"/>
            <a:ext cx="8610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solidFill>
                  <a:srgbClr val="009900"/>
                </a:solidFill>
                <a:latin typeface="Cambria" panose="02040503050406030204" pitchFamily="18" charset="0"/>
              </a:rPr>
              <a:t>int[] v = new int[10];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i = 7;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j = 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k = 4;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v[0] = 1;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v[i] = 5;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v[j] = v[i] + 3;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v[j+1] = v[i] + v[0];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v[v[j]] = 12;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System.out.println(v[2]);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v[k] = stdin.nextInt();</a:t>
            </a:r>
          </a:p>
        </p:txBody>
      </p:sp>
      <p:sp>
        <p:nvSpPr>
          <p:cNvPr id="869394" name="Rectangle 18"/>
          <p:cNvSpPr>
            <a:spLocks noChangeArrowheads="1"/>
          </p:cNvSpPr>
          <p:nvPr/>
        </p:nvSpPr>
        <p:spPr bwMode="auto">
          <a:xfrm>
            <a:off x="382588" y="1598613"/>
            <a:ext cx="8610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int[] v = new int[10];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i = 7;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j = 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k = 4;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v[0] = 1;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v[i] = 5;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v[j] = v[i] + 3;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v[j+1] = v[i] + v[0];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v[v[j]] = 12;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System.out.println(v[2]);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solidFill>
                  <a:srgbClr val="009900"/>
                </a:solidFill>
                <a:latin typeface="Cambria" panose="02040503050406030204" pitchFamily="18" charset="0"/>
              </a:rPr>
              <a:t>v[k] = stdin.nextInt();</a:t>
            </a:r>
          </a:p>
        </p:txBody>
      </p:sp>
      <p:sp>
        <p:nvSpPr>
          <p:cNvPr id="869389" name="Rectangle 13"/>
          <p:cNvSpPr>
            <a:spLocks noChangeArrowheads="1"/>
          </p:cNvSpPr>
          <p:nvPr/>
        </p:nvSpPr>
        <p:spPr bwMode="auto">
          <a:xfrm>
            <a:off x="382588" y="1598613"/>
            <a:ext cx="8610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int[] v = new int[10];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i = 7;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j = 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k = 4;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v[0] = 1;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v[i] = 5;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v[j] = v[i] + 3;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v[j+1] = v[i] + v[0];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solidFill>
                  <a:srgbClr val="009900"/>
                </a:solidFill>
                <a:latin typeface="Cambria" panose="02040503050406030204" pitchFamily="18" charset="0"/>
              </a:rPr>
              <a:t>v[v[j]] = 12;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System.out.println(v[2]);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v[k] = stdin.nextInt();</a:t>
            </a:r>
          </a:p>
        </p:txBody>
      </p:sp>
      <p:sp>
        <p:nvSpPr>
          <p:cNvPr id="869383" name="Rectangle 7"/>
          <p:cNvSpPr>
            <a:spLocks noChangeArrowheads="1"/>
          </p:cNvSpPr>
          <p:nvPr/>
        </p:nvSpPr>
        <p:spPr bwMode="auto">
          <a:xfrm>
            <a:off x="382588" y="1598613"/>
            <a:ext cx="8610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int[] v = new int[10];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i = 7;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j = 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k = 4;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v[0] = 1;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solidFill>
                  <a:srgbClr val="009900"/>
                </a:solidFill>
                <a:latin typeface="Cambria" panose="02040503050406030204" pitchFamily="18" charset="0"/>
              </a:rPr>
              <a:t>v[i] = 5;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v[j] = v[i] + 3;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v[j+1] = v[i] + v[0];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v[v[j]] = 12;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System.out.println(v[2]);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v[k] = stdin.nextInt();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382588" y="1598613"/>
            <a:ext cx="8610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int[] v = new int[10];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i = 7;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j = 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k = 4;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solidFill>
                  <a:srgbClr val="009900"/>
                </a:solidFill>
                <a:latin typeface="Cambria" panose="02040503050406030204" pitchFamily="18" charset="0"/>
              </a:rPr>
              <a:t>v[0] = 1;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v[i] = 5;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v[j] = v[i] + 3;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v[j+1] = v[i] + v[0];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v[v[j]] = 12;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System.out.println(v[2]);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v[k] = stdin.nextInt();</a:t>
            </a:r>
          </a:p>
        </p:txBody>
      </p:sp>
      <p:sp>
        <p:nvSpPr>
          <p:cNvPr id="869391" name="Rectangle 15"/>
          <p:cNvSpPr>
            <a:spLocks noChangeArrowheads="1"/>
          </p:cNvSpPr>
          <p:nvPr/>
        </p:nvSpPr>
        <p:spPr bwMode="auto">
          <a:xfrm>
            <a:off x="382588" y="1598613"/>
            <a:ext cx="8610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int[] v = new int[10];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i = 7;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j = 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int k = 4;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v[0] = 1;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v[i] = 5;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v[j] = v[i] + 3;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v[j+1] = v[i] + v[0];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v[v[j]] = 12;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solidFill>
                  <a:srgbClr val="009900"/>
                </a:solidFill>
                <a:latin typeface="Cambria" panose="02040503050406030204" pitchFamily="18" charset="0"/>
              </a:rPr>
              <a:t>System.out.println(v[2]);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v[k] = stdin.nextInt();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6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87" grpId="0"/>
      <p:bldP spid="869387" grpId="1"/>
      <p:bldP spid="869397" grpId="0"/>
      <p:bldP spid="869393" grpId="0"/>
      <p:bldP spid="869393" grpId="1"/>
      <p:bldP spid="869396" grpId="0"/>
      <p:bldP spid="869396" grpId="1"/>
      <p:bldP spid="869385" grpId="0"/>
      <p:bldP spid="869385" grpId="1"/>
      <p:bldP spid="869379" grpId="0"/>
      <p:bldP spid="869379" grpId="1"/>
      <p:bldP spid="869394" grpId="0"/>
      <p:bldP spid="869394" grpId="1"/>
      <p:bldP spid="869389" grpId="0"/>
      <p:bldP spid="869389" grpId="1"/>
      <p:bldP spid="869383" grpId="0"/>
      <p:bldP spid="869383" grpId="1"/>
      <p:bldP spid="869381" grpId="0"/>
      <p:bldP spid="869381" grpId="1"/>
      <p:bldP spid="869391" grpId="0"/>
      <p:bldP spid="86939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41752C6-6B53-4CE9-88AD-5CB919DD7D54}" type="slidenum">
              <a:rPr lang="en-US" b="0">
                <a:latin typeface="Cambria" panose="02040503050406030204" pitchFamily="18" charset="0"/>
              </a:rPr>
              <a:pPr/>
              <a:t>26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Array variable definition styles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Without initialization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87638" y="2576514"/>
            <a:ext cx="901700" cy="1550988"/>
            <a:chOff x="1693" y="1623"/>
            <a:chExt cx="568" cy="977"/>
          </a:xfrm>
        </p:grpSpPr>
        <p:sp>
          <p:nvSpPr>
            <p:cNvPr id="27673" name="Line 5"/>
            <p:cNvSpPr>
              <a:spLocks noChangeShapeType="1"/>
            </p:cNvSpPr>
            <p:nvPr/>
          </p:nvSpPr>
          <p:spPr bwMode="auto">
            <a:xfrm flipV="1">
              <a:off x="1947" y="1727"/>
              <a:ext cx="211" cy="292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7674" name="Freeform 6"/>
            <p:cNvSpPr>
              <a:spLocks/>
            </p:cNvSpPr>
            <p:nvPr/>
          </p:nvSpPr>
          <p:spPr bwMode="auto">
            <a:xfrm>
              <a:off x="2112" y="1623"/>
              <a:ext cx="123" cy="142"/>
            </a:xfrm>
            <a:custGeom>
              <a:avLst/>
              <a:gdLst>
                <a:gd name="T0" fmla="*/ 0 w 123"/>
                <a:gd name="T1" fmla="*/ 88 h 142"/>
                <a:gd name="T2" fmla="*/ 123 w 123"/>
                <a:gd name="T3" fmla="*/ 0 h 142"/>
                <a:gd name="T4" fmla="*/ 77 w 123"/>
                <a:gd name="T5" fmla="*/ 142 h 142"/>
                <a:gd name="T6" fmla="*/ 0 w 123"/>
                <a:gd name="T7" fmla="*/ 88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142"/>
                <a:gd name="T14" fmla="*/ 123 w 123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142">
                  <a:moveTo>
                    <a:pt x="0" y="88"/>
                  </a:moveTo>
                  <a:lnTo>
                    <a:pt x="123" y="0"/>
                  </a:lnTo>
                  <a:lnTo>
                    <a:pt x="77" y="142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7675" name="Rectangle 7"/>
            <p:cNvSpPr>
              <a:spLocks noChangeArrowheads="1"/>
            </p:cNvSpPr>
            <p:nvPr/>
          </p:nvSpPr>
          <p:spPr bwMode="auto">
            <a:xfrm>
              <a:off x="1739" y="2080"/>
              <a:ext cx="4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9900"/>
                  </a:solidFill>
                  <a:latin typeface="Cambria" panose="02040503050406030204" pitchFamily="18" charset="0"/>
                </a:rPr>
                <a:t>Type of</a:t>
              </a:r>
              <a:endParaRPr lang="en-US">
                <a:solidFill>
                  <a:srgbClr val="0099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676" name="Rectangle 8"/>
            <p:cNvSpPr>
              <a:spLocks noChangeArrowheads="1"/>
            </p:cNvSpPr>
            <p:nvPr/>
          </p:nvSpPr>
          <p:spPr bwMode="auto">
            <a:xfrm>
              <a:off x="1693" y="2253"/>
              <a:ext cx="5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9900"/>
                  </a:solidFill>
                  <a:latin typeface="Cambria" panose="02040503050406030204" pitchFamily="18" charset="0"/>
                </a:rPr>
                <a:t>values in</a:t>
              </a:r>
              <a:endParaRPr lang="en-US">
                <a:solidFill>
                  <a:srgbClr val="0099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677" name="Rectangle 9"/>
            <p:cNvSpPr>
              <a:spLocks noChangeArrowheads="1"/>
            </p:cNvSpPr>
            <p:nvPr/>
          </p:nvSpPr>
          <p:spPr bwMode="auto">
            <a:xfrm>
              <a:off x="1847" y="2426"/>
              <a:ext cx="19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9900"/>
                  </a:solidFill>
                  <a:latin typeface="Cambria" panose="02040503050406030204" pitchFamily="18" charset="0"/>
                </a:rPr>
                <a:t>list</a:t>
              </a:r>
              <a:endParaRPr lang="en-US">
                <a:solidFill>
                  <a:srgbClr val="009900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205415" y="2576514"/>
            <a:ext cx="1022350" cy="1246188"/>
            <a:chOff x="3279" y="1623"/>
            <a:chExt cx="644" cy="785"/>
          </a:xfrm>
        </p:grpSpPr>
        <p:sp>
          <p:nvSpPr>
            <p:cNvPr id="27668" name="Freeform 11"/>
            <p:cNvSpPr>
              <a:spLocks/>
            </p:cNvSpPr>
            <p:nvPr/>
          </p:nvSpPr>
          <p:spPr bwMode="auto">
            <a:xfrm>
              <a:off x="3279" y="1623"/>
              <a:ext cx="135" cy="134"/>
            </a:xfrm>
            <a:custGeom>
              <a:avLst/>
              <a:gdLst>
                <a:gd name="T0" fmla="*/ 65 w 135"/>
                <a:gd name="T1" fmla="*/ 134 h 134"/>
                <a:gd name="T2" fmla="*/ 0 w 135"/>
                <a:gd name="T3" fmla="*/ 0 h 134"/>
                <a:gd name="T4" fmla="*/ 135 w 135"/>
                <a:gd name="T5" fmla="*/ 69 h 134"/>
                <a:gd name="T6" fmla="*/ 65 w 135"/>
                <a:gd name="T7" fmla="*/ 134 h 1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"/>
                <a:gd name="T13" fmla="*/ 0 h 134"/>
                <a:gd name="T14" fmla="*/ 135 w 135"/>
                <a:gd name="T15" fmla="*/ 134 h 1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" h="134">
                  <a:moveTo>
                    <a:pt x="65" y="134"/>
                  </a:moveTo>
                  <a:lnTo>
                    <a:pt x="0" y="0"/>
                  </a:lnTo>
                  <a:lnTo>
                    <a:pt x="135" y="69"/>
                  </a:lnTo>
                  <a:lnTo>
                    <a:pt x="65" y="134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grpSp>
          <p:nvGrpSpPr>
            <p:cNvPr id="27669" name="Group 12"/>
            <p:cNvGrpSpPr>
              <a:grpSpLocks/>
            </p:cNvGrpSpPr>
            <p:nvPr/>
          </p:nvGrpSpPr>
          <p:grpSpPr bwMode="auto">
            <a:xfrm>
              <a:off x="3381" y="1719"/>
              <a:ext cx="542" cy="689"/>
              <a:chOff x="3381" y="1719"/>
              <a:chExt cx="542" cy="689"/>
            </a:xfrm>
          </p:grpSpPr>
          <p:sp>
            <p:nvSpPr>
              <p:cNvPr id="27670" name="Line 13"/>
              <p:cNvSpPr>
                <a:spLocks noChangeShapeType="1"/>
              </p:cNvSpPr>
              <p:nvPr/>
            </p:nvSpPr>
            <p:spPr bwMode="auto">
              <a:xfrm flipH="1" flipV="1">
                <a:off x="3381" y="1719"/>
                <a:ext cx="269" cy="281"/>
              </a:xfrm>
              <a:prstGeom prst="line">
                <a:avLst/>
              </a:prstGeom>
              <a:noFill/>
              <a:ln w="301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7671" name="Rectangle 14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51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b="0">
                    <a:solidFill>
                      <a:srgbClr val="009900"/>
                    </a:solidFill>
                    <a:latin typeface="Cambria" panose="02040503050406030204" pitchFamily="18" charset="0"/>
                  </a:rPr>
                  <a:t>Name of</a:t>
                </a:r>
                <a:endParaRPr lang="en-US">
                  <a:solidFill>
                    <a:srgbClr val="009900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27672" name="Rectangle 15"/>
              <p:cNvSpPr>
                <a:spLocks noChangeArrowheads="1"/>
              </p:cNvSpPr>
              <p:nvPr/>
            </p:nvSpPr>
            <p:spPr bwMode="auto">
              <a:xfrm>
                <a:off x="3540" y="2234"/>
                <a:ext cx="19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b="0">
                    <a:solidFill>
                      <a:srgbClr val="009900"/>
                    </a:solidFill>
                    <a:latin typeface="Cambria" panose="02040503050406030204" pitchFamily="18" charset="0"/>
                  </a:rPr>
                  <a:t>list</a:t>
                </a:r>
                <a:endParaRPr lang="en-US">
                  <a:solidFill>
                    <a:srgbClr val="009900"/>
                  </a:solidFill>
                  <a:latin typeface="Cambria" panose="02040503050406030204" pitchFamily="18" charset="0"/>
                </a:endParaRPr>
              </a:p>
            </p:txBody>
          </p:sp>
        </p:grp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810000" y="2576513"/>
            <a:ext cx="1446213" cy="1793875"/>
            <a:chOff x="2400" y="1623"/>
            <a:chExt cx="911" cy="1130"/>
          </a:xfrm>
        </p:grpSpPr>
        <p:sp>
          <p:nvSpPr>
            <p:cNvPr id="27662" name="Line 17"/>
            <p:cNvSpPr>
              <a:spLocks noChangeShapeType="1"/>
            </p:cNvSpPr>
            <p:nvPr/>
          </p:nvSpPr>
          <p:spPr bwMode="auto">
            <a:xfrm flipV="1">
              <a:off x="2811" y="1750"/>
              <a:ext cx="50" cy="25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7663" name="Freeform 18"/>
            <p:cNvSpPr>
              <a:spLocks/>
            </p:cNvSpPr>
            <p:nvPr/>
          </p:nvSpPr>
          <p:spPr bwMode="auto">
            <a:xfrm>
              <a:off x="2811" y="1623"/>
              <a:ext cx="92" cy="150"/>
            </a:xfrm>
            <a:custGeom>
              <a:avLst/>
              <a:gdLst>
                <a:gd name="T0" fmla="*/ 0 w 92"/>
                <a:gd name="T1" fmla="*/ 131 h 150"/>
                <a:gd name="T2" fmla="*/ 73 w 92"/>
                <a:gd name="T3" fmla="*/ 0 h 150"/>
                <a:gd name="T4" fmla="*/ 92 w 92"/>
                <a:gd name="T5" fmla="*/ 150 h 150"/>
                <a:gd name="T6" fmla="*/ 0 w 92"/>
                <a:gd name="T7" fmla="*/ 131 h 1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150"/>
                <a:gd name="T14" fmla="*/ 92 w 92"/>
                <a:gd name="T15" fmla="*/ 150 h 1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150">
                  <a:moveTo>
                    <a:pt x="0" y="131"/>
                  </a:moveTo>
                  <a:lnTo>
                    <a:pt x="73" y="0"/>
                  </a:lnTo>
                  <a:lnTo>
                    <a:pt x="92" y="150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7664" name="Rectangle 19"/>
            <p:cNvSpPr>
              <a:spLocks noChangeArrowheads="1"/>
            </p:cNvSpPr>
            <p:nvPr/>
          </p:nvSpPr>
          <p:spPr bwMode="auto">
            <a:xfrm>
              <a:off x="2542" y="2061"/>
              <a:ext cx="5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9900"/>
                  </a:solidFill>
                  <a:latin typeface="Cambria" panose="02040503050406030204" pitchFamily="18" charset="0"/>
                </a:rPr>
                <a:t>Brackets</a:t>
              </a:r>
              <a:endParaRPr lang="en-US">
                <a:solidFill>
                  <a:srgbClr val="0099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665" name="Rectangle 20"/>
            <p:cNvSpPr>
              <a:spLocks noChangeArrowheads="1"/>
            </p:cNvSpPr>
            <p:nvPr/>
          </p:nvSpPr>
          <p:spPr bwMode="auto">
            <a:xfrm>
              <a:off x="2400" y="2234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9900"/>
                  </a:solidFill>
                  <a:latin typeface="Cambria" panose="02040503050406030204" pitchFamily="18" charset="0"/>
                </a:rPr>
                <a:t>indicate array</a:t>
              </a:r>
              <a:endParaRPr lang="en-US">
                <a:solidFill>
                  <a:srgbClr val="0099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666" name="Rectangle 21"/>
            <p:cNvSpPr>
              <a:spLocks noChangeArrowheads="1"/>
            </p:cNvSpPr>
            <p:nvPr/>
          </p:nvSpPr>
          <p:spPr bwMode="auto">
            <a:xfrm>
              <a:off x="2415" y="2407"/>
              <a:ext cx="8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9900"/>
                  </a:solidFill>
                  <a:latin typeface="Cambria" panose="02040503050406030204" pitchFamily="18" charset="0"/>
                </a:rPr>
                <a:t>variable being</a:t>
              </a:r>
              <a:endParaRPr lang="en-US">
                <a:solidFill>
                  <a:srgbClr val="0099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667" name="Rectangle 22"/>
            <p:cNvSpPr>
              <a:spLocks noChangeArrowheads="1"/>
            </p:cNvSpPr>
            <p:nvPr/>
          </p:nvSpPr>
          <p:spPr bwMode="auto">
            <a:xfrm>
              <a:off x="2603" y="2580"/>
              <a:ext cx="4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9900"/>
                  </a:solidFill>
                  <a:latin typeface="Cambria" panose="02040503050406030204" pitchFamily="18" charset="0"/>
                </a:rPr>
                <a:t>defined</a:t>
              </a:r>
              <a:endParaRPr lang="en-US">
                <a:solidFill>
                  <a:srgbClr val="009900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7656" name="Group 23"/>
          <p:cNvGrpSpPr>
            <a:grpSpLocks/>
          </p:cNvGrpSpPr>
          <p:nvPr/>
        </p:nvGrpSpPr>
        <p:grpSpPr bwMode="auto">
          <a:xfrm>
            <a:off x="2971799" y="2259013"/>
            <a:ext cx="2286000" cy="334962"/>
            <a:chOff x="1872" y="1423"/>
            <a:chExt cx="1440" cy="211"/>
          </a:xfrm>
        </p:grpSpPr>
        <p:sp>
          <p:nvSpPr>
            <p:cNvPr id="27658" name="Rectangle 24"/>
            <p:cNvSpPr>
              <a:spLocks noChangeArrowheads="1"/>
            </p:cNvSpPr>
            <p:nvPr/>
          </p:nvSpPr>
          <p:spPr bwMode="auto">
            <a:xfrm>
              <a:off x="1872" y="1440"/>
              <a:ext cx="8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2000" b="0" i="1">
                  <a:solidFill>
                    <a:srgbClr val="0000FF"/>
                  </a:solidFill>
                  <a:latin typeface="Cambria" panose="02040503050406030204" pitchFamily="18" charset="0"/>
                </a:rPr>
                <a:t>ElementType</a:t>
              </a:r>
              <a:endParaRPr lang="en-US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659" name="Rectangle 25"/>
            <p:cNvSpPr>
              <a:spLocks noChangeArrowheads="1"/>
            </p:cNvSpPr>
            <p:nvPr/>
          </p:nvSpPr>
          <p:spPr bwMode="auto">
            <a:xfrm>
              <a:off x="2880" y="1440"/>
              <a:ext cx="1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00FF"/>
                  </a:solidFill>
                  <a:latin typeface="Cambria" panose="02040503050406030204" pitchFamily="18" charset="0"/>
                </a:rPr>
                <a:t>[ ]</a:t>
              </a:r>
              <a:endParaRPr lang="en-US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660" name="Rectangle 26"/>
            <p:cNvSpPr>
              <a:spLocks noChangeArrowheads="1"/>
            </p:cNvSpPr>
            <p:nvPr/>
          </p:nvSpPr>
          <p:spPr bwMode="auto">
            <a:xfrm>
              <a:off x="3010" y="1423"/>
              <a:ext cx="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2000" b="0">
                  <a:solidFill>
                    <a:srgbClr val="0000FF"/>
                  </a:solidFill>
                  <a:latin typeface="Cambria" panose="02040503050406030204" pitchFamily="18" charset="0"/>
                </a:rPr>
                <a:t> </a:t>
              </a:r>
              <a:endParaRPr lang="en-US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661" name="Rectangle 27"/>
            <p:cNvSpPr>
              <a:spLocks noChangeArrowheads="1"/>
            </p:cNvSpPr>
            <p:nvPr/>
          </p:nvSpPr>
          <p:spPr bwMode="auto">
            <a:xfrm>
              <a:off x="3072" y="1440"/>
              <a:ext cx="2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2000" b="0" i="1">
                  <a:solidFill>
                    <a:srgbClr val="0000FF"/>
                  </a:solidFill>
                  <a:latin typeface="Cambria" panose="02040503050406030204" pitchFamily="18" charset="0"/>
                </a:rPr>
                <a:t> id; </a:t>
              </a:r>
              <a:endParaRPr lang="en-US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847900" name="Rectangle 28"/>
          <p:cNvSpPr>
            <a:spLocks noChangeArrowheads="1"/>
          </p:cNvSpPr>
          <p:nvPr/>
        </p:nvSpPr>
        <p:spPr bwMode="auto">
          <a:xfrm>
            <a:off x="2590800" y="5334000"/>
            <a:ext cx="78386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int [] a;</a:t>
            </a:r>
          </a:p>
          <a:p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int a[];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90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008C858-C4B4-4E4D-835D-614853F5EDDF}" type="slidenum">
              <a:rPr lang="en-US" b="0">
                <a:latin typeface="Cambria" panose="02040503050406030204" pitchFamily="18" charset="0"/>
              </a:rPr>
              <a:pPr/>
              <a:t>27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Array variable definition styles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With initialization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93763" y="3589344"/>
            <a:ext cx="4960938" cy="325438"/>
            <a:chOff x="563" y="2261"/>
            <a:chExt cx="3125" cy="205"/>
          </a:xfrm>
        </p:grpSpPr>
        <p:sp>
          <p:nvSpPr>
            <p:cNvPr id="28687" name="Rectangle 5"/>
            <p:cNvSpPr>
              <a:spLocks noChangeArrowheads="1"/>
            </p:cNvSpPr>
            <p:nvPr/>
          </p:nvSpPr>
          <p:spPr bwMode="auto">
            <a:xfrm>
              <a:off x="563" y="2261"/>
              <a:ext cx="8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2000" b="0" i="1">
                  <a:solidFill>
                    <a:srgbClr val="0000FF"/>
                  </a:solidFill>
                  <a:latin typeface="Cambria" panose="02040503050406030204" pitchFamily="18" charset="0"/>
                </a:rPr>
                <a:t>ElementType</a:t>
              </a:r>
              <a:endParaRPr lang="en-US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688" name="Rectangle 6"/>
            <p:cNvSpPr>
              <a:spLocks noChangeArrowheads="1"/>
            </p:cNvSpPr>
            <p:nvPr/>
          </p:nvSpPr>
          <p:spPr bwMode="auto">
            <a:xfrm>
              <a:off x="1513" y="2292"/>
              <a:ext cx="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00FF"/>
                  </a:solidFill>
                  <a:latin typeface="Cambria" panose="02040503050406030204" pitchFamily="18" charset="0"/>
                </a:rPr>
                <a:t>[</a:t>
              </a:r>
              <a:endParaRPr lang="en-US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689" name="Rectangle 7"/>
            <p:cNvSpPr>
              <a:spLocks noChangeArrowheads="1"/>
            </p:cNvSpPr>
            <p:nvPr/>
          </p:nvSpPr>
          <p:spPr bwMode="auto">
            <a:xfrm>
              <a:off x="1602" y="2292"/>
              <a:ext cx="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00FF"/>
                  </a:solidFill>
                  <a:latin typeface="Cambria" panose="02040503050406030204" pitchFamily="18" charset="0"/>
                </a:rPr>
                <a:t>]</a:t>
              </a:r>
              <a:endParaRPr lang="en-US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690" name="Rectangle 8"/>
            <p:cNvSpPr>
              <a:spLocks noChangeArrowheads="1"/>
            </p:cNvSpPr>
            <p:nvPr/>
          </p:nvSpPr>
          <p:spPr bwMode="auto">
            <a:xfrm>
              <a:off x="1691" y="2280"/>
              <a:ext cx="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 i="1">
                  <a:solidFill>
                    <a:srgbClr val="FFFF00"/>
                  </a:solidFill>
                  <a:latin typeface="Cambria" panose="02040503050406030204" pitchFamily="18" charset="0"/>
                </a:rPr>
                <a:t> 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8691" name="Rectangle 9"/>
            <p:cNvSpPr>
              <a:spLocks noChangeArrowheads="1"/>
            </p:cNvSpPr>
            <p:nvPr/>
          </p:nvSpPr>
          <p:spPr bwMode="auto">
            <a:xfrm>
              <a:off x="1780" y="2261"/>
              <a:ext cx="1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2000" b="0" i="1">
                  <a:solidFill>
                    <a:srgbClr val="0000FF"/>
                  </a:solidFill>
                  <a:latin typeface="Cambria" panose="02040503050406030204" pitchFamily="18" charset="0"/>
                </a:rPr>
                <a:t>id  </a:t>
              </a:r>
              <a:endParaRPr lang="en-US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692" name="Rectangle 10"/>
            <p:cNvSpPr>
              <a:spLocks noChangeArrowheads="1"/>
            </p:cNvSpPr>
            <p:nvPr/>
          </p:nvSpPr>
          <p:spPr bwMode="auto">
            <a:xfrm>
              <a:off x="1996" y="2280"/>
              <a:ext cx="1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 i="1">
                  <a:solidFill>
                    <a:srgbClr val="0000FF"/>
                  </a:solidFill>
                  <a:latin typeface="Cambria" panose="02040503050406030204" pitchFamily="18" charset="0"/>
                </a:rPr>
                <a:t>= </a:t>
              </a:r>
              <a:endParaRPr lang="en-US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693" name="Rectangle 11"/>
            <p:cNvSpPr>
              <a:spLocks noChangeArrowheads="1"/>
            </p:cNvSpPr>
            <p:nvPr/>
          </p:nvSpPr>
          <p:spPr bwMode="auto">
            <a:xfrm>
              <a:off x="2174" y="2284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  <a:latin typeface="Cambria" panose="02040503050406030204" pitchFamily="18" charset="0"/>
                </a:rPr>
                <a:t>new </a:t>
              </a:r>
            </a:p>
          </p:txBody>
        </p:sp>
        <p:sp>
          <p:nvSpPr>
            <p:cNvPr id="28694" name="Rectangle 12"/>
            <p:cNvSpPr>
              <a:spLocks noChangeArrowheads="1"/>
            </p:cNvSpPr>
            <p:nvPr/>
          </p:nvSpPr>
          <p:spPr bwMode="auto">
            <a:xfrm>
              <a:off x="2529" y="2261"/>
              <a:ext cx="11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2000" b="0" i="1">
                  <a:solidFill>
                    <a:srgbClr val="0000FF"/>
                  </a:solidFill>
                  <a:latin typeface="Cambria" panose="02040503050406030204" pitchFamily="18" charset="0"/>
                </a:rPr>
                <a:t>ElementType </a:t>
              </a:r>
              <a:r>
                <a:rPr lang="en-US" sz="2000" b="0">
                  <a:solidFill>
                    <a:srgbClr val="0000FF"/>
                  </a:solidFill>
                  <a:latin typeface="Cambria" panose="02040503050406030204" pitchFamily="18" charset="0"/>
                </a:rPr>
                <a:t>[n];</a:t>
              </a:r>
              <a:endParaRPr lang="en-US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530600" y="2492375"/>
            <a:ext cx="4673600" cy="1011238"/>
            <a:chOff x="2224" y="1570"/>
            <a:chExt cx="2944" cy="637"/>
          </a:xfrm>
        </p:grpSpPr>
        <p:sp>
          <p:nvSpPr>
            <p:cNvPr id="28683" name="Line 14"/>
            <p:cNvSpPr>
              <a:spLocks noChangeShapeType="1"/>
            </p:cNvSpPr>
            <p:nvPr/>
          </p:nvSpPr>
          <p:spPr bwMode="auto">
            <a:xfrm>
              <a:off x="3580" y="1983"/>
              <a:ext cx="15" cy="9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8684" name="Freeform 15"/>
            <p:cNvSpPr>
              <a:spLocks/>
            </p:cNvSpPr>
            <p:nvPr/>
          </p:nvSpPr>
          <p:spPr bwMode="auto">
            <a:xfrm>
              <a:off x="3545" y="2056"/>
              <a:ext cx="97" cy="151"/>
            </a:xfrm>
            <a:custGeom>
              <a:avLst/>
              <a:gdLst>
                <a:gd name="T0" fmla="*/ 97 w 97"/>
                <a:gd name="T1" fmla="*/ 0 h 151"/>
                <a:gd name="T2" fmla="*/ 70 w 97"/>
                <a:gd name="T3" fmla="*/ 151 h 151"/>
                <a:gd name="T4" fmla="*/ 0 w 97"/>
                <a:gd name="T5" fmla="*/ 16 h 151"/>
                <a:gd name="T6" fmla="*/ 97 w 9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151"/>
                <a:gd name="T14" fmla="*/ 97 w 97"/>
                <a:gd name="T15" fmla="*/ 151 h 1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151">
                  <a:moveTo>
                    <a:pt x="97" y="0"/>
                  </a:moveTo>
                  <a:lnTo>
                    <a:pt x="70" y="151"/>
                  </a:lnTo>
                  <a:lnTo>
                    <a:pt x="0" y="1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28685" name="Rectangle 16"/>
            <p:cNvSpPr>
              <a:spLocks noChangeArrowheads="1"/>
            </p:cNvSpPr>
            <p:nvPr/>
          </p:nvSpPr>
          <p:spPr bwMode="auto">
            <a:xfrm>
              <a:off x="2224" y="1570"/>
              <a:ext cx="29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9900"/>
                  </a:solidFill>
                  <a:latin typeface="Cambria" panose="02040503050406030204" pitchFamily="18" charset="0"/>
                </a:rPr>
                <a:t>Nonnegative integer expression specifying the</a:t>
              </a:r>
              <a:endParaRPr lang="en-US">
                <a:solidFill>
                  <a:srgbClr val="0099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686" name="Rectangle 17"/>
            <p:cNvSpPr>
              <a:spLocks noChangeArrowheads="1"/>
            </p:cNvSpPr>
            <p:nvPr/>
          </p:nvSpPr>
          <p:spPr bwMode="auto">
            <a:xfrm>
              <a:off x="2626" y="1744"/>
              <a:ext cx="20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9900"/>
                  </a:solidFill>
                  <a:latin typeface="Cambria" panose="02040503050406030204" pitchFamily="18" charset="0"/>
                </a:rPr>
                <a:t>number of elements in the array</a:t>
              </a:r>
              <a:endParaRPr lang="en-US">
                <a:solidFill>
                  <a:srgbClr val="009900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322638" y="3963988"/>
            <a:ext cx="2860675" cy="1196975"/>
            <a:chOff x="2093" y="2497"/>
            <a:chExt cx="1802" cy="754"/>
          </a:xfrm>
        </p:grpSpPr>
        <p:sp>
          <p:nvSpPr>
            <p:cNvPr id="28680" name="Rectangle 19"/>
            <p:cNvSpPr>
              <a:spLocks noChangeArrowheads="1"/>
            </p:cNvSpPr>
            <p:nvPr/>
          </p:nvSpPr>
          <p:spPr bwMode="auto">
            <a:xfrm>
              <a:off x="2093" y="2904"/>
              <a:ext cx="18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9900"/>
                  </a:solidFill>
                  <a:latin typeface="Cambria" panose="02040503050406030204" pitchFamily="18" charset="0"/>
                </a:rPr>
                <a:t>Reference to a new array of n</a:t>
              </a:r>
              <a:endParaRPr lang="en-US">
                <a:solidFill>
                  <a:srgbClr val="0099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681" name="Rectangle 20"/>
            <p:cNvSpPr>
              <a:spLocks noChangeArrowheads="1"/>
            </p:cNvSpPr>
            <p:nvPr/>
          </p:nvSpPr>
          <p:spPr bwMode="auto">
            <a:xfrm>
              <a:off x="2691" y="3078"/>
              <a:ext cx="5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b="0">
                  <a:solidFill>
                    <a:srgbClr val="009900"/>
                  </a:solidFill>
                  <a:latin typeface="Cambria" panose="02040503050406030204" pitchFamily="18" charset="0"/>
                </a:rPr>
                <a:t>elements</a:t>
              </a:r>
              <a:endParaRPr lang="en-US">
                <a:solidFill>
                  <a:srgbClr val="0099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682" name="Freeform 21"/>
            <p:cNvSpPr>
              <a:spLocks/>
            </p:cNvSpPr>
            <p:nvPr/>
          </p:nvSpPr>
          <p:spPr bwMode="auto">
            <a:xfrm>
              <a:off x="2220" y="2497"/>
              <a:ext cx="1487" cy="290"/>
            </a:xfrm>
            <a:custGeom>
              <a:avLst/>
              <a:gdLst>
                <a:gd name="T0" fmla="*/ 1487 w 1487"/>
                <a:gd name="T1" fmla="*/ 0 h 290"/>
                <a:gd name="T2" fmla="*/ 1480 w 1487"/>
                <a:gd name="T3" fmla="*/ 47 h 290"/>
                <a:gd name="T4" fmla="*/ 1460 w 1487"/>
                <a:gd name="T5" fmla="*/ 85 h 290"/>
                <a:gd name="T6" fmla="*/ 1426 w 1487"/>
                <a:gd name="T7" fmla="*/ 116 h 290"/>
                <a:gd name="T8" fmla="*/ 1387 w 1487"/>
                <a:gd name="T9" fmla="*/ 139 h 290"/>
                <a:gd name="T10" fmla="*/ 1341 w 1487"/>
                <a:gd name="T11" fmla="*/ 143 h 290"/>
                <a:gd name="T12" fmla="*/ 889 w 1487"/>
                <a:gd name="T13" fmla="*/ 143 h 290"/>
                <a:gd name="T14" fmla="*/ 846 w 1487"/>
                <a:gd name="T15" fmla="*/ 151 h 290"/>
                <a:gd name="T16" fmla="*/ 804 w 1487"/>
                <a:gd name="T17" fmla="*/ 174 h 290"/>
                <a:gd name="T18" fmla="*/ 773 w 1487"/>
                <a:gd name="T19" fmla="*/ 205 h 290"/>
                <a:gd name="T20" fmla="*/ 750 w 1487"/>
                <a:gd name="T21" fmla="*/ 244 h 290"/>
                <a:gd name="T22" fmla="*/ 746 w 1487"/>
                <a:gd name="T23" fmla="*/ 290 h 290"/>
                <a:gd name="T24" fmla="*/ 738 w 1487"/>
                <a:gd name="T25" fmla="*/ 244 h 290"/>
                <a:gd name="T26" fmla="*/ 715 w 1487"/>
                <a:gd name="T27" fmla="*/ 205 h 290"/>
                <a:gd name="T28" fmla="*/ 684 w 1487"/>
                <a:gd name="T29" fmla="*/ 174 h 290"/>
                <a:gd name="T30" fmla="*/ 645 w 1487"/>
                <a:gd name="T31" fmla="*/ 151 h 290"/>
                <a:gd name="T32" fmla="*/ 599 w 1487"/>
                <a:gd name="T33" fmla="*/ 143 h 290"/>
                <a:gd name="T34" fmla="*/ 147 w 1487"/>
                <a:gd name="T35" fmla="*/ 143 h 290"/>
                <a:gd name="T36" fmla="*/ 101 w 1487"/>
                <a:gd name="T37" fmla="*/ 139 h 290"/>
                <a:gd name="T38" fmla="*/ 62 w 1487"/>
                <a:gd name="T39" fmla="*/ 116 h 290"/>
                <a:gd name="T40" fmla="*/ 27 w 1487"/>
                <a:gd name="T41" fmla="*/ 85 h 290"/>
                <a:gd name="T42" fmla="*/ 8 w 1487"/>
                <a:gd name="T43" fmla="*/ 47 h 290"/>
                <a:gd name="T44" fmla="*/ 0 w 1487"/>
                <a:gd name="T45" fmla="*/ 0 h 29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87"/>
                <a:gd name="T70" fmla="*/ 0 h 290"/>
                <a:gd name="T71" fmla="*/ 1487 w 1487"/>
                <a:gd name="T72" fmla="*/ 290 h 29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87" h="290">
                  <a:moveTo>
                    <a:pt x="1487" y="0"/>
                  </a:moveTo>
                  <a:lnTo>
                    <a:pt x="1480" y="47"/>
                  </a:lnTo>
                  <a:lnTo>
                    <a:pt x="1460" y="85"/>
                  </a:lnTo>
                  <a:lnTo>
                    <a:pt x="1426" y="116"/>
                  </a:lnTo>
                  <a:lnTo>
                    <a:pt x="1387" y="139"/>
                  </a:lnTo>
                  <a:lnTo>
                    <a:pt x="1341" y="143"/>
                  </a:lnTo>
                  <a:lnTo>
                    <a:pt x="889" y="143"/>
                  </a:lnTo>
                  <a:lnTo>
                    <a:pt x="846" y="151"/>
                  </a:lnTo>
                  <a:lnTo>
                    <a:pt x="804" y="174"/>
                  </a:lnTo>
                  <a:lnTo>
                    <a:pt x="773" y="205"/>
                  </a:lnTo>
                  <a:lnTo>
                    <a:pt x="750" y="244"/>
                  </a:lnTo>
                  <a:lnTo>
                    <a:pt x="746" y="290"/>
                  </a:lnTo>
                  <a:lnTo>
                    <a:pt x="738" y="244"/>
                  </a:lnTo>
                  <a:lnTo>
                    <a:pt x="715" y="205"/>
                  </a:lnTo>
                  <a:lnTo>
                    <a:pt x="684" y="174"/>
                  </a:lnTo>
                  <a:lnTo>
                    <a:pt x="645" y="151"/>
                  </a:lnTo>
                  <a:lnTo>
                    <a:pt x="599" y="143"/>
                  </a:lnTo>
                  <a:lnTo>
                    <a:pt x="147" y="143"/>
                  </a:lnTo>
                  <a:lnTo>
                    <a:pt x="101" y="139"/>
                  </a:lnTo>
                  <a:lnTo>
                    <a:pt x="62" y="116"/>
                  </a:lnTo>
                  <a:lnTo>
                    <a:pt x="27" y="85"/>
                  </a:lnTo>
                  <a:lnTo>
                    <a:pt x="8" y="47"/>
                  </a:lnTo>
                  <a:lnTo>
                    <a:pt x="0" y="0"/>
                  </a:lnTo>
                </a:path>
              </a:pathLst>
            </a:custGeom>
            <a:noFill/>
            <a:ln w="30226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2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276D95D-DC7C-4B9B-8781-674F4E05ADF0}" type="slidenum">
              <a:rPr lang="en-US" sz="1050" b="0">
                <a:latin typeface="Cambria" panose="02040503050406030204" pitchFamily="18" charset="0"/>
              </a:rPr>
              <a:pPr/>
              <a:t>28</a:t>
            </a:fld>
            <a:endParaRPr lang="en-US" sz="1050" b="0">
              <a:latin typeface="Cambria" panose="02040503050406030204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ambria" panose="02040503050406030204" pitchFamily="18" charset="0"/>
              </a:rPr>
              <a:t>Where we’ve seen arrays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public static void main (</a:t>
            </a:r>
            <a:r>
              <a:rPr lang="en-US" sz="2400" smtClean="0">
                <a:solidFill>
                  <a:srgbClr val="0000FF"/>
                </a:solidFill>
              </a:rPr>
              <a:t>String[] args</a:t>
            </a:r>
            <a:r>
              <a:rPr lang="en-US" sz="2400" smtClean="0"/>
              <a:t>)</a:t>
            </a:r>
          </a:p>
          <a:p>
            <a:pPr lvl="1" eaLnBrk="1" hangingPunct="1"/>
            <a:r>
              <a:rPr lang="en-US" sz="2000" smtClean="0"/>
              <a:t>Thus, the main() method takes in a String array as the parameter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Note that you can also define it as:</a:t>
            </a:r>
          </a:p>
          <a:p>
            <a:pPr eaLnBrk="1" hangingPunct="1"/>
            <a:r>
              <a:rPr lang="en-US" sz="2400" smtClean="0"/>
              <a:t>public static void main (</a:t>
            </a:r>
            <a:r>
              <a:rPr lang="en-US" sz="2400" smtClean="0">
                <a:solidFill>
                  <a:srgbClr val="0000FF"/>
                </a:solidFill>
              </a:rPr>
              <a:t>String args[]</a:t>
            </a:r>
            <a:r>
              <a:rPr lang="en-US" sz="2400" smtClean="0"/>
              <a:t>)</a:t>
            </a:r>
          </a:p>
          <a:p>
            <a:pPr eaLnBrk="1" hangingPunct="1"/>
            <a:endParaRPr lang="en-US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1050" smtClean="0"/>
              <a:t>Dept of CSE, University of Dhaka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4204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F45DFB1-EB05-4A65-AA78-97B72BD0538F}" type="slidenum">
              <a:rPr lang="en-US" b="0">
                <a:latin typeface="Cambria" panose="02040503050406030204" pitchFamily="18" charset="0"/>
              </a:rPr>
              <a:pPr/>
              <a:t>29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Java array features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sz="2400" dirty="0" smtClean="0"/>
              <a:t>Subscripts are denoted as expressions within brackets: [ ]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sz="700" dirty="0" smtClean="0"/>
          </a:p>
          <a:p>
            <a:pPr marL="342900" indent="-342900" eaLnBrk="1" hangingPunct="1">
              <a:lnSpc>
                <a:spcPct val="80000"/>
              </a:lnSpc>
            </a:pPr>
            <a:r>
              <a:rPr lang="en-US" sz="2400" dirty="0" smtClean="0"/>
              <a:t>Base (element) type can be any type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sz="700" dirty="0" smtClean="0"/>
          </a:p>
          <a:p>
            <a:pPr marL="342900" indent="-342900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Size of array can be specified at run time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dirty="0" smtClean="0"/>
              <a:t>This is different that pure C! (for the most part, at least)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sz="700" dirty="0" smtClean="0"/>
          </a:p>
          <a:p>
            <a:pPr marL="342900" indent="-342900" eaLnBrk="1" hangingPunct="1">
              <a:lnSpc>
                <a:spcPct val="80000"/>
              </a:lnSpc>
            </a:pPr>
            <a:r>
              <a:rPr lang="en-US" sz="2400" dirty="0" smtClean="0"/>
              <a:t>Index type is integer and the index range must be 0 ... n-1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dirty="0" smtClean="0"/>
              <a:t>Where n is the number of elements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sz="700" dirty="0" smtClean="0"/>
          </a:p>
          <a:p>
            <a:pPr marL="342900" indent="-342900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Automatic bounds checking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dirty="0" smtClean="0"/>
              <a:t>Ensures any reference to an array element is valid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sz="700" dirty="0" smtClean="0"/>
          </a:p>
          <a:p>
            <a:pPr marL="342900" indent="-342900" eaLnBrk="1" hangingPunct="1">
              <a:lnSpc>
                <a:spcPct val="80000"/>
              </a:lnSpc>
            </a:pPr>
            <a:r>
              <a:rPr lang="en-US" sz="2400" dirty="0" smtClean="0"/>
              <a:t>Data field length specifies the number of elements in the list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sz="700" dirty="0" smtClean="0"/>
          </a:p>
          <a:p>
            <a:pPr marL="342900" indent="-342900" eaLnBrk="1" hangingPunct="1">
              <a:lnSpc>
                <a:spcPct val="80000"/>
              </a:lnSpc>
            </a:pPr>
            <a:r>
              <a:rPr lang="en-US" sz="2400" dirty="0" smtClean="0"/>
              <a:t>Array is an object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dirty="0" smtClean="0"/>
              <a:t>Has features common to all other objects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dirty="0" smtClean="0"/>
              <a:t>More on this later…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sz="5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2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3D52A0B-9448-45EF-A8AC-5159F9F364DF}" type="slidenum">
              <a:rPr lang="en-US" b="0">
                <a:latin typeface="Cambria" panose="02040503050406030204" pitchFamily="18" charset="0"/>
              </a:rPr>
              <a:pPr/>
              <a:t>3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Operators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5D4CE6F-4E43-4DB3-93F8-34C30FA96ABA}" type="slidenum">
              <a:rPr lang="en-US" b="0">
                <a:latin typeface="Cambria" panose="02040503050406030204" pitchFamily="18" charset="0"/>
              </a:rPr>
              <a:pPr/>
              <a:t>30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Consider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Segment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b = new </a:t>
            </a:r>
            <a:r>
              <a:rPr lang="en-US" dirty="0" err="1" smtClean="0"/>
              <a:t>int</a:t>
            </a:r>
            <a:r>
              <a:rPr lang="en-US" dirty="0" smtClean="0"/>
              <a:t>[100];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b[-1] = 0;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b[100] = 0;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Causes</a:t>
            </a:r>
          </a:p>
          <a:p>
            <a:pPr lvl="1" eaLnBrk="1" hangingPunct="1"/>
            <a:r>
              <a:rPr lang="en-US" dirty="0" smtClean="0"/>
              <a:t>Array variable to reference a new list of 100 integers</a:t>
            </a:r>
          </a:p>
          <a:p>
            <a:pPr lvl="2" eaLnBrk="1" hangingPunct="1"/>
            <a:r>
              <a:rPr lang="en-US" dirty="0" smtClean="0"/>
              <a:t>Each element is initialized to 0</a:t>
            </a:r>
          </a:p>
          <a:p>
            <a:pPr lvl="1" eaLnBrk="1" hangingPunct="1"/>
            <a:r>
              <a:rPr lang="en-US" dirty="0" smtClean="0"/>
              <a:t>Two exceptions to be thrown</a:t>
            </a:r>
          </a:p>
          <a:p>
            <a:pPr lvl="2" eaLnBrk="1" hangingPunct="1"/>
            <a:r>
              <a:rPr lang="en-US" dirty="0" smtClean="0"/>
              <a:t>-1 is not a valid index – too small</a:t>
            </a:r>
          </a:p>
          <a:p>
            <a:pPr lvl="2" eaLnBrk="1" hangingPunct="1"/>
            <a:r>
              <a:rPr lang="en-US" dirty="0" smtClean="0"/>
              <a:t>100 is not a valid index – too large</a:t>
            </a:r>
          </a:p>
          <a:p>
            <a:pPr lvl="2" eaLnBrk="1" hangingPunct="1"/>
            <a:endParaRPr lang="en-US" dirty="0" smtClean="0"/>
          </a:p>
          <a:p>
            <a:pPr lvl="3" eaLnBrk="1" hangingPunct="1"/>
            <a:r>
              <a:rPr lang="en-US" dirty="0" err="1" smtClean="0">
                <a:solidFill>
                  <a:srgbClr val="0000FF"/>
                </a:solidFill>
              </a:rPr>
              <a:t>IndexOutOfBoundsException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7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E518E44-7B74-4F0F-AB23-11DAF004F0A7}" type="slidenum">
              <a:rPr lang="en-US" b="0">
                <a:latin typeface="Cambria" panose="02040503050406030204" pitchFamily="18" charset="0"/>
              </a:rPr>
              <a:pPr/>
              <a:t>31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Explicit initialization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746125" y="3706813"/>
            <a:ext cx="173938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500" b="0" i="1">
                <a:solidFill>
                  <a:srgbClr val="0000FF"/>
                </a:solidFill>
                <a:latin typeface="Cambria" panose="02040503050406030204" pitchFamily="18" charset="0"/>
              </a:rPr>
              <a:t>ElementType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2622550" y="3768725"/>
            <a:ext cx="27090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300" b="0">
                <a:solidFill>
                  <a:srgbClr val="0000FF"/>
                </a:solidFill>
                <a:latin typeface="Cambria" panose="02040503050406030204" pitchFamily="18" charset="0"/>
              </a:rPr>
              <a:t>[] 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3149600" y="3706813"/>
            <a:ext cx="25487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500" b="0" i="1">
                <a:solidFill>
                  <a:srgbClr val="0000FF"/>
                </a:solidFill>
                <a:latin typeface="Cambria" panose="02040503050406030204" pitchFamily="18" charset="0"/>
              </a:rPr>
              <a:t>id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3392488" y="3706813"/>
            <a:ext cx="7053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500" b="0" i="1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3484563" y="3768725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300" b="0">
                <a:solidFill>
                  <a:srgbClr val="0000FF"/>
                </a:solidFill>
                <a:latin typeface="Cambria" panose="02040503050406030204" pitchFamily="18" charset="0"/>
              </a:rPr>
              <a:t>= { 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4186238" y="3706813"/>
            <a:ext cx="45608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500" b="0" i="1">
                <a:solidFill>
                  <a:srgbClr val="0000FF"/>
                </a:solidFill>
                <a:latin typeface="Cambria" panose="02040503050406030204" pitchFamily="18" charset="0"/>
              </a:rPr>
              <a:t>exp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4697413" y="3905250"/>
            <a:ext cx="1202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700" b="0">
                <a:solidFill>
                  <a:srgbClr val="0000FF"/>
                </a:solidFill>
                <a:latin typeface="Cambria" panose="02040503050406030204" pitchFamily="18" charset="0"/>
              </a:rPr>
              <a:t>0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4819650" y="3744913"/>
            <a:ext cx="7053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500" b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5010150" y="3706813"/>
            <a:ext cx="6572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500" b="0">
                <a:solidFill>
                  <a:srgbClr val="0000FF"/>
                </a:solidFill>
                <a:latin typeface="Cambria" panose="02040503050406030204" pitchFamily="18" charset="0"/>
              </a:rPr>
              <a:t>,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82" name="Rectangle 13"/>
          <p:cNvSpPr>
            <a:spLocks noChangeArrowheads="1"/>
          </p:cNvSpPr>
          <p:nvPr/>
        </p:nvSpPr>
        <p:spPr bwMode="auto">
          <a:xfrm>
            <a:off x="5102225" y="3744913"/>
            <a:ext cx="7053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500" b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83" name="Rectangle 14"/>
          <p:cNvSpPr>
            <a:spLocks noChangeArrowheads="1"/>
          </p:cNvSpPr>
          <p:nvPr/>
        </p:nvSpPr>
        <p:spPr bwMode="auto">
          <a:xfrm>
            <a:off x="5292725" y="3706813"/>
            <a:ext cx="45608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500" b="0" i="1">
                <a:solidFill>
                  <a:srgbClr val="0000FF"/>
                </a:solidFill>
                <a:latin typeface="Cambria" panose="02040503050406030204" pitchFamily="18" charset="0"/>
              </a:rPr>
              <a:t>exp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84" name="Rectangle 15"/>
          <p:cNvSpPr>
            <a:spLocks noChangeArrowheads="1"/>
          </p:cNvSpPr>
          <p:nvPr/>
        </p:nvSpPr>
        <p:spPr bwMode="auto">
          <a:xfrm>
            <a:off x="5803900" y="3905250"/>
            <a:ext cx="1202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700" b="0">
                <a:solidFill>
                  <a:srgbClr val="0000FF"/>
                </a:solidFill>
                <a:latin typeface="Cambria" panose="02040503050406030204" pitchFamily="18" charset="0"/>
              </a:rPr>
              <a:t>1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85" name="Rectangle 16"/>
          <p:cNvSpPr>
            <a:spLocks noChangeArrowheads="1"/>
          </p:cNvSpPr>
          <p:nvPr/>
        </p:nvSpPr>
        <p:spPr bwMode="auto">
          <a:xfrm>
            <a:off x="5924550" y="3744913"/>
            <a:ext cx="7053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500" b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86" name="Rectangle 17"/>
          <p:cNvSpPr>
            <a:spLocks noChangeArrowheads="1"/>
          </p:cNvSpPr>
          <p:nvPr/>
        </p:nvSpPr>
        <p:spPr bwMode="auto">
          <a:xfrm>
            <a:off x="6116638" y="3706813"/>
            <a:ext cx="6572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500" b="0">
                <a:solidFill>
                  <a:srgbClr val="0000FF"/>
                </a:solidFill>
                <a:latin typeface="Cambria" panose="02040503050406030204" pitchFamily="18" charset="0"/>
              </a:rPr>
              <a:t>,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87" name="Rectangle 18"/>
          <p:cNvSpPr>
            <a:spLocks noChangeArrowheads="1"/>
          </p:cNvSpPr>
          <p:nvPr/>
        </p:nvSpPr>
        <p:spPr bwMode="auto">
          <a:xfrm>
            <a:off x="6207125" y="3744913"/>
            <a:ext cx="7053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500" b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88" name="Rectangle 19"/>
          <p:cNvSpPr>
            <a:spLocks noChangeArrowheads="1"/>
          </p:cNvSpPr>
          <p:nvPr/>
        </p:nvSpPr>
        <p:spPr bwMode="auto">
          <a:xfrm>
            <a:off x="6397625" y="3706813"/>
            <a:ext cx="19717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500" b="0">
                <a:solidFill>
                  <a:srgbClr val="0000FF"/>
                </a:solidFill>
                <a:latin typeface="Cambria" panose="02040503050406030204" pitchFamily="18" charset="0"/>
              </a:rPr>
              <a:t>...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89" name="Rectangle 20"/>
          <p:cNvSpPr>
            <a:spLocks noChangeArrowheads="1"/>
          </p:cNvSpPr>
          <p:nvPr/>
        </p:nvSpPr>
        <p:spPr bwMode="auto">
          <a:xfrm>
            <a:off x="6672263" y="3744913"/>
            <a:ext cx="7053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500" b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90" name="Rectangle 21"/>
          <p:cNvSpPr>
            <a:spLocks noChangeArrowheads="1"/>
          </p:cNvSpPr>
          <p:nvPr/>
        </p:nvSpPr>
        <p:spPr bwMode="auto">
          <a:xfrm>
            <a:off x="6862763" y="3706813"/>
            <a:ext cx="45608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500" b="0" i="1">
                <a:solidFill>
                  <a:srgbClr val="0000FF"/>
                </a:solidFill>
                <a:latin typeface="Cambria" panose="02040503050406030204" pitchFamily="18" charset="0"/>
              </a:rPr>
              <a:t>exp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91" name="Rectangle 22"/>
          <p:cNvSpPr>
            <a:spLocks noChangeArrowheads="1"/>
          </p:cNvSpPr>
          <p:nvPr/>
        </p:nvSpPr>
        <p:spPr bwMode="auto">
          <a:xfrm>
            <a:off x="7373938" y="3913188"/>
            <a:ext cx="1170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700" b="0" i="1">
                <a:solidFill>
                  <a:srgbClr val="0000FF"/>
                </a:solidFill>
                <a:latin typeface="Cambria" panose="02040503050406030204" pitchFamily="18" charset="0"/>
              </a:rPr>
              <a:t>n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92" name="Rectangle 23"/>
          <p:cNvSpPr>
            <a:spLocks noChangeArrowheads="1"/>
          </p:cNvSpPr>
          <p:nvPr/>
        </p:nvSpPr>
        <p:spPr bwMode="auto">
          <a:xfrm>
            <a:off x="7496175" y="3905250"/>
            <a:ext cx="1923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700" b="0">
                <a:solidFill>
                  <a:srgbClr val="0000FF"/>
                </a:solidFill>
                <a:latin typeface="Cambria" panose="02040503050406030204" pitchFamily="18" charset="0"/>
              </a:rPr>
              <a:t>-1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93" name="Rectangle 24"/>
          <p:cNvSpPr>
            <a:spLocks noChangeArrowheads="1"/>
          </p:cNvSpPr>
          <p:nvPr/>
        </p:nvSpPr>
        <p:spPr bwMode="auto">
          <a:xfrm>
            <a:off x="7686675" y="3744913"/>
            <a:ext cx="7053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500" b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94" name="Rectangle 25"/>
          <p:cNvSpPr>
            <a:spLocks noChangeArrowheads="1"/>
          </p:cNvSpPr>
          <p:nvPr/>
        </p:nvSpPr>
        <p:spPr bwMode="auto">
          <a:xfrm>
            <a:off x="7877175" y="3768725"/>
            <a:ext cx="11381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300" b="0">
                <a:solidFill>
                  <a:srgbClr val="0000FF"/>
                </a:solidFill>
                <a:latin typeface="Cambria" panose="02040503050406030204" pitchFamily="18" charset="0"/>
              </a:rPr>
              <a:t>}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2795" name="Rectangle 26"/>
          <p:cNvSpPr>
            <a:spLocks noChangeArrowheads="1"/>
          </p:cNvSpPr>
          <p:nvPr/>
        </p:nvSpPr>
        <p:spPr bwMode="auto">
          <a:xfrm>
            <a:off x="8053388" y="3768725"/>
            <a:ext cx="809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300" b="0">
                <a:solidFill>
                  <a:srgbClr val="0000FF"/>
                </a:solidFill>
                <a:latin typeface="Cambria" panose="02040503050406030204" pitchFamily="18" charset="0"/>
              </a:rPr>
              <a:t>;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662113" y="2446338"/>
            <a:ext cx="5927725" cy="1404937"/>
            <a:chOff x="1047" y="1541"/>
            <a:chExt cx="3734" cy="885"/>
          </a:xfrm>
        </p:grpSpPr>
        <p:sp>
          <p:nvSpPr>
            <p:cNvPr id="32803" name="Line 28"/>
            <p:cNvSpPr>
              <a:spLocks noChangeShapeType="1"/>
            </p:cNvSpPr>
            <p:nvPr/>
          </p:nvSpPr>
          <p:spPr bwMode="auto">
            <a:xfrm flipH="1">
              <a:off x="2334" y="2056"/>
              <a:ext cx="438" cy="221"/>
            </a:xfrm>
            <a:prstGeom prst="line">
              <a:avLst/>
            </a:prstGeom>
            <a:noFill/>
            <a:ln w="22225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2804" name="Freeform 29"/>
            <p:cNvSpPr>
              <a:spLocks/>
            </p:cNvSpPr>
            <p:nvPr/>
          </p:nvSpPr>
          <p:spPr bwMode="auto">
            <a:xfrm>
              <a:off x="2210" y="2224"/>
              <a:ext cx="158" cy="111"/>
            </a:xfrm>
            <a:custGeom>
              <a:avLst/>
              <a:gdLst>
                <a:gd name="T0" fmla="*/ 158 w 158"/>
                <a:gd name="T1" fmla="*/ 92 h 111"/>
                <a:gd name="T2" fmla="*/ 0 w 158"/>
                <a:gd name="T3" fmla="*/ 111 h 111"/>
                <a:gd name="T4" fmla="*/ 110 w 158"/>
                <a:gd name="T5" fmla="*/ 0 h 111"/>
                <a:gd name="T6" fmla="*/ 158 w 158"/>
                <a:gd name="T7" fmla="*/ 92 h 1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"/>
                <a:gd name="T13" fmla="*/ 0 h 111"/>
                <a:gd name="T14" fmla="*/ 158 w 158"/>
                <a:gd name="T15" fmla="*/ 111 h 1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" h="111">
                  <a:moveTo>
                    <a:pt x="158" y="92"/>
                  </a:moveTo>
                  <a:lnTo>
                    <a:pt x="0" y="111"/>
                  </a:lnTo>
                  <a:lnTo>
                    <a:pt x="110" y="0"/>
                  </a:lnTo>
                  <a:lnTo>
                    <a:pt x="158" y="92"/>
                  </a:lnTo>
                  <a:close/>
                </a:path>
              </a:pathLst>
            </a:custGeom>
            <a:solidFill>
              <a:srgbClr val="FF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2805" name="Rectangle 30"/>
            <p:cNvSpPr>
              <a:spLocks noChangeArrowheads="1"/>
            </p:cNvSpPr>
            <p:nvPr/>
          </p:nvSpPr>
          <p:spPr bwMode="auto">
            <a:xfrm>
              <a:off x="1047" y="1541"/>
              <a:ext cx="373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2300" b="0">
                  <a:solidFill>
                    <a:srgbClr val="009900"/>
                  </a:solidFill>
                  <a:latin typeface="Cambria" panose="02040503050406030204" pitchFamily="18" charset="0"/>
                </a:rPr>
                <a:t>id references an array of n elements. id[0] has</a:t>
              </a:r>
              <a:endParaRPr lang="en-US">
                <a:solidFill>
                  <a:srgbClr val="0099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2806" name="Rectangle 31"/>
            <p:cNvSpPr>
              <a:spLocks noChangeArrowheads="1"/>
            </p:cNvSpPr>
            <p:nvPr/>
          </p:nvSpPr>
          <p:spPr bwMode="auto">
            <a:xfrm>
              <a:off x="1229" y="1757"/>
              <a:ext cx="3337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2300" b="0">
                  <a:solidFill>
                    <a:srgbClr val="009900"/>
                  </a:solidFill>
                  <a:latin typeface="Cambria" panose="02040503050406030204" pitchFamily="18" charset="0"/>
                </a:rPr>
                <a:t>value exp</a:t>
              </a:r>
              <a:r>
                <a:rPr lang="en-US" sz="2300" b="0" baseline="-25000">
                  <a:solidFill>
                    <a:srgbClr val="009900"/>
                  </a:solidFill>
                  <a:latin typeface="Cambria" panose="02040503050406030204" pitchFamily="18" charset="0"/>
                </a:rPr>
                <a:t>0</a:t>
              </a:r>
              <a:r>
                <a:rPr lang="en-US" sz="2300" b="0">
                  <a:solidFill>
                    <a:srgbClr val="009900"/>
                  </a:solidFill>
                  <a:latin typeface="Cambria" panose="02040503050406030204" pitchFamily="18" charset="0"/>
                </a:rPr>
                <a:t>, id[1] has value exp</a:t>
              </a:r>
              <a:r>
                <a:rPr lang="en-US" sz="2300" b="0" baseline="-25000">
                  <a:solidFill>
                    <a:srgbClr val="009900"/>
                  </a:solidFill>
                  <a:latin typeface="Cambria" panose="02040503050406030204" pitchFamily="18" charset="0"/>
                </a:rPr>
                <a:t>1</a:t>
              </a:r>
              <a:r>
                <a:rPr lang="en-US" sz="2300" b="0">
                  <a:solidFill>
                    <a:srgbClr val="009900"/>
                  </a:solidFill>
                  <a:latin typeface="Cambria" panose="02040503050406030204" pitchFamily="18" charset="0"/>
                </a:rPr>
                <a:t>, and so on.</a:t>
              </a:r>
              <a:endParaRPr lang="en-US" sz="2300">
                <a:solidFill>
                  <a:srgbClr val="009900"/>
                </a:solidFill>
                <a:latin typeface="Cambria" panose="02040503050406030204" pitchFamily="18" charset="0"/>
              </a:endParaRPr>
            </a:p>
            <a:p>
              <a:endParaRPr lang="en-US" sz="2300">
                <a:solidFill>
                  <a:srgbClr val="009900"/>
                </a:solidFill>
                <a:latin typeface="Cambria" panose="02040503050406030204" pitchFamily="18" charset="0"/>
              </a:endParaRPr>
            </a:p>
            <a:p>
              <a:endParaRPr lang="en-US" sz="2300">
                <a:solidFill>
                  <a:srgbClr val="009900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071938" y="4333875"/>
            <a:ext cx="4010025" cy="1455738"/>
            <a:chOff x="2565" y="2730"/>
            <a:chExt cx="2526" cy="917"/>
          </a:xfrm>
        </p:grpSpPr>
        <p:sp>
          <p:nvSpPr>
            <p:cNvPr id="32798" name="Rectangle 33"/>
            <p:cNvSpPr>
              <a:spLocks noChangeArrowheads="1"/>
            </p:cNvSpPr>
            <p:nvPr/>
          </p:nvSpPr>
          <p:spPr bwMode="auto">
            <a:xfrm>
              <a:off x="2565" y="3201"/>
              <a:ext cx="241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2300" b="0">
                  <a:solidFill>
                    <a:srgbClr val="009900"/>
                  </a:solidFill>
                  <a:latin typeface="Cambria" panose="02040503050406030204" pitchFamily="18" charset="0"/>
                </a:rPr>
                <a:t>Each exp</a:t>
              </a:r>
              <a:r>
                <a:rPr lang="en-US" sz="2300" b="0" baseline="-25000">
                  <a:solidFill>
                    <a:srgbClr val="009900"/>
                  </a:solidFill>
                  <a:latin typeface="Cambria" panose="02040503050406030204" pitchFamily="18" charset="0"/>
                </a:rPr>
                <a:t>i</a:t>
              </a:r>
              <a:r>
                <a:rPr lang="en-US" sz="2300">
                  <a:solidFill>
                    <a:srgbClr val="00990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2300" b="0">
                  <a:solidFill>
                    <a:srgbClr val="009900"/>
                  </a:solidFill>
                  <a:latin typeface="Cambria" panose="02040503050406030204" pitchFamily="18" charset="0"/>
                </a:rPr>
                <a:t>is an expression that</a:t>
              </a:r>
              <a:endParaRPr lang="en-US" sz="2300">
                <a:solidFill>
                  <a:srgbClr val="009900"/>
                </a:solidFill>
                <a:latin typeface="Cambria" panose="02040503050406030204" pitchFamily="18" charset="0"/>
              </a:endParaRPr>
            </a:p>
            <a:p>
              <a:endParaRPr lang="en-US" sz="2300">
                <a:solidFill>
                  <a:srgbClr val="0099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2799" name="Rectangle 34"/>
            <p:cNvSpPr>
              <a:spLocks noChangeArrowheads="1"/>
            </p:cNvSpPr>
            <p:nvPr/>
          </p:nvSpPr>
          <p:spPr bwMode="auto">
            <a:xfrm>
              <a:off x="3214" y="331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2800" name="Rectangle 35"/>
            <p:cNvSpPr>
              <a:spLocks noChangeArrowheads="1"/>
            </p:cNvSpPr>
            <p:nvPr/>
          </p:nvSpPr>
          <p:spPr bwMode="auto">
            <a:xfrm>
              <a:off x="3238" y="32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2801" name="Rectangle 36"/>
            <p:cNvSpPr>
              <a:spLocks noChangeArrowheads="1"/>
            </p:cNvSpPr>
            <p:nvPr/>
          </p:nvSpPr>
          <p:spPr bwMode="auto">
            <a:xfrm>
              <a:off x="2570" y="3418"/>
              <a:ext cx="25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2300" b="0">
                  <a:solidFill>
                    <a:srgbClr val="009900"/>
                  </a:solidFill>
                  <a:latin typeface="Cambria" panose="02040503050406030204" pitchFamily="18" charset="0"/>
                </a:rPr>
                <a:t>evaluates to type ElementType</a:t>
              </a:r>
              <a:endParaRPr lang="en-US">
                <a:solidFill>
                  <a:srgbClr val="0099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2802" name="Freeform 37"/>
            <p:cNvSpPr>
              <a:spLocks/>
            </p:cNvSpPr>
            <p:nvPr/>
          </p:nvSpPr>
          <p:spPr bwMode="auto">
            <a:xfrm>
              <a:off x="2632" y="2730"/>
              <a:ext cx="2162" cy="380"/>
            </a:xfrm>
            <a:custGeom>
              <a:avLst/>
              <a:gdLst>
                <a:gd name="T0" fmla="*/ 2162 w 2162"/>
                <a:gd name="T1" fmla="*/ 0 h 380"/>
                <a:gd name="T2" fmla="*/ 2162 w 2162"/>
                <a:gd name="T3" fmla="*/ 19 h 380"/>
                <a:gd name="T4" fmla="*/ 2157 w 2162"/>
                <a:gd name="T5" fmla="*/ 77 h 380"/>
                <a:gd name="T6" fmla="*/ 2128 w 2162"/>
                <a:gd name="T7" fmla="*/ 125 h 380"/>
                <a:gd name="T8" fmla="*/ 2090 w 2162"/>
                <a:gd name="T9" fmla="*/ 163 h 380"/>
                <a:gd name="T10" fmla="*/ 2042 w 2162"/>
                <a:gd name="T11" fmla="*/ 192 h 380"/>
                <a:gd name="T12" fmla="*/ 1984 w 2162"/>
                <a:gd name="T13" fmla="*/ 202 h 380"/>
                <a:gd name="T14" fmla="*/ 1264 w 2162"/>
                <a:gd name="T15" fmla="*/ 202 h 380"/>
                <a:gd name="T16" fmla="*/ 1206 w 2162"/>
                <a:gd name="T17" fmla="*/ 207 h 380"/>
                <a:gd name="T18" fmla="*/ 1158 w 2162"/>
                <a:gd name="T19" fmla="*/ 236 h 380"/>
                <a:gd name="T20" fmla="*/ 1120 w 2162"/>
                <a:gd name="T21" fmla="*/ 274 h 380"/>
                <a:gd name="T22" fmla="*/ 1091 w 2162"/>
                <a:gd name="T23" fmla="*/ 322 h 380"/>
                <a:gd name="T24" fmla="*/ 1081 w 2162"/>
                <a:gd name="T25" fmla="*/ 380 h 380"/>
                <a:gd name="T26" fmla="*/ 1076 w 2162"/>
                <a:gd name="T27" fmla="*/ 322 h 380"/>
                <a:gd name="T28" fmla="*/ 1048 w 2162"/>
                <a:gd name="T29" fmla="*/ 274 h 380"/>
                <a:gd name="T30" fmla="*/ 1009 w 2162"/>
                <a:gd name="T31" fmla="*/ 236 h 380"/>
                <a:gd name="T32" fmla="*/ 961 w 2162"/>
                <a:gd name="T33" fmla="*/ 207 h 380"/>
                <a:gd name="T34" fmla="*/ 903 w 2162"/>
                <a:gd name="T35" fmla="*/ 202 h 380"/>
                <a:gd name="T36" fmla="*/ 183 w 2162"/>
                <a:gd name="T37" fmla="*/ 202 h 380"/>
                <a:gd name="T38" fmla="*/ 125 w 2162"/>
                <a:gd name="T39" fmla="*/ 192 h 380"/>
                <a:gd name="T40" fmla="*/ 77 w 2162"/>
                <a:gd name="T41" fmla="*/ 163 h 380"/>
                <a:gd name="T42" fmla="*/ 39 w 2162"/>
                <a:gd name="T43" fmla="*/ 125 h 380"/>
                <a:gd name="T44" fmla="*/ 10 w 2162"/>
                <a:gd name="T45" fmla="*/ 77 h 380"/>
                <a:gd name="T46" fmla="*/ 0 w 2162"/>
                <a:gd name="T47" fmla="*/ 19 h 380"/>
                <a:gd name="T48" fmla="*/ 0 w 2162"/>
                <a:gd name="T49" fmla="*/ 0 h 3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62"/>
                <a:gd name="T76" fmla="*/ 0 h 380"/>
                <a:gd name="T77" fmla="*/ 2162 w 2162"/>
                <a:gd name="T78" fmla="*/ 380 h 3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62" h="380">
                  <a:moveTo>
                    <a:pt x="2162" y="0"/>
                  </a:moveTo>
                  <a:lnTo>
                    <a:pt x="2162" y="19"/>
                  </a:lnTo>
                  <a:lnTo>
                    <a:pt x="2157" y="77"/>
                  </a:lnTo>
                  <a:lnTo>
                    <a:pt x="2128" y="125"/>
                  </a:lnTo>
                  <a:lnTo>
                    <a:pt x="2090" y="163"/>
                  </a:lnTo>
                  <a:lnTo>
                    <a:pt x="2042" y="192"/>
                  </a:lnTo>
                  <a:lnTo>
                    <a:pt x="1984" y="202"/>
                  </a:lnTo>
                  <a:lnTo>
                    <a:pt x="1264" y="202"/>
                  </a:lnTo>
                  <a:lnTo>
                    <a:pt x="1206" y="207"/>
                  </a:lnTo>
                  <a:lnTo>
                    <a:pt x="1158" y="236"/>
                  </a:lnTo>
                  <a:lnTo>
                    <a:pt x="1120" y="274"/>
                  </a:lnTo>
                  <a:lnTo>
                    <a:pt x="1091" y="322"/>
                  </a:lnTo>
                  <a:lnTo>
                    <a:pt x="1081" y="380"/>
                  </a:lnTo>
                  <a:lnTo>
                    <a:pt x="1076" y="322"/>
                  </a:lnTo>
                  <a:lnTo>
                    <a:pt x="1048" y="274"/>
                  </a:lnTo>
                  <a:lnTo>
                    <a:pt x="1009" y="236"/>
                  </a:lnTo>
                  <a:lnTo>
                    <a:pt x="961" y="207"/>
                  </a:lnTo>
                  <a:lnTo>
                    <a:pt x="903" y="202"/>
                  </a:lnTo>
                  <a:lnTo>
                    <a:pt x="183" y="202"/>
                  </a:lnTo>
                  <a:lnTo>
                    <a:pt x="125" y="192"/>
                  </a:lnTo>
                  <a:lnTo>
                    <a:pt x="77" y="163"/>
                  </a:lnTo>
                  <a:lnTo>
                    <a:pt x="39" y="125"/>
                  </a:lnTo>
                  <a:lnTo>
                    <a:pt x="10" y="77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FF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5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6252975-4F0A-4B24-9F8B-FDA4C0EEC4A0}" type="slidenum">
              <a:rPr lang="en-US" b="0">
                <a:latin typeface="Cambria" panose="02040503050406030204" pitchFamily="18" charset="0"/>
              </a:rPr>
              <a:pPr/>
              <a:t>32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Explicit initialization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Example</a:t>
            </a:r>
          </a:p>
          <a:p>
            <a:pPr lvl="2" algn="l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String[] puppy = { “</a:t>
            </a:r>
            <a:r>
              <a:rPr lang="en-US" dirty="0" err="1" smtClean="0"/>
              <a:t>pika</a:t>
            </a:r>
            <a:r>
              <a:rPr lang="en-US" dirty="0" smtClean="0"/>
              <a:t>“, “</a:t>
            </a:r>
            <a:r>
              <a:rPr lang="en-US" dirty="0" err="1" smtClean="0"/>
              <a:t>arlo</a:t>
            </a:r>
            <a:r>
              <a:rPr lang="en-US" dirty="0" smtClean="0"/>
              <a:t>“, “</a:t>
            </a:r>
            <a:r>
              <a:rPr lang="en-US" dirty="0" err="1" smtClean="0"/>
              <a:t>schuyler</a:t>
            </a:r>
            <a:r>
              <a:rPr lang="en-US" dirty="0" smtClean="0"/>
              <a:t>", “</a:t>
            </a:r>
            <a:r>
              <a:rPr lang="en-US" dirty="0" err="1" smtClean="0"/>
              <a:t>nikki</a:t>
            </a:r>
            <a:r>
              <a:rPr lang="en-US" dirty="0" smtClean="0"/>
              <a:t>" };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[] unit = { 1 };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Equivalent to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String[] puppy = new String[4];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puppy[0] = “</a:t>
            </a:r>
            <a:r>
              <a:rPr lang="en-US" dirty="0" err="1" smtClean="0"/>
              <a:t>pika</a:t>
            </a:r>
            <a:r>
              <a:rPr lang="en-US" dirty="0" smtClean="0"/>
              <a:t>";       puppy[1] = “</a:t>
            </a:r>
            <a:r>
              <a:rPr lang="en-US" dirty="0" err="1" smtClean="0"/>
              <a:t>arlo</a:t>
            </a:r>
            <a:r>
              <a:rPr lang="en-US" dirty="0" smtClean="0"/>
              <a:t>";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puppy[2] = “</a:t>
            </a:r>
            <a:r>
              <a:rPr lang="en-US" dirty="0" err="1" smtClean="0"/>
              <a:t>schuyler</a:t>
            </a:r>
            <a:r>
              <a:rPr lang="en-US" dirty="0" smtClean="0"/>
              <a:t>";   puppy[3] = “</a:t>
            </a:r>
            <a:r>
              <a:rPr lang="en-US" dirty="0" err="1" smtClean="0"/>
              <a:t>nikki</a:t>
            </a:r>
            <a:r>
              <a:rPr lang="en-US" dirty="0" smtClean="0"/>
              <a:t>";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[] unit = new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[1];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unit[0] = 1;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C90C34A-E3D7-42B3-8513-A7539A5C6B59}" type="slidenum">
              <a:rPr lang="en-US" b="0">
                <a:latin typeface="Cambria" panose="02040503050406030204" pitchFamily="18" charset="0"/>
              </a:rPr>
              <a:pPr/>
              <a:t>33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Review of arrays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Creating an array: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foo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Accessing an array: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foo[3] = 7;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 (foo[1]);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Creating an array: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String[] bar = new String[10];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Accessing an array: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bar[3] = “</a:t>
            </a:r>
            <a:r>
              <a:rPr lang="en-US" dirty="0" err="1" smtClean="0"/>
              <a:t>qux</a:t>
            </a:r>
            <a:r>
              <a:rPr lang="en-US" dirty="0" smtClean="0"/>
              <a:t>”;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 (bar[1]);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40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44117A6-8B98-4754-BA95-7C6743F2BB53}" type="slidenum">
              <a:rPr lang="en-US" b="0">
                <a:latin typeface="Cambria" panose="02040503050406030204" pitchFamily="18" charset="0"/>
              </a:rPr>
              <a:pPr/>
              <a:t>34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How Java represents arrays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Consider</a:t>
            </a:r>
          </a:p>
          <a:p>
            <a:pPr eaLnBrk="1" hangingPunct="1"/>
            <a:endParaRPr lang="en-US" sz="3200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[] a = { 1, 2, 3, 4, 5 };</a:t>
            </a:r>
          </a:p>
          <a:p>
            <a:pPr eaLnBrk="1" hangingPunct="1"/>
            <a:endParaRPr lang="en-US" sz="3200" dirty="0" smtClean="0"/>
          </a:p>
          <a:p>
            <a:pPr eaLnBrk="1" hangingPunct="1"/>
            <a:endParaRPr lang="en-US" sz="3200" dirty="0" smtClean="0"/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990600" y="4495800"/>
            <a:ext cx="1371600" cy="457200"/>
          </a:xfrm>
          <a:prstGeom prst="rect">
            <a:avLst/>
          </a:prstGeom>
          <a:solidFill>
            <a:srgbClr val="C6C6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59141" name="Rectangle 5"/>
          <p:cNvSpPr>
            <a:spLocks noChangeArrowheads="1"/>
          </p:cNvSpPr>
          <p:nvPr/>
        </p:nvSpPr>
        <p:spPr bwMode="auto">
          <a:xfrm>
            <a:off x="762000" y="4572000"/>
            <a:ext cx="1009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600" b="0">
                <a:solidFill>
                  <a:srgbClr val="0000FF"/>
                </a:solidFill>
                <a:latin typeface="Cambria" panose="02040503050406030204" pitchFamily="18" charset="0"/>
              </a:rPr>
              <a:t>a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657600" y="4495800"/>
            <a:ext cx="4567238" cy="457200"/>
            <a:chOff x="864" y="3837"/>
            <a:chExt cx="2877" cy="288"/>
          </a:xfrm>
        </p:grpSpPr>
        <p:sp>
          <p:nvSpPr>
            <p:cNvPr id="35868" name="Rectangle 7"/>
            <p:cNvSpPr>
              <a:spLocks noChangeArrowheads="1"/>
            </p:cNvSpPr>
            <p:nvPr/>
          </p:nvSpPr>
          <p:spPr bwMode="auto">
            <a:xfrm>
              <a:off x="864" y="3837"/>
              <a:ext cx="575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5869" name="Rectangle 8"/>
            <p:cNvSpPr>
              <a:spLocks noChangeArrowheads="1"/>
            </p:cNvSpPr>
            <p:nvPr/>
          </p:nvSpPr>
          <p:spPr bwMode="auto">
            <a:xfrm>
              <a:off x="1113" y="391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1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5870" name="Rectangle 9"/>
            <p:cNvSpPr>
              <a:spLocks noChangeArrowheads="1"/>
            </p:cNvSpPr>
            <p:nvPr/>
          </p:nvSpPr>
          <p:spPr bwMode="auto">
            <a:xfrm>
              <a:off x="1439" y="3837"/>
              <a:ext cx="576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5871" name="Rectangle 10"/>
            <p:cNvSpPr>
              <a:spLocks noChangeArrowheads="1"/>
            </p:cNvSpPr>
            <p:nvPr/>
          </p:nvSpPr>
          <p:spPr bwMode="auto">
            <a:xfrm>
              <a:off x="1612" y="3913"/>
              <a:ext cx="1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  2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5872" name="Rectangle 11"/>
            <p:cNvSpPr>
              <a:spLocks noChangeArrowheads="1"/>
            </p:cNvSpPr>
            <p:nvPr/>
          </p:nvSpPr>
          <p:spPr bwMode="auto">
            <a:xfrm>
              <a:off x="2015" y="3837"/>
              <a:ext cx="575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5873" name="Rectangle 12"/>
            <p:cNvSpPr>
              <a:spLocks noChangeArrowheads="1"/>
            </p:cNvSpPr>
            <p:nvPr/>
          </p:nvSpPr>
          <p:spPr bwMode="auto">
            <a:xfrm>
              <a:off x="2264" y="391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3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5874" name="Rectangle 13"/>
            <p:cNvSpPr>
              <a:spLocks noChangeArrowheads="1"/>
            </p:cNvSpPr>
            <p:nvPr/>
          </p:nvSpPr>
          <p:spPr bwMode="auto">
            <a:xfrm>
              <a:off x="2590" y="3837"/>
              <a:ext cx="576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5875" name="Rectangle 14"/>
            <p:cNvSpPr>
              <a:spLocks noChangeArrowheads="1"/>
            </p:cNvSpPr>
            <p:nvPr/>
          </p:nvSpPr>
          <p:spPr bwMode="auto">
            <a:xfrm>
              <a:off x="2840" y="391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4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5876" name="Rectangle 15"/>
            <p:cNvSpPr>
              <a:spLocks noChangeArrowheads="1"/>
            </p:cNvSpPr>
            <p:nvPr/>
          </p:nvSpPr>
          <p:spPr bwMode="auto">
            <a:xfrm>
              <a:off x="3166" y="3837"/>
              <a:ext cx="575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5877" name="Rectangle 16"/>
            <p:cNvSpPr>
              <a:spLocks noChangeArrowheads="1"/>
            </p:cNvSpPr>
            <p:nvPr/>
          </p:nvSpPr>
          <p:spPr bwMode="auto">
            <a:xfrm>
              <a:off x="3415" y="391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5</a:t>
              </a:r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657600" y="3505200"/>
            <a:ext cx="3589338" cy="2686050"/>
            <a:chOff x="2971" y="-1692"/>
            <a:chExt cx="2261" cy="1692"/>
          </a:xfrm>
        </p:grpSpPr>
        <p:sp>
          <p:nvSpPr>
            <p:cNvPr id="35850" name="Freeform 18"/>
            <p:cNvSpPr>
              <a:spLocks/>
            </p:cNvSpPr>
            <p:nvPr/>
          </p:nvSpPr>
          <p:spPr bwMode="auto">
            <a:xfrm>
              <a:off x="2971" y="-1692"/>
              <a:ext cx="2261" cy="1692"/>
            </a:xfrm>
            <a:custGeom>
              <a:avLst/>
              <a:gdLst>
                <a:gd name="T0" fmla="*/ 2160 w 2766"/>
                <a:gd name="T1" fmla="*/ 1692 h 1432"/>
                <a:gd name="T2" fmla="*/ 2190 w 2766"/>
                <a:gd name="T3" fmla="*/ 1688 h 1432"/>
                <a:gd name="T4" fmla="*/ 2220 w 2766"/>
                <a:gd name="T5" fmla="*/ 1665 h 1432"/>
                <a:gd name="T6" fmla="*/ 2242 w 2766"/>
                <a:gd name="T7" fmla="*/ 1633 h 1432"/>
                <a:gd name="T8" fmla="*/ 2256 w 2766"/>
                <a:gd name="T9" fmla="*/ 1593 h 1432"/>
                <a:gd name="T10" fmla="*/ 2261 w 2766"/>
                <a:gd name="T11" fmla="*/ 1545 h 1432"/>
                <a:gd name="T12" fmla="*/ 2261 w 2766"/>
                <a:gd name="T13" fmla="*/ 150 h 1432"/>
                <a:gd name="T14" fmla="*/ 2256 w 2766"/>
                <a:gd name="T15" fmla="*/ 103 h 1432"/>
                <a:gd name="T16" fmla="*/ 2242 w 2766"/>
                <a:gd name="T17" fmla="*/ 63 h 1432"/>
                <a:gd name="T18" fmla="*/ 2220 w 2766"/>
                <a:gd name="T19" fmla="*/ 32 h 1432"/>
                <a:gd name="T20" fmla="*/ 2190 w 2766"/>
                <a:gd name="T21" fmla="*/ 7 h 1432"/>
                <a:gd name="T22" fmla="*/ 2160 w 2766"/>
                <a:gd name="T23" fmla="*/ 0 h 1432"/>
                <a:gd name="T24" fmla="*/ 105 w 2766"/>
                <a:gd name="T25" fmla="*/ 0 h 1432"/>
                <a:gd name="T26" fmla="*/ 71 w 2766"/>
                <a:gd name="T27" fmla="*/ 7 h 1432"/>
                <a:gd name="T28" fmla="*/ 44 w 2766"/>
                <a:gd name="T29" fmla="*/ 32 h 1432"/>
                <a:gd name="T30" fmla="*/ 20 w 2766"/>
                <a:gd name="T31" fmla="*/ 63 h 1432"/>
                <a:gd name="T32" fmla="*/ 6 w 2766"/>
                <a:gd name="T33" fmla="*/ 103 h 1432"/>
                <a:gd name="T34" fmla="*/ 0 w 2766"/>
                <a:gd name="T35" fmla="*/ 150 h 1432"/>
                <a:gd name="T36" fmla="*/ 0 w 2766"/>
                <a:gd name="T37" fmla="*/ 1545 h 1432"/>
                <a:gd name="T38" fmla="*/ 6 w 2766"/>
                <a:gd name="T39" fmla="*/ 1593 h 1432"/>
                <a:gd name="T40" fmla="*/ 20 w 2766"/>
                <a:gd name="T41" fmla="*/ 1633 h 1432"/>
                <a:gd name="T42" fmla="*/ 44 w 2766"/>
                <a:gd name="T43" fmla="*/ 1665 h 1432"/>
                <a:gd name="T44" fmla="*/ 71 w 2766"/>
                <a:gd name="T45" fmla="*/ 1688 h 1432"/>
                <a:gd name="T46" fmla="*/ 105 w 2766"/>
                <a:gd name="T47" fmla="*/ 1692 h 1432"/>
                <a:gd name="T48" fmla="*/ 2160 w 2766"/>
                <a:gd name="T49" fmla="*/ 1692 h 14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766"/>
                <a:gd name="T76" fmla="*/ 0 h 1432"/>
                <a:gd name="T77" fmla="*/ 2766 w 2766"/>
                <a:gd name="T78" fmla="*/ 1432 h 14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766" h="1432">
                  <a:moveTo>
                    <a:pt x="2642" y="1432"/>
                  </a:moveTo>
                  <a:lnTo>
                    <a:pt x="2679" y="1429"/>
                  </a:lnTo>
                  <a:lnTo>
                    <a:pt x="2716" y="1409"/>
                  </a:lnTo>
                  <a:lnTo>
                    <a:pt x="2743" y="1382"/>
                  </a:lnTo>
                  <a:lnTo>
                    <a:pt x="2760" y="1348"/>
                  </a:lnTo>
                  <a:lnTo>
                    <a:pt x="2766" y="1308"/>
                  </a:lnTo>
                  <a:lnTo>
                    <a:pt x="2766" y="127"/>
                  </a:lnTo>
                  <a:lnTo>
                    <a:pt x="2760" y="87"/>
                  </a:lnTo>
                  <a:lnTo>
                    <a:pt x="2743" y="53"/>
                  </a:lnTo>
                  <a:lnTo>
                    <a:pt x="2716" y="27"/>
                  </a:lnTo>
                  <a:lnTo>
                    <a:pt x="2679" y="6"/>
                  </a:lnTo>
                  <a:lnTo>
                    <a:pt x="2642" y="0"/>
                  </a:lnTo>
                  <a:lnTo>
                    <a:pt x="128" y="0"/>
                  </a:lnTo>
                  <a:lnTo>
                    <a:pt x="87" y="6"/>
                  </a:lnTo>
                  <a:lnTo>
                    <a:pt x="54" y="27"/>
                  </a:lnTo>
                  <a:lnTo>
                    <a:pt x="24" y="53"/>
                  </a:lnTo>
                  <a:lnTo>
                    <a:pt x="7" y="87"/>
                  </a:lnTo>
                  <a:lnTo>
                    <a:pt x="0" y="127"/>
                  </a:lnTo>
                  <a:lnTo>
                    <a:pt x="0" y="1308"/>
                  </a:lnTo>
                  <a:lnTo>
                    <a:pt x="7" y="1348"/>
                  </a:lnTo>
                  <a:lnTo>
                    <a:pt x="24" y="1382"/>
                  </a:lnTo>
                  <a:lnTo>
                    <a:pt x="54" y="1409"/>
                  </a:lnTo>
                  <a:lnTo>
                    <a:pt x="87" y="1429"/>
                  </a:lnTo>
                  <a:lnTo>
                    <a:pt x="128" y="1432"/>
                  </a:lnTo>
                  <a:lnTo>
                    <a:pt x="2642" y="1432"/>
                  </a:lnTo>
                  <a:close/>
                </a:path>
              </a:pathLst>
            </a:custGeom>
            <a:solidFill>
              <a:srgbClr val="C6C6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5851" name="Line 19"/>
            <p:cNvSpPr>
              <a:spLocks noChangeShapeType="1"/>
            </p:cNvSpPr>
            <p:nvPr/>
          </p:nvSpPr>
          <p:spPr bwMode="auto">
            <a:xfrm flipV="1">
              <a:off x="2976" y="-1392"/>
              <a:ext cx="225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5852" name="Line 20"/>
            <p:cNvSpPr>
              <a:spLocks noChangeShapeType="1"/>
            </p:cNvSpPr>
            <p:nvPr/>
          </p:nvSpPr>
          <p:spPr bwMode="auto">
            <a:xfrm flipV="1">
              <a:off x="2976" y="-828"/>
              <a:ext cx="225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5853" name="Rectangle 21"/>
            <p:cNvSpPr>
              <a:spLocks noChangeArrowheads="1"/>
            </p:cNvSpPr>
            <p:nvPr/>
          </p:nvSpPr>
          <p:spPr bwMode="auto">
            <a:xfrm>
              <a:off x="3024" y="-768"/>
              <a:ext cx="1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+ …</a:t>
              </a:r>
              <a:endParaRPr lang="en-US" b="0">
                <a:latin typeface="Cambria" panose="02040503050406030204" pitchFamily="18" charset="0"/>
              </a:endParaRPr>
            </a:p>
          </p:txBody>
        </p:sp>
        <p:sp>
          <p:nvSpPr>
            <p:cNvPr id="35854" name="Rectangle 22"/>
            <p:cNvSpPr>
              <a:spLocks noChangeArrowheads="1"/>
            </p:cNvSpPr>
            <p:nvPr/>
          </p:nvSpPr>
          <p:spPr bwMode="auto">
            <a:xfrm>
              <a:off x="3984" y="-1644"/>
              <a:ext cx="31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Array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5855" name="Rectangle 23"/>
            <p:cNvSpPr>
              <a:spLocks noChangeArrowheads="1"/>
            </p:cNvSpPr>
            <p:nvPr/>
          </p:nvSpPr>
          <p:spPr bwMode="auto">
            <a:xfrm>
              <a:off x="3018" y="-1309"/>
              <a:ext cx="62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- length = 5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5856" name="Rectangle 24"/>
            <p:cNvSpPr>
              <a:spLocks noChangeArrowheads="1"/>
            </p:cNvSpPr>
            <p:nvPr/>
          </p:nvSpPr>
          <p:spPr bwMode="auto">
            <a:xfrm>
              <a:off x="3018" y="-1158"/>
              <a:ext cx="41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sz="500" b="0">
                <a:solidFill>
                  <a:srgbClr val="000000"/>
                </a:solidFill>
                <a:latin typeface="Cambria" panose="02040503050406030204" pitchFamily="18" charset="0"/>
              </a:endParaRPr>
            </a:p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- </a:t>
              </a:r>
              <a:r>
                <a:rPr lang="en-US" sz="1600" b="0" i="1">
                  <a:solidFill>
                    <a:srgbClr val="000000"/>
                  </a:solidFill>
                  <a:latin typeface="Cambria" panose="02040503050406030204" pitchFamily="18" charset="0"/>
                </a:rPr>
                <a:t>data</a:t>
              </a:r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 =</a:t>
              </a:r>
              <a:endParaRPr lang="en-US">
                <a:latin typeface="Cambria" panose="02040503050406030204" pitchFamily="18" charset="0"/>
              </a:endParaRPr>
            </a:p>
          </p:txBody>
        </p:sp>
        <p:grpSp>
          <p:nvGrpSpPr>
            <p:cNvPr id="35857" name="Group 25"/>
            <p:cNvGrpSpPr>
              <a:grpSpLocks/>
            </p:cNvGrpSpPr>
            <p:nvPr/>
          </p:nvGrpSpPr>
          <p:grpSpPr bwMode="auto">
            <a:xfrm>
              <a:off x="3504" y="-1116"/>
              <a:ext cx="1440" cy="195"/>
              <a:chOff x="912" y="2109"/>
              <a:chExt cx="1440" cy="195"/>
            </a:xfrm>
          </p:grpSpPr>
          <p:sp>
            <p:nvSpPr>
              <p:cNvPr id="35858" name="Rectangle 26"/>
              <p:cNvSpPr>
                <a:spLocks noChangeArrowheads="1"/>
              </p:cNvSpPr>
              <p:nvPr/>
            </p:nvSpPr>
            <p:spPr bwMode="auto">
              <a:xfrm>
                <a:off x="912" y="2109"/>
                <a:ext cx="288" cy="195"/>
              </a:xfrm>
              <a:prstGeom prst="rect">
                <a:avLst/>
              </a:prstGeom>
              <a:solidFill>
                <a:srgbClr val="C6C6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5859" name="Rectangle 27"/>
              <p:cNvSpPr>
                <a:spLocks noChangeArrowheads="1"/>
              </p:cNvSpPr>
              <p:nvPr/>
            </p:nvSpPr>
            <p:spPr bwMode="auto">
              <a:xfrm>
                <a:off x="1008" y="2112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600" b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1</a:t>
                </a:r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5860" name="Rectangle 28"/>
              <p:cNvSpPr>
                <a:spLocks noChangeArrowheads="1"/>
              </p:cNvSpPr>
              <p:nvPr/>
            </p:nvSpPr>
            <p:spPr bwMode="auto">
              <a:xfrm>
                <a:off x="1200" y="2109"/>
                <a:ext cx="288" cy="195"/>
              </a:xfrm>
              <a:prstGeom prst="rect">
                <a:avLst/>
              </a:prstGeom>
              <a:solidFill>
                <a:srgbClr val="C6C6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5861" name="Rectangle 29"/>
              <p:cNvSpPr>
                <a:spLocks noChangeArrowheads="1"/>
              </p:cNvSpPr>
              <p:nvPr/>
            </p:nvSpPr>
            <p:spPr bwMode="auto">
              <a:xfrm>
                <a:off x="1296" y="2112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600" b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2</a:t>
                </a:r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5862" name="Rectangle 30"/>
              <p:cNvSpPr>
                <a:spLocks noChangeArrowheads="1"/>
              </p:cNvSpPr>
              <p:nvPr/>
            </p:nvSpPr>
            <p:spPr bwMode="auto">
              <a:xfrm>
                <a:off x="1488" y="2109"/>
                <a:ext cx="288" cy="195"/>
              </a:xfrm>
              <a:prstGeom prst="rect">
                <a:avLst/>
              </a:prstGeom>
              <a:solidFill>
                <a:srgbClr val="C6C6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5863" name="Rectangle 31"/>
              <p:cNvSpPr>
                <a:spLocks noChangeArrowheads="1"/>
              </p:cNvSpPr>
              <p:nvPr/>
            </p:nvSpPr>
            <p:spPr bwMode="auto">
              <a:xfrm>
                <a:off x="1584" y="2112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600" b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3</a:t>
                </a:r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5864" name="Rectangle 32"/>
              <p:cNvSpPr>
                <a:spLocks noChangeArrowheads="1"/>
              </p:cNvSpPr>
              <p:nvPr/>
            </p:nvSpPr>
            <p:spPr bwMode="auto">
              <a:xfrm>
                <a:off x="1776" y="2109"/>
                <a:ext cx="288" cy="195"/>
              </a:xfrm>
              <a:prstGeom prst="rect">
                <a:avLst/>
              </a:prstGeom>
              <a:solidFill>
                <a:srgbClr val="C6C6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5865" name="Rectangle 33"/>
              <p:cNvSpPr>
                <a:spLocks noChangeArrowheads="1"/>
              </p:cNvSpPr>
              <p:nvPr/>
            </p:nvSpPr>
            <p:spPr bwMode="auto">
              <a:xfrm>
                <a:off x="1872" y="2112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600" b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4</a:t>
                </a:r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5866" name="Rectangle 34"/>
              <p:cNvSpPr>
                <a:spLocks noChangeArrowheads="1"/>
              </p:cNvSpPr>
              <p:nvPr/>
            </p:nvSpPr>
            <p:spPr bwMode="auto">
              <a:xfrm>
                <a:off x="2064" y="2109"/>
                <a:ext cx="288" cy="195"/>
              </a:xfrm>
              <a:prstGeom prst="rect">
                <a:avLst/>
              </a:prstGeom>
              <a:solidFill>
                <a:srgbClr val="C6C6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5867" name="Rectangle 35"/>
              <p:cNvSpPr>
                <a:spLocks noChangeArrowheads="1"/>
              </p:cNvSpPr>
              <p:nvPr/>
            </p:nvSpPr>
            <p:spPr bwMode="auto">
              <a:xfrm>
                <a:off x="2160" y="2112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600" b="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5</a:t>
                </a:r>
                <a:endParaRPr lang="en-US"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859172" name="Line 36"/>
          <p:cNvSpPr>
            <a:spLocks noChangeShapeType="1"/>
          </p:cNvSpPr>
          <p:nvPr/>
        </p:nvSpPr>
        <p:spPr bwMode="auto">
          <a:xfrm>
            <a:off x="1752600" y="4724400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1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0.29132 1.11111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0" grpId="0" animBg="1"/>
      <p:bldP spid="859140" grpId="1" animBg="1"/>
      <p:bldP spid="859141" grpId="0"/>
      <p:bldP spid="859172" grpId="0" animBg="1"/>
      <p:bldP spid="85917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F372DE9-C957-482B-B7FE-A1D164101BE2}" type="slidenum">
              <a:rPr lang="en-US" b="0">
                <a:latin typeface="Cambria" panose="02040503050406030204" pitchFamily="18" charset="0"/>
              </a:rPr>
              <a:pPr/>
              <a:t>35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Cambria" panose="02040503050406030204" pitchFamily="18" charset="0"/>
              </a:rPr>
              <a:t>More about how Java represents Arrays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23911"/>
            <a:ext cx="8229600" cy="5045077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Consider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			</a:t>
            </a:r>
            <a:r>
              <a:rPr lang="en-US" dirty="0" err="1" smtClean="0"/>
              <a:t>int</a:t>
            </a:r>
            <a:r>
              <a:rPr lang="en-US" dirty="0" smtClean="0"/>
              <a:t>[] a;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			</a:t>
            </a:r>
            <a:r>
              <a:rPr lang="en-US" dirty="0" err="1" smtClean="0"/>
              <a:t>int</a:t>
            </a:r>
            <a:r>
              <a:rPr lang="en-US" dirty="0" smtClean="0"/>
              <a:t>[] b = null;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			</a:t>
            </a:r>
            <a:r>
              <a:rPr lang="en-US" dirty="0" err="1" smtClean="0"/>
              <a:t>int</a:t>
            </a:r>
            <a:r>
              <a:rPr lang="en-US" dirty="0" smtClean="0"/>
              <a:t>[] c = new </a:t>
            </a:r>
            <a:r>
              <a:rPr lang="en-US" dirty="0" err="1" smtClean="0"/>
              <a:t>int</a:t>
            </a:r>
            <a:r>
              <a:rPr lang="en-US" dirty="0" smtClean="0"/>
              <a:t>[5];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			</a:t>
            </a:r>
            <a:r>
              <a:rPr lang="en-US" dirty="0" err="1" smtClean="0"/>
              <a:t>int</a:t>
            </a:r>
            <a:r>
              <a:rPr lang="en-US" dirty="0" smtClean="0"/>
              <a:t>[] d = { 1, 2, 3, 4, 5 };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			a = c;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			d = c;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6600" y="5791200"/>
            <a:ext cx="4826000" cy="528638"/>
            <a:chOff x="2356" y="2960"/>
            <a:chExt cx="3040" cy="333"/>
          </a:xfrm>
        </p:grpSpPr>
        <p:sp>
          <p:nvSpPr>
            <p:cNvPr id="36904" name="Rectangle 5"/>
            <p:cNvSpPr>
              <a:spLocks noChangeArrowheads="1"/>
            </p:cNvSpPr>
            <p:nvPr/>
          </p:nvSpPr>
          <p:spPr bwMode="auto">
            <a:xfrm>
              <a:off x="2356" y="3005"/>
              <a:ext cx="575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905" name="Rectangle 6"/>
            <p:cNvSpPr>
              <a:spLocks noChangeArrowheads="1"/>
            </p:cNvSpPr>
            <p:nvPr/>
          </p:nvSpPr>
          <p:spPr bwMode="auto">
            <a:xfrm>
              <a:off x="2605" y="308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1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906" name="Rectangle 7"/>
            <p:cNvSpPr>
              <a:spLocks noChangeArrowheads="1"/>
            </p:cNvSpPr>
            <p:nvPr/>
          </p:nvSpPr>
          <p:spPr bwMode="auto">
            <a:xfrm>
              <a:off x="2931" y="3005"/>
              <a:ext cx="576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907" name="Rectangle 8"/>
            <p:cNvSpPr>
              <a:spLocks noChangeArrowheads="1"/>
            </p:cNvSpPr>
            <p:nvPr/>
          </p:nvSpPr>
          <p:spPr bwMode="auto">
            <a:xfrm>
              <a:off x="3104" y="3081"/>
              <a:ext cx="1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  2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908" name="Rectangle 9"/>
            <p:cNvSpPr>
              <a:spLocks noChangeArrowheads="1"/>
            </p:cNvSpPr>
            <p:nvPr/>
          </p:nvSpPr>
          <p:spPr bwMode="auto">
            <a:xfrm>
              <a:off x="3507" y="3005"/>
              <a:ext cx="575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909" name="Rectangle 10"/>
            <p:cNvSpPr>
              <a:spLocks noChangeArrowheads="1"/>
            </p:cNvSpPr>
            <p:nvPr/>
          </p:nvSpPr>
          <p:spPr bwMode="auto">
            <a:xfrm>
              <a:off x="3756" y="308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3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910" name="Rectangle 11"/>
            <p:cNvSpPr>
              <a:spLocks noChangeArrowheads="1"/>
            </p:cNvSpPr>
            <p:nvPr/>
          </p:nvSpPr>
          <p:spPr bwMode="auto">
            <a:xfrm>
              <a:off x="4082" y="3005"/>
              <a:ext cx="576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911" name="Rectangle 12"/>
            <p:cNvSpPr>
              <a:spLocks noChangeArrowheads="1"/>
            </p:cNvSpPr>
            <p:nvPr/>
          </p:nvSpPr>
          <p:spPr bwMode="auto">
            <a:xfrm>
              <a:off x="4332" y="308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4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912" name="Rectangle 13"/>
            <p:cNvSpPr>
              <a:spLocks noChangeArrowheads="1"/>
            </p:cNvSpPr>
            <p:nvPr/>
          </p:nvSpPr>
          <p:spPr bwMode="auto">
            <a:xfrm>
              <a:off x="4658" y="3005"/>
              <a:ext cx="575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913" name="Rectangle 14"/>
            <p:cNvSpPr>
              <a:spLocks noChangeArrowheads="1"/>
            </p:cNvSpPr>
            <p:nvPr/>
          </p:nvSpPr>
          <p:spPr bwMode="auto">
            <a:xfrm>
              <a:off x="4907" y="308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5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914" name="Text Box 15"/>
            <p:cNvSpPr txBox="1">
              <a:spLocks noChangeArrowheads="1"/>
            </p:cNvSpPr>
            <p:nvPr/>
          </p:nvSpPr>
          <p:spPr bwMode="auto">
            <a:xfrm>
              <a:off x="5280" y="296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sz="2000">
                <a:latin typeface="Cambria" panose="02040503050406030204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276600" y="5181600"/>
            <a:ext cx="4826000" cy="528638"/>
            <a:chOff x="2356" y="2960"/>
            <a:chExt cx="3040" cy="333"/>
          </a:xfrm>
        </p:grpSpPr>
        <p:sp>
          <p:nvSpPr>
            <p:cNvPr id="36893" name="Rectangle 17"/>
            <p:cNvSpPr>
              <a:spLocks noChangeArrowheads="1"/>
            </p:cNvSpPr>
            <p:nvPr/>
          </p:nvSpPr>
          <p:spPr bwMode="auto">
            <a:xfrm>
              <a:off x="2356" y="3005"/>
              <a:ext cx="575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894" name="Rectangle 18"/>
            <p:cNvSpPr>
              <a:spLocks noChangeArrowheads="1"/>
            </p:cNvSpPr>
            <p:nvPr/>
          </p:nvSpPr>
          <p:spPr bwMode="auto">
            <a:xfrm>
              <a:off x="2605" y="308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0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895" name="Rectangle 19"/>
            <p:cNvSpPr>
              <a:spLocks noChangeArrowheads="1"/>
            </p:cNvSpPr>
            <p:nvPr/>
          </p:nvSpPr>
          <p:spPr bwMode="auto">
            <a:xfrm>
              <a:off x="2931" y="3005"/>
              <a:ext cx="576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896" name="Rectangle 20"/>
            <p:cNvSpPr>
              <a:spLocks noChangeArrowheads="1"/>
            </p:cNvSpPr>
            <p:nvPr/>
          </p:nvSpPr>
          <p:spPr bwMode="auto">
            <a:xfrm>
              <a:off x="3104" y="3081"/>
              <a:ext cx="1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  0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897" name="Rectangle 21"/>
            <p:cNvSpPr>
              <a:spLocks noChangeArrowheads="1"/>
            </p:cNvSpPr>
            <p:nvPr/>
          </p:nvSpPr>
          <p:spPr bwMode="auto">
            <a:xfrm>
              <a:off x="3507" y="3005"/>
              <a:ext cx="575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898" name="Rectangle 22"/>
            <p:cNvSpPr>
              <a:spLocks noChangeArrowheads="1"/>
            </p:cNvSpPr>
            <p:nvPr/>
          </p:nvSpPr>
          <p:spPr bwMode="auto">
            <a:xfrm>
              <a:off x="3756" y="308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0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899" name="Rectangle 23"/>
            <p:cNvSpPr>
              <a:spLocks noChangeArrowheads="1"/>
            </p:cNvSpPr>
            <p:nvPr/>
          </p:nvSpPr>
          <p:spPr bwMode="auto">
            <a:xfrm>
              <a:off x="4082" y="3005"/>
              <a:ext cx="576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900" name="Rectangle 24"/>
            <p:cNvSpPr>
              <a:spLocks noChangeArrowheads="1"/>
            </p:cNvSpPr>
            <p:nvPr/>
          </p:nvSpPr>
          <p:spPr bwMode="auto">
            <a:xfrm>
              <a:off x="4332" y="308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0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901" name="Rectangle 25"/>
            <p:cNvSpPr>
              <a:spLocks noChangeArrowheads="1"/>
            </p:cNvSpPr>
            <p:nvPr/>
          </p:nvSpPr>
          <p:spPr bwMode="auto">
            <a:xfrm>
              <a:off x="4658" y="3005"/>
              <a:ext cx="575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902" name="Rectangle 26"/>
            <p:cNvSpPr>
              <a:spLocks noChangeArrowheads="1"/>
            </p:cNvSpPr>
            <p:nvPr/>
          </p:nvSpPr>
          <p:spPr bwMode="auto">
            <a:xfrm>
              <a:off x="4907" y="308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0</a:t>
              </a:r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903" name="Text Box 27"/>
            <p:cNvSpPr txBox="1">
              <a:spLocks noChangeArrowheads="1"/>
            </p:cNvSpPr>
            <p:nvPr/>
          </p:nvSpPr>
          <p:spPr bwMode="auto">
            <a:xfrm>
              <a:off x="5280" y="296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sz="2000">
                <a:latin typeface="Cambria" panose="02040503050406030204" pitchFamily="18" charset="0"/>
              </a:endParaRP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143000" y="4038600"/>
            <a:ext cx="1600200" cy="457200"/>
            <a:chOff x="720" y="2688"/>
            <a:chExt cx="1008" cy="288"/>
          </a:xfrm>
        </p:grpSpPr>
        <p:sp>
          <p:nvSpPr>
            <p:cNvPr id="36891" name="Rectangle 29"/>
            <p:cNvSpPr>
              <a:spLocks noChangeArrowheads="1"/>
            </p:cNvSpPr>
            <p:nvPr/>
          </p:nvSpPr>
          <p:spPr bwMode="auto">
            <a:xfrm>
              <a:off x="864" y="2688"/>
              <a:ext cx="864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892" name="Rectangle 30"/>
            <p:cNvSpPr>
              <a:spLocks noChangeArrowheads="1"/>
            </p:cNvSpPr>
            <p:nvPr/>
          </p:nvSpPr>
          <p:spPr bwMode="auto">
            <a:xfrm>
              <a:off x="720" y="2736"/>
              <a:ext cx="6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FF"/>
                  </a:solidFill>
                  <a:latin typeface="Cambria" panose="02040503050406030204" pitchFamily="18" charset="0"/>
                </a:rPr>
                <a:t>a</a:t>
              </a:r>
              <a:endParaRPr lang="en-US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860191" name="Rectangle 31"/>
          <p:cNvSpPr>
            <a:spLocks noChangeArrowheads="1"/>
          </p:cNvSpPr>
          <p:nvPr/>
        </p:nvSpPr>
        <p:spPr bwMode="auto">
          <a:xfrm>
            <a:off x="1981200" y="4149725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600" b="0">
                <a:solidFill>
                  <a:srgbClr val="000000"/>
                </a:solidFill>
                <a:latin typeface="Cambria" panose="02040503050406030204" pitchFamily="18" charset="0"/>
              </a:rPr>
              <a:t>-</a:t>
            </a:r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43000" y="4648200"/>
            <a:ext cx="1600200" cy="457200"/>
            <a:chOff x="720" y="2544"/>
            <a:chExt cx="1008" cy="288"/>
          </a:xfrm>
        </p:grpSpPr>
        <p:sp>
          <p:nvSpPr>
            <p:cNvPr id="36888" name="Rectangle 33"/>
            <p:cNvSpPr>
              <a:spLocks noChangeArrowheads="1"/>
            </p:cNvSpPr>
            <p:nvPr/>
          </p:nvSpPr>
          <p:spPr bwMode="auto">
            <a:xfrm>
              <a:off x="864" y="2544"/>
              <a:ext cx="864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889" name="Rectangle 34"/>
            <p:cNvSpPr>
              <a:spLocks noChangeArrowheads="1"/>
            </p:cNvSpPr>
            <p:nvPr/>
          </p:nvSpPr>
          <p:spPr bwMode="auto">
            <a:xfrm>
              <a:off x="720" y="259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FF"/>
                  </a:solidFill>
                  <a:latin typeface="Cambria" panose="02040503050406030204" pitchFamily="18" charset="0"/>
                </a:rPr>
                <a:t>b</a:t>
              </a:r>
              <a:endParaRPr lang="en-US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890" name="Rectangle 35"/>
            <p:cNvSpPr>
              <a:spLocks noChangeArrowheads="1"/>
            </p:cNvSpPr>
            <p:nvPr/>
          </p:nvSpPr>
          <p:spPr bwMode="auto">
            <a:xfrm>
              <a:off x="1248" y="2614"/>
              <a:ext cx="21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00"/>
                  </a:solidFill>
                  <a:latin typeface="Cambria" panose="02040503050406030204" pitchFamily="18" charset="0"/>
                </a:rPr>
                <a:t>null</a:t>
              </a:r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143000" y="5257800"/>
            <a:ext cx="1600200" cy="457200"/>
            <a:chOff x="720" y="2544"/>
            <a:chExt cx="1008" cy="288"/>
          </a:xfrm>
        </p:grpSpPr>
        <p:sp>
          <p:nvSpPr>
            <p:cNvPr id="36885" name="Rectangle 37"/>
            <p:cNvSpPr>
              <a:spLocks noChangeArrowheads="1"/>
            </p:cNvSpPr>
            <p:nvPr/>
          </p:nvSpPr>
          <p:spPr bwMode="auto">
            <a:xfrm>
              <a:off x="864" y="2544"/>
              <a:ext cx="864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886" name="Rectangle 38"/>
            <p:cNvSpPr>
              <a:spLocks noChangeArrowheads="1"/>
            </p:cNvSpPr>
            <p:nvPr/>
          </p:nvSpPr>
          <p:spPr bwMode="auto">
            <a:xfrm>
              <a:off x="720" y="2592"/>
              <a:ext cx="5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FF"/>
                  </a:solidFill>
                  <a:latin typeface="Cambria" panose="02040503050406030204" pitchFamily="18" charset="0"/>
                </a:rPr>
                <a:t>c</a:t>
              </a:r>
              <a:endParaRPr lang="en-US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887" name="Rectangle 39"/>
            <p:cNvSpPr>
              <a:spLocks noChangeArrowheads="1"/>
            </p:cNvSpPr>
            <p:nvPr/>
          </p:nvSpPr>
          <p:spPr bwMode="auto">
            <a:xfrm>
              <a:off x="1248" y="261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143000" y="5867400"/>
            <a:ext cx="1600200" cy="457200"/>
            <a:chOff x="720" y="2544"/>
            <a:chExt cx="1008" cy="288"/>
          </a:xfrm>
        </p:grpSpPr>
        <p:sp>
          <p:nvSpPr>
            <p:cNvPr id="36882" name="Rectangle 41"/>
            <p:cNvSpPr>
              <a:spLocks noChangeArrowheads="1"/>
            </p:cNvSpPr>
            <p:nvPr/>
          </p:nvSpPr>
          <p:spPr bwMode="auto">
            <a:xfrm>
              <a:off x="864" y="2544"/>
              <a:ext cx="864" cy="288"/>
            </a:xfrm>
            <a:prstGeom prst="rect">
              <a:avLst/>
            </a:prstGeom>
            <a:solidFill>
              <a:srgbClr val="C6C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36883" name="Rectangle 42"/>
            <p:cNvSpPr>
              <a:spLocks noChangeArrowheads="1"/>
            </p:cNvSpPr>
            <p:nvPr/>
          </p:nvSpPr>
          <p:spPr bwMode="auto">
            <a:xfrm>
              <a:off x="720" y="259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sz="1600" b="0">
                  <a:solidFill>
                    <a:srgbClr val="0000FF"/>
                  </a:solidFill>
                  <a:latin typeface="Cambria" panose="02040503050406030204" pitchFamily="18" charset="0"/>
                </a:rPr>
                <a:t>d</a:t>
              </a:r>
              <a:endParaRPr lang="en-US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884" name="Rectangle 43"/>
            <p:cNvSpPr>
              <a:spLocks noChangeArrowheads="1"/>
            </p:cNvSpPr>
            <p:nvPr/>
          </p:nvSpPr>
          <p:spPr bwMode="auto">
            <a:xfrm>
              <a:off x="1248" y="261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860204" name="Line 44"/>
          <p:cNvSpPr>
            <a:spLocks noChangeShapeType="1"/>
          </p:cNvSpPr>
          <p:nvPr/>
        </p:nvSpPr>
        <p:spPr bwMode="auto">
          <a:xfrm>
            <a:off x="1981200" y="54864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60205" name="Line 45"/>
          <p:cNvSpPr>
            <a:spLocks noChangeShapeType="1"/>
          </p:cNvSpPr>
          <p:nvPr/>
        </p:nvSpPr>
        <p:spPr bwMode="auto">
          <a:xfrm>
            <a:off x="1981200" y="60960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60206" name="Line 46"/>
          <p:cNvSpPr>
            <a:spLocks noChangeShapeType="1"/>
          </p:cNvSpPr>
          <p:nvPr/>
        </p:nvSpPr>
        <p:spPr bwMode="auto">
          <a:xfrm>
            <a:off x="3048000" y="4267200"/>
            <a:ext cx="6096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60207" name="Line 47"/>
          <p:cNvSpPr>
            <a:spLocks noChangeShapeType="1"/>
          </p:cNvSpPr>
          <p:nvPr/>
        </p:nvSpPr>
        <p:spPr bwMode="auto">
          <a:xfrm>
            <a:off x="2057400" y="42672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60208" name="Line 48"/>
          <p:cNvSpPr>
            <a:spLocks noChangeShapeType="1"/>
          </p:cNvSpPr>
          <p:nvPr/>
        </p:nvSpPr>
        <p:spPr bwMode="auto">
          <a:xfrm flipV="1">
            <a:off x="1981200" y="5562600"/>
            <a:ext cx="12954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60209" name="Rectangle 49"/>
          <p:cNvSpPr>
            <a:spLocks noChangeArrowheads="1"/>
          </p:cNvSpPr>
          <p:nvPr/>
        </p:nvSpPr>
        <p:spPr bwMode="auto">
          <a:xfrm>
            <a:off x="-2270125" y="1143000"/>
            <a:ext cx="822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304925" indent="-3952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sz="2000" b="0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lvl="2"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 dirty="0">
                <a:solidFill>
                  <a:srgbClr val="0000FF"/>
                </a:solidFill>
                <a:latin typeface="Cambria" panose="02040503050406030204" pitchFamily="18" charset="0"/>
              </a:rPr>
              <a:t>				</a:t>
            </a:r>
            <a:r>
              <a:rPr lang="en-US" sz="2000" b="0" dirty="0" err="1">
                <a:solidFill>
                  <a:srgbClr val="0000FF"/>
                </a:solidFill>
                <a:latin typeface="Cambria" panose="02040503050406030204" pitchFamily="18" charset="0"/>
              </a:rPr>
              <a:t>int</a:t>
            </a:r>
            <a:r>
              <a:rPr lang="en-US" sz="2000" b="0" dirty="0">
                <a:solidFill>
                  <a:srgbClr val="0000FF"/>
                </a:solidFill>
                <a:latin typeface="Cambria" panose="02040503050406030204" pitchFamily="18" charset="0"/>
              </a:rPr>
              <a:t>[] a;</a:t>
            </a:r>
          </a:p>
          <a:p>
            <a:pPr lvl="2"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 dirty="0">
                <a:solidFill>
                  <a:srgbClr val="0000FF"/>
                </a:solidFill>
                <a:latin typeface="Cambria" panose="02040503050406030204" pitchFamily="18" charset="0"/>
              </a:rPr>
              <a:t>				</a:t>
            </a:r>
            <a:r>
              <a:rPr lang="en-US" sz="2000" b="0" dirty="0" err="1">
                <a:solidFill>
                  <a:srgbClr val="0000FF"/>
                </a:solidFill>
                <a:latin typeface="Cambria" panose="02040503050406030204" pitchFamily="18" charset="0"/>
              </a:rPr>
              <a:t>int</a:t>
            </a:r>
            <a:r>
              <a:rPr lang="en-US" sz="2000" b="0" dirty="0">
                <a:solidFill>
                  <a:srgbClr val="0000FF"/>
                </a:solidFill>
                <a:latin typeface="Cambria" panose="02040503050406030204" pitchFamily="18" charset="0"/>
              </a:rPr>
              <a:t>[] b = null;</a:t>
            </a:r>
          </a:p>
          <a:p>
            <a:pPr lvl="2"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 dirty="0">
                <a:solidFill>
                  <a:srgbClr val="0000FF"/>
                </a:solidFill>
                <a:latin typeface="Cambria" panose="02040503050406030204" pitchFamily="18" charset="0"/>
              </a:rPr>
              <a:t>				</a:t>
            </a:r>
            <a:r>
              <a:rPr lang="en-US" sz="2000" b="0" dirty="0" err="1">
                <a:solidFill>
                  <a:srgbClr val="0000FF"/>
                </a:solidFill>
                <a:latin typeface="Cambria" panose="02040503050406030204" pitchFamily="18" charset="0"/>
              </a:rPr>
              <a:t>int</a:t>
            </a:r>
            <a:r>
              <a:rPr lang="en-US" sz="2000" b="0" dirty="0">
                <a:solidFill>
                  <a:srgbClr val="0000FF"/>
                </a:solidFill>
                <a:latin typeface="Cambria" panose="02040503050406030204" pitchFamily="18" charset="0"/>
              </a:rPr>
              <a:t>[] c = new </a:t>
            </a:r>
            <a:r>
              <a:rPr lang="en-US" sz="2000" b="0" dirty="0" err="1">
                <a:solidFill>
                  <a:srgbClr val="0000FF"/>
                </a:solidFill>
                <a:latin typeface="Cambria" panose="02040503050406030204" pitchFamily="18" charset="0"/>
              </a:rPr>
              <a:t>int</a:t>
            </a:r>
            <a:r>
              <a:rPr lang="en-US" sz="2000" b="0" dirty="0">
                <a:solidFill>
                  <a:srgbClr val="0000FF"/>
                </a:solidFill>
                <a:latin typeface="Cambria" panose="02040503050406030204" pitchFamily="18" charset="0"/>
              </a:rPr>
              <a:t>[5];</a:t>
            </a:r>
          </a:p>
          <a:p>
            <a:pPr lvl="2"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 dirty="0">
                <a:solidFill>
                  <a:srgbClr val="0000FF"/>
                </a:solidFill>
                <a:latin typeface="Cambria" panose="02040503050406030204" pitchFamily="18" charset="0"/>
              </a:rPr>
              <a:t>				</a:t>
            </a:r>
            <a:r>
              <a:rPr lang="en-US" sz="2000" b="0" dirty="0" err="1">
                <a:solidFill>
                  <a:srgbClr val="0000FF"/>
                </a:solidFill>
                <a:latin typeface="Cambria" panose="02040503050406030204" pitchFamily="18" charset="0"/>
              </a:rPr>
              <a:t>int</a:t>
            </a:r>
            <a:r>
              <a:rPr lang="en-US" sz="2000" b="0" dirty="0">
                <a:solidFill>
                  <a:srgbClr val="0000FF"/>
                </a:solidFill>
                <a:latin typeface="Cambria" panose="02040503050406030204" pitchFamily="18" charset="0"/>
              </a:rPr>
              <a:t>[] d = { 1, 2, 3, 4, 5 };</a:t>
            </a:r>
          </a:p>
          <a:p>
            <a:pPr lvl="2"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 dirty="0">
                <a:solidFill>
                  <a:srgbClr val="0000FF"/>
                </a:solidFill>
                <a:latin typeface="Cambria" panose="02040503050406030204" pitchFamily="18" charset="0"/>
              </a:rPr>
              <a:t>				a = c;</a:t>
            </a:r>
          </a:p>
          <a:p>
            <a:pPr lvl="2"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 dirty="0">
                <a:solidFill>
                  <a:srgbClr val="0000FF"/>
                </a:solidFill>
                <a:latin typeface="Cambria" panose="02040503050406030204" pitchFamily="18" charset="0"/>
              </a:rPr>
              <a:t>				d = c;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048000" y="6400800"/>
            <a:ext cx="28194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9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1" grpId="0"/>
      <p:bldP spid="860191" grpId="1"/>
      <p:bldP spid="860204" grpId="0" animBg="1"/>
      <p:bldP spid="860205" grpId="0" animBg="1"/>
      <p:bldP spid="860205" grpId="1" animBg="1"/>
      <p:bldP spid="860206" grpId="0" animBg="1"/>
      <p:bldP spid="860207" grpId="0" animBg="1"/>
      <p:bldP spid="86020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1325564-6C38-4FC4-9469-3D1D37B15660}" type="slidenum">
              <a:rPr lang="en-US" b="0">
                <a:latin typeface="Cambria" panose="02040503050406030204" pitchFamily="18" charset="0"/>
              </a:rPr>
              <a:pPr/>
              <a:t>36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Character Array Vs. String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E96D47A-FD98-4D3E-9D80-F3CCDD053512}" type="slidenum">
              <a:rPr lang="en-US" b="0">
                <a:latin typeface="Cambria" panose="02040503050406030204" pitchFamily="18" charset="0"/>
              </a:rPr>
              <a:pPr/>
              <a:t>37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Character Array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</a:t>
            </a:r>
          </a:p>
          <a:p>
            <a:pPr eaLnBrk="1" hangingPunct="1"/>
            <a:r>
              <a:rPr lang="en-US" smtClean="0"/>
              <a:t>char myarray[]=new char[20];</a:t>
            </a:r>
          </a:p>
          <a:p>
            <a:pPr eaLnBrk="1" hangingPunct="1"/>
            <a:r>
              <a:rPr lang="en-US" smtClean="0"/>
              <a:t>myarray[0]='a';</a:t>
            </a:r>
          </a:p>
          <a:p>
            <a:pPr eaLnBrk="1" hangingPunct="1"/>
            <a:r>
              <a:rPr lang="en-US" smtClean="0"/>
              <a:t>myarray[1]='b';</a:t>
            </a:r>
          </a:p>
          <a:p>
            <a:pPr eaLnBrk="1" hangingPunct="1"/>
            <a:r>
              <a:rPr lang="en-US" smtClean="0"/>
              <a:t>myarray[2]='\0';</a:t>
            </a:r>
          </a:p>
          <a:p>
            <a:pPr eaLnBrk="1" hangingPunct="1"/>
            <a:r>
              <a:rPr lang="en-US" smtClean="0"/>
              <a:t>System.out.println(myarray);</a:t>
            </a:r>
          </a:p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3CDA173-3A29-4AF5-9DB2-C79AE4ECB800}" type="slidenum">
              <a:rPr lang="en-US" b="0">
                <a:latin typeface="Cambria" panose="02040503050406030204" pitchFamily="18" charset="0"/>
              </a:rPr>
              <a:pPr/>
              <a:t>38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Strings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000" dirty="0" smtClean="0"/>
              <a:t>Java provides a </a:t>
            </a:r>
            <a:r>
              <a:rPr lang="en-US" sz="2000" dirty="0" smtClean="0">
                <a:solidFill>
                  <a:srgbClr val="0000FF"/>
                </a:solidFill>
              </a:rPr>
              <a:t>class</a:t>
            </a:r>
            <a:r>
              <a:rPr lang="en-US" sz="2000" dirty="0" smtClean="0"/>
              <a:t> definition for a type called </a:t>
            </a:r>
            <a:r>
              <a:rPr lang="en-US" sz="2000" dirty="0" smtClean="0">
                <a:solidFill>
                  <a:srgbClr val="0000FF"/>
                </a:solidFill>
              </a:rPr>
              <a:t>String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dirty="0" smtClean="0"/>
              <a:t>Since the String class is part of the </a:t>
            </a:r>
            <a:r>
              <a:rPr lang="en-US" sz="2000" dirty="0" err="1" smtClean="0">
                <a:solidFill>
                  <a:srgbClr val="0000FF"/>
                </a:solidFill>
              </a:rPr>
              <a:t>java.lang</a:t>
            </a:r>
            <a:r>
              <a:rPr lang="en-US" sz="2000" dirty="0" smtClean="0"/>
              <a:t> package, no special imports are required to use it (like a header file in C).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dirty="0" smtClean="0"/>
              <a:t>Just like regular </a:t>
            </a:r>
            <a:r>
              <a:rPr lang="en-US" sz="2000" dirty="0" err="1" smtClean="0"/>
              <a:t>datatypes</a:t>
            </a:r>
            <a:r>
              <a:rPr lang="en-US" sz="2000" dirty="0" smtClean="0"/>
              <a:t> (and like C), variables of type String are declared as: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String s1;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String s2, s3;</a:t>
            </a:r>
            <a:r>
              <a:rPr lang="en-US" sz="2000" dirty="0" smtClean="0"/>
              <a:t>  //etc.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dirty="0" smtClean="0"/>
              <a:t>Note that String is </a:t>
            </a:r>
            <a:r>
              <a:rPr lang="en-US" sz="2000" dirty="0" smtClean="0">
                <a:solidFill>
                  <a:srgbClr val="0000FF"/>
                </a:solidFill>
              </a:rPr>
              <a:t>uppercase</a:t>
            </a:r>
            <a:r>
              <a:rPr lang="en-US" sz="2000" dirty="0" smtClean="0"/>
              <a:t>. This is the Java convention for </a:t>
            </a:r>
            <a:r>
              <a:rPr lang="en-US" sz="2000" dirty="0" err="1" smtClean="0"/>
              <a:t>classnames</a:t>
            </a:r>
            <a:r>
              <a:rPr lang="en-US" sz="2000" dirty="0" smtClean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FD5E3F0-2243-49AE-ADEB-B5404659314C}" type="slidenum">
              <a:rPr lang="en-US" b="0">
                <a:latin typeface="Cambria" panose="02040503050406030204" pitchFamily="18" charset="0"/>
              </a:rPr>
              <a:pPr/>
              <a:t>39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Strings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00FF"/>
                </a:solidFill>
              </a:rPr>
              <a:t>Initializing</a:t>
            </a:r>
            <a:r>
              <a:rPr lang="en-US" sz="2000" dirty="0" smtClean="0"/>
              <a:t> a String is painless</a:t>
            </a:r>
          </a:p>
          <a:p>
            <a:pPr lvl="1" eaLnBrk="1" hangingPunct="1"/>
            <a:r>
              <a:rPr lang="en-US" sz="2000" dirty="0" smtClean="0"/>
              <a:t>s1 = “This is some java String”;</a:t>
            </a:r>
          </a:p>
          <a:p>
            <a:pPr eaLnBrk="1" hangingPunct="1"/>
            <a:r>
              <a:rPr lang="en-US" sz="2000" dirty="0" smtClean="0"/>
              <a:t>Note that </a:t>
            </a:r>
            <a:r>
              <a:rPr lang="en-US" sz="2000" dirty="0" smtClean="0">
                <a:solidFill>
                  <a:srgbClr val="0000FF"/>
                </a:solidFill>
              </a:rPr>
              <a:t>double quotes</a:t>
            </a:r>
            <a:r>
              <a:rPr lang="en-US" sz="2000" dirty="0" smtClean="0"/>
              <a:t> are required.</a:t>
            </a:r>
          </a:p>
          <a:p>
            <a:pPr eaLnBrk="1" hangingPunct="1"/>
            <a:r>
              <a:rPr lang="en-US" sz="2000" dirty="0" smtClean="0"/>
              <a:t>Memory is allocated </a:t>
            </a:r>
            <a:r>
              <a:rPr lang="en-US" sz="2000" dirty="0" smtClean="0">
                <a:solidFill>
                  <a:srgbClr val="0000FF"/>
                </a:solidFill>
              </a:rPr>
              <a:t>dynamically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dirty="0" smtClean="0"/>
              <a:t>Think of above method as shortcut for more standard way (assuming s1 has been declared):</a:t>
            </a:r>
          </a:p>
          <a:p>
            <a:pPr lvl="1" eaLnBrk="1" hangingPunct="1"/>
            <a:r>
              <a:rPr lang="en-US" sz="2000" dirty="0" smtClean="0"/>
              <a:t>s1 = </a:t>
            </a:r>
            <a:r>
              <a:rPr lang="en-US" sz="2000" dirty="0" smtClean="0">
                <a:solidFill>
                  <a:srgbClr val="0000FF"/>
                </a:solidFill>
              </a:rPr>
              <a:t>new String</a:t>
            </a:r>
            <a:r>
              <a:rPr lang="en-US" sz="2000" dirty="0" smtClean="0"/>
              <a:t>(“This is some java String”);</a:t>
            </a:r>
          </a:p>
          <a:p>
            <a:pPr lvl="1" eaLnBrk="1" hangingPunct="1"/>
            <a:r>
              <a:rPr lang="en-US" sz="2000" i="1" dirty="0" smtClean="0">
                <a:solidFill>
                  <a:srgbClr val="0000FF"/>
                </a:solidFill>
              </a:rPr>
              <a:t>new</a:t>
            </a:r>
            <a:r>
              <a:rPr lang="en-US" sz="2000" i="1" dirty="0" smtClean="0"/>
              <a:t> </a:t>
            </a:r>
            <a:r>
              <a:rPr lang="en-US" sz="2000" dirty="0" smtClean="0"/>
              <a:t>operator required to create memory for new String object.</a:t>
            </a:r>
            <a:endParaRPr lang="en-US" sz="2000" i="1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5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8D52848-BA88-45CD-AC3B-AA16849F80D9}" type="slidenum">
              <a:rPr lang="en-US" b="0">
                <a:latin typeface="Cambria" panose="02040503050406030204" pitchFamily="18" charset="0"/>
              </a:rPr>
              <a:pPr/>
              <a:t>4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Java Operators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 groups:</a:t>
            </a:r>
          </a:p>
          <a:p>
            <a:pPr lvl="1" eaLnBrk="1" hangingPunct="1"/>
            <a:r>
              <a:rPr lang="en-US" smtClean="0"/>
              <a:t>Arithmetic</a:t>
            </a:r>
          </a:p>
          <a:p>
            <a:pPr lvl="1" eaLnBrk="1" hangingPunct="1"/>
            <a:r>
              <a:rPr lang="en-US" smtClean="0"/>
              <a:t>Bitwise</a:t>
            </a:r>
          </a:p>
          <a:p>
            <a:pPr lvl="1" eaLnBrk="1" hangingPunct="1"/>
            <a:r>
              <a:rPr lang="en-US" smtClean="0"/>
              <a:t>Relational</a:t>
            </a:r>
          </a:p>
          <a:p>
            <a:pPr lvl="1" eaLnBrk="1" hangingPunct="1"/>
            <a:r>
              <a:rPr lang="en-US" smtClean="0"/>
              <a:t>logical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4A9BF7E-D095-4FD9-AC0F-9520BFFD3876}" type="slidenum">
              <a:rPr lang="en-US" b="0">
                <a:latin typeface="Cambria" panose="02040503050406030204" pitchFamily="18" charset="0"/>
              </a:rPr>
              <a:pPr/>
              <a:t>40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String Examples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Best to see by way of 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dirty="0" smtClean="0"/>
              <a:t>String s = new String(“Hello”);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dirty="0" smtClean="0"/>
              <a:t>Char c = </a:t>
            </a:r>
            <a:r>
              <a:rPr lang="en-US" sz="2400" dirty="0" err="1" smtClean="0"/>
              <a:t>s.charAt</a:t>
            </a:r>
            <a:r>
              <a:rPr lang="en-US" sz="2400" dirty="0" smtClean="0"/>
              <a:t>(3);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(c);</a:t>
            </a:r>
          </a:p>
          <a:p>
            <a:pPr eaLnBrk="1" hangingPunct="1"/>
            <a:r>
              <a:rPr lang="en-US" sz="2800" dirty="0" smtClean="0"/>
              <a:t>Method </a:t>
            </a:r>
            <a:r>
              <a:rPr lang="en-US" sz="2800" dirty="0" err="1" smtClean="0"/>
              <a:t>charAt</a:t>
            </a:r>
            <a:r>
              <a:rPr lang="en-US" sz="2800" dirty="0" smtClean="0"/>
              <a:t> called on String object s taking single integer parameter.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18678E9-2FA0-42A0-8306-70FA6EC71D41}" type="slidenum">
              <a:rPr lang="en-US" b="0">
                <a:latin typeface="Cambria" panose="02040503050406030204" pitchFamily="18" charset="0"/>
              </a:rPr>
              <a:pPr/>
              <a:t>41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ambria" panose="02040503050406030204" pitchFamily="18" charset="0"/>
              </a:rPr>
              <a:t>How to get help (for String Class)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3" name="Picture 4" descr="j2s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57150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2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819400"/>
            <a:ext cx="2657475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2455" name="Rectangle 7"/>
          <p:cNvSpPr>
            <a:spLocks noChangeArrowheads="1"/>
          </p:cNvSpPr>
          <p:nvPr/>
        </p:nvSpPr>
        <p:spPr bwMode="auto">
          <a:xfrm>
            <a:off x="1219200" y="3657600"/>
            <a:ext cx="7620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72456" name="Line 8"/>
          <p:cNvSpPr>
            <a:spLocks noChangeShapeType="1"/>
          </p:cNvSpPr>
          <p:nvPr/>
        </p:nvSpPr>
        <p:spPr bwMode="auto">
          <a:xfrm flipV="1">
            <a:off x="1981200" y="3352800"/>
            <a:ext cx="4648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72457" name="Rectangle 9"/>
          <p:cNvSpPr>
            <a:spLocks noChangeArrowheads="1"/>
          </p:cNvSpPr>
          <p:nvPr/>
        </p:nvSpPr>
        <p:spPr bwMode="auto">
          <a:xfrm>
            <a:off x="6662738" y="3189288"/>
            <a:ext cx="16002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3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7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7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7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7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5" grpId="0" animBg="1"/>
      <p:bldP spid="872456" grpId="0" animBg="1"/>
      <p:bldP spid="8724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D0BE80B-8B59-40A2-A7B7-0F0999E271FA}" type="slidenum">
              <a:rPr lang="en-US" b="0">
                <a:latin typeface="Cambria" panose="02040503050406030204" pitchFamily="18" charset="0"/>
              </a:rPr>
              <a:pPr/>
              <a:t>42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Reading: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Java2: The Complete Reference (Herbert </a:t>
            </a:r>
            <a:r>
              <a:rPr lang="en-US" sz="2800" dirty="0" err="1" smtClean="0"/>
              <a:t>Schildt</a:t>
            </a:r>
            <a:r>
              <a:rPr lang="en-US" sz="2800" dirty="0" smtClean="0"/>
              <a:t>)</a:t>
            </a:r>
          </a:p>
          <a:p>
            <a:pPr lvl="1" eaLnBrk="1" hangingPunct="1"/>
            <a:r>
              <a:rPr lang="en-US" sz="2400" dirty="0" smtClean="0"/>
              <a:t>Chapter 3: Data types, Variable and Arrays</a:t>
            </a:r>
          </a:p>
          <a:p>
            <a:pPr lvl="1" eaLnBrk="1" hangingPunct="1"/>
            <a:r>
              <a:rPr lang="en-US" sz="2400" dirty="0" smtClean="0"/>
              <a:t>Chapter 4: Operators</a:t>
            </a:r>
          </a:p>
          <a:p>
            <a:pPr lvl="1" eaLnBrk="1" hangingPunct="1"/>
            <a:r>
              <a:rPr lang="en-US" sz="2400" dirty="0" smtClean="0"/>
              <a:t>Chapter 13: String Handling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E215456-9E04-411D-AA73-8F0EE6C7B015}" type="slidenum">
              <a:rPr lang="en-US" b="0">
                <a:latin typeface="Cambria" panose="02040503050406030204" pitchFamily="18" charset="0"/>
              </a:rPr>
              <a:pPr/>
              <a:t>43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mbria" panose="02040503050406030204" pitchFamily="18" charset="0"/>
              </a:rPr>
              <a:t>Homework (String and Scanner)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Write a program that takes two string </a:t>
            </a:r>
            <a:r>
              <a:rPr lang="en-US" sz="2000" dirty="0" smtClean="0">
                <a:solidFill>
                  <a:srgbClr val="0000FF"/>
                </a:solidFill>
              </a:rPr>
              <a:t>S1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S2</a:t>
            </a:r>
            <a:r>
              <a:rPr lang="en-US" sz="2000" dirty="0" smtClean="0"/>
              <a:t> as input and perform the following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Print the </a:t>
            </a:r>
            <a:r>
              <a:rPr lang="en-US" sz="2000" dirty="0" smtClean="0">
                <a:solidFill>
                  <a:srgbClr val="0000FF"/>
                </a:solidFill>
              </a:rPr>
              <a:t>length</a:t>
            </a:r>
            <a:r>
              <a:rPr lang="en-US" sz="2000" dirty="0" smtClean="0"/>
              <a:t> of each string.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Replace </a:t>
            </a:r>
            <a:r>
              <a:rPr lang="en-US" sz="2000" dirty="0" smtClean="0"/>
              <a:t>all spaces of S1 to underscore(_).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Print the </a:t>
            </a:r>
            <a:r>
              <a:rPr lang="en-US" sz="2000" dirty="0" smtClean="0">
                <a:solidFill>
                  <a:srgbClr val="0000FF"/>
                </a:solidFill>
              </a:rPr>
              <a:t>first character</a:t>
            </a:r>
            <a:r>
              <a:rPr lang="en-US" sz="2000" dirty="0" smtClean="0"/>
              <a:t> of S1.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Compare</a:t>
            </a:r>
            <a:r>
              <a:rPr lang="en-US" sz="2000" dirty="0" smtClean="0"/>
              <a:t> the string S1 and S2 and print “equal” or “not equal” accordingly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Find the </a:t>
            </a:r>
            <a:r>
              <a:rPr lang="en-US" sz="2000" dirty="0" smtClean="0">
                <a:solidFill>
                  <a:srgbClr val="0000FF"/>
                </a:solidFill>
              </a:rPr>
              <a:t>first occurrence</a:t>
            </a:r>
            <a:r>
              <a:rPr lang="en-US" sz="2000" dirty="0" smtClean="0"/>
              <a:t> of character ‘a’ in S1 and print it’s position.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S1 is a </a:t>
            </a:r>
            <a:r>
              <a:rPr lang="en-US" sz="2000" dirty="0" smtClean="0">
                <a:solidFill>
                  <a:srgbClr val="0000FF"/>
                </a:solidFill>
              </a:rPr>
              <a:t>substring</a:t>
            </a:r>
            <a:r>
              <a:rPr lang="en-US" sz="2000" dirty="0" smtClean="0"/>
              <a:t> of S2 or S2 is a substring of S1 then print a message.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Convert the S1 string to lower case and S2 string to upper case letter.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Save the S1 string to a character array.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What is the task of “</a:t>
            </a:r>
            <a:r>
              <a:rPr lang="en-US" sz="2000" dirty="0" smtClean="0">
                <a:solidFill>
                  <a:srgbClr val="0000FF"/>
                </a:solidFill>
              </a:rPr>
              <a:t>trim”</a:t>
            </a:r>
            <a:r>
              <a:rPr lang="en-US" sz="2000" dirty="0" smtClean="0"/>
              <a:t> function?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What’s the difference between “equals()” and “==“ to compare string?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mtClean="0"/>
              <a:t>	  Thank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85191CA-E2BA-4B06-9A10-DC2BC99830E1}" type="slidenum">
              <a:rPr lang="en-US" b="0">
                <a:latin typeface="Cambria" panose="02040503050406030204" pitchFamily="18" charset="0"/>
              </a:rPr>
              <a:pPr/>
              <a:t>5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Arithmetic Operators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Operators: +, -, *, /, %, ++, --, +=, -=, *=, /=, %=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 integers: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Division is integer division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6 / 2 yields 3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7 / 2 yields 3, not 3.5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Modulus is %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Returns the remainder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7 % 2 yields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6 % 2 yields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 Floats and doubles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Division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7.0 / 2.0 yields 3.5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7.0 / 2 yields 3.5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7 / 2.0 yields 3.5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7 / 2 yields 3</a:t>
            </a:r>
          </a:p>
        </p:txBody>
      </p:sp>
      <p:sp>
        <p:nvSpPr>
          <p:cNvPr id="641030" name="Rectangle 6"/>
          <p:cNvSpPr>
            <a:spLocks noChangeArrowheads="1"/>
          </p:cNvSpPr>
          <p:nvPr/>
        </p:nvSpPr>
        <p:spPr bwMode="auto">
          <a:xfrm>
            <a:off x="4343400" y="5029200"/>
            <a:ext cx="4114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08050" indent="-436563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304925" indent="-395288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b="0">
                <a:latin typeface="Cambria" panose="02040503050406030204" pitchFamily="18" charset="0"/>
              </a:rPr>
              <a:t>Modulus:</a:t>
            </a:r>
          </a:p>
          <a:p>
            <a:pPr lvl="2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b="0">
                <a:latin typeface="Cambria" panose="02040503050406030204" pitchFamily="18" charset="0"/>
              </a:rPr>
              <a:t>Differs from C/C++</a:t>
            </a:r>
          </a:p>
          <a:p>
            <a:pPr lvl="2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b="0">
                <a:latin typeface="Cambria" panose="02040503050406030204" pitchFamily="18" charset="0"/>
              </a:rPr>
              <a:t>47.5 % 10 yields 7.5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8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CE02190-9432-479B-B45B-0D99F89B51EF}" type="slidenum">
              <a:rPr lang="en-US" b="0">
                <a:latin typeface="Cambria" panose="02040503050406030204" pitchFamily="18" charset="0"/>
              </a:rPr>
              <a:pPr/>
              <a:t>6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mbria" panose="02040503050406030204" pitchFamily="18" charset="0"/>
              </a:rPr>
              <a:t>+=, ++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+= is more efficient than +</a:t>
            </a:r>
          </a:p>
          <a:p>
            <a:pPr lvl="1" eaLnBrk="1" hangingPunct="1"/>
            <a:r>
              <a:rPr lang="en-US" dirty="0" smtClean="0"/>
              <a:t>A=A+5;	A+=5;</a:t>
            </a:r>
          </a:p>
          <a:p>
            <a:pPr eaLnBrk="1" hangingPunct="1"/>
            <a:r>
              <a:rPr lang="en-US" dirty="0" smtClean="0"/>
              <a:t>++</a:t>
            </a:r>
          </a:p>
          <a:p>
            <a:pPr lvl="1" eaLnBrk="1" hangingPunct="1"/>
            <a:r>
              <a:rPr lang="en-US" dirty="0" smtClean="0"/>
              <a:t>Increments a number variable by 1</a:t>
            </a:r>
          </a:p>
          <a:p>
            <a:pPr eaLnBrk="1" hangingPunct="1"/>
            <a:r>
              <a:rPr lang="en-US" dirty="0" smtClean="0"/>
              <a:t>-- </a:t>
            </a:r>
          </a:p>
          <a:p>
            <a:pPr lvl="1" eaLnBrk="1" hangingPunct="1"/>
            <a:r>
              <a:rPr lang="en-US" dirty="0" smtClean="0"/>
              <a:t>Decrements a numeric variable by 1</a:t>
            </a:r>
          </a:p>
          <a:p>
            <a:pPr eaLnBrk="1" hangingPunct="1"/>
            <a:r>
              <a:rPr lang="en-US" dirty="0" smtClean="0"/>
              <a:t>Output: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fr-FR" dirty="0" err="1" smtClean="0"/>
              <a:t>int</a:t>
            </a:r>
            <a:r>
              <a:rPr lang="fr-FR" dirty="0" smtClean="0"/>
              <a:t> i = 4,j,k;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fr-FR" dirty="0" smtClean="0"/>
              <a:t>j=++i; //</a:t>
            </a:r>
            <a:r>
              <a:rPr lang="fr-FR" dirty="0" err="1" smtClean="0"/>
              <a:t>prefix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endParaRPr lang="fr-FR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fr-FR" dirty="0" smtClean="0"/>
              <a:t>k=i++; //</a:t>
            </a:r>
            <a:r>
              <a:rPr lang="fr-FR" dirty="0" err="1" smtClean="0"/>
              <a:t>postfix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endParaRPr lang="fr-FR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E4FACC3-B9F0-4802-9236-3B4B211C5242}" type="slidenum">
              <a:rPr lang="en-US" b="0">
                <a:latin typeface="Cambria" panose="02040503050406030204" pitchFamily="18" charset="0"/>
              </a:rPr>
              <a:pPr/>
              <a:t>7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System.out.println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 (“result: “ + 3/5);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What does it print?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result: 0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 (“result: “ + 5 % 3);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What does it print?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result: 2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 (“result: “ + 3/5.0);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What does it print?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result: 0.6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 (“result: “ + 3+4.0);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What does it print?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result: 34.0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 (“result: “ + (3+4.0));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What does it print?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result: 7.0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50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CA74579-6BC9-445E-BB87-5030C9914C3F}" type="slidenum">
              <a:rPr lang="en-US" b="0">
                <a:latin typeface="Cambria" panose="02040503050406030204" pitchFamily="18" charset="0"/>
              </a:rPr>
              <a:pPr/>
              <a:t>8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mbria" panose="02040503050406030204" pitchFamily="18" charset="0"/>
              </a:rPr>
              <a:t>Bitwise operators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848600" cy="4267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Bitwise operator</a:t>
            </a:r>
          </a:p>
          <a:p>
            <a:pPr lvl="1" eaLnBrk="1" hangingPunct="1"/>
            <a:r>
              <a:rPr lang="en-US" dirty="0" smtClean="0">
                <a:solidFill>
                  <a:srgbClr val="009900"/>
                </a:solidFill>
              </a:rPr>
              <a:t>|</a:t>
            </a:r>
            <a:r>
              <a:rPr lang="en-US" dirty="0" smtClean="0"/>
              <a:t> - or</a:t>
            </a:r>
          </a:p>
          <a:p>
            <a:pPr lvl="1" eaLnBrk="1" hangingPunct="1"/>
            <a:r>
              <a:rPr lang="en-US" dirty="0" smtClean="0">
                <a:solidFill>
                  <a:srgbClr val="009900"/>
                </a:solidFill>
              </a:rPr>
              <a:t>&amp; </a:t>
            </a:r>
            <a:r>
              <a:rPr lang="en-US" dirty="0" smtClean="0"/>
              <a:t>- and</a:t>
            </a:r>
          </a:p>
          <a:p>
            <a:pPr lvl="1" eaLnBrk="1" hangingPunct="1"/>
            <a:r>
              <a:rPr lang="en-US" dirty="0" smtClean="0">
                <a:solidFill>
                  <a:srgbClr val="009900"/>
                </a:solidFill>
              </a:rPr>
              <a:t>~</a:t>
            </a:r>
            <a:r>
              <a:rPr lang="en-US" dirty="0" smtClean="0"/>
              <a:t> - Not</a:t>
            </a:r>
          </a:p>
          <a:p>
            <a:pPr lvl="1" eaLnBrk="1" hangingPunct="1"/>
            <a:r>
              <a:rPr lang="en-US" dirty="0" smtClean="0">
                <a:solidFill>
                  <a:srgbClr val="009900"/>
                </a:solidFill>
              </a:rPr>
              <a:t>^</a:t>
            </a:r>
            <a:r>
              <a:rPr lang="en-US" dirty="0" smtClean="0"/>
              <a:t> - XOR</a:t>
            </a:r>
          </a:p>
          <a:p>
            <a:pPr lvl="1" eaLnBrk="1" hangingPunct="1"/>
            <a:r>
              <a:rPr lang="en-US" dirty="0" smtClean="0">
                <a:solidFill>
                  <a:srgbClr val="009900"/>
                </a:solidFill>
              </a:rPr>
              <a:t>&gt;&gt;</a:t>
            </a:r>
            <a:r>
              <a:rPr lang="en-US" dirty="0" smtClean="0"/>
              <a:t> - shift right</a:t>
            </a:r>
          </a:p>
          <a:p>
            <a:pPr lvl="1" eaLnBrk="1" hangingPunct="1"/>
            <a:r>
              <a:rPr lang="en-US" dirty="0" smtClean="0">
                <a:solidFill>
                  <a:srgbClr val="009900"/>
                </a:solidFill>
              </a:rPr>
              <a:t>&lt;&lt;</a:t>
            </a:r>
            <a:r>
              <a:rPr lang="en-US" dirty="0" smtClean="0"/>
              <a:t> - shift left</a:t>
            </a:r>
          </a:p>
          <a:p>
            <a:pPr lvl="1" eaLnBrk="1" hangingPunct="1"/>
            <a:r>
              <a:rPr lang="en-US" dirty="0" smtClean="0">
                <a:solidFill>
                  <a:srgbClr val="009900"/>
                </a:solidFill>
              </a:rPr>
              <a:t>&gt;&gt;&gt;</a:t>
            </a:r>
            <a:r>
              <a:rPr lang="en-US" dirty="0" smtClean="0"/>
              <a:t> - shift right zero fill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7F6B1B3-B582-4DC0-8C82-8FF0CE9FE137}" type="slidenum">
              <a:rPr lang="en-US" b="0">
                <a:latin typeface="Cambria" panose="02040503050406030204" pitchFamily="18" charset="0"/>
              </a:rPr>
              <a:pPr/>
              <a:t>9</a:t>
            </a:fld>
            <a:endParaRPr lang="en-US" b="0">
              <a:latin typeface="Cambria" panose="020405030504060302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latin typeface="Cambria" panose="02040503050406030204" pitchFamily="18" charset="0"/>
              </a:rPr>
              <a:t>Example of Bitwise and Relational Operator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352800" cy="5105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byte a=8, b=24, c ;</a:t>
            </a:r>
          </a:p>
          <a:p>
            <a:pPr eaLnBrk="1" hangingPunct="1"/>
            <a:r>
              <a:rPr lang="en-US" sz="2000" dirty="0" smtClean="0"/>
              <a:t>c=a | b;</a:t>
            </a:r>
          </a:p>
          <a:p>
            <a:pPr eaLnBrk="1" hangingPunct="1"/>
            <a:r>
              <a:rPr lang="en-US" sz="2000" dirty="0" smtClean="0"/>
              <a:t>c=a &amp; b;</a:t>
            </a:r>
          </a:p>
          <a:p>
            <a:pPr eaLnBrk="1" hangingPunct="1"/>
            <a:r>
              <a:rPr lang="en-US" sz="2000" dirty="0" smtClean="0"/>
              <a:t>c=~a;</a:t>
            </a:r>
          </a:p>
          <a:p>
            <a:pPr eaLnBrk="1" hangingPunct="1"/>
            <a:r>
              <a:rPr lang="en-US" sz="2000" dirty="0" smtClean="0"/>
              <a:t>c=</a:t>
            </a:r>
            <a:r>
              <a:rPr lang="en-US" sz="2000" dirty="0" err="1" smtClean="0"/>
              <a:t>a^b</a:t>
            </a:r>
            <a:r>
              <a:rPr lang="en-US" sz="2000" dirty="0" smtClean="0"/>
              <a:t>;</a:t>
            </a:r>
          </a:p>
          <a:p>
            <a:pPr eaLnBrk="1" hangingPunct="1"/>
            <a:r>
              <a:rPr lang="en-US" sz="2000" dirty="0" smtClean="0"/>
              <a:t>c=a&lt;&lt;1;</a:t>
            </a:r>
          </a:p>
          <a:p>
            <a:pPr eaLnBrk="1" hangingPunct="1"/>
            <a:r>
              <a:rPr lang="en-US" sz="2000" dirty="0" smtClean="0"/>
              <a:t>c=a&gt;&gt;2;</a:t>
            </a:r>
          </a:p>
          <a:p>
            <a:pPr eaLnBrk="1" hangingPunct="1"/>
            <a:r>
              <a:rPr lang="en-US" sz="2000" dirty="0" smtClean="0"/>
              <a:t>c=a&gt;&gt;&gt;1;</a:t>
            </a:r>
          </a:p>
        </p:txBody>
      </p:sp>
      <p:sp>
        <p:nvSpPr>
          <p:cNvPr id="803844" name="Rectangle 4"/>
          <p:cNvSpPr>
            <a:spLocks noChangeArrowheads="1"/>
          </p:cNvSpPr>
          <p:nvPr/>
        </p:nvSpPr>
        <p:spPr bwMode="auto">
          <a:xfrm>
            <a:off x="4038600" y="1600200"/>
            <a:ext cx="472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u="sng">
                <a:solidFill>
                  <a:schemeClr val="accent2"/>
                </a:solidFill>
                <a:latin typeface="Cambria" panose="02040503050406030204" pitchFamily="18" charset="0"/>
              </a:rPr>
              <a:t>Results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000</a:t>
            </a:r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01</a:t>
            </a:r>
            <a:r>
              <a:rPr lang="en-US" sz="2000" b="0">
                <a:latin typeface="Cambria" panose="02040503050406030204" pitchFamily="18" charset="0"/>
              </a:rPr>
              <a:t>000</a:t>
            </a:r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 |</a:t>
            </a:r>
            <a:r>
              <a:rPr lang="en-US" sz="2000" b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2000" b="0">
                <a:latin typeface="Cambria" panose="02040503050406030204" pitchFamily="18" charset="0"/>
              </a:rPr>
              <a:t>000</a:t>
            </a:r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11</a:t>
            </a:r>
            <a:r>
              <a:rPr lang="en-US" sz="2000" b="0">
                <a:latin typeface="Cambria" panose="02040503050406030204" pitchFamily="18" charset="0"/>
              </a:rPr>
              <a:t>000 = 24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000</a:t>
            </a:r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01</a:t>
            </a:r>
            <a:r>
              <a:rPr lang="en-US" sz="2000" b="0">
                <a:latin typeface="Cambria" panose="02040503050406030204" pitchFamily="18" charset="0"/>
              </a:rPr>
              <a:t>000</a:t>
            </a:r>
            <a:r>
              <a:rPr lang="en-US" sz="2000" b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&amp;</a:t>
            </a:r>
            <a:r>
              <a:rPr lang="en-US" sz="2000" b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2000" b="0">
                <a:latin typeface="Cambria" panose="02040503050406030204" pitchFamily="18" charset="0"/>
              </a:rPr>
              <a:t>000</a:t>
            </a:r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11</a:t>
            </a:r>
            <a:r>
              <a:rPr lang="en-US" sz="2000" b="0">
                <a:latin typeface="Cambria" panose="02040503050406030204" pitchFamily="18" charset="0"/>
              </a:rPr>
              <a:t>000 = 8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~</a:t>
            </a:r>
            <a:r>
              <a:rPr lang="en-US" sz="2000" b="0">
                <a:latin typeface="Cambria" panose="02040503050406030204" pitchFamily="18" charset="0"/>
              </a:rPr>
              <a:t>00001000=11110111=-119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000</a:t>
            </a:r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01</a:t>
            </a:r>
            <a:r>
              <a:rPr lang="en-US" sz="2000" b="0">
                <a:latin typeface="Cambria" panose="02040503050406030204" pitchFamily="18" charset="0"/>
              </a:rPr>
              <a:t>000</a:t>
            </a:r>
            <a:r>
              <a:rPr lang="en-US" sz="2000" b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^</a:t>
            </a:r>
            <a:r>
              <a:rPr lang="en-US" sz="2000" b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2000" b="0">
                <a:latin typeface="Cambria" panose="02040503050406030204" pitchFamily="18" charset="0"/>
              </a:rPr>
              <a:t>000</a:t>
            </a:r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11</a:t>
            </a:r>
            <a:r>
              <a:rPr lang="en-US" sz="2000" b="0">
                <a:latin typeface="Cambria" panose="02040503050406030204" pitchFamily="18" charset="0"/>
              </a:rPr>
              <a:t>000 = 16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000</a:t>
            </a:r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01</a:t>
            </a:r>
            <a:r>
              <a:rPr lang="en-US" sz="2000" b="0">
                <a:latin typeface="Cambria" panose="02040503050406030204" pitchFamily="18" charset="0"/>
              </a:rPr>
              <a:t>000</a:t>
            </a:r>
            <a:r>
              <a:rPr lang="en-US" sz="2000" b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&lt;&lt;</a:t>
            </a:r>
            <a:r>
              <a:rPr lang="en-US" sz="2000" b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2000" b="0">
                <a:latin typeface="Cambria" panose="02040503050406030204" pitchFamily="18" charset="0"/>
              </a:rPr>
              <a:t>1= 16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latin typeface="Cambria" panose="02040503050406030204" pitchFamily="18" charset="0"/>
              </a:rPr>
              <a:t>0000</a:t>
            </a:r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100</a:t>
            </a:r>
            <a:r>
              <a:rPr lang="en-US" sz="2000" b="0">
                <a:latin typeface="Cambria" panose="02040503050406030204" pitchFamily="18" charset="0"/>
              </a:rPr>
              <a:t>0</a:t>
            </a:r>
            <a:r>
              <a:rPr lang="en-US" sz="2000" b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&gt;&gt;</a:t>
            </a:r>
            <a:r>
              <a:rPr lang="en-US" sz="2000" b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2000" b="0">
                <a:latin typeface="Cambria" panose="02040503050406030204" pitchFamily="18" charset="0"/>
              </a:rPr>
              <a:t>2= 2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0</a:t>
            </a:r>
            <a:r>
              <a:rPr lang="en-US" sz="2000" b="0">
                <a:latin typeface="Cambria" panose="02040503050406030204" pitchFamily="18" charset="0"/>
              </a:rPr>
              <a:t>000</a:t>
            </a:r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10</a:t>
            </a:r>
            <a:r>
              <a:rPr lang="en-US" sz="2000" b="0">
                <a:latin typeface="Cambria" panose="02040503050406030204" pitchFamily="18" charset="0"/>
              </a:rPr>
              <a:t>00</a:t>
            </a:r>
            <a:r>
              <a:rPr lang="en-US" sz="2000" b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2000" b="0">
                <a:solidFill>
                  <a:srgbClr val="0000FF"/>
                </a:solidFill>
                <a:latin typeface="Cambria" panose="02040503050406030204" pitchFamily="18" charset="0"/>
              </a:rPr>
              <a:t>&gt;&gt;&gt;</a:t>
            </a:r>
            <a:r>
              <a:rPr lang="en-US" sz="2000" b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2000" b="0">
                <a:latin typeface="Cambria" panose="02040503050406030204" pitchFamily="18" charset="0"/>
              </a:rPr>
              <a:t>1= 4</a:t>
            </a:r>
          </a:p>
        </p:txBody>
      </p:sp>
      <p:sp>
        <p:nvSpPr>
          <p:cNvPr id="803845" name="Line 5"/>
          <p:cNvSpPr>
            <a:spLocks noChangeShapeType="1"/>
          </p:cNvSpPr>
          <p:nvPr/>
        </p:nvSpPr>
        <p:spPr bwMode="auto">
          <a:xfrm>
            <a:off x="2209800" y="2209800"/>
            <a:ext cx="1676400" cy="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03850" name="Line 10"/>
          <p:cNvSpPr>
            <a:spLocks noChangeShapeType="1"/>
          </p:cNvSpPr>
          <p:nvPr/>
        </p:nvSpPr>
        <p:spPr bwMode="auto">
          <a:xfrm>
            <a:off x="2209800" y="2514600"/>
            <a:ext cx="1676400" cy="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03851" name="Line 11"/>
          <p:cNvSpPr>
            <a:spLocks noChangeShapeType="1"/>
          </p:cNvSpPr>
          <p:nvPr/>
        </p:nvSpPr>
        <p:spPr bwMode="auto">
          <a:xfrm>
            <a:off x="2133600" y="2895600"/>
            <a:ext cx="1752600" cy="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03852" name="Line 12"/>
          <p:cNvSpPr>
            <a:spLocks noChangeShapeType="1"/>
          </p:cNvSpPr>
          <p:nvPr/>
        </p:nvSpPr>
        <p:spPr bwMode="auto">
          <a:xfrm>
            <a:off x="2133600" y="3276600"/>
            <a:ext cx="1752600" cy="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03853" name="Line 13"/>
          <p:cNvSpPr>
            <a:spLocks noChangeShapeType="1"/>
          </p:cNvSpPr>
          <p:nvPr/>
        </p:nvSpPr>
        <p:spPr bwMode="auto">
          <a:xfrm>
            <a:off x="2133600" y="3657600"/>
            <a:ext cx="1752600" cy="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03854" name="Line 14"/>
          <p:cNvSpPr>
            <a:spLocks noChangeShapeType="1"/>
          </p:cNvSpPr>
          <p:nvPr/>
        </p:nvSpPr>
        <p:spPr bwMode="auto">
          <a:xfrm>
            <a:off x="2133600" y="3962400"/>
            <a:ext cx="1752600" cy="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03855" name="Line 15"/>
          <p:cNvSpPr>
            <a:spLocks noChangeShapeType="1"/>
          </p:cNvSpPr>
          <p:nvPr/>
        </p:nvSpPr>
        <p:spPr bwMode="auto">
          <a:xfrm>
            <a:off x="2438400" y="4343400"/>
            <a:ext cx="1447800" cy="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5" grpId="0" animBg="1"/>
      <p:bldP spid="803850" grpId="0" animBg="1"/>
      <p:bldP spid="803851" grpId="0" animBg="1"/>
      <p:bldP spid="803852" grpId="0" animBg="1"/>
      <p:bldP spid="803853" grpId="0" animBg="1"/>
      <p:bldP spid="803854" grpId="0" animBg="1"/>
      <p:bldP spid="803855" grpId="0" animBg="1"/>
    </p:bld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</TotalTime>
  <Words>2884</Words>
  <Application>Microsoft Office PowerPoint</Application>
  <PresentationFormat>On-screen Show (4:3)</PresentationFormat>
  <Paragraphs>710</Paragraphs>
  <Slides>44</Slides>
  <Notes>6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</vt:lpstr>
      <vt:lpstr>Tahoma</vt:lpstr>
      <vt:lpstr>Times New Roman</vt:lpstr>
      <vt:lpstr>Trebuchet MS</vt:lpstr>
      <vt:lpstr>Wingdings</vt:lpstr>
      <vt:lpstr>GNR</vt:lpstr>
      <vt:lpstr>VISIO</vt:lpstr>
      <vt:lpstr>CSE2101: Object Oriented Programming-II (Java)</vt:lpstr>
      <vt:lpstr>Operators, Array and String</vt:lpstr>
      <vt:lpstr>Operators</vt:lpstr>
      <vt:lpstr>Java Operators</vt:lpstr>
      <vt:lpstr>Arithmetic Operators</vt:lpstr>
      <vt:lpstr>+=, ++</vt:lpstr>
      <vt:lpstr>System.out.println</vt:lpstr>
      <vt:lpstr>Bitwise operators</vt:lpstr>
      <vt:lpstr>Example of Bitwise and Relational Operator</vt:lpstr>
      <vt:lpstr>Relational Operator</vt:lpstr>
      <vt:lpstr>Defining boolean variables</vt:lpstr>
      <vt:lpstr>Boolean Logical Operators</vt:lpstr>
      <vt:lpstr>Evaluating boolean expressions</vt:lpstr>
      <vt:lpstr>Short-circuit Logical Operators</vt:lpstr>
      <vt:lpstr>Assignment vs. comparison</vt:lpstr>
      <vt:lpstr>Operator precedence revisited</vt:lpstr>
      <vt:lpstr>Taking Input</vt:lpstr>
      <vt:lpstr>Taking input from the keyboard</vt:lpstr>
      <vt:lpstr>Take an input from the keyboard</vt:lpstr>
      <vt:lpstr>Scanner API</vt:lpstr>
      <vt:lpstr>PowerPoint Presentation</vt:lpstr>
      <vt:lpstr>Arrays</vt:lpstr>
      <vt:lpstr>Background</vt:lpstr>
      <vt:lpstr>Example</vt:lpstr>
      <vt:lpstr>An array example</vt:lpstr>
      <vt:lpstr>Array variable definition styles</vt:lpstr>
      <vt:lpstr>Array variable definition styles</vt:lpstr>
      <vt:lpstr>Where we’ve seen arrays</vt:lpstr>
      <vt:lpstr>Java array features</vt:lpstr>
      <vt:lpstr>Consider</vt:lpstr>
      <vt:lpstr>Explicit initialization</vt:lpstr>
      <vt:lpstr>Explicit initialization</vt:lpstr>
      <vt:lpstr>Review of arrays</vt:lpstr>
      <vt:lpstr>How Java represents arrays</vt:lpstr>
      <vt:lpstr>More about how Java represents Arrays</vt:lpstr>
      <vt:lpstr>Character Array Vs. String Class</vt:lpstr>
      <vt:lpstr>Character Array</vt:lpstr>
      <vt:lpstr>Strings</vt:lpstr>
      <vt:lpstr>Strings</vt:lpstr>
      <vt:lpstr>String Examples</vt:lpstr>
      <vt:lpstr>How to get help (for String Class)</vt:lpstr>
      <vt:lpstr>Reading:</vt:lpstr>
      <vt:lpstr>Homework (String and Scanner)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268</cp:revision>
  <cp:lastPrinted>2016-04-24T18:47:01Z</cp:lastPrinted>
  <dcterms:created xsi:type="dcterms:W3CDTF">2015-12-02T19:12:51Z</dcterms:created>
  <dcterms:modified xsi:type="dcterms:W3CDTF">2021-04-19T07:09:50Z</dcterms:modified>
</cp:coreProperties>
</file>