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319" r:id="rId6"/>
    <p:sldId id="320" r:id="rId7"/>
    <p:sldId id="260" r:id="rId8"/>
    <p:sldId id="261" r:id="rId9"/>
    <p:sldId id="265" r:id="rId10"/>
    <p:sldId id="321" r:id="rId11"/>
    <p:sldId id="267" r:id="rId12"/>
    <p:sldId id="270" r:id="rId13"/>
    <p:sldId id="271" r:id="rId14"/>
    <p:sldId id="273" r:id="rId15"/>
    <p:sldId id="275" r:id="rId16"/>
    <p:sldId id="276" r:id="rId17"/>
    <p:sldId id="277" r:id="rId18"/>
    <p:sldId id="278" r:id="rId19"/>
    <p:sldId id="322" r:id="rId20"/>
    <p:sldId id="279" r:id="rId21"/>
    <p:sldId id="282" r:id="rId22"/>
    <p:sldId id="323" r:id="rId23"/>
    <p:sldId id="283" r:id="rId24"/>
    <p:sldId id="286" r:id="rId25"/>
    <p:sldId id="288"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304" r:id="rId40"/>
    <p:sldId id="305" r:id="rId41"/>
    <p:sldId id="306" r:id="rId42"/>
    <p:sldId id="307" r:id="rId43"/>
    <p:sldId id="311" r:id="rId44"/>
    <p:sldId id="312" r:id="rId45"/>
    <p:sldId id="313" r:id="rId46"/>
    <p:sldId id="314" r:id="rId47"/>
    <p:sldId id="315" r:id="rId48"/>
    <p:sldId id="316" r:id="rId49"/>
    <p:sldId id="317" r:id="rId50"/>
    <p:sldId id="318" r:id="rId51"/>
  </p:sldIdLst>
  <p:sldSz cx="13716000" cy="9144000"/>
  <p:notesSz cx="13716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0" d="100"/>
          <a:sy n="50" d="100"/>
        </p:scale>
        <p:origin x="1152"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028700" y="2834640"/>
            <a:ext cx="11658600" cy="192024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057400" y="5120640"/>
            <a:ext cx="9601200" cy="22860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5" name="Holder 5"/>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6" name="Holder 6"/>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8625" y="139"/>
            <a:ext cx="1793621" cy="1211122"/>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18" name="bk object 18"/>
          <p:cNvSpPr/>
          <p:nvPr/>
        </p:nvSpPr>
        <p:spPr>
          <a:xfrm>
            <a:off x="685800" y="1147762"/>
            <a:ext cx="12115800" cy="0"/>
          </a:xfrm>
          <a:custGeom>
            <a:avLst/>
            <a:gdLst/>
            <a:ahLst/>
            <a:cxnLst/>
            <a:rect l="l" t="t" r="r" b="b"/>
            <a:pathLst>
              <a:path w="12115800">
                <a:moveTo>
                  <a:pt x="0" y="0"/>
                </a:moveTo>
                <a:lnTo>
                  <a:pt x="12115800" y="0"/>
                </a:lnTo>
              </a:path>
            </a:pathLst>
          </a:custGeom>
          <a:ln w="19050">
            <a:solidFill>
              <a:srgbClr val="336699"/>
            </a:solidFill>
          </a:ln>
        </p:spPr>
        <p:txBody>
          <a:bodyPr wrap="square" lIns="0" tIns="0" rIns="0" bIns="0" rtlCol="0"/>
          <a:lstStyle/>
          <a:p>
            <a:endParaRPr/>
          </a:p>
        </p:txBody>
      </p:sp>
      <p:sp>
        <p:nvSpPr>
          <p:cNvPr id="19" name="bk object 19"/>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20" name="bk object 20"/>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21" name="bk object 21"/>
          <p:cNvSpPr/>
          <p:nvPr/>
        </p:nvSpPr>
        <p:spPr>
          <a:xfrm>
            <a:off x="11661775" y="7799387"/>
            <a:ext cx="1925485" cy="105727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1" i="0">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5" name="Holder 5"/>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6" name="Holder 6"/>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8625" y="139"/>
            <a:ext cx="1793621" cy="1211122"/>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18" name="bk object 18"/>
          <p:cNvSpPr/>
          <p:nvPr/>
        </p:nvSpPr>
        <p:spPr>
          <a:xfrm>
            <a:off x="685800" y="1147762"/>
            <a:ext cx="12115800" cy="0"/>
          </a:xfrm>
          <a:custGeom>
            <a:avLst/>
            <a:gdLst/>
            <a:ahLst/>
            <a:cxnLst/>
            <a:rect l="l" t="t" r="r" b="b"/>
            <a:pathLst>
              <a:path w="12115800">
                <a:moveTo>
                  <a:pt x="0" y="0"/>
                </a:moveTo>
                <a:lnTo>
                  <a:pt x="12115800" y="0"/>
                </a:lnTo>
              </a:path>
            </a:pathLst>
          </a:custGeom>
          <a:ln w="19050">
            <a:solidFill>
              <a:srgbClr val="336699"/>
            </a:solidFill>
          </a:ln>
        </p:spPr>
        <p:txBody>
          <a:bodyPr wrap="square" lIns="0" tIns="0" rIns="0" bIns="0" rtlCol="0"/>
          <a:lstStyle/>
          <a:p>
            <a:endParaRPr/>
          </a:p>
        </p:txBody>
      </p:sp>
      <p:sp>
        <p:nvSpPr>
          <p:cNvPr id="19" name="bk object 19"/>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20" name="bk object 20"/>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21" name="bk object 21"/>
          <p:cNvSpPr/>
          <p:nvPr/>
        </p:nvSpPr>
        <p:spPr>
          <a:xfrm>
            <a:off x="11661775" y="7799387"/>
            <a:ext cx="1925485" cy="1057275"/>
          </a:xfrm>
          <a:prstGeom prst="rect">
            <a:avLst/>
          </a:prstGeom>
          <a:blipFill>
            <a:blip r:embed="rId3"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600" b="1" i="0">
                <a:solidFill>
                  <a:srgbClr val="006699"/>
                </a:solidFill>
                <a:latin typeface="Arial"/>
                <a:cs typeface="Arial"/>
              </a:defRPr>
            </a:lvl1pPr>
          </a:lstStyle>
          <a:p>
            <a:endParaRPr/>
          </a:p>
        </p:txBody>
      </p:sp>
      <p:sp>
        <p:nvSpPr>
          <p:cNvPr id="3" name="Holder 3"/>
          <p:cNvSpPr>
            <a:spLocks noGrp="1"/>
          </p:cNvSpPr>
          <p:nvPr>
            <p:ph sz="half" idx="2"/>
          </p:nvPr>
        </p:nvSpPr>
        <p:spPr>
          <a:xfrm>
            <a:off x="685800" y="2103120"/>
            <a:ext cx="5966460" cy="603504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063740" y="2103120"/>
            <a:ext cx="5966460" cy="603504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Holder 6"/>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7" name="Holder 7"/>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600" b="1" i="0">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4" name="Holder 4"/>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5" name="Holder 5"/>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3" name="Holder 3"/>
          <p:cNvSpPr>
            <a:spLocks noGrp="1"/>
          </p:cNvSpPr>
          <p:nvPr>
            <p:ph type="dt" sz="half" idx="6"/>
          </p:nvPr>
        </p:nvSpPr>
        <p:spPr/>
        <p:txBody>
          <a:bodyPr lIns="0" tIns="0" rIns="0" bIns="0"/>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4" name="Holder 4"/>
          <p:cNvSpPr>
            <a:spLocks noGrp="1"/>
          </p:cNvSpPr>
          <p:nvPr>
            <p:ph type="sldNum" sz="quarter" idx="7"/>
          </p:nvPr>
        </p:nvSpPr>
        <p:spPr/>
        <p:txBody>
          <a:bodyPr lIns="0" tIns="0" rIns="0" bIns="0"/>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28625" y="139"/>
            <a:ext cx="1793621" cy="1211122"/>
          </a:xfrm>
          <a:prstGeom prst="rect">
            <a:avLst/>
          </a:prstGeom>
          <a:blipFill>
            <a:blip r:embed="rId7" cstate="print"/>
            <a:stretch>
              <a:fillRect/>
            </a:stretch>
          </a:blipFill>
        </p:spPr>
        <p:txBody>
          <a:bodyPr wrap="square" lIns="0" tIns="0" rIns="0" bIns="0" rtlCol="0"/>
          <a:lstStyle/>
          <a:p>
            <a:endParaRPr/>
          </a:p>
        </p:txBody>
      </p:sp>
      <p:sp>
        <p:nvSpPr>
          <p:cNvPr id="17" name="bk object 17"/>
          <p:cNvSpPr/>
          <p:nvPr/>
        </p:nvSpPr>
        <p:spPr>
          <a:xfrm>
            <a:off x="0" y="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2" name="Holder 2"/>
          <p:cNvSpPr>
            <a:spLocks noGrp="1"/>
          </p:cNvSpPr>
          <p:nvPr>
            <p:ph type="title"/>
          </p:nvPr>
        </p:nvSpPr>
        <p:spPr>
          <a:xfrm>
            <a:off x="629157" y="356133"/>
            <a:ext cx="12457684" cy="708025"/>
          </a:xfrm>
          <a:prstGeom prst="rect">
            <a:avLst/>
          </a:prstGeom>
        </p:spPr>
        <p:txBody>
          <a:bodyPr wrap="square" lIns="0" tIns="0" rIns="0" bIns="0">
            <a:spAutoFit/>
          </a:bodyPr>
          <a:lstStyle>
            <a:lvl1pPr>
              <a:defRPr sz="4600" b="1" i="0">
                <a:solidFill>
                  <a:srgbClr val="006699"/>
                </a:solidFill>
                <a:latin typeface="Arial"/>
                <a:cs typeface="Arial"/>
              </a:defRPr>
            </a:lvl1pPr>
          </a:lstStyle>
          <a:p>
            <a:endParaRPr/>
          </a:p>
        </p:txBody>
      </p:sp>
      <p:sp>
        <p:nvSpPr>
          <p:cNvPr id="3" name="Holder 3"/>
          <p:cNvSpPr>
            <a:spLocks noGrp="1"/>
          </p:cNvSpPr>
          <p:nvPr>
            <p:ph type="body" idx="1"/>
          </p:nvPr>
        </p:nvSpPr>
        <p:spPr>
          <a:xfrm>
            <a:off x="1185735" y="1703870"/>
            <a:ext cx="11344529" cy="5373370"/>
          </a:xfrm>
          <a:prstGeom prst="rect">
            <a:avLst/>
          </a:prstGeom>
        </p:spPr>
        <p:txBody>
          <a:bodyPr wrap="square" lIns="0" tIns="0" rIns="0" bIns="0">
            <a:spAutoFit/>
          </a:bodyPr>
          <a:lstStyle>
            <a:lvl1pPr>
              <a:defRPr sz="1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97384" y="8903246"/>
            <a:ext cx="3457575" cy="208915"/>
          </a:xfrm>
          <a:prstGeom prst="rect">
            <a:avLst/>
          </a:prstGeom>
        </p:spPr>
        <p:txBody>
          <a:bodyPr wrap="square" lIns="0" tIns="0" rIns="0" bIns="0">
            <a:spAutoFit/>
          </a:bodyPr>
          <a:lstStyle>
            <a:lvl1pPr>
              <a:defRPr sz="1400" b="1" i="0">
                <a:solidFill>
                  <a:srgbClr val="006699"/>
                </a:solidFill>
                <a:latin typeface="Arial"/>
                <a:cs typeface="Arial"/>
              </a:defRPr>
            </a:lvl1p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5" name="Holder 5"/>
          <p:cNvSpPr>
            <a:spLocks noGrp="1"/>
          </p:cNvSpPr>
          <p:nvPr>
            <p:ph type="dt" sz="half" idx="6"/>
          </p:nvPr>
        </p:nvSpPr>
        <p:spPr>
          <a:xfrm>
            <a:off x="10145268" y="8863975"/>
            <a:ext cx="3249294" cy="203834"/>
          </a:xfrm>
          <a:prstGeom prst="rect">
            <a:avLst/>
          </a:prstGeom>
        </p:spPr>
        <p:txBody>
          <a:bodyPr wrap="square" lIns="0" tIns="0" rIns="0" bIns="0">
            <a:spAutoFit/>
          </a:bodyPr>
          <a:lstStyle>
            <a:lvl1pPr>
              <a:defRPr sz="1400" b="1" i="0">
                <a:solidFill>
                  <a:srgbClr val="336699"/>
                </a:solidFill>
                <a:latin typeface="Arial"/>
                <a:cs typeface="Arial"/>
              </a:defRPr>
            </a:lvl1pPr>
          </a:lstStyle>
          <a:p>
            <a:pPr marL="12700">
              <a:lnSpc>
                <a:spcPts val="1520"/>
              </a:lnSpc>
            </a:pPr>
            <a:r>
              <a:rPr spc="-5" dirty="0"/>
              <a:t>Silberschatz, </a:t>
            </a:r>
            <a:r>
              <a:rPr dirty="0"/>
              <a:t>Galvin </a:t>
            </a:r>
            <a:r>
              <a:rPr spc="-5" dirty="0"/>
              <a:t>and Gagne</a:t>
            </a:r>
            <a:r>
              <a:rPr spc="-130" dirty="0"/>
              <a:t> </a:t>
            </a:r>
            <a:r>
              <a:rPr dirty="0"/>
              <a:t>©2009</a:t>
            </a:r>
          </a:p>
        </p:txBody>
      </p:sp>
      <p:sp>
        <p:nvSpPr>
          <p:cNvPr id="6" name="Holder 6"/>
          <p:cNvSpPr>
            <a:spLocks noGrp="1"/>
          </p:cNvSpPr>
          <p:nvPr>
            <p:ph type="sldNum" sz="quarter" idx="7"/>
          </p:nvPr>
        </p:nvSpPr>
        <p:spPr>
          <a:xfrm>
            <a:off x="6532778" y="8898900"/>
            <a:ext cx="386079" cy="203834"/>
          </a:xfrm>
          <a:prstGeom prst="rect">
            <a:avLst/>
          </a:prstGeom>
        </p:spPr>
        <p:txBody>
          <a:bodyPr wrap="square" lIns="0" tIns="0" rIns="0" bIns="0">
            <a:spAutoFit/>
          </a:bodyPr>
          <a:lstStyle>
            <a:lvl1pPr>
              <a:defRPr sz="1400" b="1" i="0">
                <a:solidFill>
                  <a:srgbClr val="006699"/>
                </a:solidFill>
                <a:latin typeface="Arial"/>
                <a:cs typeface="Arial"/>
              </a:defRPr>
            </a:lvl1pPr>
          </a:lstStyle>
          <a:p>
            <a:pPr marL="62865">
              <a:lnSpc>
                <a:spcPts val="1520"/>
              </a:lnSpc>
            </a:pPr>
            <a:r>
              <a:rPr dirty="0"/>
              <a:t>8.</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27.jpg"/></Relationships>
</file>

<file path=ppt/slides/_rels/slide4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4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3" name="object 3"/>
          <p:cNvSpPr/>
          <p:nvPr/>
        </p:nvSpPr>
        <p:spPr>
          <a:xfrm>
            <a:off x="46037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99CCFF"/>
          </a:solidFill>
        </p:spPr>
        <p:txBody>
          <a:bodyPr wrap="square" lIns="0" tIns="0" rIns="0" bIns="0" rtlCol="0"/>
          <a:lstStyle/>
          <a:p>
            <a:endParaRPr/>
          </a:p>
        </p:txBody>
      </p:sp>
      <p:sp>
        <p:nvSpPr>
          <p:cNvPr id="4" name="object 4"/>
          <p:cNvSpPr/>
          <p:nvPr/>
        </p:nvSpPr>
        <p:spPr>
          <a:xfrm>
            <a:off x="89090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5" name="object 5"/>
          <p:cNvSpPr/>
          <p:nvPr/>
        </p:nvSpPr>
        <p:spPr>
          <a:xfrm>
            <a:off x="5042027" y="5543550"/>
            <a:ext cx="3092323" cy="21255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03800" y="5505450"/>
            <a:ext cx="3168650" cy="2202180"/>
          </a:xfrm>
          <a:custGeom>
            <a:avLst/>
            <a:gdLst/>
            <a:ahLst/>
            <a:cxnLst/>
            <a:rect l="l" t="t" r="r" b="b"/>
            <a:pathLst>
              <a:path w="3168650" h="2202179">
                <a:moveTo>
                  <a:pt x="0" y="0"/>
                </a:moveTo>
                <a:lnTo>
                  <a:pt x="3168650" y="0"/>
                </a:lnTo>
                <a:lnTo>
                  <a:pt x="3168650" y="2201862"/>
                </a:lnTo>
                <a:lnTo>
                  <a:pt x="0" y="2201862"/>
                </a:lnTo>
                <a:lnTo>
                  <a:pt x="0" y="0"/>
                </a:lnTo>
                <a:close/>
              </a:path>
            </a:pathLst>
          </a:custGeom>
          <a:ln w="76200">
            <a:solidFill>
              <a:srgbClr val="336699"/>
            </a:solidFill>
          </a:ln>
        </p:spPr>
        <p:txBody>
          <a:bodyPr wrap="square" lIns="0" tIns="0" rIns="0" bIns="0" rtlCol="0"/>
          <a:lstStyle/>
          <a:p>
            <a:endParaRPr/>
          </a:p>
        </p:txBody>
      </p:sp>
      <p:sp>
        <p:nvSpPr>
          <p:cNvPr id="7" name="object 7"/>
          <p:cNvSpPr/>
          <p:nvPr/>
        </p:nvSpPr>
        <p:spPr>
          <a:xfrm>
            <a:off x="4808537" y="7882255"/>
            <a:ext cx="3562350" cy="0"/>
          </a:xfrm>
          <a:custGeom>
            <a:avLst/>
            <a:gdLst/>
            <a:ahLst/>
            <a:cxnLst/>
            <a:rect l="l" t="t" r="r" b="b"/>
            <a:pathLst>
              <a:path w="3562350">
                <a:moveTo>
                  <a:pt x="0" y="0"/>
                </a:moveTo>
                <a:lnTo>
                  <a:pt x="3562350" y="0"/>
                </a:lnTo>
              </a:path>
            </a:pathLst>
          </a:custGeom>
          <a:ln w="11430">
            <a:solidFill>
              <a:srgbClr val="66CCFF"/>
            </a:solidFill>
          </a:ln>
        </p:spPr>
        <p:txBody>
          <a:bodyPr wrap="square" lIns="0" tIns="0" rIns="0" bIns="0" rtlCol="0"/>
          <a:lstStyle/>
          <a:p>
            <a:endParaRPr/>
          </a:p>
        </p:txBody>
      </p:sp>
      <p:sp>
        <p:nvSpPr>
          <p:cNvPr id="8" name="object 8"/>
          <p:cNvSpPr/>
          <p:nvPr/>
        </p:nvSpPr>
        <p:spPr>
          <a:xfrm>
            <a:off x="4814252" y="5349240"/>
            <a:ext cx="0" cy="2527300"/>
          </a:xfrm>
          <a:custGeom>
            <a:avLst/>
            <a:gdLst/>
            <a:ahLst/>
            <a:cxnLst/>
            <a:rect l="l" t="t" r="r" b="b"/>
            <a:pathLst>
              <a:path h="2527300">
                <a:moveTo>
                  <a:pt x="0" y="0"/>
                </a:moveTo>
                <a:lnTo>
                  <a:pt x="0" y="2527300"/>
                </a:lnTo>
              </a:path>
            </a:pathLst>
          </a:custGeom>
          <a:ln w="11429">
            <a:solidFill>
              <a:srgbClr val="66CCFF"/>
            </a:solidFill>
          </a:ln>
        </p:spPr>
        <p:txBody>
          <a:bodyPr wrap="square" lIns="0" tIns="0" rIns="0" bIns="0" rtlCol="0"/>
          <a:lstStyle/>
          <a:p>
            <a:endParaRPr/>
          </a:p>
        </p:txBody>
      </p:sp>
      <p:sp>
        <p:nvSpPr>
          <p:cNvPr id="9" name="object 9"/>
          <p:cNvSpPr/>
          <p:nvPr/>
        </p:nvSpPr>
        <p:spPr>
          <a:xfrm>
            <a:off x="4808537" y="5343525"/>
            <a:ext cx="28575" cy="0"/>
          </a:xfrm>
          <a:custGeom>
            <a:avLst/>
            <a:gdLst/>
            <a:ahLst/>
            <a:cxnLst/>
            <a:rect l="l" t="t" r="r" b="b"/>
            <a:pathLst>
              <a:path w="28575">
                <a:moveTo>
                  <a:pt x="0" y="0"/>
                </a:moveTo>
                <a:lnTo>
                  <a:pt x="28575" y="0"/>
                </a:lnTo>
              </a:path>
            </a:pathLst>
          </a:custGeom>
          <a:ln w="11430">
            <a:solidFill>
              <a:srgbClr val="66CCFF"/>
            </a:solidFill>
          </a:ln>
        </p:spPr>
        <p:txBody>
          <a:bodyPr wrap="square" lIns="0" tIns="0" rIns="0" bIns="0" rtlCol="0"/>
          <a:lstStyle/>
          <a:p>
            <a:endParaRPr/>
          </a:p>
        </p:txBody>
      </p:sp>
      <p:sp>
        <p:nvSpPr>
          <p:cNvPr id="10" name="object 10"/>
          <p:cNvSpPr/>
          <p:nvPr/>
        </p:nvSpPr>
        <p:spPr>
          <a:xfrm>
            <a:off x="8365172" y="5349240"/>
            <a:ext cx="0" cy="2527300"/>
          </a:xfrm>
          <a:custGeom>
            <a:avLst/>
            <a:gdLst/>
            <a:ahLst/>
            <a:cxnLst/>
            <a:rect l="l" t="t" r="r" b="b"/>
            <a:pathLst>
              <a:path h="2527300">
                <a:moveTo>
                  <a:pt x="0" y="0"/>
                </a:moveTo>
                <a:lnTo>
                  <a:pt x="0" y="2527300"/>
                </a:lnTo>
              </a:path>
            </a:pathLst>
          </a:custGeom>
          <a:ln w="11430">
            <a:solidFill>
              <a:srgbClr val="66CCFF"/>
            </a:solidFill>
          </a:ln>
        </p:spPr>
        <p:txBody>
          <a:bodyPr wrap="square" lIns="0" tIns="0" rIns="0" bIns="0" rtlCol="0"/>
          <a:lstStyle/>
          <a:p>
            <a:endParaRPr/>
          </a:p>
        </p:txBody>
      </p:sp>
      <p:sp>
        <p:nvSpPr>
          <p:cNvPr id="11" name="object 11"/>
          <p:cNvSpPr/>
          <p:nvPr/>
        </p:nvSpPr>
        <p:spPr>
          <a:xfrm>
            <a:off x="4837112" y="5343525"/>
            <a:ext cx="3533775" cy="0"/>
          </a:xfrm>
          <a:custGeom>
            <a:avLst/>
            <a:gdLst/>
            <a:ahLst/>
            <a:cxnLst/>
            <a:rect l="l" t="t" r="r" b="b"/>
            <a:pathLst>
              <a:path w="3533775">
                <a:moveTo>
                  <a:pt x="0" y="0"/>
                </a:moveTo>
                <a:lnTo>
                  <a:pt x="3533775" y="0"/>
                </a:lnTo>
              </a:path>
            </a:pathLst>
          </a:custGeom>
          <a:ln w="11430">
            <a:solidFill>
              <a:srgbClr val="66CCFF"/>
            </a:solidFill>
          </a:ln>
        </p:spPr>
        <p:txBody>
          <a:bodyPr wrap="square" lIns="0" tIns="0" rIns="0" bIns="0" rtlCol="0"/>
          <a:lstStyle/>
          <a:p>
            <a:endParaRPr/>
          </a:p>
        </p:txBody>
      </p:sp>
      <p:sp>
        <p:nvSpPr>
          <p:cNvPr id="12" name="object 12"/>
          <p:cNvSpPr/>
          <p:nvPr/>
        </p:nvSpPr>
        <p:spPr>
          <a:xfrm>
            <a:off x="4831397" y="7856855"/>
            <a:ext cx="3516629" cy="0"/>
          </a:xfrm>
          <a:custGeom>
            <a:avLst/>
            <a:gdLst/>
            <a:ahLst/>
            <a:cxnLst/>
            <a:rect l="l" t="t" r="r" b="b"/>
            <a:pathLst>
              <a:path w="3516629">
                <a:moveTo>
                  <a:pt x="0" y="0"/>
                </a:moveTo>
                <a:lnTo>
                  <a:pt x="3516630" y="0"/>
                </a:lnTo>
              </a:path>
            </a:pathLst>
          </a:custGeom>
          <a:ln w="16509">
            <a:solidFill>
              <a:srgbClr val="66CCFF"/>
            </a:solidFill>
          </a:ln>
        </p:spPr>
        <p:txBody>
          <a:bodyPr wrap="square" lIns="0" tIns="0" rIns="0" bIns="0" rtlCol="0"/>
          <a:lstStyle/>
          <a:p>
            <a:endParaRPr/>
          </a:p>
        </p:txBody>
      </p:sp>
      <p:sp>
        <p:nvSpPr>
          <p:cNvPr id="13" name="object 13"/>
          <p:cNvSpPr/>
          <p:nvPr/>
        </p:nvSpPr>
        <p:spPr>
          <a:xfrm>
            <a:off x="4831397" y="7839709"/>
            <a:ext cx="17145" cy="0"/>
          </a:xfrm>
          <a:custGeom>
            <a:avLst/>
            <a:gdLst/>
            <a:ahLst/>
            <a:cxnLst/>
            <a:rect l="l" t="t" r="r" b="b"/>
            <a:pathLst>
              <a:path w="17145">
                <a:moveTo>
                  <a:pt x="0" y="0"/>
                </a:moveTo>
                <a:lnTo>
                  <a:pt x="17145" y="0"/>
                </a:lnTo>
              </a:path>
            </a:pathLst>
          </a:custGeom>
          <a:ln w="17780">
            <a:solidFill>
              <a:srgbClr val="66CCFF"/>
            </a:solidFill>
          </a:ln>
        </p:spPr>
        <p:txBody>
          <a:bodyPr wrap="square" lIns="0" tIns="0" rIns="0" bIns="0" rtlCol="0"/>
          <a:lstStyle/>
          <a:p>
            <a:endParaRPr/>
          </a:p>
        </p:txBody>
      </p:sp>
      <p:sp>
        <p:nvSpPr>
          <p:cNvPr id="14" name="object 14"/>
          <p:cNvSpPr/>
          <p:nvPr/>
        </p:nvSpPr>
        <p:spPr>
          <a:xfrm>
            <a:off x="484854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15" name="object 15"/>
          <p:cNvSpPr/>
          <p:nvPr/>
        </p:nvSpPr>
        <p:spPr>
          <a:xfrm>
            <a:off x="4831397" y="5394325"/>
            <a:ext cx="17145" cy="0"/>
          </a:xfrm>
          <a:custGeom>
            <a:avLst/>
            <a:gdLst/>
            <a:ahLst/>
            <a:cxnLst/>
            <a:rect l="l" t="t" r="r" b="b"/>
            <a:pathLst>
              <a:path w="17145">
                <a:moveTo>
                  <a:pt x="0" y="0"/>
                </a:moveTo>
                <a:lnTo>
                  <a:pt x="17145" y="0"/>
                </a:lnTo>
              </a:path>
            </a:pathLst>
          </a:custGeom>
          <a:ln w="3175">
            <a:solidFill>
              <a:srgbClr val="66CCFF"/>
            </a:solidFill>
          </a:ln>
        </p:spPr>
        <p:txBody>
          <a:bodyPr wrap="square" lIns="0" tIns="0" rIns="0" bIns="0" rtlCol="0"/>
          <a:lstStyle/>
          <a:p>
            <a:endParaRPr/>
          </a:p>
        </p:txBody>
      </p:sp>
      <p:sp>
        <p:nvSpPr>
          <p:cNvPr id="16" name="object 16"/>
          <p:cNvSpPr/>
          <p:nvPr/>
        </p:nvSpPr>
        <p:spPr>
          <a:xfrm>
            <a:off x="4831397" y="5385434"/>
            <a:ext cx="17145" cy="0"/>
          </a:xfrm>
          <a:custGeom>
            <a:avLst/>
            <a:gdLst/>
            <a:ahLst/>
            <a:cxnLst/>
            <a:rect l="l" t="t" r="r" b="b"/>
            <a:pathLst>
              <a:path w="17145">
                <a:moveTo>
                  <a:pt x="0" y="0"/>
                </a:moveTo>
                <a:lnTo>
                  <a:pt x="17145" y="0"/>
                </a:lnTo>
              </a:path>
            </a:pathLst>
          </a:custGeom>
          <a:ln w="16510">
            <a:solidFill>
              <a:srgbClr val="66CCFF"/>
            </a:solidFill>
          </a:ln>
        </p:spPr>
        <p:txBody>
          <a:bodyPr wrap="square" lIns="0" tIns="0" rIns="0" bIns="0" rtlCol="0"/>
          <a:lstStyle/>
          <a:p>
            <a:endParaRPr/>
          </a:p>
        </p:txBody>
      </p:sp>
      <p:sp>
        <p:nvSpPr>
          <p:cNvPr id="17" name="object 17"/>
          <p:cNvSpPr/>
          <p:nvPr/>
        </p:nvSpPr>
        <p:spPr>
          <a:xfrm>
            <a:off x="4831397" y="5368925"/>
            <a:ext cx="3516629" cy="0"/>
          </a:xfrm>
          <a:custGeom>
            <a:avLst/>
            <a:gdLst/>
            <a:ahLst/>
            <a:cxnLst/>
            <a:rect l="l" t="t" r="r" b="b"/>
            <a:pathLst>
              <a:path w="3516629">
                <a:moveTo>
                  <a:pt x="0" y="0"/>
                </a:moveTo>
                <a:lnTo>
                  <a:pt x="3516630" y="0"/>
                </a:lnTo>
              </a:path>
            </a:pathLst>
          </a:custGeom>
          <a:ln w="16510">
            <a:solidFill>
              <a:srgbClr val="66CCFF"/>
            </a:solidFill>
          </a:ln>
        </p:spPr>
        <p:txBody>
          <a:bodyPr wrap="square" lIns="0" tIns="0" rIns="0" bIns="0" rtlCol="0"/>
          <a:lstStyle/>
          <a:p>
            <a:endParaRPr/>
          </a:p>
        </p:txBody>
      </p:sp>
      <p:sp>
        <p:nvSpPr>
          <p:cNvPr id="18" name="object 18"/>
          <p:cNvSpPr/>
          <p:nvPr/>
        </p:nvSpPr>
        <p:spPr>
          <a:xfrm>
            <a:off x="484854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19" name="object 19"/>
          <p:cNvSpPr/>
          <p:nvPr/>
        </p:nvSpPr>
        <p:spPr>
          <a:xfrm>
            <a:off x="4865687" y="7839709"/>
            <a:ext cx="3448050" cy="0"/>
          </a:xfrm>
          <a:custGeom>
            <a:avLst/>
            <a:gdLst/>
            <a:ahLst/>
            <a:cxnLst/>
            <a:rect l="l" t="t" r="r" b="b"/>
            <a:pathLst>
              <a:path w="3448050">
                <a:moveTo>
                  <a:pt x="0" y="0"/>
                </a:moveTo>
                <a:lnTo>
                  <a:pt x="3448050" y="0"/>
                </a:lnTo>
              </a:path>
            </a:pathLst>
          </a:custGeom>
          <a:ln w="17144">
            <a:solidFill>
              <a:srgbClr val="66CCFF"/>
            </a:solidFill>
          </a:ln>
        </p:spPr>
        <p:txBody>
          <a:bodyPr wrap="square" lIns="0" tIns="0" rIns="0" bIns="0" rtlCol="0"/>
          <a:lstStyle/>
          <a:p>
            <a:endParaRPr/>
          </a:p>
        </p:txBody>
      </p:sp>
      <p:sp>
        <p:nvSpPr>
          <p:cNvPr id="20" name="object 20"/>
          <p:cNvSpPr/>
          <p:nvPr/>
        </p:nvSpPr>
        <p:spPr>
          <a:xfrm>
            <a:off x="8313737" y="7839709"/>
            <a:ext cx="17145" cy="0"/>
          </a:xfrm>
          <a:custGeom>
            <a:avLst/>
            <a:gdLst/>
            <a:ahLst/>
            <a:cxnLst/>
            <a:rect l="l" t="t" r="r" b="b"/>
            <a:pathLst>
              <a:path w="17145">
                <a:moveTo>
                  <a:pt x="0" y="0"/>
                </a:moveTo>
                <a:lnTo>
                  <a:pt x="17144" y="0"/>
                </a:lnTo>
              </a:path>
            </a:pathLst>
          </a:custGeom>
          <a:ln w="17780">
            <a:solidFill>
              <a:srgbClr val="66CCFF"/>
            </a:solidFill>
          </a:ln>
        </p:spPr>
        <p:txBody>
          <a:bodyPr wrap="square" lIns="0" tIns="0" rIns="0" bIns="0" rtlCol="0"/>
          <a:lstStyle/>
          <a:p>
            <a:endParaRPr/>
          </a:p>
        </p:txBody>
      </p:sp>
      <p:sp>
        <p:nvSpPr>
          <p:cNvPr id="21" name="object 21"/>
          <p:cNvSpPr/>
          <p:nvPr/>
        </p:nvSpPr>
        <p:spPr>
          <a:xfrm>
            <a:off x="833088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22" name="object 22"/>
          <p:cNvSpPr/>
          <p:nvPr/>
        </p:nvSpPr>
        <p:spPr>
          <a:xfrm>
            <a:off x="8313737" y="5394325"/>
            <a:ext cx="17145" cy="0"/>
          </a:xfrm>
          <a:custGeom>
            <a:avLst/>
            <a:gdLst/>
            <a:ahLst/>
            <a:cxnLst/>
            <a:rect l="l" t="t" r="r" b="b"/>
            <a:pathLst>
              <a:path w="17145">
                <a:moveTo>
                  <a:pt x="0" y="0"/>
                </a:moveTo>
                <a:lnTo>
                  <a:pt x="17144" y="0"/>
                </a:lnTo>
              </a:path>
            </a:pathLst>
          </a:custGeom>
          <a:ln w="3175">
            <a:solidFill>
              <a:srgbClr val="66CCFF"/>
            </a:solidFill>
          </a:ln>
        </p:spPr>
        <p:txBody>
          <a:bodyPr wrap="square" lIns="0" tIns="0" rIns="0" bIns="0" rtlCol="0"/>
          <a:lstStyle/>
          <a:p>
            <a:endParaRPr/>
          </a:p>
        </p:txBody>
      </p:sp>
      <p:sp>
        <p:nvSpPr>
          <p:cNvPr id="23" name="object 23"/>
          <p:cNvSpPr/>
          <p:nvPr/>
        </p:nvSpPr>
        <p:spPr>
          <a:xfrm>
            <a:off x="8313737" y="5385434"/>
            <a:ext cx="17145" cy="0"/>
          </a:xfrm>
          <a:custGeom>
            <a:avLst/>
            <a:gdLst/>
            <a:ahLst/>
            <a:cxnLst/>
            <a:rect l="l" t="t" r="r" b="b"/>
            <a:pathLst>
              <a:path w="17145">
                <a:moveTo>
                  <a:pt x="0" y="0"/>
                </a:moveTo>
                <a:lnTo>
                  <a:pt x="17144" y="0"/>
                </a:lnTo>
              </a:path>
            </a:pathLst>
          </a:custGeom>
          <a:ln w="16510">
            <a:solidFill>
              <a:srgbClr val="66CCFF"/>
            </a:solidFill>
          </a:ln>
        </p:spPr>
        <p:txBody>
          <a:bodyPr wrap="square" lIns="0" tIns="0" rIns="0" bIns="0" rtlCol="0"/>
          <a:lstStyle/>
          <a:p>
            <a:endParaRPr/>
          </a:p>
        </p:txBody>
      </p:sp>
      <p:sp>
        <p:nvSpPr>
          <p:cNvPr id="24" name="object 24"/>
          <p:cNvSpPr/>
          <p:nvPr/>
        </p:nvSpPr>
        <p:spPr>
          <a:xfrm>
            <a:off x="833088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25" name="object 25"/>
          <p:cNvSpPr/>
          <p:nvPr/>
        </p:nvSpPr>
        <p:spPr>
          <a:xfrm>
            <a:off x="484854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6" name="object 26"/>
          <p:cNvSpPr/>
          <p:nvPr/>
        </p:nvSpPr>
        <p:spPr>
          <a:xfrm>
            <a:off x="4865687" y="5385752"/>
            <a:ext cx="3448050" cy="0"/>
          </a:xfrm>
          <a:custGeom>
            <a:avLst/>
            <a:gdLst/>
            <a:ahLst/>
            <a:cxnLst/>
            <a:rect l="l" t="t" r="r" b="b"/>
            <a:pathLst>
              <a:path w="3448050">
                <a:moveTo>
                  <a:pt x="0" y="0"/>
                </a:moveTo>
                <a:lnTo>
                  <a:pt x="3448050" y="0"/>
                </a:lnTo>
              </a:path>
            </a:pathLst>
          </a:custGeom>
          <a:ln w="17145">
            <a:solidFill>
              <a:srgbClr val="66CCFF"/>
            </a:solidFill>
          </a:ln>
        </p:spPr>
        <p:txBody>
          <a:bodyPr wrap="square" lIns="0" tIns="0" rIns="0" bIns="0" rtlCol="0"/>
          <a:lstStyle/>
          <a:p>
            <a:endParaRPr/>
          </a:p>
        </p:txBody>
      </p:sp>
      <p:sp>
        <p:nvSpPr>
          <p:cNvPr id="27" name="object 27"/>
          <p:cNvSpPr/>
          <p:nvPr/>
        </p:nvSpPr>
        <p:spPr>
          <a:xfrm>
            <a:off x="833088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8" name="object 28"/>
          <p:cNvSpPr txBox="1">
            <a:spLocks noGrp="1"/>
          </p:cNvSpPr>
          <p:nvPr>
            <p:ph type="title"/>
          </p:nvPr>
        </p:nvSpPr>
        <p:spPr>
          <a:xfrm>
            <a:off x="2237994" y="2734462"/>
            <a:ext cx="9237345" cy="934719"/>
          </a:xfrm>
          <a:prstGeom prst="rect">
            <a:avLst/>
          </a:prstGeom>
        </p:spPr>
        <p:txBody>
          <a:bodyPr vert="horz" wrap="square" lIns="0" tIns="0" rIns="0" bIns="0" rtlCol="0">
            <a:spAutoFit/>
          </a:bodyPr>
          <a:lstStyle/>
          <a:p>
            <a:pPr marL="12700">
              <a:lnSpc>
                <a:spcPct val="100000"/>
              </a:lnSpc>
              <a:tabLst>
                <a:tab pos="4272915" algn="l"/>
              </a:tabLst>
            </a:pPr>
            <a:r>
              <a:rPr sz="6100" spc="-5" dirty="0"/>
              <a:t>Chapter  </a:t>
            </a:r>
            <a:r>
              <a:rPr sz="6100" spc="20" dirty="0"/>
              <a:t> </a:t>
            </a:r>
            <a:r>
              <a:rPr sz="6100" dirty="0"/>
              <a:t>8:	</a:t>
            </a:r>
            <a:r>
              <a:rPr sz="6100" spc="-5" dirty="0"/>
              <a:t>Main</a:t>
            </a:r>
            <a:r>
              <a:rPr sz="6100" spc="-65" dirty="0"/>
              <a:t> </a:t>
            </a:r>
            <a:r>
              <a:rPr sz="6100" spc="-5" dirty="0"/>
              <a:t>Memory</a:t>
            </a:r>
            <a:endParaRPr sz="6100"/>
          </a:p>
        </p:txBody>
      </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t>Silberschatz, </a:t>
            </a:r>
            <a:r>
              <a:rPr dirty="0"/>
              <a:t>Galvin </a:t>
            </a:r>
            <a:r>
              <a:rPr spc="-5" dirty="0"/>
              <a:t>and Gagne</a:t>
            </a:r>
            <a:r>
              <a:rPr spc="-130" dirty="0"/>
              <a:t> </a:t>
            </a:r>
            <a:r>
              <a:rPr dirty="0"/>
              <a:t>©2009</a:t>
            </a:r>
          </a:p>
        </p:txBody>
      </p:sp>
      <p:sp>
        <p:nvSpPr>
          <p:cNvPr id="30" name="object 30"/>
          <p:cNvSpPr txBox="1"/>
          <p:nvPr/>
        </p:nvSpPr>
        <p:spPr>
          <a:xfrm>
            <a:off x="159127" y="8893721"/>
            <a:ext cx="3458210" cy="208915"/>
          </a:xfrm>
          <a:prstGeom prst="rect">
            <a:avLst/>
          </a:prstGeom>
        </p:spPr>
        <p:txBody>
          <a:bodyPr vert="horz" wrap="square" lIns="0" tIns="0" rIns="0" bIns="0" rtlCol="0">
            <a:spAutoFit/>
          </a:bodyPr>
          <a:lstStyle/>
          <a:p>
            <a:pPr marL="12700">
              <a:lnSpc>
                <a:spcPts val="1560"/>
              </a:lnSpc>
            </a:pPr>
            <a:r>
              <a:rPr sz="1400" b="1" dirty="0">
                <a:solidFill>
                  <a:srgbClr val="336699"/>
                </a:solidFill>
                <a:latin typeface="Arial"/>
                <a:cs typeface="Arial"/>
              </a:rPr>
              <a:t>Operating </a:t>
            </a:r>
            <a:r>
              <a:rPr sz="1400" b="1" spc="-10" dirty="0">
                <a:solidFill>
                  <a:srgbClr val="336699"/>
                </a:solidFill>
                <a:latin typeface="Arial"/>
                <a:cs typeface="Arial"/>
              </a:rPr>
              <a:t>System </a:t>
            </a:r>
            <a:r>
              <a:rPr sz="1400" b="1" spc="-5" dirty="0">
                <a:solidFill>
                  <a:srgbClr val="336699"/>
                </a:solidFill>
                <a:latin typeface="Arial"/>
                <a:cs typeface="Arial"/>
              </a:rPr>
              <a:t>Concepts </a:t>
            </a:r>
            <a:r>
              <a:rPr sz="1400" b="1" dirty="0">
                <a:solidFill>
                  <a:srgbClr val="336699"/>
                </a:solidFill>
                <a:latin typeface="Arial"/>
                <a:cs typeface="Arial"/>
              </a:rPr>
              <a:t>– </a:t>
            </a:r>
            <a:r>
              <a:rPr sz="1400" b="1" spc="10" dirty="0">
                <a:solidFill>
                  <a:srgbClr val="336699"/>
                </a:solidFill>
                <a:latin typeface="Arial"/>
                <a:cs typeface="Arial"/>
              </a:rPr>
              <a:t>8</a:t>
            </a:r>
            <a:r>
              <a:rPr sz="1350" b="1" spc="15" baseline="24691" dirty="0">
                <a:solidFill>
                  <a:srgbClr val="336699"/>
                </a:solidFill>
                <a:latin typeface="Arial"/>
                <a:cs typeface="Arial"/>
              </a:rPr>
              <a:t>th</a:t>
            </a:r>
            <a:r>
              <a:rPr sz="1350" b="1" spc="67" baseline="24691" dirty="0">
                <a:solidFill>
                  <a:srgbClr val="336699"/>
                </a:solidFill>
                <a:latin typeface="Arial"/>
                <a:cs typeface="Arial"/>
              </a:rPr>
              <a:t> </a:t>
            </a:r>
            <a:r>
              <a:rPr sz="1400" b="1" spc="-5" dirty="0">
                <a:solidFill>
                  <a:srgbClr val="336699"/>
                </a:solidFill>
                <a:latin typeface="Arial"/>
                <a:cs typeface="Arial"/>
              </a:rPr>
              <a:t>Edition</a:t>
            </a:r>
            <a:endParaRPr sz="14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15"/>
          <p:cNvSpPr txBox="1">
            <a:spLocks noGrp="1"/>
          </p:cNvSpPr>
          <p:nvPr>
            <p:ph type="ftr" sz="quarter" idx="5"/>
          </p:nvPr>
        </p:nvSpPr>
        <p:spPr>
          <a:xfrm>
            <a:off x="4544567" y="8641532"/>
            <a:ext cx="2341245" cy="229234"/>
          </a:xfrm>
          <a:prstGeom prst="rect">
            <a:avLst/>
          </a:prstGeom>
        </p:spPr>
        <p:txBody>
          <a:bodyPr vert="horz" wrap="square" lIns="0" tIns="0" rIns="0" bIns="0" rtlCol="0">
            <a:spAutoFit/>
          </a:bodyPr>
          <a:lstStyle/>
          <a:p>
            <a:pPr marL="12700">
              <a:lnSpc>
                <a:spcPts val="1630"/>
              </a:lnSpc>
            </a:pPr>
            <a:r>
              <a:rPr spc="-5" dirty="0"/>
              <a:t>8: </a:t>
            </a:r>
            <a:r>
              <a:rPr dirty="0"/>
              <a:t>Memory</a:t>
            </a:r>
            <a:r>
              <a:rPr spc="-50" dirty="0"/>
              <a:t> </a:t>
            </a:r>
            <a:r>
              <a:rPr spc="-5" dirty="0"/>
              <a:t>Management</a:t>
            </a:r>
          </a:p>
        </p:txBody>
      </p:sp>
      <p:sp>
        <p:nvSpPr>
          <p:cNvPr id="6" name="object 16"/>
          <p:cNvSpPr txBox="1">
            <a:spLocks noGrp="1"/>
          </p:cNvSpPr>
          <p:nvPr>
            <p:ph type="sldNum" sz="quarter" idx="7"/>
          </p:nvPr>
        </p:nvSpPr>
        <p:spPr>
          <a:xfrm>
            <a:off x="9258551" y="8641532"/>
            <a:ext cx="277495" cy="229234"/>
          </a:xfrm>
          <a:prstGeom prst="rect">
            <a:avLst/>
          </a:prstGeom>
        </p:spPr>
        <p:txBody>
          <a:bodyPr vert="horz" wrap="square" lIns="0" tIns="0" rIns="0" bIns="0" rtlCol="0">
            <a:spAutoFit/>
          </a:bodyPr>
          <a:lstStyle/>
          <a:p>
            <a:pPr marL="137795">
              <a:lnSpc>
                <a:spcPts val="1630"/>
              </a:lnSpc>
            </a:pPr>
            <a:fld id="{81D60167-4931-47E6-BA6A-407CBD079E47}" type="slidenum">
              <a:rPr dirty="0"/>
              <a:t>10</a:t>
            </a:fld>
            <a:endParaRPr dirty="0"/>
          </a:p>
        </p:txBody>
      </p:sp>
      <p:sp>
        <p:nvSpPr>
          <p:cNvPr id="7" name="object 2"/>
          <p:cNvSpPr txBox="1">
            <a:spLocks/>
          </p:cNvSpPr>
          <p:nvPr/>
        </p:nvSpPr>
        <p:spPr>
          <a:xfrm>
            <a:off x="2819400" y="358414"/>
            <a:ext cx="8782050" cy="707886"/>
          </a:xfrm>
          <a:prstGeom prst="rect">
            <a:avLst/>
          </a:prstGeom>
        </p:spPr>
        <p:txBody>
          <a:bodyPr vert="horz" wrap="square" lIns="0" tIns="0" rIns="0" bIns="0" rtlCol="0">
            <a:spAutoFit/>
          </a:bodyPr>
          <a:lstStyle>
            <a:lvl1pPr>
              <a:defRPr sz="4600" b="1" i="0">
                <a:solidFill>
                  <a:srgbClr val="006699"/>
                </a:solidFill>
                <a:latin typeface="Arial"/>
                <a:ea typeface="+mj-ea"/>
                <a:cs typeface="Arial"/>
              </a:defRPr>
            </a:lvl1pPr>
          </a:lstStyle>
          <a:p>
            <a:pPr marL="12700" marR="5080" indent="635000"/>
            <a:r>
              <a:rPr lang="en-US" kern="0" spc="-5" dirty="0" smtClean="0"/>
              <a:t>Related term</a:t>
            </a:r>
            <a:endParaRPr lang="en-US" kern="0" dirty="0"/>
          </a:p>
        </p:txBody>
      </p:sp>
      <p:sp>
        <p:nvSpPr>
          <p:cNvPr id="8" name="object 3"/>
          <p:cNvSpPr txBox="1"/>
          <p:nvPr/>
        </p:nvSpPr>
        <p:spPr>
          <a:xfrm>
            <a:off x="1259830" y="1484567"/>
            <a:ext cx="1908820" cy="369332"/>
          </a:xfrm>
          <a:prstGeom prst="rect">
            <a:avLst/>
          </a:prstGeom>
        </p:spPr>
        <p:txBody>
          <a:bodyPr vert="horz" wrap="square" lIns="0" tIns="0" rIns="0" bIns="0" rtlCol="0">
            <a:spAutoFit/>
          </a:bodyPr>
          <a:lstStyle/>
          <a:p>
            <a:pPr marL="12700">
              <a:lnSpc>
                <a:spcPct val="100000"/>
              </a:lnSpc>
            </a:pPr>
            <a:r>
              <a:rPr sz="2400" b="1" spc="-5" dirty="0">
                <a:solidFill>
                  <a:srgbClr val="363639"/>
                </a:solidFill>
                <a:latin typeface="Arial"/>
                <a:cs typeface="Arial"/>
              </a:rPr>
              <a:t>Relocatable</a:t>
            </a:r>
            <a:endParaRPr sz="2400" dirty="0">
              <a:latin typeface="Arial"/>
              <a:cs typeface="Arial"/>
            </a:endParaRPr>
          </a:p>
        </p:txBody>
      </p:sp>
      <p:sp>
        <p:nvSpPr>
          <p:cNvPr id="9" name="object 4"/>
          <p:cNvSpPr txBox="1"/>
          <p:nvPr/>
        </p:nvSpPr>
        <p:spPr>
          <a:xfrm>
            <a:off x="3168650" y="1588517"/>
            <a:ext cx="9861550"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Means that the program image </a:t>
            </a:r>
            <a:r>
              <a:rPr sz="2400" dirty="0">
                <a:latin typeface="Arial"/>
                <a:cs typeface="Arial"/>
              </a:rPr>
              <a:t>can </a:t>
            </a:r>
            <a:r>
              <a:rPr sz="2400" spc="-5" dirty="0">
                <a:latin typeface="Arial"/>
                <a:cs typeface="Arial"/>
              </a:rPr>
              <a:t>reside anywhere in physical</a:t>
            </a:r>
            <a:r>
              <a:rPr sz="2400" spc="120" dirty="0">
                <a:latin typeface="Arial"/>
                <a:cs typeface="Arial"/>
              </a:rPr>
              <a:t> </a:t>
            </a:r>
            <a:r>
              <a:rPr sz="2400" dirty="0">
                <a:latin typeface="Arial"/>
                <a:cs typeface="Arial"/>
              </a:rPr>
              <a:t>memory.</a:t>
            </a:r>
          </a:p>
        </p:txBody>
      </p:sp>
      <p:sp>
        <p:nvSpPr>
          <p:cNvPr id="10" name="object 5"/>
          <p:cNvSpPr txBox="1"/>
          <p:nvPr/>
        </p:nvSpPr>
        <p:spPr>
          <a:xfrm>
            <a:off x="1333515" y="2625503"/>
            <a:ext cx="1485885"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Binding</a:t>
            </a:r>
            <a:endParaRPr sz="2400" dirty="0">
              <a:latin typeface="Arial"/>
              <a:cs typeface="Arial"/>
            </a:endParaRPr>
          </a:p>
        </p:txBody>
      </p:sp>
      <p:sp>
        <p:nvSpPr>
          <p:cNvPr id="11" name="object 6"/>
          <p:cNvSpPr txBox="1"/>
          <p:nvPr/>
        </p:nvSpPr>
        <p:spPr>
          <a:xfrm>
            <a:off x="2937510" y="2519838"/>
            <a:ext cx="9330690" cy="738664"/>
          </a:xfrm>
          <a:prstGeom prst="rect">
            <a:avLst/>
          </a:prstGeom>
        </p:spPr>
        <p:txBody>
          <a:bodyPr vert="horz" wrap="square" lIns="0" tIns="0" rIns="0" bIns="0" rtlCol="0">
            <a:spAutoFit/>
          </a:bodyPr>
          <a:lstStyle/>
          <a:p>
            <a:pPr marL="12700" marR="5080" indent="20320">
              <a:lnSpc>
                <a:spcPct val="100000"/>
              </a:lnSpc>
              <a:tabLst>
                <a:tab pos="4512945" algn="l"/>
              </a:tabLst>
            </a:pPr>
            <a:r>
              <a:rPr sz="2400" spc="-5" dirty="0">
                <a:latin typeface="Arial"/>
                <a:cs typeface="Arial"/>
              </a:rPr>
              <a:t>Programs need </a:t>
            </a:r>
            <a:r>
              <a:rPr sz="2400" dirty="0">
                <a:latin typeface="Arial"/>
                <a:cs typeface="Arial"/>
              </a:rPr>
              <a:t>real </a:t>
            </a:r>
            <a:r>
              <a:rPr sz="2400" spc="-5" dirty="0">
                <a:latin typeface="Arial"/>
                <a:cs typeface="Arial"/>
              </a:rPr>
              <a:t>memory in which   </a:t>
            </a:r>
            <a:r>
              <a:rPr sz="2400" spc="125" dirty="0">
                <a:latin typeface="Arial"/>
                <a:cs typeface="Arial"/>
              </a:rPr>
              <a:t> </a:t>
            </a:r>
            <a:r>
              <a:rPr sz="2400" spc="-5" dirty="0">
                <a:latin typeface="Arial"/>
                <a:cs typeface="Arial"/>
              </a:rPr>
              <a:t>to</a:t>
            </a:r>
            <a:r>
              <a:rPr sz="2400" spc="250" dirty="0">
                <a:latin typeface="Arial"/>
                <a:cs typeface="Arial"/>
              </a:rPr>
              <a:t> </a:t>
            </a:r>
            <a:r>
              <a:rPr sz="2400" spc="-5" dirty="0" smtClean="0">
                <a:latin typeface="Arial"/>
                <a:cs typeface="Arial"/>
              </a:rPr>
              <a:t>reside.</a:t>
            </a:r>
            <a:r>
              <a:rPr lang="en-US" sz="2400" spc="-5" dirty="0" smtClean="0">
                <a:latin typeface="Arial"/>
                <a:cs typeface="Arial"/>
              </a:rPr>
              <a:t> </a:t>
            </a:r>
            <a:r>
              <a:rPr sz="2400" spc="-5" dirty="0" smtClean="0">
                <a:latin typeface="Arial"/>
                <a:cs typeface="Arial"/>
              </a:rPr>
              <a:t>When </a:t>
            </a:r>
            <a:r>
              <a:rPr sz="2400" dirty="0">
                <a:latin typeface="Arial"/>
                <a:cs typeface="Arial"/>
              </a:rPr>
              <a:t>is </a:t>
            </a:r>
            <a:r>
              <a:rPr sz="2400" spc="-5" dirty="0">
                <a:latin typeface="Arial"/>
                <a:cs typeface="Arial"/>
              </a:rPr>
              <a:t>the location</a:t>
            </a:r>
            <a:r>
              <a:rPr sz="2400" spc="385" dirty="0">
                <a:latin typeface="Arial"/>
                <a:cs typeface="Arial"/>
              </a:rPr>
              <a:t> </a:t>
            </a:r>
            <a:r>
              <a:rPr sz="2400" spc="-5" dirty="0">
                <a:latin typeface="Arial"/>
                <a:cs typeface="Arial"/>
              </a:rPr>
              <a:t>of</a:t>
            </a:r>
            <a:r>
              <a:rPr sz="2400" spc="105" dirty="0">
                <a:latin typeface="Arial"/>
                <a:cs typeface="Arial"/>
              </a:rPr>
              <a:t> </a:t>
            </a:r>
            <a:r>
              <a:rPr sz="2400" spc="-5" dirty="0">
                <a:latin typeface="Arial"/>
                <a:cs typeface="Arial"/>
              </a:rPr>
              <a:t>that </a:t>
            </a:r>
            <a:r>
              <a:rPr sz="2400" dirty="0">
                <a:latin typeface="Arial"/>
                <a:cs typeface="Arial"/>
              </a:rPr>
              <a:t> </a:t>
            </a:r>
            <a:r>
              <a:rPr sz="2400" spc="-5" dirty="0">
                <a:latin typeface="Arial"/>
                <a:cs typeface="Arial"/>
              </a:rPr>
              <a:t>real memory determined?</a:t>
            </a:r>
            <a:endParaRPr sz="2400" dirty="0">
              <a:latin typeface="Arial"/>
              <a:cs typeface="Arial"/>
            </a:endParaRPr>
          </a:p>
        </p:txBody>
      </p:sp>
      <p:sp>
        <p:nvSpPr>
          <p:cNvPr id="12" name="object 7"/>
          <p:cNvSpPr txBox="1"/>
          <p:nvPr/>
        </p:nvSpPr>
        <p:spPr>
          <a:xfrm>
            <a:off x="2970529" y="3314788"/>
            <a:ext cx="9297671" cy="1528624"/>
          </a:xfrm>
          <a:prstGeom prst="rect">
            <a:avLst/>
          </a:prstGeom>
        </p:spPr>
        <p:txBody>
          <a:bodyPr vert="horz" wrap="square" lIns="0" tIns="0" rIns="0" bIns="0" rtlCol="0">
            <a:spAutoFit/>
          </a:bodyPr>
          <a:lstStyle/>
          <a:p>
            <a:pPr marL="298450" indent="-285750">
              <a:lnSpc>
                <a:spcPct val="100000"/>
              </a:lnSpc>
              <a:buChar char="•"/>
              <a:tabLst>
                <a:tab pos="298450" algn="l"/>
              </a:tabLst>
            </a:pPr>
            <a:r>
              <a:rPr sz="2400" spc="-5" dirty="0">
                <a:latin typeface="Arial"/>
                <a:cs typeface="Arial"/>
              </a:rPr>
              <a:t>This is called </a:t>
            </a:r>
            <a:r>
              <a:rPr sz="2400" b="1" spc="-5" dirty="0">
                <a:latin typeface="Arial"/>
                <a:cs typeface="Arial"/>
              </a:rPr>
              <a:t>mapping </a:t>
            </a:r>
            <a:r>
              <a:rPr sz="2400" spc="-5" dirty="0">
                <a:latin typeface="Arial"/>
                <a:cs typeface="Arial"/>
              </a:rPr>
              <a:t>logical to physical</a:t>
            </a:r>
            <a:r>
              <a:rPr sz="2400" spc="35" dirty="0">
                <a:latin typeface="Arial"/>
                <a:cs typeface="Arial"/>
              </a:rPr>
              <a:t> </a:t>
            </a:r>
            <a:r>
              <a:rPr sz="2400" spc="-5" dirty="0">
                <a:latin typeface="Arial"/>
                <a:cs typeface="Arial"/>
              </a:rPr>
              <a:t>addresses.</a:t>
            </a:r>
            <a:endParaRPr sz="2400" dirty="0">
              <a:latin typeface="Arial"/>
              <a:cs typeface="Arial"/>
            </a:endParaRPr>
          </a:p>
          <a:p>
            <a:pPr marL="298450" marR="5080" indent="-285750">
              <a:lnSpc>
                <a:spcPct val="100000"/>
              </a:lnSpc>
              <a:spcBef>
                <a:spcPts val="395"/>
              </a:spcBef>
              <a:buChar char="•"/>
              <a:tabLst>
                <a:tab pos="298450" algn="l"/>
              </a:tabLst>
            </a:pPr>
            <a:r>
              <a:rPr sz="2400" spc="-5" dirty="0">
                <a:latin typeface="Arial"/>
                <a:cs typeface="Arial"/>
              </a:rPr>
              <a:t>This binding </a:t>
            </a:r>
            <a:r>
              <a:rPr sz="2400" dirty="0">
                <a:latin typeface="Arial"/>
                <a:cs typeface="Arial"/>
              </a:rPr>
              <a:t>can be done at </a:t>
            </a:r>
            <a:r>
              <a:rPr sz="2400" spc="-5" dirty="0">
                <a:latin typeface="Arial"/>
                <a:cs typeface="Arial"/>
              </a:rPr>
              <a:t>compile/link </a:t>
            </a:r>
            <a:r>
              <a:rPr sz="2400" dirty="0">
                <a:latin typeface="Arial"/>
                <a:cs typeface="Arial"/>
              </a:rPr>
              <a:t>time. </a:t>
            </a:r>
            <a:r>
              <a:rPr sz="2400" spc="-5" dirty="0">
                <a:latin typeface="Arial"/>
                <a:cs typeface="Arial"/>
              </a:rPr>
              <a:t>Converts symbolic to  relocatable. </a:t>
            </a:r>
            <a:r>
              <a:rPr sz="2400" dirty="0">
                <a:latin typeface="Arial"/>
                <a:cs typeface="Arial"/>
              </a:rPr>
              <a:t>Data used </a:t>
            </a:r>
            <a:r>
              <a:rPr sz="2400" spc="-5" dirty="0">
                <a:latin typeface="Arial"/>
                <a:cs typeface="Arial"/>
              </a:rPr>
              <a:t>within compiled source is </a:t>
            </a:r>
            <a:r>
              <a:rPr sz="2400" dirty="0">
                <a:latin typeface="Arial"/>
                <a:cs typeface="Arial"/>
              </a:rPr>
              <a:t>offset </a:t>
            </a:r>
            <a:r>
              <a:rPr sz="2400" spc="-5" dirty="0">
                <a:latin typeface="Arial"/>
                <a:cs typeface="Arial"/>
              </a:rPr>
              <a:t>within object  module.</a:t>
            </a:r>
            <a:endParaRPr sz="2400" dirty="0">
              <a:latin typeface="Arial"/>
              <a:cs typeface="Arial"/>
            </a:endParaRPr>
          </a:p>
        </p:txBody>
      </p:sp>
      <p:sp>
        <p:nvSpPr>
          <p:cNvPr id="13" name="object 8"/>
          <p:cNvSpPr txBox="1"/>
          <p:nvPr/>
        </p:nvSpPr>
        <p:spPr>
          <a:xfrm>
            <a:off x="1250946" y="4866210"/>
            <a:ext cx="1568454"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Compiler</a:t>
            </a:r>
            <a:r>
              <a:rPr sz="2400" spc="-5" dirty="0">
                <a:latin typeface="Arial"/>
                <a:cs typeface="Arial"/>
              </a:rPr>
              <a:t>:</a:t>
            </a:r>
            <a:endParaRPr sz="2400" dirty="0">
              <a:latin typeface="Arial"/>
              <a:cs typeface="Arial"/>
            </a:endParaRPr>
          </a:p>
        </p:txBody>
      </p:sp>
      <p:sp>
        <p:nvSpPr>
          <p:cNvPr id="14" name="object 9"/>
          <p:cNvSpPr txBox="1"/>
          <p:nvPr/>
        </p:nvSpPr>
        <p:spPr>
          <a:xfrm>
            <a:off x="2970529" y="4981859"/>
            <a:ext cx="9526271" cy="738664"/>
          </a:xfrm>
          <a:prstGeom prst="rect">
            <a:avLst/>
          </a:prstGeom>
        </p:spPr>
        <p:txBody>
          <a:bodyPr vert="horz" wrap="square" lIns="0" tIns="0" rIns="0" bIns="0" rtlCol="0">
            <a:spAutoFit/>
          </a:bodyPr>
          <a:lstStyle/>
          <a:p>
            <a:pPr marL="12700" marR="5080">
              <a:lnSpc>
                <a:spcPct val="100000"/>
              </a:lnSpc>
            </a:pPr>
            <a:r>
              <a:rPr sz="2400" dirty="0">
                <a:latin typeface="Arial"/>
                <a:cs typeface="Arial"/>
              </a:rPr>
              <a:t>If </a:t>
            </a:r>
            <a:r>
              <a:rPr sz="2400" spc="-5" dirty="0">
                <a:latin typeface="Arial"/>
                <a:cs typeface="Arial"/>
              </a:rPr>
              <a:t>it’s known where the program will reside, then absolute </a:t>
            </a:r>
            <a:r>
              <a:rPr sz="2400" dirty="0">
                <a:latin typeface="Arial"/>
                <a:cs typeface="Arial"/>
              </a:rPr>
              <a:t>code </a:t>
            </a:r>
            <a:r>
              <a:rPr sz="2400" spc="-5" dirty="0">
                <a:latin typeface="Arial"/>
                <a:cs typeface="Arial"/>
              </a:rPr>
              <a:t>is generated.  Otherwise compiler produces relocatable</a:t>
            </a:r>
            <a:r>
              <a:rPr sz="2400" spc="30" dirty="0">
                <a:latin typeface="Arial"/>
                <a:cs typeface="Arial"/>
              </a:rPr>
              <a:t> </a:t>
            </a:r>
            <a:r>
              <a:rPr sz="2400" spc="-5" dirty="0">
                <a:latin typeface="Arial"/>
                <a:cs typeface="Arial"/>
              </a:rPr>
              <a:t>code.</a:t>
            </a:r>
            <a:endParaRPr sz="2400" dirty="0">
              <a:latin typeface="Arial"/>
              <a:cs typeface="Arial"/>
            </a:endParaRPr>
          </a:p>
        </p:txBody>
      </p:sp>
      <p:sp>
        <p:nvSpPr>
          <p:cNvPr id="15" name="object 10"/>
          <p:cNvSpPr txBox="1"/>
          <p:nvPr/>
        </p:nvSpPr>
        <p:spPr>
          <a:xfrm>
            <a:off x="1411286" y="6294355"/>
            <a:ext cx="1093788" cy="369332"/>
          </a:xfrm>
          <a:prstGeom prst="rect">
            <a:avLst/>
          </a:prstGeom>
        </p:spPr>
        <p:txBody>
          <a:bodyPr vert="horz" wrap="square" lIns="0" tIns="0" rIns="0" bIns="0" rtlCol="0">
            <a:spAutoFit/>
          </a:bodyPr>
          <a:lstStyle/>
          <a:p>
            <a:pPr marL="12700">
              <a:lnSpc>
                <a:spcPct val="100000"/>
              </a:lnSpc>
            </a:pPr>
            <a:r>
              <a:rPr sz="2400" b="1" spc="-5" dirty="0">
                <a:latin typeface="Arial"/>
                <a:cs typeface="Arial"/>
              </a:rPr>
              <a:t>Lo</a:t>
            </a:r>
            <a:r>
              <a:rPr sz="2400" b="1" spc="-15" dirty="0">
                <a:latin typeface="Arial"/>
                <a:cs typeface="Arial"/>
              </a:rPr>
              <a:t>a</a:t>
            </a:r>
            <a:r>
              <a:rPr sz="2400" b="1" spc="-5" dirty="0">
                <a:latin typeface="Arial"/>
                <a:cs typeface="Arial"/>
              </a:rPr>
              <a:t>d</a:t>
            </a:r>
            <a:r>
              <a:rPr sz="2400" dirty="0">
                <a:latin typeface="Arial"/>
                <a:cs typeface="Arial"/>
              </a:rPr>
              <a:t>:</a:t>
            </a:r>
          </a:p>
        </p:txBody>
      </p:sp>
      <p:sp>
        <p:nvSpPr>
          <p:cNvPr id="16" name="object 11"/>
          <p:cNvSpPr txBox="1"/>
          <p:nvPr/>
        </p:nvSpPr>
        <p:spPr>
          <a:xfrm>
            <a:off x="2918460" y="6320469"/>
            <a:ext cx="9184134"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Binds relocatable to physical.  Can find </a:t>
            </a:r>
            <a:r>
              <a:rPr sz="2400" dirty="0">
                <a:latin typeface="Arial"/>
                <a:cs typeface="Arial"/>
              </a:rPr>
              <a:t>best </a:t>
            </a:r>
            <a:r>
              <a:rPr sz="2400" spc="-5" dirty="0">
                <a:latin typeface="Arial"/>
                <a:cs typeface="Arial"/>
              </a:rPr>
              <a:t>physical</a:t>
            </a:r>
            <a:r>
              <a:rPr sz="2400" spc="60" dirty="0">
                <a:latin typeface="Arial"/>
                <a:cs typeface="Arial"/>
              </a:rPr>
              <a:t> </a:t>
            </a:r>
            <a:r>
              <a:rPr sz="2400" spc="-5" dirty="0">
                <a:latin typeface="Arial"/>
                <a:cs typeface="Arial"/>
              </a:rPr>
              <a:t>location.</a:t>
            </a:r>
            <a:endParaRPr sz="2400" dirty="0">
              <a:latin typeface="Arial"/>
              <a:cs typeface="Arial"/>
            </a:endParaRPr>
          </a:p>
        </p:txBody>
      </p:sp>
      <p:sp>
        <p:nvSpPr>
          <p:cNvPr id="17" name="object 12"/>
          <p:cNvSpPr txBox="1"/>
          <p:nvPr/>
        </p:nvSpPr>
        <p:spPr>
          <a:xfrm>
            <a:off x="1333515" y="7197580"/>
            <a:ext cx="1485885" cy="738664"/>
          </a:xfrm>
          <a:prstGeom prst="rect">
            <a:avLst/>
          </a:prstGeom>
        </p:spPr>
        <p:txBody>
          <a:bodyPr vert="horz" wrap="square" lIns="0" tIns="0" rIns="0" bIns="0" rtlCol="0">
            <a:spAutoFit/>
          </a:bodyPr>
          <a:lstStyle/>
          <a:p>
            <a:pPr marL="12700">
              <a:lnSpc>
                <a:spcPct val="100000"/>
              </a:lnSpc>
            </a:pPr>
            <a:r>
              <a:rPr sz="2400" b="1" spc="-5" dirty="0">
                <a:latin typeface="Arial"/>
                <a:cs typeface="Arial"/>
              </a:rPr>
              <a:t>Execution</a:t>
            </a:r>
            <a:r>
              <a:rPr sz="2400" spc="-5" dirty="0">
                <a:latin typeface="Arial"/>
                <a:cs typeface="Arial"/>
              </a:rPr>
              <a:t>:</a:t>
            </a:r>
            <a:endParaRPr sz="2400" dirty="0">
              <a:latin typeface="Arial"/>
              <a:cs typeface="Arial"/>
            </a:endParaRPr>
          </a:p>
        </p:txBody>
      </p:sp>
      <p:sp>
        <p:nvSpPr>
          <p:cNvPr id="18" name="object 13"/>
          <p:cNvSpPr txBox="1"/>
          <p:nvPr/>
        </p:nvSpPr>
        <p:spPr>
          <a:xfrm>
            <a:off x="2989579" y="7166715"/>
            <a:ext cx="10327388" cy="738664"/>
          </a:xfrm>
          <a:prstGeom prst="rect">
            <a:avLst/>
          </a:prstGeom>
        </p:spPr>
        <p:txBody>
          <a:bodyPr vert="horz" wrap="square" lIns="0" tIns="0" rIns="0" bIns="0" rtlCol="0">
            <a:spAutoFit/>
          </a:bodyPr>
          <a:lstStyle/>
          <a:p>
            <a:pPr marL="12700" marR="5080">
              <a:lnSpc>
                <a:spcPct val="100000"/>
              </a:lnSpc>
            </a:pPr>
            <a:r>
              <a:rPr sz="2400" spc="-5" dirty="0">
                <a:solidFill>
                  <a:srgbClr val="363639"/>
                </a:solidFill>
                <a:latin typeface="Arial"/>
                <a:cs typeface="Arial"/>
              </a:rPr>
              <a:t>The </a:t>
            </a:r>
            <a:r>
              <a:rPr sz="2400" dirty="0">
                <a:solidFill>
                  <a:srgbClr val="363639"/>
                </a:solidFill>
                <a:latin typeface="Arial"/>
                <a:cs typeface="Arial"/>
              </a:rPr>
              <a:t>code can be </a:t>
            </a:r>
            <a:r>
              <a:rPr sz="2400" spc="-5" dirty="0">
                <a:solidFill>
                  <a:srgbClr val="363639"/>
                </a:solidFill>
                <a:latin typeface="Arial"/>
                <a:cs typeface="Arial"/>
              </a:rPr>
              <a:t>moved around during execution. Means flexible virtual  mapping.</a:t>
            </a:r>
            <a:endParaRPr sz="2400" dirty="0">
              <a:latin typeface="Arial"/>
              <a:cs typeface="Arial"/>
            </a:endParaRPr>
          </a:p>
        </p:txBody>
      </p:sp>
    </p:spTree>
    <p:extLst>
      <p:ext uri="{BB962C8B-B14F-4D97-AF65-F5344CB8AC3E}">
        <p14:creationId xmlns:p14="http://schemas.microsoft.com/office/powerpoint/2010/main" val="15529849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85800" y="1147762"/>
            <a:ext cx="12115800" cy="0"/>
          </a:xfrm>
          <a:custGeom>
            <a:avLst/>
            <a:gdLst/>
            <a:ahLst/>
            <a:cxnLst/>
            <a:rect l="l" t="t" r="r" b="b"/>
            <a:pathLst>
              <a:path w="12115800">
                <a:moveTo>
                  <a:pt x="0" y="0"/>
                </a:moveTo>
                <a:lnTo>
                  <a:pt x="12115800" y="0"/>
                </a:lnTo>
              </a:path>
            </a:pathLst>
          </a:custGeom>
          <a:ln w="19050">
            <a:solidFill>
              <a:srgbClr val="336699"/>
            </a:solidFill>
          </a:ln>
        </p:spPr>
        <p:txBody>
          <a:bodyPr wrap="square" lIns="0" tIns="0" rIns="0" bIns="0" rtlCol="0"/>
          <a:lstStyle/>
          <a:p>
            <a:endParaRPr/>
          </a:p>
        </p:txBody>
      </p:sp>
      <p:sp>
        <p:nvSpPr>
          <p:cNvPr id="3" name="object 3"/>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4" name="object 4"/>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5" name="object 5"/>
          <p:cNvSpPr/>
          <p:nvPr/>
        </p:nvSpPr>
        <p:spPr>
          <a:xfrm>
            <a:off x="11661775" y="7799387"/>
            <a:ext cx="1925485" cy="105727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2174939" y="400447"/>
            <a:ext cx="11412321" cy="615553"/>
          </a:xfrm>
          <a:prstGeom prst="rect">
            <a:avLst/>
          </a:prstGeom>
        </p:spPr>
        <p:txBody>
          <a:bodyPr vert="horz" wrap="square" lIns="0" tIns="0" rIns="0" bIns="0" rtlCol="0">
            <a:spAutoFit/>
          </a:bodyPr>
          <a:lstStyle/>
          <a:p>
            <a:pPr marL="1099185" marR="5080" indent="-1087120">
              <a:lnSpc>
                <a:spcPct val="100000"/>
              </a:lnSpc>
            </a:pPr>
            <a:r>
              <a:rPr lang="en-US" sz="4000" b="1" spc="-5" dirty="0" smtClean="0">
                <a:solidFill>
                  <a:srgbClr val="006699"/>
                </a:solidFill>
                <a:latin typeface="Arial"/>
                <a:cs typeface="Arial"/>
              </a:rPr>
              <a:t>Multistep Processing of a User Program</a:t>
            </a:r>
            <a:endParaRPr sz="4000" dirty="0">
              <a:latin typeface="Arial"/>
              <a:cs typeface="Arial"/>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11</a:t>
            </a:fld>
            <a:endParaRPr dirty="0"/>
          </a:p>
        </p:txBody>
      </p:sp>
      <p:pic>
        <p:nvPicPr>
          <p:cNvPr id="11" name="Picture 10"/>
          <p:cNvPicPr>
            <a:picLocks noChangeAspect="1"/>
          </p:cNvPicPr>
          <p:nvPr/>
        </p:nvPicPr>
        <p:blipFill>
          <a:blip r:embed="rId3"/>
          <a:stretch>
            <a:fillRect/>
          </a:stretch>
        </p:blipFill>
        <p:spPr>
          <a:xfrm>
            <a:off x="2303678" y="1279525"/>
            <a:ext cx="8458200" cy="7086599"/>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850765">
              <a:lnSpc>
                <a:spcPct val="100000"/>
              </a:lnSpc>
            </a:pPr>
            <a:r>
              <a:rPr spc="-10" dirty="0"/>
              <a:t>S</a:t>
            </a:r>
            <a:r>
              <a:rPr spc="-5" dirty="0"/>
              <a:t>wapp</a:t>
            </a:r>
            <a:r>
              <a:rPr spc="-10" dirty="0"/>
              <a:t>i</a:t>
            </a:r>
            <a:r>
              <a:rPr spc="-5" dirty="0"/>
              <a:t>ng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12</a:t>
            </a:fld>
            <a:endParaRPr dirty="0"/>
          </a:p>
        </p:txBody>
      </p:sp>
      <p:sp>
        <p:nvSpPr>
          <p:cNvPr id="3" name="object 3"/>
          <p:cNvSpPr txBox="1"/>
          <p:nvPr/>
        </p:nvSpPr>
        <p:spPr>
          <a:xfrm>
            <a:off x="1229773" y="1447800"/>
            <a:ext cx="11540681" cy="7903702"/>
          </a:xfrm>
          <a:prstGeom prst="rect">
            <a:avLst/>
          </a:prstGeom>
        </p:spPr>
        <p:txBody>
          <a:bodyPr vert="horz" wrap="square" lIns="0" tIns="0" rIns="0" bIns="0" rtlCol="0">
            <a:spAutoFit/>
          </a:bodyPr>
          <a:lstStyle/>
          <a:p>
            <a:pPr marL="501650" marR="37465"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To utilize the idle time of CPU, we are shifting the paradigm from uniprogram environment to multiprogramming environment.</a:t>
            </a:r>
          </a:p>
          <a:p>
            <a:pPr marL="501650" marR="37465" indent="-488950">
              <a:lnSpc>
                <a:spcPct val="80000"/>
              </a:lnSpc>
              <a:buClr>
                <a:srgbClr val="993300"/>
              </a:buClr>
              <a:buSzPct val="90000"/>
              <a:buFont typeface="Wingdings"/>
              <a:buChar char=""/>
              <a:tabLst>
                <a:tab pos="502284" algn="l"/>
              </a:tabLst>
            </a:pPr>
            <a:endParaRPr lang="en-US" sz="2400" dirty="0" smtClean="0">
              <a:latin typeface="Arial" panose="020B0604020202020204" pitchFamily="34" charset="0"/>
              <a:cs typeface="Arial" panose="020B0604020202020204" pitchFamily="34" charset="0"/>
            </a:endParaRPr>
          </a:p>
          <a:p>
            <a:pPr marL="501650" marR="37465" indent="-488950">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Since the size of main memory is fixed, it is possible to accommodate only few process in the main memory. If all are waiting for I/O operation, then again CPU remains idle.</a:t>
            </a:r>
          </a:p>
          <a:p>
            <a:pPr marL="501650" marR="37465" indent="-488950">
              <a:lnSpc>
                <a:spcPct val="80000"/>
              </a:lnSpc>
              <a:buClr>
                <a:srgbClr val="993300"/>
              </a:buClr>
              <a:buSzPct val="90000"/>
              <a:buFont typeface="Wingdings"/>
              <a:buChar char=""/>
              <a:tabLst>
                <a:tab pos="502284" algn="l"/>
              </a:tabLst>
            </a:pPr>
            <a:endParaRPr lang="en-US" sz="2400" dirty="0" smtClean="0">
              <a:latin typeface="Arial" panose="020B0604020202020204" pitchFamily="34" charset="0"/>
              <a:cs typeface="Arial" panose="020B0604020202020204" pitchFamily="34" charset="0"/>
            </a:endParaRPr>
          </a:p>
          <a:p>
            <a:pPr marL="501650" marR="37465"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To utilize the idle time of CPU, some of the process must be off loaded from the memory and new process must be brought to this memory place. This is known swapping. </a:t>
            </a:r>
          </a:p>
          <a:p>
            <a:pPr marL="501650" marR="37465" indent="-488950">
              <a:lnSpc>
                <a:spcPct val="80000"/>
              </a:lnSpc>
              <a:buClr>
                <a:srgbClr val="993300"/>
              </a:buClr>
              <a:buSzPct val="90000"/>
              <a:buFont typeface="Wingdings"/>
              <a:buChar char=""/>
              <a:tabLst>
                <a:tab pos="502284" algn="l"/>
              </a:tabLst>
            </a:pPr>
            <a:endParaRPr lang="en-US" sz="2400" dirty="0" smtClean="0">
              <a:latin typeface="Arial" panose="020B0604020202020204" pitchFamily="34" charset="0"/>
              <a:cs typeface="Arial" panose="020B0604020202020204" pitchFamily="34" charset="0"/>
            </a:endParaRPr>
          </a:p>
          <a:p>
            <a:pPr marL="501650" marR="37465"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Swapping </a:t>
            </a:r>
            <a:r>
              <a:rPr lang="en-US" sz="2400" dirty="0">
                <a:latin typeface="Arial" panose="020B0604020202020204" pitchFamily="34" charset="0"/>
                <a:cs typeface="Arial" panose="020B0604020202020204" pitchFamily="34" charset="0"/>
              </a:rPr>
              <a:t>is a mechanism in which a process can be swapped temporarily out of main memory to a backing store , and then brought back into memory for continued </a:t>
            </a:r>
            <a:r>
              <a:rPr lang="en-US" sz="2400" dirty="0" smtClean="0">
                <a:latin typeface="Arial" panose="020B0604020202020204" pitchFamily="34" charset="0"/>
                <a:cs typeface="Arial" panose="020B0604020202020204" pitchFamily="34" charset="0"/>
              </a:rPr>
              <a:t>execution</a:t>
            </a:r>
          </a:p>
          <a:p>
            <a:pPr marL="12700" marR="37465">
              <a:lnSpc>
                <a:spcPct val="80000"/>
              </a:lnSpc>
              <a:buClr>
                <a:srgbClr val="993300"/>
              </a:buClr>
              <a:buSzPct val="90000"/>
              <a:tabLst>
                <a:tab pos="502284" algn="l"/>
              </a:tabLst>
            </a:pPr>
            <a:endParaRPr lang="en-US" sz="2400" dirty="0" smtClean="0">
              <a:latin typeface="Arial" panose="020B0604020202020204" pitchFamily="34" charset="0"/>
              <a:cs typeface="Arial" panose="020B0604020202020204" pitchFamily="34" charset="0"/>
            </a:endParaRPr>
          </a:p>
          <a:p>
            <a:pPr marL="958850" marR="37465" lvl="1"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The process waiting for some I/O to complete, must stored back in disk.</a:t>
            </a:r>
          </a:p>
          <a:p>
            <a:pPr marL="958850" marR="37465" lvl="1"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 New ready process is swapped in to main memory as space becomes available.</a:t>
            </a:r>
          </a:p>
          <a:p>
            <a:pPr marL="958850" marR="37465" lvl="1"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 As process completes, it is moved out of main memory.</a:t>
            </a:r>
          </a:p>
          <a:p>
            <a:pPr marL="958850" marR="37465" lvl="1"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If none of the processes in memory are ready,</a:t>
            </a:r>
          </a:p>
          <a:p>
            <a:pPr marL="1873250" marR="37465" lvl="3"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Swapped out a block process to intermediate queue of blocked process.</a:t>
            </a:r>
          </a:p>
          <a:p>
            <a:pPr marL="1873250" marR="37465" lvl="3" indent="-488950">
              <a:lnSpc>
                <a:spcPct val="80000"/>
              </a:lnSpc>
              <a:buClr>
                <a:srgbClr val="993300"/>
              </a:buClr>
              <a:buSzPct val="90000"/>
              <a:buFont typeface="Wingdings"/>
              <a:buChar char=""/>
              <a:tabLst>
                <a:tab pos="502284" algn="l"/>
              </a:tabLst>
            </a:pPr>
            <a:r>
              <a:rPr lang="en-US" sz="2400" dirty="0" smtClean="0">
                <a:latin typeface="Arial" panose="020B0604020202020204" pitchFamily="34" charset="0"/>
                <a:cs typeface="Arial" panose="020B0604020202020204" pitchFamily="34" charset="0"/>
              </a:rPr>
              <a:t>Swapped in a ready process from the ready queue.</a:t>
            </a:r>
          </a:p>
          <a:p>
            <a:pPr marL="501650" marR="37465" indent="-488950">
              <a:lnSpc>
                <a:spcPct val="80000"/>
              </a:lnSpc>
              <a:buClr>
                <a:srgbClr val="993300"/>
              </a:buClr>
              <a:buSzPct val="90000"/>
              <a:buFont typeface="Wingdings"/>
              <a:buChar char=""/>
              <a:tabLst>
                <a:tab pos="502284" algn="l"/>
              </a:tabLst>
            </a:pPr>
            <a:endParaRPr lang="en-US" sz="2400" dirty="0" smtClean="0">
              <a:latin typeface="Arial" panose="020B0604020202020204" pitchFamily="34" charset="0"/>
              <a:cs typeface="Arial" panose="020B0604020202020204" pitchFamily="34" charset="0"/>
            </a:endParaRPr>
          </a:p>
          <a:p>
            <a:pPr marL="501650" marR="37465" indent="-488950">
              <a:lnSpc>
                <a:spcPct val="80000"/>
              </a:lnSpc>
              <a:buClr>
                <a:srgbClr val="993300"/>
              </a:buClr>
              <a:buSzPct val="90000"/>
              <a:buFont typeface="Wingdings"/>
              <a:buChar char=""/>
              <a:tabLst>
                <a:tab pos="502284" algn="l"/>
              </a:tabLst>
            </a:pPr>
            <a:endParaRPr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5230">
              <a:lnSpc>
                <a:spcPct val="100000"/>
              </a:lnSpc>
            </a:pPr>
            <a:r>
              <a:rPr spc="-5" dirty="0"/>
              <a:t>Schematic View of</a:t>
            </a:r>
            <a:r>
              <a:rPr spc="-35" dirty="0"/>
              <a:t> </a:t>
            </a:r>
            <a:r>
              <a:rPr spc="-5" dirty="0"/>
              <a:t>Swapping</a:t>
            </a:r>
          </a:p>
        </p:txBody>
      </p:sp>
      <p:sp>
        <p:nvSpPr>
          <p:cNvPr id="3" name="object 3"/>
          <p:cNvSpPr/>
          <p:nvPr/>
        </p:nvSpPr>
        <p:spPr>
          <a:xfrm>
            <a:off x="2447925" y="1517650"/>
            <a:ext cx="9001061" cy="59880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13</a:t>
            </a:fld>
            <a:endParaRP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420110">
              <a:lnSpc>
                <a:spcPct val="100000"/>
              </a:lnSpc>
            </a:pPr>
            <a:r>
              <a:rPr spc="-5" dirty="0"/>
              <a:t>Contiguous</a:t>
            </a:r>
            <a:r>
              <a:rPr spc="-30" dirty="0"/>
              <a:t> </a:t>
            </a:r>
            <a:r>
              <a:rPr spc="-5" dirty="0"/>
              <a:t>Allocation</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14</a:t>
            </a:fld>
            <a:endParaRPr dirty="0"/>
          </a:p>
        </p:txBody>
      </p:sp>
      <p:sp>
        <p:nvSpPr>
          <p:cNvPr id="3" name="object 3"/>
          <p:cNvSpPr txBox="1"/>
          <p:nvPr/>
        </p:nvSpPr>
        <p:spPr>
          <a:xfrm>
            <a:off x="1260919" y="1895957"/>
            <a:ext cx="11209020" cy="2154436"/>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Main memory </a:t>
            </a:r>
            <a:r>
              <a:rPr sz="2400" spc="-10" dirty="0">
                <a:latin typeface="Arial"/>
                <a:cs typeface="Arial"/>
              </a:rPr>
              <a:t>usually </a:t>
            </a:r>
            <a:r>
              <a:rPr sz="2400" spc="-5" dirty="0">
                <a:latin typeface="Arial"/>
                <a:cs typeface="Arial"/>
              </a:rPr>
              <a:t>into </a:t>
            </a:r>
            <a:r>
              <a:rPr sz="2400" spc="-15" dirty="0">
                <a:latin typeface="Arial"/>
                <a:cs typeface="Arial"/>
              </a:rPr>
              <a:t>two</a:t>
            </a:r>
            <a:r>
              <a:rPr sz="2400" spc="30" dirty="0">
                <a:latin typeface="Arial"/>
                <a:cs typeface="Arial"/>
              </a:rPr>
              <a:t> </a:t>
            </a:r>
            <a:r>
              <a:rPr sz="2400" spc="-5" dirty="0">
                <a:latin typeface="Arial"/>
                <a:cs typeface="Arial"/>
              </a:rPr>
              <a:t>partitions:</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10" dirty="0">
                <a:latin typeface="Arial"/>
                <a:cs typeface="Arial"/>
              </a:rPr>
              <a:t>Resident operating </a:t>
            </a:r>
            <a:r>
              <a:rPr sz="2400" spc="-5" dirty="0">
                <a:latin typeface="Arial"/>
                <a:cs typeface="Arial"/>
              </a:rPr>
              <a:t>system, </a:t>
            </a:r>
            <a:r>
              <a:rPr sz="2400" spc="-10" dirty="0">
                <a:latin typeface="Arial"/>
                <a:cs typeface="Arial"/>
              </a:rPr>
              <a:t>usually held </a:t>
            </a:r>
            <a:r>
              <a:rPr sz="2400" spc="-5" dirty="0">
                <a:latin typeface="Arial"/>
                <a:cs typeface="Arial"/>
              </a:rPr>
              <a:t>in </a:t>
            </a:r>
            <a:r>
              <a:rPr sz="2400" spc="-10" dirty="0">
                <a:latin typeface="Arial"/>
                <a:cs typeface="Arial"/>
              </a:rPr>
              <a:t>low </a:t>
            </a:r>
            <a:r>
              <a:rPr sz="2400" spc="-5" dirty="0">
                <a:latin typeface="Arial"/>
                <a:cs typeface="Arial"/>
              </a:rPr>
              <a:t>memory </a:t>
            </a:r>
            <a:r>
              <a:rPr sz="2400" spc="-15" dirty="0">
                <a:latin typeface="Arial"/>
                <a:cs typeface="Arial"/>
              </a:rPr>
              <a:t>with </a:t>
            </a:r>
            <a:r>
              <a:rPr sz="2400" spc="-5" dirty="0">
                <a:latin typeface="Arial"/>
                <a:cs typeface="Arial"/>
              </a:rPr>
              <a:t>interrupt</a:t>
            </a:r>
            <a:r>
              <a:rPr sz="2400" spc="260" dirty="0">
                <a:latin typeface="Arial"/>
                <a:cs typeface="Arial"/>
              </a:rPr>
              <a:t> </a:t>
            </a:r>
            <a:r>
              <a:rPr sz="2400" spc="-5" dirty="0">
                <a:latin typeface="Arial"/>
                <a:cs typeface="Arial"/>
              </a:rPr>
              <a:t>vector</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User processes </a:t>
            </a:r>
            <a:r>
              <a:rPr sz="2400" spc="-10" dirty="0">
                <a:latin typeface="Arial"/>
                <a:cs typeface="Arial"/>
              </a:rPr>
              <a:t>then held </a:t>
            </a:r>
            <a:r>
              <a:rPr sz="2400" spc="-5" dirty="0">
                <a:latin typeface="Arial"/>
                <a:cs typeface="Arial"/>
              </a:rPr>
              <a:t>in </a:t>
            </a:r>
            <a:r>
              <a:rPr sz="2400" spc="-10" dirty="0">
                <a:latin typeface="Arial"/>
                <a:cs typeface="Arial"/>
              </a:rPr>
              <a:t>high</a:t>
            </a:r>
            <a:r>
              <a:rPr sz="2400" spc="30" dirty="0">
                <a:latin typeface="Arial"/>
                <a:cs typeface="Arial"/>
              </a:rPr>
              <a:t> </a:t>
            </a:r>
            <a:r>
              <a:rPr sz="2400" spc="-5" dirty="0">
                <a:latin typeface="Arial"/>
                <a:cs typeface="Arial"/>
              </a:rPr>
              <a:t>memory</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Each process </a:t>
            </a:r>
            <a:r>
              <a:rPr sz="2400" spc="-10" dirty="0">
                <a:latin typeface="Arial"/>
                <a:cs typeface="Arial"/>
              </a:rPr>
              <a:t>contained </a:t>
            </a:r>
            <a:r>
              <a:rPr sz="2400" spc="-5" dirty="0">
                <a:latin typeface="Arial"/>
                <a:cs typeface="Arial"/>
              </a:rPr>
              <a:t>in </a:t>
            </a:r>
            <a:r>
              <a:rPr sz="2400" spc="-10" dirty="0">
                <a:latin typeface="Arial"/>
                <a:cs typeface="Arial"/>
              </a:rPr>
              <a:t>single contiguous </a:t>
            </a:r>
            <a:r>
              <a:rPr sz="2400" spc="-5" dirty="0">
                <a:latin typeface="Arial"/>
                <a:cs typeface="Arial"/>
              </a:rPr>
              <a:t>section of</a:t>
            </a:r>
            <a:r>
              <a:rPr sz="2400" spc="135" dirty="0">
                <a:latin typeface="Arial"/>
                <a:cs typeface="Arial"/>
              </a:rPr>
              <a:t> </a:t>
            </a:r>
            <a:r>
              <a:rPr sz="2400" spc="-5" dirty="0">
                <a:latin typeface="Arial"/>
                <a:cs typeface="Arial"/>
              </a:rPr>
              <a:t>memory</a:t>
            </a:r>
            <a:endParaRPr sz="2400" dirty="0">
              <a:latin typeface="Arial"/>
              <a:cs typeface="Arial"/>
            </a:endParaRPr>
          </a:p>
        </p:txBody>
      </p:sp>
      <p:sp>
        <p:nvSpPr>
          <p:cNvPr id="4" name="object 4"/>
          <p:cNvSpPr txBox="1"/>
          <p:nvPr/>
        </p:nvSpPr>
        <p:spPr>
          <a:xfrm>
            <a:off x="1260919" y="4495800"/>
            <a:ext cx="11209020" cy="738664"/>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Lst>
            </a:pPr>
            <a:r>
              <a:rPr lang="en-US" sz="2400" spc="-10" dirty="0" smtClean="0">
                <a:latin typeface="Arial"/>
                <a:cs typeface="Arial"/>
              </a:rPr>
              <a:t>In. contiguous memory allocation, each process is contained in a single contiguous section of memory.</a:t>
            </a:r>
            <a:endParaRPr sz="24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2050">
              <a:lnSpc>
                <a:spcPct val="100000"/>
              </a:lnSpc>
            </a:pPr>
            <a:r>
              <a:rPr spc="-5" dirty="0"/>
              <a:t>Contiguous Allocation</a:t>
            </a:r>
            <a:r>
              <a:rPr spc="25" dirty="0"/>
              <a:t> </a:t>
            </a:r>
            <a:r>
              <a:rPr spc="-5" dirty="0"/>
              <a:t>(Cont.)</a:t>
            </a:r>
          </a:p>
        </p:txBody>
      </p:sp>
      <p:sp>
        <p:nvSpPr>
          <p:cNvPr id="3" name="object 3"/>
          <p:cNvSpPr txBox="1"/>
          <p:nvPr/>
        </p:nvSpPr>
        <p:spPr>
          <a:xfrm>
            <a:off x="1251396" y="1651482"/>
            <a:ext cx="12143165" cy="3365024"/>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lang="en-US" sz="2400" spc="-5" dirty="0" smtClean="0">
                <a:latin typeface="Arial"/>
                <a:cs typeface="Arial"/>
              </a:rPr>
              <a:t>Problem arises in contiguous </a:t>
            </a:r>
            <a:r>
              <a:rPr sz="2400" spc="-10" dirty="0" smtClean="0">
                <a:latin typeface="Arial"/>
                <a:cs typeface="Arial"/>
              </a:rPr>
              <a:t>allocation</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10" dirty="0" smtClean="0">
                <a:latin typeface="Arial"/>
                <a:cs typeface="Arial"/>
              </a:rPr>
              <a:t>Hole </a:t>
            </a:r>
            <a:r>
              <a:rPr sz="2400" spc="-5" dirty="0">
                <a:latin typeface="Arial"/>
                <a:cs typeface="Arial"/>
              </a:rPr>
              <a:t>– </a:t>
            </a:r>
            <a:r>
              <a:rPr sz="2400" spc="-10" dirty="0">
                <a:latin typeface="Arial"/>
                <a:cs typeface="Arial"/>
              </a:rPr>
              <a:t>block </a:t>
            </a:r>
            <a:r>
              <a:rPr sz="2400" spc="-5" dirty="0">
                <a:latin typeface="Arial"/>
                <a:cs typeface="Arial"/>
              </a:rPr>
              <a:t>of </a:t>
            </a:r>
            <a:r>
              <a:rPr sz="2400" spc="-10" dirty="0">
                <a:latin typeface="Arial"/>
                <a:cs typeface="Arial"/>
              </a:rPr>
              <a:t>available memory; holes </a:t>
            </a:r>
            <a:r>
              <a:rPr sz="2400" spc="-5" dirty="0">
                <a:latin typeface="Arial"/>
                <a:cs typeface="Arial"/>
              </a:rPr>
              <a:t>of </a:t>
            </a:r>
            <a:r>
              <a:rPr sz="2400" spc="-10" dirty="0">
                <a:latin typeface="Arial"/>
                <a:cs typeface="Arial"/>
              </a:rPr>
              <a:t>various </a:t>
            </a:r>
            <a:r>
              <a:rPr sz="2400" spc="-5" dirty="0">
                <a:latin typeface="Arial"/>
                <a:cs typeface="Arial"/>
              </a:rPr>
              <a:t>size are scattered </a:t>
            </a:r>
            <a:r>
              <a:rPr sz="2400" spc="-10" dirty="0">
                <a:latin typeface="Arial"/>
                <a:cs typeface="Arial"/>
              </a:rPr>
              <a:t>throughout</a:t>
            </a:r>
            <a:r>
              <a:rPr sz="2400" spc="335" dirty="0">
                <a:latin typeface="Arial"/>
                <a:cs typeface="Arial"/>
              </a:rPr>
              <a:t> </a:t>
            </a:r>
            <a:r>
              <a:rPr sz="2400" spc="-5" dirty="0">
                <a:latin typeface="Arial"/>
                <a:cs typeface="Arial"/>
              </a:rPr>
              <a:t>memory</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When a process arrives, it is </a:t>
            </a:r>
            <a:r>
              <a:rPr sz="2400" spc="-10" dirty="0">
                <a:latin typeface="Arial"/>
                <a:cs typeface="Arial"/>
              </a:rPr>
              <a:t>allocated </a:t>
            </a:r>
            <a:r>
              <a:rPr sz="2400" spc="-5" dirty="0">
                <a:latin typeface="Arial"/>
                <a:cs typeface="Arial"/>
              </a:rPr>
              <a:t>memory from a </a:t>
            </a:r>
            <a:r>
              <a:rPr sz="2400" spc="-10" dirty="0">
                <a:latin typeface="Arial"/>
                <a:cs typeface="Arial"/>
              </a:rPr>
              <a:t>hole large enough </a:t>
            </a:r>
            <a:r>
              <a:rPr sz="2400" dirty="0">
                <a:latin typeface="Arial"/>
                <a:cs typeface="Arial"/>
              </a:rPr>
              <a:t>to </a:t>
            </a:r>
            <a:r>
              <a:rPr sz="2400" spc="-5" dirty="0">
                <a:latin typeface="Arial"/>
                <a:cs typeface="Arial"/>
              </a:rPr>
              <a:t>accommodate</a:t>
            </a:r>
            <a:r>
              <a:rPr sz="2400" spc="195" dirty="0">
                <a:latin typeface="Arial"/>
                <a:cs typeface="Arial"/>
              </a:rPr>
              <a:t> </a:t>
            </a:r>
            <a:r>
              <a:rPr sz="2400" spc="-5" dirty="0">
                <a:latin typeface="Arial"/>
                <a:cs typeface="Arial"/>
              </a:rPr>
              <a:t>it</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Process </a:t>
            </a:r>
            <a:r>
              <a:rPr sz="2400" spc="-10" dirty="0">
                <a:latin typeface="Arial"/>
                <a:cs typeface="Arial"/>
              </a:rPr>
              <a:t>exiting </a:t>
            </a:r>
            <a:r>
              <a:rPr sz="2400" spc="-5" dirty="0">
                <a:latin typeface="Arial"/>
                <a:cs typeface="Arial"/>
              </a:rPr>
              <a:t>frees its partition, </a:t>
            </a:r>
            <a:r>
              <a:rPr sz="2400" spc="-10" dirty="0">
                <a:latin typeface="Arial"/>
                <a:cs typeface="Arial"/>
              </a:rPr>
              <a:t>adjacent </a:t>
            </a:r>
            <a:r>
              <a:rPr sz="2400" spc="-5" dirty="0">
                <a:latin typeface="Arial"/>
                <a:cs typeface="Arial"/>
              </a:rPr>
              <a:t>free </a:t>
            </a:r>
            <a:r>
              <a:rPr sz="2400" spc="-10" dirty="0">
                <a:latin typeface="Arial"/>
                <a:cs typeface="Arial"/>
              </a:rPr>
              <a:t>partitions</a:t>
            </a:r>
            <a:r>
              <a:rPr sz="2400" spc="160" dirty="0">
                <a:latin typeface="Arial"/>
                <a:cs typeface="Arial"/>
              </a:rPr>
              <a:t> </a:t>
            </a:r>
            <a:r>
              <a:rPr sz="2400" spc="-10" dirty="0">
                <a:latin typeface="Arial"/>
                <a:cs typeface="Arial"/>
              </a:rPr>
              <a:t>combined</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10" dirty="0">
                <a:latin typeface="Arial"/>
                <a:cs typeface="Arial"/>
              </a:rPr>
              <a:t>Operating system maintains </a:t>
            </a:r>
            <a:r>
              <a:rPr sz="2400" spc="-5" dirty="0">
                <a:latin typeface="Arial"/>
                <a:cs typeface="Arial"/>
              </a:rPr>
              <a:t>information</a:t>
            </a:r>
            <a:r>
              <a:rPr sz="2400" spc="105" dirty="0">
                <a:latin typeface="Arial"/>
                <a:cs typeface="Arial"/>
              </a:rPr>
              <a:t> </a:t>
            </a:r>
            <a:r>
              <a:rPr sz="2400" spc="-10" dirty="0">
                <a:latin typeface="Arial"/>
                <a:cs typeface="Arial"/>
              </a:rPr>
              <a:t>about:</a:t>
            </a:r>
            <a:endParaRPr sz="2400" dirty="0">
              <a:latin typeface="Arial"/>
              <a:cs typeface="Arial"/>
            </a:endParaRPr>
          </a:p>
          <a:p>
            <a:pPr marL="1337945" lvl="2" indent="-264795">
              <a:lnSpc>
                <a:spcPct val="100000"/>
              </a:lnSpc>
              <a:buAutoNum type="alphaLcParenR"/>
              <a:tabLst>
                <a:tab pos="1338580" algn="l"/>
                <a:tab pos="3496945" algn="l"/>
              </a:tabLst>
            </a:pPr>
            <a:r>
              <a:rPr sz="2400" spc="-10" dirty="0">
                <a:latin typeface="Arial"/>
                <a:cs typeface="Arial"/>
              </a:rPr>
              <a:t>allocated  </a:t>
            </a:r>
            <a:r>
              <a:rPr sz="2400" spc="160" dirty="0">
                <a:latin typeface="Arial"/>
                <a:cs typeface="Arial"/>
              </a:rPr>
              <a:t> </a:t>
            </a:r>
            <a:r>
              <a:rPr sz="2400" spc="-10" dirty="0">
                <a:latin typeface="Arial"/>
                <a:cs typeface="Arial"/>
              </a:rPr>
              <a:t>partitions	b) </a:t>
            </a:r>
            <a:r>
              <a:rPr sz="2400" spc="-5" dirty="0">
                <a:latin typeface="Arial"/>
                <a:cs typeface="Arial"/>
              </a:rPr>
              <a:t>free </a:t>
            </a:r>
            <a:r>
              <a:rPr sz="2400" spc="-10" dirty="0">
                <a:latin typeface="Arial"/>
                <a:cs typeface="Arial"/>
              </a:rPr>
              <a:t>partitions</a:t>
            </a:r>
            <a:r>
              <a:rPr sz="2400" spc="5" dirty="0">
                <a:latin typeface="Arial"/>
                <a:cs typeface="Arial"/>
              </a:rPr>
              <a:t> </a:t>
            </a:r>
            <a:r>
              <a:rPr sz="2400" spc="-10" dirty="0">
                <a:latin typeface="Arial"/>
                <a:cs typeface="Arial"/>
              </a:rPr>
              <a:t>(hole)</a:t>
            </a:r>
            <a:endParaRPr sz="2400" dirty="0">
              <a:latin typeface="Arial"/>
              <a:cs typeface="Arial"/>
            </a:endParaRPr>
          </a:p>
        </p:txBody>
      </p:sp>
      <p:graphicFrame>
        <p:nvGraphicFramePr>
          <p:cNvPr id="4" name="object 4"/>
          <p:cNvGraphicFramePr>
            <a:graphicFrameLocks noGrp="1"/>
          </p:cNvGraphicFramePr>
          <p:nvPr/>
        </p:nvGraphicFramePr>
        <p:xfrm>
          <a:off x="1563687" y="5826125"/>
          <a:ext cx="1714500" cy="2844798"/>
        </p:xfrm>
        <a:graphic>
          <a:graphicData uri="http://schemas.openxmlformats.org/drawingml/2006/table">
            <a:tbl>
              <a:tblPr firstRow="1" bandRow="1">
                <a:tableStyleId>{2D5ABB26-0587-4C30-8999-92F81FD0307C}</a:tableStyleId>
              </a:tblPr>
              <a:tblGrid>
                <a:gridCol w="1714500"/>
              </a:tblGrid>
              <a:tr h="484187">
                <a:tc>
                  <a:txBody>
                    <a:bodyPr/>
                    <a:lstStyle/>
                    <a:p>
                      <a:pPr marR="128270" algn="ctr">
                        <a:lnSpc>
                          <a:spcPct val="100000"/>
                        </a:lnSpc>
                        <a:spcBef>
                          <a:spcPts val="300"/>
                        </a:spcBef>
                      </a:pPr>
                      <a:r>
                        <a:rPr sz="2000" dirty="0">
                          <a:latin typeface="Arial"/>
                          <a:cs typeface="Arial"/>
                        </a:rPr>
                        <a:t>OS</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47687">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243012">
                <a:tc>
                  <a:txBody>
                    <a:bodyPr/>
                    <a:lstStyle/>
                    <a:p>
                      <a:pPr>
                        <a:lnSpc>
                          <a:spcPct val="100000"/>
                        </a:lnSpc>
                      </a:pPr>
                      <a:endParaRPr sz="2000">
                        <a:latin typeface="Times New Roman"/>
                        <a:cs typeface="Times New Roman"/>
                      </a:endParaRPr>
                    </a:p>
                    <a:p>
                      <a:pPr marR="109220" algn="ctr">
                        <a:lnSpc>
                          <a:spcPct val="100000"/>
                        </a:lnSpc>
                        <a:spcBef>
                          <a:spcPts val="1710"/>
                        </a:spcBef>
                      </a:pPr>
                      <a:r>
                        <a:rPr sz="2000" dirty="0">
                          <a:latin typeface="Arial"/>
                          <a:cs typeface="Arial"/>
                        </a:rPr>
                        <a:t>process</a:t>
                      </a:r>
                      <a:r>
                        <a:rPr sz="2000" spc="-140" dirty="0">
                          <a:latin typeface="Arial"/>
                          <a:cs typeface="Arial"/>
                        </a:rPr>
                        <a:t> </a:t>
                      </a:r>
                      <a:r>
                        <a:rPr sz="2000" dirty="0">
                          <a:latin typeface="Arial"/>
                          <a:cs typeface="Arial"/>
                        </a:rPr>
                        <a:t>8</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69912">
                <a:tc>
                  <a:txBody>
                    <a:bodyPr/>
                    <a:lstStyle/>
                    <a:p>
                      <a:pPr marR="109220" algn="ctr">
                        <a:lnSpc>
                          <a:spcPct val="100000"/>
                        </a:lnSpc>
                        <a:spcBef>
                          <a:spcPts val="484"/>
                        </a:spcBef>
                      </a:pPr>
                      <a:r>
                        <a:rPr sz="2000" dirty="0">
                          <a:latin typeface="Arial"/>
                          <a:cs typeface="Arial"/>
                        </a:rPr>
                        <a:t>process</a:t>
                      </a:r>
                      <a:r>
                        <a:rPr sz="2000" spc="-140" dirty="0">
                          <a:latin typeface="Arial"/>
                          <a:cs typeface="Arial"/>
                        </a:rPr>
                        <a:t> </a:t>
                      </a:r>
                      <a:r>
                        <a:rPr sz="2000" dirty="0">
                          <a:latin typeface="Arial"/>
                          <a:cs typeface="Arial"/>
                        </a:rPr>
                        <a:t>2</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5" name="object 5"/>
          <p:cNvGraphicFramePr>
            <a:graphicFrameLocks noGrp="1"/>
          </p:cNvGraphicFramePr>
          <p:nvPr/>
        </p:nvGraphicFramePr>
        <p:xfrm>
          <a:off x="4306887" y="5826125"/>
          <a:ext cx="1714500" cy="2844799"/>
        </p:xfrm>
        <a:graphic>
          <a:graphicData uri="http://schemas.openxmlformats.org/drawingml/2006/table">
            <a:tbl>
              <a:tblPr firstRow="1" bandRow="1">
                <a:tableStyleId>{2D5ABB26-0587-4C30-8999-92F81FD0307C}</a:tableStyleId>
              </a:tblPr>
              <a:tblGrid>
                <a:gridCol w="1714500"/>
              </a:tblGrid>
              <a:tr h="484187">
                <a:tc>
                  <a:txBody>
                    <a:bodyPr/>
                    <a:lstStyle/>
                    <a:p>
                      <a:pPr marR="128270" algn="ctr">
                        <a:lnSpc>
                          <a:spcPct val="100000"/>
                        </a:lnSpc>
                        <a:spcBef>
                          <a:spcPts val="300"/>
                        </a:spcBef>
                      </a:pPr>
                      <a:r>
                        <a:rPr sz="2000" dirty="0">
                          <a:latin typeface="Arial"/>
                          <a:cs typeface="Arial"/>
                        </a:rPr>
                        <a:t>OS</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31812">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1320800">
                <a:tc>
                  <a:txBody>
                    <a:bodyPr/>
                    <a:lstStyle/>
                    <a:p>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DEDE"/>
                    </a:solidFill>
                  </a:tcPr>
                </a:tc>
              </a:tr>
              <a:tr h="508000">
                <a:tc>
                  <a:txBody>
                    <a:bodyPr/>
                    <a:lstStyle/>
                    <a:p>
                      <a:pPr marR="109220" algn="ctr">
                        <a:lnSpc>
                          <a:spcPct val="100000"/>
                        </a:lnSpc>
                      </a:pPr>
                      <a:r>
                        <a:rPr sz="2000" dirty="0">
                          <a:latin typeface="Arial"/>
                          <a:cs typeface="Arial"/>
                        </a:rPr>
                        <a:t>process</a:t>
                      </a:r>
                      <a:r>
                        <a:rPr sz="2000" spc="-140" dirty="0">
                          <a:latin typeface="Arial"/>
                          <a:cs typeface="Arial"/>
                        </a:rPr>
                        <a:t> </a:t>
                      </a:r>
                      <a:r>
                        <a:rPr sz="2000" dirty="0">
                          <a:latin typeface="Arial"/>
                          <a:cs typeface="Arial"/>
                        </a:rPr>
                        <a:t>2</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6" name="object 6"/>
          <p:cNvGraphicFramePr>
            <a:graphicFrameLocks noGrp="1"/>
          </p:cNvGraphicFramePr>
          <p:nvPr/>
        </p:nvGraphicFramePr>
        <p:xfrm>
          <a:off x="7050087" y="5826125"/>
          <a:ext cx="1714500" cy="2844799"/>
        </p:xfrm>
        <a:graphic>
          <a:graphicData uri="http://schemas.openxmlformats.org/drawingml/2006/table">
            <a:tbl>
              <a:tblPr firstRow="1" bandRow="1">
                <a:tableStyleId>{2D5ABB26-0587-4C30-8999-92F81FD0307C}</a:tableStyleId>
              </a:tblPr>
              <a:tblGrid>
                <a:gridCol w="1714500"/>
              </a:tblGrid>
              <a:tr h="484187">
                <a:tc>
                  <a:txBody>
                    <a:bodyPr/>
                    <a:lstStyle/>
                    <a:p>
                      <a:pPr marR="128270" algn="ctr">
                        <a:lnSpc>
                          <a:spcPct val="100000"/>
                        </a:lnSpc>
                        <a:spcBef>
                          <a:spcPts val="300"/>
                        </a:spcBef>
                      </a:pPr>
                      <a:r>
                        <a:rPr sz="2000" dirty="0">
                          <a:latin typeface="Arial"/>
                          <a:cs typeface="Arial"/>
                        </a:rPr>
                        <a:t>OS</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47687">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92125">
                <a:tc>
                  <a:txBody>
                    <a:bodyPr/>
                    <a:lstStyle/>
                    <a:p>
                      <a:pPr marR="108585" algn="ctr">
                        <a:lnSpc>
                          <a:spcPct val="100000"/>
                        </a:lnSpc>
                        <a:spcBef>
                          <a:spcPts val="175"/>
                        </a:spcBef>
                      </a:pPr>
                      <a:r>
                        <a:rPr sz="2000" dirty="0">
                          <a:latin typeface="Arial"/>
                          <a:cs typeface="Arial"/>
                        </a:rPr>
                        <a:t>process</a:t>
                      </a:r>
                      <a:r>
                        <a:rPr sz="2000" spc="-140" dirty="0">
                          <a:latin typeface="Arial"/>
                          <a:cs typeface="Arial"/>
                        </a:rPr>
                        <a:t> </a:t>
                      </a:r>
                      <a:r>
                        <a:rPr sz="2000" dirty="0">
                          <a:latin typeface="Arial"/>
                          <a:cs typeface="Arial"/>
                        </a:rPr>
                        <a:t>9</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812800">
                <a:tc>
                  <a:txBody>
                    <a:bodyPr/>
                    <a:lstStyle/>
                    <a:p>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DEDE"/>
                    </a:solidFill>
                  </a:tcPr>
                </a:tc>
              </a:tr>
              <a:tr h="508000">
                <a:tc>
                  <a:txBody>
                    <a:bodyPr/>
                    <a:lstStyle/>
                    <a:p>
                      <a:pPr marR="109220" algn="ctr">
                        <a:lnSpc>
                          <a:spcPct val="100000"/>
                        </a:lnSpc>
                      </a:pPr>
                      <a:r>
                        <a:rPr sz="2000" dirty="0">
                          <a:latin typeface="Arial"/>
                          <a:cs typeface="Arial"/>
                        </a:rPr>
                        <a:t>process</a:t>
                      </a:r>
                      <a:r>
                        <a:rPr sz="2000" spc="-140" dirty="0">
                          <a:latin typeface="Arial"/>
                          <a:cs typeface="Arial"/>
                        </a:rPr>
                        <a:t> </a:t>
                      </a:r>
                      <a:r>
                        <a:rPr sz="2000" dirty="0">
                          <a:latin typeface="Arial"/>
                          <a:cs typeface="Arial"/>
                        </a:rPr>
                        <a:t>2</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graphicFrame>
        <p:nvGraphicFramePr>
          <p:cNvPr id="7" name="object 7"/>
          <p:cNvGraphicFramePr>
            <a:graphicFrameLocks noGrp="1"/>
          </p:cNvGraphicFramePr>
          <p:nvPr/>
        </p:nvGraphicFramePr>
        <p:xfrm>
          <a:off x="9793287" y="5826125"/>
          <a:ext cx="1714500" cy="2844799"/>
        </p:xfrm>
        <a:graphic>
          <a:graphicData uri="http://schemas.openxmlformats.org/drawingml/2006/table">
            <a:tbl>
              <a:tblPr firstRow="1" bandRow="1">
                <a:tableStyleId>{2D5ABB26-0587-4C30-8999-92F81FD0307C}</a:tableStyleId>
              </a:tblPr>
              <a:tblGrid>
                <a:gridCol w="1714500"/>
              </a:tblGrid>
              <a:tr h="484187">
                <a:tc>
                  <a:txBody>
                    <a:bodyPr/>
                    <a:lstStyle/>
                    <a:p>
                      <a:pPr marR="128270" algn="ctr">
                        <a:lnSpc>
                          <a:spcPct val="100000"/>
                        </a:lnSpc>
                        <a:spcBef>
                          <a:spcPts val="300"/>
                        </a:spcBef>
                      </a:pPr>
                      <a:r>
                        <a:rPr sz="2000" dirty="0">
                          <a:latin typeface="Arial"/>
                          <a:cs typeface="Arial"/>
                        </a:rPr>
                        <a:t>OS</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547687">
                <a:tc>
                  <a:txBody>
                    <a:bodyPr/>
                    <a:lstStyle/>
                    <a:p>
                      <a:pPr marR="109220" algn="ctr">
                        <a:lnSpc>
                          <a:spcPct val="100000"/>
                        </a:lnSpc>
                        <a:spcBef>
                          <a:spcPts val="1160"/>
                        </a:spcBef>
                      </a:pPr>
                      <a:r>
                        <a:rPr sz="2000" dirty="0">
                          <a:latin typeface="Arial"/>
                          <a:cs typeface="Arial"/>
                        </a:rPr>
                        <a:t>process</a:t>
                      </a:r>
                      <a:r>
                        <a:rPr sz="2000" spc="-140" dirty="0">
                          <a:latin typeface="Arial"/>
                          <a:cs typeface="Arial"/>
                        </a:rPr>
                        <a:t> </a:t>
                      </a:r>
                      <a:r>
                        <a:rPr sz="2000" dirty="0">
                          <a:latin typeface="Arial"/>
                          <a:cs typeface="Arial"/>
                        </a:rPr>
                        <a:t>5</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31800">
                <a:tc>
                  <a:txBody>
                    <a:bodyPr/>
                    <a:lstStyle/>
                    <a:p>
                      <a:pPr marR="109220" algn="ctr">
                        <a:lnSpc>
                          <a:spcPct val="100000"/>
                        </a:lnSpc>
                        <a:spcBef>
                          <a:spcPts val="175"/>
                        </a:spcBef>
                      </a:pPr>
                      <a:r>
                        <a:rPr sz="2000" dirty="0">
                          <a:latin typeface="Arial"/>
                          <a:cs typeface="Arial"/>
                        </a:rPr>
                        <a:t>process</a:t>
                      </a:r>
                      <a:r>
                        <a:rPr sz="2000" spc="-140" dirty="0">
                          <a:latin typeface="Arial"/>
                          <a:cs typeface="Arial"/>
                        </a:rPr>
                        <a:t> </a:t>
                      </a:r>
                      <a:r>
                        <a:rPr sz="2000" dirty="0">
                          <a:latin typeface="Arial"/>
                          <a:cs typeface="Arial"/>
                        </a:rPr>
                        <a:t>9</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66725">
                <a:tc>
                  <a:txBody>
                    <a:bodyPr/>
                    <a:lstStyle/>
                    <a:p>
                      <a:pPr marR="106680" algn="ctr">
                        <a:lnSpc>
                          <a:spcPct val="100000"/>
                        </a:lnSpc>
                        <a:spcBef>
                          <a:spcPts val="775"/>
                        </a:spcBef>
                      </a:pPr>
                      <a:r>
                        <a:rPr sz="2000" dirty="0">
                          <a:latin typeface="Arial"/>
                          <a:cs typeface="Arial"/>
                        </a:rPr>
                        <a:t>process</a:t>
                      </a:r>
                      <a:r>
                        <a:rPr sz="2000" spc="-135" dirty="0">
                          <a:latin typeface="Arial"/>
                          <a:cs typeface="Arial"/>
                        </a:rPr>
                        <a:t> </a:t>
                      </a:r>
                      <a:r>
                        <a:rPr sz="2000" dirty="0">
                          <a:latin typeface="Arial"/>
                          <a:cs typeface="Arial"/>
                        </a:rPr>
                        <a:t>10</a:t>
                      </a:r>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r h="406400">
                <a:tc>
                  <a:txBody>
                    <a:bodyPr/>
                    <a:lstStyle/>
                    <a:p>
                      <a:endParaRPr sz="20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solidFill>
                      <a:srgbClr val="DEDEDE"/>
                    </a:solidFill>
                  </a:tcPr>
                </a:tc>
              </a:tr>
              <a:tr h="508000">
                <a:tc>
                  <a:txBody>
                    <a:bodyPr/>
                    <a:lstStyle/>
                    <a:p>
                      <a:pPr marR="109220" algn="ctr">
                        <a:lnSpc>
                          <a:spcPct val="100000"/>
                        </a:lnSpc>
                      </a:pPr>
                      <a:r>
                        <a:rPr sz="2000" dirty="0">
                          <a:latin typeface="Arial"/>
                          <a:cs typeface="Arial"/>
                        </a:rPr>
                        <a:t>process</a:t>
                      </a:r>
                      <a:r>
                        <a:rPr sz="2000" spc="-140" dirty="0">
                          <a:latin typeface="Arial"/>
                          <a:cs typeface="Arial"/>
                        </a:rPr>
                        <a:t> </a:t>
                      </a:r>
                      <a:r>
                        <a:rPr sz="2000" dirty="0">
                          <a:latin typeface="Arial"/>
                          <a:cs typeface="Arial"/>
                        </a:rPr>
                        <a:t>2</a:t>
                      </a: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8" name="object 8"/>
          <p:cNvSpPr/>
          <p:nvPr/>
        </p:nvSpPr>
        <p:spPr>
          <a:xfrm>
            <a:off x="3397250" y="7354887"/>
            <a:ext cx="800100" cy="304800"/>
          </a:xfrm>
          <a:custGeom>
            <a:avLst/>
            <a:gdLst/>
            <a:ahLst/>
            <a:cxnLst/>
            <a:rect l="l" t="t" r="r" b="b"/>
            <a:pathLst>
              <a:path w="800100" h="304800">
                <a:moveTo>
                  <a:pt x="0" y="76200"/>
                </a:moveTo>
                <a:lnTo>
                  <a:pt x="622300" y="76200"/>
                </a:lnTo>
                <a:lnTo>
                  <a:pt x="622300" y="0"/>
                </a:lnTo>
                <a:lnTo>
                  <a:pt x="800100" y="152400"/>
                </a:lnTo>
                <a:lnTo>
                  <a:pt x="622300" y="304800"/>
                </a:lnTo>
                <a:lnTo>
                  <a:pt x="62230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9" name="object 9"/>
          <p:cNvSpPr/>
          <p:nvPr/>
        </p:nvSpPr>
        <p:spPr>
          <a:xfrm>
            <a:off x="6140450" y="7354887"/>
            <a:ext cx="800100" cy="304800"/>
          </a:xfrm>
          <a:custGeom>
            <a:avLst/>
            <a:gdLst/>
            <a:ahLst/>
            <a:cxnLst/>
            <a:rect l="l" t="t" r="r" b="b"/>
            <a:pathLst>
              <a:path w="800100" h="304800">
                <a:moveTo>
                  <a:pt x="0" y="76200"/>
                </a:moveTo>
                <a:lnTo>
                  <a:pt x="622300" y="76200"/>
                </a:lnTo>
                <a:lnTo>
                  <a:pt x="622300" y="0"/>
                </a:lnTo>
                <a:lnTo>
                  <a:pt x="800100" y="152400"/>
                </a:lnTo>
                <a:lnTo>
                  <a:pt x="622300" y="304800"/>
                </a:lnTo>
                <a:lnTo>
                  <a:pt x="62230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10" name="object 10"/>
          <p:cNvSpPr/>
          <p:nvPr/>
        </p:nvSpPr>
        <p:spPr>
          <a:xfrm>
            <a:off x="8883650" y="7354887"/>
            <a:ext cx="800100" cy="304800"/>
          </a:xfrm>
          <a:custGeom>
            <a:avLst/>
            <a:gdLst/>
            <a:ahLst/>
            <a:cxnLst/>
            <a:rect l="l" t="t" r="r" b="b"/>
            <a:pathLst>
              <a:path w="800100" h="304800">
                <a:moveTo>
                  <a:pt x="0" y="76200"/>
                </a:moveTo>
                <a:lnTo>
                  <a:pt x="622300" y="76200"/>
                </a:lnTo>
                <a:lnTo>
                  <a:pt x="622300" y="0"/>
                </a:lnTo>
                <a:lnTo>
                  <a:pt x="800100" y="152400"/>
                </a:lnTo>
                <a:lnTo>
                  <a:pt x="622300" y="304800"/>
                </a:lnTo>
                <a:lnTo>
                  <a:pt x="622300" y="228600"/>
                </a:lnTo>
                <a:lnTo>
                  <a:pt x="0" y="228600"/>
                </a:lnTo>
                <a:lnTo>
                  <a:pt x="0" y="76200"/>
                </a:lnTo>
                <a:close/>
              </a:path>
            </a:pathLst>
          </a:custGeom>
          <a:ln w="9525">
            <a:solidFill>
              <a:srgbClr val="000000"/>
            </a:solidFill>
          </a:ln>
        </p:spPr>
        <p:txBody>
          <a:bodyPr wrap="square" lIns="0" tIns="0" rIns="0" bIns="0" rtlCol="0"/>
          <a:lstStyle/>
          <a:p>
            <a:endParaRPr/>
          </a:p>
        </p:txBody>
      </p:sp>
      <p:sp>
        <p:nvSpPr>
          <p:cNvPr id="11" name="object 11"/>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15</a:t>
            </a:fld>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424940">
              <a:lnSpc>
                <a:spcPct val="100000"/>
              </a:lnSpc>
            </a:pPr>
            <a:r>
              <a:rPr spc="-5" dirty="0"/>
              <a:t>Dynamic Storage-Allocation</a:t>
            </a:r>
            <a:r>
              <a:rPr spc="30" dirty="0"/>
              <a:t> </a:t>
            </a:r>
            <a:r>
              <a:rPr spc="-5" dirty="0"/>
              <a:t>Problem</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16</a:t>
            </a:fld>
            <a:endParaRPr dirty="0"/>
          </a:p>
        </p:txBody>
      </p:sp>
      <p:sp>
        <p:nvSpPr>
          <p:cNvPr id="3" name="object 3"/>
          <p:cNvSpPr txBox="1"/>
          <p:nvPr/>
        </p:nvSpPr>
        <p:spPr>
          <a:xfrm>
            <a:off x="1260970" y="1957755"/>
            <a:ext cx="12133592" cy="4867999"/>
          </a:xfrm>
          <a:prstGeom prst="rect">
            <a:avLst/>
          </a:prstGeom>
        </p:spPr>
        <p:txBody>
          <a:bodyPr vert="horz" wrap="square" lIns="0" tIns="0" rIns="0" bIns="0" rtlCol="0">
            <a:spAutoFit/>
          </a:bodyPr>
          <a:lstStyle/>
          <a:p>
            <a:pPr marL="12700">
              <a:lnSpc>
                <a:spcPct val="100000"/>
              </a:lnSpc>
            </a:pPr>
            <a:r>
              <a:rPr sz="2400" spc="-10" dirty="0">
                <a:latin typeface="Arial"/>
                <a:cs typeface="Arial"/>
              </a:rPr>
              <a:t>How </a:t>
            </a:r>
            <a:r>
              <a:rPr sz="2400" dirty="0">
                <a:latin typeface="Arial"/>
                <a:cs typeface="Arial"/>
              </a:rPr>
              <a:t>to </a:t>
            </a:r>
            <a:r>
              <a:rPr sz="2400" spc="-5" dirty="0">
                <a:latin typeface="Arial"/>
                <a:cs typeface="Arial"/>
              </a:rPr>
              <a:t>satisfy a </a:t>
            </a:r>
            <a:r>
              <a:rPr sz="2400" spc="-10" dirty="0">
                <a:latin typeface="Arial"/>
                <a:cs typeface="Arial"/>
              </a:rPr>
              <a:t>request </a:t>
            </a:r>
            <a:r>
              <a:rPr sz="2400" spc="-5" dirty="0">
                <a:latin typeface="Arial"/>
                <a:cs typeface="Arial"/>
              </a:rPr>
              <a:t>of size </a:t>
            </a:r>
            <a:r>
              <a:rPr sz="2400" i="1" spc="-5" dirty="0">
                <a:latin typeface="Arial"/>
                <a:cs typeface="Arial"/>
              </a:rPr>
              <a:t>n </a:t>
            </a:r>
            <a:r>
              <a:rPr sz="2400" spc="-5" dirty="0">
                <a:latin typeface="Arial"/>
                <a:cs typeface="Arial"/>
              </a:rPr>
              <a:t>from a list of free</a:t>
            </a:r>
            <a:r>
              <a:rPr sz="2400" spc="105" dirty="0">
                <a:latin typeface="Arial"/>
                <a:cs typeface="Arial"/>
              </a:rPr>
              <a:t> </a:t>
            </a:r>
            <a:r>
              <a:rPr sz="2400" spc="-10" dirty="0" smtClean="0">
                <a:latin typeface="Arial"/>
                <a:cs typeface="Arial"/>
              </a:rPr>
              <a:t>holes</a:t>
            </a:r>
            <a:r>
              <a:rPr lang="en-US" sz="2400" spc="-10" dirty="0" smtClean="0">
                <a:latin typeface="Arial"/>
                <a:cs typeface="Arial"/>
              </a:rPr>
              <a:t>? or , how do you allocate memory to new processes?</a:t>
            </a:r>
            <a:endParaRPr sz="2400" dirty="0">
              <a:latin typeface="Arial"/>
              <a:cs typeface="Arial"/>
            </a:endParaRPr>
          </a:p>
          <a:p>
            <a:pPr>
              <a:lnSpc>
                <a:spcPct val="100000"/>
              </a:lnSpc>
            </a:pPr>
            <a:endParaRPr sz="2400" dirty="0">
              <a:latin typeface="Times New Roman"/>
              <a:cs typeface="Times New Roman"/>
            </a:endParaRPr>
          </a:p>
          <a:p>
            <a:pPr>
              <a:lnSpc>
                <a:spcPct val="100000"/>
              </a:lnSpc>
              <a:spcBef>
                <a:spcPts val="7"/>
              </a:spcBef>
            </a:pPr>
            <a:endParaRPr sz="2400" dirty="0">
              <a:latin typeface="Times New Roman"/>
              <a:cs typeface="Times New Roman"/>
            </a:endParaRPr>
          </a:p>
          <a:p>
            <a:pPr marL="609600" indent="-489584">
              <a:lnSpc>
                <a:spcPct val="100000"/>
              </a:lnSpc>
              <a:buClr>
                <a:srgbClr val="993300"/>
              </a:buClr>
              <a:buSzPct val="88888"/>
              <a:buFont typeface="Wingdings"/>
              <a:buChar char=""/>
              <a:tabLst>
                <a:tab pos="610235" algn="l"/>
              </a:tabLst>
            </a:pPr>
            <a:r>
              <a:rPr sz="2400" b="1" spc="-5" dirty="0">
                <a:solidFill>
                  <a:srgbClr val="3366FF"/>
                </a:solidFill>
                <a:latin typeface="Arial"/>
                <a:cs typeface="Arial"/>
              </a:rPr>
              <a:t>First-fit</a:t>
            </a:r>
            <a:r>
              <a:rPr sz="2400" spc="-5" dirty="0">
                <a:latin typeface="Arial"/>
                <a:cs typeface="Arial"/>
              </a:rPr>
              <a:t>:  Allocate the </a:t>
            </a:r>
            <a:r>
              <a:rPr sz="2400" i="1" spc="-5" dirty="0">
                <a:latin typeface="Arial"/>
                <a:cs typeface="Arial"/>
              </a:rPr>
              <a:t>first </a:t>
            </a:r>
            <a:r>
              <a:rPr sz="2400" spc="-10" dirty="0">
                <a:latin typeface="Arial"/>
                <a:cs typeface="Arial"/>
              </a:rPr>
              <a:t>hole </a:t>
            </a:r>
            <a:r>
              <a:rPr sz="2400" spc="-5" dirty="0">
                <a:latin typeface="Arial"/>
                <a:cs typeface="Arial"/>
              </a:rPr>
              <a:t>that is </a:t>
            </a:r>
            <a:r>
              <a:rPr sz="2400" spc="-10" dirty="0">
                <a:latin typeface="Arial"/>
                <a:cs typeface="Arial"/>
              </a:rPr>
              <a:t>big</a:t>
            </a:r>
            <a:r>
              <a:rPr sz="2400" spc="75" dirty="0">
                <a:latin typeface="Arial"/>
                <a:cs typeface="Arial"/>
              </a:rPr>
              <a:t> </a:t>
            </a:r>
            <a:r>
              <a:rPr sz="2400" spc="-15" dirty="0">
                <a:latin typeface="Arial"/>
                <a:cs typeface="Arial"/>
              </a:rPr>
              <a:t>enough</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609600" indent="-489584">
              <a:lnSpc>
                <a:spcPct val="100000"/>
              </a:lnSpc>
              <a:spcBef>
                <a:spcPts val="1170"/>
              </a:spcBef>
              <a:buClr>
                <a:srgbClr val="993300"/>
              </a:buClr>
              <a:buSzPct val="88888"/>
              <a:buFont typeface="Wingdings"/>
              <a:buChar char=""/>
              <a:tabLst>
                <a:tab pos="610235" algn="l"/>
              </a:tabLst>
            </a:pPr>
            <a:r>
              <a:rPr sz="2400" b="1" spc="-5" dirty="0">
                <a:solidFill>
                  <a:srgbClr val="3366FF"/>
                </a:solidFill>
                <a:latin typeface="Arial"/>
                <a:cs typeface="Arial"/>
              </a:rPr>
              <a:t>Best-fit</a:t>
            </a:r>
            <a:r>
              <a:rPr sz="2400" spc="-5" dirty="0">
                <a:latin typeface="Arial"/>
                <a:cs typeface="Arial"/>
              </a:rPr>
              <a:t>:  Allocate the </a:t>
            </a:r>
            <a:r>
              <a:rPr sz="2400" i="1" spc="-10" dirty="0">
                <a:latin typeface="Arial"/>
                <a:cs typeface="Arial"/>
              </a:rPr>
              <a:t>smallest </a:t>
            </a:r>
            <a:r>
              <a:rPr sz="2400" spc="-10" dirty="0">
                <a:latin typeface="Arial"/>
                <a:cs typeface="Arial"/>
              </a:rPr>
              <a:t>hole </a:t>
            </a:r>
            <a:r>
              <a:rPr sz="2400" spc="-5" dirty="0">
                <a:latin typeface="Arial"/>
                <a:cs typeface="Arial"/>
              </a:rPr>
              <a:t>that is </a:t>
            </a:r>
            <a:r>
              <a:rPr sz="2400" spc="-10" dirty="0">
                <a:latin typeface="Arial"/>
                <a:cs typeface="Arial"/>
              </a:rPr>
              <a:t>big enough; </a:t>
            </a:r>
            <a:r>
              <a:rPr sz="2400" spc="-5" dirty="0">
                <a:latin typeface="Arial"/>
                <a:cs typeface="Arial"/>
              </a:rPr>
              <a:t>must search entire list, </a:t>
            </a:r>
            <a:r>
              <a:rPr sz="2400" spc="-10" dirty="0">
                <a:latin typeface="Arial"/>
                <a:cs typeface="Arial"/>
              </a:rPr>
              <a:t>unless ordered by</a:t>
            </a:r>
            <a:r>
              <a:rPr sz="2400" spc="345" dirty="0">
                <a:latin typeface="Arial"/>
                <a:cs typeface="Arial"/>
              </a:rPr>
              <a:t> </a:t>
            </a:r>
            <a:r>
              <a:rPr sz="2400" spc="-5" dirty="0">
                <a:latin typeface="Arial"/>
                <a:cs typeface="Arial"/>
              </a:rPr>
              <a:t>size</a:t>
            </a:r>
            <a:endParaRPr sz="2400" dirty="0">
              <a:latin typeface="Arial"/>
              <a:cs typeface="Arial"/>
            </a:endParaRPr>
          </a:p>
          <a:p>
            <a:pPr marL="1181100" lvl="1" indent="-408305">
              <a:lnSpc>
                <a:spcPct val="100000"/>
              </a:lnSpc>
              <a:spcBef>
                <a:spcPts val="540"/>
              </a:spcBef>
              <a:buClr>
                <a:srgbClr val="CC6600"/>
              </a:buClr>
              <a:buSzPct val="77777"/>
              <a:buFont typeface="Wingdings"/>
              <a:buChar char=""/>
              <a:tabLst>
                <a:tab pos="1181735" algn="l"/>
              </a:tabLst>
            </a:pPr>
            <a:r>
              <a:rPr sz="2400" spc="-10" dirty="0">
                <a:latin typeface="Arial"/>
                <a:cs typeface="Arial"/>
              </a:rPr>
              <a:t>Produces </a:t>
            </a:r>
            <a:r>
              <a:rPr sz="2400" spc="-5" dirty="0">
                <a:latin typeface="Arial"/>
                <a:cs typeface="Arial"/>
              </a:rPr>
              <a:t>the smallest leftover</a:t>
            </a:r>
            <a:r>
              <a:rPr sz="2400" spc="5" dirty="0">
                <a:latin typeface="Arial"/>
                <a:cs typeface="Arial"/>
              </a:rPr>
              <a:t> </a:t>
            </a:r>
            <a:r>
              <a:rPr sz="2400" spc="-10" dirty="0">
                <a:latin typeface="Arial"/>
                <a:cs typeface="Arial"/>
              </a:rPr>
              <a:t>hole</a:t>
            </a:r>
            <a:endParaRPr sz="2400" dirty="0">
              <a:latin typeface="Arial"/>
              <a:cs typeface="Arial"/>
            </a:endParaRPr>
          </a:p>
          <a:p>
            <a:pPr lvl="1">
              <a:lnSpc>
                <a:spcPct val="100000"/>
              </a:lnSpc>
              <a:buClr>
                <a:srgbClr val="CC6600"/>
              </a:buClr>
              <a:buFont typeface="Wingdings"/>
              <a:buChar char=""/>
            </a:pPr>
            <a:endParaRPr sz="2400" dirty="0">
              <a:latin typeface="Times New Roman"/>
              <a:cs typeface="Times New Roman"/>
            </a:endParaRPr>
          </a:p>
          <a:p>
            <a:pPr marL="609600" indent="-489584">
              <a:lnSpc>
                <a:spcPct val="100000"/>
              </a:lnSpc>
              <a:spcBef>
                <a:spcPts val="1170"/>
              </a:spcBef>
              <a:buClr>
                <a:srgbClr val="993300"/>
              </a:buClr>
              <a:buSzPct val="88888"/>
              <a:buFont typeface="Wingdings"/>
              <a:buChar char=""/>
              <a:tabLst>
                <a:tab pos="610235" algn="l"/>
              </a:tabLst>
            </a:pPr>
            <a:r>
              <a:rPr sz="2400" b="1" spc="-5" dirty="0">
                <a:solidFill>
                  <a:srgbClr val="3366FF"/>
                </a:solidFill>
                <a:latin typeface="Arial"/>
                <a:cs typeface="Arial"/>
              </a:rPr>
              <a:t>Worst-fit</a:t>
            </a:r>
            <a:r>
              <a:rPr sz="2400" spc="-5" dirty="0">
                <a:latin typeface="Arial"/>
                <a:cs typeface="Arial"/>
              </a:rPr>
              <a:t>:  Allocate the </a:t>
            </a:r>
            <a:r>
              <a:rPr sz="2400" i="1" spc="-10" dirty="0">
                <a:latin typeface="Arial"/>
                <a:cs typeface="Arial"/>
              </a:rPr>
              <a:t>largest </a:t>
            </a:r>
            <a:r>
              <a:rPr sz="2400" spc="-10" dirty="0">
                <a:latin typeface="Arial"/>
                <a:cs typeface="Arial"/>
              </a:rPr>
              <a:t>hole; </a:t>
            </a:r>
            <a:r>
              <a:rPr sz="2400" spc="-5" dirty="0">
                <a:latin typeface="Arial"/>
                <a:cs typeface="Arial"/>
              </a:rPr>
              <a:t>must also search entire</a:t>
            </a:r>
            <a:r>
              <a:rPr sz="2400" spc="135" dirty="0">
                <a:latin typeface="Arial"/>
                <a:cs typeface="Arial"/>
              </a:rPr>
              <a:t> </a:t>
            </a:r>
            <a:r>
              <a:rPr sz="2400" spc="-5" dirty="0">
                <a:latin typeface="Arial"/>
                <a:cs typeface="Arial"/>
              </a:rPr>
              <a:t>list</a:t>
            </a:r>
            <a:endParaRPr sz="2400" dirty="0">
              <a:latin typeface="Arial"/>
              <a:cs typeface="Arial"/>
            </a:endParaRPr>
          </a:p>
          <a:p>
            <a:pPr marL="1181100" lvl="1" indent="-408305">
              <a:lnSpc>
                <a:spcPct val="100000"/>
              </a:lnSpc>
              <a:spcBef>
                <a:spcPts val="540"/>
              </a:spcBef>
              <a:buClr>
                <a:srgbClr val="CC6600"/>
              </a:buClr>
              <a:buSzPct val="77777"/>
              <a:buFont typeface="Wingdings"/>
              <a:buChar char=""/>
              <a:tabLst>
                <a:tab pos="1181735" algn="l"/>
              </a:tabLst>
            </a:pPr>
            <a:r>
              <a:rPr sz="2400" spc="-10" dirty="0">
                <a:latin typeface="Arial"/>
                <a:cs typeface="Arial"/>
              </a:rPr>
              <a:t>Produces </a:t>
            </a:r>
            <a:r>
              <a:rPr sz="2400" spc="-5" dirty="0">
                <a:latin typeface="Arial"/>
                <a:cs typeface="Arial"/>
              </a:rPr>
              <a:t>the </a:t>
            </a:r>
            <a:r>
              <a:rPr sz="2400" spc="-10" dirty="0">
                <a:latin typeface="Arial"/>
                <a:cs typeface="Arial"/>
              </a:rPr>
              <a:t>largest </a:t>
            </a:r>
            <a:r>
              <a:rPr sz="2400" spc="-5" dirty="0">
                <a:latin typeface="Arial"/>
                <a:cs typeface="Arial"/>
              </a:rPr>
              <a:t>leftover</a:t>
            </a:r>
            <a:r>
              <a:rPr sz="2400" spc="35" dirty="0">
                <a:latin typeface="Arial"/>
                <a:cs typeface="Arial"/>
              </a:rPr>
              <a:t> </a:t>
            </a:r>
            <a:r>
              <a:rPr sz="2400" spc="-10" dirty="0">
                <a:latin typeface="Arial"/>
                <a:cs typeface="Arial"/>
              </a:rPr>
              <a:t>hole</a:t>
            </a:r>
            <a:endParaRPr sz="2400" dirty="0">
              <a:latin typeface="Arial"/>
              <a:cs typeface="Arial"/>
            </a:endParaRPr>
          </a:p>
        </p:txBody>
      </p:sp>
      <p:sp>
        <p:nvSpPr>
          <p:cNvPr id="4" name="object 4"/>
          <p:cNvSpPr txBox="1"/>
          <p:nvPr/>
        </p:nvSpPr>
        <p:spPr>
          <a:xfrm>
            <a:off x="1260970" y="6953580"/>
            <a:ext cx="11159630" cy="369332"/>
          </a:xfrm>
          <a:prstGeom prst="rect">
            <a:avLst/>
          </a:prstGeom>
        </p:spPr>
        <p:txBody>
          <a:bodyPr vert="horz" wrap="square" lIns="0" tIns="0" rIns="0" bIns="0" rtlCol="0">
            <a:spAutoFit/>
          </a:bodyPr>
          <a:lstStyle/>
          <a:p>
            <a:pPr marL="12700">
              <a:lnSpc>
                <a:spcPct val="100000"/>
              </a:lnSpc>
            </a:pPr>
            <a:r>
              <a:rPr sz="2400" spc="-5" dirty="0">
                <a:latin typeface="Arial"/>
                <a:cs typeface="Arial"/>
              </a:rPr>
              <a:t>First-fit </a:t>
            </a:r>
            <a:r>
              <a:rPr sz="2400" spc="-10" dirty="0">
                <a:latin typeface="Arial"/>
                <a:cs typeface="Arial"/>
              </a:rPr>
              <a:t>and </a:t>
            </a:r>
            <a:r>
              <a:rPr sz="2400" spc="-5" dirty="0">
                <a:latin typeface="Arial"/>
                <a:cs typeface="Arial"/>
              </a:rPr>
              <a:t>best-fit better </a:t>
            </a:r>
            <a:r>
              <a:rPr sz="2400" spc="-10" dirty="0">
                <a:latin typeface="Arial"/>
                <a:cs typeface="Arial"/>
              </a:rPr>
              <a:t>than worst-fit </a:t>
            </a:r>
            <a:r>
              <a:rPr sz="2400" spc="-5" dirty="0">
                <a:latin typeface="Arial"/>
                <a:cs typeface="Arial"/>
              </a:rPr>
              <a:t>in terms of </a:t>
            </a:r>
            <a:r>
              <a:rPr sz="2400" spc="-10" dirty="0">
                <a:latin typeface="Arial"/>
                <a:cs typeface="Arial"/>
              </a:rPr>
              <a:t>speed and </a:t>
            </a:r>
            <a:r>
              <a:rPr sz="2400" spc="-5" dirty="0">
                <a:latin typeface="Arial"/>
                <a:cs typeface="Arial"/>
              </a:rPr>
              <a:t>storage</a:t>
            </a:r>
            <a:r>
              <a:rPr sz="2400" spc="254" dirty="0">
                <a:latin typeface="Arial"/>
                <a:cs typeface="Arial"/>
              </a:rPr>
              <a:t> </a:t>
            </a:r>
            <a:r>
              <a:rPr sz="2400" spc="-10" dirty="0">
                <a:latin typeface="Arial"/>
                <a:cs typeface="Arial"/>
              </a:rPr>
              <a:t>utilization</a:t>
            </a:r>
            <a:endParaRPr sz="2400" dirty="0">
              <a:latin typeface="Arial"/>
              <a:cs typeface="Aria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499610">
              <a:lnSpc>
                <a:spcPct val="100000"/>
              </a:lnSpc>
            </a:pPr>
            <a:r>
              <a:rPr spc="-5" dirty="0"/>
              <a:t>Fragmentation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17</a:t>
            </a:fld>
            <a:endParaRPr dirty="0"/>
          </a:p>
        </p:txBody>
      </p:sp>
      <p:sp>
        <p:nvSpPr>
          <p:cNvPr id="3" name="object 3"/>
          <p:cNvSpPr txBox="1"/>
          <p:nvPr/>
        </p:nvSpPr>
        <p:spPr>
          <a:xfrm>
            <a:off x="1260919" y="1754670"/>
            <a:ext cx="11825922" cy="3098284"/>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b="1" spc="-5" dirty="0">
                <a:solidFill>
                  <a:srgbClr val="3366FF"/>
                </a:solidFill>
                <a:latin typeface="Arial"/>
                <a:cs typeface="Arial"/>
              </a:rPr>
              <a:t>External Fragmentation </a:t>
            </a:r>
            <a:r>
              <a:rPr sz="2400" spc="-5" dirty="0">
                <a:latin typeface="Arial"/>
                <a:cs typeface="Arial"/>
              </a:rPr>
              <a:t>– total memory space exists </a:t>
            </a:r>
            <a:r>
              <a:rPr sz="2400" dirty="0">
                <a:latin typeface="Arial"/>
                <a:cs typeface="Arial"/>
              </a:rPr>
              <a:t>to </a:t>
            </a:r>
            <a:r>
              <a:rPr sz="2400" spc="-5" dirty="0">
                <a:latin typeface="Arial"/>
                <a:cs typeface="Arial"/>
              </a:rPr>
              <a:t>satisfy a request, </a:t>
            </a:r>
            <a:r>
              <a:rPr sz="2400" spc="-10" dirty="0">
                <a:latin typeface="Arial"/>
                <a:cs typeface="Arial"/>
              </a:rPr>
              <a:t>but </a:t>
            </a:r>
            <a:r>
              <a:rPr sz="2400" spc="-5" dirty="0">
                <a:latin typeface="Arial"/>
                <a:cs typeface="Arial"/>
              </a:rPr>
              <a:t>it is </a:t>
            </a:r>
            <a:r>
              <a:rPr sz="2400" spc="-10" dirty="0">
                <a:latin typeface="Arial"/>
                <a:cs typeface="Arial"/>
              </a:rPr>
              <a:t>not</a:t>
            </a:r>
            <a:r>
              <a:rPr sz="2400" spc="125" dirty="0">
                <a:latin typeface="Arial"/>
                <a:cs typeface="Arial"/>
              </a:rPr>
              <a:t> </a:t>
            </a:r>
            <a:r>
              <a:rPr sz="2400" spc="-10" dirty="0" smtClean="0">
                <a:latin typeface="Arial"/>
                <a:cs typeface="Arial"/>
              </a:rPr>
              <a:t>contiguous</a:t>
            </a:r>
            <a:endParaRPr sz="2400" dirty="0">
              <a:latin typeface="Times New Roman"/>
              <a:cs typeface="Times New Roman"/>
            </a:endParaRPr>
          </a:p>
          <a:p>
            <a:pPr marL="501650" marR="5080" indent="-488950">
              <a:lnSpc>
                <a:spcPct val="100000"/>
              </a:lnSpc>
              <a:spcBef>
                <a:spcPts val="1600"/>
              </a:spcBef>
              <a:buClr>
                <a:srgbClr val="993300"/>
              </a:buClr>
              <a:buSzPct val="88888"/>
              <a:buFont typeface="Wingdings"/>
              <a:buChar char=""/>
              <a:tabLst>
                <a:tab pos="502284" algn="l"/>
              </a:tabLst>
            </a:pPr>
            <a:r>
              <a:rPr sz="2400" b="1" spc="-5" dirty="0">
                <a:solidFill>
                  <a:srgbClr val="3366FF"/>
                </a:solidFill>
                <a:latin typeface="Arial"/>
                <a:cs typeface="Arial"/>
              </a:rPr>
              <a:t>Internal Fragmentation </a:t>
            </a:r>
            <a:r>
              <a:rPr sz="2400" spc="-5" dirty="0">
                <a:latin typeface="Arial"/>
                <a:cs typeface="Arial"/>
              </a:rPr>
              <a:t>– </a:t>
            </a:r>
            <a:r>
              <a:rPr sz="2400" spc="-10" dirty="0">
                <a:latin typeface="Arial"/>
                <a:cs typeface="Arial"/>
              </a:rPr>
              <a:t>allocated </a:t>
            </a:r>
            <a:r>
              <a:rPr sz="2400" spc="-5" dirty="0">
                <a:latin typeface="Arial"/>
                <a:cs typeface="Arial"/>
              </a:rPr>
              <a:t>memory may </a:t>
            </a:r>
            <a:r>
              <a:rPr sz="2400" spc="-10" dirty="0">
                <a:latin typeface="Arial"/>
                <a:cs typeface="Arial"/>
              </a:rPr>
              <a:t>be </a:t>
            </a:r>
            <a:r>
              <a:rPr sz="2400" spc="-5" dirty="0">
                <a:latin typeface="Arial"/>
                <a:cs typeface="Arial"/>
              </a:rPr>
              <a:t>slightly </a:t>
            </a:r>
            <a:r>
              <a:rPr sz="2400" spc="-10" dirty="0">
                <a:latin typeface="Arial"/>
                <a:cs typeface="Arial"/>
              </a:rPr>
              <a:t>larger than requested memory; </a:t>
            </a:r>
            <a:r>
              <a:rPr sz="2400" spc="-5" dirty="0">
                <a:latin typeface="Arial"/>
                <a:cs typeface="Arial"/>
              </a:rPr>
              <a:t>this size  difference is memory </a:t>
            </a:r>
            <a:r>
              <a:rPr sz="2400" spc="-10" dirty="0">
                <a:latin typeface="Arial"/>
                <a:cs typeface="Arial"/>
              </a:rPr>
              <a:t>internal </a:t>
            </a:r>
            <a:r>
              <a:rPr sz="2400" dirty="0">
                <a:latin typeface="Arial"/>
                <a:cs typeface="Arial"/>
              </a:rPr>
              <a:t>to </a:t>
            </a:r>
            <a:r>
              <a:rPr sz="2400" spc="-5" dirty="0">
                <a:latin typeface="Arial"/>
                <a:cs typeface="Arial"/>
              </a:rPr>
              <a:t>a partition, </a:t>
            </a:r>
            <a:r>
              <a:rPr sz="2400" spc="-10" dirty="0">
                <a:latin typeface="Arial"/>
                <a:cs typeface="Arial"/>
              </a:rPr>
              <a:t>but not being</a:t>
            </a:r>
            <a:r>
              <a:rPr sz="2400" spc="85" dirty="0">
                <a:latin typeface="Arial"/>
                <a:cs typeface="Arial"/>
              </a:rPr>
              <a:t> </a:t>
            </a:r>
            <a:r>
              <a:rPr sz="2400" spc="-10" dirty="0" smtClean="0">
                <a:latin typeface="Arial"/>
                <a:cs typeface="Arial"/>
              </a:rPr>
              <a:t>used</a:t>
            </a: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First fit </a:t>
            </a:r>
            <a:r>
              <a:rPr sz="2400" spc="-10" dirty="0">
                <a:latin typeface="Arial"/>
                <a:cs typeface="Arial"/>
              </a:rPr>
              <a:t>analysis reveals </a:t>
            </a:r>
            <a:r>
              <a:rPr sz="2400" spc="-5" dirty="0">
                <a:latin typeface="Arial"/>
                <a:cs typeface="Arial"/>
              </a:rPr>
              <a:t>that </a:t>
            </a:r>
            <a:r>
              <a:rPr sz="2400" spc="-10" dirty="0">
                <a:latin typeface="Arial"/>
                <a:cs typeface="Arial"/>
              </a:rPr>
              <a:t>given </a:t>
            </a:r>
            <a:r>
              <a:rPr sz="2400" i="1" spc="-5" dirty="0">
                <a:latin typeface="Arial"/>
                <a:cs typeface="Arial"/>
              </a:rPr>
              <a:t>N </a:t>
            </a:r>
            <a:r>
              <a:rPr sz="2400" spc="-5" dirty="0">
                <a:latin typeface="Arial"/>
                <a:cs typeface="Arial"/>
              </a:rPr>
              <a:t>blocks </a:t>
            </a:r>
            <a:r>
              <a:rPr sz="2400" spc="-10" dirty="0">
                <a:latin typeface="Arial"/>
                <a:cs typeface="Arial"/>
              </a:rPr>
              <a:t>allocated, </a:t>
            </a:r>
            <a:r>
              <a:rPr sz="2400" spc="-5" dirty="0">
                <a:latin typeface="Arial"/>
                <a:cs typeface="Arial"/>
              </a:rPr>
              <a:t>0.5 </a:t>
            </a:r>
            <a:r>
              <a:rPr sz="2400" i="1" spc="-5" dirty="0">
                <a:latin typeface="Arial"/>
                <a:cs typeface="Arial"/>
              </a:rPr>
              <a:t>N </a:t>
            </a:r>
            <a:r>
              <a:rPr sz="2400" spc="-5" dirty="0">
                <a:latin typeface="Arial"/>
                <a:cs typeface="Arial"/>
              </a:rPr>
              <a:t>blocks lost </a:t>
            </a:r>
            <a:r>
              <a:rPr sz="2400" dirty="0">
                <a:latin typeface="Arial"/>
                <a:cs typeface="Arial"/>
              </a:rPr>
              <a:t>to</a:t>
            </a:r>
            <a:r>
              <a:rPr sz="2400" spc="295" dirty="0">
                <a:latin typeface="Arial"/>
                <a:cs typeface="Arial"/>
              </a:rPr>
              <a:t> </a:t>
            </a:r>
            <a:r>
              <a:rPr sz="2400" spc="-10" dirty="0">
                <a:latin typeface="Arial"/>
                <a:cs typeface="Arial"/>
              </a:rPr>
              <a:t>fragmentation</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1/3 may </a:t>
            </a:r>
            <a:r>
              <a:rPr sz="2400" spc="-10" dirty="0">
                <a:latin typeface="Arial"/>
                <a:cs typeface="Arial"/>
              </a:rPr>
              <a:t>be unusable </a:t>
            </a:r>
            <a:r>
              <a:rPr sz="2400" dirty="0">
                <a:latin typeface="Arial"/>
                <a:cs typeface="Arial"/>
              </a:rPr>
              <a:t>-&gt; </a:t>
            </a:r>
            <a:r>
              <a:rPr sz="2400" b="1" spc="-10" dirty="0">
                <a:solidFill>
                  <a:srgbClr val="3366FF"/>
                </a:solidFill>
                <a:latin typeface="Arial"/>
                <a:cs typeface="Arial"/>
              </a:rPr>
              <a:t>50-percent</a:t>
            </a:r>
            <a:r>
              <a:rPr sz="2400" b="1" spc="60" dirty="0">
                <a:solidFill>
                  <a:srgbClr val="3366FF"/>
                </a:solidFill>
                <a:latin typeface="Arial"/>
                <a:cs typeface="Arial"/>
              </a:rPr>
              <a:t> </a:t>
            </a:r>
            <a:r>
              <a:rPr sz="2400" b="1" spc="-5" dirty="0">
                <a:solidFill>
                  <a:srgbClr val="3366FF"/>
                </a:solidFill>
                <a:latin typeface="Arial"/>
                <a:cs typeface="Arial"/>
              </a:rPr>
              <a:t>rule</a:t>
            </a:r>
            <a:endParaRPr sz="2400" dirty="0">
              <a:latin typeface="Arial"/>
              <a:cs typeface="Arial"/>
            </a:endParaRPr>
          </a:p>
        </p:txBody>
      </p:sp>
      <p:pic>
        <p:nvPicPr>
          <p:cNvPr id="8" name="Picture 7"/>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612505" y="4912333"/>
            <a:ext cx="7674495" cy="385299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0015" y="200650"/>
            <a:ext cx="12457684" cy="708025"/>
          </a:xfrm>
          <a:prstGeom prst="rect">
            <a:avLst/>
          </a:prstGeom>
        </p:spPr>
        <p:txBody>
          <a:bodyPr vert="horz" wrap="square" lIns="0" tIns="0" rIns="0" bIns="0" rtlCol="0">
            <a:spAutoFit/>
          </a:bodyPr>
          <a:lstStyle/>
          <a:p>
            <a:pPr marL="3175635">
              <a:lnSpc>
                <a:spcPct val="100000"/>
              </a:lnSpc>
            </a:pPr>
            <a:r>
              <a:rPr spc="-5" dirty="0"/>
              <a:t>Fragmentation</a:t>
            </a:r>
            <a:r>
              <a:rPr spc="-20" dirty="0"/>
              <a:t> </a:t>
            </a:r>
            <a:r>
              <a:rPr spc="-5" dirty="0"/>
              <a:t>(Cont.)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18</a:t>
            </a:fld>
            <a:endParaRPr dirty="0"/>
          </a:p>
        </p:txBody>
      </p:sp>
      <p:sp>
        <p:nvSpPr>
          <p:cNvPr id="3" name="object 3"/>
          <p:cNvSpPr txBox="1"/>
          <p:nvPr/>
        </p:nvSpPr>
        <p:spPr>
          <a:xfrm>
            <a:off x="1327594" y="1219200"/>
            <a:ext cx="12066968" cy="2862322"/>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10" dirty="0">
                <a:latin typeface="Arial"/>
                <a:cs typeface="Arial"/>
              </a:rPr>
              <a:t>Reduce external fragmentation </a:t>
            </a:r>
            <a:r>
              <a:rPr sz="2400" spc="-10" dirty="0" smtClean="0">
                <a:latin typeface="Arial"/>
                <a:cs typeface="Arial"/>
              </a:rPr>
              <a:t>by</a:t>
            </a:r>
            <a:r>
              <a:rPr lang="en-US" sz="2400" spc="-10" dirty="0" smtClean="0">
                <a:latin typeface="Arial"/>
                <a:cs typeface="Arial"/>
              </a:rPr>
              <a:t> several ways:</a:t>
            </a:r>
          </a:p>
          <a:p>
            <a:pPr marL="958850" lvl="1" indent="-488950">
              <a:buClr>
                <a:srgbClr val="993300"/>
              </a:buClr>
              <a:buSzPct val="88888"/>
              <a:buFont typeface="Wingdings"/>
              <a:buChar char=""/>
              <a:tabLst>
                <a:tab pos="502284" algn="l"/>
              </a:tabLst>
            </a:pPr>
            <a:r>
              <a:rPr lang="en-US" sz="2400" spc="-10" dirty="0" smtClean="0">
                <a:latin typeface="Arial"/>
                <a:cs typeface="Arial"/>
              </a:rPr>
              <a:t>Compaction: from time to time go through memory and move all free spaces into one free block of memory.</a:t>
            </a:r>
          </a:p>
          <a:p>
            <a:pPr marL="958850" lvl="1" indent="-488950">
              <a:buClr>
                <a:srgbClr val="993300"/>
              </a:buClr>
              <a:buSzPct val="88888"/>
              <a:buFont typeface="Wingdings"/>
              <a:buChar char=""/>
              <a:tabLst>
                <a:tab pos="502284" algn="l"/>
              </a:tabLst>
            </a:pPr>
            <a:r>
              <a:rPr lang="en-US" sz="2400" spc="-10" dirty="0" smtClean="0">
                <a:latin typeface="Arial"/>
                <a:cs typeface="Arial"/>
              </a:rPr>
              <a:t>Partitioning: </a:t>
            </a:r>
            <a:r>
              <a:rPr lang="en-US" sz="2400" dirty="0" smtClean="0">
                <a:latin typeface="Arial"/>
                <a:cs typeface="Arial"/>
              </a:rPr>
              <a:t>Splitting </a:t>
            </a:r>
            <a:r>
              <a:rPr lang="en-US" sz="2400" dirty="0">
                <a:latin typeface="Arial"/>
                <a:cs typeface="Arial"/>
              </a:rPr>
              <a:t>of memory into sections to allocate processes including operating system. There are two scheme for partitioning </a:t>
            </a:r>
            <a:r>
              <a:rPr lang="en-US" sz="2400" dirty="0" smtClean="0">
                <a:latin typeface="Arial"/>
                <a:cs typeface="Arial"/>
              </a:rPr>
              <a:t>:</a:t>
            </a:r>
          </a:p>
          <a:p>
            <a:pPr marL="1873250" lvl="3" indent="-488950">
              <a:buClr>
                <a:srgbClr val="993300"/>
              </a:buClr>
              <a:buSzPct val="88888"/>
              <a:buFont typeface="Wingdings"/>
              <a:buChar char=""/>
              <a:tabLst>
                <a:tab pos="502284" algn="l"/>
              </a:tabLst>
            </a:pPr>
            <a:r>
              <a:rPr lang="en-US" sz="2400" dirty="0" smtClean="0">
                <a:latin typeface="Arial"/>
                <a:cs typeface="Arial"/>
              </a:rPr>
              <a:t>Fixed </a:t>
            </a:r>
            <a:r>
              <a:rPr lang="en-US" sz="2400" dirty="0">
                <a:latin typeface="Arial"/>
                <a:cs typeface="Arial"/>
              </a:rPr>
              <a:t>size </a:t>
            </a:r>
            <a:r>
              <a:rPr lang="en-US" sz="2400" dirty="0" smtClean="0">
                <a:latin typeface="Arial"/>
                <a:cs typeface="Arial"/>
              </a:rPr>
              <a:t>partitions</a:t>
            </a:r>
          </a:p>
          <a:p>
            <a:pPr marL="1873250" lvl="3" indent="-488950">
              <a:buClr>
                <a:srgbClr val="993300"/>
              </a:buClr>
              <a:buSzPct val="88888"/>
              <a:buFont typeface="Wingdings"/>
              <a:buChar char=""/>
              <a:tabLst>
                <a:tab pos="502284" algn="l"/>
              </a:tabLst>
            </a:pPr>
            <a:r>
              <a:rPr lang="en-US" sz="2400" dirty="0" smtClean="0">
                <a:latin typeface="Arial"/>
                <a:cs typeface="Arial"/>
              </a:rPr>
              <a:t>Variable </a:t>
            </a:r>
            <a:r>
              <a:rPr lang="en-US" sz="2400" dirty="0">
                <a:latin typeface="Arial"/>
                <a:cs typeface="Arial"/>
              </a:rPr>
              <a:t>size partitions</a:t>
            </a:r>
          </a:p>
          <a:p>
            <a:pPr marL="12700">
              <a:lnSpc>
                <a:spcPct val="100000"/>
              </a:lnSpc>
              <a:buClr>
                <a:srgbClr val="993300"/>
              </a:buClr>
              <a:buSzPct val="88888"/>
              <a:tabLst>
                <a:tab pos="502284" algn="l"/>
              </a:tabLst>
            </a:pPr>
            <a:endParaRPr sz="1800" dirty="0">
              <a:latin typeface="Arial"/>
              <a:cs typeface="Arial"/>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592550" y="4081522"/>
            <a:ext cx="7999250" cy="451155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Effect of dynamic Portioning</a:t>
            </a:r>
            <a:endParaRPr lang="en-US" dirty="0"/>
          </a:p>
        </p:txBody>
      </p:sp>
      <p:pic>
        <p:nvPicPr>
          <p:cNvPr id="2050" name="Picture 2" descr="http://nptel.ac.in/courses/106103068/module03_memory/lecture_03/images/memory5.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10820400" cy="632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683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97710">
              <a:lnSpc>
                <a:spcPct val="100000"/>
              </a:lnSpc>
              <a:tabLst>
                <a:tab pos="5211445" algn="l"/>
              </a:tabLst>
            </a:pPr>
            <a:r>
              <a:rPr spc="-5" dirty="0"/>
              <a:t>Chapter  </a:t>
            </a:r>
            <a:r>
              <a:rPr spc="40" dirty="0"/>
              <a:t> </a:t>
            </a:r>
            <a:r>
              <a:rPr spc="-5" dirty="0"/>
              <a:t>8:	Memory</a:t>
            </a:r>
            <a:r>
              <a:rPr spc="-35" dirty="0"/>
              <a:t> </a:t>
            </a:r>
            <a:r>
              <a:rPr spc="-5" dirty="0"/>
              <a:t>Management</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2</a:t>
            </a:fld>
            <a:endParaRPr dirty="0"/>
          </a:p>
        </p:txBody>
      </p:sp>
      <p:sp>
        <p:nvSpPr>
          <p:cNvPr id="3" name="object 3"/>
          <p:cNvSpPr txBox="1"/>
          <p:nvPr/>
        </p:nvSpPr>
        <p:spPr>
          <a:xfrm>
            <a:off x="1260919" y="1895957"/>
            <a:ext cx="7578281" cy="449353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3600" spc="-10" dirty="0">
                <a:latin typeface="Arial"/>
                <a:cs typeface="Arial"/>
              </a:rPr>
              <a:t>Background</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5" dirty="0">
                <a:latin typeface="Arial"/>
                <a:cs typeface="Arial"/>
              </a:rPr>
              <a:t>Swapping</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Contiguous </a:t>
            </a:r>
            <a:r>
              <a:rPr sz="3600" spc="-5" dirty="0">
                <a:latin typeface="Arial"/>
                <a:cs typeface="Arial"/>
              </a:rPr>
              <a:t>Memory</a:t>
            </a:r>
            <a:r>
              <a:rPr sz="3600" spc="5" dirty="0">
                <a:latin typeface="Arial"/>
                <a:cs typeface="Arial"/>
              </a:rPr>
              <a:t> </a:t>
            </a:r>
            <a:r>
              <a:rPr sz="3600" spc="-10" dirty="0">
                <a:latin typeface="Arial"/>
                <a:cs typeface="Arial"/>
              </a:rPr>
              <a:t>Allocation</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Paging</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5" dirty="0">
                <a:latin typeface="Arial"/>
                <a:cs typeface="Arial"/>
              </a:rPr>
              <a:t>Structure of the </a:t>
            </a:r>
            <a:r>
              <a:rPr sz="3600" spc="-10" dirty="0">
                <a:latin typeface="Arial"/>
                <a:cs typeface="Arial"/>
              </a:rPr>
              <a:t>Page</a:t>
            </a:r>
            <a:r>
              <a:rPr sz="3600" spc="-45" dirty="0">
                <a:latin typeface="Arial"/>
                <a:cs typeface="Arial"/>
              </a:rPr>
              <a:t> </a:t>
            </a:r>
            <a:r>
              <a:rPr sz="3600" spc="-5" dirty="0">
                <a:latin typeface="Arial"/>
                <a:cs typeface="Arial"/>
              </a:rPr>
              <a:t>Table</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Segmentation</a:t>
            </a:r>
            <a:endParaRPr sz="36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3600" spc="-10" dirty="0">
                <a:latin typeface="Arial"/>
                <a:cs typeface="Arial"/>
              </a:rPr>
              <a:t>Example: </a:t>
            </a:r>
            <a:r>
              <a:rPr sz="3600" dirty="0">
                <a:latin typeface="Arial"/>
                <a:cs typeface="Arial"/>
              </a:rPr>
              <a:t>The </a:t>
            </a:r>
            <a:r>
              <a:rPr sz="3600" spc="-5" dirty="0">
                <a:latin typeface="Arial"/>
                <a:cs typeface="Arial"/>
              </a:rPr>
              <a:t>Intel</a:t>
            </a:r>
            <a:r>
              <a:rPr sz="3600" spc="-25" dirty="0">
                <a:latin typeface="Arial"/>
                <a:cs typeface="Arial"/>
              </a:rPr>
              <a:t> </a:t>
            </a:r>
            <a:r>
              <a:rPr sz="3600" spc="-10" dirty="0">
                <a:latin typeface="Arial"/>
                <a:cs typeface="Arial"/>
              </a:rPr>
              <a:t>Pentium</a:t>
            </a:r>
            <a:endParaRPr sz="3600" dirty="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5255895">
              <a:lnSpc>
                <a:spcPct val="100000"/>
              </a:lnSpc>
            </a:pPr>
            <a:r>
              <a:rPr spc="-10" dirty="0"/>
              <a:t>P</a:t>
            </a:r>
            <a:r>
              <a:rPr spc="-5" dirty="0"/>
              <a:t>ag</a:t>
            </a:r>
            <a:r>
              <a:rPr spc="-10" dirty="0"/>
              <a:t>i</a:t>
            </a:r>
            <a:r>
              <a:rPr spc="-5" dirty="0"/>
              <a:t>ng</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20</a:t>
            </a:fld>
            <a:endParaRPr dirty="0"/>
          </a:p>
        </p:txBody>
      </p:sp>
      <p:sp>
        <p:nvSpPr>
          <p:cNvPr id="3" name="object 3"/>
          <p:cNvSpPr txBox="1"/>
          <p:nvPr/>
        </p:nvSpPr>
        <p:spPr>
          <a:xfrm>
            <a:off x="1478407" y="1295400"/>
            <a:ext cx="11589384" cy="6689011"/>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 pos="1478280" algn="l"/>
              </a:tabLst>
            </a:pPr>
            <a:r>
              <a:rPr sz="2400" spc="-10" dirty="0">
                <a:latin typeface="Arial" panose="020B0604020202020204" pitchFamily="34" charset="0"/>
                <a:cs typeface="Arial" panose="020B0604020202020204" pitchFamily="34" charset="0"/>
              </a:rPr>
              <a:t>Physical	address </a:t>
            </a:r>
            <a:r>
              <a:rPr sz="2400" spc="-5" dirty="0">
                <a:latin typeface="Arial" panose="020B0604020202020204" pitchFamily="34" charset="0"/>
                <a:cs typeface="Arial" panose="020B0604020202020204" pitchFamily="34" charset="0"/>
              </a:rPr>
              <a:t>space of a process can </a:t>
            </a:r>
            <a:r>
              <a:rPr sz="2400" spc="-10" dirty="0">
                <a:latin typeface="Arial" panose="020B0604020202020204" pitchFamily="34" charset="0"/>
                <a:cs typeface="Arial" panose="020B0604020202020204" pitchFamily="34" charset="0"/>
              </a:rPr>
              <a:t>be noncontiguous; </a:t>
            </a:r>
            <a:r>
              <a:rPr sz="2400" spc="-5" dirty="0">
                <a:latin typeface="Arial" panose="020B0604020202020204" pitchFamily="34" charset="0"/>
                <a:cs typeface="Arial" panose="020B0604020202020204" pitchFamily="34" charset="0"/>
              </a:rPr>
              <a:t>process is </a:t>
            </a:r>
            <a:r>
              <a:rPr sz="2400" spc="-10" dirty="0">
                <a:latin typeface="Arial" panose="020B0604020202020204" pitchFamily="34" charset="0"/>
                <a:cs typeface="Arial" panose="020B0604020202020204" pitchFamily="34" charset="0"/>
              </a:rPr>
              <a:t>allocated</a:t>
            </a:r>
            <a:r>
              <a:rPr sz="2400" spc="204"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physical</a:t>
            </a:r>
            <a:r>
              <a:rPr sz="2400" spc="4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memory </a:t>
            </a:r>
            <a:r>
              <a:rPr sz="2400"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whenever </a:t>
            </a:r>
            <a:r>
              <a:rPr sz="2400" spc="-5" dirty="0">
                <a:latin typeface="Arial" panose="020B0604020202020204" pitchFamily="34" charset="0"/>
                <a:cs typeface="Arial" panose="020B0604020202020204" pitchFamily="34" charset="0"/>
              </a:rPr>
              <a:t>the latter is</a:t>
            </a:r>
            <a:r>
              <a:rPr sz="2400" spc="45" dirty="0">
                <a:latin typeface="Arial" panose="020B0604020202020204" pitchFamily="34" charset="0"/>
                <a:cs typeface="Arial" panose="020B0604020202020204" pitchFamily="34" charset="0"/>
              </a:rPr>
              <a:t> </a:t>
            </a:r>
            <a:r>
              <a:rPr sz="2400" spc="-10" dirty="0" smtClean="0">
                <a:latin typeface="Arial" panose="020B0604020202020204" pitchFamily="34" charset="0"/>
                <a:cs typeface="Arial" panose="020B0604020202020204" pitchFamily="34" charset="0"/>
              </a:rPr>
              <a:t>available</a:t>
            </a:r>
            <a:endParaRPr lang="en-US" sz="2400" spc="-10" dirty="0" smtClean="0">
              <a:latin typeface="Arial" panose="020B0604020202020204" pitchFamily="34" charset="0"/>
              <a:cs typeface="Arial" panose="020B0604020202020204" pitchFamily="34" charset="0"/>
            </a:endParaRPr>
          </a:p>
          <a:p>
            <a:pPr marL="501650" marR="5080" indent="-488950">
              <a:lnSpc>
                <a:spcPct val="100000"/>
              </a:lnSpc>
              <a:buClr>
                <a:srgbClr val="993300"/>
              </a:buClr>
              <a:buSzPct val="88888"/>
              <a:buFont typeface="Wingdings"/>
              <a:buChar char=""/>
              <a:tabLst>
                <a:tab pos="502284" algn="l"/>
                <a:tab pos="1478280" algn="l"/>
              </a:tabLst>
            </a:pPr>
            <a:endParaRPr lang="en-US" sz="2400" dirty="0">
              <a:latin typeface="Arial" panose="020B0604020202020204" pitchFamily="34" charset="0"/>
              <a:cs typeface="Arial" panose="020B0604020202020204" pitchFamily="34" charset="0"/>
            </a:endParaRPr>
          </a:p>
          <a:p>
            <a:pPr marL="501650" marR="5080" indent="-488950">
              <a:lnSpc>
                <a:spcPct val="100000"/>
              </a:lnSpc>
              <a:buClr>
                <a:srgbClr val="993300"/>
              </a:buClr>
              <a:buSzPct val="88888"/>
              <a:buFont typeface="Wingdings"/>
              <a:buChar char=""/>
              <a:tabLst>
                <a:tab pos="502284" algn="l"/>
                <a:tab pos="1478280" algn="l"/>
              </a:tabLst>
            </a:pPr>
            <a:r>
              <a:rPr lang="en-US" sz="2400" dirty="0" smtClean="0">
                <a:solidFill>
                  <a:srgbClr val="FF0000"/>
                </a:solidFill>
                <a:latin typeface="Arial" panose="020B0604020202020204" pitchFamily="34" charset="0"/>
                <a:cs typeface="Arial" panose="020B0604020202020204" pitchFamily="34" charset="0"/>
              </a:rPr>
              <a:t>Paging </a:t>
            </a:r>
            <a:r>
              <a:rPr lang="en-US" sz="2400" dirty="0">
                <a:solidFill>
                  <a:srgbClr val="FF0000"/>
                </a:solidFill>
                <a:latin typeface="Arial" panose="020B0604020202020204" pitchFamily="34" charset="0"/>
                <a:cs typeface="Arial" panose="020B0604020202020204" pitchFamily="34" charset="0"/>
              </a:rPr>
              <a:t>is a technique in which physical memory is broken into blocks of the same size called pages (size is power of 2, between 512 bytes and 8192 bytes). </a:t>
            </a:r>
            <a:endParaRPr sz="2400" dirty="0">
              <a:solidFill>
                <a:srgbClr val="FF0000"/>
              </a:solidFill>
              <a:latin typeface="Arial" panose="020B0604020202020204" pitchFamily="34" charset="0"/>
              <a:cs typeface="Arial" panose="020B0604020202020204" pitchFamily="34" charset="0"/>
            </a:endParaRPr>
          </a:p>
          <a:p>
            <a:pPr marL="501650" indent="-488950">
              <a:lnSpc>
                <a:spcPct val="100000"/>
              </a:lnSpc>
              <a:spcBef>
                <a:spcPts val="1600"/>
              </a:spcBef>
              <a:buClr>
                <a:srgbClr val="993300"/>
              </a:buClr>
              <a:buSzPct val="88888"/>
              <a:buFont typeface="Wingdings"/>
              <a:buChar char=""/>
              <a:tabLst>
                <a:tab pos="502284" algn="l"/>
              </a:tabLst>
            </a:pPr>
            <a:r>
              <a:rPr lang="en-US" sz="2400" dirty="0" smtClean="0">
                <a:latin typeface="Arial" panose="020B0604020202020204" pitchFamily="34" charset="0"/>
                <a:cs typeface="Arial" panose="020B0604020202020204" pitchFamily="34" charset="0"/>
              </a:rPr>
              <a:t>When a process is to be executed, its pages are loaded into any available memory frames from their source (a file system or the backing store). </a:t>
            </a:r>
          </a:p>
          <a:p>
            <a:pPr marL="501650" indent="-488950">
              <a:lnSpc>
                <a:spcPct val="100000"/>
              </a:lnSpc>
              <a:spcBef>
                <a:spcPts val="1600"/>
              </a:spcBef>
              <a:buClr>
                <a:srgbClr val="993300"/>
              </a:buClr>
              <a:buSzPct val="88888"/>
              <a:buFont typeface="Wingdings"/>
              <a:buChar char=""/>
              <a:tabLst>
                <a:tab pos="502284" algn="l"/>
              </a:tabLst>
            </a:pPr>
            <a:r>
              <a:rPr lang="en-US" sz="2400" dirty="0" smtClean="0">
                <a:latin typeface="Arial" panose="020B0604020202020204" pitchFamily="34" charset="0"/>
                <a:cs typeface="Arial" panose="020B0604020202020204" pitchFamily="34" charset="0"/>
              </a:rPr>
              <a:t>The backing store is divided into fixed-sized blocks that are of the same size as the memory frames.</a:t>
            </a:r>
            <a:endParaRPr sz="2400" dirty="0">
              <a:latin typeface="Arial" panose="020B0604020202020204" pitchFamily="34" charset="0"/>
              <a:cs typeface="Arial" panose="020B0604020202020204" pitchFamily="34" charset="0"/>
            </a:endParaRPr>
          </a:p>
          <a:p>
            <a:pPr>
              <a:lnSpc>
                <a:spcPct val="100000"/>
              </a:lnSpc>
              <a:spcBef>
                <a:spcPts val="14"/>
              </a:spcBef>
              <a:buClr>
                <a:srgbClr val="993300"/>
              </a:buClr>
              <a:buFont typeface="Wingdings"/>
              <a:buChar char=""/>
            </a:pPr>
            <a:endParaRPr sz="240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r>
              <a:rPr sz="2400" spc="-10" dirty="0">
                <a:latin typeface="Arial" panose="020B0604020202020204" pitchFamily="34" charset="0"/>
                <a:cs typeface="Arial" panose="020B0604020202020204" pitchFamily="34" charset="0"/>
              </a:rPr>
              <a:t>Keep </a:t>
            </a:r>
            <a:r>
              <a:rPr sz="2400" spc="-5" dirty="0">
                <a:latin typeface="Arial" panose="020B0604020202020204" pitchFamily="34" charset="0"/>
                <a:cs typeface="Arial" panose="020B0604020202020204" pitchFamily="34" charset="0"/>
              </a:rPr>
              <a:t>track of </a:t>
            </a:r>
            <a:r>
              <a:rPr sz="2400" spc="-10" dirty="0">
                <a:latin typeface="Arial" panose="020B0604020202020204" pitchFamily="34" charset="0"/>
                <a:cs typeface="Arial" panose="020B0604020202020204" pitchFamily="34" charset="0"/>
              </a:rPr>
              <a:t>all </a:t>
            </a:r>
            <a:r>
              <a:rPr sz="2400" spc="-5" dirty="0">
                <a:latin typeface="Arial" panose="020B0604020202020204" pitchFamily="34" charset="0"/>
                <a:cs typeface="Arial" panose="020B0604020202020204" pitchFamily="34" charset="0"/>
              </a:rPr>
              <a:t>free</a:t>
            </a:r>
            <a:r>
              <a:rPr sz="2400" spc="-20" dirty="0">
                <a:latin typeface="Arial" panose="020B0604020202020204" pitchFamily="34" charset="0"/>
                <a:cs typeface="Arial" panose="020B0604020202020204" pitchFamily="34" charset="0"/>
              </a:rPr>
              <a:t> </a:t>
            </a:r>
            <a:r>
              <a:rPr sz="2400" spc="-5" dirty="0">
                <a:latin typeface="Arial" panose="020B0604020202020204" pitchFamily="34" charset="0"/>
                <a:cs typeface="Arial" panose="020B0604020202020204" pitchFamily="34" charset="0"/>
              </a:rPr>
              <a:t>frames</a:t>
            </a:r>
            <a:endParaRPr sz="2400" dirty="0">
              <a:latin typeface="Arial" panose="020B0604020202020204" pitchFamily="34" charset="0"/>
              <a:cs typeface="Arial" panose="020B0604020202020204" pitchFamily="34" charset="0"/>
            </a:endParaRPr>
          </a:p>
          <a:p>
            <a:pPr>
              <a:lnSpc>
                <a:spcPct val="100000"/>
              </a:lnSpc>
              <a:spcBef>
                <a:spcPts val="2"/>
              </a:spcBef>
              <a:buClr>
                <a:srgbClr val="993300"/>
              </a:buClr>
              <a:buFont typeface="Wingdings"/>
              <a:buChar char=""/>
            </a:pPr>
            <a:endParaRPr sz="240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r>
              <a:rPr sz="2400" spc="5"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run a </a:t>
            </a:r>
            <a:r>
              <a:rPr sz="2400" spc="-10" dirty="0">
                <a:latin typeface="Arial" panose="020B0604020202020204" pitchFamily="34" charset="0"/>
                <a:cs typeface="Arial" panose="020B0604020202020204" pitchFamily="34" charset="0"/>
              </a:rPr>
              <a:t>program </a:t>
            </a:r>
            <a:r>
              <a:rPr sz="2400" spc="-5" dirty="0">
                <a:latin typeface="Arial" panose="020B0604020202020204" pitchFamily="34" charset="0"/>
                <a:cs typeface="Arial" panose="020B0604020202020204" pitchFamily="34" charset="0"/>
              </a:rPr>
              <a:t>of size </a:t>
            </a:r>
            <a:r>
              <a:rPr sz="2400" i="1" spc="-5" dirty="0">
                <a:latin typeface="Arial" panose="020B0604020202020204" pitchFamily="34" charset="0"/>
                <a:cs typeface="Arial" panose="020B0604020202020204" pitchFamily="34" charset="0"/>
              </a:rPr>
              <a:t>N </a:t>
            </a:r>
            <a:r>
              <a:rPr sz="2400" spc="-10" dirty="0">
                <a:latin typeface="Arial" panose="020B0604020202020204" pitchFamily="34" charset="0"/>
                <a:cs typeface="Arial" panose="020B0604020202020204" pitchFamily="34" charset="0"/>
              </a:rPr>
              <a:t>pages, need </a:t>
            </a:r>
            <a:r>
              <a:rPr sz="2400"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find </a:t>
            </a:r>
            <a:r>
              <a:rPr sz="2400" i="1" spc="-5" dirty="0">
                <a:latin typeface="Arial" panose="020B0604020202020204" pitchFamily="34" charset="0"/>
                <a:cs typeface="Arial" panose="020B0604020202020204" pitchFamily="34" charset="0"/>
              </a:rPr>
              <a:t>N </a:t>
            </a:r>
            <a:r>
              <a:rPr sz="2400" spc="-5" dirty="0">
                <a:latin typeface="Arial" panose="020B0604020202020204" pitchFamily="34" charset="0"/>
                <a:cs typeface="Arial" panose="020B0604020202020204" pitchFamily="34" charset="0"/>
              </a:rPr>
              <a:t>free frames </a:t>
            </a:r>
            <a:r>
              <a:rPr sz="2400" spc="-10" dirty="0">
                <a:latin typeface="Arial" panose="020B0604020202020204" pitchFamily="34" charset="0"/>
                <a:cs typeface="Arial" panose="020B0604020202020204" pitchFamily="34" charset="0"/>
              </a:rPr>
              <a:t>and load</a:t>
            </a:r>
            <a:r>
              <a:rPr sz="2400" spc="155" dirty="0">
                <a:latin typeface="Arial" panose="020B0604020202020204" pitchFamily="34" charset="0"/>
                <a:cs typeface="Arial" panose="020B0604020202020204" pitchFamily="34" charset="0"/>
              </a:rPr>
              <a:t> </a:t>
            </a:r>
            <a:r>
              <a:rPr sz="2400" spc="-10" dirty="0">
                <a:latin typeface="Arial" panose="020B0604020202020204" pitchFamily="34" charset="0"/>
                <a:cs typeface="Arial" panose="020B0604020202020204" pitchFamily="34" charset="0"/>
              </a:rPr>
              <a:t>program</a:t>
            </a:r>
            <a:endParaRPr sz="2400" dirty="0">
              <a:latin typeface="Arial" panose="020B0604020202020204" pitchFamily="34" charset="0"/>
              <a:cs typeface="Arial" panose="020B0604020202020204" pitchFamily="34" charset="0"/>
            </a:endParaRPr>
          </a:p>
          <a:p>
            <a:pPr>
              <a:lnSpc>
                <a:spcPct val="100000"/>
              </a:lnSpc>
              <a:spcBef>
                <a:spcPts val="14"/>
              </a:spcBef>
              <a:buClr>
                <a:srgbClr val="993300"/>
              </a:buClr>
              <a:buFont typeface="Wingdings"/>
              <a:buChar char=""/>
            </a:pPr>
            <a:endParaRPr sz="2400" dirty="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r>
              <a:rPr sz="2400" spc="-5" dirty="0">
                <a:latin typeface="Arial" panose="020B0604020202020204" pitchFamily="34" charset="0"/>
                <a:cs typeface="Arial" panose="020B0604020202020204" pitchFamily="34" charset="0"/>
              </a:rPr>
              <a:t>Set </a:t>
            </a:r>
            <a:r>
              <a:rPr sz="2400" spc="-10" dirty="0">
                <a:latin typeface="Arial" panose="020B0604020202020204" pitchFamily="34" charset="0"/>
                <a:cs typeface="Arial" panose="020B0604020202020204" pitchFamily="34" charset="0"/>
              </a:rPr>
              <a:t>up </a:t>
            </a:r>
            <a:r>
              <a:rPr sz="2400" spc="-5" dirty="0">
                <a:latin typeface="Arial" panose="020B0604020202020204" pitchFamily="34" charset="0"/>
                <a:cs typeface="Arial" panose="020B0604020202020204" pitchFamily="34" charset="0"/>
              </a:rPr>
              <a:t>a </a:t>
            </a:r>
            <a:r>
              <a:rPr sz="2400" b="1" spc="-5" dirty="0">
                <a:solidFill>
                  <a:srgbClr val="3366FF"/>
                </a:solidFill>
                <a:latin typeface="Arial" panose="020B0604020202020204" pitchFamily="34" charset="0"/>
                <a:cs typeface="Arial" panose="020B0604020202020204" pitchFamily="34" charset="0"/>
              </a:rPr>
              <a:t>page table </a:t>
            </a:r>
            <a:r>
              <a:rPr sz="2400" dirty="0">
                <a:latin typeface="Arial" panose="020B0604020202020204" pitchFamily="34" charset="0"/>
                <a:cs typeface="Arial" panose="020B0604020202020204" pitchFamily="34" charset="0"/>
              </a:rPr>
              <a:t>to </a:t>
            </a:r>
            <a:r>
              <a:rPr sz="2400" spc="-5" dirty="0">
                <a:latin typeface="Arial" panose="020B0604020202020204" pitchFamily="34" charset="0"/>
                <a:cs typeface="Arial" panose="020B0604020202020204" pitchFamily="34" charset="0"/>
              </a:rPr>
              <a:t>translate </a:t>
            </a:r>
            <a:r>
              <a:rPr sz="2400" spc="-10" dirty="0">
                <a:latin typeface="Arial" panose="020B0604020202020204" pitchFamily="34" charset="0"/>
                <a:cs typeface="Arial" panose="020B0604020202020204" pitchFamily="34" charset="0"/>
              </a:rPr>
              <a:t>logical </a:t>
            </a:r>
            <a:r>
              <a:rPr sz="2400" dirty="0">
                <a:latin typeface="Arial" panose="020B0604020202020204" pitchFamily="34" charset="0"/>
                <a:cs typeface="Arial" panose="020B0604020202020204" pitchFamily="34" charset="0"/>
              </a:rPr>
              <a:t>to </a:t>
            </a:r>
            <a:r>
              <a:rPr sz="2400" spc="-10" dirty="0">
                <a:latin typeface="Arial" panose="020B0604020202020204" pitchFamily="34" charset="0"/>
                <a:cs typeface="Arial" panose="020B0604020202020204" pitchFamily="34" charset="0"/>
              </a:rPr>
              <a:t>physical</a:t>
            </a:r>
            <a:r>
              <a:rPr sz="2400" spc="90" dirty="0">
                <a:latin typeface="Arial" panose="020B0604020202020204" pitchFamily="34" charset="0"/>
                <a:cs typeface="Arial" panose="020B0604020202020204" pitchFamily="34" charset="0"/>
              </a:rPr>
              <a:t> </a:t>
            </a:r>
            <a:r>
              <a:rPr sz="2400" spc="-10" dirty="0" smtClean="0">
                <a:latin typeface="Arial" panose="020B0604020202020204" pitchFamily="34" charset="0"/>
                <a:cs typeface="Arial" panose="020B0604020202020204" pitchFamily="34" charset="0"/>
              </a:rPr>
              <a:t>addresses</a:t>
            </a:r>
            <a:endParaRPr lang="en-US" sz="2400" spc="-10" dirty="0" smtClean="0">
              <a:latin typeface="Arial" panose="020B0604020202020204" pitchFamily="34" charset="0"/>
              <a:cs typeface="Arial" panose="020B0604020202020204" pitchFamily="34" charset="0"/>
            </a:endParaRPr>
          </a:p>
          <a:p>
            <a:pPr marL="501650" indent="-488950">
              <a:lnSpc>
                <a:spcPct val="100000"/>
              </a:lnSpc>
              <a:buClr>
                <a:srgbClr val="993300"/>
              </a:buClr>
              <a:buSzPct val="88888"/>
              <a:buFont typeface="Wingdings"/>
              <a:buChar char=""/>
              <a:tabLst>
                <a:tab pos="502284" algn="l"/>
              </a:tabLst>
            </a:pPr>
            <a:endParaRPr sz="2400" dirty="0">
              <a:latin typeface="Arial" panose="020B0604020202020204" pitchFamily="34" charset="0"/>
              <a:cs typeface="Arial" panose="020B0604020202020204" pitchFamily="34" charset="0"/>
            </a:endParaRPr>
          </a:p>
          <a:p>
            <a:pPr>
              <a:lnSpc>
                <a:spcPct val="100000"/>
              </a:lnSpc>
              <a:spcBef>
                <a:spcPts val="2"/>
              </a:spcBef>
              <a:buClr>
                <a:srgbClr val="993300"/>
              </a:buClr>
              <a:buFont typeface="Wingdings"/>
              <a:buChar char=""/>
            </a:pPr>
            <a:endParaRPr sz="2400"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15845" y="553364"/>
            <a:ext cx="10086340" cy="556895"/>
          </a:xfrm>
          <a:prstGeom prst="rect">
            <a:avLst/>
          </a:prstGeom>
        </p:spPr>
        <p:txBody>
          <a:bodyPr vert="horz" wrap="square" lIns="0" tIns="0" rIns="0" bIns="0" rtlCol="0">
            <a:spAutoFit/>
          </a:bodyPr>
          <a:lstStyle/>
          <a:p>
            <a:pPr marL="12700">
              <a:lnSpc>
                <a:spcPct val="100000"/>
              </a:lnSpc>
            </a:pPr>
            <a:r>
              <a:rPr sz="3600" spc="-5" dirty="0"/>
              <a:t>Paging Model of Logical and Physical</a:t>
            </a:r>
            <a:r>
              <a:rPr sz="3600" spc="25" dirty="0"/>
              <a:t> </a:t>
            </a:r>
            <a:r>
              <a:rPr sz="3600" spc="-5" dirty="0"/>
              <a:t>Memory</a:t>
            </a:r>
            <a:endParaRPr sz="3600"/>
          </a:p>
        </p:txBody>
      </p:sp>
      <p:sp>
        <p:nvSpPr>
          <p:cNvPr id="3" name="object 3"/>
          <p:cNvSpPr/>
          <p:nvPr/>
        </p:nvSpPr>
        <p:spPr>
          <a:xfrm>
            <a:off x="2894037" y="1604962"/>
            <a:ext cx="7407249" cy="61499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21</a:t>
            </a:fld>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490720">
              <a:lnSpc>
                <a:spcPct val="100000"/>
              </a:lnSpc>
            </a:pPr>
            <a:r>
              <a:rPr lang="en-US" spc="-5" dirty="0" smtClean="0"/>
              <a:t>Paging: </a:t>
            </a:r>
            <a:r>
              <a:rPr spc="-5" dirty="0" smtClean="0"/>
              <a:t>Free</a:t>
            </a:r>
            <a:r>
              <a:rPr spc="-80" dirty="0" smtClean="0"/>
              <a:t> </a:t>
            </a:r>
            <a:r>
              <a:rPr spc="-5" dirty="0"/>
              <a:t>Frames</a:t>
            </a:r>
          </a:p>
        </p:txBody>
      </p:sp>
      <p:sp>
        <p:nvSpPr>
          <p:cNvPr id="3" name="object 3"/>
          <p:cNvSpPr txBox="1"/>
          <p:nvPr/>
        </p:nvSpPr>
        <p:spPr>
          <a:xfrm>
            <a:off x="3457702" y="8104599"/>
            <a:ext cx="172148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Before</a:t>
            </a:r>
            <a:r>
              <a:rPr sz="1800" spc="-75" dirty="0">
                <a:latin typeface="Arial"/>
                <a:cs typeface="Arial"/>
              </a:rPr>
              <a:t> </a:t>
            </a:r>
            <a:r>
              <a:rPr sz="1800" spc="-10" dirty="0">
                <a:latin typeface="Arial"/>
                <a:cs typeface="Arial"/>
              </a:rPr>
              <a:t>allocation</a:t>
            </a:r>
            <a:endParaRPr sz="1800">
              <a:latin typeface="Arial"/>
              <a:cs typeface="Arial"/>
            </a:endParaRPr>
          </a:p>
        </p:txBody>
      </p:sp>
      <p:sp>
        <p:nvSpPr>
          <p:cNvPr id="4" name="object 4"/>
          <p:cNvSpPr txBox="1"/>
          <p:nvPr/>
        </p:nvSpPr>
        <p:spPr>
          <a:xfrm>
            <a:off x="8533079" y="8053851"/>
            <a:ext cx="153098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After</a:t>
            </a:r>
            <a:r>
              <a:rPr sz="1800" spc="-75" dirty="0">
                <a:latin typeface="Arial"/>
                <a:cs typeface="Arial"/>
              </a:rPr>
              <a:t> </a:t>
            </a:r>
            <a:r>
              <a:rPr sz="1800" spc="-10" dirty="0">
                <a:latin typeface="Arial"/>
                <a:cs typeface="Arial"/>
              </a:rPr>
              <a:t>allocation</a:t>
            </a:r>
            <a:endParaRPr sz="1800">
              <a:latin typeface="Arial"/>
              <a:cs typeface="Arial"/>
            </a:endParaRPr>
          </a:p>
        </p:txBody>
      </p:sp>
      <p:sp>
        <p:nvSpPr>
          <p:cNvPr id="5" name="object 5"/>
          <p:cNvSpPr/>
          <p:nvPr/>
        </p:nvSpPr>
        <p:spPr>
          <a:xfrm>
            <a:off x="2290787" y="1814512"/>
            <a:ext cx="9304312" cy="5932474"/>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22</a:t>
            </a:fld>
            <a:endParaRPr dirty="0"/>
          </a:p>
        </p:txBody>
      </p:sp>
    </p:spTree>
    <p:extLst>
      <p:ext uri="{BB962C8B-B14F-4D97-AF65-F5344CB8AC3E}">
        <p14:creationId xmlns:p14="http://schemas.microsoft.com/office/powerpoint/2010/main" val="61197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367242"/>
            <a:ext cx="15316200" cy="492443"/>
          </a:xfrm>
          <a:prstGeom prst="rect">
            <a:avLst/>
          </a:prstGeom>
        </p:spPr>
        <p:txBody>
          <a:bodyPr vert="horz" wrap="square" lIns="0" tIns="0" rIns="0" bIns="0" rtlCol="0">
            <a:spAutoFit/>
          </a:bodyPr>
          <a:lstStyle/>
          <a:p>
            <a:pPr marL="3902710" algn="l">
              <a:lnSpc>
                <a:spcPct val="100000"/>
              </a:lnSpc>
            </a:pPr>
            <a:r>
              <a:rPr sz="3200" spc="-5" dirty="0"/>
              <a:t>Paging</a:t>
            </a:r>
            <a:r>
              <a:rPr sz="3200" spc="-85" dirty="0"/>
              <a:t> </a:t>
            </a:r>
            <a:r>
              <a:rPr sz="3200" spc="-5" dirty="0" smtClean="0"/>
              <a:t>Example</a:t>
            </a:r>
            <a:r>
              <a:rPr lang="en-US" sz="3200" spc="-5" dirty="0" smtClean="0"/>
              <a:t> : 32-byte memory with 4-byte pages</a:t>
            </a:r>
            <a:endParaRPr sz="3200" spc="-5" dirty="0"/>
          </a:p>
        </p:txBody>
      </p:sp>
      <p:sp>
        <p:nvSpPr>
          <p:cNvPr id="3" name="object 3"/>
          <p:cNvSpPr txBox="1"/>
          <p:nvPr/>
        </p:nvSpPr>
        <p:spPr>
          <a:xfrm>
            <a:off x="2588069" y="8201502"/>
            <a:ext cx="1369060" cy="285115"/>
          </a:xfrm>
          <a:prstGeom prst="rect">
            <a:avLst/>
          </a:prstGeom>
        </p:spPr>
        <p:txBody>
          <a:bodyPr vert="horz" wrap="square" lIns="0" tIns="0" rIns="0" bIns="0" rtlCol="0">
            <a:spAutoFit/>
          </a:bodyPr>
          <a:lstStyle/>
          <a:p>
            <a:pPr marL="12700">
              <a:lnSpc>
                <a:spcPct val="100000"/>
              </a:lnSpc>
            </a:pPr>
            <a:r>
              <a:rPr sz="1800" i="1" spc="-5" dirty="0">
                <a:latin typeface="Arial"/>
                <a:cs typeface="Arial"/>
              </a:rPr>
              <a:t>n</a:t>
            </a:r>
            <a:r>
              <a:rPr sz="1800" spc="-5" dirty="0">
                <a:latin typeface="Arial"/>
                <a:cs typeface="Arial"/>
              </a:rPr>
              <a:t>=2 </a:t>
            </a:r>
            <a:r>
              <a:rPr sz="1800" spc="-10" dirty="0">
                <a:latin typeface="Arial"/>
                <a:cs typeface="Arial"/>
              </a:rPr>
              <a:t>and</a:t>
            </a:r>
            <a:r>
              <a:rPr sz="1800" spc="-90" dirty="0">
                <a:latin typeface="Arial"/>
                <a:cs typeface="Arial"/>
              </a:rPr>
              <a:t> </a:t>
            </a:r>
            <a:r>
              <a:rPr sz="1800" i="1" spc="-5" dirty="0">
                <a:latin typeface="Arial"/>
                <a:cs typeface="Arial"/>
              </a:rPr>
              <a:t>m</a:t>
            </a:r>
            <a:r>
              <a:rPr sz="1800" spc="-5" dirty="0">
                <a:latin typeface="Arial"/>
                <a:cs typeface="Arial"/>
              </a:rPr>
              <a:t>=4</a:t>
            </a:r>
            <a:endParaRPr sz="1800">
              <a:latin typeface="Arial"/>
              <a:cs typeface="Arial"/>
            </a:endParaRPr>
          </a:p>
        </p:txBody>
      </p:sp>
      <p:sp>
        <p:nvSpPr>
          <p:cNvPr id="4" name="object 4"/>
          <p:cNvSpPr txBox="1"/>
          <p:nvPr/>
        </p:nvSpPr>
        <p:spPr>
          <a:xfrm>
            <a:off x="4122661" y="8201502"/>
            <a:ext cx="3501390"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32-byte </a:t>
            </a:r>
            <a:r>
              <a:rPr sz="1800" spc="-5" dirty="0">
                <a:latin typeface="Arial"/>
                <a:cs typeface="Arial"/>
              </a:rPr>
              <a:t>memory </a:t>
            </a:r>
            <a:r>
              <a:rPr sz="1800" spc="-10" dirty="0">
                <a:latin typeface="Arial"/>
                <a:cs typeface="Arial"/>
              </a:rPr>
              <a:t>and 4-byte</a:t>
            </a:r>
            <a:r>
              <a:rPr sz="1800" spc="55" dirty="0">
                <a:latin typeface="Arial"/>
                <a:cs typeface="Arial"/>
              </a:rPr>
              <a:t> </a:t>
            </a:r>
            <a:r>
              <a:rPr sz="1800" spc="-15" dirty="0">
                <a:latin typeface="Arial"/>
                <a:cs typeface="Arial"/>
              </a:rPr>
              <a:t>pages</a:t>
            </a:r>
            <a:endParaRPr sz="1800">
              <a:latin typeface="Arial"/>
              <a:cs typeface="Arial"/>
            </a:endParaRPr>
          </a:p>
        </p:txBody>
      </p:sp>
      <p:sp>
        <p:nvSpPr>
          <p:cNvPr id="5" name="object 5"/>
          <p:cNvSpPr/>
          <p:nvPr/>
        </p:nvSpPr>
        <p:spPr>
          <a:xfrm>
            <a:off x="2651474" y="1468628"/>
            <a:ext cx="7762607" cy="652455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23</a:t>
            </a:fld>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089150">
              <a:lnSpc>
                <a:spcPct val="100000"/>
              </a:lnSpc>
            </a:pPr>
            <a:r>
              <a:rPr spc="-5" dirty="0"/>
              <a:t>Implementation of Page Table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24</a:t>
            </a:fld>
            <a:endParaRPr dirty="0"/>
          </a:p>
        </p:txBody>
      </p:sp>
      <p:sp>
        <p:nvSpPr>
          <p:cNvPr id="3" name="object 3"/>
          <p:cNvSpPr txBox="1"/>
          <p:nvPr/>
        </p:nvSpPr>
        <p:spPr>
          <a:xfrm>
            <a:off x="1253387" y="1206255"/>
            <a:ext cx="11330940" cy="7591822"/>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000" spc="-10" dirty="0">
                <a:latin typeface="Arial"/>
                <a:cs typeface="Arial"/>
              </a:rPr>
              <a:t>Page table </a:t>
            </a:r>
            <a:r>
              <a:rPr sz="2000" spc="-5" dirty="0">
                <a:latin typeface="Arial"/>
                <a:cs typeface="Arial"/>
              </a:rPr>
              <a:t>is kept in main</a:t>
            </a:r>
            <a:r>
              <a:rPr sz="2000" dirty="0">
                <a:latin typeface="Arial"/>
                <a:cs typeface="Arial"/>
              </a:rPr>
              <a:t> </a:t>
            </a:r>
            <a:r>
              <a:rPr sz="2000" spc="-5" dirty="0">
                <a:latin typeface="Arial"/>
                <a:cs typeface="Arial"/>
              </a:rPr>
              <a:t>memory</a:t>
            </a:r>
            <a:endParaRPr sz="2000" dirty="0">
              <a:latin typeface="Arial"/>
              <a:cs typeface="Arial"/>
            </a:endParaRPr>
          </a:p>
          <a:p>
            <a:pPr>
              <a:lnSpc>
                <a:spcPct val="100000"/>
              </a:lnSpc>
              <a:spcBef>
                <a:spcPts val="2"/>
              </a:spcBef>
              <a:buClr>
                <a:srgbClr val="993300"/>
              </a:buClr>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b="1" spc="-5" dirty="0">
                <a:solidFill>
                  <a:srgbClr val="3366FF"/>
                </a:solidFill>
                <a:latin typeface="Arial"/>
                <a:cs typeface="Arial"/>
              </a:rPr>
              <a:t>Page-table </a:t>
            </a:r>
            <a:r>
              <a:rPr sz="2000" b="1" spc="-10" dirty="0">
                <a:solidFill>
                  <a:srgbClr val="3366FF"/>
                </a:solidFill>
                <a:latin typeface="Arial"/>
                <a:cs typeface="Arial"/>
              </a:rPr>
              <a:t>base </a:t>
            </a:r>
            <a:r>
              <a:rPr sz="2000" b="1" spc="-5" dirty="0">
                <a:solidFill>
                  <a:srgbClr val="3366FF"/>
                </a:solidFill>
                <a:latin typeface="Arial"/>
                <a:cs typeface="Arial"/>
              </a:rPr>
              <a:t>register (PTBR) </a:t>
            </a:r>
            <a:r>
              <a:rPr sz="2000" spc="-10" dirty="0">
                <a:latin typeface="Arial"/>
                <a:cs typeface="Arial"/>
              </a:rPr>
              <a:t>points </a:t>
            </a:r>
            <a:r>
              <a:rPr sz="2000" dirty="0">
                <a:latin typeface="Arial"/>
                <a:cs typeface="Arial"/>
              </a:rPr>
              <a:t>to </a:t>
            </a:r>
            <a:r>
              <a:rPr sz="2000" spc="-5" dirty="0">
                <a:latin typeface="Arial"/>
                <a:cs typeface="Arial"/>
              </a:rPr>
              <a:t>the </a:t>
            </a:r>
            <a:r>
              <a:rPr sz="2000" spc="-10" dirty="0">
                <a:latin typeface="Arial"/>
                <a:cs typeface="Arial"/>
              </a:rPr>
              <a:t>page</a:t>
            </a:r>
            <a:r>
              <a:rPr sz="2000" spc="70" dirty="0">
                <a:latin typeface="Arial"/>
                <a:cs typeface="Arial"/>
              </a:rPr>
              <a:t> </a:t>
            </a:r>
            <a:r>
              <a:rPr sz="2000" spc="-10" dirty="0">
                <a:latin typeface="Arial"/>
                <a:cs typeface="Arial"/>
              </a:rPr>
              <a:t>table</a:t>
            </a:r>
            <a:endParaRPr sz="2000" dirty="0">
              <a:latin typeface="Arial"/>
              <a:cs typeface="Arial"/>
            </a:endParaRPr>
          </a:p>
          <a:p>
            <a:pPr>
              <a:lnSpc>
                <a:spcPct val="100000"/>
              </a:lnSpc>
              <a:spcBef>
                <a:spcPts val="14"/>
              </a:spcBef>
              <a:buClr>
                <a:srgbClr val="993300"/>
              </a:buClr>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b="1" spc="-5" dirty="0">
                <a:solidFill>
                  <a:srgbClr val="3366FF"/>
                </a:solidFill>
                <a:latin typeface="Arial"/>
                <a:cs typeface="Arial"/>
              </a:rPr>
              <a:t>Page-table length register (PTLR) </a:t>
            </a:r>
            <a:r>
              <a:rPr sz="2000" spc="-10" dirty="0">
                <a:latin typeface="Arial"/>
                <a:cs typeface="Arial"/>
              </a:rPr>
              <a:t>indicates </a:t>
            </a:r>
            <a:r>
              <a:rPr sz="2000" spc="-5" dirty="0">
                <a:latin typeface="Arial"/>
                <a:cs typeface="Arial"/>
              </a:rPr>
              <a:t>size of the </a:t>
            </a:r>
            <a:r>
              <a:rPr sz="2000" spc="-10" dirty="0">
                <a:latin typeface="Arial"/>
                <a:cs typeface="Arial"/>
              </a:rPr>
              <a:t>page</a:t>
            </a:r>
            <a:r>
              <a:rPr sz="2000" spc="120" dirty="0">
                <a:latin typeface="Arial"/>
                <a:cs typeface="Arial"/>
              </a:rPr>
              <a:t> </a:t>
            </a:r>
            <a:r>
              <a:rPr sz="2000" spc="-10" dirty="0">
                <a:latin typeface="Arial"/>
                <a:cs typeface="Arial"/>
              </a:rPr>
              <a:t>table</a:t>
            </a:r>
            <a:endParaRPr sz="2000" dirty="0">
              <a:latin typeface="Arial"/>
              <a:cs typeface="Arial"/>
            </a:endParaRPr>
          </a:p>
          <a:p>
            <a:pPr>
              <a:lnSpc>
                <a:spcPct val="100000"/>
              </a:lnSpc>
              <a:spcBef>
                <a:spcPts val="2"/>
              </a:spcBef>
              <a:buClr>
                <a:srgbClr val="993300"/>
              </a:buClr>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dirty="0">
                <a:latin typeface="Arial"/>
                <a:cs typeface="Arial"/>
              </a:rPr>
              <a:t>In </a:t>
            </a:r>
            <a:r>
              <a:rPr sz="2000" spc="-5" dirty="0">
                <a:latin typeface="Arial"/>
                <a:cs typeface="Arial"/>
              </a:rPr>
              <a:t>this scheme every data/instruction access </a:t>
            </a:r>
            <a:r>
              <a:rPr sz="2000" spc="-10" dirty="0">
                <a:latin typeface="Arial"/>
                <a:cs typeface="Arial"/>
              </a:rPr>
              <a:t>requires </a:t>
            </a:r>
            <a:r>
              <a:rPr sz="2000" spc="-15" dirty="0">
                <a:latin typeface="Arial"/>
                <a:cs typeface="Arial"/>
              </a:rPr>
              <a:t>two </a:t>
            </a:r>
            <a:r>
              <a:rPr sz="2000" spc="-5" dirty="0">
                <a:latin typeface="Arial"/>
                <a:cs typeface="Arial"/>
              </a:rPr>
              <a:t>memory</a:t>
            </a:r>
            <a:r>
              <a:rPr sz="2000" spc="130" dirty="0">
                <a:latin typeface="Arial"/>
                <a:cs typeface="Arial"/>
              </a:rPr>
              <a:t> </a:t>
            </a:r>
            <a:r>
              <a:rPr sz="2000" spc="-10" dirty="0">
                <a:latin typeface="Arial"/>
                <a:cs typeface="Arial"/>
              </a:rPr>
              <a:t>accesses</a:t>
            </a:r>
            <a:endParaRPr sz="20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000" spc="-5" dirty="0">
                <a:latin typeface="Arial"/>
                <a:cs typeface="Arial"/>
              </a:rPr>
              <a:t>One for the </a:t>
            </a:r>
            <a:r>
              <a:rPr sz="2000" spc="-10" dirty="0">
                <a:latin typeface="Arial"/>
                <a:cs typeface="Arial"/>
              </a:rPr>
              <a:t>page table and one </a:t>
            </a:r>
            <a:r>
              <a:rPr sz="2000" spc="-5" dirty="0">
                <a:latin typeface="Arial"/>
                <a:cs typeface="Arial"/>
              </a:rPr>
              <a:t>for the data </a:t>
            </a:r>
            <a:r>
              <a:rPr sz="2000" dirty="0">
                <a:latin typeface="Arial"/>
                <a:cs typeface="Arial"/>
              </a:rPr>
              <a:t>/</a:t>
            </a:r>
            <a:r>
              <a:rPr sz="2000" spc="45" dirty="0">
                <a:latin typeface="Arial"/>
                <a:cs typeface="Arial"/>
              </a:rPr>
              <a:t> </a:t>
            </a:r>
            <a:r>
              <a:rPr sz="2000" spc="-5" dirty="0">
                <a:latin typeface="Arial"/>
                <a:cs typeface="Arial"/>
              </a:rPr>
              <a:t>instruction</a:t>
            </a:r>
            <a:endParaRPr sz="2000" dirty="0">
              <a:latin typeface="Arial"/>
              <a:cs typeface="Arial"/>
            </a:endParaRPr>
          </a:p>
          <a:p>
            <a:pPr lvl="1">
              <a:lnSpc>
                <a:spcPct val="100000"/>
              </a:lnSpc>
              <a:spcBef>
                <a:spcPts val="14"/>
              </a:spcBef>
              <a:buFont typeface="Wingdings"/>
              <a:buChar char=""/>
            </a:pPr>
            <a:endParaRPr sz="20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000" dirty="0">
                <a:latin typeface="Arial"/>
                <a:cs typeface="Arial"/>
              </a:rPr>
              <a:t>The </a:t>
            </a:r>
            <a:r>
              <a:rPr sz="2000" spc="-15" dirty="0">
                <a:latin typeface="Arial"/>
                <a:cs typeface="Arial"/>
              </a:rPr>
              <a:t>two </a:t>
            </a:r>
            <a:r>
              <a:rPr sz="2000" spc="-5" dirty="0">
                <a:latin typeface="Arial"/>
                <a:cs typeface="Arial"/>
              </a:rPr>
              <a:t>memory access </a:t>
            </a:r>
            <a:r>
              <a:rPr sz="2000" spc="-10" dirty="0">
                <a:latin typeface="Arial"/>
                <a:cs typeface="Arial"/>
              </a:rPr>
              <a:t>problem </a:t>
            </a:r>
            <a:r>
              <a:rPr sz="2000" spc="-5" dirty="0">
                <a:latin typeface="Arial"/>
                <a:cs typeface="Arial"/>
              </a:rPr>
              <a:t>can </a:t>
            </a:r>
            <a:r>
              <a:rPr sz="2000" spc="-10" dirty="0">
                <a:latin typeface="Arial"/>
                <a:cs typeface="Arial"/>
              </a:rPr>
              <a:t>be </a:t>
            </a:r>
            <a:r>
              <a:rPr sz="2000" spc="-5" dirty="0">
                <a:latin typeface="Arial"/>
                <a:cs typeface="Arial"/>
              </a:rPr>
              <a:t>solved </a:t>
            </a:r>
            <a:r>
              <a:rPr sz="2000" spc="-10" dirty="0">
                <a:latin typeface="Arial"/>
                <a:cs typeface="Arial"/>
              </a:rPr>
              <a:t>by </a:t>
            </a:r>
            <a:r>
              <a:rPr sz="2000" spc="-5" dirty="0">
                <a:latin typeface="Arial"/>
                <a:cs typeface="Arial"/>
              </a:rPr>
              <a:t>the use of a </a:t>
            </a:r>
            <a:r>
              <a:rPr sz="2000" spc="-10" dirty="0">
                <a:latin typeface="Arial"/>
                <a:cs typeface="Arial"/>
              </a:rPr>
              <a:t>special </a:t>
            </a:r>
            <a:r>
              <a:rPr sz="2000" spc="-5" dirty="0">
                <a:latin typeface="Arial"/>
                <a:cs typeface="Arial"/>
              </a:rPr>
              <a:t>fast-lookup </a:t>
            </a:r>
            <a:r>
              <a:rPr sz="2000" spc="-10" dirty="0">
                <a:latin typeface="Arial"/>
                <a:cs typeface="Arial"/>
              </a:rPr>
              <a:t>hardware </a:t>
            </a:r>
            <a:r>
              <a:rPr sz="2000" spc="-5" dirty="0">
                <a:latin typeface="Arial"/>
                <a:cs typeface="Arial"/>
              </a:rPr>
              <a:t>cache</a:t>
            </a:r>
            <a:r>
              <a:rPr sz="2000" spc="290" dirty="0">
                <a:latin typeface="Arial"/>
                <a:cs typeface="Arial"/>
              </a:rPr>
              <a:t> </a:t>
            </a:r>
            <a:r>
              <a:rPr sz="2000" spc="-10" dirty="0">
                <a:latin typeface="Arial"/>
                <a:cs typeface="Arial"/>
              </a:rPr>
              <a:t>called</a:t>
            </a:r>
            <a:endParaRPr sz="2000" dirty="0">
              <a:latin typeface="Arial"/>
              <a:cs typeface="Arial"/>
            </a:endParaRPr>
          </a:p>
          <a:p>
            <a:pPr marL="501650">
              <a:lnSpc>
                <a:spcPct val="100000"/>
              </a:lnSpc>
            </a:pPr>
            <a:r>
              <a:rPr sz="2000" b="1" spc="-10" dirty="0">
                <a:solidFill>
                  <a:srgbClr val="3366FF"/>
                </a:solidFill>
                <a:latin typeface="Arial"/>
                <a:cs typeface="Arial"/>
              </a:rPr>
              <a:t>associative </a:t>
            </a:r>
            <a:r>
              <a:rPr sz="2000" b="1" spc="-5" dirty="0">
                <a:solidFill>
                  <a:srgbClr val="3366FF"/>
                </a:solidFill>
                <a:latin typeface="Arial"/>
                <a:cs typeface="Arial"/>
              </a:rPr>
              <a:t>memory </a:t>
            </a:r>
            <a:r>
              <a:rPr sz="2000" spc="-10" dirty="0">
                <a:latin typeface="Arial"/>
                <a:cs typeface="Arial"/>
              </a:rPr>
              <a:t>or </a:t>
            </a:r>
            <a:r>
              <a:rPr sz="2000" b="1" spc="-5" dirty="0">
                <a:solidFill>
                  <a:srgbClr val="3366FF"/>
                </a:solidFill>
                <a:latin typeface="Arial"/>
                <a:cs typeface="Arial"/>
              </a:rPr>
              <a:t>translation look-aside buffers</a:t>
            </a:r>
            <a:r>
              <a:rPr sz="2000" b="1" spc="70" dirty="0">
                <a:solidFill>
                  <a:srgbClr val="3366FF"/>
                </a:solidFill>
                <a:latin typeface="Arial"/>
                <a:cs typeface="Arial"/>
              </a:rPr>
              <a:t> </a:t>
            </a:r>
            <a:r>
              <a:rPr sz="2000" b="1" spc="-5" dirty="0">
                <a:solidFill>
                  <a:srgbClr val="3366FF"/>
                </a:solidFill>
                <a:latin typeface="Arial"/>
                <a:cs typeface="Arial"/>
              </a:rPr>
              <a:t>(TLBs)</a:t>
            </a:r>
            <a:endParaRPr sz="2000" dirty="0">
              <a:latin typeface="Arial"/>
              <a:cs typeface="Arial"/>
            </a:endParaRPr>
          </a:p>
          <a:p>
            <a:pPr>
              <a:lnSpc>
                <a:spcPct val="100000"/>
              </a:lnSpc>
              <a:spcBef>
                <a:spcPts val="2"/>
              </a:spcBef>
            </a:pPr>
            <a:endParaRPr sz="2000" dirty="0">
              <a:latin typeface="Times New Roman"/>
              <a:cs typeface="Times New Roman"/>
            </a:endParaRPr>
          </a:p>
          <a:p>
            <a:pPr marL="501650" marR="5080" indent="-488950">
              <a:lnSpc>
                <a:spcPct val="100000"/>
              </a:lnSpc>
              <a:buClr>
                <a:srgbClr val="993300"/>
              </a:buClr>
              <a:buSzPct val="88888"/>
              <a:buFont typeface="Wingdings"/>
              <a:buChar char=""/>
              <a:tabLst>
                <a:tab pos="502284" algn="l"/>
              </a:tabLst>
            </a:pPr>
            <a:r>
              <a:rPr sz="2000" spc="-5" dirty="0">
                <a:latin typeface="Arial"/>
                <a:cs typeface="Arial"/>
              </a:rPr>
              <a:t>Some </a:t>
            </a:r>
            <a:r>
              <a:rPr sz="2000" dirty="0">
                <a:latin typeface="Arial"/>
                <a:cs typeface="Arial"/>
              </a:rPr>
              <a:t>TLBs </a:t>
            </a:r>
            <a:r>
              <a:rPr sz="2000" spc="-5" dirty="0">
                <a:latin typeface="Arial"/>
                <a:cs typeface="Arial"/>
              </a:rPr>
              <a:t>store </a:t>
            </a:r>
            <a:r>
              <a:rPr sz="2000" b="1" spc="-10" dirty="0">
                <a:solidFill>
                  <a:srgbClr val="3366FF"/>
                </a:solidFill>
                <a:latin typeface="Arial"/>
                <a:cs typeface="Arial"/>
              </a:rPr>
              <a:t>address-space </a:t>
            </a:r>
            <a:r>
              <a:rPr sz="2000" b="1" spc="-5" dirty="0">
                <a:solidFill>
                  <a:srgbClr val="3366FF"/>
                </a:solidFill>
                <a:latin typeface="Arial"/>
                <a:cs typeface="Arial"/>
              </a:rPr>
              <a:t>identifiers </a:t>
            </a:r>
            <a:r>
              <a:rPr sz="2000" b="1" spc="-10" dirty="0">
                <a:solidFill>
                  <a:srgbClr val="3366FF"/>
                </a:solidFill>
                <a:latin typeface="Arial"/>
                <a:cs typeface="Arial"/>
              </a:rPr>
              <a:t>(ASIDs) </a:t>
            </a:r>
            <a:r>
              <a:rPr sz="2000" spc="-5" dirty="0">
                <a:latin typeface="Arial"/>
                <a:cs typeface="Arial"/>
              </a:rPr>
              <a:t>in </a:t>
            </a:r>
            <a:r>
              <a:rPr sz="2000" spc="-10" dirty="0">
                <a:latin typeface="Arial"/>
                <a:cs typeface="Arial"/>
              </a:rPr>
              <a:t>each </a:t>
            </a:r>
            <a:r>
              <a:rPr sz="2000" dirty="0">
                <a:latin typeface="Arial"/>
                <a:cs typeface="Arial"/>
              </a:rPr>
              <a:t>TLB </a:t>
            </a:r>
            <a:r>
              <a:rPr sz="2000" spc="-5" dirty="0">
                <a:latin typeface="Arial"/>
                <a:cs typeface="Arial"/>
              </a:rPr>
              <a:t>entry – </a:t>
            </a:r>
            <a:r>
              <a:rPr sz="2000" spc="-10" dirty="0">
                <a:latin typeface="Arial"/>
                <a:cs typeface="Arial"/>
              </a:rPr>
              <a:t>uniquely identifies each </a:t>
            </a:r>
            <a:r>
              <a:rPr sz="2000" spc="-5" dirty="0">
                <a:latin typeface="Arial"/>
                <a:cs typeface="Arial"/>
              </a:rPr>
              <a:t>process  </a:t>
            </a:r>
            <a:r>
              <a:rPr sz="2000" dirty="0">
                <a:latin typeface="Arial"/>
                <a:cs typeface="Arial"/>
              </a:rPr>
              <a:t>to </a:t>
            </a:r>
            <a:r>
              <a:rPr sz="2000" spc="-10" dirty="0">
                <a:latin typeface="Arial"/>
                <a:cs typeface="Arial"/>
              </a:rPr>
              <a:t>provide </a:t>
            </a:r>
            <a:r>
              <a:rPr sz="2000" spc="-5" dirty="0">
                <a:latin typeface="Arial"/>
                <a:cs typeface="Arial"/>
              </a:rPr>
              <a:t>address-space protection for that</a:t>
            </a:r>
            <a:r>
              <a:rPr sz="2000" dirty="0">
                <a:latin typeface="Arial"/>
                <a:cs typeface="Arial"/>
              </a:rPr>
              <a:t> </a:t>
            </a:r>
            <a:r>
              <a:rPr sz="2000" spc="-5" dirty="0">
                <a:latin typeface="Arial"/>
                <a:cs typeface="Arial"/>
              </a:rPr>
              <a:t>process</a:t>
            </a:r>
            <a:endParaRPr sz="20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000" spc="-10" dirty="0">
                <a:latin typeface="Arial"/>
                <a:cs typeface="Arial"/>
              </a:rPr>
              <a:t>Otherwise need </a:t>
            </a:r>
            <a:r>
              <a:rPr sz="2000" dirty="0">
                <a:latin typeface="Arial"/>
                <a:cs typeface="Arial"/>
              </a:rPr>
              <a:t>to </a:t>
            </a:r>
            <a:r>
              <a:rPr sz="2000" spc="-5" dirty="0">
                <a:latin typeface="Arial"/>
                <a:cs typeface="Arial"/>
              </a:rPr>
              <a:t>flush at every </a:t>
            </a:r>
            <a:r>
              <a:rPr sz="2000" spc="-10" dirty="0">
                <a:latin typeface="Arial"/>
                <a:cs typeface="Arial"/>
              </a:rPr>
              <a:t>context</a:t>
            </a:r>
            <a:r>
              <a:rPr sz="2000" spc="85" dirty="0">
                <a:latin typeface="Arial"/>
                <a:cs typeface="Arial"/>
              </a:rPr>
              <a:t> </a:t>
            </a:r>
            <a:r>
              <a:rPr sz="2000" spc="-10" dirty="0">
                <a:latin typeface="Arial"/>
                <a:cs typeface="Arial"/>
              </a:rPr>
              <a:t>switch</a:t>
            </a:r>
            <a:endParaRPr sz="2000" dirty="0">
              <a:latin typeface="Arial"/>
              <a:cs typeface="Arial"/>
            </a:endParaRPr>
          </a:p>
          <a:p>
            <a:pPr lvl="1">
              <a:lnSpc>
                <a:spcPct val="100000"/>
              </a:lnSpc>
              <a:buFont typeface="Wingdings"/>
              <a:buChar char=""/>
            </a:pPr>
            <a:endParaRPr sz="20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000" dirty="0">
                <a:latin typeface="Arial"/>
                <a:cs typeface="Arial"/>
              </a:rPr>
              <a:t>TLBs </a:t>
            </a:r>
            <a:r>
              <a:rPr sz="2000" spc="-10" dirty="0">
                <a:latin typeface="Arial"/>
                <a:cs typeface="Arial"/>
              </a:rPr>
              <a:t>typically </a:t>
            </a:r>
            <a:r>
              <a:rPr sz="2000" spc="-5" dirty="0">
                <a:latin typeface="Arial"/>
                <a:cs typeface="Arial"/>
              </a:rPr>
              <a:t>small (64 </a:t>
            </a:r>
            <a:r>
              <a:rPr sz="2000" dirty="0">
                <a:latin typeface="Arial"/>
                <a:cs typeface="Arial"/>
              </a:rPr>
              <a:t>to </a:t>
            </a:r>
            <a:r>
              <a:rPr sz="2000" spc="-10" dirty="0">
                <a:latin typeface="Arial"/>
                <a:cs typeface="Arial"/>
              </a:rPr>
              <a:t>1,024</a:t>
            </a:r>
            <a:r>
              <a:rPr sz="2000" spc="10" dirty="0">
                <a:latin typeface="Arial"/>
                <a:cs typeface="Arial"/>
              </a:rPr>
              <a:t> </a:t>
            </a:r>
            <a:r>
              <a:rPr sz="2000" spc="-5" dirty="0">
                <a:latin typeface="Arial"/>
                <a:cs typeface="Arial"/>
              </a:rPr>
              <a:t>entries)</a:t>
            </a:r>
            <a:endParaRPr sz="2000" dirty="0">
              <a:latin typeface="Arial"/>
              <a:cs typeface="Arial"/>
            </a:endParaRPr>
          </a:p>
          <a:p>
            <a:pPr>
              <a:lnSpc>
                <a:spcPct val="100000"/>
              </a:lnSpc>
              <a:buClr>
                <a:srgbClr val="993300"/>
              </a:buClr>
              <a:buFont typeface="Wingdings"/>
              <a:buChar char=""/>
            </a:pPr>
            <a:endParaRPr sz="20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000" dirty="0">
                <a:latin typeface="Arial"/>
                <a:cs typeface="Arial"/>
              </a:rPr>
              <a:t>On </a:t>
            </a:r>
            <a:r>
              <a:rPr sz="2000" spc="-5" dirty="0">
                <a:latin typeface="Arial"/>
                <a:cs typeface="Arial"/>
              </a:rPr>
              <a:t>a </a:t>
            </a:r>
            <a:r>
              <a:rPr sz="2000" dirty="0">
                <a:latin typeface="Arial"/>
                <a:cs typeface="Arial"/>
              </a:rPr>
              <a:t>TLB </a:t>
            </a:r>
            <a:r>
              <a:rPr sz="2000" spc="-5" dirty="0">
                <a:latin typeface="Arial"/>
                <a:cs typeface="Arial"/>
              </a:rPr>
              <a:t>miss, </a:t>
            </a:r>
            <a:r>
              <a:rPr sz="2000" spc="-10" dirty="0">
                <a:latin typeface="Arial"/>
                <a:cs typeface="Arial"/>
              </a:rPr>
              <a:t>value </a:t>
            </a:r>
            <a:r>
              <a:rPr sz="2000" spc="-5" dirty="0">
                <a:latin typeface="Arial"/>
                <a:cs typeface="Arial"/>
              </a:rPr>
              <a:t>is </a:t>
            </a:r>
            <a:r>
              <a:rPr sz="2000" spc="-10" dirty="0">
                <a:latin typeface="Arial"/>
                <a:cs typeface="Arial"/>
              </a:rPr>
              <a:t>loaded </a:t>
            </a:r>
            <a:r>
              <a:rPr sz="2000" spc="-5" dirty="0">
                <a:latin typeface="Arial"/>
                <a:cs typeface="Arial"/>
              </a:rPr>
              <a:t>into the </a:t>
            </a:r>
            <a:r>
              <a:rPr sz="2000" dirty="0">
                <a:latin typeface="Arial"/>
                <a:cs typeface="Arial"/>
              </a:rPr>
              <a:t>TLB </a:t>
            </a:r>
            <a:r>
              <a:rPr sz="2000" spc="-5" dirty="0">
                <a:latin typeface="Arial"/>
                <a:cs typeface="Arial"/>
              </a:rPr>
              <a:t>for faster access </a:t>
            </a:r>
            <a:r>
              <a:rPr sz="2000" spc="-10" dirty="0">
                <a:latin typeface="Arial"/>
                <a:cs typeface="Arial"/>
              </a:rPr>
              <a:t>next</a:t>
            </a:r>
            <a:r>
              <a:rPr sz="2000" spc="75" dirty="0">
                <a:latin typeface="Arial"/>
                <a:cs typeface="Arial"/>
              </a:rPr>
              <a:t> </a:t>
            </a:r>
            <a:r>
              <a:rPr sz="2000" spc="-5" dirty="0">
                <a:latin typeface="Arial"/>
                <a:cs typeface="Arial"/>
              </a:rPr>
              <a:t>time</a:t>
            </a:r>
            <a:endParaRPr sz="20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000" spc="-10" dirty="0">
                <a:latin typeface="Arial"/>
                <a:cs typeface="Arial"/>
              </a:rPr>
              <a:t>Replacement policies </a:t>
            </a:r>
            <a:r>
              <a:rPr sz="2000" spc="-5" dirty="0">
                <a:latin typeface="Arial"/>
                <a:cs typeface="Arial"/>
              </a:rPr>
              <a:t>must </a:t>
            </a:r>
            <a:r>
              <a:rPr sz="2000" spc="-10" dirty="0">
                <a:latin typeface="Arial"/>
                <a:cs typeface="Arial"/>
              </a:rPr>
              <a:t>be</a:t>
            </a:r>
            <a:r>
              <a:rPr sz="2000" spc="95" dirty="0">
                <a:latin typeface="Arial"/>
                <a:cs typeface="Arial"/>
              </a:rPr>
              <a:t> </a:t>
            </a:r>
            <a:r>
              <a:rPr sz="2000" spc="-10" dirty="0">
                <a:latin typeface="Arial"/>
                <a:cs typeface="Arial"/>
              </a:rPr>
              <a:t>considered</a:t>
            </a:r>
            <a:endParaRPr sz="20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000" spc="-5" dirty="0">
                <a:latin typeface="Arial"/>
                <a:cs typeface="Arial"/>
              </a:rPr>
              <a:t>Some entries can </a:t>
            </a:r>
            <a:r>
              <a:rPr sz="2000" spc="-10" dirty="0">
                <a:latin typeface="Arial"/>
                <a:cs typeface="Arial"/>
              </a:rPr>
              <a:t>be </a:t>
            </a:r>
            <a:r>
              <a:rPr sz="2000" b="1" spc="5" dirty="0">
                <a:solidFill>
                  <a:srgbClr val="3366FF"/>
                </a:solidFill>
                <a:latin typeface="Arial"/>
                <a:cs typeface="Arial"/>
              </a:rPr>
              <a:t>wired down </a:t>
            </a:r>
            <a:r>
              <a:rPr sz="2000" spc="-5" dirty="0">
                <a:latin typeface="Arial"/>
                <a:cs typeface="Arial"/>
              </a:rPr>
              <a:t>for </a:t>
            </a:r>
            <a:r>
              <a:rPr sz="2000" spc="-10" dirty="0">
                <a:latin typeface="Arial"/>
                <a:cs typeface="Arial"/>
              </a:rPr>
              <a:t>permanent </a:t>
            </a:r>
            <a:r>
              <a:rPr sz="2000" spc="-5" dirty="0">
                <a:latin typeface="Arial"/>
                <a:cs typeface="Arial"/>
              </a:rPr>
              <a:t>fast</a:t>
            </a:r>
            <a:r>
              <a:rPr sz="2000" spc="-45" dirty="0">
                <a:latin typeface="Arial"/>
                <a:cs typeface="Arial"/>
              </a:rPr>
              <a:t> </a:t>
            </a:r>
            <a:r>
              <a:rPr sz="2000" spc="-5" dirty="0">
                <a:latin typeface="Arial"/>
                <a:cs typeface="Arial"/>
              </a:rPr>
              <a:t>access</a:t>
            </a:r>
            <a:endParaRPr sz="20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79040">
              <a:lnSpc>
                <a:spcPct val="100000"/>
              </a:lnSpc>
            </a:pPr>
            <a:r>
              <a:rPr spc="-5" dirty="0"/>
              <a:t>Paging Hardware With</a:t>
            </a:r>
            <a:r>
              <a:rPr spc="-25" dirty="0"/>
              <a:t> </a:t>
            </a:r>
            <a:r>
              <a:rPr spc="-5" dirty="0"/>
              <a:t>TLB</a:t>
            </a:r>
          </a:p>
        </p:txBody>
      </p:sp>
      <p:sp>
        <p:nvSpPr>
          <p:cNvPr id="3" name="object 3"/>
          <p:cNvSpPr/>
          <p:nvPr/>
        </p:nvSpPr>
        <p:spPr>
          <a:xfrm>
            <a:off x="2095500" y="1816150"/>
            <a:ext cx="9151937" cy="614833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25</a:t>
            </a:fld>
            <a:endParaRPr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3" name="object 3"/>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4" name="object 4"/>
          <p:cNvSpPr/>
          <p:nvPr/>
        </p:nvSpPr>
        <p:spPr>
          <a:xfrm>
            <a:off x="11661775" y="7799387"/>
            <a:ext cx="1925485" cy="1057275"/>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673100" y="0"/>
            <a:ext cx="12141200" cy="1226820"/>
          </a:xfrm>
          <a:prstGeom prst="rect">
            <a:avLst/>
          </a:prstGeom>
        </p:spPr>
        <p:txBody>
          <a:bodyPr vert="horz" wrap="square" lIns="0" tIns="0" rIns="0" bIns="0" rtlCol="0">
            <a:spAutoFit/>
          </a:bodyPr>
          <a:lstStyle/>
          <a:p>
            <a:pPr marL="3888104">
              <a:lnSpc>
                <a:spcPct val="100000"/>
              </a:lnSpc>
            </a:pPr>
            <a:r>
              <a:rPr sz="4000" b="1" spc="-5" dirty="0">
                <a:solidFill>
                  <a:srgbClr val="006699"/>
                </a:solidFill>
                <a:latin typeface="Arial"/>
                <a:cs typeface="Arial"/>
              </a:rPr>
              <a:t>Valid (v) or Invalid</a:t>
            </a:r>
            <a:r>
              <a:rPr sz="4000" b="1" spc="-40" dirty="0">
                <a:solidFill>
                  <a:srgbClr val="006699"/>
                </a:solidFill>
                <a:latin typeface="Arial"/>
                <a:cs typeface="Arial"/>
              </a:rPr>
              <a:t> </a:t>
            </a:r>
            <a:r>
              <a:rPr sz="4000" b="1" spc="-5" dirty="0">
                <a:solidFill>
                  <a:srgbClr val="006699"/>
                </a:solidFill>
                <a:latin typeface="Arial"/>
                <a:cs typeface="Arial"/>
              </a:rPr>
              <a:t>(i)</a:t>
            </a:r>
            <a:endParaRPr sz="4000">
              <a:latin typeface="Arial"/>
              <a:cs typeface="Arial"/>
            </a:endParaRPr>
          </a:p>
          <a:p>
            <a:pPr marL="12700">
              <a:lnSpc>
                <a:spcPct val="100000"/>
              </a:lnSpc>
              <a:tabLst>
                <a:tab pos="4087495" algn="l"/>
                <a:tab pos="12127865" algn="l"/>
              </a:tabLst>
            </a:pPr>
            <a:r>
              <a:rPr sz="4000" b="1" u="heavy" spc="-5" dirty="0">
                <a:solidFill>
                  <a:srgbClr val="006699"/>
                </a:solidFill>
                <a:latin typeface="Arial"/>
                <a:cs typeface="Arial"/>
              </a:rPr>
              <a:t> 	Bit In A Page</a:t>
            </a:r>
            <a:r>
              <a:rPr sz="4000" b="1" u="heavy" spc="-75" dirty="0">
                <a:solidFill>
                  <a:srgbClr val="006699"/>
                </a:solidFill>
                <a:latin typeface="Arial"/>
                <a:cs typeface="Arial"/>
              </a:rPr>
              <a:t> </a:t>
            </a:r>
            <a:r>
              <a:rPr sz="4000" b="1" u="heavy" spc="-5" dirty="0">
                <a:solidFill>
                  <a:srgbClr val="006699"/>
                </a:solidFill>
                <a:latin typeface="Arial"/>
                <a:cs typeface="Arial"/>
              </a:rPr>
              <a:t>Table	</a:t>
            </a:r>
            <a:endParaRPr sz="4000">
              <a:latin typeface="Arial"/>
              <a:cs typeface="Arial"/>
            </a:endParaRPr>
          </a:p>
        </p:txBody>
      </p:sp>
      <p:sp>
        <p:nvSpPr>
          <p:cNvPr id="6" name="object 6"/>
          <p:cNvSpPr/>
          <p:nvPr/>
        </p:nvSpPr>
        <p:spPr>
          <a:xfrm>
            <a:off x="2890837" y="1789112"/>
            <a:ext cx="8258098" cy="6370624"/>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26</a:t>
            </a:fld>
            <a:endParaRPr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97680">
              <a:lnSpc>
                <a:spcPct val="100000"/>
              </a:lnSpc>
            </a:pPr>
            <a:r>
              <a:rPr spc="-5" dirty="0"/>
              <a:t>Shared</a:t>
            </a:r>
            <a:r>
              <a:rPr spc="-85" dirty="0"/>
              <a:t> </a:t>
            </a:r>
            <a:r>
              <a:rPr spc="-5" dirty="0"/>
              <a:t>Pages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27</a:t>
            </a:fld>
            <a:endParaRPr dirty="0"/>
          </a:p>
        </p:txBody>
      </p:sp>
      <p:sp>
        <p:nvSpPr>
          <p:cNvPr id="3" name="object 3"/>
          <p:cNvSpPr txBox="1"/>
          <p:nvPr/>
        </p:nvSpPr>
        <p:spPr>
          <a:xfrm>
            <a:off x="1242910" y="1812561"/>
            <a:ext cx="11406290" cy="4780796"/>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b="1" spc="-5" dirty="0">
                <a:solidFill>
                  <a:srgbClr val="3366FF"/>
                </a:solidFill>
                <a:latin typeface="Arial"/>
                <a:cs typeface="Arial"/>
              </a:rPr>
              <a:t>Shared</a:t>
            </a:r>
            <a:r>
              <a:rPr sz="2400" b="1" spc="-95" dirty="0">
                <a:solidFill>
                  <a:srgbClr val="3366FF"/>
                </a:solidFill>
                <a:latin typeface="Arial"/>
                <a:cs typeface="Arial"/>
              </a:rPr>
              <a:t> </a:t>
            </a:r>
            <a:r>
              <a:rPr sz="2400" b="1" spc="-5" dirty="0">
                <a:solidFill>
                  <a:srgbClr val="3366FF"/>
                </a:solidFill>
                <a:latin typeface="Arial"/>
                <a:cs typeface="Arial"/>
              </a:rPr>
              <a:t>code</a:t>
            </a:r>
            <a:endParaRPr sz="2400" dirty="0">
              <a:latin typeface="Arial"/>
              <a:cs typeface="Arial"/>
            </a:endParaRPr>
          </a:p>
          <a:p>
            <a:pPr marL="1073150" marR="508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One </a:t>
            </a:r>
            <a:r>
              <a:rPr sz="2400" spc="-10" dirty="0">
                <a:latin typeface="Arial"/>
                <a:cs typeface="Arial"/>
              </a:rPr>
              <a:t>copy </a:t>
            </a:r>
            <a:r>
              <a:rPr sz="2400" spc="-5" dirty="0">
                <a:latin typeface="Arial"/>
                <a:cs typeface="Arial"/>
              </a:rPr>
              <a:t>of </a:t>
            </a:r>
            <a:r>
              <a:rPr sz="2400" spc="-10" dirty="0">
                <a:latin typeface="Arial"/>
                <a:cs typeface="Arial"/>
              </a:rPr>
              <a:t>read-only </a:t>
            </a:r>
            <a:r>
              <a:rPr sz="2400" spc="-5" dirty="0">
                <a:latin typeface="Arial"/>
                <a:cs typeface="Arial"/>
              </a:rPr>
              <a:t>(</a:t>
            </a:r>
            <a:r>
              <a:rPr sz="2400" b="1" spc="-5" dirty="0">
                <a:solidFill>
                  <a:srgbClr val="3366FF"/>
                </a:solidFill>
                <a:latin typeface="Arial"/>
                <a:cs typeface="Arial"/>
              </a:rPr>
              <a:t>reentrant</a:t>
            </a:r>
            <a:r>
              <a:rPr sz="2400" spc="-5" dirty="0">
                <a:latin typeface="Arial"/>
                <a:cs typeface="Arial"/>
              </a:rPr>
              <a:t>) </a:t>
            </a:r>
            <a:r>
              <a:rPr sz="2400" spc="-10" dirty="0">
                <a:latin typeface="Arial"/>
                <a:cs typeface="Arial"/>
              </a:rPr>
              <a:t>code shared among </a:t>
            </a:r>
            <a:r>
              <a:rPr sz="2400" spc="-5" dirty="0">
                <a:latin typeface="Arial"/>
                <a:cs typeface="Arial"/>
              </a:rPr>
              <a:t>processes (i.e., </a:t>
            </a:r>
            <a:r>
              <a:rPr sz="2400" spc="-10" dirty="0">
                <a:latin typeface="Arial"/>
                <a:cs typeface="Arial"/>
              </a:rPr>
              <a:t>text </a:t>
            </a:r>
            <a:r>
              <a:rPr sz="2400" spc="-5" dirty="0">
                <a:latin typeface="Arial"/>
                <a:cs typeface="Arial"/>
              </a:rPr>
              <a:t>editors, compilers,  </a:t>
            </a:r>
            <a:r>
              <a:rPr sz="2400" spc="-15" dirty="0">
                <a:latin typeface="Arial"/>
                <a:cs typeface="Arial"/>
              </a:rPr>
              <a:t>window</a:t>
            </a:r>
            <a:r>
              <a:rPr sz="2400" spc="-35" dirty="0">
                <a:latin typeface="Arial"/>
                <a:cs typeface="Arial"/>
              </a:rPr>
              <a:t> </a:t>
            </a:r>
            <a:r>
              <a:rPr sz="2400" spc="-5" dirty="0">
                <a:latin typeface="Arial"/>
                <a:cs typeface="Arial"/>
              </a:rPr>
              <a:t>systems)</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Similar </a:t>
            </a:r>
            <a:r>
              <a:rPr sz="2400" dirty="0">
                <a:latin typeface="Arial"/>
                <a:cs typeface="Arial"/>
              </a:rPr>
              <a:t>to </a:t>
            </a:r>
            <a:r>
              <a:rPr sz="2400" spc="-5" dirty="0">
                <a:latin typeface="Arial"/>
                <a:cs typeface="Arial"/>
              </a:rPr>
              <a:t>multiple </a:t>
            </a:r>
            <a:r>
              <a:rPr sz="2400" spc="-10" dirty="0">
                <a:latin typeface="Arial"/>
                <a:cs typeface="Arial"/>
              </a:rPr>
              <a:t>threads sharing </a:t>
            </a:r>
            <a:r>
              <a:rPr sz="2400" spc="-5" dirty="0">
                <a:latin typeface="Arial"/>
                <a:cs typeface="Arial"/>
              </a:rPr>
              <a:t>the same process</a:t>
            </a:r>
            <a:r>
              <a:rPr sz="2400" spc="70" dirty="0">
                <a:latin typeface="Arial"/>
                <a:cs typeface="Arial"/>
              </a:rPr>
              <a:t> </a:t>
            </a:r>
            <a:r>
              <a:rPr sz="2400" spc="-5" dirty="0">
                <a:latin typeface="Arial"/>
                <a:cs typeface="Arial"/>
              </a:rPr>
              <a:t>space</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Also </a:t>
            </a:r>
            <a:r>
              <a:rPr sz="2400" spc="-10" dirty="0">
                <a:latin typeface="Arial"/>
                <a:cs typeface="Arial"/>
              </a:rPr>
              <a:t>useful </a:t>
            </a:r>
            <a:r>
              <a:rPr sz="2400" spc="-5" dirty="0">
                <a:latin typeface="Arial"/>
                <a:cs typeface="Arial"/>
              </a:rPr>
              <a:t>for interprocess communication if </a:t>
            </a:r>
            <a:r>
              <a:rPr sz="2400" spc="-10" dirty="0">
                <a:latin typeface="Arial"/>
                <a:cs typeface="Arial"/>
              </a:rPr>
              <a:t>sharing </a:t>
            </a:r>
            <a:r>
              <a:rPr sz="2400" spc="-5" dirty="0">
                <a:latin typeface="Arial"/>
                <a:cs typeface="Arial"/>
              </a:rPr>
              <a:t>of </a:t>
            </a:r>
            <a:r>
              <a:rPr sz="2400" spc="-10" dirty="0">
                <a:latin typeface="Arial"/>
                <a:cs typeface="Arial"/>
              </a:rPr>
              <a:t>read-write pages </a:t>
            </a:r>
            <a:r>
              <a:rPr sz="2400" spc="-5" dirty="0">
                <a:latin typeface="Arial"/>
                <a:cs typeface="Arial"/>
              </a:rPr>
              <a:t>is</a:t>
            </a:r>
            <a:r>
              <a:rPr sz="2400" spc="235" dirty="0">
                <a:latin typeface="Arial"/>
                <a:cs typeface="Arial"/>
              </a:rPr>
              <a:t> </a:t>
            </a:r>
            <a:r>
              <a:rPr sz="2400" spc="-15" dirty="0">
                <a:latin typeface="Arial"/>
                <a:cs typeface="Arial"/>
              </a:rPr>
              <a:t>allowed</a:t>
            </a:r>
            <a:endParaRPr sz="2400" dirty="0">
              <a:latin typeface="Arial"/>
              <a:cs typeface="Arial"/>
            </a:endParaRPr>
          </a:p>
          <a:p>
            <a:pPr lvl="1">
              <a:lnSpc>
                <a:spcPct val="100000"/>
              </a:lnSpc>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b="1" spc="-10" dirty="0">
                <a:solidFill>
                  <a:srgbClr val="3366FF"/>
                </a:solidFill>
                <a:latin typeface="Arial"/>
                <a:cs typeface="Arial"/>
              </a:rPr>
              <a:t>Private </a:t>
            </a:r>
            <a:r>
              <a:rPr sz="2400" b="1" spc="-5" dirty="0">
                <a:solidFill>
                  <a:srgbClr val="3366FF"/>
                </a:solidFill>
                <a:latin typeface="Arial"/>
                <a:cs typeface="Arial"/>
              </a:rPr>
              <a:t>code and</a:t>
            </a:r>
            <a:r>
              <a:rPr sz="2400" b="1" spc="-35" dirty="0">
                <a:solidFill>
                  <a:srgbClr val="3366FF"/>
                </a:solidFill>
                <a:latin typeface="Arial"/>
                <a:cs typeface="Arial"/>
              </a:rPr>
              <a:t> </a:t>
            </a:r>
            <a:r>
              <a:rPr sz="2400" b="1" spc="-5" dirty="0">
                <a:solidFill>
                  <a:srgbClr val="3366FF"/>
                </a:solidFill>
                <a:latin typeface="Arial"/>
                <a:cs typeface="Arial"/>
              </a:rPr>
              <a:t>data</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Each process </a:t>
            </a:r>
            <a:r>
              <a:rPr sz="2400" spc="-10" dirty="0">
                <a:latin typeface="Arial"/>
                <a:cs typeface="Arial"/>
              </a:rPr>
              <a:t>keeps </a:t>
            </a:r>
            <a:r>
              <a:rPr sz="2400" spc="-5" dirty="0">
                <a:latin typeface="Arial"/>
                <a:cs typeface="Arial"/>
              </a:rPr>
              <a:t>a </a:t>
            </a:r>
            <a:r>
              <a:rPr sz="2400" spc="-10" dirty="0">
                <a:latin typeface="Arial"/>
                <a:cs typeface="Arial"/>
              </a:rPr>
              <a:t>separate copy </a:t>
            </a:r>
            <a:r>
              <a:rPr sz="2400" spc="-5" dirty="0">
                <a:latin typeface="Arial"/>
                <a:cs typeface="Arial"/>
              </a:rPr>
              <a:t>of the </a:t>
            </a:r>
            <a:r>
              <a:rPr sz="2400" spc="-10" dirty="0">
                <a:latin typeface="Arial"/>
                <a:cs typeface="Arial"/>
              </a:rPr>
              <a:t>code and</a:t>
            </a:r>
            <a:r>
              <a:rPr sz="2400" spc="114" dirty="0">
                <a:latin typeface="Arial"/>
                <a:cs typeface="Arial"/>
              </a:rPr>
              <a:t> </a:t>
            </a:r>
            <a:r>
              <a:rPr sz="2400" spc="-5" dirty="0">
                <a:latin typeface="Arial"/>
                <a:cs typeface="Arial"/>
              </a:rPr>
              <a:t>data</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The </a:t>
            </a:r>
            <a:r>
              <a:rPr sz="2400" spc="-10" dirty="0">
                <a:latin typeface="Arial"/>
                <a:cs typeface="Arial"/>
              </a:rPr>
              <a:t>pages </a:t>
            </a:r>
            <a:r>
              <a:rPr sz="2400" spc="-5" dirty="0">
                <a:latin typeface="Arial"/>
                <a:cs typeface="Arial"/>
              </a:rPr>
              <a:t>for the private </a:t>
            </a:r>
            <a:r>
              <a:rPr sz="2400" spc="-10" dirty="0">
                <a:latin typeface="Arial"/>
                <a:cs typeface="Arial"/>
              </a:rPr>
              <a:t>code and </a:t>
            </a:r>
            <a:r>
              <a:rPr sz="2400" spc="-5" dirty="0">
                <a:latin typeface="Arial"/>
                <a:cs typeface="Arial"/>
              </a:rPr>
              <a:t>data can </a:t>
            </a:r>
            <a:r>
              <a:rPr sz="2400" spc="-10" dirty="0">
                <a:latin typeface="Arial"/>
                <a:cs typeface="Arial"/>
              </a:rPr>
              <a:t>appear anywhere </a:t>
            </a:r>
            <a:r>
              <a:rPr sz="2400" spc="-5" dirty="0">
                <a:latin typeface="Arial"/>
                <a:cs typeface="Arial"/>
              </a:rPr>
              <a:t>in the </a:t>
            </a:r>
            <a:r>
              <a:rPr sz="2400" spc="-10" dirty="0">
                <a:latin typeface="Arial"/>
                <a:cs typeface="Arial"/>
              </a:rPr>
              <a:t>logical address</a:t>
            </a:r>
            <a:r>
              <a:rPr sz="2400" spc="215" dirty="0">
                <a:latin typeface="Arial"/>
                <a:cs typeface="Arial"/>
              </a:rPr>
              <a:t> </a:t>
            </a:r>
            <a:r>
              <a:rPr sz="2400" spc="-5" dirty="0">
                <a:latin typeface="Arial"/>
                <a:cs typeface="Arial"/>
              </a:rPr>
              <a:t>space</a:t>
            </a:r>
            <a:endParaRPr sz="2400" dirty="0">
              <a:latin typeface="Arial"/>
              <a:cs typeface="Aria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408679">
              <a:lnSpc>
                <a:spcPct val="100000"/>
              </a:lnSpc>
            </a:pPr>
            <a:r>
              <a:rPr spc="-5" dirty="0"/>
              <a:t>Shared Pages</a:t>
            </a:r>
            <a:r>
              <a:rPr spc="-40" dirty="0"/>
              <a:t> </a:t>
            </a:r>
            <a:r>
              <a:rPr spc="-5" dirty="0"/>
              <a:t>Example</a:t>
            </a:r>
          </a:p>
        </p:txBody>
      </p:sp>
      <p:sp>
        <p:nvSpPr>
          <p:cNvPr id="3" name="object 3"/>
          <p:cNvSpPr/>
          <p:nvPr/>
        </p:nvSpPr>
        <p:spPr>
          <a:xfrm>
            <a:off x="2628925" y="1346198"/>
            <a:ext cx="7832699" cy="70103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28</a:t>
            </a:fld>
            <a:endParaRPr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30780">
              <a:lnSpc>
                <a:spcPct val="100000"/>
              </a:lnSpc>
            </a:pPr>
            <a:r>
              <a:rPr spc="-5" dirty="0"/>
              <a:t>Structure of the Page</a:t>
            </a:r>
            <a:r>
              <a:rPr spc="-15" dirty="0"/>
              <a:t> </a:t>
            </a:r>
            <a:r>
              <a:rPr spc="-5" dirty="0"/>
              <a:t>Table</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29</a:t>
            </a:fld>
            <a:endParaRPr dirty="0"/>
          </a:p>
        </p:txBody>
      </p:sp>
      <p:sp>
        <p:nvSpPr>
          <p:cNvPr id="3" name="object 3"/>
          <p:cNvSpPr txBox="1">
            <a:spLocks noGrp="1"/>
          </p:cNvSpPr>
          <p:nvPr>
            <p:ph type="body" idx="1"/>
          </p:nvPr>
        </p:nvSpPr>
        <p:spPr>
          <a:xfrm>
            <a:off x="1185735" y="1703870"/>
            <a:ext cx="11344529" cy="3764171"/>
          </a:xfrm>
          <a:prstGeom prst="rect">
            <a:avLst/>
          </a:prstGeom>
        </p:spPr>
        <p:txBody>
          <a:bodyPr vert="horz" wrap="square" lIns="0" tIns="192087" rIns="0" bIns="0" rtlCol="0">
            <a:spAutoFit/>
          </a:bodyPr>
          <a:lstStyle/>
          <a:p>
            <a:pPr marL="576580" indent="-488950">
              <a:lnSpc>
                <a:spcPct val="100000"/>
              </a:lnSpc>
              <a:buClr>
                <a:srgbClr val="993300"/>
              </a:buClr>
              <a:buSzPct val="88888"/>
              <a:buFont typeface="Wingdings"/>
              <a:buChar char=""/>
              <a:tabLst>
                <a:tab pos="577215" algn="l"/>
              </a:tabLst>
            </a:pPr>
            <a:r>
              <a:rPr sz="2400" spc="-5" dirty="0"/>
              <a:t>Memory structures for </a:t>
            </a:r>
            <a:r>
              <a:rPr sz="2400" spc="-10" dirty="0"/>
              <a:t>paging </a:t>
            </a:r>
            <a:r>
              <a:rPr sz="2400" spc="-5" dirty="0"/>
              <a:t>can </a:t>
            </a:r>
            <a:r>
              <a:rPr sz="2400" spc="-10" dirty="0"/>
              <a:t>get huge using </a:t>
            </a:r>
            <a:r>
              <a:rPr sz="2400" spc="-5" dirty="0"/>
              <a:t>straight-forward</a:t>
            </a:r>
            <a:r>
              <a:rPr sz="2400" spc="145" dirty="0"/>
              <a:t> </a:t>
            </a:r>
            <a:r>
              <a:rPr sz="2400" spc="-10" dirty="0"/>
              <a:t>methods</a:t>
            </a:r>
          </a:p>
          <a:p>
            <a:pPr marL="1148080" lvl="1" indent="-408305">
              <a:lnSpc>
                <a:spcPct val="100000"/>
              </a:lnSpc>
              <a:spcBef>
                <a:spcPts val="755"/>
              </a:spcBef>
              <a:buClr>
                <a:srgbClr val="CC6600"/>
              </a:buClr>
              <a:buSzPct val="77777"/>
              <a:buFont typeface="Wingdings"/>
              <a:buChar char=""/>
              <a:tabLst>
                <a:tab pos="1148715" algn="l"/>
              </a:tabLst>
            </a:pPr>
            <a:r>
              <a:rPr sz="2400" spc="-10" dirty="0">
                <a:latin typeface="Arial"/>
                <a:cs typeface="Arial"/>
              </a:rPr>
              <a:t>Consider </a:t>
            </a:r>
            <a:r>
              <a:rPr sz="2400" spc="-5" dirty="0">
                <a:latin typeface="Arial"/>
                <a:cs typeface="Arial"/>
              </a:rPr>
              <a:t>a </a:t>
            </a:r>
            <a:r>
              <a:rPr sz="2400" spc="-10" dirty="0">
                <a:latin typeface="Arial"/>
                <a:cs typeface="Arial"/>
              </a:rPr>
              <a:t>32-bit logical address </a:t>
            </a:r>
            <a:r>
              <a:rPr sz="2400" spc="-5" dirty="0">
                <a:latin typeface="Arial"/>
                <a:cs typeface="Arial"/>
              </a:rPr>
              <a:t>space </a:t>
            </a:r>
            <a:r>
              <a:rPr sz="2400" spc="-10" dirty="0">
                <a:latin typeface="Arial"/>
                <a:cs typeface="Arial"/>
              </a:rPr>
              <a:t>as on modern</a:t>
            </a:r>
            <a:r>
              <a:rPr sz="2400" spc="204" dirty="0">
                <a:latin typeface="Arial"/>
                <a:cs typeface="Arial"/>
              </a:rPr>
              <a:t> </a:t>
            </a:r>
            <a:r>
              <a:rPr sz="2400" spc="-5" dirty="0">
                <a:latin typeface="Arial"/>
                <a:cs typeface="Arial"/>
              </a:rPr>
              <a:t>computers</a:t>
            </a:r>
            <a:endParaRPr sz="2400" dirty="0">
              <a:latin typeface="Arial"/>
              <a:cs typeface="Arial"/>
            </a:endParaRPr>
          </a:p>
          <a:p>
            <a:pPr marL="1148080" lvl="1" indent="-408305">
              <a:lnSpc>
                <a:spcPct val="100000"/>
              </a:lnSpc>
              <a:spcBef>
                <a:spcPts val="755"/>
              </a:spcBef>
              <a:buClr>
                <a:srgbClr val="CC6600"/>
              </a:buClr>
              <a:buSzPct val="80555"/>
              <a:buFont typeface="Wingdings"/>
              <a:buChar char=""/>
              <a:tabLst>
                <a:tab pos="1148715" algn="l"/>
              </a:tabLst>
            </a:pPr>
            <a:r>
              <a:rPr sz="2400" spc="-10" dirty="0">
                <a:latin typeface="Arial"/>
                <a:cs typeface="Arial"/>
              </a:rPr>
              <a:t>Page </a:t>
            </a:r>
            <a:r>
              <a:rPr sz="2400" spc="-5" dirty="0">
                <a:latin typeface="Arial"/>
                <a:cs typeface="Arial"/>
              </a:rPr>
              <a:t>size of 4 </a:t>
            </a:r>
            <a:r>
              <a:rPr sz="2400" dirty="0">
                <a:latin typeface="Arial"/>
                <a:cs typeface="Arial"/>
              </a:rPr>
              <a:t>KB</a:t>
            </a:r>
            <a:r>
              <a:rPr sz="2400" spc="-40" dirty="0">
                <a:latin typeface="Arial"/>
                <a:cs typeface="Arial"/>
              </a:rPr>
              <a:t> </a:t>
            </a:r>
            <a:r>
              <a:rPr sz="2400" spc="-5" dirty="0">
                <a:latin typeface="Arial"/>
                <a:cs typeface="Arial"/>
              </a:rPr>
              <a:t>(2</a:t>
            </a:r>
            <a:r>
              <a:rPr sz="2400" spc="-7" baseline="25462" dirty="0">
                <a:latin typeface="Arial"/>
                <a:cs typeface="Arial"/>
              </a:rPr>
              <a:t>12</a:t>
            </a:r>
            <a:r>
              <a:rPr sz="2400" spc="-5" dirty="0">
                <a:latin typeface="Arial"/>
                <a:cs typeface="Arial"/>
              </a:rPr>
              <a:t>)</a:t>
            </a:r>
            <a:endParaRPr sz="2400" dirty="0">
              <a:latin typeface="Arial"/>
              <a:cs typeface="Arial"/>
            </a:endParaRPr>
          </a:p>
          <a:p>
            <a:pPr marL="1148080" lvl="1" indent="-408305">
              <a:lnSpc>
                <a:spcPct val="100000"/>
              </a:lnSpc>
              <a:spcBef>
                <a:spcPts val="755"/>
              </a:spcBef>
              <a:buClr>
                <a:srgbClr val="CC6600"/>
              </a:buClr>
              <a:buSzPct val="80555"/>
              <a:buFont typeface="Wingdings"/>
              <a:buChar char=""/>
              <a:tabLst>
                <a:tab pos="1148715" algn="l"/>
              </a:tabLst>
            </a:pPr>
            <a:r>
              <a:rPr sz="2400" spc="-10" dirty="0">
                <a:latin typeface="Arial"/>
                <a:cs typeface="Arial"/>
              </a:rPr>
              <a:t>Page table </a:t>
            </a:r>
            <a:r>
              <a:rPr sz="2400" spc="-15" dirty="0">
                <a:latin typeface="Arial"/>
                <a:cs typeface="Arial"/>
              </a:rPr>
              <a:t>would </a:t>
            </a:r>
            <a:r>
              <a:rPr sz="2400" spc="-10" dirty="0">
                <a:latin typeface="Arial"/>
                <a:cs typeface="Arial"/>
              </a:rPr>
              <a:t>have </a:t>
            </a:r>
            <a:r>
              <a:rPr sz="2400" spc="-5" dirty="0">
                <a:latin typeface="Arial"/>
                <a:cs typeface="Arial"/>
              </a:rPr>
              <a:t>1 million entries </a:t>
            </a:r>
            <a:r>
              <a:rPr sz="2400" dirty="0">
                <a:latin typeface="Arial"/>
                <a:cs typeface="Arial"/>
              </a:rPr>
              <a:t>(2</a:t>
            </a:r>
            <a:r>
              <a:rPr sz="2400" baseline="25462" dirty="0">
                <a:latin typeface="Arial"/>
                <a:cs typeface="Arial"/>
              </a:rPr>
              <a:t>32 </a:t>
            </a:r>
            <a:r>
              <a:rPr sz="2400" dirty="0">
                <a:latin typeface="Arial"/>
                <a:cs typeface="Arial"/>
              </a:rPr>
              <a:t>/</a:t>
            </a:r>
            <a:r>
              <a:rPr sz="2400" spc="275" dirty="0">
                <a:latin typeface="Arial"/>
                <a:cs typeface="Arial"/>
              </a:rPr>
              <a:t> </a:t>
            </a:r>
            <a:r>
              <a:rPr sz="2400" spc="-5" dirty="0">
                <a:latin typeface="Arial"/>
                <a:cs typeface="Arial"/>
              </a:rPr>
              <a:t>2</a:t>
            </a:r>
            <a:r>
              <a:rPr sz="2400" spc="-7" baseline="25462" dirty="0">
                <a:latin typeface="Arial"/>
                <a:cs typeface="Arial"/>
              </a:rPr>
              <a:t>12)</a:t>
            </a:r>
            <a:endParaRPr sz="2400" baseline="25462" dirty="0">
              <a:latin typeface="Arial"/>
              <a:cs typeface="Arial"/>
            </a:endParaRPr>
          </a:p>
          <a:p>
            <a:pPr marL="1148080" lvl="1" indent="-408305">
              <a:lnSpc>
                <a:spcPct val="100000"/>
              </a:lnSpc>
              <a:spcBef>
                <a:spcPts val="755"/>
              </a:spcBef>
              <a:buClr>
                <a:srgbClr val="CC6600"/>
              </a:buClr>
              <a:buSzPct val="80555"/>
              <a:buFont typeface="Wingdings"/>
              <a:buChar char=""/>
              <a:tabLst>
                <a:tab pos="1148715" algn="l"/>
              </a:tabLst>
            </a:pPr>
            <a:r>
              <a:rPr sz="2400" dirty="0">
                <a:latin typeface="Arial"/>
                <a:cs typeface="Arial"/>
              </a:rPr>
              <a:t>If </a:t>
            </a:r>
            <a:r>
              <a:rPr sz="2400" spc="-10" dirty="0">
                <a:latin typeface="Arial"/>
                <a:cs typeface="Arial"/>
              </a:rPr>
              <a:t>each </a:t>
            </a:r>
            <a:r>
              <a:rPr sz="2400" spc="-5" dirty="0">
                <a:latin typeface="Arial"/>
                <a:cs typeface="Arial"/>
              </a:rPr>
              <a:t>entry is 4 </a:t>
            </a:r>
            <a:r>
              <a:rPr sz="2400" spc="-10" dirty="0">
                <a:latin typeface="Arial"/>
                <a:cs typeface="Arial"/>
              </a:rPr>
              <a:t>bytes </a:t>
            </a:r>
            <a:r>
              <a:rPr sz="2400" dirty="0">
                <a:latin typeface="Arial"/>
                <a:cs typeface="Arial"/>
              </a:rPr>
              <a:t>-&gt; </a:t>
            </a:r>
            <a:r>
              <a:rPr sz="2400" spc="-5" dirty="0">
                <a:latin typeface="Arial"/>
                <a:cs typeface="Arial"/>
              </a:rPr>
              <a:t>4 </a:t>
            </a:r>
            <a:r>
              <a:rPr sz="2400" dirty="0">
                <a:latin typeface="Arial"/>
                <a:cs typeface="Arial"/>
              </a:rPr>
              <a:t>MB </a:t>
            </a:r>
            <a:r>
              <a:rPr sz="2400" spc="-5" dirty="0">
                <a:latin typeface="Arial"/>
                <a:cs typeface="Arial"/>
              </a:rPr>
              <a:t>of </a:t>
            </a:r>
            <a:r>
              <a:rPr sz="2400" spc="-10" dirty="0">
                <a:latin typeface="Arial"/>
                <a:cs typeface="Arial"/>
              </a:rPr>
              <a:t>physical address </a:t>
            </a:r>
            <a:r>
              <a:rPr sz="2400" spc="-5" dirty="0">
                <a:latin typeface="Arial"/>
                <a:cs typeface="Arial"/>
              </a:rPr>
              <a:t>space </a:t>
            </a:r>
            <a:r>
              <a:rPr sz="2400" dirty="0">
                <a:latin typeface="Arial"/>
                <a:cs typeface="Arial"/>
              </a:rPr>
              <a:t>/ </a:t>
            </a:r>
            <a:r>
              <a:rPr sz="2400" spc="-5" dirty="0">
                <a:latin typeface="Arial"/>
                <a:cs typeface="Arial"/>
              </a:rPr>
              <a:t>memory for </a:t>
            </a:r>
            <a:r>
              <a:rPr sz="2400" spc="-10" dirty="0">
                <a:latin typeface="Arial"/>
                <a:cs typeface="Arial"/>
              </a:rPr>
              <a:t>page table</a:t>
            </a:r>
            <a:r>
              <a:rPr sz="2400" spc="200" dirty="0">
                <a:latin typeface="Arial"/>
                <a:cs typeface="Arial"/>
              </a:rPr>
              <a:t> </a:t>
            </a:r>
            <a:r>
              <a:rPr sz="2400" spc="-10" dirty="0">
                <a:latin typeface="Arial"/>
                <a:cs typeface="Arial"/>
              </a:rPr>
              <a:t>alone</a:t>
            </a:r>
            <a:endParaRPr sz="2400" dirty="0">
              <a:latin typeface="Arial"/>
              <a:cs typeface="Arial"/>
            </a:endParaRPr>
          </a:p>
          <a:p>
            <a:pPr marL="1312545">
              <a:lnSpc>
                <a:spcPct val="100000"/>
              </a:lnSpc>
              <a:spcBef>
                <a:spcPts val="755"/>
              </a:spcBef>
              <a:tabLst>
                <a:tab pos="1638935"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That </a:t>
            </a:r>
            <a:r>
              <a:rPr sz="2400" spc="-10" dirty="0"/>
              <a:t>amount </a:t>
            </a:r>
            <a:r>
              <a:rPr sz="2400" spc="-5" dirty="0"/>
              <a:t>of memory </a:t>
            </a:r>
            <a:r>
              <a:rPr sz="2400" spc="-10" dirty="0"/>
              <a:t>used </a:t>
            </a:r>
            <a:r>
              <a:rPr sz="2400" dirty="0"/>
              <a:t>to </a:t>
            </a:r>
            <a:r>
              <a:rPr sz="2400" spc="-5" dirty="0"/>
              <a:t>cost a</a:t>
            </a:r>
            <a:r>
              <a:rPr sz="2400" spc="5" dirty="0"/>
              <a:t> </a:t>
            </a:r>
            <a:r>
              <a:rPr sz="2400" spc="-10" dirty="0"/>
              <a:t>lot</a:t>
            </a:r>
            <a:endParaRPr sz="2400" dirty="0">
              <a:latin typeface="Times New Roman"/>
              <a:cs typeface="Times New Roman"/>
            </a:endParaRPr>
          </a:p>
          <a:p>
            <a:pPr marL="1312545">
              <a:lnSpc>
                <a:spcPct val="100000"/>
              </a:lnSpc>
              <a:spcBef>
                <a:spcPts val="755"/>
              </a:spcBef>
              <a:tabLst>
                <a:tab pos="1638935"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Don’t </a:t>
            </a:r>
            <a:r>
              <a:rPr sz="2400" spc="-20" dirty="0"/>
              <a:t>want </a:t>
            </a:r>
            <a:r>
              <a:rPr sz="2400" dirty="0"/>
              <a:t>to </a:t>
            </a:r>
            <a:r>
              <a:rPr sz="2400" spc="-10" dirty="0"/>
              <a:t>allocate </a:t>
            </a:r>
            <a:r>
              <a:rPr sz="2400" spc="-5" dirty="0"/>
              <a:t>that </a:t>
            </a:r>
            <a:r>
              <a:rPr sz="2400" spc="-10" dirty="0"/>
              <a:t>contiguously </a:t>
            </a:r>
            <a:r>
              <a:rPr sz="2400" spc="-5" dirty="0"/>
              <a:t>in main</a:t>
            </a:r>
            <a:r>
              <a:rPr sz="2400" spc="185" dirty="0"/>
              <a:t> </a:t>
            </a:r>
            <a:r>
              <a:rPr sz="2400" spc="-5" dirty="0"/>
              <a:t>memory</a:t>
            </a:r>
            <a:endParaRPr sz="2400" dirty="0">
              <a:latin typeface="Times New Roman"/>
              <a:cs typeface="Times New Roman"/>
            </a:endParaRPr>
          </a:p>
        </p:txBody>
      </p:sp>
      <p:sp>
        <p:nvSpPr>
          <p:cNvPr id="4" name="object 4"/>
          <p:cNvSpPr txBox="1"/>
          <p:nvPr/>
        </p:nvSpPr>
        <p:spPr>
          <a:xfrm>
            <a:off x="1371600" y="5791200"/>
            <a:ext cx="5657938" cy="225702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Hierarchical</a:t>
            </a:r>
            <a:r>
              <a:rPr sz="2400" spc="-75" dirty="0">
                <a:latin typeface="Arial"/>
                <a:cs typeface="Arial"/>
              </a:rPr>
              <a:t> </a:t>
            </a:r>
            <a:r>
              <a:rPr sz="2400" spc="-10" dirty="0">
                <a:latin typeface="Arial"/>
                <a:cs typeface="Arial"/>
              </a:rPr>
              <a:t>Paging</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10" dirty="0">
                <a:latin typeface="Arial"/>
                <a:cs typeface="Arial"/>
              </a:rPr>
              <a:t>Hashed Page</a:t>
            </a:r>
            <a:r>
              <a:rPr sz="2400" spc="-15" dirty="0">
                <a:latin typeface="Arial"/>
                <a:cs typeface="Arial"/>
              </a:rPr>
              <a:t> </a:t>
            </a:r>
            <a:r>
              <a:rPr sz="2400" spc="-10" dirty="0">
                <a:latin typeface="Arial"/>
                <a:cs typeface="Arial"/>
              </a:rPr>
              <a:t>Tables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Inverted </a:t>
            </a:r>
            <a:r>
              <a:rPr sz="2400" spc="-10" dirty="0">
                <a:latin typeface="Arial"/>
                <a:cs typeface="Arial"/>
              </a:rPr>
              <a:t>Page</a:t>
            </a:r>
            <a:r>
              <a:rPr sz="2400" spc="-45" dirty="0">
                <a:latin typeface="Arial"/>
                <a:cs typeface="Arial"/>
              </a:rPr>
              <a:t> </a:t>
            </a:r>
            <a:r>
              <a:rPr sz="2400" spc="-10" dirty="0">
                <a:latin typeface="Arial"/>
                <a:cs typeface="Arial"/>
              </a:rPr>
              <a:t>Tables</a:t>
            </a:r>
            <a:endParaRPr sz="2400" dirty="0">
              <a:latin typeface="Arial"/>
              <a:cs typeface="Aria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751705">
              <a:lnSpc>
                <a:spcPct val="100000"/>
              </a:lnSpc>
            </a:pPr>
            <a:r>
              <a:rPr spc="-5" dirty="0"/>
              <a:t>Ob</a:t>
            </a:r>
            <a:r>
              <a:rPr spc="-10" dirty="0"/>
              <a:t>j</a:t>
            </a:r>
            <a:r>
              <a:rPr spc="-5" dirty="0"/>
              <a:t>ect</a:t>
            </a:r>
            <a:r>
              <a:rPr spc="-10" dirty="0"/>
              <a:t>i</a:t>
            </a:r>
            <a:r>
              <a:rPr spc="-5" dirty="0"/>
              <a:t>ves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3</a:t>
            </a:fld>
            <a:endParaRPr dirty="0"/>
          </a:p>
        </p:txBody>
      </p:sp>
      <p:sp>
        <p:nvSpPr>
          <p:cNvPr id="3" name="object 3"/>
          <p:cNvSpPr txBox="1"/>
          <p:nvPr/>
        </p:nvSpPr>
        <p:spPr>
          <a:xfrm>
            <a:off x="1359344" y="1959457"/>
            <a:ext cx="11727497" cy="4842351"/>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3200" spc="5" dirty="0">
                <a:latin typeface="Arial"/>
                <a:cs typeface="Arial"/>
              </a:rPr>
              <a:t>To </a:t>
            </a:r>
            <a:r>
              <a:rPr sz="3200" spc="-10" dirty="0">
                <a:latin typeface="Arial"/>
                <a:cs typeface="Arial"/>
              </a:rPr>
              <a:t>provide </a:t>
            </a:r>
            <a:r>
              <a:rPr sz="3200" spc="-5" dirty="0">
                <a:latin typeface="Arial"/>
                <a:cs typeface="Arial"/>
              </a:rPr>
              <a:t>a </a:t>
            </a:r>
            <a:r>
              <a:rPr sz="3200" spc="-10" dirty="0">
                <a:latin typeface="Arial"/>
                <a:cs typeface="Arial"/>
              </a:rPr>
              <a:t>detailed </a:t>
            </a:r>
            <a:r>
              <a:rPr sz="3200" spc="-5" dirty="0">
                <a:latin typeface="Arial"/>
                <a:cs typeface="Arial"/>
              </a:rPr>
              <a:t>description of </a:t>
            </a:r>
            <a:r>
              <a:rPr sz="3200" spc="-10" dirty="0">
                <a:latin typeface="Arial"/>
                <a:cs typeface="Arial"/>
              </a:rPr>
              <a:t>various </a:t>
            </a:r>
            <a:r>
              <a:rPr sz="3200" spc="-15" dirty="0">
                <a:latin typeface="Arial"/>
                <a:cs typeface="Arial"/>
              </a:rPr>
              <a:t>ways </a:t>
            </a:r>
            <a:r>
              <a:rPr sz="3200" spc="-5" dirty="0">
                <a:latin typeface="Arial"/>
                <a:cs typeface="Arial"/>
              </a:rPr>
              <a:t>of </a:t>
            </a:r>
            <a:r>
              <a:rPr sz="3200" spc="-10" dirty="0">
                <a:latin typeface="Arial"/>
                <a:cs typeface="Arial"/>
              </a:rPr>
              <a:t>organizing </a:t>
            </a:r>
            <a:r>
              <a:rPr sz="3200" spc="-5" dirty="0">
                <a:latin typeface="Arial"/>
                <a:cs typeface="Arial"/>
              </a:rPr>
              <a:t>memory</a:t>
            </a:r>
            <a:r>
              <a:rPr sz="3200" spc="250" dirty="0">
                <a:latin typeface="Arial"/>
                <a:cs typeface="Arial"/>
              </a:rPr>
              <a:t> </a:t>
            </a:r>
            <a:r>
              <a:rPr sz="3200" spc="-10" dirty="0">
                <a:latin typeface="Arial"/>
                <a:cs typeface="Arial"/>
              </a:rPr>
              <a:t>hardware</a:t>
            </a:r>
            <a:endParaRPr sz="3200" dirty="0">
              <a:latin typeface="Arial"/>
              <a:cs typeface="Arial"/>
            </a:endParaRPr>
          </a:p>
          <a:p>
            <a:pPr>
              <a:lnSpc>
                <a:spcPct val="100000"/>
              </a:lnSpc>
              <a:buClr>
                <a:srgbClr val="993300"/>
              </a:buClr>
              <a:buFont typeface="Wingdings"/>
              <a:buChar char=""/>
            </a:pPr>
            <a:endParaRPr sz="32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3200" spc="5" dirty="0">
                <a:latin typeface="Arial"/>
                <a:cs typeface="Arial"/>
              </a:rPr>
              <a:t>To </a:t>
            </a:r>
            <a:r>
              <a:rPr sz="3200" spc="-5" dirty="0">
                <a:latin typeface="Arial"/>
                <a:cs typeface="Arial"/>
              </a:rPr>
              <a:t>discuss </a:t>
            </a:r>
            <a:r>
              <a:rPr sz="3200" spc="-10" dirty="0">
                <a:latin typeface="Arial"/>
                <a:cs typeface="Arial"/>
              </a:rPr>
              <a:t>various memory-management techniques, including paging and</a:t>
            </a:r>
            <a:r>
              <a:rPr sz="3200" spc="325" dirty="0">
                <a:latin typeface="Arial"/>
                <a:cs typeface="Arial"/>
              </a:rPr>
              <a:t> </a:t>
            </a:r>
            <a:r>
              <a:rPr sz="3200" spc="-10" dirty="0">
                <a:latin typeface="Arial"/>
                <a:cs typeface="Arial"/>
              </a:rPr>
              <a:t>segmentation</a:t>
            </a:r>
            <a:endParaRPr sz="3200" dirty="0">
              <a:latin typeface="Arial"/>
              <a:cs typeface="Arial"/>
            </a:endParaRPr>
          </a:p>
          <a:p>
            <a:pPr>
              <a:lnSpc>
                <a:spcPct val="100000"/>
              </a:lnSpc>
              <a:buClr>
                <a:srgbClr val="993300"/>
              </a:buClr>
              <a:buFont typeface="Wingdings"/>
              <a:buChar char=""/>
            </a:pPr>
            <a:endParaRPr sz="3200" dirty="0">
              <a:latin typeface="Times New Roman"/>
              <a:cs typeface="Times New Roman"/>
            </a:endParaRPr>
          </a:p>
          <a:p>
            <a:pPr marL="501650" marR="5080" indent="-488950">
              <a:lnSpc>
                <a:spcPct val="100000"/>
              </a:lnSpc>
              <a:spcBef>
                <a:spcPts val="1600"/>
              </a:spcBef>
              <a:buClr>
                <a:srgbClr val="993300"/>
              </a:buClr>
              <a:buSzPct val="88888"/>
              <a:buFont typeface="Wingdings"/>
              <a:buChar char=""/>
              <a:tabLst>
                <a:tab pos="502284" algn="l"/>
              </a:tabLst>
            </a:pPr>
            <a:r>
              <a:rPr sz="3200" spc="5" dirty="0">
                <a:latin typeface="Arial"/>
                <a:cs typeface="Arial"/>
              </a:rPr>
              <a:t>To </a:t>
            </a:r>
            <a:r>
              <a:rPr sz="3200" spc="-10" dirty="0">
                <a:latin typeface="Arial"/>
                <a:cs typeface="Arial"/>
              </a:rPr>
              <a:t>provide </a:t>
            </a:r>
            <a:r>
              <a:rPr sz="3200" spc="-5" dirty="0">
                <a:latin typeface="Arial"/>
                <a:cs typeface="Arial"/>
              </a:rPr>
              <a:t>a </a:t>
            </a:r>
            <a:r>
              <a:rPr sz="3200" spc="-10" dirty="0">
                <a:latin typeface="Arial"/>
                <a:cs typeface="Arial"/>
              </a:rPr>
              <a:t>detailed </a:t>
            </a:r>
            <a:r>
              <a:rPr sz="3200" spc="-5" dirty="0">
                <a:latin typeface="Arial"/>
                <a:cs typeface="Arial"/>
              </a:rPr>
              <a:t>description of the Intel Pentium, </a:t>
            </a:r>
            <a:r>
              <a:rPr sz="3200" spc="-10" dirty="0">
                <a:latin typeface="Arial"/>
                <a:cs typeface="Arial"/>
              </a:rPr>
              <a:t>which supports </a:t>
            </a:r>
            <a:r>
              <a:rPr sz="3200" spc="-5" dirty="0">
                <a:latin typeface="Arial"/>
                <a:cs typeface="Arial"/>
              </a:rPr>
              <a:t>both </a:t>
            </a:r>
            <a:r>
              <a:rPr sz="3200" spc="-10" dirty="0">
                <a:latin typeface="Arial"/>
                <a:cs typeface="Arial"/>
              </a:rPr>
              <a:t>pure segmentation </a:t>
            </a:r>
            <a:r>
              <a:rPr sz="3200" spc="-15" dirty="0">
                <a:latin typeface="Arial"/>
                <a:cs typeface="Arial"/>
              </a:rPr>
              <a:t>and  </a:t>
            </a:r>
            <a:r>
              <a:rPr sz="3200" spc="-10" dirty="0">
                <a:latin typeface="Arial"/>
                <a:cs typeface="Arial"/>
              </a:rPr>
              <a:t>segmentation </a:t>
            </a:r>
            <a:r>
              <a:rPr sz="3200" spc="-15" dirty="0">
                <a:latin typeface="Arial"/>
                <a:cs typeface="Arial"/>
              </a:rPr>
              <a:t>with</a:t>
            </a:r>
            <a:r>
              <a:rPr sz="3200" spc="20" dirty="0">
                <a:latin typeface="Arial"/>
                <a:cs typeface="Arial"/>
              </a:rPr>
              <a:t> </a:t>
            </a:r>
            <a:r>
              <a:rPr sz="3200" spc="-10" dirty="0">
                <a:latin typeface="Arial"/>
                <a:cs typeface="Arial"/>
              </a:rPr>
              <a:t>paging</a:t>
            </a:r>
            <a:endParaRPr sz="3200" dirty="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70505">
              <a:lnSpc>
                <a:spcPct val="100000"/>
              </a:lnSpc>
            </a:pPr>
            <a:r>
              <a:rPr spc="-5" dirty="0"/>
              <a:t>Hierarchical Page</a:t>
            </a:r>
            <a:r>
              <a:rPr spc="-15" dirty="0"/>
              <a:t> </a:t>
            </a:r>
            <a:r>
              <a:rPr spc="-5" dirty="0"/>
              <a:t>Tables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30</a:t>
            </a:fld>
            <a:endParaRPr dirty="0"/>
          </a:p>
        </p:txBody>
      </p:sp>
      <p:sp>
        <p:nvSpPr>
          <p:cNvPr id="3" name="object 3"/>
          <p:cNvSpPr txBox="1"/>
          <p:nvPr/>
        </p:nvSpPr>
        <p:spPr>
          <a:xfrm>
            <a:off x="1260919" y="1895957"/>
            <a:ext cx="10702481" cy="225702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Break </a:t>
            </a:r>
            <a:r>
              <a:rPr sz="2400" spc="-10" dirty="0">
                <a:latin typeface="Arial"/>
                <a:cs typeface="Arial"/>
              </a:rPr>
              <a:t>up </a:t>
            </a:r>
            <a:r>
              <a:rPr sz="2400" spc="-5" dirty="0">
                <a:latin typeface="Arial"/>
                <a:cs typeface="Arial"/>
              </a:rPr>
              <a:t>the </a:t>
            </a:r>
            <a:r>
              <a:rPr sz="2400" spc="-10" dirty="0">
                <a:latin typeface="Arial"/>
                <a:cs typeface="Arial"/>
              </a:rPr>
              <a:t>logical address </a:t>
            </a:r>
            <a:r>
              <a:rPr sz="2400" spc="-5" dirty="0">
                <a:latin typeface="Arial"/>
                <a:cs typeface="Arial"/>
              </a:rPr>
              <a:t>space into multiple </a:t>
            </a:r>
            <a:r>
              <a:rPr sz="2400" spc="-10" dirty="0">
                <a:latin typeface="Arial"/>
                <a:cs typeface="Arial"/>
              </a:rPr>
              <a:t>page</a:t>
            </a:r>
            <a:r>
              <a:rPr sz="2400" spc="120" dirty="0">
                <a:latin typeface="Arial"/>
                <a:cs typeface="Arial"/>
              </a:rPr>
              <a:t> </a:t>
            </a:r>
            <a:r>
              <a:rPr sz="2400" spc="-10" dirty="0">
                <a:latin typeface="Arial"/>
                <a:cs typeface="Arial"/>
              </a:rPr>
              <a:t>tables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dirty="0">
                <a:latin typeface="Arial"/>
                <a:cs typeface="Arial"/>
              </a:rPr>
              <a:t>A </a:t>
            </a:r>
            <a:r>
              <a:rPr sz="2400" spc="-5" dirty="0">
                <a:latin typeface="Arial"/>
                <a:cs typeface="Arial"/>
              </a:rPr>
              <a:t>simple </a:t>
            </a:r>
            <a:r>
              <a:rPr sz="2400" spc="-10" dirty="0">
                <a:latin typeface="Arial"/>
                <a:cs typeface="Arial"/>
              </a:rPr>
              <a:t>technique </a:t>
            </a:r>
            <a:r>
              <a:rPr sz="2400" spc="-5" dirty="0">
                <a:latin typeface="Arial"/>
                <a:cs typeface="Arial"/>
              </a:rPr>
              <a:t>is a </a:t>
            </a:r>
            <a:r>
              <a:rPr sz="2400" spc="-10" dirty="0">
                <a:latin typeface="Arial"/>
                <a:cs typeface="Arial"/>
              </a:rPr>
              <a:t>two-level page</a:t>
            </a:r>
            <a:r>
              <a:rPr sz="2400" spc="100" dirty="0">
                <a:latin typeface="Arial"/>
                <a:cs typeface="Arial"/>
              </a:rPr>
              <a:t> </a:t>
            </a:r>
            <a:r>
              <a:rPr sz="2400" spc="-10" dirty="0">
                <a:latin typeface="Arial"/>
                <a:cs typeface="Arial"/>
              </a:rPr>
              <a:t>table</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dirty="0">
                <a:latin typeface="Arial"/>
                <a:cs typeface="Arial"/>
              </a:rPr>
              <a:t>We </a:t>
            </a:r>
            <a:r>
              <a:rPr sz="2400" spc="-10" dirty="0">
                <a:latin typeface="Arial"/>
                <a:cs typeface="Arial"/>
              </a:rPr>
              <a:t>then page </a:t>
            </a:r>
            <a:r>
              <a:rPr sz="2400" spc="-5" dirty="0">
                <a:latin typeface="Arial"/>
                <a:cs typeface="Arial"/>
              </a:rPr>
              <a:t>the </a:t>
            </a:r>
            <a:r>
              <a:rPr sz="2400" spc="-10" dirty="0">
                <a:latin typeface="Arial"/>
                <a:cs typeface="Arial"/>
              </a:rPr>
              <a:t>page table</a:t>
            </a:r>
            <a:endParaRPr sz="2400" dirty="0">
              <a:latin typeface="Arial"/>
              <a:cs typeface="Aria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58339">
              <a:lnSpc>
                <a:spcPct val="100000"/>
              </a:lnSpc>
            </a:pPr>
            <a:r>
              <a:rPr spc="-5" dirty="0"/>
              <a:t>Two-Level Page-Table</a:t>
            </a:r>
            <a:r>
              <a:rPr spc="5" dirty="0"/>
              <a:t> </a:t>
            </a:r>
            <a:r>
              <a:rPr spc="-5" dirty="0"/>
              <a:t>Scheme</a:t>
            </a:r>
          </a:p>
        </p:txBody>
      </p:sp>
      <p:sp>
        <p:nvSpPr>
          <p:cNvPr id="3" name="object 3"/>
          <p:cNvSpPr/>
          <p:nvPr/>
        </p:nvSpPr>
        <p:spPr>
          <a:xfrm>
            <a:off x="3608413" y="1365251"/>
            <a:ext cx="7234212" cy="679924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31</a:t>
            </a:fld>
            <a:endParaRP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13685">
              <a:lnSpc>
                <a:spcPct val="100000"/>
              </a:lnSpc>
            </a:pPr>
            <a:r>
              <a:rPr spc="-5" dirty="0"/>
              <a:t>Two-Level Paging</a:t>
            </a:r>
            <a:r>
              <a:rPr spc="-15" dirty="0"/>
              <a:t> </a:t>
            </a:r>
            <a:r>
              <a:rPr spc="-5" dirty="0"/>
              <a:t>Example</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32</a:t>
            </a:fld>
            <a:endParaRPr dirty="0"/>
          </a:p>
        </p:txBody>
      </p:sp>
      <p:sp>
        <p:nvSpPr>
          <p:cNvPr id="3" name="object 3"/>
          <p:cNvSpPr txBox="1"/>
          <p:nvPr/>
        </p:nvSpPr>
        <p:spPr>
          <a:xfrm>
            <a:off x="1406384" y="1366552"/>
            <a:ext cx="10709416" cy="3593291"/>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dirty="0">
                <a:latin typeface="Arial"/>
                <a:cs typeface="Arial"/>
              </a:rPr>
              <a:t>A </a:t>
            </a:r>
            <a:r>
              <a:rPr sz="2400" spc="-10" dirty="0">
                <a:latin typeface="Arial"/>
                <a:cs typeface="Arial"/>
              </a:rPr>
              <a:t>logical address </a:t>
            </a:r>
            <a:r>
              <a:rPr sz="2400" spc="-5" dirty="0">
                <a:latin typeface="Arial"/>
                <a:cs typeface="Arial"/>
              </a:rPr>
              <a:t>(</a:t>
            </a:r>
            <a:r>
              <a:rPr sz="2400" b="1" spc="-5" dirty="0">
                <a:latin typeface="Arial"/>
                <a:cs typeface="Arial"/>
              </a:rPr>
              <a:t>on </a:t>
            </a:r>
            <a:r>
              <a:rPr sz="2400" b="1" spc="-10" dirty="0">
                <a:latin typeface="Arial"/>
                <a:cs typeface="Arial"/>
              </a:rPr>
              <a:t>32-bit machine </a:t>
            </a:r>
            <a:r>
              <a:rPr sz="2400" b="1" spc="-15" dirty="0">
                <a:latin typeface="Arial"/>
                <a:cs typeface="Arial"/>
              </a:rPr>
              <a:t>with </a:t>
            </a:r>
            <a:r>
              <a:rPr sz="2400" b="1" spc="-10" dirty="0">
                <a:latin typeface="Arial"/>
                <a:cs typeface="Arial"/>
              </a:rPr>
              <a:t>1K page </a:t>
            </a:r>
            <a:r>
              <a:rPr sz="2400" b="1" spc="-5" dirty="0">
                <a:latin typeface="Arial"/>
                <a:cs typeface="Arial"/>
              </a:rPr>
              <a:t>size) </a:t>
            </a:r>
            <a:r>
              <a:rPr sz="2400" spc="-5" dirty="0">
                <a:latin typeface="Arial"/>
                <a:cs typeface="Arial"/>
              </a:rPr>
              <a:t>is </a:t>
            </a:r>
            <a:r>
              <a:rPr sz="2400" spc="-10" dirty="0">
                <a:latin typeface="Arial"/>
                <a:cs typeface="Arial"/>
              </a:rPr>
              <a:t>divided</a:t>
            </a:r>
            <a:r>
              <a:rPr sz="2400" spc="310" dirty="0">
                <a:latin typeface="Arial"/>
                <a:cs typeface="Arial"/>
              </a:rPr>
              <a:t> </a:t>
            </a:r>
            <a:r>
              <a:rPr sz="2400" spc="-10" dirty="0">
                <a:latin typeface="Arial"/>
                <a:cs typeface="Arial"/>
              </a:rPr>
              <a:t>into:</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page number </a:t>
            </a:r>
            <a:r>
              <a:rPr sz="2400" spc="-5" dirty="0">
                <a:latin typeface="Arial"/>
                <a:cs typeface="Arial"/>
              </a:rPr>
              <a:t>consisting of </a:t>
            </a:r>
            <a:r>
              <a:rPr sz="2400" spc="-10" dirty="0">
                <a:latin typeface="Arial"/>
                <a:cs typeface="Arial"/>
              </a:rPr>
              <a:t>22</a:t>
            </a:r>
            <a:r>
              <a:rPr sz="2400" spc="10" dirty="0">
                <a:latin typeface="Arial"/>
                <a:cs typeface="Arial"/>
              </a:rPr>
              <a:t> </a:t>
            </a:r>
            <a:r>
              <a:rPr sz="2400" spc="-5" dirty="0">
                <a:latin typeface="Arial"/>
                <a:cs typeface="Arial"/>
              </a:rPr>
              <a:t>bits</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page </a:t>
            </a:r>
            <a:r>
              <a:rPr sz="2400" spc="-5" dirty="0">
                <a:latin typeface="Arial"/>
                <a:cs typeface="Arial"/>
              </a:rPr>
              <a:t>offset consisting of </a:t>
            </a:r>
            <a:r>
              <a:rPr sz="2400" spc="-10" dirty="0">
                <a:latin typeface="Arial"/>
                <a:cs typeface="Arial"/>
              </a:rPr>
              <a:t>10 </a:t>
            </a:r>
            <a:r>
              <a:rPr sz="2400" spc="-5" dirty="0">
                <a:latin typeface="Arial"/>
                <a:cs typeface="Arial"/>
              </a:rPr>
              <a:t>bits</a:t>
            </a:r>
            <a:endParaRPr sz="2400" dirty="0">
              <a:latin typeface="Arial"/>
              <a:cs typeface="Arial"/>
            </a:endParaRPr>
          </a:p>
          <a:p>
            <a:pPr lvl="1">
              <a:lnSpc>
                <a:spcPct val="100000"/>
              </a:lnSpc>
              <a:spcBef>
                <a:spcPts val="56"/>
              </a:spcBef>
              <a:buClr>
                <a:srgbClr val="CC66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Since the </a:t>
            </a:r>
            <a:r>
              <a:rPr sz="2400" spc="-10" dirty="0">
                <a:latin typeface="Arial"/>
                <a:cs typeface="Arial"/>
              </a:rPr>
              <a:t>page table </a:t>
            </a:r>
            <a:r>
              <a:rPr sz="2400" spc="-5" dirty="0">
                <a:latin typeface="Arial"/>
                <a:cs typeface="Arial"/>
              </a:rPr>
              <a:t>is </a:t>
            </a:r>
            <a:r>
              <a:rPr sz="2400" spc="-10" dirty="0">
                <a:latin typeface="Arial"/>
                <a:cs typeface="Arial"/>
              </a:rPr>
              <a:t>paged, </a:t>
            </a:r>
            <a:r>
              <a:rPr sz="2400" spc="-5" dirty="0">
                <a:latin typeface="Arial"/>
                <a:cs typeface="Arial"/>
              </a:rPr>
              <a:t>the </a:t>
            </a:r>
            <a:r>
              <a:rPr sz="2400" spc="-10" dirty="0">
                <a:latin typeface="Arial"/>
                <a:cs typeface="Arial"/>
              </a:rPr>
              <a:t>page number </a:t>
            </a:r>
            <a:r>
              <a:rPr sz="2400" spc="-5" dirty="0">
                <a:latin typeface="Arial"/>
                <a:cs typeface="Arial"/>
              </a:rPr>
              <a:t>is further </a:t>
            </a:r>
            <a:r>
              <a:rPr sz="2400" spc="-10" dirty="0">
                <a:latin typeface="Arial"/>
                <a:cs typeface="Arial"/>
              </a:rPr>
              <a:t>divided</a:t>
            </a:r>
            <a:r>
              <a:rPr sz="2400" spc="180" dirty="0">
                <a:latin typeface="Arial"/>
                <a:cs typeface="Arial"/>
              </a:rPr>
              <a:t> </a:t>
            </a:r>
            <a:r>
              <a:rPr sz="2400" spc="-10" dirty="0">
                <a:latin typeface="Arial"/>
                <a:cs typeface="Arial"/>
              </a:rPr>
              <a:t>into:</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12-bit page</a:t>
            </a:r>
            <a:r>
              <a:rPr sz="2400" spc="-25" dirty="0">
                <a:latin typeface="Arial"/>
                <a:cs typeface="Arial"/>
              </a:rPr>
              <a:t> </a:t>
            </a:r>
            <a:r>
              <a:rPr sz="2400" spc="-10" dirty="0">
                <a:latin typeface="Arial"/>
                <a:cs typeface="Arial"/>
              </a:rPr>
              <a:t>number</a:t>
            </a:r>
            <a:endParaRPr sz="2400" dirty="0">
              <a:latin typeface="Arial"/>
              <a:cs typeface="Arial"/>
            </a:endParaRPr>
          </a:p>
          <a:p>
            <a:pPr marL="909955" lvl="1" indent="-408305">
              <a:lnSpc>
                <a:spcPct val="100000"/>
              </a:lnSpc>
              <a:spcBef>
                <a:spcPts val="540"/>
              </a:spcBef>
              <a:buClr>
                <a:srgbClr val="CC6600"/>
              </a:buClr>
              <a:buSzPct val="77777"/>
              <a:buFont typeface="Wingdings"/>
              <a:buChar char=""/>
              <a:tabLst>
                <a:tab pos="910590" algn="l"/>
              </a:tabLst>
            </a:pPr>
            <a:r>
              <a:rPr sz="2400" spc="-5" dirty="0">
                <a:latin typeface="Arial"/>
                <a:cs typeface="Arial"/>
              </a:rPr>
              <a:t>a </a:t>
            </a:r>
            <a:r>
              <a:rPr sz="2400" spc="-10" dirty="0">
                <a:latin typeface="Arial"/>
                <a:cs typeface="Arial"/>
              </a:rPr>
              <a:t>10-bit page</a:t>
            </a:r>
            <a:r>
              <a:rPr sz="2400" spc="-35" dirty="0">
                <a:latin typeface="Arial"/>
                <a:cs typeface="Arial"/>
              </a:rPr>
              <a:t> </a:t>
            </a:r>
            <a:r>
              <a:rPr sz="2400" spc="-5" dirty="0">
                <a:latin typeface="Arial"/>
                <a:cs typeface="Arial"/>
              </a:rPr>
              <a:t>offset</a:t>
            </a:r>
            <a:endParaRPr sz="2400" dirty="0">
              <a:latin typeface="Arial"/>
              <a:cs typeface="Arial"/>
            </a:endParaRPr>
          </a:p>
          <a:p>
            <a:pPr lvl="1">
              <a:lnSpc>
                <a:spcPct val="100000"/>
              </a:lnSpc>
              <a:spcBef>
                <a:spcPts val="11"/>
              </a:spcBef>
              <a:buClr>
                <a:srgbClr val="CC66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Thus, a </a:t>
            </a:r>
            <a:r>
              <a:rPr sz="2400" spc="-10" dirty="0">
                <a:latin typeface="Arial"/>
                <a:cs typeface="Arial"/>
              </a:rPr>
              <a:t>logical address </a:t>
            </a:r>
            <a:r>
              <a:rPr sz="2400" spc="-5" dirty="0">
                <a:latin typeface="Arial"/>
                <a:cs typeface="Arial"/>
              </a:rPr>
              <a:t>is </a:t>
            </a:r>
            <a:r>
              <a:rPr sz="2400" spc="-10" dirty="0">
                <a:latin typeface="Arial"/>
                <a:cs typeface="Arial"/>
              </a:rPr>
              <a:t>as</a:t>
            </a:r>
            <a:r>
              <a:rPr sz="2400" spc="55" dirty="0">
                <a:latin typeface="Arial"/>
                <a:cs typeface="Arial"/>
              </a:rPr>
              <a:t> </a:t>
            </a:r>
            <a:r>
              <a:rPr sz="2400" spc="-10" dirty="0">
                <a:latin typeface="Arial"/>
                <a:cs typeface="Arial"/>
              </a:rPr>
              <a:t>follows:</a:t>
            </a:r>
            <a:endParaRPr sz="2400" dirty="0">
              <a:latin typeface="Arial"/>
              <a:cs typeface="Arial"/>
            </a:endParaRPr>
          </a:p>
        </p:txBody>
      </p:sp>
      <p:sp>
        <p:nvSpPr>
          <p:cNvPr id="4" name="object 4"/>
          <p:cNvSpPr txBox="1"/>
          <p:nvPr/>
        </p:nvSpPr>
        <p:spPr>
          <a:xfrm>
            <a:off x="1351407" y="7376515"/>
            <a:ext cx="12043155" cy="1164421"/>
          </a:xfrm>
          <a:prstGeom prst="rect">
            <a:avLst/>
          </a:prstGeom>
        </p:spPr>
        <p:txBody>
          <a:bodyPr vert="horz" wrap="square" lIns="0" tIns="0" rIns="0" bIns="0" rtlCol="0">
            <a:spAutoFit/>
          </a:bodyPr>
          <a:lstStyle/>
          <a:p>
            <a:pPr marL="501650" marR="5080" indent="-488950">
              <a:lnSpc>
                <a:spcPts val="1939"/>
              </a:lnSpc>
              <a:buClr>
                <a:srgbClr val="993300"/>
              </a:buClr>
              <a:buSzPct val="88888"/>
              <a:buFont typeface="Wingdings"/>
              <a:buChar char=""/>
              <a:tabLst>
                <a:tab pos="502284" algn="l"/>
              </a:tabLst>
            </a:pPr>
            <a:r>
              <a:rPr sz="2400" spc="-15" dirty="0">
                <a:latin typeface="Arial"/>
                <a:cs typeface="Arial"/>
              </a:rPr>
              <a:t>where </a:t>
            </a:r>
            <a:r>
              <a:rPr sz="2400" i="1" spc="-5" dirty="0">
                <a:latin typeface="Arial"/>
                <a:cs typeface="Arial"/>
              </a:rPr>
              <a:t>p</a:t>
            </a:r>
            <a:r>
              <a:rPr sz="2400" i="1" spc="-7" baseline="-20833" dirty="0">
                <a:latin typeface="Arial"/>
                <a:cs typeface="Arial"/>
              </a:rPr>
              <a:t>1 </a:t>
            </a:r>
            <a:r>
              <a:rPr sz="2400" spc="-5" dirty="0">
                <a:latin typeface="Arial"/>
                <a:cs typeface="Arial"/>
              </a:rPr>
              <a:t>is </a:t>
            </a:r>
            <a:r>
              <a:rPr sz="2400" spc="-10" dirty="0">
                <a:latin typeface="Arial"/>
                <a:cs typeface="Arial"/>
              </a:rPr>
              <a:t>an index </a:t>
            </a:r>
            <a:r>
              <a:rPr sz="2400" spc="-5" dirty="0">
                <a:latin typeface="Arial"/>
                <a:cs typeface="Arial"/>
              </a:rPr>
              <a:t>into the </a:t>
            </a:r>
            <a:r>
              <a:rPr sz="2400" spc="-10" dirty="0">
                <a:latin typeface="Arial"/>
                <a:cs typeface="Arial"/>
              </a:rPr>
              <a:t>outer page table, and </a:t>
            </a:r>
            <a:r>
              <a:rPr sz="2400" i="1" dirty="0">
                <a:latin typeface="Arial"/>
                <a:cs typeface="Arial"/>
              </a:rPr>
              <a:t>p</a:t>
            </a:r>
            <a:r>
              <a:rPr sz="2400" i="1" baseline="-20833" dirty="0">
                <a:latin typeface="Arial"/>
                <a:cs typeface="Arial"/>
              </a:rPr>
              <a:t>2 </a:t>
            </a:r>
            <a:r>
              <a:rPr sz="2400" spc="-5" dirty="0">
                <a:latin typeface="Arial"/>
                <a:cs typeface="Arial"/>
              </a:rPr>
              <a:t>is the </a:t>
            </a:r>
            <a:r>
              <a:rPr sz="2400" spc="-10" dirty="0">
                <a:latin typeface="Arial"/>
                <a:cs typeface="Arial"/>
              </a:rPr>
              <a:t>displacement within </a:t>
            </a:r>
            <a:r>
              <a:rPr sz="2400" spc="-5" dirty="0" smtClean="0">
                <a:latin typeface="Arial"/>
                <a:cs typeface="Arial"/>
              </a:rPr>
              <a:t>the</a:t>
            </a:r>
            <a:endParaRPr lang="en-US" sz="2400" spc="-5" dirty="0" smtClean="0">
              <a:latin typeface="Arial"/>
              <a:cs typeface="Arial"/>
            </a:endParaRPr>
          </a:p>
          <a:p>
            <a:pPr marL="12700" marR="5080">
              <a:lnSpc>
                <a:spcPts val="1939"/>
              </a:lnSpc>
              <a:buClr>
                <a:srgbClr val="993300"/>
              </a:buClr>
              <a:buSzPct val="88888"/>
              <a:tabLst>
                <a:tab pos="502284" algn="l"/>
              </a:tabLst>
            </a:pPr>
            <a:r>
              <a:rPr lang="en-US" sz="2400" spc="-5" dirty="0">
                <a:latin typeface="Arial"/>
                <a:cs typeface="Arial"/>
              </a:rPr>
              <a:t> </a:t>
            </a:r>
            <a:r>
              <a:rPr lang="en-US" sz="2400" spc="-5" dirty="0" smtClean="0">
                <a:latin typeface="Arial"/>
                <a:cs typeface="Arial"/>
              </a:rPr>
              <a:t>    </a:t>
            </a:r>
          </a:p>
          <a:p>
            <a:pPr marL="12700" marR="5080">
              <a:lnSpc>
                <a:spcPts val="1939"/>
              </a:lnSpc>
              <a:buClr>
                <a:srgbClr val="993300"/>
              </a:buClr>
              <a:buSzPct val="88888"/>
              <a:tabLst>
                <a:tab pos="502284" algn="l"/>
              </a:tabLst>
            </a:pPr>
            <a:r>
              <a:rPr lang="en-US" sz="2400" spc="-5" dirty="0">
                <a:latin typeface="Arial"/>
                <a:cs typeface="Arial"/>
              </a:rPr>
              <a:t> </a:t>
            </a:r>
            <a:r>
              <a:rPr lang="en-US" sz="2400" spc="-5" dirty="0" smtClean="0">
                <a:latin typeface="Arial"/>
                <a:cs typeface="Arial"/>
              </a:rPr>
              <a:t>    </a:t>
            </a:r>
            <a:r>
              <a:rPr sz="2400" spc="-5" dirty="0" smtClean="0">
                <a:latin typeface="Arial"/>
                <a:cs typeface="Arial"/>
              </a:rPr>
              <a:t> </a:t>
            </a:r>
            <a:r>
              <a:rPr sz="2400" spc="-10" dirty="0">
                <a:latin typeface="Arial"/>
                <a:cs typeface="Arial"/>
              </a:rPr>
              <a:t>page </a:t>
            </a:r>
            <a:r>
              <a:rPr sz="2400" spc="-5" dirty="0">
                <a:latin typeface="Arial"/>
                <a:cs typeface="Arial"/>
              </a:rPr>
              <a:t>of the </a:t>
            </a:r>
            <a:r>
              <a:rPr sz="2400" spc="-10" dirty="0">
                <a:latin typeface="Arial"/>
                <a:cs typeface="Arial"/>
              </a:rPr>
              <a:t>inner </a:t>
            </a:r>
            <a:r>
              <a:rPr sz="2400" spc="-15" dirty="0">
                <a:latin typeface="Arial"/>
                <a:cs typeface="Arial"/>
              </a:rPr>
              <a:t>page  </a:t>
            </a:r>
            <a:r>
              <a:rPr sz="2400" spc="-10" dirty="0">
                <a:latin typeface="Arial"/>
                <a:cs typeface="Arial"/>
              </a:rPr>
              <a:t>table</a:t>
            </a:r>
            <a:endParaRPr sz="2400" dirty="0">
              <a:latin typeface="Arial"/>
              <a:cs typeface="Arial"/>
            </a:endParaRPr>
          </a:p>
          <a:p>
            <a:pPr marL="501650" indent="-488950">
              <a:lnSpc>
                <a:spcPct val="100000"/>
              </a:lnSpc>
              <a:spcBef>
                <a:spcPts val="509"/>
              </a:spcBef>
              <a:buClr>
                <a:srgbClr val="993300"/>
              </a:buClr>
              <a:buSzPct val="88888"/>
              <a:buFont typeface="Wingdings"/>
              <a:buChar char=""/>
              <a:tabLst>
                <a:tab pos="502284" algn="l"/>
              </a:tabLst>
            </a:pPr>
            <a:r>
              <a:rPr sz="2400" spc="-15" dirty="0">
                <a:latin typeface="Arial"/>
                <a:cs typeface="Arial"/>
              </a:rPr>
              <a:t>Known </a:t>
            </a:r>
            <a:r>
              <a:rPr sz="2400" spc="-10" dirty="0">
                <a:latin typeface="Arial"/>
                <a:cs typeface="Arial"/>
              </a:rPr>
              <a:t>as </a:t>
            </a:r>
            <a:r>
              <a:rPr sz="2400" b="1" dirty="0">
                <a:solidFill>
                  <a:srgbClr val="3366FF"/>
                </a:solidFill>
                <a:latin typeface="Arial"/>
                <a:cs typeface="Arial"/>
              </a:rPr>
              <a:t>forward-mapped </a:t>
            </a:r>
            <a:r>
              <a:rPr sz="2400" b="1" spc="-5" dirty="0">
                <a:solidFill>
                  <a:srgbClr val="3366FF"/>
                </a:solidFill>
                <a:latin typeface="Arial"/>
                <a:cs typeface="Arial"/>
              </a:rPr>
              <a:t>page</a:t>
            </a:r>
            <a:r>
              <a:rPr sz="2400" b="1" spc="-50" dirty="0">
                <a:solidFill>
                  <a:srgbClr val="3366FF"/>
                </a:solidFill>
                <a:latin typeface="Arial"/>
                <a:cs typeface="Arial"/>
              </a:rPr>
              <a:t> </a:t>
            </a:r>
            <a:r>
              <a:rPr sz="2400" b="1" spc="-5" dirty="0">
                <a:solidFill>
                  <a:srgbClr val="3366FF"/>
                </a:solidFill>
                <a:latin typeface="Arial"/>
                <a:cs typeface="Arial"/>
              </a:rPr>
              <a:t>table</a:t>
            </a:r>
            <a:endParaRPr sz="2400" dirty="0">
              <a:latin typeface="Arial"/>
              <a:cs typeface="Arial"/>
            </a:endParaRPr>
          </a:p>
        </p:txBody>
      </p:sp>
      <p:graphicFrame>
        <p:nvGraphicFramePr>
          <p:cNvPr id="5" name="object 5"/>
          <p:cNvGraphicFramePr>
            <a:graphicFrameLocks noGrp="1"/>
          </p:cNvGraphicFramePr>
          <p:nvPr/>
        </p:nvGraphicFramePr>
        <p:xfrm>
          <a:off x="4595812" y="5710237"/>
          <a:ext cx="4657725" cy="1016000"/>
        </p:xfrm>
        <a:graphic>
          <a:graphicData uri="http://schemas.openxmlformats.org/drawingml/2006/table">
            <a:tbl>
              <a:tblPr firstRow="1" bandRow="1">
                <a:tableStyleId>{2D5ABB26-0587-4C30-8999-92F81FD0307C}</a:tableStyleId>
              </a:tblPr>
              <a:tblGrid>
                <a:gridCol w="1257300"/>
                <a:gridCol w="1193800"/>
                <a:gridCol w="2206625"/>
              </a:tblGrid>
              <a:tr h="431800">
                <a:tc gridSpan="2">
                  <a:txBody>
                    <a:bodyPr/>
                    <a:lstStyle/>
                    <a:p>
                      <a:pPr marL="238125">
                        <a:lnSpc>
                          <a:spcPts val="2025"/>
                        </a:lnSpc>
                      </a:pPr>
                      <a:r>
                        <a:rPr sz="1800" spc="-10" dirty="0">
                          <a:latin typeface="Arial"/>
                          <a:cs typeface="Arial"/>
                        </a:rPr>
                        <a:t>page</a:t>
                      </a:r>
                      <a:r>
                        <a:rPr sz="1800" spc="-90" dirty="0">
                          <a:latin typeface="Arial"/>
                          <a:cs typeface="Arial"/>
                        </a:rPr>
                        <a:t> </a:t>
                      </a:r>
                      <a:r>
                        <a:rPr sz="1800" spc="-10" dirty="0">
                          <a:latin typeface="Arial"/>
                          <a:cs typeface="Arial"/>
                        </a:rPr>
                        <a:t>number</a:t>
                      </a:r>
                      <a:endParaRPr sz="1800">
                        <a:latin typeface="Arial"/>
                        <a:cs typeface="Arial"/>
                      </a:endParaRPr>
                    </a:p>
                  </a:txBody>
                  <a:tcPr marL="0" marR="0" marT="0" marB="0">
                    <a:lnR w="9525">
                      <a:solidFill>
                        <a:srgbClr val="000000"/>
                      </a:solidFill>
                      <a:prstDash val="solid"/>
                    </a:lnR>
                    <a:lnB w="9525">
                      <a:solidFill>
                        <a:srgbClr val="000000"/>
                      </a:solidFill>
                      <a:prstDash val="solid"/>
                    </a:lnB>
                  </a:tcPr>
                </a:tc>
                <a:tc hMerge="1">
                  <a:txBody>
                    <a:bodyPr/>
                    <a:lstStyle/>
                    <a:p>
                      <a:endParaRPr/>
                    </a:p>
                  </a:txBody>
                  <a:tcPr marL="0" marR="0" marT="0" marB="0"/>
                </a:tc>
                <a:tc>
                  <a:txBody>
                    <a:bodyPr/>
                    <a:lstStyle/>
                    <a:p>
                      <a:pPr marL="523875">
                        <a:lnSpc>
                          <a:spcPct val="100000"/>
                        </a:lnSpc>
                      </a:pPr>
                      <a:r>
                        <a:rPr sz="1800" spc="-10" dirty="0">
                          <a:latin typeface="Arial"/>
                          <a:cs typeface="Arial"/>
                        </a:rPr>
                        <a:t>page</a:t>
                      </a:r>
                      <a:r>
                        <a:rPr sz="1800" spc="-75" dirty="0">
                          <a:latin typeface="Arial"/>
                          <a:cs typeface="Arial"/>
                        </a:rPr>
                        <a:t> </a:t>
                      </a:r>
                      <a:r>
                        <a:rPr sz="1800" spc="-15" dirty="0">
                          <a:latin typeface="Arial"/>
                          <a:cs typeface="Arial"/>
                        </a:rPr>
                        <a:t>offset</a:t>
                      </a:r>
                      <a:endParaRPr sz="1800">
                        <a:latin typeface="Arial"/>
                        <a:cs typeface="Arial"/>
                      </a:endParaRPr>
                    </a:p>
                  </a:txBody>
                  <a:tcPr marL="0" marR="0" marT="0" marB="0">
                    <a:lnL w="9525">
                      <a:solidFill>
                        <a:srgbClr val="000000"/>
                      </a:solidFill>
                      <a:prstDash val="solid"/>
                    </a:lnL>
                    <a:lnB w="9525">
                      <a:solidFill>
                        <a:srgbClr val="000000"/>
                      </a:solidFill>
                      <a:prstDash val="solid"/>
                    </a:lnB>
                  </a:tcPr>
                </a:tc>
              </a:tr>
              <a:tr h="584200">
                <a:tc>
                  <a:txBody>
                    <a:bodyPr/>
                    <a:lstStyle/>
                    <a:p>
                      <a:pPr marR="50165" algn="ctr">
                        <a:lnSpc>
                          <a:spcPct val="100000"/>
                        </a:lnSpc>
                        <a:spcBef>
                          <a:spcPts val="1245"/>
                        </a:spcBef>
                      </a:pPr>
                      <a:r>
                        <a:rPr sz="1800" i="1" spc="-5" dirty="0">
                          <a:latin typeface="Arial"/>
                          <a:cs typeface="Arial"/>
                        </a:rPr>
                        <a:t>p</a:t>
                      </a:r>
                      <a:r>
                        <a:rPr sz="1800" spc="-7" baseline="-20833" dirty="0">
                          <a:latin typeface="Arial"/>
                          <a:cs typeface="Arial"/>
                        </a:rPr>
                        <a:t>1</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97790" algn="ctr">
                        <a:lnSpc>
                          <a:spcPct val="100000"/>
                        </a:lnSpc>
                        <a:spcBef>
                          <a:spcPts val="1165"/>
                        </a:spcBef>
                      </a:pPr>
                      <a:r>
                        <a:rPr sz="1800" i="1" spc="-5" dirty="0">
                          <a:latin typeface="Arial"/>
                          <a:cs typeface="Arial"/>
                        </a:rPr>
                        <a:t>p</a:t>
                      </a:r>
                      <a:r>
                        <a:rPr sz="1800" spc="-7" baseline="-20833" dirty="0">
                          <a:latin typeface="Arial"/>
                          <a:cs typeface="Arial"/>
                        </a:rPr>
                        <a:t>2</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8820">
                        <a:lnSpc>
                          <a:spcPct val="100000"/>
                        </a:lnSpc>
                        <a:spcBef>
                          <a:spcPts val="1565"/>
                        </a:spcBef>
                      </a:pPr>
                      <a:r>
                        <a:rPr sz="1800" i="1" dirty="0">
                          <a:latin typeface="Arial"/>
                          <a:cs typeface="Arial"/>
                        </a:rPr>
                        <a:t>d</a:t>
                      </a:r>
                      <a:endParaRPr sz="180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
        <p:nvSpPr>
          <p:cNvPr id="6" name="object 6"/>
          <p:cNvSpPr txBox="1"/>
          <p:nvPr/>
        </p:nvSpPr>
        <p:spPr>
          <a:xfrm>
            <a:off x="5090337" y="6802793"/>
            <a:ext cx="278765" cy="285115"/>
          </a:xfrm>
          <a:prstGeom prst="rect">
            <a:avLst/>
          </a:prstGeom>
        </p:spPr>
        <p:txBody>
          <a:bodyPr vert="horz" wrap="square" lIns="0" tIns="0" rIns="0" bIns="0" rtlCol="0">
            <a:spAutoFit/>
          </a:bodyPr>
          <a:lstStyle/>
          <a:p>
            <a:pPr marL="12700">
              <a:lnSpc>
                <a:spcPct val="100000"/>
              </a:lnSpc>
            </a:pPr>
            <a:r>
              <a:rPr sz="1800" spc="-15" dirty="0">
                <a:latin typeface="Arial"/>
                <a:cs typeface="Arial"/>
              </a:rPr>
              <a:t>12</a:t>
            </a:r>
            <a:endParaRPr sz="1800">
              <a:latin typeface="Arial"/>
              <a:cs typeface="Arial"/>
            </a:endParaRPr>
          </a:p>
        </p:txBody>
      </p:sp>
      <p:sp>
        <p:nvSpPr>
          <p:cNvPr id="7" name="object 7"/>
          <p:cNvSpPr txBox="1"/>
          <p:nvPr/>
        </p:nvSpPr>
        <p:spPr>
          <a:xfrm>
            <a:off x="6247510" y="6815607"/>
            <a:ext cx="1878964" cy="285115"/>
          </a:xfrm>
          <a:prstGeom prst="rect">
            <a:avLst/>
          </a:prstGeom>
        </p:spPr>
        <p:txBody>
          <a:bodyPr vert="horz" wrap="square" lIns="0" tIns="0" rIns="0" bIns="0" rtlCol="0">
            <a:spAutoFit/>
          </a:bodyPr>
          <a:lstStyle/>
          <a:p>
            <a:pPr marL="12700">
              <a:lnSpc>
                <a:spcPct val="100000"/>
              </a:lnSpc>
              <a:tabLst>
                <a:tab pos="1612265" algn="l"/>
              </a:tabLst>
            </a:pPr>
            <a:r>
              <a:rPr sz="1800" spc="-15" dirty="0">
                <a:latin typeface="Arial"/>
                <a:cs typeface="Arial"/>
              </a:rPr>
              <a:t>1</a:t>
            </a:r>
            <a:r>
              <a:rPr sz="1800" spc="-5" dirty="0">
                <a:latin typeface="Arial"/>
                <a:cs typeface="Arial"/>
              </a:rPr>
              <a:t>0</a:t>
            </a:r>
            <a:r>
              <a:rPr sz="1800" dirty="0">
                <a:latin typeface="Arial"/>
                <a:cs typeface="Arial"/>
              </a:rPr>
              <a:t>	</a:t>
            </a:r>
            <a:r>
              <a:rPr sz="1800" spc="-15" dirty="0">
                <a:latin typeface="Arial"/>
                <a:cs typeface="Arial"/>
              </a:rPr>
              <a:t>10</a:t>
            </a:r>
            <a:endParaRPr sz="1800">
              <a:latin typeface="Arial"/>
              <a:cs typeface="Aria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688590">
              <a:lnSpc>
                <a:spcPct val="100000"/>
              </a:lnSpc>
            </a:pPr>
            <a:r>
              <a:rPr spc="-5" dirty="0"/>
              <a:t>Address-Translation</a:t>
            </a:r>
            <a:r>
              <a:rPr spc="20" dirty="0"/>
              <a:t> </a:t>
            </a:r>
            <a:r>
              <a:rPr spc="-5" dirty="0"/>
              <a:t>Scheme</a:t>
            </a:r>
          </a:p>
        </p:txBody>
      </p:sp>
      <p:sp>
        <p:nvSpPr>
          <p:cNvPr id="3" name="object 3"/>
          <p:cNvSpPr/>
          <p:nvPr/>
        </p:nvSpPr>
        <p:spPr>
          <a:xfrm>
            <a:off x="1585912" y="2330450"/>
            <a:ext cx="10647362" cy="3992524"/>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33</a:t>
            </a:fld>
            <a:endParaRP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153285">
              <a:lnSpc>
                <a:spcPct val="100000"/>
              </a:lnSpc>
            </a:pPr>
            <a:r>
              <a:rPr spc="-5" dirty="0"/>
              <a:t>64-bit Logical Address</a:t>
            </a:r>
            <a:r>
              <a:rPr spc="25" dirty="0"/>
              <a:t> </a:t>
            </a:r>
            <a:r>
              <a:rPr spc="-5" dirty="0"/>
              <a:t>Space</a:t>
            </a: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34</a:t>
            </a:fld>
            <a:endParaRPr dirty="0"/>
          </a:p>
        </p:txBody>
      </p:sp>
      <p:sp>
        <p:nvSpPr>
          <p:cNvPr id="3" name="object 3"/>
          <p:cNvSpPr txBox="1"/>
          <p:nvPr/>
        </p:nvSpPr>
        <p:spPr>
          <a:xfrm>
            <a:off x="1676400" y="1148359"/>
            <a:ext cx="7638415" cy="2626360"/>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Even </a:t>
            </a:r>
            <a:r>
              <a:rPr sz="2400" spc="-10" dirty="0">
                <a:latin typeface="Arial"/>
                <a:cs typeface="Arial"/>
              </a:rPr>
              <a:t>two-level paging </a:t>
            </a:r>
            <a:r>
              <a:rPr sz="2400" spc="-5" dirty="0">
                <a:latin typeface="Arial"/>
                <a:cs typeface="Arial"/>
              </a:rPr>
              <a:t>scheme </a:t>
            </a:r>
            <a:r>
              <a:rPr sz="2400" spc="-10" dirty="0">
                <a:latin typeface="Arial"/>
                <a:cs typeface="Arial"/>
              </a:rPr>
              <a:t>not</a:t>
            </a:r>
            <a:r>
              <a:rPr sz="2400" spc="50" dirty="0">
                <a:latin typeface="Arial"/>
                <a:cs typeface="Arial"/>
              </a:rPr>
              <a:t> </a:t>
            </a:r>
            <a:r>
              <a:rPr sz="2400" spc="-5" dirty="0">
                <a:latin typeface="Arial"/>
                <a:cs typeface="Arial"/>
              </a:rPr>
              <a:t>sufficient</a:t>
            </a:r>
            <a:endParaRPr sz="24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2400" dirty="0">
                <a:latin typeface="Arial"/>
                <a:cs typeface="Arial"/>
              </a:rPr>
              <a:t>If </a:t>
            </a:r>
            <a:r>
              <a:rPr sz="2400" spc="-10" dirty="0">
                <a:latin typeface="Arial"/>
                <a:cs typeface="Arial"/>
              </a:rPr>
              <a:t>page </a:t>
            </a:r>
            <a:r>
              <a:rPr sz="2400" spc="-5" dirty="0">
                <a:latin typeface="Arial"/>
                <a:cs typeface="Arial"/>
              </a:rPr>
              <a:t>size is 4 </a:t>
            </a:r>
            <a:r>
              <a:rPr sz="2400" dirty="0">
                <a:latin typeface="Arial"/>
                <a:cs typeface="Arial"/>
              </a:rPr>
              <a:t>KB</a:t>
            </a:r>
            <a:r>
              <a:rPr sz="2400" spc="-45" dirty="0">
                <a:latin typeface="Arial"/>
                <a:cs typeface="Arial"/>
              </a:rPr>
              <a:t> </a:t>
            </a:r>
            <a:r>
              <a:rPr sz="2400" spc="-5" dirty="0">
                <a:latin typeface="Arial"/>
                <a:cs typeface="Arial"/>
              </a:rPr>
              <a:t>(2</a:t>
            </a:r>
            <a:r>
              <a:rPr sz="2400" spc="-7" baseline="25462" dirty="0">
                <a:latin typeface="Arial"/>
                <a:cs typeface="Arial"/>
              </a:rPr>
              <a:t>12</a:t>
            </a:r>
            <a:r>
              <a:rPr sz="2400" spc="-5" dirty="0">
                <a:latin typeface="Arial"/>
                <a:cs typeface="Arial"/>
              </a:rPr>
              <a:t>)</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Then </a:t>
            </a:r>
            <a:r>
              <a:rPr sz="2400" spc="-10" dirty="0">
                <a:latin typeface="Arial"/>
                <a:cs typeface="Arial"/>
              </a:rPr>
              <a:t>page table has </a:t>
            </a:r>
            <a:r>
              <a:rPr sz="2400" spc="-5" dirty="0">
                <a:latin typeface="Arial"/>
                <a:cs typeface="Arial"/>
              </a:rPr>
              <a:t>2</a:t>
            </a:r>
            <a:r>
              <a:rPr sz="2400" spc="-7" baseline="25462" dirty="0">
                <a:latin typeface="Arial"/>
                <a:cs typeface="Arial"/>
              </a:rPr>
              <a:t>52</a:t>
            </a:r>
            <a:r>
              <a:rPr sz="2400" spc="277" baseline="25462" dirty="0">
                <a:latin typeface="Arial"/>
                <a:cs typeface="Arial"/>
              </a:rPr>
              <a:t> </a:t>
            </a:r>
            <a:r>
              <a:rPr sz="2400" spc="-10" dirty="0">
                <a:latin typeface="Arial"/>
                <a:cs typeface="Arial"/>
              </a:rPr>
              <a:t>entries</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If </a:t>
            </a:r>
            <a:r>
              <a:rPr sz="2400" spc="-15" dirty="0">
                <a:latin typeface="Arial"/>
                <a:cs typeface="Arial"/>
              </a:rPr>
              <a:t>two </a:t>
            </a:r>
            <a:r>
              <a:rPr sz="2400" spc="-10" dirty="0">
                <a:latin typeface="Arial"/>
                <a:cs typeface="Arial"/>
              </a:rPr>
              <a:t>level </a:t>
            </a:r>
            <a:r>
              <a:rPr sz="2400" spc="-5" dirty="0">
                <a:latin typeface="Arial"/>
                <a:cs typeface="Arial"/>
              </a:rPr>
              <a:t>scheme, </a:t>
            </a:r>
            <a:r>
              <a:rPr sz="2400" spc="-10" dirty="0">
                <a:latin typeface="Arial"/>
                <a:cs typeface="Arial"/>
              </a:rPr>
              <a:t>inner page tables could be </a:t>
            </a:r>
            <a:r>
              <a:rPr sz="2400" dirty="0">
                <a:latin typeface="Arial"/>
                <a:cs typeface="Arial"/>
              </a:rPr>
              <a:t>2</a:t>
            </a:r>
            <a:r>
              <a:rPr sz="2400" baseline="25462" dirty="0">
                <a:latin typeface="Arial"/>
                <a:cs typeface="Arial"/>
              </a:rPr>
              <a:t>10 </a:t>
            </a:r>
            <a:r>
              <a:rPr sz="2400" spc="-10" dirty="0">
                <a:latin typeface="Arial"/>
                <a:cs typeface="Arial"/>
              </a:rPr>
              <a:t>4-byte</a:t>
            </a:r>
            <a:r>
              <a:rPr sz="2400" spc="385" dirty="0">
                <a:latin typeface="Arial"/>
                <a:cs typeface="Arial"/>
              </a:rPr>
              <a:t> </a:t>
            </a:r>
            <a:r>
              <a:rPr sz="2400" spc="-10" dirty="0">
                <a:latin typeface="Arial"/>
                <a:cs typeface="Arial"/>
              </a:rPr>
              <a:t>entries</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spc="-5" dirty="0">
                <a:latin typeface="Arial"/>
                <a:cs typeface="Arial"/>
              </a:rPr>
              <a:t>Address </a:t>
            </a:r>
            <a:r>
              <a:rPr sz="2400" spc="-15" dirty="0">
                <a:latin typeface="Arial"/>
                <a:cs typeface="Arial"/>
              </a:rPr>
              <a:t>would </a:t>
            </a:r>
            <a:r>
              <a:rPr sz="2400" spc="-10" dirty="0">
                <a:latin typeface="Arial"/>
                <a:cs typeface="Arial"/>
              </a:rPr>
              <a:t>look</a:t>
            </a:r>
            <a:r>
              <a:rPr sz="2400" spc="15" dirty="0">
                <a:latin typeface="Arial"/>
                <a:cs typeface="Arial"/>
              </a:rPr>
              <a:t> </a:t>
            </a:r>
            <a:r>
              <a:rPr sz="2400" spc="-5" dirty="0">
                <a:latin typeface="Arial"/>
                <a:cs typeface="Arial"/>
              </a:rPr>
              <a:t>like</a:t>
            </a:r>
            <a:endParaRPr sz="2400" dirty="0">
              <a:latin typeface="Arial"/>
              <a:cs typeface="Arial"/>
            </a:endParaRPr>
          </a:p>
        </p:txBody>
      </p:sp>
      <p:sp>
        <p:nvSpPr>
          <p:cNvPr id="4" name="object 4"/>
          <p:cNvSpPr txBox="1"/>
          <p:nvPr/>
        </p:nvSpPr>
        <p:spPr>
          <a:xfrm>
            <a:off x="1979866" y="5407190"/>
            <a:ext cx="8033384" cy="1395730"/>
          </a:xfrm>
          <a:prstGeom prst="rect">
            <a:avLst/>
          </a:prstGeom>
        </p:spPr>
        <p:txBody>
          <a:bodyPr vert="horz" wrap="square" lIns="0" tIns="0" rIns="0" bIns="0" rtlCol="0">
            <a:spAutoFit/>
          </a:bodyPr>
          <a:lstStyle/>
          <a:p>
            <a:pPr marL="421005" indent="-408305">
              <a:lnSpc>
                <a:spcPct val="100000"/>
              </a:lnSpc>
              <a:buClr>
                <a:srgbClr val="CC6600"/>
              </a:buClr>
              <a:buSzPct val="80555"/>
              <a:buFont typeface="Wingdings"/>
              <a:buChar char=""/>
              <a:tabLst>
                <a:tab pos="421640" algn="l"/>
              </a:tabLst>
            </a:pPr>
            <a:r>
              <a:rPr sz="1800" spc="-5" dirty="0">
                <a:latin typeface="Arial"/>
                <a:cs typeface="Arial"/>
              </a:rPr>
              <a:t>Outer </a:t>
            </a:r>
            <a:r>
              <a:rPr sz="1800" spc="-10" dirty="0">
                <a:latin typeface="Arial"/>
                <a:cs typeface="Arial"/>
              </a:rPr>
              <a:t>page table has </a:t>
            </a:r>
            <a:r>
              <a:rPr sz="1800" spc="-5" dirty="0">
                <a:latin typeface="Arial"/>
                <a:cs typeface="Arial"/>
              </a:rPr>
              <a:t>2</a:t>
            </a:r>
            <a:r>
              <a:rPr sz="1800" spc="-7" baseline="25462" dirty="0">
                <a:latin typeface="Arial"/>
                <a:cs typeface="Arial"/>
              </a:rPr>
              <a:t>42 </a:t>
            </a:r>
            <a:r>
              <a:rPr sz="1800" spc="-5" dirty="0">
                <a:latin typeface="Arial"/>
                <a:cs typeface="Arial"/>
              </a:rPr>
              <a:t>entries </a:t>
            </a:r>
            <a:r>
              <a:rPr sz="1800" spc="-10" dirty="0">
                <a:latin typeface="Arial"/>
                <a:cs typeface="Arial"/>
              </a:rPr>
              <a:t>or </a:t>
            </a:r>
            <a:r>
              <a:rPr sz="1800" spc="-5" dirty="0">
                <a:latin typeface="Arial"/>
                <a:cs typeface="Arial"/>
              </a:rPr>
              <a:t>2</a:t>
            </a:r>
            <a:r>
              <a:rPr sz="1800" spc="-7" baseline="25462" dirty="0">
                <a:latin typeface="Arial"/>
                <a:cs typeface="Arial"/>
              </a:rPr>
              <a:t>44 </a:t>
            </a:r>
            <a:r>
              <a:rPr sz="1800" spc="75" baseline="25462" dirty="0">
                <a:latin typeface="Arial"/>
                <a:cs typeface="Arial"/>
              </a:rPr>
              <a:t> </a:t>
            </a:r>
            <a:r>
              <a:rPr sz="1800" spc="-15" dirty="0">
                <a:latin typeface="Arial"/>
                <a:cs typeface="Arial"/>
              </a:rPr>
              <a:t>bytes</a:t>
            </a:r>
            <a:endParaRPr sz="1800" dirty="0">
              <a:latin typeface="Arial"/>
              <a:cs typeface="Arial"/>
            </a:endParaRPr>
          </a:p>
          <a:p>
            <a:pPr marL="421005" indent="-408305">
              <a:lnSpc>
                <a:spcPct val="100000"/>
              </a:lnSpc>
              <a:spcBef>
                <a:spcPts val="755"/>
              </a:spcBef>
              <a:buClr>
                <a:srgbClr val="CC6600"/>
              </a:buClr>
              <a:buSzPct val="80555"/>
              <a:buFont typeface="Wingdings"/>
              <a:buChar char=""/>
              <a:tabLst>
                <a:tab pos="421640" algn="l"/>
              </a:tabLst>
            </a:pPr>
            <a:r>
              <a:rPr sz="1800" spc="-5" dirty="0">
                <a:latin typeface="Arial"/>
                <a:cs typeface="Arial"/>
              </a:rPr>
              <a:t>One </a:t>
            </a:r>
            <a:r>
              <a:rPr sz="1800" spc="-10" dirty="0">
                <a:latin typeface="Arial"/>
                <a:cs typeface="Arial"/>
              </a:rPr>
              <a:t>solution </a:t>
            </a:r>
            <a:r>
              <a:rPr sz="1800" spc="-5" dirty="0">
                <a:latin typeface="Arial"/>
                <a:cs typeface="Arial"/>
              </a:rPr>
              <a:t>is </a:t>
            </a:r>
            <a:r>
              <a:rPr sz="1800" dirty="0">
                <a:latin typeface="Arial"/>
                <a:cs typeface="Arial"/>
              </a:rPr>
              <a:t>to </a:t>
            </a:r>
            <a:r>
              <a:rPr sz="1800" spc="-10" dirty="0">
                <a:latin typeface="Arial"/>
                <a:cs typeface="Arial"/>
              </a:rPr>
              <a:t>add </a:t>
            </a:r>
            <a:r>
              <a:rPr sz="1800" spc="-5" dirty="0">
                <a:latin typeface="Arial"/>
                <a:cs typeface="Arial"/>
              </a:rPr>
              <a:t>a 2</a:t>
            </a:r>
            <a:r>
              <a:rPr sz="1800" spc="-7" baseline="25462" dirty="0">
                <a:latin typeface="Arial"/>
                <a:cs typeface="Arial"/>
              </a:rPr>
              <a:t>nd </a:t>
            </a:r>
            <a:r>
              <a:rPr sz="1800" spc="-10" dirty="0">
                <a:latin typeface="Arial"/>
                <a:cs typeface="Arial"/>
              </a:rPr>
              <a:t>outer page</a:t>
            </a:r>
            <a:r>
              <a:rPr sz="1800" spc="229" dirty="0">
                <a:latin typeface="Arial"/>
                <a:cs typeface="Arial"/>
              </a:rPr>
              <a:t> </a:t>
            </a:r>
            <a:r>
              <a:rPr sz="1800" spc="-10" dirty="0">
                <a:latin typeface="Arial"/>
                <a:cs typeface="Arial"/>
              </a:rPr>
              <a:t>table</a:t>
            </a:r>
            <a:endParaRPr sz="1800" dirty="0">
              <a:latin typeface="Arial"/>
              <a:cs typeface="Arial"/>
            </a:endParaRPr>
          </a:p>
          <a:p>
            <a:pPr marL="421005" indent="-408305">
              <a:lnSpc>
                <a:spcPct val="100000"/>
              </a:lnSpc>
              <a:spcBef>
                <a:spcPts val="755"/>
              </a:spcBef>
              <a:buClr>
                <a:srgbClr val="CC6600"/>
              </a:buClr>
              <a:buSzPct val="77777"/>
              <a:buFont typeface="Wingdings"/>
              <a:buChar char=""/>
              <a:tabLst>
                <a:tab pos="421640" algn="l"/>
              </a:tabLst>
            </a:pPr>
            <a:r>
              <a:rPr sz="1800" spc="-5" dirty="0">
                <a:latin typeface="Arial"/>
                <a:cs typeface="Arial"/>
              </a:rPr>
              <a:t>But in the </a:t>
            </a:r>
            <a:r>
              <a:rPr sz="1800" spc="-10" dirty="0">
                <a:latin typeface="Arial"/>
                <a:cs typeface="Arial"/>
              </a:rPr>
              <a:t>following example </a:t>
            </a:r>
            <a:r>
              <a:rPr sz="1800" spc="-5" dirty="0">
                <a:latin typeface="Arial"/>
                <a:cs typeface="Arial"/>
              </a:rPr>
              <a:t>the 2</a:t>
            </a:r>
            <a:r>
              <a:rPr sz="1800" spc="-7" baseline="25462" dirty="0">
                <a:latin typeface="Arial"/>
                <a:cs typeface="Arial"/>
              </a:rPr>
              <a:t>nd  </a:t>
            </a:r>
            <a:r>
              <a:rPr sz="1800" spc="-10" dirty="0">
                <a:latin typeface="Arial"/>
                <a:cs typeface="Arial"/>
              </a:rPr>
              <a:t>outer page table </a:t>
            </a:r>
            <a:r>
              <a:rPr sz="1800" spc="-5" dirty="0">
                <a:latin typeface="Arial"/>
                <a:cs typeface="Arial"/>
              </a:rPr>
              <a:t>is still 2</a:t>
            </a:r>
            <a:r>
              <a:rPr sz="1800" spc="-7" baseline="25462" dirty="0">
                <a:latin typeface="Arial"/>
                <a:cs typeface="Arial"/>
              </a:rPr>
              <a:t>34  </a:t>
            </a:r>
            <a:r>
              <a:rPr sz="1800" spc="-10" dirty="0">
                <a:latin typeface="Arial"/>
                <a:cs typeface="Arial"/>
              </a:rPr>
              <a:t>bytes </a:t>
            </a:r>
            <a:r>
              <a:rPr sz="1800" spc="-5" dirty="0">
                <a:latin typeface="Arial"/>
                <a:cs typeface="Arial"/>
              </a:rPr>
              <a:t>in</a:t>
            </a:r>
            <a:r>
              <a:rPr sz="1800" spc="-80" dirty="0">
                <a:latin typeface="Arial"/>
                <a:cs typeface="Arial"/>
              </a:rPr>
              <a:t> </a:t>
            </a:r>
            <a:r>
              <a:rPr sz="1800" spc="-5" dirty="0">
                <a:latin typeface="Arial"/>
                <a:cs typeface="Arial"/>
              </a:rPr>
              <a:t>size</a:t>
            </a:r>
            <a:endParaRPr sz="1800" dirty="0">
              <a:latin typeface="Arial"/>
              <a:cs typeface="Arial"/>
            </a:endParaRPr>
          </a:p>
          <a:p>
            <a:pPr marL="585470">
              <a:lnSpc>
                <a:spcPct val="100000"/>
              </a:lnSpc>
              <a:spcBef>
                <a:spcPts val="755"/>
              </a:spcBef>
              <a:tabLst>
                <a:tab pos="911225" algn="l"/>
              </a:tabLst>
            </a:pPr>
            <a:r>
              <a:rPr sz="1350" spc="5" dirty="0">
                <a:solidFill>
                  <a:srgbClr val="009900"/>
                </a:solidFill>
                <a:latin typeface="Webdings"/>
                <a:cs typeface="Webdings"/>
              </a:rPr>
              <a:t></a:t>
            </a:r>
            <a:r>
              <a:rPr sz="1350" spc="5" dirty="0">
                <a:solidFill>
                  <a:srgbClr val="009900"/>
                </a:solidFill>
                <a:latin typeface="Times New Roman"/>
                <a:cs typeface="Times New Roman"/>
              </a:rPr>
              <a:t>	</a:t>
            </a:r>
            <a:r>
              <a:rPr sz="1800" spc="-5" dirty="0">
                <a:latin typeface="Arial"/>
                <a:cs typeface="Arial"/>
              </a:rPr>
              <a:t>And </a:t>
            </a:r>
            <a:r>
              <a:rPr sz="1800" spc="-10" dirty="0">
                <a:latin typeface="Arial"/>
                <a:cs typeface="Arial"/>
              </a:rPr>
              <a:t>possibly </a:t>
            </a:r>
            <a:r>
              <a:rPr sz="1800" spc="-5" dirty="0">
                <a:latin typeface="Arial"/>
                <a:cs typeface="Arial"/>
              </a:rPr>
              <a:t>4 memory access </a:t>
            </a:r>
            <a:r>
              <a:rPr sz="1800" dirty="0">
                <a:latin typeface="Arial"/>
                <a:cs typeface="Arial"/>
              </a:rPr>
              <a:t>to </a:t>
            </a:r>
            <a:r>
              <a:rPr sz="1800" spc="-10" dirty="0">
                <a:latin typeface="Arial"/>
                <a:cs typeface="Arial"/>
              </a:rPr>
              <a:t>get </a:t>
            </a:r>
            <a:r>
              <a:rPr sz="1800" dirty="0">
                <a:latin typeface="Arial"/>
                <a:cs typeface="Arial"/>
              </a:rPr>
              <a:t>to </a:t>
            </a:r>
            <a:r>
              <a:rPr sz="1800" spc="-10" dirty="0">
                <a:latin typeface="Arial"/>
                <a:cs typeface="Arial"/>
              </a:rPr>
              <a:t>one physical </a:t>
            </a:r>
            <a:r>
              <a:rPr sz="1800" spc="-5" dirty="0">
                <a:latin typeface="Arial"/>
                <a:cs typeface="Arial"/>
              </a:rPr>
              <a:t>memory</a:t>
            </a:r>
            <a:r>
              <a:rPr sz="1800" spc="140" dirty="0">
                <a:latin typeface="Arial"/>
                <a:cs typeface="Arial"/>
              </a:rPr>
              <a:t> </a:t>
            </a:r>
            <a:r>
              <a:rPr sz="1800" spc="-10" dirty="0">
                <a:latin typeface="Arial"/>
                <a:cs typeface="Arial"/>
              </a:rPr>
              <a:t>location</a:t>
            </a:r>
            <a:endParaRPr sz="1800" dirty="0">
              <a:latin typeface="Arial"/>
              <a:cs typeface="Arial"/>
            </a:endParaRPr>
          </a:p>
        </p:txBody>
      </p:sp>
      <p:sp>
        <p:nvSpPr>
          <p:cNvPr id="5" name="object 5"/>
          <p:cNvSpPr txBox="1"/>
          <p:nvPr/>
        </p:nvSpPr>
        <p:spPr>
          <a:xfrm>
            <a:off x="3855262" y="4812080"/>
            <a:ext cx="278765" cy="285115"/>
          </a:xfrm>
          <a:prstGeom prst="rect">
            <a:avLst/>
          </a:prstGeom>
        </p:spPr>
        <p:txBody>
          <a:bodyPr vert="horz" wrap="square" lIns="0" tIns="0" rIns="0" bIns="0" rtlCol="0">
            <a:spAutoFit/>
          </a:bodyPr>
          <a:lstStyle/>
          <a:p>
            <a:pPr marL="12700">
              <a:lnSpc>
                <a:spcPct val="100000"/>
              </a:lnSpc>
            </a:pPr>
            <a:r>
              <a:rPr sz="1800" spc="-15" dirty="0">
                <a:latin typeface="Arial"/>
                <a:cs typeface="Arial"/>
              </a:rPr>
              <a:t>42</a:t>
            </a:r>
            <a:endParaRPr sz="1800">
              <a:latin typeface="Arial"/>
              <a:cs typeface="Arial"/>
            </a:endParaRPr>
          </a:p>
        </p:txBody>
      </p:sp>
      <p:sp>
        <p:nvSpPr>
          <p:cNvPr id="6" name="object 6"/>
          <p:cNvSpPr txBox="1"/>
          <p:nvPr/>
        </p:nvSpPr>
        <p:spPr>
          <a:xfrm>
            <a:off x="5012435" y="4824882"/>
            <a:ext cx="1878964" cy="285115"/>
          </a:xfrm>
          <a:prstGeom prst="rect">
            <a:avLst/>
          </a:prstGeom>
        </p:spPr>
        <p:txBody>
          <a:bodyPr vert="horz" wrap="square" lIns="0" tIns="0" rIns="0" bIns="0" rtlCol="0">
            <a:spAutoFit/>
          </a:bodyPr>
          <a:lstStyle/>
          <a:p>
            <a:pPr marL="12700">
              <a:lnSpc>
                <a:spcPct val="100000"/>
              </a:lnSpc>
              <a:tabLst>
                <a:tab pos="1612265" algn="l"/>
              </a:tabLst>
            </a:pPr>
            <a:r>
              <a:rPr sz="1800" spc="-15" dirty="0">
                <a:latin typeface="Arial"/>
                <a:cs typeface="Arial"/>
              </a:rPr>
              <a:t>1</a:t>
            </a:r>
            <a:r>
              <a:rPr sz="1800" spc="-5" dirty="0">
                <a:latin typeface="Arial"/>
                <a:cs typeface="Arial"/>
              </a:rPr>
              <a:t>0</a:t>
            </a:r>
            <a:r>
              <a:rPr sz="1800" dirty="0">
                <a:latin typeface="Arial"/>
                <a:cs typeface="Arial"/>
              </a:rPr>
              <a:t>	</a:t>
            </a:r>
            <a:r>
              <a:rPr sz="1800" spc="-15" dirty="0">
                <a:latin typeface="Arial"/>
                <a:cs typeface="Arial"/>
              </a:rPr>
              <a:t>12</a:t>
            </a:r>
            <a:endParaRPr sz="1800">
              <a:latin typeface="Arial"/>
              <a:cs typeface="Arial"/>
            </a:endParaRPr>
          </a:p>
        </p:txBody>
      </p:sp>
      <p:graphicFrame>
        <p:nvGraphicFramePr>
          <p:cNvPr id="7" name="object 7"/>
          <p:cNvGraphicFramePr>
            <a:graphicFrameLocks noGrp="1"/>
          </p:cNvGraphicFramePr>
          <p:nvPr/>
        </p:nvGraphicFramePr>
        <p:xfrm>
          <a:off x="3360737" y="3719512"/>
          <a:ext cx="4657725" cy="1016000"/>
        </p:xfrm>
        <a:graphic>
          <a:graphicData uri="http://schemas.openxmlformats.org/drawingml/2006/table">
            <a:tbl>
              <a:tblPr firstRow="1" bandRow="1">
                <a:tableStyleId>{2D5ABB26-0587-4C30-8999-92F81FD0307C}</a:tableStyleId>
              </a:tblPr>
              <a:tblGrid>
                <a:gridCol w="1257300"/>
                <a:gridCol w="1193800"/>
                <a:gridCol w="2206625"/>
              </a:tblGrid>
              <a:tr h="431800">
                <a:tc gridSpan="2">
                  <a:txBody>
                    <a:bodyPr/>
                    <a:lstStyle/>
                    <a:p>
                      <a:pPr>
                        <a:lnSpc>
                          <a:spcPct val="100000"/>
                        </a:lnSpc>
                        <a:spcBef>
                          <a:spcPts val="70"/>
                        </a:spcBef>
                        <a:tabLst>
                          <a:tab pos="1299845" algn="l"/>
                        </a:tabLst>
                      </a:pPr>
                      <a:r>
                        <a:rPr sz="2700" spc="-15" baseline="1543" dirty="0">
                          <a:latin typeface="Arial"/>
                          <a:cs typeface="Arial"/>
                        </a:rPr>
                        <a:t>outer  </a:t>
                      </a:r>
                      <a:r>
                        <a:rPr sz="2700" spc="142" baseline="1543" dirty="0">
                          <a:latin typeface="Arial"/>
                          <a:cs typeface="Arial"/>
                        </a:rPr>
                        <a:t> </a:t>
                      </a:r>
                      <a:r>
                        <a:rPr sz="2700" spc="-15" baseline="1543" dirty="0">
                          <a:latin typeface="Arial"/>
                          <a:cs typeface="Arial"/>
                        </a:rPr>
                        <a:t>page	</a:t>
                      </a:r>
                      <a:r>
                        <a:rPr sz="1800" spc="-10" dirty="0">
                          <a:latin typeface="Arial"/>
                          <a:cs typeface="Arial"/>
                        </a:rPr>
                        <a:t>inner</a:t>
                      </a:r>
                      <a:r>
                        <a:rPr sz="1800" spc="-70" dirty="0">
                          <a:latin typeface="Arial"/>
                          <a:cs typeface="Arial"/>
                        </a:rPr>
                        <a:t> </a:t>
                      </a:r>
                      <a:r>
                        <a:rPr sz="1800" spc="-15" dirty="0">
                          <a:latin typeface="Arial"/>
                          <a:cs typeface="Arial"/>
                        </a:rPr>
                        <a:t>page</a:t>
                      </a:r>
                      <a:endParaRPr sz="1800" dirty="0">
                        <a:latin typeface="Arial"/>
                        <a:cs typeface="Arial"/>
                      </a:endParaRPr>
                    </a:p>
                  </a:txBody>
                  <a:tcPr marL="0" marR="0" marT="0" marB="0">
                    <a:lnR w="9525">
                      <a:solidFill>
                        <a:srgbClr val="000000"/>
                      </a:solidFill>
                      <a:prstDash val="solid"/>
                    </a:lnR>
                    <a:lnB w="9525">
                      <a:solidFill>
                        <a:srgbClr val="000000"/>
                      </a:solidFill>
                      <a:prstDash val="solid"/>
                    </a:lnB>
                  </a:tcPr>
                </a:tc>
                <a:tc hMerge="1">
                  <a:txBody>
                    <a:bodyPr/>
                    <a:lstStyle/>
                    <a:p>
                      <a:endParaRPr/>
                    </a:p>
                  </a:txBody>
                  <a:tcPr marL="0" marR="0" marT="0" marB="0"/>
                </a:tc>
                <a:tc>
                  <a:txBody>
                    <a:bodyPr/>
                    <a:lstStyle/>
                    <a:p>
                      <a:pPr marL="523875">
                        <a:lnSpc>
                          <a:spcPct val="100000"/>
                        </a:lnSpc>
                      </a:pPr>
                      <a:r>
                        <a:rPr sz="1800" spc="-10" dirty="0">
                          <a:latin typeface="Arial"/>
                          <a:cs typeface="Arial"/>
                        </a:rPr>
                        <a:t>page</a:t>
                      </a:r>
                      <a:r>
                        <a:rPr sz="1800" spc="-75" dirty="0">
                          <a:latin typeface="Arial"/>
                          <a:cs typeface="Arial"/>
                        </a:rPr>
                        <a:t> </a:t>
                      </a:r>
                      <a:r>
                        <a:rPr sz="1800" spc="-15" dirty="0">
                          <a:latin typeface="Arial"/>
                          <a:cs typeface="Arial"/>
                        </a:rPr>
                        <a:t>offset</a:t>
                      </a:r>
                      <a:endParaRPr sz="1800">
                        <a:latin typeface="Arial"/>
                        <a:cs typeface="Arial"/>
                      </a:endParaRPr>
                    </a:p>
                  </a:txBody>
                  <a:tcPr marL="0" marR="0" marT="0" marB="0">
                    <a:lnL w="9525">
                      <a:solidFill>
                        <a:srgbClr val="000000"/>
                      </a:solidFill>
                      <a:prstDash val="solid"/>
                    </a:lnL>
                    <a:lnB w="9525">
                      <a:solidFill>
                        <a:srgbClr val="000000"/>
                      </a:solidFill>
                      <a:prstDash val="solid"/>
                    </a:lnB>
                  </a:tcPr>
                </a:tc>
              </a:tr>
              <a:tr h="584200">
                <a:tc>
                  <a:txBody>
                    <a:bodyPr/>
                    <a:lstStyle/>
                    <a:p>
                      <a:pPr marR="50165" algn="ctr">
                        <a:lnSpc>
                          <a:spcPct val="100000"/>
                        </a:lnSpc>
                        <a:spcBef>
                          <a:spcPts val="1245"/>
                        </a:spcBef>
                      </a:pPr>
                      <a:r>
                        <a:rPr sz="1800" i="1" spc="-10" dirty="0">
                          <a:latin typeface="Arial"/>
                          <a:cs typeface="Arial"/>
                        </a:rPr>
                        <a:t>p</a:t>
                      </a:r>
                      <a:r>
                        <a:rPr sz="1800" spc="-15" baseline="-20833" dirty="0">
                          <a:latin typeface="Arial"/>
                          <a:cs typeface="Arial"/>
                        </a:rPr>
                        <a:t>1</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R="97790" algn="ctr">
                        <a:lnSpc>
                          <a:spcPct val="100000"/>
                        </a:lnSpc>
                        <a:spcBef>
                          <a:spcPts val="1165"/>
                        </a:spcBef>
                      </a:pPr>
                      <a:r>
                        <a:rPr sz="1800" i="1" spc="-5" dirty="0">
                          <a:latin typeface="Arial"/>
                          <a:cs typeface="Arial"/>
                        </a:rPr>
                        <a:t>p</a:t>
                      </a:r>
                      <a:r>
                        <a:rPr sz="1800" spc="-7" baseline="-20833" dirty="0">
                          <a:latin typeface="Arial"/>
                          <a:cs typeface="Arial"/>
                        </a:rPr>
                        <a:t>2</a:t>
                      </a:r>
                      <a:endParaRPr sz="1800" baseline="-20833">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c>
                  <a:txBody>
                    <a:bodyPr/>
                    <a:lstStyle/>
                    <a:p>
                      <a:pPr marL="718820">
                        <a:lnSpc>
                          <a:spcPct val="100000"/>
                        </a:lnSpc>
                        <a:spcBef>
                          <a:spcPts val="1565"/>
                        </a:spcBef>
                      </a:pPr>
                      <a:r>
                        <a:rPr sz="1800" i="1" dirty="0">
                          <a:latin typeface="Arial"/>
                          <a:cs typeface="Arial"/>
                        </a:rPr>
                        <a:t>d</a:t>
                      </a:r>
                      <a:endParaRPr sz="1800" dirty="0">
                        <a:latin typeface="Arial"/>
                        <a:cs typeface="Arial"/>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35580">
              <a:lnSpc>
                <a:spcPct val="100000"/>
              </a:lnSpc>
            </a:pPr>
            <a:r>
              <a:rPr spc="-5" dirty="0"/>
              <a:t>Three-level Paging</a:t>
            </a:r>
            <a:r>
              <a:rPr dirty="0"/>
              <a:t> </a:t>
            </a:r>
            <a:r>
              <a:rPr spc="-5" dirty="0"/>
              <a:t>Scheme</a:t>
            </a:r>
          </a:p>
        </p:txBody>
      </p:sp>
      <p:sp>
        <p:nvSpPr>
          <p:cNvPr id="3" name="object 3"/>
          <p:cNvSpPr/>
          <p:nvPr/>
        </p:nvSpPr>
        <p:spPr>
          <a:xfrm>
            <a:off x="2012962" y="2424112"/>
            <a:ext cx="9312262" cy="1844649"/>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027250" y="5233987"/>
            <a:ext cx="9669449" cy="166368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35</a:t>
            </a:fld>
            <a:endParaRPr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679190">
              <a:lnSpc>
                <a:spcPct val="100000"/>
              </a:lnSpc>
            </a:pPr>
            <a:r>
              <a:rPr spc="-5" dirty="0"/>
              <a:t>Hashed Page</a:t>
            </a:r>
            <a:r>
              <a:rPr spc="-35" dirty="0"/>
              <a:t> </a:t>
            </a:r>
            <a:r>
              <a:rPr spc="-5" dirty="0"/>
              <a:t>Tables</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36</a:t>
            </a:fld>
            <a:endParaRPr dirty="0"/>
          </a:p>
        </p:txBody>
      </p:sp>
      <p:sp>
        <p:nvSpPr>
          <p:cNvPr id="3" name="object 3"/>
          <p:cNvSpPr txBox="1"/>
          <p:nvPr/>
        </p:nvSpPr>
        <p:spPr>
          <a:xfrm>
            <a:off x="1260919" y="1895957"/>
            <a:ext cx="11254105" cy="4514056"/>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spc="-5" dirty="0">
                <a:latin typeface="Arial"/>
                <a:cs typeface="Arial"/>
              </a:rPr>
              <a:t>Common in </a:t>
            </a:r>
            <a:r>
              <a:rPr sz="2400" spc="-10" dirty="0">
                <a:latin typeface="Arial"/>
                <a:cs typeface="Arial"/>
              </a:rPr>
              <a:t>address spaces </a:t>
            </a:r>
            <a:r>
              <a:rPr sz="2400" dirty="0">
                <a:latin typeface="Arial"/>
                <a:cs typeface="Arial"/>
              </a:rPr>
              <a:t>&gt; </a:t>
            </a:r>
            <a:r>
              <a:rPr sz="2400" spc="-10" dirty="0">
                <a:latin typeface="Arial"/>
                <a:cs typeface="Arial"/>
              </a:rPr>
              <a:t>32</a:t>
            </a:r>
            <a:r>
              <a:rPr sz="2400" spc="35" dirty="0">
                <a:latin typeface="Arial"/>
                <a:cs typeface="Arial"/>
              </a:rPr>
              <a:t> </a:t>
            </a:r>
            <a:r>
              <a:rPr sz="2400" spc="-5" dirty="0">
                <a:latin typeface="Arial"/>
                <a:cs typeface="Arial"/>
              </a:rPr>
              <a:t>bits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dirty="0">
                <a:latin typeface="Arial"/>
                <a:cs typeface="Arial"/>
              </a:rPr>
              <a:t>The </a:t>
            </a:r>
            <a:r>
              <a:rPr sz="2400" spc="-5" dirty="0">
                <a:latin typeface="Arial"/>
                <a:cs typeface="Arial"/>
              </a:rPr>
              <a:t>virtual </a:t>
            </a:r>
            <a:r>
              <a:rPr sz="2400" spc="-10" dirty="0">
                <a:latin typeface="Arial"/>
                <a:cs typeface="Arial"/>
              </a:rPr>
              <a:t>page number </a:t>
            </a:r>
            <a:r>
              <a:rPr sz="2400" spc="-5" dirty="0">
                <a:latin typeface="Arial"/>
                <a:cs typeface="Arial"/>
              </a:rPr>
              <a:t>is </a:t>
            </a:r>
            <a:r>
              <a:rPr sz="2400" spc="-10" dirty="0">
                <a:latin typeface="Arial"/>
                <a:cs typeface="Arial"/>
              </a:rPr>
              <a:t>hashed </a:t>
            </a:r>
            <a:r>
              <a:rPr sz="2400" spc="-5" dirty="0">
                <a:latin typeface="Arial"/>
                <a:cs typeface="Arial"/>
              </a:rPr>
              <a:t>into a </a:t>
            </a:r>
            <a:r>
              <a:rPr sz="2400" spc="-10" dirty="0">
                <a:latin typeface="Arial"/>
                <a:cs typeface="Arial"/>
              </a:rPr>
              <a:t>page</a:t>
            </a:r>
            <a:r>
              <a:rPr sz="2400" spc="75" dirty="0">
                <a:latin typeface="Arial"/>
                <a:cs typeface="Arial"/>
              </a:rPr>
              <a:t> </a:t>
            </a:r>
            <a:r>
              <a:rPr sz="2400" spc="-10" dirty="0">
                <a:latin typeface="Arial"/>
                <a:cs typeface="Arial"/>
              </a:rPr>
              <a:t>table</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dirty="0">
                <a:latin typeface="Arial"/>
                <a:cs typeface="Arial"/>
              </a:rPr>
              <a:t>This </a:t>
            </a:r>
            <a:r>
              <a:rPr sz="2400" spc="-10" dirty="0">
                <a:latin typeface="Arial"/>
                <a:cs typeface="Arial"/>
              </a:rPr>
              <a:t>page table contains </a:t>
            </a:r>
            <a:r>
              <a:rPr sz="2400" spc="-5" dirty="0">
                <a:latin typeface="Arial"/>
                <a:cs typeface="Arial"/>
              </a:rPr>
              <a:t>a </a:t>
            </a:r>
            <a:r>
              <a:rPr sz="2400" spc="-10" dirty="0">
                <a:latin typeface="Arial"/>
                <a:cs typeface="Arial"/>
              </a:rPr>
              <a:t>chain </a:t>
            </a:r>
            <a:r>
              <a:rPr sz="2400" spc="-5" dirty="0">
                <a:latin typeface="Arial"/>
                <a:cs typeface="Arial"/>
              </a:rPr>
              <a:t>of </a:t>
            </a:r>
            <a:r>
              <a:rPr sz="2400" spc="-10" dirty="0">
                <a:latin typeface="Arial"/>
                <a:cs typeface="Arial"/>
              </a:rPr>
              <a:t>elements hashing </a:t>
            </a:r>
            <a:r>
              <a:rPr sz="2400" dirty="0">
                <a:latin typeface="Arial"/>
                <a:cs typeface="Arial"/>
              </a:rPr>
              <a:t>to </a:t>
            </a:r>
            <a:r>
              <a:rPr sz="2400" spc="-5" dirty="0">
                <a:latin typeface="Arial"/>
                <a:cs typeface="Arial"/>
              </a:rPr>
              <a:t>the same</a:t>
            </a:r>
            <a:r>
              <a:rPr sz="2400" spc="204" dirty="0">
                <a:latin typeface="Arial"/>
                <a:cs typeface="Arial"/>
              </a:rPr>
              <a:t> </a:t>
            </a:r>
            <a:r>
              <a:rPr sz="2400" spc="-10" dirty="0">
                <a:latin typeface="Arial"/>
                <a:cs typeface="Arial"/>
              </a:rPr>
              <a:t>location</a:t>
            </a:r>
            <a:endParaRPr sz="2400" dirty="0">
              <a:latin typeface="Arial"/>
              <a:cs typeface="Arial"/>
            </a:endParaRPr>
          </a:p>
          <a:p>
            <a:pPr lvl="1">
              <a:lnSpc>
                <a:spcPct val="100000"/>
              </a:lnSpc>
              <a:buFont typeface="Wingdings"/>
              <a:buChar char=""/>
            </a:pPr>
            <a:endParaRPr sz="2400" dirty="0">
              <a:latin typeface="Times New Roman"/>
              <a:cs typeface="Times New Roman"/>
            </a:endParaRPr>
          </a:p>
          <a:p>
            <a:pPr marL="501650" marR="508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Each </a:t>
            </a:r>
            <a:r>
              <a:rPr sz="2400" spc="-10" dirty="0">
                <a:latin typeface="Arial"/>
                <a:cs typeface="Arial"/>
              </a:rPr>
              <a:t>element contains </a:t>
            </a:r>
            <a:r>
              <a:rPr sz="2400" spc="-5" dirty="0">
                <a:latin typeface="Arial"/>
                <a:cs typeface="Arial"/>
              </a:rPr>
              <a:t>(1) the virtual </a:t>
            </a:r>
            <a:r>
              <a:rPr sz="2400" spc="-10" dirty="0">
                <a:latin typeface="Arial"/>
                <a:cs typeface="Arial"/>
              </a:rPr>
              <a:t>page number </a:t>
            </a:r>
            <a:r>
              <a:rPr sz="2400" spc="-5" dirty="0">
                <a:latin typeface="Arial"/>
                <a:cs typeface="Arial"/>
              </a:rPr>
              <a:t>(2) the </a:t>
            </a:r>
            <a:r>
              <a:rPr sz="2400" spc="-10" dirty="0">
                <a:latin typeface="Arial"/>
                <a:cs typeface="Arial"/>
              </a:rPr>
              <a:t>value </a:t>
            </a:r>
            <a:r>
              <a:rPr sz="2400" spc="-5" dirty="0">
                <a:latin typeface="Arial"/>
                <a:cs typeface="Arial"/>
              </a:rPr>
              <a:t>of the </a:t>
            </a:r>
            <a:r>
              <a:rPr sz="2400" spc="-10" dirty="0">
                <a:latin typeface="Arial"/>
                <a:cs typeface="Arial"/>
              </a:rPr>
              <a:t>mapped page </a:t>
            </a:r>
            <a:r>
              <a:rPr sz="2400" spc="-5" dirty="0">
                <a:latin typeface="Arial"/>
                <a:cs typeface="Arial"/>
              </a:rPr>
              <a:t>frame (3) a </a:t>
            </a:r>
            <a:r>
              <a:rPr sz="2400" spc="-10" dirty="0">
                <a:latin typeface="Arial"/>
                <a:cs typeface="Arial"/>
              </a:rPr>
              <a:t>pointer </a:t>
            </a:r>
            <a:r>
              <a:rPr sz="2400" dirty="0">
                <a:latin typeface="Arial"/>
                <a:cs typeface="Arial"/>
              </a:rPr>
              <a:t>to  </a:t>
            </a:r>
            <a:r>
              <a:rPr sz="2400" spc="-5" dirty="0">
                <a:latin typeface="Arial"/>
                <a:cs typeface="Arial"/>
              </a:rPr>
              <a:t>the </a:t>
            </a:r>
            <a:r>
              <a:rPr sz="2400" spc="-10" dirty="0">
                <a:latin typeface="Arial"/>
                <a:cs typeface="Arial"/>
              </a:rPr>
              <a:t>next</a:t>
            </a:r>
            <a:r>
              <a:rPr sz="2400" spc="-70" dirty="0">
                <a:latin typeface="Arial"/>
                <a:cs typeface="Arial"/>
              </a:rPr>
              <a:t> </a:t>
            </a:r>
            <a:r>
              <a:rPr sz="2400" spc="-10" dirty="0">
                <a:latin typeface="Arial"/>
                <a:cs typeface="Arial"/>
              </a:rPr>
              <a:t>element</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Virtual </a:t>
            </a:r>
            <a:r>
              <a:rPr sz="2400" spc="-10" dirty="0">
                <a:latin typeface="Arial"/>
                <a:cs typeface="Arial"/>
              </a:rPr>
              <a:t>page numbers </a:t>
            </a:r>
            <a:r>
              <a:rPr sz="2400" spc="-5" dirty="0">
                <a:latin typeface="Arial"/>
                <a:cs typeface="Arial"/>
              </a:rPr>
              <a:t>are </a:t>
            </a:r>
            <a:r>
              <a:rPr sz="2400" spc="-10" dirty="0">
                <a:latin typeface="Arial"/>
                <a:cs typeface="Arial"/>
              </a:rPr>
              <a:t>compared </a:t>
            </a:r>
            <a:r>
              <a:rPr sz="2400" spc="-5" dirty="0">
                <a:latin typeface="Arial"/>
                <a:cs typeface="Arial"/>
              </a:rPr>
              <a:t>in this </a:t>
            </a:r>
            <a:r>
              <a:rPr sz="2400" spc="-10" dirty="0">
                <a:latin typeface="Arial"/>
                <a:cs typeface="Arial"/>
              </a:rPr>
              <a:t>chain searching </a:t>
            </a:r>
            <a:r>
              <a:rPr sz="2400" spc="-5" dirty="0">
                <a:latin typeface="Arial"/>
                <a:cs typeface="Arial"/>
              </a:rPr>
              <a:t>for a</a:t>
            </a:r>
            <a:r>
              <a:rPr sz="2400" spc="220" dirty="0">
                <a:latin typeface="Arial"/>
                <a:cs typeface="Arial"/>
              </a:rPr>
              <a:t> </a:t>
            </a:r>
            <a:r>
              <a:rPr sz="2400" spc="-5" dirty="0">
                <a:latin typeface="Arial"/>
                <a:cs typeface="Arial"/>
              </a:rPr>
              <a:t>match</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If </a:t>
            </a:r>
            <a:r>
              <a:rPr sz="2400" spc="-5" dirty="0">
                <a:latin typeface="Arial"/>
                <a:cs typeface="Arial"/>
              </a:rPr>
              <a:t>a match is </a:t>
            </a:r>
            <a:r>
              <a:rPr sz="2400" spc="-10" dirty="0">
                <a:latin typeface="Arial"/>
                <a:cs typeface="Arial"/>
              </a:rPr>
              <a:t>found, </a:t>
            </a:r>
            <a:r>
              <a:rPr sz="2400" spc="-5" dirty="0">
                <a:latin typeface="Arial"/>
                <a:cs typeface="Arial"/>
              </a:rPr>
              <a:t>the </a:t>
            </a:r>
            <a:r>
              <a:rPr sz="2400" spc="-10" dirty="0">
                <a:latin typeface="Arial"/>
                <a:cs typeface="Arial"/>
              </a:rPr>
              <a:t>corresponding physical </a:t>
            </a:r>
            <a:r>
              <a:rPr sz="2400" spc="-5" dirty="0">
                <a:latin typeface="Arial"/>
                <a:cs typeface="Arial"/>
              </a:rPr>
              <a:t>frame is</a:t>
            </a:r>
            <a:r>
              <a:rPr sz="2400" spc="160" dirty="0">
                <a:latin typeface="Arial"/>
                <a:cs typeface="Arial"/>
              </a:rPr>
              <a:t> </a:t>
            </a:r>
            <a:r>
              <a:rPr sz="2400" spc="-10" dirty="0">
                <a:latin typeface="Arial"/>
                <a:cs typeface="Arial"/>
              </a:rPr>
              <a:t>extracted</a:t>
            </a:r>
            <a:endParaRPr sz="2400" dirty="0">
              <a:latin typeface="Arial"/>
              <a:cs typeface="Aria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549015">
              <a:lnSpc>
                <a:spcPct val="100000"/>
              </a:lnSpc>
            </a:pPr>
            <a:r>
              <a:rPr spc="-5" dirty="0"/>
              <a:t>Hashed Page</a:t>
            </a:r>
            <a:r>
              <a:rPr spc="-35" dirty="0"/>
              <a:t> </a:t>
            </a:r>
            <a:r>
              <a:rPr spc="-5" dirty="0"/>
              <a:t>Table</a:t>
            </a:r>
          </a:p>
        </p:txBody>
      </p:sp>
      <p:sp>
        <p:nvSpPr>
          <p:cNvPr id="3" name="object 3"/>
          <p:cNvSpPr/>
          <p:nvPr/>
        </p:nvSpPr>
        <p:spPr>
          <a:xfrm>
            <a:off x="1893887" y="2039937"/>
            <a:ext cx="10325087" cy="529907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37</a:t>
            </a:fld>
            <a:endParaRPr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673475">
              <a:lnSpc>
                <a:spcPct val="100000"/>
              </a:lnSpc>
            </a:pPr>
            <a:r>
              <a:rPr spc="-5" dirty="0"/>
              <a:t>Inverted Page</a:t>
            </a:r>
            <a:r>
              <a:rPr spc="-35" dirty="0"/>
              <a:t> </a:t>
            </a:r>
            <a:r>
              <a:rPr spc="-5" dirty="0"/>
              <a:t>Table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38</a:t>
            </a:fld>
            <a:endParaRPr dirty="0"/>
          </a:p>
        </p:txBody>
      </p:sp>
      <p:sp>
        <p:nvSpPr>
          <p:cNvPr id="3" name="object 3"/>
          <p:cNvSpPr txBox="1"/>
          <p:nvPr/>
        </p:nvSpPr>
        <p:spPr>
          <a:xfrm>
            <a:off x="1515007" y="1189557"/>
            <a:ext cx="10807700" cy="7509748"/>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Lst>
            </a:pPr>
            <a:r>
              <a:rPr sz="2400" spc="-10" dirty="0">
                <a:latin typeface="Arial"/>
                <a:cs typeface="Arial"/>
              </a:rPr>
              <a:t>Rather than each </a:t>
            </a:r>
            <a:r>
              <a:rPr sz="2400" spc="-5" dirty="0">
                <a:latin typeface="Arial"/>
                <a:cs typeface="Arial"/>
              </a:rPr>
              <a:t>process </a:t>
            </a:r>
            <a:r>
              <a:rPr sz="2400" spc="-10" dirty="0">
                <a:latin typeface="Arial"/>
                <a:cs typeface="Arial"/>
              </a:rPr>
              <a:t>having </a:t>
            </a:r>
            <a:r>
              <a:rPr sz="2400" spc="-5" dirty="0">
                <a:latin typeface="Arial"/>
                <a:cs typeface="Arial"/>
              </a:rPr>
              <a:t>a </a:t>
            </a:r>
            <a:r>
              <a:rPr sz="2400" spc="-10" dirty="0">
                <a:latin typeface="Arial"/>
                <a:cs typeface="Arial"/>
              </a:rPr>
              <a:t>page table and keeping </a:t>
            </a:r>
            <a:r>
              <a:rPr sz="2400" spc="-5" dirty="0">
                <a:latin typeface="Arial"/>
                <a:cs typeface="Arial"/>
              </a:rPr>
              <a:t>track of </a:t>
            </a:r>
            <a:r>
              <a:rPr sz="2400" spc="-10" dirty="0">
                <a:latin typeface="Arial"/>
                <a:cs typeface="Arial"/>
              </a:rPr>
              <a:t>all possible logical pages, </a:t>
            </a:r>
            <a:r>
              <a:rPr sz="2400" spc="-5" dirty="0">
                <a:latin typeface="Arial"/>
                <a:cs typeface="Arial"/>
              </a:rPr>
              <a:t>track </a:t>
            </a:r>
            <a:r>
              <a:rPr sz="2400" spc="-10" dirty="0">
                <a:latin typeface="Arial"/>
                <a:cs typeface="Arial"/>
              </a:rPr>
              <a:t>all  physical</a:t>
            </a:r>
            <a:r>
              <a:rPr sz="2400" spc="-40" dirty="0">
                <a:latin typeface="Arial"/>
                <a:cs typeface="Arial"/>
              </a:rPr>
              <a:t> </a:t>
            </a:r>
            <a:r>
              <a:rPr sz="2400" spc="-15" dirty="0">
                <a:latin typeface="Arial"/>
                <a:cs typeface="Arial"/>
              </a:rPr>
              <a:t>pages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One entry for </a:t>
            </a:r>
            <a:r>
              <a:rPr sz="2400" spc="-10" dirty="0">
                <a:latin typeface="Arial"/>
                <a:cs typeface="Arial"/>
              </a:rPr>
              <a:t>each real page </a:t>
            </a:r>
            <a:r>
              <a:rPr sz="2400" spc="-5" dirty="0">
                <a:latin typeface="Arial"/>
                <a:cs typeface="Arial"/>
              </a:rPr>
              <a:t>of</a:t>
            </a:r>
            <a:r>
              <a:rPr sz="2400" spc="20" dirty="0">
                <a:latin typeface="Arial"/>
                <a:cs typeface="Arial"/>
              </a:rPr>
              <a:t> </a:t>
            </a:r>
            <a:r>
              <a:rPr sz="2400" spc="-5" dirty="0">
                <a:latin typeface="Arial"/>
                <a:cs typeface="Arial"/>
              </a:rPr>
              <a:t>memory</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marR="194945"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Entry consists of the virtual </a:t>
            </a:r>
            <a:r>
              <a:rPr sz="2400" spc="-10" dirty="0">
                <a:latin typeface="Arial"/>
                <a:cs typeface="Arial"/>
              </a:rPr>
              <a:t>address </a:t>
            </a:r>
            <a:r>
              <a:rPr sz="2400" spc="-5" dirty="0">
                <a:latin typeface="Arial"/>
                <a:cs typeface="Arial"/>
              </a:rPr>
              <a:t>of the </a:t>
            </a:r>
            <a:r>
              <a:rPr sz="2400" spc="-10" dirty="0">
                <a:latin typeface="Arial"/>
                <a:cs typeface="Arial"/>
              </a:rPr>
              <a:t>page </a:t>
            </a:r>
            <a:r>
              <a:rPr sz="2400" spc="-5" dirty="0">
                <a:latin typeface="Arial"/>
                <a:cs typeface="Arial"/>
              </a:rPr>
              <a:t>stored in that </a:t>
            </a:r>
            <a:r>
              <a:rPr sz="2400" spc="-10" dirty="0">
                <a:latin typeface="Arial"/>
                <a:cs typeface="Arial"/>
              </a:rPr>
              <a:t>real </a:t>
            </a:r>
            <a:r>
              <a:rPr sz="2400" spc="-5" dirty="0">
                <a:latin typeface="Arial"/>
                <a:cs typeface="Arial"/>
              </a:rPr>
              <a:t>memory </a:t>
            </a:r>
            <a:r>
              <a:rPr sz="2400" spc="-10" dirty="0">
                <a:latin typeface="Arial"/>
                <a:cs typeface="Arial"/>
              </a:rPr>
              <a:t>location, </a:t>
            </a:r>
            <a:r>
              <a:rPr sz="2400" spc="-15" dirty="0">
                <a:latin typeface="Arial"/>
                <a:cs typeface="Arial"/>
              </a:rPr>
              <a:t>with </a:t>
            </a:r>
            <a:r>
              <a:rPr sz="2400" spc="-10" dirty="0">
                <a:latin typeface="Arial"/>
                <a:cs typeface="Arial"/>
              </a:rPr>
              <a:t>information  about </a:t>
            </a:r>
            <a:r>
              <a:rPr sz="2400" spc="-5" dirty="0">
                <a:latin typeface="Arial"/>
                <a:cs typeface="Arial"/>
              </a:rPr>
              <a:t>the process that </a:t>
            </a:r>
            <a:r>
              <a:rPr sz="2400" spc="-20" dirty="0">
                <a:latin typeface="Arial"/>
                <a:cs typeface="Arial"/>
              </a:rPr>
              <a:t>owns </a:t>
            </a:r>
            <a:r>
              <a:rPr sz="2400" spc="-5" dirty="0">
                <a:latin typeface="Arial"/>
                <a:cs typeface="Arial"/>
              </a:rPr>
              <a:t>that</a:t>
            </a:r>
            <a:r>
              <a:rPr sz="2400" spc="50" dirty="0">
                <a:latin typeface="Arial"/>
                <a:cs typeface="Arial"/>
              </a:rPr>
              <a:t> </a:t>
            </a:r>
            <a:r>
              <a:rPr sz="2400" spc="-15" dirty="0">
                <a:latin typeface="Arial"/>
                <a:cs typeface="Arial"/>
              </a:rPr>
              <a:t>page</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marR="233045" indent="-488950">
              <a:lnSpc>
                <a:spcPct val="100000"/>
              </a:lnSpc>
              <a:spcBef>
                <a:spcPts val="1600"/>
              </a:spcBef>
              <a:buClr>
                <a:srgbClr val="993300"/>
              </a:buClr>
              <a:buSzPct val="88888"/>
              <a:buFont typeface="Wingdings"/>
              <a:buChar char=""/>
              <a:tabLst>
                <a:tab pos="502284" algn="l"/>
              </a:tabLst>
            </a:pPr>
            <a:r>
              <a:rPr sz="2400" spc="-10" dirty="0">
                <a:latin typeface="Arial"/>
                <a:cs typeface="Arial"/>
              </a:rPr>
              <a:t>Decreases </a:t>
            </a:r>
            <a:r>
              <a:rPr sz="2400" spc="-5" dirty="0">
                <a:latin typeface="Arial"/>
                <a:cs typeface="Arial"/>
              </a:rPr>
              <a:t>memory </a:t>
            </a:r>
            <a:r>
              <a:rPr sz="2400" spc="-10" dirty="0">
                <a:latin typeface="Arial"/>
                <a:cs typeface="Arial"/>
              </a:rPr>
              <a:t>needed </a:t>
            </a:r>
            <a:r>
              <a:rPr sz="2400" dirty="0">
                <a:latin typeface="Arial"/>
                <a:cs typeface="Arial"/>
              </a:rPr>
              <a:t>to </a:t>
            </a:r>
            <a:r>
              <a:rPr sz="2400" spc="-5" dirty="0">
                <a:latin typeface="Arial"/>
                <a:cs typeface="Arial"/>
              </a:rPr>
              <a:t>store </a:t>
            </a:r>
            <a:r>
              <a:rPr sz="2400" spc="-10" dirty="0">
                <a:latin typeface="Arial"/>
                <a:cs typeface="Arial"/>
              </a:rPr>
              <a:t>each page table, but increases </a:t>
            </a:r>
            <a:r>
              <a:rPr sz="2400" spc="-5" dirty="0">
                <a:latin typeface="Arial"/>
                <a:cs typeface="Arial"/>
              </a:rPr>
              <a:t>time </a:t>
            </a:r>
            <a:r>
              <a:rPr sz="2400" spc="-10" dirty="0">
                <a:latin typeface="Arial"/>
                <a:cs typeface="Arial"/>
              </a:rPr>
              <a:t>needed </a:t>
            </a:r>
            <a:r>
              <a:rPr sz="2400" dirty="0">
                <a:latin typeface="Arial"/>
                <a:cs typeface="Arial"/>
              </a:rPr>
              <a:t>to </a:t>
            </a:r>
            <a:r>
              <a:rPr sz="2400" spc="-5" dirty="0">
                <a:latin typeface="Arial"/>
                <a:cs typeface="Arial"/>
              </a:rPr>
              <a:t>search the </a:t>
            </a:r>
            <a:r>
              <a:rPr sz="2400" spc="-10" dirty="0">
                <a:latin typeface="Arial"/>
                <a:cs typeface="Arial"/>
              </a:rPr>
              <a:t>table  </a:t>
            </a:r>
            <a:r>
              <a:rPr sz="2400" spc="-20" dirty="0">
                <a:latin typeface="Arial"/>
                <a:cs typeface="Arial"/>
              </a:rPr>
              <a:t>when </a:t>
            </a:r>
            <a:r>
              <a:rPr sz="2400" spc="-5" dirty="0">
                <a:latin typeface="Arial"/>
                <a:cs typeface="Arial"/>
              </a:rPr>
              <a:t>a </a:t>
            </a:r>
            <a:r>
              <a:rPr sz="2400" spc="-10" dirty="0">
                <a:latin typeface="Arial"/>
                <a:cs typeface="Arial"/>
              </a:rPr>
              <a:t>page </a:t>
            </a:r>
            <a:r>
              <a:rPr sz="2400" spc="-5" dirty="0">
                <a:latin typeface="Arial"/>
                <a:cs typeface="Arial"/>
              </a:rPr>
              <a:t>reference</a:t>
            </a:r>
            <a:r>
              <a:rPr sz="2400" spc="25" dirty="0">
                <a:latin typeface="Arial"/>
                <a:cs typeface="Arial"/>
              </a:rPr>
              <a:t> </a:t>
            </a:r>
            <a:r>
              <a:rPr sz="2400" spc="-5" dirty="0">
                <a:latin typeface="Arial"/>
                <a:cs typeface="Arial"/>
              </a:rPr>
              <a:t>occurs</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Use </a:t>
            </a:r>
            <a:r>
              <a:rPr sz="2400" spc="-10" dirty="0">
                <a:latin typeface="Arial"/>
                <a:cs typeface="Arial"/>
              </a:rPr>
              <a:t>hash table </a:t>
            </a:r>
            <a:r>
              <a:rPr sz="2400" dirty="0">
                <a:latin typeface="Arial"/>
                <a:cs typeface="Arial"/>
              </a:rPr>
              <a:t>to </a:t>
            </a:r>
            <a:r>
              <a:rPr sz="2400" spc="-5" dirty="0">
                <a:latin typeface="Arial"/>
                <a:cs typeface="Arial"/>
              </a:rPr>
              <a:t>limit the search </a:t>
            </a:r>
            <a:r>
              <a:rPr sz="2400" dirty="0">
                <a:latin typeface="Arial"/>
                <a:cs typeface="Arial"/>
              </a:rPr>
              <a:t>to </a:t>
            </a:r>
            <a:r>
              <a:rPr sz="2400" spc="-10" dirty="0">
                <a:latin typeface="Arial"/>
                <a:cs typeface="Arial"/>
              </a:rPr>
              <a:t>one </a:t>
            </a:r>
            <a:r>
              <a:rPr sz="2400" dirty="0">
                <a:latin typeface="Arial"/>
                <a:cs typeface="Arial"/>
              </a:rPr>
              <a:t>— </a:t>
            </a:r>
            <a:r>
              <a:rPr sz="2400" spc="-10" dirty="0">
                <a:latin typeface="Arial"/>
                <a:cs typeface="Arial"/>
              </a:rPr>
              <a:t>or </a:t>
            </a:r>
            <a:r>
              <a:rPr sz="2400" spc="-5" dirty="0">
                <a:latin typeface="Arial"/>
                <a:cs typeface="Arial"/>
              </a:rPr>
              <a:t>at most a few </a:t>
            </a:r>
            <a:r>
              <a:rPr sz="2400" dirty="0">
                <a:latin typeface="Arial"/>
                <a:cs typeface="Arial"/>
              </a:rPr>
              <a:t>— </a:t>
            </a:r>
            <a:r>
              <a:rPr sz="2400" spc="-10" dirty="0">
                <a:latin typeface="Arial"/>
                <a:cs typeface="Arial"/>
              </a:rPr>
              <a:t>page-table</a:t>
            </a:r>
            <a:r>
              <a:rPr sz="2400" spc="170" dirty="0">
                <a:latin typeface="Arial"/>
                <a:cs typeface="Arial"/>
              </a:rPr>
              <a:t> </a:t>
            </a:r>
            <a:r>
              <a:rPr sz="2400" spc="-10" dirty="0">
                <a:latin typeface="Arial"/>
                <a:cs typeface="Arial"/>
              </a:rPr>
              <a:t>entries</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dirty="0">
                <a:latin typeface="Arial"/>
                <a:cs typeface="Arial"/>
              </a:rPr>
              <a:t>TLB </a:t>
            </a:r>
            <a:r>
              <a:rPr sz="2400" spc="-5" dirty="0">
                <a:latin typeface="Arial"/>
                <a:cs typeface="Arial"/>
              </a:rPr>
              <a:t>can accelerate</a:t>
            </a:r>
            <a:r>
              <a:rPr sz="2400" spc="-90" dirty="0">
                <a:latin typeface="Arial"/>
                <a:cs typeface="Arial"/>
              </a:rPr>
              <a:t> </a:t>
            </a:r>
            <a:r>
              <a:rPr sz="2400" spc="-5" dirty="0">
                <a:latin typeface="Arial"/>
                <a:cs typeface="Arial"/>
              </a:rPr>
              <a:t>access</a:t>
            </a:r>
            <a:endParaRPr sz="2400" dirty="0">
              <a:latin typeface="Arial"/>
              <a:cs typeface="Arial"/>
            </a:endParaRPr>
          </a:p>
          <a:p>
            <a:pPr lvl="1">
              <a:lnSpc>
                <a:spcPct val="100000"/>
              </a:lnSpc>
              <a:buClr>
                <a:srgbClr val="CC66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But </a:t>
            </a:r>
            <a:r>
              <a:rPr sz="2400" spc="-10" dirty="0">
                <a:latin typeface="Arial"/>
                <a:cs typeface="Arial"/>
              </a:rPr>
              <a:t>how </a:t>
            </a:r>
            <a:r>
              <a:rPr sz="2400" dirty="0">
                <a:latin typeface="Arial"/>
                <a:cs typeface="Arial"/>
              </a:rPr>
              <a:t>to </a:t>
            </a:r>
            <a:r>
              <a:rPr sz="2400" spc="-10" dirty="0">
                <a:latin typeface="Arial"/>
                <a:cs typeface="Arial"/>
              </a:rPr>
              <a:t>implement shared</a:t>
            </a:r>
            <a:r>
              <a:rPr sz="2400" spc="50" dirty="0">
                <a:latin typeface="Arial"/>
                <a:cs typeface="Arial"/>
              </a:rPr>
              <a:t> </a:t>
            </a:r>
            <a:r>
              <a:rPr sz="2400" spc="-10" dirty="0">
                <a:latin typeface="Arial"/>
                <a:cs typeface="Arial"/>
              </a:rPr>
              <a:t>memory?</a:t>
            </a:r>
            <a:endParaRPr sz="2400" dirty="0">
              <a:latin typeface="Arial"/>
              <a:cs typeface="Arial"/>
            </a:endParaRPr>
          </a:p>
          <a:p>
            <a:pPr marL="1073150" lvl="1" indent="-408305">
              <a:lnSpc>
                <a:spcPct val="100000"/>
              </a:lnSpc>
              <a:spcBef>
                <a:spcPts val="755"/>
              </a:spcBef>
              <a:buClr>
                <a:srgbClr val="CC6600"/>
              </a:buClr>
              <a:buSzPct val="77777"/>
              <a:buFont typeface="Wingdings"/>
              <a:buChar char=""/>
              <a:tabLst>
                <a:tab pos="1073785" algn="l"/>
              </a:tabLst>
            </a:pPr>
            <a:r>
              <a:rPr sz="2400" spc="-5" dirty="0">
                <a:latin typeface="Arial"/>
                <a:cs typeface="Arial"/>
              </a:rPr>
              <a:t>One </a:t>
            </a:r>
            <a:r>
              <a:rPr sz="2400" spc="-10" dirty="0">
                <a:latin typeface="Arial"/>
                <a:cs typeface="Arial"/>
              </a:rPr>
              <a:t>mapping </a:t>
            </a:r>
            <a:r>
              <a:rPr sz="2400" spc="-5" dirty="0">
                <a:latin typeface="Arial"/>
                <a:cs typeface="Arial"/>
              </a:rPr>
              <a:t>of a virtual </a:t>
            </a:r>
            <a:r>
              <a:rPr sz="2400" spc="-10" dirty="0">
                <a:latin typeface="Arial"/>
                <a:cs typeface="Arial"/>
              </a:rPr>
              <a:t>address </a:t>
            </a:r>
            <a:r>
              <a:rPr sz="2400" dirty="0">
                <a:latin typeface="Arial"/>
                <a:cs typeface="Arial"/>
              </a:rPr>
              <a:t>to </a:t>
            </a:r>
            <a:r>
              <a:rPr sz="2400" spc="-5" dirty="0">
                <a:latin typeface="Arial"/>
                <a:cs typeface="Arial"/>
              </a:rPr>
              <a:t>the </a:t>
            </a:r>
            <a:r>
              <a:rPr sz="2400" spc="-10" dirty="0">
                <a:latin typeface="Arial"/>
                <a:cs typeface="Arial"/>
              </a:rPr>
              <a:t>shared physical</a:t>
            </a:r>
            <a:r>
              <a:rPr sz="2400" spc="160" dirty="0">
                <a:latin typeface="Arial"/>
                <a:cs typeface="Arial"/>
              </a:rPr>
              <a:t> </a:t>
            </a:r>
            <a:r>
              <a:rPr sz="2400" spc="-10" dirty="0">
                <a:latin typeface="Arial"/>
                <a:cs typeface="Arial"/>
              </a:rPr>
              <a:t>address</a:t>
            </a:r>
            <a:endParaRPr sz="2400" dirty="0">
              <a:latin typeface="Arial"/>
              <a:cs typeface="Aria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995170">
              <a:lnSpc>
                <a:spcPct val="100000"/>
              </a:lnSpc>
            </a:pPr>
            <a:r>
              <a:rPr spc="-5" dirty="0"/>
              <a:t>Inverted Page Table</a:t>
            </a:r>
            <a:r>
              <a:rPr spc="15" dirty="0"/>
              <a:t> </a:t>
            </a:r>
            <a:r>
              <a:rPr spc="-5" dirty="0"/>
              <a:t>Architecture</a:t>
            </a:r>
          </a:p>
        </p:txBody>
      </p:sp>
      <p:sp>
        <p:nvSpPr>
          <p:cNvPr id="3" name="object 3"/>
          <p:cNvSpPr/>
          <p:nvPr/>
        </p:nvSpPr>
        <p:spPr>
          <a:xfrm>
            <a:off x="1909775" y="1728787"/>
            <a:ext cx="9753587" cy="59991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39</a:t>
            </a:fld>
            <a:endParaRP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331970">
              <a:lnSpc>
                <a:spcPct val="100000"/>
              </a:lnSpc>
            </a:pPr>
            <a:r>
              <a:rPr spc="-5" dirty="0"/>
              <a:t>Background</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4</a:t>
            </a:fld>
            <a:endParaRPr dirty="0"/>
          </a:p>
        </p:txBody>
      </p:sp>
      <p:sp>
        <p:nvSpPr>
          <p:cNvPr id="3" name="object 3"/>
          <p:cNvSpPr txBox="1"/>
          <p:nvPr/>
        </p:nvSpPr>
        <p:spPr>
          <a:xfrm>
            <a:off x="1260919" y="1895957"/>
            <a:ext cx="11825922" cy="5745163"/>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 pos="4358640" algn="l"/>
              </a:tabLst>
            </a:pPr>
            <a:r>
              <a:rPr sz="2400" spc="-5" dirty="0">
                <a:latin typeface="Arial"/>
                <a:cs typeface="Arial"/>
              </a:rPr>
              <a:t>Program must </a:t>
            </a:r>
            <a:r>
              <a:rPr sz="2400" spc="-10" dirty="0">
                <a:latin typeface="Arial"/>
                <a:cs typeface="Arial"/>
              </a:rPr>
              <a:t>be brought </a:t>
            </a:r>
            <a:r>
              <a:rPr sz="2400" spc="440" dirty="0">
                <a:latin typeface="Arial"/>
                <a:cs typeface="Arial"/>
              </a:rPr>
              <a:t> </a:t>
            </a:r>
            <a:r>
              <a:rPr sz="2400" spc="-5" dirty="0">
                <a:latin typeface="Arial"/>
                <a:cs typeface="Arial"/>
              </a:rPr>
              <a:t>(from</a:t>
            </a:r>
            <a:r>
              <a:rPr sz="2400" spc="200" dirty="0">
                <a:latin typeface="Arial"/>
                <a:cs typeface="Arial"/>
              </a:rPr>
              <a:t> </a:t>
            </a:r>
            <a:r>
              <a:rPr sz="2400" spc="-5" dirty="0">
                <a:latin typeface="Arial"/>
                <a:cs typeface="Arial"/>
              </a:rPr>
              <a:t>disk)	into memory </a:t>
            </a:r>
            <a:r>
              <a:rPr sz="2400" spc="-10" dirty="0">
                <a:latin typeface="Arial"/>
                <a:cs typeface="Arial"/>
              </a:rPr>
              <a:t>and placed </a:t>
            </a:r>
            <a:r>
              <a:rPr sz="2400" spc="-15" dirty="0">
                <a:latin typeface="Arial"/>
                <a:cs typeface="Arial"/>
              </a:rPr>
              <a:t>within </a:t>
            </a:r>
            <a:r>
              <a:rPr sz="2400" spc="-5" dirty="0">
                <a:latin typeface="Arial"/>
                <a:cs typeface="Arial"/>
              </a:rPr>
              <a:t>a process for it </a:t>
            </a:r>
            <a:r>
              <a:rPr sz="2400" dirty="0">
                <a:latin typeface="Arial"/>
                <a:cs typeface="Arial"/>
              </a:rPr>
              <a:t>to </a:t>
            </a:r>
            <a:r>
              <a:rPr sz="2400" spc="-10" dirty="0">
                <a:latin typeface="Arial"/>
                <a:cs typeface="Arial"/>
              </a:rPr>
              <a:t>be</a:t>
            </a:r>
            <a:r>
              <a:rPr sz="2400" spc="145" dirty="0">
                <a:latin typeface="Arial"/>
                <a:cs typeface="Arial"/>
              </a:rPr>
              <a:t> </a:t>
            </a:r>
            <a:r>
              <a:rPr sz="2400" spc="-10" dirty="0">
                <a:latin typeface="Arial"/>
                <a:cs typeface="Arial"/>
              </a:rPr>
              <a:t>run</a:t>
            </a:r>
            <a:endParaRPr sz="2400" dirty="0">
              <a:latin typeface="Arial"/>
              <a:cs typeface="Arial"/>
            </a:endParaRPr>
          </a:p>
          <a:p>
            <a:pPr>
              <a:lnSpc>
                <a:spcPct val="100000"/>
              </a:lnSpc>
              <a:spcBef>
                <a:spcPts val="2"/>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Main memory </a:t>
            </a:r>
            <a:r>
              <a:rPr sz="2400" spc="-10" dirty="0">
                <a:latin typeface="Arial"/>
                <a:cs typeface="Arial"/>
              </a:rPr>
              <a:t>and </a:t>
            </a:r>
            <a:r>
              <a:rPr sz="2400" spc="-5" dirty="0">
                <a:latin typeface="Arial"/>
                <a:cs typeface="Arial"/>
              </a:rPr>
              <a:t>registers are </a:t>
            </a:r>
            <a:r>
              <a:rPr sz="2400" spc="-10" dirty="0">
                <a:latin typeface="Arial"/>
                <a:cs typeface="Arial"/>
              </a:rPr>
              <a:t>only </a:t>
            </a:r>
            <a:r>
              <a:rPr sz="2400" spc="-5" dirty="0">
                <a:latin typeface="Arial"/>
                <a:cs typeface="Arial"/>
              </a:rPr>
              <a:t>storage CPU can access</a:t>
            </a:r>
            <a:r>
              <a:rPr sz="2400" spc="75" dirty="0">
                <a:latin typeface="Arial"/>
                <a:cs typeface="Arial"/>
              </a:rPr>
              <a:t> </a:t>
            </a:r>
            <a:r>
              <a:rPr sz="2400" spc="-5" dirty="0">
                <a:latin typeface="Arial"/>
                <a:cs typeface="Arial"/>
              </a:rPr>
              <a:t>directly</a:t>
            </a:r>
            <a:endParaRPr sz="2400" dirty="0">
              <a:latin typeface="Arial"/>
              <a:cs typeface="Arial"/>
            </a:endParaRPr>
          </a:p>
          <a:p>
            <a:pPr>
              <a:lnSpc>
                <a:spcPct val="100000"/>
              </a:lnSpc>
              <a:buClr>
                <a:srgbClr val="993300"/>
              </a:buClr>
              <a:buFont typeface="Wingdings"/>
              <a:buChar char=""/>
            </a:pPr>
            <a:endParaRPr sz="2400" dirty="0">
              <a:latin typeface="Times New Roman"/>
              <a:cs typeface="Times New Roman"/>
            </a:endParaRPr>
          </a:p>
          <a:p>
            <a:pPr marL="501650" indent="-488950">
              <a:lnSpc>
                <a:spcPct val="100000"/>
              </a:lnSpc>
              <a:spcBef>
                <a:spcPts val="1600"/>
              </a:spcBef>
              <a:buClr>
                <a:srgbClr val="993300"/>
              </a:buClr>
              <a:buSzPct val="88888"/>
              <a:buFont typeface="Wingdings"/>
              <a:buChar char=""/>
              <a:tabLst>
                <a:tab pos="502284" algn="l"/>
              </a:tabLst>
            </a:pPr>
            <a:r>
              <a:rPr sz="2400" spc="-5" dirty="0">
                <a:latin typeface="Arial"/>
                <a:cs typeface="Arial"/>
              </a:rPr>
              <a:t>Memory </a:t>
            </a:r>
            <a:r>
              <a:rPr sz="2400" spc="-10" dirty="0">
                <a:latin typeface="Arial"/>
                <a:cs typeface="Arial"/>
              </a:rPr>
              <a:t>unit only sees </a:t>
            </a:r>
            <a:r>
              <a:rPr sz="2400" spc="-5" dirty="0">
                <a:latin typeface="Arial"/>
                <a:cs typeface="Arial"/>
              </a:rPr>
              <a:t>a stream of </a:t>
            </a:r>
            <a:r>
              <a:rPr sz="2400" spc="-10" dirty="0">
                <a:latin typeface="Arial"/>
                <a:cs typeface="Arial"/>
              </a:rPr>
              <a:t>addresses </a:t>
            </a:r>
            <a:r>
              <a:rPr sz="2400" dirty="0">
                <a:latin typeface="Arial"/>
                <a:cs typeface="Arial"/>
              </a:rPr>
              <a:t>+ </a:t>
            </a:r>
            <a:r>
              <a:rPr sz="2400" spc="-10" dirty="0">
                <a:latin typeface="Arial"/>
                <a:cs typeface="Arial"/>
              </a:rPr>
              <a:t>read </a:t>
            </a:r>
            <a:r>
              <a:rPr sz="2400" spc="-5" dirty="0">
                <a:latin typeface="Arial"/>
                <a:cs typeface="Arial"/>
              </a:rPr>
              <a:t>requests, </a:t>
            </a:r>
            <a:r>
              <a:rPr sz="2400" spc="-10" dirty="0">
                <a:latin typeface="Arial"/>
                <a:cs typeface="Arial"/>
              </a:rPr>
              <a:t>or address </a:t>
            </a:r>
            <a:r>
              <a:rPr sz="2400" dirty="0">
                <a:latin typeface="Arial"/>
                <a:cs typeface="Arial"/>
              </a:rPr>
              <a:t>+ </a:t>
            </a:r>
            <a:r>
              <a:rPr sz="2400" spc="-5" dirty="0">
                <a:latin typeface="Arial"/>
                <a:cs typeface="Arial"/>
              </a:rPr>
              <a:t>data </a:t>
            </a:r>
            <a:r>
              <a:rPr sz="2400" spc="-10" dirty="0">
                <a:latin typeface="Arial"/>
                <a:cs typeface="Arial"/>
              </a:rPr>
              <a:t>and write</a:t>
            </a:r>
            <a:r>
              <a:rPr sz="2400" spc="330" dirty="0">
                <a:latin typeface="Arial"/>
                <a:cs typeface="Arial"/>
              </a:rPr>
              <a:t> </a:t>
            </a:r>
            <a:r>
              <a:rPr sz="2400" spc="-10" dirty="0">
                <a:latin typeface="Arial"/>
                <a:cs typeface="Arial"/>
              </a:rPr>
              <a:t>requests</a:t>
            </a:r>
            <a:endParaRPr sz="2400" dirty="0">
              <a:latin typeface="Arial"/>
              <a:cs typeface="Arial"/>
            </a:endParaRPr>
          </a:p>
          <a:p>
            <a:pPr>
              <a:lnSpc>
                <a:spcPct val="100000"/>
              </a:lnSpc>
              <a:spcBef>
                <a:spcPts val="14"/>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10" dirty="0">
                <a:latin typeface="Arial"/>
                <a:cs typeface="Arial"/>
              </a:rPr>
              <a:t>Register </a:t>
            </a:r>
            <a:r>
              <a:rPr sz="2400" spc="-5" dirty="0">
                <a:latin typeface="Arial"/>
                <a:cs typeface="Arial"/>
              </a:rPr>
              <a:t>access in </a:t>
            </a:r>
            <a:r>
              <a:rPr sz="2400" spc="-10" dirty="0">
                <a:latin typeface="Arial"/>
                <a:cs typeface="Arial"/>
              </a:rPr>
              <a:t>one </a:t>
            </a:r>
            <a:r>
              <a:rPr sz="2400" spc="-5" dirty="0">
                <a:latin typeface="Arial"/>
                <a:cs typeface="Arial"/>
              </a:rPr>
              <a:t>CPU clock (or</a:t>
            </a:r>
            <a:r>
              <a:rPr sz="2400" spc="50" dirty="0">
                <a:latin typeface="Arial"/>
                <a:cs typeface="Arial"/>
              </a:rPr>
              <a:t> </a:t>
            </a:r>
            <a:r>
              <a:rPr sz="2400" spc="-5" dirty="0">
                <a:latin typeface="Arial"/>
                <a:cs typeface="Arial"/>
              </a:rPr>
              <a:t>less)</a:t>
            </a:r>
            <a:endParaRPr sz="2400" dirty="0">
              <a:latin typeface="Arial"/>
              <a:cs typeface="Arial"/>
            </a:endParaRPr>
          </a:p>
          <a:p>
            <a:pPr>
              <a:lnSpc>
                <a:spcPct val="100000"/>
              </a:lnSpc>
              <a:spcBef>
                <a:spcPts val="2"/>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Main memory can take </a:t>
            </a:r>
            <a:r>
              <a:rPr sz="2400" spc="-10" dirty="0">
                <a:latin typeface="Arial"/>
                <a:cs typeface="Arial"/>
              </a:rPr>
              <a:t>many</a:t>
            </a:r>
            <a:r>
              <a:rPr sz="2400" spc="-25" dirty="0">
                <a:latin typeface="Arial"/>
                <a:cs typeface="Arial"/>
              </a:rPr>
              <a:t> </a:t>
            </a:r>
            <a:r>
              <a:rPr sz="2400" spc="-10" dirty="0">
                <a:latin typeface="Arial"/>
                <a:cs typeface="Arial"/>
              </a:rPr>
              <a:t>cycles</a:t>
            </a:r>
            <a:endParaRPr sz="2400" dirty="0">
              <a:latin typeface="Arial"/>
              <a:cs typeface="Arial"/>
            </a:endParaRPr>
          </a:p>
          <a:p>
            <a:pPr>
              <a:lnSpc>
                <a:spcPct val="100000"/>
              </a:lnSpc>
              <a:spcBef>
                <a:spcPts val="14"/>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b="1" spc="-10" dirty="0">
                <a:solidFill>
                  <a:srgbClr val="3366FF"/>
                </a:solidFill>
                <a:latin typeface="Arial"/>
                <a:cs typeface="Arial"/>
              </a:rPr>
              <a:t>Cache </a:t>
            </a:r>
            <a:r>
              <a:rPr sz="2400" spc="-5" dirty="0">
                <a:latin typeface="Arial"/>
                <a:cs typeface="Arial"/>
              </a:rPr>
              <a:t>sits </a:t>
            </a:r>
            <a:r>
              <a:rPr sz="2400" spc="-10" dirty="0">
                <a:latin typeface="Arial"/>
                <a:cs typeface="Arial"/>
              </a:rPr>
              <a:t>between </a:t>
            </a:r>
            <a:r>
              <a:rPr sz="2400" spc="-5" dirty="0">
                <a:latin typeface="Arial"/>
                <a:cs typeface="Arial"/>
              </a:rPr>
              <a:t>main memory </a:t>
            </a:r>
            <a:r>
              <a:rPr sz="2400" spc="-10" dirty="0">
                <a:latin typeface="Arial"/>
                <a:cs typeface="Arial"/>
              </a:rPr>
              <a:t>and </a:t>
            </a:r>
            <a:r>
              <a:rPr sz="2400" spc="-5" dirty="0">
                <a:latin typeface="Arial"/>
                <a:cs typeface="Arial"/>
              </a:rPr>
              <a:t>CPU</a:t>
            </a:r>
            <a:r>
              <a:rPr sz="2400" spc="80" dirty="0">
                <a:latin typeface="Arial"/>
                <a:cs typeface="Arial"/>
              </a:rPr>
              <a:t> </a:t>
            </a:r>
            <a:r>
              <a:rPr sz="2400" spc="-5" dirty="0">
                <a:latin typeface="Arial"/>
                <a:cs typeface="Arial"/>
              </a:rPr>
              <a:t>registers</a:t>
            </a:r>
            <a:endParaRPr sz="2400" dirty="0">
              <a:latin typeface="Arial"/>
              <a:cs typeface="Arial"/>
            </a:endParaRPr>
          </a:p>
          <a:p>
            <a:pPr>
              <a:lnSpc>
                <a:spcPct val="100000"/>
              </a:lnSpc>
              <a:spcBef>
                <a:spcPts val="2"/>
              </a:spcBef>
              <a:buClr>
                <a:srgbClr val="993300"/>
              </a:buClr>
              <a:buFont typeface="Wingdings"/>
              <a:buChar char=""/>
            </a:pPr>
            <a:endParaRPr sz="2400" dirty="0">
              <a:latin typeface="Times New Roman"/>
              <a:cs typeface="Times New Roman"/>
            </a:endParaRPr>
          </a:p>
          <a:p>
            <a:pPr marL="501650" indent="-488950">
              <a:lnSpc>
                <a:spcPct val="100000"/>
              </a:lnSpc>
              <a:buClr>
                <a:srgbClr val="993300"/>
              </a:buClr>
              <a:buSzPct val="88888"/>
              <a:buFont typeface="Wingdings"/>
              <a:buChar char=""/>
              <a:tabLst>
                <a:tab pos="502284" algn="l"/>
              </a:tabLst>
            </a:pPr>
            <a:r>
              <a:rPr sz="2400" spc="-5" dirty="0">
                <a:latin typeface="Arial"/>
                <a:cs typeface="Arial"/>
              </a:rPr>
              <a:t>Protection of memory </a:t>
            </a:r>
            <a:r>
              <a:rPr sz="2400" spc="-10" dirty="0">
                <a:latin typeface="Arial"/>
                <a:cs typeface="Arial"/>
              </a:rPr>
              <a:t>required </a:t>
            </a:r>
            <a:r>
              <a:rPr sz="2400" dirty="0">
                <a:latin typeface="Arial"/>
                <a:cs typeface="Arial"/>
              </a:rPr>
              <a:t>to </a:t>
            </a:r>
            <a:r>
              <a:rPr sz="2400" spc="-10" dirty="0">
                <a:latin typeface="Arial"/>
                <a:cs typeface="Arial"/>
              </a:rPr>
              <a:t>ensure </a:t>
            </a:r>
            <a:r>
              <a:rPr sz="2400" spc="-5" dirty="0">
                <a:latin typeface="Arial"/>
                <a:cs typeface="Arial"/>
              </a:rPr>
              <a:t>correct</a:t>
            </a:r>
            <a:r>
              <a:rPr sz="2400" spc="80" dirty="0">
                <a:latin typeface="Arial"/>
                <a:cs typeface="Arial"/>
              </a:rPr>
              <a:t> </a:t>
            </a:r>
            <a:r>
              <a:rPr sz="2400" spc="-10" dirty="0">
                <a:latin typeface="Arial"/>
                <a:cs typeface="Arial"/>
              </a:rPr>
              <a:t>operation</a:t>
            </a:r>
            <a:endParaRPr sz="2400" dirty="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4297680">
              <a:lnSpc>
                <a:spcPct val="100000"/>
              </a:lnSpc>
            </a:pPr>
            <a:r>
              <a:rPr spc="-5" dirty="0"/>
              <a:t>Segmentation</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40</a:t>
            </a:fld>
            <a:endParaRPr dirty="0"/>
          </a:p>
        </p:txBody>
      </p:sp>
      <p:sp>
        <p:nvSpPr>
          <p:cNvPr id="3" name="object 3"/>
          <p:cNvSpPr txBox="1"/>
          <p:nvPr/>
        </p:nvSpPr>
        <p:spPr>
          <a:xfrm>
            <a:off x="953198" y="1676400"/>
            <a:ext cx="12441364" cy="6463308"/>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800" spc="-10" dirty="0">
                <a:latin typeface="Arial"/>
                <a:cs typeface="Arial"/>
              </a:rPr>
              <a:t>Memory-management </a:t>
            </a:r>
            <a:r>
              <a:rPr sz="2800" spc="-5" dirty="0">
                <a:latin typeface="Arial"/>
                <a:cs typeface="Arial"/>
              </a:rPr>
              <a:t>scheme that </a:t>
            </a:r>
            <a:r>
              <a:rPr sz="2800" spc="-10" dirty="0">
                <a:solidFill>
                  <a:srgbClr val="FF0000"/>
                </a:solidFill>
                <a:latin typeface="Arial"/>
                <a:cs typeface="Arial"/>
              </a:rPr>
              <a:t>supports user </a:t>
            </a:r>
            <a:r>
              <a:rPr sz="2800" spc="-5" dirty="0">
                <a:solidFill>
                  <a:srgbClr val="FF0000"/>
                </a:solidFill>
                <a:latin typeface="Arial"/>
                <a:cs typeface="Arial"/>
              </a:rPr>
              <a:t>view of</a:t>
            </a:r>
            <a:r>
              <a:rPr sz="2800" spc="150" dirty="0">
                <a:solidFill>
                  <a:srgbClr val="FF0000"/>
                </a:solidFill>
                <a:latin typeface="Arial"/>
                <a:cs typeface="Arial"/>
              </a:rPr>
              <a:t> </a:t>
            </a:r>
            <a:r>
              <a:rPr sz="2800" spc="-5" dirty="0" smtClean="0">
                <a:solidFill>
                  <a:srgbClr val="FF0000"/>
                </a:solidFill>
                <a:latin typeface="Arial"/>
                <a:cs typeface="Arial"/>
              </a:rPr>
              <a:t>memory</a:t>
            </a:r>
            <a:endParaRPr lang="en-US" sz="2800" spc="-5" dirty="0">
              <a:solidFill>
                <a:srgbClr val="FF0000"/>
              </a:solidFill>
              <a:latin typeface="Arial"/>
              <a:cs typeface="Arial"/>
            </a:endParaRPr>
          </a:p>
          <a:p>
            <a:pPr marL="501650" indent="-488950">
              <a:lnSpc>
                <a:spcPct val="150000"/>
              </a:lnSpc>
              <a:buClr>
                <a:srgbClr val="993300"/>
              </a:buClr>
              <a:buSzPct val="88888"/>
              <a:buFont typeface="Wingdings"/>
              <a:buChar char=""/>
              <a:tabLst>
                <a:tab pos="502284" algn="l"/>
              </a:tabLst>
            </a:pPr>
            <a:r>
              <a:rPr lang="en-US" sz="2800" spc="-5" dirty="0" smtClean="0">
                <a:latin typeface="Arial"/>
                <a:cs typeface="Arial"/>
              </a:rPr>
              <a:t>Program </a:t>
            </a:r>
            <a:r>
              <a:rPr lang="en-US" sz="2800" spc="-5" dirty="0">
                <a:latin typeface="Arial"/>
                <a:cs typeface="Arial"/>
              </a:rPr>
              <a:t>needs to treat different pieces of its memory </a:t>
            </a:r>
            <a:r>
              <a:rPr lang="en-US" sz="2800" spc="-5" dirty="0" smtClean="0">
                <a:latin typeface="Arial"/>
                <a:cs typeface="Arial"/>
              </a:rPr>
              <a:t>differently. Examples</a:t>
            </a:r>
            <a:r>
              <a:rPr lang="en-US" sz="2800" spc="-5" dirty="0">
                <a:latin typeface="Arial"/>
                <a:cs typeface="Arial"/>
              </a:rPr>
              <a:t>: </a:t>
            </a:r>
            <a:endParaRPr lang="en-US" sz="2800" spc="-5" dirty="0" smtClean="0">
              <a:latin typeface="Arial"/>
              <a:cs typeface="Arial"/>
            </a:endParaRPr>
          </a:p>
          <a:p>
            <a:pPr marL="958850" lvl="1" indent="-488950">
              <a:lnSpc>
                <a:spcPct val="150000"/>
              </a:lnSpc>
              <a:buClr>
                <a:srgbClr val="993300"/>
              </a:buClr>
              <a:buSzPct val="88888"/>
              <a:buFont typeface="Wingdings"/>
              <a:buChar char=""/>
              <a:tabLst>
                <a:tab pos="502284" algn="l"/>
              </a:tabLst>
            </a:pPr>
            <a:r>
              <a:rPr lang="en-US" sz="2800" spc="-5" dirty="0" smtClean="0">
                <a:latin typeface="Arial"/>
                <a:cs typeface="Arial"/>
              </a:rPr>
              <a:t>process </a:t>
            </a:r>
            <a:r>
              <a:rPr lang="en-US" sz="2800" spc="-5" dirty="0">
                <a:latin typeface="Arial"/>
                <a:cs typeface="Arial"/>
              </a:rPr>
              <a:t>should be able to execute its code, but not its data. </a:t>
            </a:r>
            <a:endParaRPr lang="en-US" sz="2800" spc="-5" dirty="0" smtClean="0">
              <a:latin typeface="Arial"/>
              <a:cs typeface="Arial"/>
            </a:endParaRPr>
          </a:p>
          <a:p>
            <a:pPr marL="958850" lvl="1" indent="-488950">
              <a:lnSpc>
                <a:spcPct val="150000"/>
              </a:lnSpc>
              <a:buClr>
                <a:srgbClr val="993300"/>
              </a:buClr>
              <a:buSzPct val="88888"/>
              <a:buFont typeface="Wingdings"/>
              <a:buChar char=""/>
              <a:tabLst>
                <a:tab pos="502284" algn="l"/>
              </a:tabLst>
            </a:pPr>
            <a:r>
              <a:rPr lang="en-US" sz="2800" spc="-5" dirty="0">
                <a:latin typeface="Arial"/>
                <a:cs typeface="Arial"/>
              </a:rPr>
              <a:t>p</a:t>
            </a:r>
            <a:r>
              <a:rPr lang="en-US" sz="2800" spc="-5" dirty="0" smtClean="0">
                <a:latin typeface="Arial"/>
                <a:cs typeface="Arial"/>
              </a:rPr>
              <a:t>rocess </a:t>
            </a:r>
            <a:r>
              <a:rPr lang="en-US" sz="2800" spc="-5" dirty="0">
                <a:latin typeface="Arial"/>
                <a:cs typeface="Arial"/>
              </a:rPr>
              <a:t>should be able to write its data, but not its code. Process should share part of memory with other processes, but not all of memory. </a:t>
            </a:r>
            <a:endParaRPr lang="en-US" sz="2800" spc="-5" dirty="0" smtClean="0">
              <a:latin typeface="Arial"/>
              <a:cs typeface="Arial"/>
            </a:endParaRPr>
          </a:p>
          <a:p>
            <a:pPr marL="958850" lvl="1" indent="-488950">
              <a:lnSpc>
                <a:spcPct val="150000"/>
              </a:lnSpc>
              <a:buClr>
                <a:srgbClr val="993300"/>
              </a:buClr>
              <a:buSzPct val="88888"/>
              <a:buFont typeface="Wingdings"/>
              <a:buChar char=""/>
              <a:tabLst>
                <a:tab pos="502284" algn="l"/>
              </a:tabLst>
            </a:pPr>
            <a:r>
              <a:rPr lang="en-US" sz="2800" spc="-5" dirty="0">
                <a:latin typeface="Arial"/>
                <a:cs typeface="Arial"/>
              </a:rPr>
              <a:t>s</a:t>
            </a:r>
            <a:r>
              <a:rPr lang="en-US" sz="2800" spc="-5" dirty="0" smtClean="0">
                <a:latin typeface="Arial"/>
                <a:cs typeface="Arial"/>
              </a:rPr>
              <a:t>ome </a:t>
            </a:r>
            <a:r>
              <a:rPr lang="en-US" sz="2800" spc="-5" dirty="0">
                <a:latin typeface="Arial"/>
                <a:cs typeface="Arial"/>
              </a:rPr>
              <a:t>memory may need to be exported read-only, other memory exported read/write</a:t>
            </a:r>
            <a:r>
              <a:rPr lang="en-US" sz="2800" spc="-5" dirty="0" smtClean="0">
                <a:latin typeface="Arial"/>
                <a:cs typeface="Arial"/>
              </a:rPr>
              <a:t>.</a:t>
            </a:r>
          </a:p>
          <a:p>
            <a:pPr marL="501650" indent="-488950">
              <a:lnSpc>
                <a:spcPct val="100000"/>
              </a:lnSpc>
              <a:buClr>
                <a:srgbClr val="993300"/>
              </a:buClr>
              <a:buSzPct val="88888"/>
              <a:buFont typeface="Wingdings"/>
              <a:buChar char=""/>
              <a:tabLst>
                <a:tab pos="502284" algn="l"/>
              </a:tabLst>
            </a:pPr>
            <a:r>
              <a:rPr lang="en-US" sz="2800" spc="-5" dirty="0" smtClean="0">
                <a:latin typeface="Arial"/>
                <a:cs typeface="Arial"/>
              </a:rPr>
              <a:t>Mechanism </a:t>
            </a:r>
            <a:r>
              <a:rPr lang="en-US" sz="2800" spc="-5" dirty="0">
                <a:latin typeface="Arial"/>
                <a:cs typeface="Arial"/>
              </a:rPr>
              <a:t>to support treating different pieces of address space separately: segments</a:t>
            </a:r>
            <a:r>
              <a:rPr lang="en-US" sz="2800" spc="-5" dirty="0" smtClean="0">
                <a:latin typeface="Arial"/>
                <a:cs typeface="Arial"/>
              </a:rPr>
              <a:t>.</a:t>
            </a:r>
          </a:p>
          <a:p>
            <a:pPr marL="501650" indent="-488950">
              <a:lnSpc>
                <a:spcPct val="100000"/>
              </a:lnSpc>
              <a:buClr>
                <a:srgbClr val="993300"/>
              </a:buClr>
              <a:buSzPct val="88888"/>
              <a:buFont typeface="Wingdings"/>
              <a:buChar char=""/>
              <a:tabLst>
                <a:tab pos="502284" algn="l"/>
              </a:tabLst>
            </a:pPr>
            <a:endParaRPr lang="en-US" sz="2800" spc="-5" dirty="0" smtClean="0">
              <a:latin typeface="Arial"/>
              <a:cs typeface="Arial"/>
            </a:endParaRPr>
          </a:p>
          <a:p>
            <a:pPr marL="501650" indent="-488950">
              <a:lnSpc>
                <a:spcPct val="100000"/>
              </a:lnSpc>
              <a:buClr>
                <a:srgbClr val="993300"/>
              </a:buClr>
              <a:buSzPct val="88888"/>
              <a:buFont typeface="Wingdings"/>
              <a:buChar char=""/>
              <a:tabLst>
                <a:tab pos="502284" algn="l"/>
              </a:tabLst>
            </a:pPr>
            <a:r>
              <a:rPr lang="en-US" sz="2800" spc="-5" dirty="0" smtClean="0">
                <a:latin typeface="Arial"/>
                <a:cs typeface="Arial"/>
              </a:rPr>
              <a:t>Thus, </a:t>
            </a:r>
            <a:r>
              <a:rPr lang="en-US" sz="2800" spc="-5" dirty="0" smtClean="0">
                <a:solidFill>
                  <a:srgbClr val="FF0000"/>
                </a:solidFill>
                <a:latin typeface="Arial"/>
                <a:cs typeface="Arial"/>
              </a:rPr>
              <a:t>segmentation </a:t>
            </a:r>
            <a:r>
              <a:rPr lang="en-US" sz="2800" spc="-5" dirty="0">
                <a:solidFill>
                  <a:srgbClr val="FF0000"/>
                </a:solidFill>
                <a:latin typeface="Arial"/>
                <a:cs typeface="Arial"/>
              </a:rPr>
              <a:t>is a technique to break memory into logical pieces where each piece represents a group of related information</a:t>
            </a:r>
            <a:r>
              <a:rPr lang="en-US" sz="2800" b="1" spc="-5" dirty="0" smtClean="0">
                <a:latin typeface="Arial"/>
                <a:cs typeface="Arial"/>
              </a:rPr>
              <a:t>.</a:t>
            </a:r>
            <a:endParaRPr sz="2800" b="1" dirty="0">
              <a:latin typeface="Times New Roman"/>
              <a:cs typeface="Times New Roman"/>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06370">
              <a:lnSpc>
                <a:spcPct val="100000"/>
              </a:lnSpc>
            </a:pPr>
            <a:r>
              <a:rPr spc="-5" dirty="0"/>
              <a:t>User’s View of a</a:t>
            </a:r>
            <a:r>
              <a:rPr spc="-50" dirty="0"/>
              <a:t> </a:t>
            </a:r>
            <a:r>
              <a:rPr spc="-5" dirty="0"/>
              <a:t>Program</a:t>
            </a:r>
          </a:p>
        </p:txBody>
      </p:sp>
      <p:sp>
        <p:nvSpPr>
          <p:cNvPr id="3" name="object 3"/>
          <p:cNvSpPr/>
          <p:nvPr/>
        </p:nvSpPr>
        <p:spPr>
          <a:xfrm>
            <a:off x="3581400" y="2872230"/>
            <a:ext cx="6324600" cy="5972696"/>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41</a:t>
            </a:fld>
            <a:endParaRPr dirty="0"/>
          </a:p>
        </p:txBody>
      </p:sp>
      <p:sp>
        <p:nvSpPr>
          <p:cNvPr id="7" name="Rectangle 6"/>
          <p:cNvSpPr/>
          <p:nvPr/>
        </p:nvSpPr>
        <p:spPr>
          <a:xfrm>
            <a:off x="1447799" y="1238448"/>
            <a:ext cx="11639041" cy="1633781"/>
          </a:xfrm>
          <a:prstGeom prst="rect">
            <a:avLst/>
          </a:prstGeom>
        </p:spPr>
        <p:txBody>
          <a:bodyPr wrap="square">
            <a:spAutoFit/>
          </a:bodyPr>
          <a:lstStyle/>
          <a:p>
            <a:pPr marL="501650" indent="-488950">
              <a:lnSpc>
                <a:spcPct val="100000"/>
              </a:lnSpc>
              <a:buClr>
                <a:srgbClr val="993300"/>
              </a:buClr>
              <a:buSzPct val="88888"/>
              <a:buFont typeface="Wingdings"/>
              <a:buChar char=""/>
              <a:tabLst>
                <a:tab pos="502284" algn="l"/>
              </a:tabLst>
            </a:pPr>
            <a:r>
              <a:rPr lang="en-US" sz="2400" dirty="0">
                <a:latin typeface="Arial"/>
                <a:cs typeface="Arial"/>
              </a:rPr>
              <a:t>A </a:t>
            </a:r>
            <a:r>
              <a:rPr lang="en-US" sz="2400" spc="-10" dirty="0">
                <a:latin typeface="Arial"/>
                <a:cs typeface="Arial"/>
              </a:rPr>
              <a:t>program </a:t>
            </a:r>
            <a:r>
              <a:rPr lang="en-US" sz="2400" spc="-5" dirty="0">
                <a:latin typeface="Arial"/>
                <a:cs typeface="Arial"/>
              </a:rPr>
              <a:t>is a collection of</a:t>
            </a:r>
            <a:r>
              <a:rPr lang="en-US" sz="2400" spc="20" dirty="0">
                <a:latin typeface="Arial"/>
                <a:cs typeface="Arial"/>
              </a:rPr>
              <a:t> </a:t>
            </a:r>
            <a:r>
              <a:rPr lang="en-US" sz="2400" spc="-10" dirty="0">
                <a:latin typeface="Arial"/>
                <a:cs typeface="Arial"/>
              </a:rPr>
              <a:t>segments</a:t>
            </a:r>
            <a:endParaRPr lang="en-US" sz="2400" dirty="0">
              <a:latin typeface="Arial"/>
              <a:cs typeface="Arial"/>
            </a:endParaRPr>
          </a:p>
          <a:p>
            <a:pPr marL="1073150" lvl="1" indent="-408305">
              <a:lnSpc>
                <a:spcPct val="100000"/>
              </a:lnSpc>
              <a:spcBef>
                <a:spcPts val="540"/>
              </a:spcBef>
              <a:buClr>
                <a:srgbClr val="CC6600"/>
              </a:buClr>
              <a:buSzPct val="77777"/>
              <a:buFont typeface="Wingdings"/>
              <a:buChar char=""/>
              <a:tabLst>
                <a:tab pos="1073785" algn="l"/>
              </a:tabLst>
            </a:pPr>
            <a:r>
              <a:rPr lang="en-US" sz="2400" dirty="0">
                <a:latin typeface="Arial"/>
                <a:cs typeface="Arial"/>
              </a:rPr>
              <a:t>A </a:t>
            </a:r>
            <a:r>
              <a:rPr lang="en-US" sz="2400" spc="-10" dirty="0">
                <a:latin typeface="Arial"/>
                <a:cs typeface="Arial"/>
              </a:rPr>
              <a:t>segment </a:t>
            </a:r>
            <a:r>
              <a:rPr lang="en-US" sz="2400" spc="-5" dirty="0">
                <a:latin typeface="Arial"/>
                <a:cs typeface="Arial"/>
              </a:rPr>
              <a:t>is a </a:t>
            </a:r>
            <a:r>
              <a:rPr lang="en-US" sz="2400" spc="-10" dirty="0">
                <a:latin typeface="Arial"/>
                <a:cs typeface="Arial"/>
              </a:rPr>
              <a:t>logical unit </a:t>
            </a:r>
            <a:r>
              <a:rPr lang="en-US" sz="2400" spc="-5" dirty="0">
                <a:latin typeface="Arial"/>
                <a:cs typeface="Arial"/>
              </a:rPr>
              <a:t>such</a:t>
            </a:r>
            <a:r>
              <a:rPr lang="en-US" sz="2400" spc="60" dirty="0">
                <a:latin typeface="Arial"/>
                <a:cs typeface="Arial"/>
              </a:rPr>
              <a:t> </a:t>
            </a:r>
            <a:r>
              <a:rPr lang="en-US" sz="2400" spc="-5" dirty="0">
                <a:latin typeface="Arial"/>
                <a:cs typeface="Arial"/>
              </a:rPr>
              <a:t>as:</a:t>
            </a:r>
            <a:r>
              <a:rPr lang="en-US" sz="2400" dirty="0">
                <a:latin typeface="Arial"/>
                <a:cs typeface="Arial"/>
              </a:rPr>
              <a:t> </a:t>
            </a:r>
            <a:r>
              <a:rPr lang="en-US" sz="2400" spc="-5" dirty="0">
                <a:latin typeface="Arial"/>
                <a:cs typeface="Arial"/>
              </a:rPr>
              <a:t>main</a:t>
            </a:r>
            <a:r>
              <a:rPr lang="en-US" sz="2400" spc="-75" dirty="0">
                <a:latin typeface="Arial"/>
                <a:cs typeface="Arial"/>
              </a:rPr>
              <a:t> </a:t>
            </a:r>
            <a:r>
              <a:rPr lang="en-US" sz="2400" spc="-10" dirty="0">
                <a:latin typeface="Arial"/>
                <a:cs typeface="Arial"/>
              </a:rPr>
              <a:t>program  procedure  function  method  object</a:t>
            </a:r>
            <a:r>
              <a:rPr lang="en-US" sz="2400" dirty="0">
                <a:latin typeface="Arial"/>
                <a:cs typeface="Arial"/>
              </a:rPr>
              <a:t>, </a:t>
            </a:r>
            <a:r>
              <a:rPr lang="en-US" sz="2400" spc="-10" dirty="0">
                <a:latin typeface="Arial"/>
                <a:cs typeface="Arial"/>
              </a:rPr>
              <a:t>local variables, global variables  </a:t>
            </a:r>
            <a:r>
              <a:rPr lang="en-US" sz="2400" spc="-5" dirty="0">
                <a:latin typeface="Arial"/>
                <a:cs typeface="Arial"/>
              </a:rPr>
              <a:t>common</a:t>
            </a:r>
            <a:r>
              <a:rPr lang="en-US" sz="2400" spc="-75" dirty="0">
                <a:latin typeface="Arial"/>
                <a:cs typeface="Arial"/>
              </a:rPr>
              <a:t> </a:t>
            </a:r>
            <a:r>
              <a:rPr lang="en-US" sz="2400" spc="-10" dirty="0" smtClean="0">
                <a:latin typeface="Arial"/>
                <a:cs typeface="Arial"/>
              </a:rPr>
              <a:t>block, </a:t>
            </a:r>
            <a:r>
              <a:rPr lang="en-US" sz="2400" spc="-5" dirty="0" smtClean="0">
                <a:latin typeface="Arial"/>
                <a:cs typeface="Arial"/>
              </a:rPr>
              <a:t>stack  </a:t>
            </a:r>
            <a:r>
              <a:rPr lang="en-US" sz="2400" spc="-10" dirty="0">
                <a:latin typeface="Arial"/>
                <a:cs typeface="Arial"/>
              </a:rPr>
              <a:t>symbol table  arrays</a:t>
            </a:r>
            <a:endParaRPr lang="en-US" sz="2400" dirty="0">
              <a:latin typeface="Arial"/>
              <a:cs typeface="Aria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12365">
              <a:lnSpc>
                <a:spcPct val="100000"/>
              </a:lnSpc>
            </a:pPr>
            <a:r>
              <a:rPr spc="-5" dirty="0"/>
              <a:t>Logical View of</a:t>
            </a:r>
            <a:r>
              <a:rPr spc="-25" dirty="0"/>
              <a:t> </a:t>
            </a:r>
            <a:r>
              <a:rPr spc="-5" dirty="0"/>
              <a:t>Segmentation</a:t>
            </a:r>
          </a:p>
        </p:txBody>
      </p:sp>
      <p:sp>
        <p:nvSpPr>
          <p:cNvPr id="3" name="object 3"/>
          <p:cNvSpPr/>
          <p:nvPr/>
        </p:nvSpPr>
        <p:spPr>
          <a:xfrm>
            <a:off x="2057400" y="1562100"/>
            <a:ext cx="4343400" cy="5283200"/>
          </a:xfrm>
          <a:custGeom>
            <a:avLst/>
            <a:gdLst/>
            <a:ahLst/>
            <a:cxnLst/>
            <a:rect l="l" t="t" r="r" b="b"/>
            <a:pathLst>
              <a:path w="4343400" h="5283200">
                <a:moveTo>
                  <a:pt x="0" y="2641600"/>
                </a:moveTo>
                <a:lnTo>
                  <a:pt x="432" y="2588350"/>
                </a:lnTo>
                <a:lnTo>
                  <a:pt x="1724" y="2535356"/>
                </a:lnTo>
                <a:lnTo>
                  <a:pt x="3867" y="2482629"/>
                </a:lnTo>
                <a:lnTo>
                  <a:pt x="6854" y="2430177"/>
                </a:lnTo>
                <a:lnTo>
                  <a:pt x="10676" y="2378012"/>
                </a:lnTo>
                <a:lnTo>
                  <a:pt x="15325" y="2326142"/>
                </a:lnTo>
                <a:lnTo>
                  <a:pt x="20792" y="2274578"/>
                </a:lnTo>
                <a:lnTo>
                  <a:pt x="27071" y="2223330"/>
                </a:lnTo>
                <a:lnTo>
                  <a:pt x="34152" y="2172407"/>
                </a:lnTo>
                <a:lnTo>
                  <a:pt x="42028" y="2121819"/>
                </a:lnTo>
                <a:lnTo>
                  <a:pt x="50691" y="2071577"/>
                </a:lnTo>
                <a:lnTo>
                  <a:pt x="60132" y="2021689"/>
                </a:lnTo>
                <a:lnTo>
                  <a:pt x="70343" y="1972166"/>
                </a:lnTo>
                <a:lnTo>
                  <a:pt x="81316" y="1923018"/>
                </a:lnTo>
                <a:lnTo>
                  <a:pt x="93044" y="1874255"/>
                </a:lnTo>
                <a:lnTo>
                  <a:pt x="105517" y="1825886"/>
                </a:lnTo>
                <a:lnTo>
                  <a:pt x="118729" y="1777921"/>
                </a:lnTo>
                <a:lnTo>
                  <a:pt x="132670" y="1730370"/>
                </a:lnTo>
                <a:lnTo>
                  <a:pt x="147332" y="1683244"/>
                </a:lnTo>
                <a:lnTo>
                  <a:pt x="162709" y="1636551"/>
                </a:lnTo>
                <a:lnTo>
                  <a:pt x="178790" y="1590302"/>
                </a:lnTo>
                <a:lnTo>
                  <a:pt x="195569" y="1544507"/>
                </a:lnTo>
                <a:lnTo>
                  <a:pt x="213038" y="1499176"/>
                </a:lnTo>
                <a:lnTo>
                  <a:pt x="231187" y="1454317"/>
                </a:lnTo>
                <a:lnTo>
                  <a:pt x="250009" y="1409942"/>
                </a:lnTo>
                <a:lnTo>
                  <a:pt x="269496" y="1366060"/>
                </a:lnTo>
                <a:lnTo>
                  <a:pt x="289640" y="1322681"/>
                </a:lnTo>
                <a:lnTo>
                  <a:pt x="310433" y="1279815"/>
                </a:lnTo>
                <a:lnTo>
                  <a:pt x="331866" y="1237471"/>
                </a:lnTo>
                <a:lnTo>
                  <a:pt x="353931" y="1195660"/>
                </a:lnTo>
                <a:lnTo>
                  <a:pt x="376621" y="1154391"/>
                </a:lnTo>
                <a:lnTo>
                  <a:pt x="399927" y="1113675"/>
                </a:lnTo>
                <a:lnTo>
                  <a:pt x="423842" y="1073521"/>
                </a:lnTo>
                <a:lnTo>
                  <a:pt x="448356" y="1033938"/>
                </a:lnTo>
                <a:lnTo>
                  <a:pt x="473462" y="994938"/>
                </a:lnTo>
                <a:lnTo>
                  <a:pt x="499152" y="956529"/>
                </a:lnTo>
                <a:lnTo>
                  <a:pt x="525417" y="918722"/>
                </a:lnTo>
                <a:lnTo>
                  <a:pt x="552251" y="881527"/>
                </a:lnTo>
                <a:lnTo>
                  <a:pt x="579643" y="844952"/>
                </a:lnTo>
                <a:lnTo>
                  <a:pt x="607587" y="809009"/>
                </a:lnTo>
                <a:lnTo>
                  <a:pt x="636074" y="773707"/>
                </a:lnTo>
                <a:lnTo>
                  <a:pt x="665097" y="739056"/>
                </a:lnTo>
                <a:lnTo>
                  <a:pt x="694646" y="705066"/>
                </a:lnTo>
                <a:lnTo>
                  <a:pt x="724714" y="671746"/>
                </a:lnTo>
                <a:lnTo>
                  <a:pt x="755293" y="639107"/>
                </a:lnTo>
                <a:lnTo>
                  <a:pt x="786375" y="607158"/>
                </a:lnTo>
                <a:lnTo>
                  <a:pt x="817951" y="575909"/>
                </a:lnTo>
                <a:lnTo>
                  <a:pt x="850014" y="545371"/>
                </a:lnTo>
                <a:lnTo>
                  <a:pt x="882555" y="515552"/>
                </a:lnTo>
                <a:lnTo>
                  <a:pt x="915566" y="486464"/>
                </a:lnTo>
                <a:lnTo>
                  <a:pt x="949040" y="458115"/>
                </a:lnTo>
                <a:lnTo>
                  <a:pt x="982968" y="430515"/>
                </a:lnTo>
                <a:lnTo>
                  <a:pt x="1017341" y="403675"/>
                </a:lnTo>
                <a:lnTo>
                  <a:pt x="1052152" y="377604"/>
                </a:lnTo>
                <a:lnTo>
                  <a:pt x="1087393" y="352313"/>
                </a:lnTo>
                <a:lnTo>
                  <a:pt x="1123056" y="327810"/>
                </a:lnTo>
                <a:lnTo>
                  <a:pt x="1159132" y="304106"/>
                </a:lnTo>
                <a:lnTo>
                  <a:pt x="1195614" y="281211"/>
                </a:lnTo>
                <a:lnTo>
                  <a:pt x="1232492" y="259135"/>
                </a:lnTo>
                <a:lnTo>
                  <a:pt x="1269760" y="237887"/>
                </a:lnTo>
                <a:lnTo>
                  <a:pt x="1307409" y="217477"/>
                </a:lnTo>
                <a:lnTo>
                  <a:pt x="1345431" y="197916"/>
                </a:lnTo>
                <a:lnTo>
                  <a:pt x="1383818" y="179213"/>
                </a:lnTo>
                <a:lnTo>
                  <a:pt x="1422562" y="161377"/>
                </a:lnTo>
                <a:lnTo>
                  <a:pt x="1461654" y="144419"/>
                </a:lnTo>
                <a:lnTo>
                  <a:pt x="1501086" y="128349"/>
                </a:lnTo>
                <a:lnTo>
                  <a:pt x="1540851" y="113177"/>
                </a:lnTo>
                <a:lnTo>
                  <a:pt x="1580940" y="98912"/>
                </a:lnTo>
                <a:lnTo>
                  <a:pt x="1621346" y="85564"/>
                </a:lnTo>
                <a:lnTo>
                  <a:pt x="1662059" y="73143"/>
                </a:lnTo>
                <a:lnTo>
                  <a:pt x="1703073" y="61660"/>
                </a:lnTo>
                <a:lnTo>
                  <a:pt x="1744378" y="51123"/>
                </a:lnTo>
                <a:lnTo>
                  <a:pt x="1785967" y="41542"/>
                </a:lnTo>
                <a:lnTo>
                  <a:pt x="1827832" y="32929"/>
                </a:lnTo>
                <a:lnTo>
                  <a:pt x="1869964" y="25291"/>
                </a:lnTo>
                <a:lnTo>
                  <a:pt x="1912356" y="18641"/>
                </a:lnTo>
                <a:lnTo>
                  <a:pt x="1954999" y="12986"/>
                </a:lnTo>
                <a:lnTo>
                  <a:pt x="1997885" y="8337"/>
                </a:lnTo>
                <a:lnTo>
                  <a:pt x="2041006" y="4704"/>
                </a:lnTo>
                <a:lnTo>
                  <a:pt x="2084355" y="2097"/>
                </a:lnTo>
                <a:lnTo>
                  <a:pt x="2127922" y="526"/>
                </a:lnTo>
                <a:lnTo>
                  <a:pt x="2171700" y="0"/>
                </a:lnTo>
                <a:lnTo>
                  <a:pt x="2215477" y="526"/>
                </a:lnTo>
                <a:lnTo>
                  <a:pt x="2259044" y="2097"/>
                </a:lnTo>
                <a:lnTo>
                  <a:pt x="2302393" y="4704"/>
                </a:lnTo>
                <a:lnTo>
                  <a:pt x="2345514" y="8337"/>
                </a:lnTo>
                <a:lnTo>
                  <a:pt x="2388400" y="12986"/>
                </a:lnTo>
                <a:lnTo>
                  <a:pt x="2431043" y="18641"/>
                </a:lnTo>
                <a:lnTo>
                  <a:pt x="2473435" y="25291"/>
                </a:lnTo>
                <a:lnTo>
                  <a:pt x="2515567" y="32929"/>
                </a:lnTo>
                <a:lnTo>
                  <a:pt x="2557432" y="41542"/>
                </a:lnTo>
                <a:lnTo>
                  <a:pt x="2599021" y="51123"/>
                </a:lnTo>
                <a:lnTo>
                  <a:pt x="2640326" y="61660"/>
                </a:lnTo>
                <a:lnTo>
                  <a:pt x="2681340" y="73143"/>
                </a:lnTo>
                <a:lnTo>
                  <a:pt x="2722053" y="85564"/>
                </a:lnTo>
                <a:lnTo>
                  <a:pt x="2762459" y="98912"/>
                </a:lnTo>
                <a:lnTo>
                  <a:pt x="2802548" y="113177"/>
                </a:lnTo>
                <a:lnTo>
                  <a:pt x="2842313" y="128349"/>
                </a:lnTo>
                <a:lnTo>
                  <a:pt x="2881745" y="144419"/>
                </a:lnTo>
                <a:lnTo>
                  <a:pt x="2920837" y="161377"/>
                </a:lnTo>
                <a:lnTo>
                  <a:pt x="2959581" y="179213"/>
                </a:lnTo>
                <a:lnTo>
                  <a:pt x="2997968" y="197916"/>
                </a:lnTo>
                <a:lnTo>
                  <a:pt x="3035990" y="217477"/>
                </a:lnTo>
                <a:lnTo>
                  <a:pt x="3073639" y="237887"/>
                </a:lnTo>
                <a:lnTo>
                  <a:pt x="3110907" y="259135"/>
                </a:lnTo>
                <a:lnTo>
                  <a:pt x="3147785" y="281211"/>
                </a:lnTo>
                <a:lnTo>
                  <a:pt x="3184267" y="304106"/>
                </a:lnTo>
                <a:lnTo>
                  <a:pt x="3220343" y="327810"/>
                </a:lnTo>
                <a:lnTo>
                  <a:pt x="3256006" y="352313"/>
                </a:lnTo>
                <a:lnTo>
                  <a:pt x="3291247" y="377604"/>
                </a:lnTo>
                <a:lnTo>
                  <a:pt x="3326058" y="403675"/>
                </a:lnTo>
                <a:lnTo>
                  <a:pt x="3360431" y="430515"/>
                </a:lnTo>
                <a:lnTo>
                  <a:pt x="3394359" y="458115"/>
                </a:lnTo>
                <a:lnTo>
                  <a:pt x="3427833" y="486464"/>
                </a:lnTo>
                <a:lnTo>
                  <a:pt x="3460844" y="515552"/>
                </a:lnTo>
                <a:lnTo>
                  <a:pt x="3493385" y="545371"/>
                </a:lnTo>
                <a:lnTo>
                  <a:pt x="3525448" y="575909"/>
                </a:lnTo>
                <a:lnTo>
                  <a:pt x="3557024" y="607158"/>
                </a:lnTo>
                <a:lnTo>
                  <a:pt x="3588106" y="639107"/>
                </a:lnTo>
                <a:lnTo>
                  <a:pt x="3618685" y="671746"/>
                </a:lnTo>
                <a:lnTo>
                  <a:pt x="3648753" y="705066"/>
                </a:lnTo>
                <a:lnTo>
                  <a:pt x="3678302" y="739056"/>
                </a:lnTo>
                <a:lnTo>
                  <a:pt x="3707325" y="773707"/>
                </a:lnTo>
                <a:lnTo>
                  <a:pt x="3735812" y="809009"/>
                </a:lnTo>
                <a:lnTo>
                  <a:pt x="3763756" y="844952"/>
                </a:lnTo>
                <a:lnTo>
                  <a:pt x="3791148" y="881527"/>
                </a:lnTo>
                <a:lnTo>
                  <a:pt x="3817982" y="918722"/>
                </a:lnTo>
                <a:lnTo>
                  <a:pt x="3844247" y="956529"/>
                </a:lnTo>
                <a:lnTo>
                  <a:pt x="3869937" y="994938"/>
                </a:lnTo>
                <a:lnTo>
                  <a:pt x="3895043" y="1033938"/>
                </a:lnTo>
                <a:lnTo>
                  <a:pt x="3919557" y="1073521"/>
                </a:lnTo>
                <a:lnTo>
                  <a:pt x="3943472" y="1113675"/>
                </a:lnTo>
                <a:lnTo>
                  <a:pt x="3966778" y="1154391"/>
                </a:lnTo>
                <a:lnTo>
                  <a:pt x="3989468" y="1195660"/>
                </a:lnTo>
                <a:lnTo>
                  <a:pt x="4011533" y="1237471"/>
                </a:lnTo>
                <a:lnTo>
                  <a:pt x="4032966" y="1279815"/>
                </a:lnTo>
                <a:lnTo>
                  <a:pt x="4053759" y="1322681"/>
                </a:lnTo>
                <a:lnTo>
                  <a:pt x="4073903" y="1366060"/>
                </a:lnTo>
                <a:lnTo>
                  <a:pt x="4093390" y="1409942"/>
                </a:lnTo>
                <a:lnTo>
                  <a:pt x="4112212" y="1454317"/>
                </a:lnTo>
                <a:lnTo>
                  <a:pt x="4130361" y="1499176"/>
                </a:lnTo>
                <a:lnTo>
                  <a:pt x="4147830" y="1544507"/>
                </a:lnTo>
                <a:lnTo>
                  <a:pt x="4164609" y="1590302"/>
                </a:lnTo>
                <a:lnTo>
                  <a:pt x="4180690" y="1636551"/>
                </a:lnTo>
                <a:lnTo>
                  <a:pt x="4196067" y="1683244"/>
                </a:lnTo>
                <a:lnTo>
                  <a:pt x="4210729" y="1730370"/>
                </a:lnTo>
                <a:lnTo>
                  <a:pt x="4224670" y="1777921"/>
                </a:lnTo>
                <a:lnTo>
                  <a:pt x="4237882" y="1825886"/>
                </a:lnTo>
                <a:lnTo>
                  <a:pt x="4250355" y="1874255"/>
                </a:lnTo>
                <a:lnTo>
                  <a:pt x="4262083" y="1923018"/>
                </a:lnTo>
                <a:lnTo>
                  <a:pt x="4273056" y="1972166"/>
                </a:lnTo>
                <a:lnTo>
                  <a:pt x="4283267" y="2021689"/>
                </a:lnTo>
                <a:lnTo>
                  <a:pt x="4292708" y="2071577"/>
                </a:lnTo>
                <a:lnTo>
                  <a:pt x="4301371" y="2121819"/>
                </a:lnTo>
                <a:lnTo>
                  <a:pt x="4309247" y="2172407"/>
                </a:lnTo>
                <a:lnTo>
                  <a:pt x="4316328" y="2223330"/>
                </a:lnTo>
                <a:lnTo>
                  <a:pt x="4322607" y="2274578"/>
                </a:lnTo>
                <a:lnTo>
                  <a:pt x="4328074" y="2326142"/>
                </a:lnTo>
                <a:lnTo>
                  <a:pt x="4332723" y="2378012"/>
                </a:lnTo>
                <a:lnTo>
                  <a:pt x="4336545" y="2430177"/>
                </a:lnTo>
                <a:lnTo>
                  <a:pt x="4339532" y="2482629"/>
                </a:lnTo>
                <a:lnTo>
                  <a:pt x="4341675" y="2535356"/>
                </a:lnTo>
                <a:lnTo>
                  <a:pt x="4342967" y="2588350"/>
                </a:lnTo>
                <a:lnTo>
                  <a:pt x="4343400" y="2641600"/>
                </a:lnTo>
                <a:lnTo>
                  <a:pt x="4342967" y="2694850"/>
                </a:lnTo>
                <a:lnTo>
                  <a:pt x="4341675" y="2747844"/>
                </a:lnTo>
                <a:lnTo>
                  <a:pt x="4339532" y="2800572"/>
                </a:lnTo>
                <a:lnTo>
                  <a:pt x="4336545" y="2853023"/>
                </a:lnTo>
                <a:lnTo>
                  <a:pt x="4332723" y="2905189"/>
                </a:lnTo>
                <a:lnTo>
                  <a:pt x="4328074" y="2957059"/>
                </a:lnTo>
                <a:lnTo>
                  <a:pt x="4322607" y="3008623"/>
                </a:lnTo>
                <a:lnTo>
                  <a:pt x="4316328" y="3059872"/>
                </a:lnTo>
                <a:lnTo>
                  <a:pt x="4309247" y="3110795"/>
                </a:lnTo>
                <a:lnTo>
                  <a:pt x="4301371" y="3161383"/>
                </a:lnTo>
                <a:lnTo>
                  <a:pt x="4292708" y="3211626"/>
                </a:lnTo>
                <a:lnTo>
                  <a:pt x="4283267" y="3261514"/>
                </a:lnTo>
                <a:lnTo>
                  <a:pt x="4273056" y="3311037"/>
                </a:lnTo>
                <a:lnTo>
                  <a:pt x="4262083" y="3360185"/>
                </a:lnTo>
                <a:lnTo>
                  <a:pt x="4250355" y="3408949"/>
                </a:lnTo>
                <a:lnTo>
                  <a:pt x="4237882" y="3457318"/>
                </a:lnTo>
                <a:lnTo>
                  <a:pt x="4224670" y="3505283"/>
                </a:lnTo>
                <a:lnTo>
                  <a:pt x="4210729" y="3552834"/>
                </a:lnTo>
                <a:lnTo>
                  <a:pt x="4196067" y="3599960"/>
                </a:lnTo>
                <a:lnTo>
                  <a:pt x="4180690" y="3646653"/>
                </a:lnTo>
                <a:lnTo>
                  <a:pt x="4164609" y="3692902"/>
                </a:lnTo>
                <a:lnTo>
                  <a:pt x="4147830" y="3738697"/>
                </a:lnTo>
                <a:lnTo>
                  <a:pt x="4130361" y="3784029"/>
                </a:lnTo>
                <a:lnTo>
                  <a:pt x="4112212" y="3828887"/>
                </a:lnTo>
                <a:lnTo>
                  <a:pt x="4093390" y="3873263"/>
                </a:lnTo>
                <a:lnTo>
                  <a:pt x="4073903" y="3917145"/>
                </a:lnTo>
                <a:lnTo>
                  <a:pt x="4053759" y="3960524"/>
                </a:lnTo>
                <a:lnTo>
                  <a:pt x="4032966" y="4003390"/>
                </a:lnTo>
                <a:lnTo>
                  <a:pt x="4011533" y="4045734"/>
                </a:lnTo>
                <a:lnTo>
                  <a:pt x="3989468" y="4087545"/>
                </a:lnTo>
                <a:lnTo>
                  <a:pt x="3966778" y="4128813"/>
                </a:lnTo>
                <a:lnTo>
                  <a:pt x="3943472" y="4169530"/>
                </a:lnTo>
                <a:lnTo>
                  <a:pt x="3919557" y="4209684"/>
                </a:lnTo>
                <a:lnTo>
                  <a:pt x="3895043" y="4249266"/>
                </a:lnTo>
                <a:lnTo>
                  <a:pt x="3869937" y="4288266"/>
                </a:lnTo>
                <a:lnTo>
                  <a:pt x="3844247" y="4326675"/>
                </a:lnTo>
                <a:lnTo>
                  <a:pt x="3817982" y="4364482"/>
                </a:lnTo>
                <a:lnTo>
                  <a:pt x="3791148" y="4401677"/>
                </a:lnTo>
                <a:lnTo>
                  <a:pt x="3763756" y="4438252"/>
                </a:lnTo>
                <a:lnTo>
                  <a:pt x="3735812" y="4474195"/>
                </a:lnTo>
                <a:lnTo>
                  <a:pt x="3707325" y="4509496"/>
                </a:lnTo>
                <a:lnTo>
                  <a:pt x="3678302" y="4544147"/>
                </a:lnTo>
                <a:lnTo>
                  <a:pt x="3648753" y="4578138"/>
                </a:lnTo>
                <a:lnTo>
                  <a:pt x="3618685" y="4611457"/>
                </a:lnTo>
                <a:lnTo>
                  <a:pt x="3588106" y="4644096"/>
                </a:lnTo>
                <a:lnTo>
                  <a:pt x="3557024" y="4676045"/>
                </a:lnTo>
                <a:lnTo>
                  <a:pt x="3525448" y="4707294"/>
                </a:lnTo>
                <a:lnTo>
                  <a:pt x="3493385" y="4737832"/>
                </a:lnTo>
                <a:lnTo>
                  <a:pt x="3460844" y="4767650"/>
                </a:lnTo>
                <a:lnTo>
                  <a:pt x="3427833" y="4796739"/>
                </a:lnTo>
                <a:lnTo>
                  <a:pt x="3394359" y="4825088"/>
                </a:lnTo>
                <a:lnTo>
                  <a:pt x="3360431" y="4852687"/>
                </a:lnTo>
                <a:lnTo>
                  <a:pt x="3326058" y="4879527"/>
                </a:lnTo>
                <a:lnTo>
                  <a:pt x="3291247" y="4905598"/>
                </a:lnTo>
                <a:lnTo>
                  <a:pt x="3256006" y="4930889"/>
                </a:lnTo>
                <a:lnTo>
                  <a:pt x="3220343" y="4955392"/>
                </a:lnTo>
                <a:lnTo>
                  <a:pt x="3184267" y="4979095"/>
                </a:lnTo>
                <a:lnTo>
                  <a:pt x="3147785" y="5001990"/>
                </a:lnTo>
                <a:lnTo>
                  <a:pt x="3110907" y="5024066"/>
                </a:lnTo>
                <a:lnTo>
                  <a:pt x="3073639" y="5045314"/>
                </a:lnTo>
                <a:lnTo>
                  <a:pt x="3035990" y="5065724"/>
                </a:lnTo>
                <a:lnTo>
                  <a:pt x="2997968" y="5085285"/>
                </a:lnTo>
                <a:lnTo>
                  <a:pt x="2959581" y="5103988"/>
                </a:lnTo>
                <a:lnTo>
                  <a:pt x="2920837" y="5121823"/>
                </a:lnTo>
                <a:lnTo>
                  <a:pt x="2881745" y="5138781"/>
                </a:lnTo>
                <a:lnTo>
                  <a:pt x="2842313" y="5154851"/>
                </a:lnTo>
                <a:lnTo>
                  <a:pt x="2802548" y="5170023"/>
                </a:lnTo>
                <a:lnTo>
                  <a:pt x="2762459" y="5184288"/>
                </a:lnTo>
                <a:lnTo>
                  <a:pt x="2722053" y="5197636"/>
                </a:lnTo>
                <a:lnTo>
                  <a:pt x="2681340" y="5210056"/>
                </a:lnTo>
                <a:lnTo>
                  <a:pt x="2640326" y="5221540"/>
                </a:lnTo>
                <a:lnTo>
                  <a:pt x="2599021" y="5232077"/>
                </a:lnTo>
                <a:lnTo>
                  <a:pt x="2557432" y="5241657"/>
                </a:lnTo>
                <a:lnTo>
                  <a:pt x="2515567" y="5250271"/>
                </a:lnTo>
                <a:lnTo>
                  <a:pt x="2473435" y="5257908"/>
                </a:lnTo>
                <a:lnTo>
                  <a:pt x="2431043" y="5264559"/>
                </a:lnTo>
                <a:lnTo>
                  <a:pt x="2388400" y="5270213"/>
                </a:lnTo>
                <a:lnTo>
                  <a:pt x="2345514" y="5274862"/>
                </a:lnTo>
                <a:lnTo>
                  <a:pt x="2302393" y="5278495"/>
                </a:lnTo>
                <a:lnTo>
                  <a:pt x="2259044" y="5281102"/>
                </a:lnTo>
                <a:lnTo>
                  <a:pt x="2215477" y="5282673"/>
                </a:lnTo>
                <a:lnTo>
                  <a:pt x="2171700" y="5283200"/>
                </a:lnTo>
                <a:lnTo>
                  <a:pt x="2127922" y="5282673"/>
                </a:lnTo>
                <a:lnTo>
                  <a:pt x="2084355" y="5281102"/>
                </a:lnTo>
                <a:lnTo>
                  <a:pt x="2041006" y="5278495"/>
                </a:lnTo>
                <a:lnTo>
                  <a:pt x="1997885" y="5274862"/>
                </a:lnTo>
                <a:lnTo>
                  <a:pt x="1954999" y="5270213"/>
                </a:lnTo>
                <a:lnTo>
                  <a:pt x="1912356" y="5264559"/>
                </a:lnTo>
                <a:lnTo>
                  <a:pt x="1869964" y="5257908"/>
                </a:lnTo>
                <a:lnTo>
                  <a:pt x="1827832" y="5250271"/>
                </a:lnTo>
                <a:lnTo>
                  <a:pt x="1785967" y="5241657"/>
                </a:lnTo>
                <a:lnTo>
                  <a:pt x="1744378" y="5232077"/>
                </a:lnTo>
                <a:lnTo>
                  <a:pt x="1703073" y="5221540"/>
                </a:lnTo>
                <a:lnTo>
                  <a:pt x="1662059" y="5210056"/>
                </a:lnTo>
                <a:lnTo>
                  <a:pt x="1621346" y="5197636"/>
                </a:lnTo>
                <a:lnTo>
                  <a:pt x="1580940" y="5184288"/>
                </a:lnTo>
                <a:lnTo>
                  <a:pt x="1540851" y="5170023"/>
                </a:lnTo>
                <a:lnTo>
                  <a:pt x="1501086" y="5154851"/>
                </a:lnTo>
                <a:lnTo>
                  <a:pt x="1461654" y="5138781"/>
                </a:lnTo>
                <a:lnTo>
                  <a:pt x="1422562" y="5121823"/>
                </a:lnTo>
                <a:lnTo>
                  <a:pt x="1383818" y="5103988"/>
                </a:lnTo>
                <a:lnTo>
                  <a:pt x="1345431" y="5085285"/>
                </a:lnTo>
                <a:lnTo>
                  <a:pt x="1307409" y="5065724"/>
                </a:lnTo>
                <a:lnTo>
                  <a:pt x="1269760" y="5045314"/>
                </a:lnTo>
                <a:lnTo>
                  <a:pt x="1232492" y="5024066"/>
                </a:lnTo>
                <a:lnTo>
                  <a:pt x="1195614" y="5001990"/>
                </a:lnTo>
                <a:lnTo>
                  <a:pt x="1159132" y="4979095"/>
                </a:lnTo>
                <a:lnTo>
                  <a:pt x="1123056" y="4955392"/>
                </a:lnTo>
                <a:lnTo>
                  <a:pt x="1087393" y="4930889"/>
                </a:lnTo>
                <a:lnTo>
                  <a:pt x="1052152" y="4905598"/>
                </a:lnTo>
                <a:lnTo>
                  <a:pt x="1017341" y="4879527"/>
                </a:lnTo>
                <a:lnTo>
                  <a:pt x="982968" y="4852687"/>
                </a:lnTo>
                <a:lnTo>
                  <a:pt x="949040" y="4825088"/>
                </a:lnTo>
                <a:lnTo>
                  <a:pt x="915566" y="4796739"/>
                </a:lnTo>
                <a:lnTo>
                  <a:pt x="882555" y="4767650"/>
                </a:lnTo>
                <a:lnTo>
                  <a:pt x="850014" y="4737832"/>
                </a:lnTo>
                <a:lnTo>
                  <a:pt x="817951" y="4707294"/>
                </a:lnTo>
                <a:lnTo>
                  <a:pt x="786375" y="4676045"/>
                </a:lnTo>
                <a:lnTo>
                  <a:pt x="755293" y="4644096"/>
                </a:lnTo>
                <a:lnTo>
                  <a:pt x="724714" y="4611457"/>
                </a:lnTo>
                <a:lnTo>
                  <a:pt x="694646" y="4578138"/>
                </a:lnTo>
                <a:lnTo>
                  <a:pt x="665097" y="4544147"/>
                </a:lnTo>
                <a:lnTo>
                  <a:pt x="636074" y="4509496"/>
                </a:lnTo>
                <a:lnTo>
                  <a:pt x="607587" y="4474195"/>
                </a:lnTo>
                <a:lnTo>
                  <a:pt x="579643" y="4438252"/>
                </a:lnTo>
                <a:lnTo>
                  <a:pt x="552251" y="4401677"/>
                </a:lnTo>
                <a:lnTo>
                  <a:pt x="525417" y="4364482"/>
                </a:lnTo>
                <a:lnTo>
                  <a:pt x="499152" y="4326675"/>
                </a:lnTo>
                <a:lnTo>
                  <a:pt x="473462" y="4288266"/>
                </a:lnTo>
                <a:lnTo>
                  <a:pt x="448356" y="4249266"/>
                </a:lnTo>
                <a:lnTo>
                  <a:pt x="423842" y="4209684"/>
                </a:lnTo>
                <a:lnTo>
                  <a:pt x="399927" y="4169530"/>
                </a:lnTo>
                <a:lnTo>
                  <a:pt x="376621" y="4128813"/>
                </a:lnTo>
                <a:lnTo>
                  <a:pt x="353931" y="4087545"/>
                </a:lnTo>
                <a:lnTo>
                  <a:pt x="331866" y="4045734"/>
                </a:lnTo>
                <a:lnTo>
                  <a:pt x="310433" y="4003390"/>
                </a:lnTo>
                <a:lnTo>
                  <a:pt x="289640" y="3960524"/>
                </a:lnTo>
                <a:lnTo>
                  <a:pt x="269496" y="3917145"/>
                </a:lnTo>
                <a:lnTo>
                  <a:pt x="250009" y="3873263"/>
                </a:lnTo>
                <a:lnTo>
                  <a:pt x="231187" y="3828887"/>
                </a:lnTo>
                <a:lnTo>
                  <a:pt x="213038" y="3784029"/>
                </a:lnTo>
                <a:lnTo>
                  <a:pt x="195569" y="3738697"/>
                </a:lnTo>
                <a:lnTo>
                  <a:pt x="178790" y="3692902"/>
                </a:lnTo>
                <a:lnTo>
                  <a:pt x="162709" y="3646653"/>
                </a:lnTo>
                <a:lnTo>
                  <a:pt x="147332" y="3599960"/>
                </a:lnTo>
                <a:lnTo>
                  <a:pt x="132670" y="3552834"/>
                </a:lnTo>
                <a:lnTo>
                  <a:pt x="118729" y="3505283"/>
                </a:lnTo>
                <a:lnTo>
                  <a:pt x="105517" y="3457318"/>
                </a:lnTo>
                <a:lnTo>
                  <a:pt x="93044" y="3408949"/>
                </a:lnTo>
                <a:lnTo>
                  <a:pt x="81316" y="3360185"/>
                </a:lnTo>
                <a:lnTo>
                  <a:pt x="70343" y="3311037"/>
                </a:lnTo>
                <a:lnTo>
                  <a:pt x="60132" y="3261514"/>
                </a:lnTo>
                <a:lnTo>
                  <a:pt x="50691" y="3211626"/>
                </a:lnTo>
                <a:lnTo>
                  <a:pt x="42028" y="3161383"/>
                </a:lnTo>
                <a:lnTo>
                  <a:pt x="34152" y="3110795"/>
                </a:lnTo>
                <a:lnTo>
                  <a:pt x="27071" y="3059872"/>
                </a:lnTo>
                <a:lnTo>
                  <a:pt x="20792" y="3008623"/>
                </a:lnTo>
                <a:lnTo>
                  <a:pt x="15325" y="2957059"/>
                </a:lnTo>
                <a:lnTo>
                  <a:pt x="10676" y="2905189"/>
                </a:lnTo>
                <a:lnTo>
                  <a:pt x="6854" y="2853023"/>
                </a:lnTo>
                <a:lnTo>
                  <a:pt x="3867" y="2800572"/>
                </a:lnTo>
                <a:lnTo>
                  <a:pt x="1724" y="2747844"/>
                </a:lnTo>
                <a:lnTo>
                  <a:pt x="432" y="2694850"/>
                </a:lnTo>
                <a:lnTo>
                  <a:pt x="0" y="2641600"/>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2857500" y="2476500"/>
            <a:ext cx="1485900" cy="711200"/>
          </a:xfrm>
          <a:prstGeom prst="rect">
            <a:avLst/>
          </a:prstGeom>
          <a:ln w="9525">
            <a:solidFill>
              <a:srgbClr val="000000"/>
            </a:solidFill>
          </a:ln>
        </p:spPr>
        <p:txBody>
          <a:bodyPr vert="horz" wrap="square" lIns="0" tIns="3128" rIns="0" bIns="0" rtlCol="0">
            <a:spAutoFit/>
          </a:bodyPr>
          <a:lstStyle/>
          <a:p>
            <a:pPr>
              <a:lnSpc>
                <a:spcPct val="100000"/>
              </a:lnSpc>
              <a:spcBef>
                <a:spcPts val="24"/>
              </a:spcBef>
            </a:pPr>
            <a:endParaRPr sz="1400">
              <a:latin typeface="Times New Roman"/>
              <a:cs typeface="Times New Roman"/>
            </a:endParaRPr>
          </a:p>
          <a:p>
            <a:pPr algn="ctr">
              <a:lnSpc>
                <a:spcPct val="100000"/>
              </a:lnSpc>
            </a:pPr>
            <a:r>
              <a:rPr sz="1800" spc="-5" dirty="0">
                <a:latin typeface="Arial"/>
                <a:cs typeface="Arial"/>
              </a:rPr>
              <a:t>1</a:t>
            </a:r>
            <a:endParaRPr sz="1800">
              <a:latin typeface="Arial"/>
              <a:cs typeface="Arial"/>
            </a:endParaRPr>
          </a:p>
        </p:txBody>
      </p:sp>
      <p:sp>
        <p:nvSpPr>
          <p:cNvPr id="5" name="object 5"/>
          <p:cNvSpPr txBox="1"/>
          <p:nvPr/>
        </p:nvSpPr>
        <p:spPr>
          <a:xfrm>
            <a:off x="2628900" y="4000500"/>
            <a:ext cx="1371600" cy="1219200"/>
          </a:xfrm>
          <a:prstGeom prst="rect">
            <a:avLst/>
          </a:prstGeom>
          <a:ln w="9525">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algn="ctr">
              <a:lnSpc>
                <a:spcPct val="100000"/>
              </a:lnSpc>
              <a:spcBef>
                <a:spcPts val="1565"/>
              </a:spcBef>
            </a:pPr>
            <a:r>
              <a:rPr sz="1800" spc="-5" dirty="0">
                <a:latin typeface="Arial"/>
                <a:cs typeface="Arial"/>
              </a:rPr>
              <a:t>3</a:t>
            </a:r>
            <a:endParaRPr sz="1800">
              <a:latin typeface="Arial"/>
              <a:cs typeface="Arial"/>
            </a:endParaRPr>
          </a:p>
        </p:txBody>
      </p:sp>
      <p:sp>
        <p:nvSpPr>
          <p:cNvPr id="6" name="object 6"/>
          <p:cNvSpPr txBox="1"/>
          <p:nvPr/>
        </p:nvSpPr>
        <p:spPr>
          <a:xfrm>
            <a:off x="4800600" y="3289300"/>
            <a:ext cx="1371600" cy="508000"/>
          </a:xfrm>
          <a:prstGeom prst="rect">
            <a:avLst/>
          </a:prstGeom>
          <a:ln w="9525">
            <a:solidFill>
              <a:srgbClr val="000000"/>
            </a:solidFill>
          </a:ln>
        </p:spPr>
        <p:txBody>
          <a:bodyPr vert="horz" wrap="square" lIns="0" tIns="106045" rIns="0" bIns="0" rtlCol="0">
            <a:spAutoFit/>
          </a:bodyPr>
          <a:lstStyle/>
          <a:p>
            <a:pPr algn="ctr">
              <a:lnSpc>
                <a:spcPct val="100000"/>
              </a:lnSpc>
              <a:spcBef>
                <a:spcPts val="835"/>
              </a:spcBef>
            </a:pPr>
            <a:r>
              <a:rPr sz="1800" spc="-5" dirty="0">
                <a:latin typeface="Arial"/>
                <a:cs typeface="Arial"/>
              </a:rPr>
              <a:t>2</a:t>
            </a:r>
            <a:endParaRPr sz="1800">
              <a:latin typeface="Arial"/>
              <a:cs typeface="Arial"/>
            </a:endParaRPr>
          </a:p>
        </p:txBody>
      </p:sp>
      <p:sp>
        <p:nvSpPr>
          <p:cNvPr id="7" name="object 7"/>
          <p:cNvSpPr txBox="1"/>
          <p:nvPr/>
        </p:nvSpPr>
        <p:spPr>
          <a:xfrm>
            <a:off x="4686300" y="4610100"/>
            <a:ext cx="1371600" cy="711200"/>
          </a:xfrm>
          <a:prstGeom prst="rect">
            <a:avLst/>
          </a:prstGeom>
          <a:ln w="9525">
            <a:solidFill>
              <a:srgbClr val="000000"/>
            </a:solidFill>
          </a:ln>
        </p:spPr>
        <p:txBody>
          <a:bodyPr vert="horz" wrap="square" lIns="0" tIns="3128" rIns="0" bIns="0" rtlCol="0">
            <a:spAutoFit/>
          </a:bodyPr>
          <a:lstStyle/>
          <a:p>
            <a:pPr>
              <a:lnSpc>
                <a:spcPct val="100000"/>
              </a:lnSpc>
              <a:spcBef>
                <a:spcPts val="24"/>
              </a:spcBef>
            </a:pPr>
            <a:endParaRPr sz="1400">
              <a:latin typeface="Times New Roman"/>
              <a:cs typeface="Times New Roman"/>
            </a:endParaRPr>
          </a:p>
          <a:p>
            <a:pPr algn="ctr">
              <a:lnSpc>
                <a:spcPct val="100000"/>
              </a:lnSpc>
            </a:pPr>
            <a:r>
              <a:rPr sz="1800" spc="-5" dirty="0">
                <a:latin typeface="Arial"/>
                <a:cs typeface="Arial"/>
              </a:rPr>
              <a:t>4</a:t>
            </a:r>
            <a:endParaRPr sz="1800">
              <a:latin typeface="Arial"/>
              <a:cs typeface="Arial"/>
            </a:endParaRPr>
          </a:p>
        </p:txBody>
      </p:sp>
      <p:sp>
        <p:nvSpPr>
          <p:cNvPr id="8" name="object 8"/>
          <p:cNvSpPr/>
          <p:nvPr/>
        </p:nvSpPr>
        <p:spPr>
          <a:xfrm>
            <a:off x="8458200" y="1562100"/>
            <a:ext cx="1714500" cy="1422400"/>
          </a:xfrm>
          <a:custGeom>
            <a:avLst/>
            <a:gdLst/>
            <a:ahLst/>
            <a:cxnLst/>
            <a:rect l="l" t="t" r="r" b="b"/>
            <a:pathLst>
              <a:path w="1714500" h="1422400">
                <a:moveTo>
                  <a:pt x="0" y="0"/>
                </a:moveTo>
                <a:lnTo>
                  <a:pt x="1714500" y="0"/>
                </a:lnTo>
                <a:lnTo>
                  <a:pt x="1714500" y="1422400"/>
                </a:lnTo>
                <a:lnTo>
                  <a:pt x="0" y="1422400"/>
                </a:lnTo>
                <a:lnTo>
                  <a:pt x="0" y="0"/>
                </a:lnTo>
                <a:close/>
              </a:path>
            </a:pathLst>
          </a:custGeom>
          <a:ln w="9525">
            <a:solidFill>
              <a:srgbClr val="000000"/>
            </a:solidFill>
          </a:ln>
        </p:spPr>
        <p:txBody>
          <a:bodyPr wrap="square" lIns="0" tIns="0" rIns="0" bIns="0" rtlCol="0"/>
          <a:lstStyle/>
          <a:p>
            <a:endParaRPr/>
          </a:p>
        </p:txBody>
      </p:sp>
      <p:sp>
        <p:nvSpPr>
          <p:cNvPr id="9" name="object 9"/>
          <p:cNvSpPr/>
          <p:nvPr/>
        </p:nvSpPr>
        <p:spPr>
          <a:xfrm>
            <a:off x="8458200" y="227330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0" name="object 10"/>
          <p:cNvSpPr/>
          <p:nvPr/>
        </p:nvSpPr>
        <p:spPr>
          <a:xfrm>
            <a:off x="8458200" y="2984500"/>
            <a:ext cx="1714500" cy="1422400"/>
          </a:xfrm>
          <a:custGeom>
            <a:avLst/>
            <a:gdLst/>
            <a:ahLst/>
            <a:cxnLst/>
            <a:rect l="l" t="t" r="r" b="b"/>
            <a:pathLst>
              <a:path w="1714500" h="1422400">
                <a:moveTo>
                  <a:pt x="0" y="0"/>
                </a:moveTo>
                <a:lnTo>
                  <a:pt x="1714500" y="0"/>
                </a:lnTo>
                <a:lnTo>
                  <a:pt x="1714500" y="1422400"/>
                </a:lnTo>
                <a:lnTo>
                  <a:pt x="0" y="1422400"/>
                </a:lnTo>
                <a:lnTo>
                  <a:pt x="0" y="0"/>
                </a:lnTo>
                <a:close/>
              </a:path>
            </a:pathLst>
          </a:custGeom>
          <a:solidFill>
            <a:srgbClr val="DEDEDE"/>
          </a:solidFill>
        </p:spPr>
        <p:txBody>
          <a:bodyPr wrap="square" lIns="0" tIns="0" rIns="0" bIns="0" rtlCol="0"/>
          <a:lstStyle/>
          <a:p>
            <a:endParaRPr/>
          </a:p>
        </p:txBody>
      </p:sp>
      <p:sp>
        <p:nvSpPr>
          <p:cNvPr id="11" name="object 11"/>
          <p:cNvSpPr/>
          <p:nvPr/>
        </p:nvSpPr>
        <p:spPr>
          <a:xfrm>
            <a:off x="8458200" y="2984500"/>
            <a:ext cx="1714500" cy="1422400"/>
          </a:xfrm>
          <a:custGeom>
            <a:avLst/>
            <a:gdLst/>
            <a:ahLst/>
            <a:cxnLst/>
            <a:rect l="l" t="t" r="r" b="b"/>
            <a:pathLst>
              <a:path w="1714500" h="1422400">
                <a:moveTo>
                  <a:pt x="0" y="0"/>
                </a:moveTo>
                <a:lnTo>
                  <a:pt x="1714500" y="0"/>
                </a:lnTo>
                <a:lnTo>
                  <a:pt x="1714500" y="1422400"/>
                </a:lnTo>
                <a:lnTo>
                  <a:pt x="0" y="1422400"/>
                </a:lnTo>
                <a:lnTo>
                  <a:pt x="0" y="0"/>
                </a:lnTo>
                <a:close/>
              </a:path>
            </a:pathLst>
          </a:custGeom>
          <a:ln w="9525">
            <a:solidFill>
              <a:srgbClr val="000000"/>
            </a:solidFill>
          </a:ln>
        </p:spPr>
        <p:txBody>
          <a:bodyPr wrap="square" lIns="0" tIns="0" rIns="0" bIns="0" rtlCol="0"/>
          <a:lstStyle/>
          <a:p>
            <a:endParaRPr/>
          </a:p>
        </p:txBody>
      </p:sp>
      <p:sp>
        <p:nvSpPr>
          <p:cNvPr id="12" name="object 12"/>
          <p:cNvSpPr/>
          <p:nvPr/>
        </p:nvSpPr>
        <p:spPr>
          <a:xfrm>
            <a:off x="8458200" y="369570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3" name="object 13"/>
          <p:cNvSpPr txBox="1"/>
          <p:nvPr/>
        </p:nvSpPr>
        <p:spPr>
          <a:xfrm>
            <a:off x="9181477" y="1825243"/>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1</a:t>
            </a:r>
            <a:endParaRPr sz="1800">
              <a:latin typeface="Arial"/>
              <a:cs typeface="Arial"/>
            </a:endParaRPr>
          </a:p>
        </p:txBody>
      </p:sp>
      <p:sp>
        <p:nvSpPr>
          <p:cNvPr id="14" name="object 14"/>
          <p:cNvSpPr txBox="1"/>
          <p:nvPr/>
        </p:nvSpPr>
        <p:spPr>
          <a:xfrm>
            <a:off x="9186278" y="2475153"/>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4</a:t>
            </a:r>
            <a:endParaRPr sz="1800">
              <a:latin typeface="Arial"/>
              <a:cs typeface="Arial"/>
            </a:endParaRPr>
          </a:p>
        </p:txBody>
      </p:sp>
      <p:sp>
        <p:nvSpPr>
          <p:cNvPr id="15" name="object 15"/>
          <p:cNvSpPr/>
          <p:nvPr/>
        </p:nvSpPr>
        <p:spPr>
          <a:xfrm>
            <a:off x="8458200" y="4406900"/>
            <a:ext cx="1714500" cy="1930400"/>
          </a:xfrm>
          <a:custGeom>
            <a:avLst/>
            <a:gdLst/>
            <a:ahLst/>
            <a:cxnLst/>
            <a:rect l="l" t="t" r="r" b="b"/>
            <a:pathLst>
              <a:path w="1714500" h="1930400">
                <a:moveTo>
                  <a:pt x="0" y="0"/>
                </a:moveTo>
                <a:lnTo>
                  <a:pt x="1714500" y="0"/>
                </a:lnTo>
                <a:lnTo>
                  <a:pt x="1714500" y="1930400"/>
                </a:lnTo>
                <a:lnTo>
                  <a:pt x="0" y="1930400"/>
                </a:lnTo>
                <a:lnTo>
                  <a:pt x="0" y="0"/>
                </a:lnTo>
                <a:close/>
              </a:path>
            </a:pathLst>
          </a:custGeom>
          <a:ln w="9525">
            <a:solidFill>
              <a:srgbClr val="000000"/>
            </a:solidFill>
          </a:ln>
        </p:spPr>
        <p:txBody>
          <a:bodyPr wrap="square" lIns="0" tIns="0" rIns="0" bIns="0" rtlCol="0"/>
          <a:lstStyle/>
          <a:p>
            <a:endParaRPr/>
          </a:p>
        </p:txBody>
      </p:sp>
      <p:sp>
        <p:nvSpPr>
          <p:cNvPr id="16" name="object 16"/>
          <p:cNvSpPr/>
          <p:nvPr/>
        </p:nvSpPr>
        <p:spPr>
          <a:xfrm>
            <a:off x="8458200" y="6337300"/>
            <a:ext cx="1714500" cy="508000"/>
          </a:xfrm>
          <a:custGeom>
            <a:avLst/>
            <a:gdLst/>
            <a:ahLst/>
            <a:cxnLst/>
            <a:rect l="l" t="t" r="r" b="b"/>
            <a:pathLst>
              <a:path w="1714500" h="508000">
                <a:moveTo>
                  <a:pt x="0" y="0"/>
                </a:moveTo>
                <a:lnTo>
                  <a:pt x="1714500" y="0"/>
                </a:lnTo>
                <a:lnTo>
                  <a:pt x="1714500" y="508000"/>
                </a:lnTo>
                <a:lnTo>
                  <a:pt x="0" y="508000"/>
                </a:lnTo>
                <a:lnTo>
                  <a:pt x="0" y="0"/>
                </a:lnTo>
                <a:close/>
              </a:path>
            </a:pathLst>
          </a:custGeom>
          <a:solidFill>
            <a:srgbClr val="DEDEDE"/>
          </a:solidFill>
        </p:spPr>
        <p:txBody>
          <a:bodyPr wrap="square" lIns="0" tIns="0" rIns="0" bIns="0" rtlCol="0"/>
          <a:lstStyle/>
          <a:p>
            <a:endParaRPr/>
          </a:p>
        </p:txBody>
      </p:sp>
      <p:sp>
        <p:nvSpPr>
          <p:cNvPr id="17" name="object 17"/>
          <p:cNvSpPr/>
          <p:nvPr/>
        </p:nvSpPr>
        <p:spPr>
          <a:xfrm>
            <a:off x="8458200" y="6337300"/>
            <a:ext cx="1714500" cy="508000"/>
          </a:xfrm>
          <a:custGeom>
            <a:avLst/>
            <a:gdLst/>
            <a:ahLst/>
            <a:cxnLst/>
            <a:rect l="l" t="t" r="r" b="b"/>
            <a:pathLst>
              <a:path w="1714500" h="508000">
                <a:moveTo>
                  <a:pt x="0" y="0"/>
                </a:moveTo>
                <a:lnTo>
                  <a:pt x="1714500" y="0"/>
                </a:lnTo>
                <a:lnTo>
                  <a:pt x="1714500" y="508000"/>
                </a:lnTo>
                <a:lnTo>
                  <a:pt x="0" y="508000"/>
                </a:lnTo>
                <a:lnTo>
                  <a:pt x="0" y="0"/>
                </a:lnTo>
                <a:close/>
              </a:path>
            </a:pathLst>
          </a:custGeom>
          <a:ln w="9525">
            <a:solidFill>
              <a:srgbClr val="000000"/>
            </a:solidFill>
          </a:ln>
        </p:spPr>
        <p:txBody>
          <a:bodyPr wrap="square" lIns="0" tIns="0" rIns="0" bIns="0" rtlCol="0"/>
          <a:lstStyle/>
          <a:p>
            <a:endParaRPr/>
          </a:p>
        </p:txBody>
      </p:sp>
      <p:sp>
        <p:nvSpPr>
          <p:cNvPr id="18" name="object 18"/>
          <p:cNvSpPr/>
          <p:nvPr/>
        </p:nvSpPr>
        <p:spPr>
          <a:xfrm>
            <a:off x="8458200" y="4914900"/>
            <a:ext cx="1714500" cy="0"/>
          </a:xfrm>
          <a:custGeom>
            <a:avLst/>
            <a:gdLst/>
            <a:ahLst/>
            <a:cxnLst/>
            <a:rect l="l" t="t" r="r" b="b"/>
            <a:pathLst>
              <a:path w="1714500">
                <a:moveTo>
                  <a:pt x="0" y="0"/>
                </a:moveTo>
                <a:lnTo>
                  <a:pt x="1714500" y="0"/>
                </a:lnTo>
              </a:path>
            </a:pathLst>
          </a:custGeom>
          <a:ln w="9525">
            <a:solidFill>
              <a:srgbClr val="000000"/>
            </a:solidFill>
          </a:ln>
        </p:spPr>
        <p:txBody>
          <a:bodyPr wrap="square" lIns="0" tIns="0" rIns="0" bIns="0" rtlCol="0"/>
          <a:lstStyle/>
          <a:p>
            <a:endParaRPr/>
          </a:p>
        </p:txBody>
      </p:sp>
      <p:sp>
        <p:nvSpPr>
          <p:cNvPr id="19" name="object 19"/>
          <p:cNvSpPr txBox="1"/>
          <p:nvPr/>
        </p:nvSpPr>
        <p:spPr>
          <a:xfrm>
            <a:off x="9186240" y="4568444"/>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2</a:t>
            </a:r>
            <a:endParaRPr sz="1800">
              <a:latin typeface="Arial"/>
              <a:cs typeface="Arial"/>
            </a:endParaRPr>
          </a:p>
        </p:txBody>
      </p:sp>
      <p:sp>
        <p:nvSpPr>
          <p:cNvPr id="23" name="object 23"/>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42</a:t>
            </a:fld>
            <a:endParaRPr dirty="0"/>
          </a:p>
        </p:txBody>
      </p:sp>
      <p:sp>
        <p:nvSpPr>
          <p:cNvPr id="20" name="object 20"/>
          <p:cNvSpPr txBox="1"/>
          <p:nvPr/>
        </p:nvSpPr>
        <p:spPr>
          <a:xfrm>
            <a:off x="9186240" y="5542051"/>
            <a:ext cx="153035" cy="285115"/>
          </a:xfrm>
          <a:prstGeom prst="rect">
            <a:avLst/>
          </a:prstGeom>
        </p:spPr>
        <p:txBody>
          <a:bodyPr vert="horz" wrap="square" lIns="0" tIns="0" rIns="0" bIns="0" rtlCol="0">
            <a:spAutoFit/>
          </a:bodyPr>
          <a:lstStyle/>
          <a:p>
            <a:pPr marL="12700">
              <a:lnSpc>
                <a:spcPct val="100000"/>
              </a:lnSpc>
            </a:pPr>
            <a:r>
              <a:rPr sz="1800" spc="-5" dirty="0">
                <a:latin typeface="Arial"/>
                <a:cs typeface="Arial"/>
              </a:rPr>
              <a:t>3</a:t>
            </a:r>
            <a:endParaRPr sz="1800">
              <a:latin typeface="Arial"/>
              <a:cs typeface="Arial"/>
            </a:endParaRPr>
          </a:p>
        </p:txBody>
      </p:sp>
      <p:sp>
        <p:nvSpPr>
          <p:cNvPr id="21" name="object 21"/>
          <p:cNvSpPr txBox="1"/>
          <p:nvPr/>
        </p:nvSpPr>
        <p:spPr>
          <a:xfrm>
            <a:off x="3455923" y="7109104"/>
            <a:ext cx="1139825"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user</a:t>
            </a:r>
            <a:r>
              <a:rPr sz="1800" spc="-90" dirty="0">
                <a:latin typeface="Arial"/>
                <a:cs typeface="Arial"/>
              </a:rPr>
              <a:t> </a:t>
            </a:r>
            <a:r>
              <a:rPr sz="1800" spc="-5" dirty="0">
                <a:latin typeface="Arial"/>
                <a:cs typeface="Arial"/>
              </a:rPr>
              <a:t>space</a:t>
            </a:r>
            <a:endParaRPr sz="1800">
              <a:latin typeface="Arial"/>
              <a:cs typeface="Arial"/>
            </a:endParaRPr>
          </a:p>
        </p:txBody>
      </p:sp>
      <p:sp>
        <p:nvSpPr>
          <p:cNvPr id="22" name="object 22"/>
          <p:cNvSpPr txBox="1"/>
          <p:nvPr/>
        </p:nvSpPr>
        <p:spPr>
          <a:xfrm>
            <a:off x="8048497" y="7109104"/>
            <a:ext cx="2410460" cy="285115"/>
          </a:xfrm>
          <a:prstGeom prst="rect">
            <a:avLst/>
          </a:prstGeom>
        </p:spPr>
        <p:txBody>
          <a:bodyPr vert="horz" wrap="square" lIns="0" tIns="0" rIns="0" bIns="0" rtlCol="0">
            <a:spAutoFit/>
          </a:bodyPr>
          <a:lstStyle/>
          <a:p>
            <a:pPr marL="12700">
              <a:lnSpc>
                <a:spcPct val="100000"/>
              </a:lnSpc>
            </a:pPr>
            <a:r>
              <a:rPr sz="1800" spc="-10" dirty="0">
                <a:latin typeface="Arial"/>
                <a:cs typeface="Arial"/>
              </a:rPr>
              <a:t>physical </a:t>
            </a:r>
            <a:r>
              <a:rPr sz="1800" spc="-5" dirty="0">
                <a:latin typeface="Arial"/>
                <a:cs typeface="Arial"/>
              </a:rPr>
              <a:t>memory</a:t>
            </a:r>
            <a:r>
              <a:rPr sz="1800" spc="-25" dirty="0">
                <a:latin typeface="Arial"/>
                <a:cs typeface="Arial"/>
              </a:rPr>
              <a:t> </a:t>
            </a:r>
            <a:r>
              <a:rPr sz="1800" spc="-5" dirty="0">
                <a:latin typeface="Arial"/>
                <a:cs typeface="Arial"/>
              </a:rPr>
              <a:t>space</a:t>
            </a:r>
            <a:endParaRPr sz="180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99410">
              <a:lnSpc>
                <a:spcPct val="100000"/>
              </a:lnSpc>
            </a:pPr>
            <a:r>
              <a:rPr spc="-5" dirty="0"/>
              <a:t>Example of</a:t>
            </a:r>
            <a:r>
              <a:rPr spc="-55" dirty="0"/>
              <a:t> </a:t>
            </a:r>
            <a:r>
              <a:rPr spc="-5" dirty="0"/>
              <a:t>Segmentation</a:t>
            </a:r>
          </a:p>
        </p:txBody>
      </p:sp>
      <p:sp>
        <p:nvSpPr>
          <p:cNvPr id="3" name="object 3"/>
          <p:cNvSpPr/>
          <p:nvPr/>
        </p:nvSpPr>
        <p:spPr>
          <a:xfrm>
            <a:off x="2271712" y="1435100"/>
            <a:ext cx="8624836" cy="669925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43</a:t>
            </a:fld>
            <a:endParaRPr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880995">
              <a:lnSpc>
                <a:spcPct val="100000"/>
              </a:lnSpc>
            </a:pPr>
            <a:r>
              <a:rPr spc="-5" dirty="0"/>
              <a:t>Example: The Intel</a:t>
            </a:r>
            <a:r>
              <a:rPr spc="-20" dirty="0"/>
              <a:t> </a:t>
            </a:r>
            <a:r>
              <a:rPr spc="-5" dirty="0"/>
              <a:t>Pentium</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44</a:t>
            </a:fld>
            <a:endParaRPr dirty="0"/>
          </a:p>
        </p:txBody>
      </p:sp>
      <p:sp>
        <p:nvSpPr>
          <p:cNvPr id="3" name="object 3"/>
          <p:cNvSpPr txBox="1">
            <a:spLocks noGrp="1"/>
          </p:cNvSpPr>
          <p:nvPr>
            <p:ph type="body" idx="1"/>
          </p:nvPr>
        </p:nvSpPr>
        <p:spPr>
          <a:xfrm>
            <a:off x="1053552" y="1357852"/>
            <a:ext cx="12205248" cy="7243008"/>
          </a:xfrm>
          <a:prstGeom prst="rect">
            <a:avLst/>
          </a:prstGeom>
        </p:spPr>
        <p:txBody>
          <a:bodyPr vert="horz" wrap="square" lIns="0" tIns="0" rIns="0" bIns="0" rtlCol="0">
            <a:spAutoFit/>
          </a:bodyPr>
          <a:lstStyle/>
          <a:p>
            <a:pPr marL="643255" indent="-488950">
              <a:lnSpc>
                <a:spcPct val="100000"/>
              </a:lnSpc>
              <a:buClr>
                <a:srgbClr val="993300"/>
              </a:buClr>
              <a:buSzPct val="88888"/>
              <a:buFont typeface="Wingdings"/>
              <a:buChar char=""/>
              <a:tabLst>
                <a:tab pos="643890" algn="l"/>
              </a:tabLst>
            </a:pPr>
            <a:r>
              <a:rPr sz="2400" spc="-10" dirty="0"/>
              <a:t>Supports </a:t>
            </a:r>
            <a:r>
              <a:rPr sz="2400" spc="-5" dirty="0"/>
              <a:t>both </a:t>
            </a:r>
            <a:r>
              <a:rPr sz="2400" spc="-10" dirty="0"/>
              <a:t>segmentation and segmentation </a:t>
            </a:r>
            <a:r>
              <a:rPr sz="2400" spc="-15" dirty="0"/>
              <a:t>with</a:t>
            </a:r>
            <a:r>
              <a:rPr sz="2400" spc="175" dirty="0"/>
              <a:t> </a:t>
            </a:r>
            <a:r>
              <a:rPr sz="2400" spc="-10" dirty="0"/>
              <a:t>paging</a:t>
            </a:r>
          </a:p>
          <a:p>
            <a:pPr marL="1214755" lvl="1" indent="-408305">
              <a:lnSpc>
                <a:spcPct val="100000"/>
              </a:lnSpc>
              <a:spcBef>
                <a:spcPts val="755"/>
              </a:spcBef>
              <a:buClr>
                <a:srgbClr val="CC6600"/>
              </a:buClr>
              <a:buSzPct val="77777"/>
              <a:buFont typeface="Wingdings"/>
              <a:buChar char=""/>
              <a:tabLst>
                <a:tab pos="1215390" algn="l"/>
              </a:tabLst>
            </a:pPr>
            <a:r>
              <a:rPr sz="2400" spc="-5" dirty="0">
                <a:latin typeface="Arial"/>
                <a:cs typeface="Arial"/>
              </a:rPr>
              <a:t>Each </a:t>
            </a:r>
            <a:r>
              <a:rPr sz="2400" spc="-10" dirty="0">
                <a:latin typeface="Arial"/>
                <a:cs typeface="Arial"/>
              </a:rPr>
              <a:t>segment </a:t>
            </a:r>
            <a:r>
              <a:rPr sz="2400" spc="-5" dirty="0">
                <a:latin typeface="Arial"/>
                <a:cs typeface="Arial"/>
              </a:rPr>
              <a:t>can </a:t>
            </a:r>
            <a:r>
              <a:rPr sz="2400" spc="-10" dirty="0">
                <a:latin typeface="Arial"/>
                <a:cs typeface="Arial"/>
              </a:rPr>
              <a:t>be </a:t>
            </a:r>
            <a:r>
              <a:rPr sz="2400" spc="-5" dirty="0">
                <a:latin typeface="Arial"/>
                <a:cs typeface="Arial"/>
              </a:rPr>
              <a:t>4</a:t>
            </a:r>
            <a:r>
              <a:rPr sz="2400" spc="-10" dirty="0">
                <a:latin typeface="Arial"/>
                <a:cs typeface="Arial"/>
              </a:rPr>
              <a:t> </a:t>
            </a:r>
            <a:r>
              <a:rPr sz="2400" dirty="0">
                <a:latin typeface="Arial"/>
                <a:cs typeface="Arial"/>
              </a:rPr>
              <a:t>GB</a:t>
            </a:r>
          </a:p>
          <a:p>
            <a:pPr marL="1214755" lvl="1" indent="-408305">
              <a:lnSpc>
                <a:spcPct val="100000"/>
              </a:lnSpc>
              <a:spcBef>
                <a:spcPts val="755"/>
              </a:spcBef>
              <a:buClr>
                <a:srgbClr val="CC6600"/>
              </a:buClr>
              <a:buSzPct val="77777"/>
              <a:buFont typeface="Wingdings"/>
              <a:buChar char=""/>
              <a:tabLst>
                <a:tab pos="1215390" algn="l"/>
              </a:tabLst>
            </a:pPr>
            <a:r>
              <a:rPr sz="2400" spc="-5" dirty="0">
                <a:latin typeface="Arial"/>
                <a:cs typeface="Arial"/>
              </a:rPr>
              <a:t>Up </a:t>
            </a:r>
            <a:r>
              <a:rPr sz="2400" dirty="0">
                <a:latin typeface="Arial"/>
                <a:cs typeface="Arial"/>
              </a:rPr>
              <a:t>to </a:t>
            </a:r>
            <a:r>
              <a:rPr sz="2400" spc="-10" dirty="0">
                <a:latin typeface="Arial"/>
                <a:cs typeface="Arial"/>
              </a:rPr>
              <a:t>16 </a:t>
            </a:r>
            <a:r>
              <a:rPr sz="2400" dirty="0">
                <a:latin typeface="Arial"/>
                <a:cs typeface="Arial"/>
              </a:rPr>
              <a:t>K </a:t>
            </a:r>
            <a:r>
              <a:rPr sz="2400" spc="-10" dirty="0">
                <a:latin typeface="Arial"/>
                <a:cs typeface="Arial"/>
              </a:rPr>
              <a:t>segments per</a:t>
            </a:r>
            <a:r>
              <a:rPr sz="2400" spc="-20" dirty="0">
                <a:latin typeface="Arial"/>
                <a:cs typeface="Arial"/>
              </a:rPr>
              <a:t> </a:t>
            </a:r>
            <a:r>
              <a:rPr sz="2400" spc="-5" dirty="0">
                <a:latin typeface="Arial"/>
                <a:cs typeface="Arial"/>
              </a:rPr>
              <a:t>process</a:t>
            </a:r>
            <a:endParaRPr sz="2400" dirty="0">
              <a:latin typeface="Arial"/>
              <a:cs typeface="Arial"/>
            </a:endParaRPr>
          </a:p>
          <a:p>
            <a:pPr marL="1214755" lvl="1" indent="-408305">
              <a:lnSpc>
                <a:spcPct val="100000"/>
              </a:lnSpc>
              <a:spcBef>
                <a:spcPts val="755"/>
              </a:spcBef>
              <a:buClr>
                <a:srgbClr val="CC6600"/>
              </a:buClr>
              <a:buSzPct val="77777"/>
              <a:buFont typeface="Wingdings"/>
              <a:buChar char=""/>
              <a:tabLst>
                <a:tab pos="1215390" algn="l"/>
              </a:tabLst>
            </a:pPr>
            <a:r>
              <a:rPr sz="2400" spc="-10" dirty="0">
                <a:latin typeface="Arial"/>
                <a:cs typeface="Arial"/>
              </a:rPr>
              <a:t>Divided </a:t>
            </a:r>
            <a:r>
              <a:rPr sz="2400" spc="-5" dirty="0">
                <a:latin typeface="Arial"/>
                <a:cs typeface="Arial"/>
              </a:rPr>
              <a:t>into </a:t>
            </a:r>
            <a:r>
              <a:rPr sz="2400" spc="-15" dirty="0">
                <a:latin typeface="Arial"/>
                <a:cs typeface="Arial"/>
              </a:rPr>
              <a:t>two</a:t>
            </a:r>
            <a:r>
              <a:rPr sz="2400" spc="30" dirty="0">
                <a:latin typeface="Arial"/>
                <a:cs typeface="Arial"/>
              </a:rPr>
              <a:t> </a:t>
            </a:r>
            <a:r>
              <a:rPr sz="2400" spc="-10" dirty="0">
                <a:latin typeface="Arial"/>
                <a:cs typeface="Arial"/>
              </a:rPr>
              <a:t>partitions</a:t>
            </a:r>
            <a:endParaRPr sz="2400" dirty="0">
              <a:latin typeface="Arial"/>
              <a:cs typeface="Arial"/>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First partition of </a:t>
            </a:r>
            <a:r>
              <a:rPr sz="2400" spc="-10" dirty="0"/>
              <a:t>up </a:t>
            </a:r>
            <a:r>
              <a:rPr sz="2400" dirty="0"/>
              <a:t>to </a:t>
            </a:r>
            <a:r>
              <a:rPr sz="2400" spc="-5" dirty="0"/>
              <a:t>8 </a:t>
            </a:r>
            <a:r>
              <a:rPr sz="2400" dirty="0"/>
              <a:t>K </a:t>
            </a:r>
            <a:r>
              <a:rPr sz="2400" spc="-10" dirty="0"/>
              <a:t>segments </a:t>
            </a:r>
            <a:r>
              <a:rPr sz="2400" spc="-5" dirty="0"/>
              <a:t>are private </a:t>
            </a:r>
            <a:r>
              <a:rPr sz="2400" dirty="0"/>
              <a:t>to </a:t>
            </a:r>
            <a:r>
              <a:rPr sz="2400" spc="-5" dirty="0"/>
              <a:t>process (kept in </a:t>
            </a:r>
            <a:r>
              <a:rPr sz="2400" b="1" spc="-5" dirty="0">
                <a:solidFill>
                  <a:srgbClr val="3366FF"/>
                </a:solidFill>
              </a:rPr>
              <a:t>local descriptor table</a:t>
            </a:r>
            <a:r>
              <a:rPr sz="2400" b="1" spc="100" dirty="0">
                <a:solidFill>
                  <a:srgbClr val="3366FF"/>
                </a:solidFill>
              </a:rPr>
              <a:t> </a:t>
            </a:r>
            <a:r>
              <a:rPr sz="2400" b="1" spc="5" dirty="0">
                <a:solidFill>
                  <a:srgbClr val="3366FF"/>
                </a:solidFill>
              </a:rPr>
              <a:t>LDT</a:t>
            </a:r>
            <a:r>
              <a:rPr sz="2400" spc="5" dirty="0"/>
              <a:t>)</a:t>
            </a:r>
            <a:endParaRPr sz="2400" dirty="0"/>
          </a:p>
          <a:p>
            <a:pPr marL="1705610" marR="109220" indent="-32639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Second </a:t>
            </a:r>
            <a:r>
              <a:rPr sz="2400" spc="-5" dirty="0"/>
              <a:t>partition of </a:t>
            </a:r>
            <a:r>
              <a:rPr sz="2400" spc="-10" dirty="0"/>
              <a:t>up </a:t>
            </a:r>
            <a:r>
              <a:rPr sz="2400" dirty="0"/>
              <a:t>to </a:t>
            </a:r>
            <a:r>
              <a:rPr sz="2400" spc="-10" dirty="0"/>
              <a:t>8K segments shared among all </a:t>
            </a:r>
            <a:r>
              <a:rPr sz="2400" spc="-5" dirty="0"/>
              <a:t>processes (kept in</a:t>
            </a:r>
            <a:r>
              <a:rPr sz="2400" spc="229" dirty="0"/>
              <a:t> </a:t>
            </a:r>
            <a:r>
              <a:rPr sz="2400" b="1" spc="-5" dirty="0">
                <a:solidFill>
                  <a:srgbClr val="3366FF"/>
                </a:solidFill>
              </a:rPr>
              <a:t>global</a:t>
            </a:r>
            <a:r>
              <a:rPr sz="2400" b="1" dirty="0">
                <a:solidFill>
                  <a:srgbClr val="3366FF"/>
                </a:solidFill>
              </a:rPr>
              <a:t> </a:t>
            </a:r>
            <a:r>
              <a:rPr sz="2400" b="1" spc="-5" dirty="0">
                <a:solidFill>
                  <a:srgbClr val="3366FF"/>
                </a:solidFill>
              </a:rPr>
              <a:t>descriptor  table</a:t>
            </a:r>
            <a:r>
              <a:rPr sz="2400" b="1" spc="-100" dirty="0">
                <a:solidFill>
                  <a:srgbClr val="3366FF"/>
                </a:solidFill>
              </a:rPr>
              <a:t> </a:t>
            </a:r>
            <a:r>
              <a:rPr sz="2400" b="1" dirty="0">
                <a:solidFill>
                  <a:srgbClr val="3366FF"/>
                </a:solidFill>
              </a:rPr>
              <a:t>GDT</a:t>
            </a:r>
            <a:r>
              <a:rPr sz="2400" dirty="0"/>
              <a:t>)</a:t>
            </a:r>
          </a:p>
          <a:p>
            <a:pPr marL="141605">
              <a:lnSpc>
                <a:spcPct val="100000"/>
              </a:lnSpc>
            </a:pPr>
            <a:endParaRPr sz="2400" dirty="0"/>
          </a:p>
          <a:p>
            <a:pPr marL="643255" indent="-488950">
              <a:lnSpc>
                <a:spcPct val="100000"/>
              </a:lnSpc>
              <a:spcBef>
                <a:spcPts val="1600"/>
              </a:spcBef>
              <a:buClr>
                <a:srgbClr val="993300"/>
              </a:buClr>
              <a:buSzPct val="88888"/>
              <a:buFont typeface="Wingdings"/>
              <a:buChar char=""/>
              <a:tabLst>
                <a:tab pos="643890" algn="l"/>
              </a:tabLst>
            </a:pPr>
            <a:r>
              <a:rPr sz="2400" spc="-5" dirty="0"/>
              <a:t>CPU </a:t>
            </a:r>
            <a:r>
              <a:rPr sz="2400" spc="-10" dirty="0"/>
              <a:t>generates logical</a:t>
            </a:r>
            <a:r>
              <a:rPr sz="2400" spc="30" dirty="0"/>
              <a:t> </a:t>
            </a:r>
            <a:r>
              <a:rPr sz="2400" spc="-10" dirty="0"/>
              <a:t>address</a:t>
            </a:r>
          </a:p>
          <a:p>
            <a:pPr marL="1214755" lvl="1" indent="-408305">
              <a:lnSpc>
                <a:spcPct val="100000"/>
              </a:lnSpc>
              <a:spcBef>
                <a:spcPts val="755"/>
              </a:spcBef>
              <a:buClr>
                <a:srgbClr val="CC6600"/>
              </a:buClr>
              <a:buSzPct val="77777"/>
              <a:buFont typeface="Wingdings"/>
              <a:buChar char=""/>
              <a:tabLst>
                <a:tab pos="1215390" algn="l"/>
              </a:tabLst>
            </a:pPr>
            <a:r>
              <a:rPr sz="2400" spc="-5" dirty="0">
                <a:latin typeface="Arial"/>
                <a:cs typeface="Arial"/>
              </a:rPr>
              <a:t>Given </a:t>
            </a:r>
            <a:r>
              <a:rPr sz="2400" dirty="0">
                <a:latin typeface="Arial"/>
                <a:cs typeface="Arial"/>
              </a:rPr>
              <a:t>to </a:t>
            </a:r>
            <a:r>
              <a:rPr sz="2400" spc="-10" dirty="0">
                <a:latin typeface="Arial"/>
                <a:cs typeface="Arial"/>
              </a:rPr>
              <a:t>segmentation</a:t>
            </a:r>
            <a:r>
              <a:rPr sz="2400" spc="-20" dirty="0">
                <a:latin typeface="Arial"/>
                <a:cs typeface="Arial"/>
              </a:rPr>
              <a:t> </a:t>
            </a:r>
            <a:r>
              <a:rPr sz="2400" spc="-10" dirty="0">
                <a:latin typeface="Arial"/>
                <a:cs typeface="Arial"/>
              </a:rPr>
              <a:t>unit</a:t>
            </a:r>
            <a:endParaRPr sz="2400" dirty="0">
              <a:latin typeface="Arial"/>
              <a:cs typeface="Arial"/>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Which </a:t>
            </a:r>
            <a:r>
              <a:rPr sz="2400" spc="-10" dirty="0"/>
              <a:t>produces linear</a:t>
            </a:r>
            <a:r>
              <a:rPr sz="2400" spc="30" dirty="0"/>
              <a:t> </a:t>
            </a:r>
            <a:r>
              <a:rPr sz="2400" spc="-10" dirty="0"/>
              <a:t>addresses</a:t>
            </a:r>
            <a:endParaRPr sz="2400" dirty="0">
              <a:latin typeface="Times New Roman"/>
              <a:cs typeface="Times New Roman"/>
            </a:endParaRPr>
          </a:p>
          <a:p>
            <a:pPr marL="1214755" lvl="1" indent="-408305">
              <a:lnSpc>
                <a:spcPct val="100000"/>
              </a:lnSpc>
              <a:spcBef>
                <a:spcPts val="755"/>
              </a:spcBef>
              <a:buClr>
                <a:srgbClr val="CC6600"/>
              </a:buClr>
              <a:buSzPct val="80555"/>
              <a:buFont typeface="Wingdings"/>
              <a:buChar char=""/>
              <a:tabLst>
                <a:tab pos="1215390" algn="l"/>
              </a:tabLst>
            </a:pPr>
            <a:r>
              <a:rPr sz="2400" spc="-10" dirty="0">
                <a:latin typeface="Arial"/>
                <a:cs typeface="Arial"/>
              </a:rPr>
              <a:t>Linear address given </a:t>
            </a:r>
            <a:r>
              <a:rPr sz="2400" dirty="0">
                <a:latin typeface="Arial"/>
                <a:cs typeface="Arial"/>
              </a:rPr>
              <a:t>to </a:t>
            </a:r>
            <a:r>
              <a:rPr sz="2400" spc="-10" dirty="0">
                <a:latin typeface="Arial"/>
                <a:cs typeface="Arial"/>
              </a:rPr>
              <a:t>paging</a:t>
            </a:r>
            <a:r>
              <a:rPr sz="2400" spc="60" dirty="0">
                <a:latin typeface="Arial"/>
                <a:cs typeface="Arial"/>
              </a:rPr>
              <a:t> </a:t>
            </a:r>
            <a:r>
              <a:rPr sz="2400" spc="-10" dirty="0">
                <a:latin typeface="Arial"/>
                <a:cs typeface="Arial"/>
              </a:rPr>
              <a:t>unit</a:t>
            </a:r>
            <a:endParaRPr sz="2400" dirty="0">
              <a:latin typeface="Arial"/>
              <a:cs typeface="Arial"/>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5" dirty="0"/>
              <a:t>Which </a:t>
            </a:r>
            <a:r>
              <a:rPr sz="2400" spc="-10" dirty="0"/>
              <a:t>generates physical address </a:t>
            </a:r>
            <a:r>
              <a:rPr sz="2400" spc="-5" dirty="0"/>
              <a:t>in main</a:t>
            </a:r>
            <a:r>
              <a:rPr sz="2400" spc="110" dirty="0"/>
              <a:t> </a:t>
            </a:r>
            <a:r>
              <a:rPr sz="2400" spc="-5" dirty="0"/>
              <a:t>memory</a:t>
            </a:r>
            <a:endParaRPr sz="2400" dirty="0">
              <a:latin typeface="Times New Roman"/>
              <a:cs typeface="Times New Roman"/>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Paging units </a:t>
            </a:r>
            <a:r>
              <a:rPr sz="2400" spc="-5" dirty="0"/>
              <a:t>form </a:t>
            </a:r>
            <a:r>
              <a:rPr sz="2400" spc="-10" dirty="0"/>
              <a:t>equivalent </a:t>
            </a:r>
            <a:r>
              <a:rPr sz="2400" spc="-5" dirty="0"/>
              <a:t>of</a:t>
            </a:r>
            <a:r>
              <a:rPr sz="2400" spc="70" dirty="0"/>
              <a:t> </a:t>
            </a:r>
            <a:r>
              <a:rPr sz="2400" spc="-5" dirty="0"/>
              <a:t>MMU</a:t>
            </a:r>
            <a:endParaRPr sz="2400" dirty="0">
              <a:latin typeface="Times New Roman"/>
              <a:cs typeface="Times New Roman"/>
            </a:endParaRPr>
          </a:p>
          <a:p>
            <a:pPr marL="1379220">
              <a:lnSpc>
                <a:spcPct val="100000"/>
              </a:lnSpc>
              <a:spcBef>
                <a:spcPts val="755"/>
              </a:spcBef>
              <a:tabLst>
                <a:tab pos="1705610" algn="l"/>
              </a:tabLst>
            </a:pPr>
            <a:r>
              <a:rPr sz="2400" spc="5" dirty="0">
                <a:solidFill>
                  <a:srgbClr val="009900"/>
                </a:solidFill>
                <a:latin typeface="Webdings"/>
                <a:cs typeface="Webdings"/>
              </a:rPr>
              <a:t></a:t>
            </a:r>
            <a:r>
              <a:rPr sz="2400" spc="5" dirty="0">
                <a:solidFill>
                  <a:srgbClr val="009900"/>
                </a:solidFill>
                <a:latin typeface="Times New Roman"/>
                <a:cs typeface="Times New Roman"/>
              </a:rPr>
              <a:t>	</a:t>
            </a:r>
            <a:r>
              <a:rPr sz="2400" spc="-10" dirty="0"/>
              <a:t>Pages </a:t>
            </a:r>
            <a:r>
              <a:rPr sz="2400" spc="-5" dirty="0"/>
              <a:t>sizes can </a:t>
            </a:r>
            <a:r>
              <a:rPr sz="2400" spc="-10" dirty="0"/>
              <a:t>be </a:t>
            </a:r>
            <a:r>
              <a:rPr sz="2400" spc="-5" dirty="0"/>
              <a:t>4 </a:t>
            </a:r>
            <a:r>
              <a:rPr sz="2400" dirty="0"/>
              <a:t>KB </a:t>
            </a:r>
            <a:r>
              <a:rPr sz="2400" spc="-10" dirty="0"/>
              <a:t>or </a:t>
            </a:r>
            <a:r>
              <a:rPr sz="2400" spc="-5" dirty="0"/>
              <a:t>4</a:t>
            </a:r>
            <a:r>
              <a:rPr sz="2400" spc="-10" dirty="0"/>
              <a:t> </a:t>
            </a:r>
            <a:r>
              <a:rPr sz="2400" dirty="0"/>
              <a:t>MB</a:t>
            </a:r>
            <a:endParaRPr sz="2400" dirty="0">
              <a:latin typeface="Times New Roman"/>
              <a:cs typeface="Times New Roman"/>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3048012"/>
            <a:ext cx="342900" cy="3048000"/>
          </a:xfrm>
          <a:custGeom>
            <a:avLst/>
            <a:gdLst/>
            <a:ahLst/>
            <a:cxnLst/>
            <a:rect l="l" t="t" r="r" b="b"/>
            <a:pathLst>
              <a:path w="342900" h="3048000">
                <a:moveTo>
                  <a:pt x="0" y="3047987"/>
                </a:moveTo>
                <a:lnTo>
                  <a:pt x="342900" y="3047987"/>
                </a:lnTo>
                <a:lnTo>
                  <a:pt x="342900" y="0"/>
                </a:lnTo>
                <a:lnTo>
                  <a:pt x="0" y="0"/>
                </a:lnTo>
                <a:lnTo>
                  <a:pt x="0" y="3047987"/>
                </a:lnTo>
                <a:close/>
              </a:path>
            </a:pathLst>
          </a:custGeom>
          <a:solidFill>
            <a:srgbClr val="99CCFF"/>
          </a:solidFill>
        </p:spPr>
        <p:txBody>
          <a:bodyPr wrap="square" lIns="0" tIns="0" rIns="0" bIns="0" rtlCol="0"/>
          <a:lstStyle/>
          <a:p>
            <a:endParaRPr/>
          </a:p>
        </p:txBody>
      </p:sp>
      <p:sp>
        <p:nvSpPr>
          <p:cNvPr id="3" name="object 3"/>
          <p:cNvSpPr/>
          <p:nvPr/>
        </p:nvSpPr>
        <p:spPr>
          <a:xfrm>
            <a:off x="0" y="6096000"/>
            <a:ext cx="342900" cy="3048000"/>
          </a:xfrm>
          <a:custGeom>
            <a:avLst/>
            <a:gdLst/>
            <a:ahLst/>
            <a:cxnLst/>
            <a:rect l="l" t="t" r="r" b="b"/>
            <a:pathLst>
              <a:path w="342900" h="3048000">
                <a:moveTo>
                  <a:pt x="0" y="3048000"/>
                </a:moveTo>
                <a:lnTo>
                  <a:pt x="342900" y="3048000"/>
                </a:lnTo>
                <a:lnTo>
                  <a:pt x="342900" y="0"/>
                </a:lnTo>
                <a:lnTo>
                  <a:pt x="0" y="0"/>
                </a:lnTo>
                <a:lnTo>
                  <a:pt x="0" y="3048000"/>
                </a:lnTo>
                <a:close/>
              </a:path>
            </a:pathLst>
          </a:custGeom>
          <a:solidFill>
            <a:srgbClr val="336699"/>
          </a:solidFill>
        </p:spPr>
        <p:txBody>
          <a:bodyPr wrap="square" lIns="0" tIns="0" rIns="0" bIns="0" rtlCol="0"/>
          <a:lstStyle/>
          <a:p>
            <a:endParaRPr/>
          </a:p>
        </p:txBody>
      </p:sp>
      <p:sp>
        <p:nvSpPr>
          <p:cNvPr id="4" name="object 4"/>
          <p:cNvSpPr/>
          <p:nvPr/>
        </p:nvSpPr>
        <p:spPr>
          <a:xfrm>
            <a:off x="11661775" y="7799387"/>
            <a:ext cx="1925485" cy="105727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295715" y="5816765"/>
            <a:ext cx="8711603" cy="1701457"/>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673100" y="0"/>
            <a:ext cx="12141200" cy="1226820"/>
          </a:xfrm>
          <a:prstGeom prst="rect">
            <a:avLst/>
          </a:prstGeom>
        </p:spPr>
        <p:txBody>
          <a:bodyPr vert="horz" wrap="square" lIns="0" tIns="0" rIns="0" bIns="0" rtlCol="0">
            <a:spAutoFit/>
          </a:bodyPr>
          <a:lstStyle/>
          <a:p>
            <a:pPr marL="3301365">
              <a:lnSpc>
                <a:spcPct val="100000"/>
              </a:lnSpc>
            </a:pPr>
            <a:r>
              <a:rPr sz="4000" b="1" spc="-5" dirty="0">
                <a:solidFill>
                  <a:srgbClr val="006699"/>
                </a:solidFill>
                <a:latin typeface="Arial"/>
                <a:cs typeface="Arial"/>
              </a:rPr>
              <a:t>Logical to Physical</a:t>
            </a:r>
            <a:r>
              <a:rPr sz="4000" b="1" spc="-55" dirty="0">
                <a:solidFill>
                  <a:srgbClr val="006699"/>
                </a:solidFill>
                <a:latin typeface="Arial"/>
                <a:cs typeface="Arial"/>
              </a:rPr>
              <a:t> </a:t>
            </a:r>
            <a:r>
              <a:rPr sz="4000" b="1" spc="-5" dirty="0">
                <a:solidFill>
                  <a:srgbClr val="006699"/>
                </a:solidFill>
                <a:latin typeface="Arial"/>
                <a:cs typeface="Arial"/>
              </a:rPr>
              <a:t>Address</a:t>
            </a:r>
            <a:endParaRPr sz="4000">
              <a:latin typeface="Arial"/>
              <a:cs typeface="Arial"/>
            </a:endParaRPr>
          </a:p>
          <a:p>
            <a:pPr marL="12700">
              <a:lnSpc>
                <a:spcPct val="100000"/>
              </a:lnSpc>
              <a:tabLst>
                <a:tab pos="3949065" algn="l"/>
                <a:tab pos="12127865" algn="l"/>
              </a:tabLst>
            </a:pPr>
            <a:r>
              <a:rPr sz="4000" b="1" u="heavy" spc="-5" dirty="0">
                <a:solidFill>
                  <a:srgbClr val="006699"/>
                </a:solidFill>
                <a:latin typeface="Arial"/>
                <a:cs typeface="Arial"/>
              </a:rPr>
              <a:t> 	Translation in</a:t>
            </a:r>
            <a:r>
              <a:rPr sz="4000" b="1" u="heavy" spc="-65" dirty="0">
                <a:solidFill>
                  <a:srgbClr val="006699"/>
                </a:solidFill>
                <a:latin typeface="Arial"/>
                <a:cs typeface="Arial"/>
              </a:rPr>
              <a:t> </a:t>
            </a:r>
            <a:r>
              <a:rPr sz="4000" b="1" u="heavy" spc="-5" dirty="0">
                <a:solidFill>
                  <a:srgbClr val="006699"/>
                </a:solidFill>
                <a:latin typeface="Arial"/>
                <a:cs typeface="Arial"/>
              </a:rPr>
              <a:t>Pentium	</a:t>
            </a:r>
            <a:endParaRPr sz="4000">
              <a:latin typeface="Arial"/>
              <a:cs typeface="Arial"/>
            </a:endParaRPr>
          </a:p>
        </p:txBody>
      </p:sp>
      <p:sp>
        <p:nvSpPr>
          <p:cNvPr id="7" name="object 7"/>
          <p:cNvSpPr/>
          <p:nvPr/>
        </p:nvSpPr>
        <p:spPr>
          <a:xfrm>
            <a:off x="1609725" y="2906763"/>
            <a:ext cx="10558360" cy="1247724"/>
          </a:xfrm>
          <a:prstGeom prst="rect">
            <a:avLst/>
          </a:prstGeom>
          <a:blipFill>
            <a:blip r:embed="rId4" cstate="print"/>
            <a:stretch>
              <a:fillRect/>
            </a:stretch>
          </a:blipFill>
        </p:spPr>
        <p:txBody>
          <a:bodyPr wrap="square" lIns="0" tIns="0" rIns="0" bIns="0" rtlCol="0"/>
          <a:lstStyle/>
          <a:p>
            <a:endParaRPr/>
          </a:p>
        </p:txBody>
      </p:sp>
      <p:sp>
        <p:nvSpPr>
          <p:cNvPr id="8" name="object 8"/>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45</a:t>
            </a:fld>
            <a:endParaRPr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936875">
              <a:lnSpc>
                <a:spcPct val="100000"/>
              </a:lnSpc>
            </a:pPr>
            <a:r>
              <a:rPr spc="-5" dirty="0"/>
              <a:t>Intel Pentium</a:t>
            </a:r>
            <a:r>
              <a:rPr spc="-35" dirty="0"/>
              <a:t> </a:t>
            </a:r>
            <a:r>
              <a:rPr spc="-5" dirty="0"/>
              <a:t>Segmentation</a:t>
            </a:r>
          </a:p>
        </p:txBody>
      </p:sp>
      <p:sp>
        <p:nvSpPr>
          <p:cNvPr id="3" name="object 3"/>
          <p:cNvSpPr/>
          <p:nvPr/>
        </p:nvSpPr>
        <p:spPr>
          <a:xfrm>
            <a:off x="1400187" y="2093912"/>
            <a:ext cx="10891824" cy="5943600"/>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46</a:t>
            </a:fld>
            <a:endParaRPr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491740">
              <a:lnSpc>
                <a:spcPct val="100000"/>
              </a:lnSpc>
            </a:pPr>
            <a:r>
              <a:rPr spc="-5" dirty="0"/>
              <a:t>Pentium Paging</a:t>
            </a:r>
            <a:r>
              <a:rPr spc="-30" dirty="0"/>
              <a:t> </a:t>
            </a:r>
            <a:r>
              <a:rPr spc="-5" dirty="0"/>
              <a:t>Architecture</a:t>
            </a:r>
          </a:p>
        </p:txBody>
      </p:sp>
      <p:sp>
        <p:nvSpPr>
          <p:cNvPr id="3" name="object 3"/>
          <p:cNvSpPr/>
          <p:nvPr/>
        </p:nvSpPr>
        <p:spPr>
          <a:xfrm>
            <a:off x="2860675" y="1625600"/>
            <a:ext cx="7678724" cy="66595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47</a:t>
            </a:fld>
            <a:endParaRP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3390265">
              <a:lnSpc>
                <a:spcPct val="100000"/>
              </a:lnSpc>
            </a:pPr>
            <a:r>
              <a:rPr spc="-5" dirty="0"/>
              <a:t>Linear Address in</a:t>
            </a:r>
            <a:r>
              <a:rPr spc="-20" dirty="0"/>
              <a:t> </a:t>
            </a:r>
            <a:r>
              <a:rPr spc="-5" dirty="0"/>
              <a:t>Linux</a:t>
            </a:r>
          </a:p>
        </p:txBody>
      </p:sp>
      <p:sp>
        <p:nvSpPr>
          <p:cNvPr id="3" name="object 3"/>
          <p:cNvSpPr txBox="1"/>
          <p:nvPr/>
        </p:nvSpPr>
        <p:spPr>
          <a:xfrm>
            <a:off x="1935607" y="2076932"/>
            <a:ext cx="8482330" cy="1670050"/>
          </a:xfrm>
          <a:prstGeom prst="rect">
            <a:avLst/>
          </a:prstGeom>
        </p:spPr>
        <p:txBody>
          <a:bodyPr vert="horz" wrap="square" lIns="0" tIns="0" rIns="0" bIns="0" rtlCol="0">
            <a:spAutoFit/>
          </a:bodyPr>
          <a:lstStyle/>
          <a:p>
            <a:pPr marL="501650" marR="307340" indent="-488950">
              <a:lnSpc>
                <a:spcPct val="100000"/>
              </a:lnSpc>
              <a:buClr>
                <a:srgbClr val="993300"/>
              </a:buClr>
              <a:buSzPct val="88888"/>
              <a:buFont typeface="Wingdings"/>
              <a:buChar char=""/>
              <a:tabLst>
                <a:tab pos="502284" algn="l"/>
              </a:tabLst>
            </a:pPr>
            <a:r>
              <a:rPr sz="1800" spc="-10" dirty="0">
                <a:latin typeface="Arial"/>
                <a:cs typeface="Arial"/>
              </a:rPr>
              <a:t>Linux uses only </a:t>
            </a:r>
            <a:r>
              <a:rPr sz="1800" spc="-5" dirty="0">
                <a:latin typeface="Arial"/>
                <a:cs typeface="Arial"/>
              </a:rPr>
              <a:t>6 </a:t>
            </a:r>
            <a:r>
              <a:rPr sz="1800" spc="-10" dirty="0">
                <a:latin typeface="Arial"/>
                <a:cs typeface="Arial"/>
              </a:rPr>
              <a:t>segments </a:t>
            </a:r>
            <a:r>
              <a:rPr sz="1800" spc="-5" dirty="0">
                <a:latin typeface="Arial"/>
                <a:cs typeface="Arial"/>
              </a:rPr>
              <a:t>(kernel </a:t>
            </a:r>
            <a:r>
              <a:rPr sz="1800" spc="-10" dirty="0">
                <a:latin typeface="Arial"/>
                <a:cs typeface="Arial"/>
              </a:rPr>
              <a:t>code, kernel data, user code, user data,  </a:t>
            </a:r>
            <a:r>
              <a:rPr sz="1800" spc="-5" dirty="0">
                <a:latin typeface="Arial"/>
                <a:cs typeface="Arial"/>
              </a:rPr>
              <a:t>task-state </a:t>
            </a:r>
            <a:r>
              <a:rPr sz="1800" spc="-10" dirty="0">
                <a:latin typeface="Arial"/>
                <a:cs typeface="Arial"/>
              </a:rPr>
              <a:t>segment </a:t>
            </a:r>
            <a:r>
              <a:rPr sz="1800" dirty="0">
                <a:latin typeface="Arial"/>
                <a:cs typeface="Arial"/>
              </a:rPr>
              <a:t>(TSS), </a:t>
            </a:r>
            <a:r>
              <a:rPr sz="1800" spc="-10" dirty="0">
                <a:latin typeface="Arial"/>
                <a:cs typeface="Arial"/>
              </a:rPr>
              <a:t>default LDT</a:t>
            </a:r>
            <a:r>
              <a:rPr sz="1800" spc="35" dirty="0">
                <a:latin typeface="Arial"/>
                <a:cs typeface="Arial"/>
              </a:rPr>
              <a:t> </a:t>
            </a:r>
            <a:r>
              <a:rPr sz="1800" spc="-10" dirty="0">
                <a:latin typeface="Arial"/>
                <a:cs typeface="Arial"/>
              </a:rPr>
              <a:t>segment)</a:t>
            </a:r>
            <a:endParaRPr sz="180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1800" spc="-10" dirty="0">
                <a:latin typeface="Arial"/>
                <a:cs typeface="Arial"/>
              </a:rPr>
              <a:t>Linux only uses </a:t>
            </a:r>
            <a:r>
              <a:rPr sz="1800" spc="-15" dirty="0">
                <a:latin typeface="Arial"/>
                <a:cs typeface="Arial"/>
              </a:rPr>
              <a:t>two </a:t>
            </a:r>
            <a:r>
              <a:rPr sz="1800" spc="-5" dirty="0">
                <a:latin typeface="Arial"/>
                <a:cs typeface="Arial"/>
              </a:rPr>
              <a:t>of four </a:t>
            </a:r>
            <a:r>
              <a:rPr sz="1800" spc="-10" dirty="0">
                <a:latin typeface="Arial"/>
                <a:cs typeface="Arial"/>
              </a:rPr>
              <a:t>possible modes </a:t>
            </a:r>
            <a:r>
              <a:rPr sz="1800" spc="-5" dirty="0">
                <a:latin typeface="Arial"/>
                <a:cs typeface="Arial"/>
              </a:rPr>
              <a:t>– </a:t>
            </a:r>
            <a:r>
              <a:rPr sz="1800" spc="-10" dirty="0">
                <a:latin typeface="Arial"/>
                <a:cs typeface="Arial"/>
              </a:rPr>
              <a:t>kernel and</a:t>
            </a:r>
            <a:r>
              <a:rPr sz="1800" spc="250" dirty="0">
                <a:latin typeface="Arial"/>
                <a:cs typeface="Arial"/>
              </a:rPr>
              <a:t> </a:t>
            </a:r>
            <a:r>
              <a:rPr sz="1800" spc="-10" dirty="0">
                <a:latin typeface="Arial"/>
                <a:cs typeface="Arial"/>
              </a:rPr>
              <a:t>user</a:t>
            </a:r>
            <a:endParaRPr sz="180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1800" spc="-5" dirty="0">
                <a:latin typeface="Arial"/>
                <a:cs typeface="Arial"/>
              </a:rPr>
              <a:t>Uses a </a:t>
            </a:r>
            <a:r>
              <a:rPr sz="1800" spc="-10" dirty="0">
                <a:latin typeface="Arial"/>
                <a:cs typeface="Arial"/>
              </a:rPr>
              <a:t>three-level paging </a:t>
            </a:r>
            <a:r>
              <a:rPr sz="1800" spc="-5" dirty="0">
                <a:latin typeface="Arial"/>
                <a:cs typeface="Arial"/>
              </a:rPr>
              <a:t>strategy that </a:t>
            </a:r>
            <a:r>
              <a:rPr sz="1800" spc="-15" dirty="0">
                <a:latin typeface="Arial"/>
                <a:cs typeface="Arial"/>
              </a:rPr>
              <a:t>works well </a:t>
            </a:r>
            <a:r>
              <a:rPr sz="1800" spc="-5" dirty="0">
                <a:latin typeface="Arial"/>
                <a:cs typeface="Arial"/>
              </a:rPr>
              <a:t>for </a:t>
            </a:r>
            <a:r>
              <a:rPr sz="1800" spc="-10" dirty="0">
                <a:latin typeface="Arial"/>
                <a:cs typeface="Arial"/>
              </a:rPr>
              <a:t>32-bit and 64-bit</a:t>
            </a:r>
            <a:r>
              <a:rPr sz="1800" spc="310" dirty="0">
                <a:latin typeface="Arial"/>
                <a:cs typeface="Arial"/>
              </a:rPr>
              <a:t> </a:t>
            </a:r>
            <a:r>
              <a:rPr sz="1800" spc="-5" dirty="0">
                <a:latin typeface="Arial"/>
                <a:cs typeface="Arial"/>
              </a:rPr>
              <a:t>systems</a:t>
            </a:r>
            <a:endParaRPr sz="180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1800" spc="-10" dirty="0">
                <a:latin typeface="Arial"/>
                <a:cs typeface="Arial"/>
              </a:rPr>
              <a:t>Linear address broken </a:t>
            </a:r>
            <a:r>
              <a:rPr sz="1800" spc="-5" dirty="0">
                <a:latin typeface="Arial"/>
                <a:cs typeface="Arial"/>
              </a:rPr>
              <a:t>into four</a:t>
            </a:r>
            <a:r>
              <a:rPr sz="1800" spc="55" dirty="0">
                <a:latin typeface="Arial"/>
                <a:cs typeface="Arial"/>
              </a:rPr>
              <a:t> </a:t>
            </a:r>
            <a:r>
              <a:rPr sz="1800" spc="-5" dirty="0">
                <a:latin typeface="Arial"/>
                <a:cs typeface="Arial"/>
              </a:rPr>
              <a:t>parts:</a:t>
            </a:r>
            <a:endParaRPr sz="1800">
              <a:latin typeface="Arial"/>
              <a:cs typeface="Arial"/>
            </a:endParaRPr>
          </a:p>
        </p:txBody>
      </p:sp>
      <p:sp>
        <p:nvSpPr>
          <p:cNvPr id="4" name="object 4"/>
          <p:cNvSpPr txBox="1"/>
          <p:nvPr/>
        </p:nvSpPr>
        <p:spPr>
          <a:xfrm>
            <a:off x="1935607" y="6424904"/>
            <a:ext cx="5234305" cy="285115"/>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1800" spc="-5" dirty="0">
                <a:latin typeface="Arial"/>
                <a:cs typeface="Arial"/>
              </a:rPr>
              <a:t>But the Pentium </a:t>
            </a:r>
            <a:r>
              <a:rPr sz="1800" spc="-10" dirty="0">
                <a:latin typeface="Arial"/>
                <a:cs typeface="Arial"/>
              </a:rPr>
              <a:t>only supports 2-level</a:t>
            </a:r>
            <a:r>
              <a:rPr sz="1800" spc="85" dirty="0">
                <a:latin typeface="Arial"/>
                <a:cs typeface="Arial"/>
              </a:rPr>
              <a:t> </a:t>
            </a:r>
            <a:r>
              <a:rPr sz="1800" spc="-10" dirty="0">
                <a:latin typeface="Arial"/>
                <a:cs typeface="Arial"/>
              </a:rPr>
              <a:t>paging?!</a:t>
            </a:r>
            <a:endParaRPr sz="1800">
              <a:latin typeface="Arial"/>
              <a:cs typeface="Arial"/>
            </a:endParaRPr>
          </a:p>
        </p:txBody>
      </p:sp>
      <p:sp>
        <p:nvSpPr>
          <p:cNvPr id="5" name="object 5"/>
          <p:cNvSpPr/>
          <p:nvPr/>
        </p:nvSpPr>
        <p:spPr>
          <a:xfrm>
            <a:off x="1989150" y="4673600"/>
            <a:ext cx="10361599" cy="10842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48</a:t>
            </a:fld>
            <a:endParaRPr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73680">
              <a:lnSpc>
                <a:spcPct val="100000"/>
              </a:lnSpc>
            </a:pPr>
            <a:r>
              <a:rPr spc="-5" dirty="0"/>
              <a:t>Three-level Paging in</a:t>
            </a:r>
            <a:r>
              <a:rPr spc="15" dirty="0"/>
              <a:t> </a:t>
            </a:r>
            <a:r>
              <a:rPr spc="-5" dirty="0"/>
              <a:t>Linux</a:t>
            </a:r>
          </a:p>
        </p:txBody>
      </p:sp>
      <p:sp>
        <p:nvSpPr>
          <p:cNvPr id="3" name="object 3"/>
          <p:cNvSpPr/>
          <p:nvPr/>
        </p:nvSpPr>
        <p:spPr>
          <a:xfrm>
            <a:off x="1793875" y="1739950"/>
            <a:ext cx="10315511" cy="56006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49</a:t>
            </a:fld>
            <a:endParaRPr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19159"/>
            <a:ext cx="12670407" cy="707886"/>
          </a:xfrm>
          <a:prstGeom prst="rect">
            <a:avLst/>
          </a:prstGeom>
        </p:spPr>
        <p:txBody>
          <a:bodyPr vert="horz" wrap="square" lIns="0" tIns="0" rIns="0" bIns="0" rtlCol="0">
            <a:spAutoFit/>
          </a:bodyPr>
          <a:lstStyle/>
          <a:p>
            <a:pPr marL="4331970" algn="ctr">
              <a:lnSpc>
                <a:spcPct val="100000"/>
              </a:lnSpc>
            </a:pPr>
            <a:r>
              <a:rPr lang="en-US" spc="-5" dirty="0" smtClean="0"/>
              <a:t>Why Memory management?   </a:t>
            </a:r>
            <a:endParaRPr spc="-5"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5</a:t>
            </a:fld>
            <a:endParaRPr dirty="0"/>
          </a:p>
        </p:txBody>
      </p:sp>
      <p:sp>
        <p:nvSpPr>
          <p:cNvPr id="3" name="object 3"/>
          <p:cNvSpPr txBox="1"/>
          <p:nvPr/>
        </p:nvSpPr>
        <p:spPr>
          <a:xfrm>
            <a:off x="1260919" y="1895957"/>
            <a:ext cx="11825922" cy="3323987"/>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 pos="4358640" algn="l"/>
              </a:tabLst>
            </a:pPr>
            <a:r>
              <a:rPr lang="en-US" sz="2400" spc="-5" dirty="0" smtClean="0">
                <a:latin typeface="Arial"/>
                <a:cs typeface="Arial"/>
              </a:rPr>
              <a:t>In an uniprogramming system, main memory is divided into two parts : one part for the operating system and the other part for the program currently being executed.</a:t>
            </a:r>
          </a:p>
          <a:p>
            <a:pPr marL="501650" indent="-488950">
              <a:lnSpc>
                <a:spcPct val="100000"/>
              </a:lnSpc>
              <a:buClr>
                <a:srgbClr val="993300"/>
              </a:buClr>
              <a:buSzPct val="88888"/>
              <a:buFont typeface="Wingdings"/>
              <a:buChar char=""/>
              <a:tabLst>
                <a:tab pos="502284" algn="l"/>
                <a:tab pos="4358640" algn="l"/>
              </a:tabLst>
            </a:pPr>
            <a:endParaRPr lang="en-US" sz="2400" spc="-5" dirty="0" smtClean="0">
              <a:latin typeface="Arial"/>
              <a:cs typeface="Arial"/>
            </a:endParaRPr>
          </a:p>
          <a:p>
            <a:pPr marL="501650" indent="-488950">
              <a:lnSpc>
                <a:spcPct val="100000"/>
              </a:lnSpc>
              <a:buClr>
                <a:srgbClr val="993300"/>
              </a:buClr>
              <a:buSzPct val="88888"/>
              <a:buFont typeface="Wingdings"/>
              <a:buChar char=""/>
              <a:tabLst>
                <a:tab pos="502284" algn="l"/>
                <a:tab pos="4358640" algn="l"/>
              </a:tabLst>
            </a:pPr>
            <a:r>
              <a:rPr lang="en-US" sz="2400" spc="-5" dirty="0" smtClean="0">
                <a:latin typeface="Arial"/>
                <a:cs typeface="Arial"/>
              </a:rPr>
              <a:t>In multiprogramming system, the user part of memory is subdivided to accommodate multiple processes.</a:t>
            </a:r>
          </a:p>
          <a:p>
            <a:pPr marL="501650" indent="-488950">
              <a:lnSpc>
                <a:spcPct val="100000"/>
              </a:lnSpc>
              <a:buClr>
                <a:srgbClr val="993300"/>
              </a:buClr>
              <a:buSzPct val="88888"/>
              <a:buFont typeface="Wingdings"/>
              <a:buChar char=""/>
              <a:tabLst>
                <a:tab pos="502284" algn="l"/>
                <a:tab pos="4358640" algn="l"/>
              </a:tabLst>
            </a:pPr>
            <a:endParaRPr lang="en-US" sz="2400" spc="-5" dirty="0" smtClean="0">
              <a:latin typeface="Arial"/>
              <a:cs typeface="Arial"/>
            </a:endParaRPr>
          </a:p>
          <a:p>
            <a:pPr marL="501650" indent="-488950">
              <a:lnSpc>
                <a:spcPct val="100000"/>
              </a:lnSpc>
              <a:buClr>
                <a:srgbClr val="993300"/>
              </a:buClr>
              <a:buSzPct val="88888"/>
              <a:buFont typeface="Wingdings"/>
              <a:buChar char=""/>
              <a:tabLst>
                <a:tab pos="502284" algn="l"/>
                <a:tab pos="4358640" algn="l"/>
              </a:tabLst>
            </a:pPr>
            <a:r>
              <a:rPr lang="en-US" sz="2400" dirty="0" smtClean="0">
                <a:latin typeface="Arial" panose="020B0604020202020204" pitchFamily="34" charset="0"/>
                <a:cs typeface="Arial" panose="020B0604020202020204" pitchFamily="34" charset="0"/>
              </a:rPr>
              <a:t>The task of subdivision is carried out dynamically by the operating system and is known as memory management.</a:t>
            </a:r>
            <a:endParaRPr sz="2400" dirty="0" smtClean="0">
              <a:latin typeface="Arial" panose="020B0604020202020204" pitchFamily="34" charset="0"/>
              <a:cs typeface="Arial" panose="020B0604020202020204" pitchFamily="34" charset="0"/>
            </a:endParaRPr>
          </a:p>
          <a:p>
            <a:pPr>
              <a:lnSpc>
                <a:spcPct val="100000"/>
              </a:lnSpc>
              <a:buClr>
                <a:srgbClr val="993300"/>
              </a:buClr>
              <a:buFont typeface="Wingdings"/>
              <a:buChar char=""/>
            </a:pPr>
            <a:endParaRPr sz="2400" dirty="0" smtClean="0">
              <a:latin typeface="Times New Roman"/>
              <a:cs typeface="Times New Roman"/>
            </a:endParaRPr>
          </a:p>
        </p:txBody>
      </p:sp>
    </p:spTree>
    <p:extLst>
      <p:ext uri="{BB962C8B-B14F-4D97-AF65-F5344CB8AC3E}">
        <p14:creationId xmlns:p14="http://schemas.microsoft.com/office/powerpoint/2010/main" val="11705996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984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3" name="object 3"/>
          <p:cNvSpPr/>
          <p:nvPr/>
        </p:nvSpPr>
        <p:spPr>
          <a:xfrm>
            <a:off x="46037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99CCFF"/>
          </a:solidFill>
        </p:spPr>
        <p:txBody>
          <a:bodyPr wrap="square" lIns="0" tIns="0" rIns="0" bIns="0" rtlCol="0"/>
          <a:lstStyle/>
          <a:p>
            <a:endParaRPr/>
          </a:p>
        </p:txBody>
      </p:sp>
      <p:sp>
        <p:nvSpPr>
          <p:cNvPr id="4" name="object 4"/>
          <p:cNvSpPr/>
          <p:nvPr/>
        </p:nvSpPr>
        <p:spPr>
          <a:xfrm>
            <a:off x="8909050" y="3948112"/>
            <a:ext cx="4305300" cy="268605"/>
          </a:xfrm>
          <a:custGeom>
            <a:avLst/>
            <a:gdLst/>
            <a:ahLst/>
            <a:cxnLst/>
            <a:rect l="l" t="t" r="r" b="b"/>
            <a:pathLst>
              <a:path w="4305300" h="268604">
                <a:moveTo>
                  <a:pt x="0" y="0"/>
                </a:moveTo>
                <a:lnTo>
                  <a:pt x="4305300" y="0"/>
                </a:lnTo>
                <a:lnTo>
                  <a:pt x="4305300" y="268287"/>
                </a:lnTo>
                <a:lnTo>
                  <a:pt x="0" y="268287"/>
                </a:lnTo>
                <a:lnTo>
                  <a:pt x="0" y="0"/>
                </a:lnTo>
                <a:close/>
              </a:path>
            </a:pathLst>
          </a:custGeom>
          <a:solidFill>
            <a:srgbClr val="336699"/>
          </a:solidFill>
        </p:spPr>
        <p:txBody>
          <a:bodyPr wrap="square" lIns="0" tIns="0" rIns="0" bIns="0" rtlCol="0"/>
          <a:lstStyle/>
          <a:p>
            <a:endParaRPr/>
          </a:p>
        </p:txBody>
      </p:sp>
      <p:sp>
        <p:nvSpPr>
          <p:cNvPr id="5" name="object 5"/>
          <p:cNvSpPr/>
          <p:nvPr/>
        </p:nvSpPr>
        <p:spPr>
          <a:xfrm>
            <a:off x="5042027" y="5543550"/>
            <a:ext cx="3092323" cy="212556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003800" y="5505450"/>
            <a:ext cx="3168650" cy="2202180"/>
          </a:xfrm>
          <a:custGeom>
            <a:avLst/>
            <a:gdLst/>
            <a:ahLst/>
            <a:cxnLst/>
            <a:rect l="l" t="t" r="r" b="b"/>
            <a:pathLst>
              <a:path w="3168650" h="2202179">
                <a:moveTo>
                  <a:pt x="0" y="0"/>
                </a:moveTo>
                <a:lnTo>
                  <a:pt x="3168650" y="0"/>
                </a:lnTo>
                <a:lnTo>
                  <a:pt x="3168650" y="2201862"/>
                </a:lnTo>
                <a:lnTo>
                  <a:pt x="0" y="2201862"/>
                </a:lnTo>
                <a:lnTo>
                  <a:pt x="0" y="0"/>
                </a:lnTo>
                <a:close/>
              </a:path>
            </a:pathLst>
          </a:custGeom>
          <a:ln w="76200">
            <a:solidFill>
              <a:srgbClr val="336699"/>
            </a:solidFill>
          </a:ln>
        </p:spPr>
        <p:txBody>
          <a:bodyPr wrap="square" lIns="0" tIns="0" rIns="0" bIns="0" rtlCol="0"/>
          <a:lstStyle/>
          <a:p>
            <a:endParaRPr/>
          </a:p>
        </p:txBody>
      </p:sp>
      <p:sp>
        <p:nvSpPr>
          <p:cNvPr id="7" name="object 7"/>
          <p:cNvSpPr/>
          <p:nvPr/>
        </p:nvSpPr>
        <p:spPr>
          <a:xfrm>
            <a:off x="4808537" y="7882255"/>
            <a:ext cx="3562350" cy="0"/>
          </a:xfrm>
          <a:custGeom>
            <a:avLst/>
            <a:gdLst/>
            <a:ahLst/>
            <a:cxnLst/>
            <a:rect l="l" t="t" r="r" b="b"/>
            <a:pathLst>
              <a:path w="3562350">
                <a:moveTo>
                  <a:pt x="0" y="0"/>
                </a:moveTo>
                <a:lnTo>
                  <a:pt x="3562350" y="0"/>
                </a:lnTo>
              </a:path>
            </a:pathLst>
          </a:custGeom>
          <a:ln w="11430">
            <a:solidFill>
              <a:srgbClr val="66CCFF"/>
            </a:solidFill>
          </a:ln>
        </p:spPr>
        <p:txBody>
          <a:bodyPr wrap="square" lIns="0" tIns="0" rIns="0" bIns="0" rtlCol="0"/>
          <a:lstStyle/>
          <a:p>
            <a:endParaRPr/>
          </a:p>
        </p:txBody>
      </p:sp>
      <p:sp>
        <p:nvSpPr>
          <p:cNvPr id="8" name="object 8"/>
          <p:cNvSpPr/>
          <p:nvPr/>
        </p:nvSpPr>
        <p:spPr>
          <a:xfrm>
            <a:off x="4814252" y="5349240"/>
            <a:ext cx="0" cy="2527300"/>
          </a:xfrm>
          <a:custGeom>
            <a:avLst/>
            <a:gdLst/>
            <a:ahLst/>
            <a:cxnLst/>
            <a:rect l="l" t="t" r="r" b="b"/>
            <a:pathLst>
              <a:path h="2527300">
                <a:moveTo>
                  <a:pt x="0" y="0"/>
                </a:moveTo>
                <a:lnTo>
                  <a:pt x="0" y="2527300"/>
                </a:lnTo>
              </a:path>
            </a:pathLst>
          </a:custGeom>
          <a:ln w="11429">
            <a:solidFill>
              <a:srgbClr val="66CCFF"/>
            </a:solidFill>
          </a:ln>
        </p:spPr>
        <p:txBody>
          <a:bodyPr wrap="square" lIns="0" tIns="0" rIns="0" bIns="0" rtlCol="0"/>
          <a:lstStyle/>
          <a:p>
            <a:endParaRPr/>
          </a:p>
        </p:txBody>
      </p:sp>
      <p:sp>
        <p:nvSpPr>
          <p:cNvPr id="9" name="object 9"/>
          <p:cNvSpPr/>
          <p:nvPr/>
        </p:nvSpPr>
        <p:spPr>
          <a:xfrm>
            <a:off x="4808537" y="5343525"/>
            <a:ext cx="28575" cy="0"/>
          </a:xfrm>
          <a:custGeom>
            <a:avLst/>
            <a:gdLst/>
            <a:ahLst/>
            <a:cxnLst/>
            <a:rect l="l" t="t" r="r" b="b"/>
            <a:pathLst>
              <a:path w="28575">
                <a:moveTo>
                  <a:pt x="0" y="0"/>
                </a:moveTo>
                <a:lnTo>
                  <a:pt x="28575" y="0"/>
                </a:lnTo>
              </a:path>
            </a:pathLst>
          </a:custGeom>
          <a:ln w="11430">
            <a:solidFill>
              <a:srgbClr val="66CCFF"/>
            </a:solidFill>
          </a:ln>
        </p:spPr>
        <p:txBody>
          <a:bodyPr wrap="square" lIns="0" tIns="0" rIns="0" bIns="0" rtlCol="0"/>
          <a:lstStyle/>
          <a:p>
            <a:endParaRPr/>
          </a:p>
        </p:txBody>
      </p:sp>
      <p:sp>
        <p:nvSpPr>
          <p:cNvPr id="10" name="object 10"/>
          <p:cNvSpPr/>
          <p:nvPr/>
        </p:nvSpPr>
        <p:spPr>
          <a:xfrm>
            <a:off x="8365172" y="5349240"/>
            <a:ext cx="0" cy="2527300"/>
          </a:xfrm>
          <a:custGeom>
            <a:avLst/>
            <a:gdLst/>
            <a:ahLst/>
            <a:cxnLst/>
            <a:rect l="l" t="t" r="r" b="b"/>
            <a:pathLst>
              <a:path h="2527300">
                <a:moveTo>
                  <a:pt x="0" y="0"/>
                </a:moveTo>
                <a:lnTo>
                  <a:pt x="0" y="2527300"/>
                </a:lnTo>
              </a:path>
            </a:pathLst>
          </a:custGeom>
          <a:ln w="11430">
            <a:solidFill>
              <a:srgbClr val="66CCFF"/>
            </a:solidFill>
          </a:ln>
        </p:spPr>
        <p:txBody>
          <a:bodyPr wrap="square" lIns="0" tIns="0" rIns="0" bIns="0" rtlCol="0"/>
          <a:lstStyle/>
          <a:p>
            <a:endParaRPr/>
          </a:p>
        </p:txBody>
      </p:sp>
      <p:sp>
        <p:nvSpPr>
          <p:cNvPr id="11" name="object 11"/>
          <p:cNvSpPr/>
          <p:nvPr/>
        </p:nvSpPr>
        <p:spPr>
          <a:xfrm>
            <a:off x="4837112" y="5343525"/>
            <a:ext cx="3533775" cy="0"/>
          </a:xfrm>
          <a:custGeom>
            <a:avLst/>
            <a:gdLst/>
            <a:ahLst/>
            <a:cxnLst/>
            <a:rect l="l" t="t" r="r" b="b"/>
            <a:pathLst>
              <a:path w="3533775">
                <a:moveTo>
                  <a:pt x="0" y="0"/>
                </a:moveTo>
                <a:lnTo>
                  <a:pt x="3533775" y="0"/>
                </a:lnTo>
              </a:path>
            </a:pathLst>
          </a:custGeom>
          <a:ln w="11430">
            <a:solidFill>
              <a:srgbClr val="66CCFF"/>
            </a:solidFill>
          </a:ln>
        </p:spPr>
        <p:txBody>
          <a:bodyPr wrap="square" lIns="0" tIns="0" rIns="0" bIns="0" rtlCol="0"/>
          <a:lstStyle/>
          <a:p>
            <a:endParaRPr/>
          </a:p>
        </p:txBody>
      </p:sp>
      <p:sp>
        <p:nvSpPr>
          <p:cNvPr id="12" name="object 12"/>
          <p:cNvSpPr/>
          <p:nvPr/>
        </p:nvSpPr>
        <p:spPr>
          <a:xfrm>
            <a:off x="4831397" y="7856855"/>
            <a:ext cx="3516629" cy="0"/>
          </a:xfrm>
          <a:custGeom>
            <a:avLst/>
            <a:gdLst/>
            <a:ahLst/>
            <a:cxnLst/>
            <a:rect l="l" t="t" r="r" b="b"/>
            <a:pathLst>
              <a:path w="3516629">
                <a:moveTo>
                  <a:pt x="0" y="0"/>
                </a:moveTo>
                <a:lnTo>
                  <a:pt x="3516630" y="0"/>
                </a:lnTo>
              </a:path>
            </a:pathLst>
          </a:custGeom>
          <a:ln w="16509">
            <a:solidFill>
              <a:srgbClr val="66CCFF"/>
            </a:solidFill>
          </a:ln>
        </p:spPr>
        <p:txBody>
          <a:bodyPr wrap="square" lIns="0" tIns="0" rIns="0" bIns="0" rtlCol="0"/>
          <a:lstStyle/>
          <a:p>
            <a:endParaRPr/>
          </a:p>
        </p:txBody>
      </p:sp>
      <p:sp>
        <p:nvSpPr>
          <p:cNvPr id="13" name="object 13"/>
          <p:cNvSpPr/>
          <p:nvPr/>
        </p:nvSpPr>
        <p:spPr>
          <a:xfrm>
            <a:off x="4831397" y="7839709"/>
            <a:ext cx="17145" cy="0"/>
          </a:xfrm>
          <a:custGeom>
            <a:avLst/>
            <a:gdLst/>
            <a:ahLst/>
            <a:cxnLst/>
            <a:rect l="l" t="t" r="r" b="b"/>
            <a:pathLst>
              <a:path w="17145">
                <a:moveTo>
                  <a:pt x="0" y="0"/>
                </a:moveTo>
                <a:lnTo>
                  <a:pt x="17145" y="0"/>
                </a:lnTo>
              </a:path>
            </a:pathLst>
          </a:custGeom>
          <a:ln w="17780">
            <a:solidFill>
              <a:srgbClr val="66CCFF"/>
            </a:solidFill>
          </a:ln>
        </p:spPr>
        <p:txBody>
          <a:bodyPr wrap="square" lIns="0" tIns="0" rIns="0" bIns="0" rtlCol="0"/>
          <a:lstStyle/>
          <a:p>
            <a:endParaRPr/>
          </a:p>
        </p:txBody>
      </p:sp>
      <p:sp>
        <p:nvSpPr>
          <p:cNvPr id="14" name="object 14"/>
          <p:cNvSpPr/>
          <p:nvPr/>
        </p:nvSpPr>
        <p:spPr>
          <a:xfrm>
            <a:off x="484854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15" name="object 15"/>
          <p:cNvSpPr/>
          <p:nvPr/>
        </p:nvSpPr>
        <p:spPr>
          <a:xfrm>
            <a:off x="4831397" y="5394325"/>
            <a:ext cx="17145" cy="0"/>
          </a:xfrm>
          <a:custGeom>
            <a:avLst/>
            <a:gdLst/>
            <a:ahLst/>
            <a:cxnLst/>
            <a:rect l="l" t="t" r="r" b="b"/>
            <a:pathLst>
              <a:path w="17145">
                <a:moveTo>
                  <a:pt x="0" y="0"/>
                </a:moveTo>
                <a:lnTo>
                  <a:pt x="17145" y="0"/>
                </a:lnTo>
              </a:path>
            </a:pathLst>
          </a:custGeom>
          <a:ln w="3175">
            <a:solidFill>
              <a:srgbClr val="66CCFF"/>
            </a:solidFill>
          </a:ln>
        </p:spPr>
        <p:txBody>
          <a:bodyPr wrap="square" lIns="0" tIns="0" rIns="0" bIns="0" rtlCol="0"/>
          <a:lstStyle/>
          <a:p>
            <a:endParaRPr/>
          </a:p>
        </p:txBody>
      </p:sp>
      <p:sp>
        <p:nvSpPr>
          <p:cNvPr id="16" name="object 16"/>
          <p:cNvSpPr/>
          <p:nvPr/>
        </p:nvSpPr>
        <p:spPr>
          <a:xfrm>
            <a:off x="4831397" y="5385434"/>
            <a:ext cx="17145" cy="0"/>
          </a:xfrm>
          <a:custGeom>
            <a:avLst/>
            <a:gdLst/>
            <a:ahLst/>
            <a:cxnLst/>
            <a:rect l="l" t="t" r="r" b="b"/>
            <a:pathLst>
              <a:path w="17145">
                <a:moveTo>
                  <a:pt x="0" y="0"/>
                </a:moveTo>
                <a:lnTo>
                  <a:pt x="17145" y="0"/>
                </a:lnTo>
              </a:path>
            </a:pathLst>
          </a:custGeom>
          <a:ln w="16510">
            <a:solidFill>
              <a:srgbClr val="66CCFF"/>
            </a:solidFill>
          </a:ln>
        </p:spPr>
        <p:txBody>
          <a:bodyPr wrap="square" lIns="0" tIns="0" rIns="0" bIns="0" rtlCol="0"/>
          <a:lstStyle/>
          <a:p>
            <a:endParaRPr/>
          </a:p>
        </p:txBody>
      </p:sp>
      <p:sp>
        <p:nvSpPr>
          <p:cNvPr id="17" name="object 17"/>
          <p:cNvSpPr/>
          <p:nvPr/>
        </p:nvSpPr>
        <p:spPr>
          <a:xfrm>
            <a:off x="4831397" y="5368925"/>
            <a:ext cx="3516629" cy="0"/>
          </a:xfrm>
          <a:custGeom>
            <a:avLst/>
            <a:gdLst/>
            <a:ahLst/>
            <a:cxnLst/>
            <a:rect l="l" t="t" r="r" b="b"/>
            <a:pathLst>
              <a:path w="3516629">
                <a:moveTo>
                  <a:pt x="0" y="0"/>
                </a:moveTo>
                <a:lnTo>
                  <a:pt x="3516630" y="0"/>
                </a:lnTo>
              </a:path>
            </a:pathLst>
          </a:custGeom>
          <a:ln w="16510">
            <a:solidFill>
              <a:srgbClr val="66CCFF"/>
            </a:solidFill>
          </a:ln>
        </p:spPr>
        <p:txBody>
          <a:bodyPr wrap="square" lIns="0" tIns="0" rIns="0" bIns="0" rtlCol="0"/>
          <a:lstStyle/>
          <a:p>
            <a:endParaRPr/>
          </a:p>
        </p:txBody>
      </p:sp>
      <p:sp>
        <p:nvSpPr>
          <p:cNvPr id="18" name="object 18"/>
          <p:cNvSpPr/>
          <p:nvPr/>
        </p:nvSpPr>
        <p:spPr>
          <a:xfrm>
            <a:off x="484854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19" name="object 19"/>
          <p:cNvSpPr/>
          <p:nvPr/>
        </p:nvSpPr>
        <p:spPr>
          <a:xfrm>
            <a:off x="4865687" y="7839709"/>
            <a:ext cx="3448050" cy="0"/>
          </a:xfrm>
          <a:custGeom>
            <a:avLst/>
            <a:gdLst/>
            <a:ahLst/>
            <a:cxnLst/>
            <a:rect l="l" t="t" r="r" b="b"/>
            <a:pathLst>
              <a:path w="3448050">
                <a:moveTo>
                  <a:pt x="0" y="0"/>
                </a:moveTo>
                <a:lnTo>
                  <a:pt x="3448050" y="0"/>
                </a:lnTo>
              </a:path>
            </a:pathLst>
          </a:custGeom>
          <a:ln w="17144">
            <a:solidFill>
              <a:srgbClr val="66CCFF"/>
            </a:solidFill>
          </a:ln>
        </p:spPr>
        <p:txBody>
          <a:bodyPr wrap="square" lIns="0" tIns="0" rIns="0" bIns="0" rtlCol="0"/>
          <a:lstStyle/>
          <a:p>
            <a:endParaRPr/>
          </a:p>
        </p:txBody>
      </p:sp>
      <p:sp>
        <p:nvSpPr>
          <p:cNvPr id="20" name="object 20"/>
          <p:cNvSpPr/>
          <p:nvPr/>
        </p:nvSpPr>
        <p:spPr>
          <a:xfrm>
            <a:off x="8313737" y="7839709"/>
            <a:ext cx="17145" cy="0"/>
          </a:xfrm>
          <a:custGeom>
            <a:avLst/>
            <a:gdLst/>
            <a:ahLst/>
            <a:cxnLst/>
            <a:rect l="l" t="t" r="r" b="b"/>
            <a:pathLst>
              <a:path w="17145">
                <a:moveTo>
                  <a:pt x="0" y="0"/>
                </a:moveTo>
                <a:lnTo>
                  <a:pt x="17144" y="0"/>
                </a:lnTo>
              </a:path>
            </a:pathLst>
          </a:custGeom>
          <a:ln w="17780">
            <a:solidFill>
              <a:srgbClr val="66CCFF"/>
            </a:solidFill>
          </a:ln>
        </p:spPr>
        <p:txBody>
          <a:bodyPr wrap="square" lIns="0" tIns="0" rIns="0" bIns="0" rtlCol="0"/>
          <a:lstStyle/>
          <a:p>
            <a:endParaRPr/>
          </a:p>
        </p:txBody>
      </p:sp>
      <p:sp>
        <p:nvSpPr>
          <p:cNvPr id="21" name="object 21"/>
          <p:cNvSpPr/>
          <p:nvPr/>
        </p:nvSpPr>
        <p:spPr>
          <a:xfrm>
            <a:off x="8330882" y="5394959"/>
            <a:ext cx="0" cy="2435860"/>
          </a:xfrm>
          <a:custGeom>
            <a:avLst/>
            <a:gdLst/>
            <a:ahLst/>
            <a:cxnLst/>
            <a:rect l="l" t="t" r="r" b="b"/>
            <a:pathLst>
              <a:path h="2435859">
                <a:moveTo>
                  <a:pt x="0" y="0"/>
                </a:moveTo>
                <a:lnTo>
                  <a:pt x="0" y="2435860"/>
                </a:lnTo>
              </a:path>
            </a:pathLst>
          </a:custGeom>
          <a:ln w="34290">
            <a:solidFill>
              <a:srgbClr val="66CCFF"/>
            </a:solidFill>
          </a:ln>
        </p:spPr>
        <p:txBody>
          <a:bodyPr wrap="square" lIns="0" tIns="0" rIns="0" bIns="0" rtlCol="0"/>
          <a:lstStyle/>
          <a:p>
            <a:endParaRPr/>
          </a:p>
        </p:txBody>
      </p:sp>
      <p:sp>
        <p:nvSpPr>
          <p:cNvPr id="22" name="object 22"/>
          <p:cNvSpPr/>
          <p:nvPr/>
        </p:nvSpPr>
        <p:spPr>
          <a:xfrm>
            <a:off x="8313737" y="5394325"/>
            <a:ext cx="17145" cy="0"/>
          </a:xfrm>
          <a:custGeom>
            <a:avLst/>
            <a:gdLst/>
            <a:ahLst/>
            <a:cxnLst/>
            <a:rect l="l" t="t" r="r" b="b"/>
            <a:pathLst>
              <a:path w="17145">
                <a:moveTo>
                  <a:pt x="0" y="0"/>
                </a:moveTo>
                <a:lnTo>
                  <a:pt x="17144" y="0"/>
                </a:lnTo>
              </a:path>
            </a:pathLst>
          </a:custGeom>
          <a:ln w="3175">
            <a:solidFill>
              <a:srgbClr val="66CCFF"/>
            </a:solidFill>
          </a:ln>
        </p:spPr>
        <p:txBody>
          <a:bodyPr wrap="square" lIns="0" tIns="0" rIns="0" bIns="0" rtlCol="0"/>
          <a:lstStyle/>
          <a:p>
            <a:endParaRPr/>
          </a:p>
        </p:txBody>
      </p:sp>
      <p:sp>
        <p:nvSpPr>
          <p:cNvPr id="23" name="object 23"/>
          <p:cNvSpPr/>
          <p:nvPr/>
        </p:nvSpPr>
        <p:spPr>
          <a:xfrm>
            <a:off x="8313737" y="5385434"/>
            <a:ext cx="17145" cy="0"/>
          </a:xfrm>
          <a:custGeom>
            <a:avLst/>
            <a:gdLst/>
            <a:ahLst/>
            <a:cxnLst/>
            <a:rect l="l" t="t" r="r" b="b"/>
            <a:pathLst>
              <a:path w="17145">
                <a:moveTo>
                  <a:pt x="0" y="0"/>
                </a:moveTo>
                <a:lnTo>
                  <a:pt x="17144" y="0"/>
                </a:lnTo>
              </a:path>
            </a:pathLst>
          </a:custGeom>
          <a:ln w="16510">
            <a:solidFill>
              <a:srgbClr val="66CCFF"/>
            </a:solidFill>
          </a:ln>
        </p:spPr>
        <p:txBody>
          <a:bodyPr wrap="square" lIns="0" tIns="0" rIns="0" bIns="0" rtlCol="0"/>
          <a:lstStyle/>
          <a:p>
            <a:endParaRPr/>
          </a:p>
        </p:txBody>
      </p:sp>
      <p:sp>
        <p:nvSpPr>
          <p:cNvPr id="24" name="object 24"/>
          <p:cNvSpPr/>
          <p:nvPr/>
        </p:nvSpPr>
        <p:spPr>
          <a:xfrm>
            <a:off x="8330882" y="7839709"/>
            <a:ext cx="17145" cy="0"/>
          </a:xfrm>
          <a:custGeom>
            <a:avLst/>
            <a:gdLst/>
            <a:ahLst/>
            <a:cxnLst/>
            <a:rect l="l" t="t" r="r" b="b"/>
            <a:pathLst>
              <a:path w="17145">
                <a:moveTo>
                  <a:pt x="0" y="0"/>
                </a:moveTo>
                <a:lnTo>
                  <a:pt x="17145" y="0"/>
                </a:lnTo>
              </a:path>
            </a:pathLst>
          </a:custGeom>
          <a:ln w="17144">
            <a:solidFill>
              <a:srgbClr val="66CCFF"/>
            </a:solidFill>
          </a:ln>
        </p:spPr>
        <p:txBody>
          <a:bodyPr wrap="square" lIns="0" tIns="0" rIns="0" bIns="0" rtlCol="0"/>
          <a:lstStyle/>
          <a:p>
            <a:endParaRPr/>
          </a:p>
        </p:txBody>
      </p:sp>
      <p:sp>
        <p:nvSpPr>
          <p:cNvPr id="25" name="object 25"/>
          <p:cNvSpPr/>
          <p:nvPr/>
        </p:nvSpPr>
        <p:spPr>
          <a:xfrm>
            <a:off x="484854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6" name="object 26"/>
          <p:cNvSpPr/>
          <p:nvPr/>
        </p:nvSpPr>
        <p:spPr>
          <a:xfrm>
            <a:off x="4865687" y="5385752"/>
            <a:ext cx="3448050" cy="0"/>
          </a:xfrm>
          <a:custGeom>
            <a:avLst/>
            <a:gdLst/>
            <a:ahLst/>
            <a:cxnLst/>
            <a:rect l="l" t="t" r="r" b="b"/>
            <a:pathLst>
              <a:path w="3448050">
                <a:moveTo>
                  <a:pt x="0" y="0"/>
                </a:moveTo>
                <a:lnTo>
                  <a:pt x="3448050" y="0"/>
                </a:lnTo>
              </a:path>
            </a:pathLst>
          </a:custGeom>
          <a:ln w="17145">
            <a:solidFill>
              <a:srgbClr val="66CCFF"/>
            </a:solidFill>
          </a:ln>
        </p:spPr>
        <p:txBody>
          <a:bodyPr wrap="square" lIns="0" tIns="0" rIns="0" bIns="0" rtlCol="0"/>
          <a:lstStyle/>
          <a:p>
            <a:endParaRPr/>
          </a:p>
        </p:txBody>
      </p:sp>
      <p:sp>
        <p:nvSpPr>
          <p:cNvPr id="27" name="object 27"/>
          <p:cNvSpPr/>
          <p:nvPr/>
        </p:nvSpPr>
        <p:spPr>
          <a:xfrm>
            <a:off x="8330882" y="5385752"/>
            <a:ext cx="17145" cy="0"/>
          </a:xfrm>
          <a:custGeom>
            <a:avLst/>
            <a:gdLst/>
            <a:ahLst/>
            <a:cxnLst/>
            <a:rect l="l" t="t" r="r" b="b"/>
            <a:pathLst>
              <a:path w="17145">
                <a:moveTo>
                  <a:pt x="0" y="0"/>
                </a:moveTo>
                <a:lnTo>
                  <a:pt x="17145" y="0"/>
                </a:lnTo>
              </a:path>
            </a:pathLst>
          </a:custGeom>
          <a:ln w="17145">
            <a:solidFill>
              <a:srgbClr val="66CCFF"/>
            </a:solidFill>
          </a:ln>
        </p:spPr>
        <p:txBody>
          <a:bodyPr wrap="square" lIns="0" tIns="0" rIns="0" bIns="0" rtlCol="0"/>
          <a:lstStyle/>
          <a:p>
            <a:endParaRPr/>
          </a:p>
        </p:txBody>
      </p:sp>
      <p:sp>
        <p:nvSpPr>
          <p:cNvPr id="28" name="object 28"/>
          <p:cNvSpPr txBox="1">
            <a:spLocks noGrp="1"/>
          </p:cNvSpPr>
          <p:nvPr>
            <p:ph type="title"/>
          </p:nvPr>
        </p:nvSpPr>
        <p:spPr>
          <a:xfrm>
            <a:off x="3746753" y="2734462"/>
            <a:ext cx="6219825" cy="934719"/>
          </a:xfrm>
          <a:prstGeom prst="rect">
            <a:avLst/>
          </a:prstGeom>
        </p:spPr>
        <p:txBody>
          <a:bodyPr vert="horz" wrap="square" lIns="0" tIns="0" rIns="0" bIns="0" rtlCol="0">
            <a:spAutoFit/>
          </a:bodyPr>
          <a:lstStyle/>
          <a:p>
            <a:pPr marL="12700">
              <a:lnSpc>
                <a:spcPct val="100000"/>
              </a:lnSpc>
              <a:tabLst>
                <a:tab pos="5775960" algn="l"/>
              </a:tabLst>
            </a:pPr>
            <a:r>
              <a:rPr sz="6100" spc="-5" dirty="0"/>
              <a:t>E</a:t>
            </a:r>
            <a:r>
              <a:rPr sz="6100" spc="-15" dirty="0"/>
              <a:t>n</a:t>
            </a:r>
            <a:r>
              <a:rPr sz="6100" spc="-5" dirty="0"/>
              <a:t>d</a:t>
            </a:r>
            <a:r>
              <a:rPr sz="6100" spc="-10" dirty="0"/>
              <a:t> </a:t>
            </a:r>
            <a:r>
              <a:rPr sz="6100" spc="-15" dirty="0"/>
              <a:t>o</a:t>
            </a:r>
            <a:r>
              <a:rPr sz="6100" spc="-5" dirty="0"/>
              <a:t>f</a:t>
            </a:r>
            <a:r>
              <a:rPr sz="6100" spc="15" dirty="0"/>
              <a:t> </a:t>
            </a:r>
            <a:r>
              <a:rPr sz="6100" spc="-5" dirty="0"/>
              <a:t>C</a:t>
            </a:r>
            <a:r>
              <a:rPr sz="6100" spc="-15" dirty="0"/>
              <a:t>h</a:t>
            </a:r>
            <a:r>
              <a:rPr sz="6100" dirty="0"/>
              <a:t>a</a:t>
            </a:r>
            <a:r>
              <a:rPr sz="6100" spc="-15" dirty="0"/>
              <a:t>p</a:t>
            </a:r>
            <a:r>
              <a:rPr sz="6100" spc="-5" dirty="0"/>
              <a:t>t</a:t>
            </a:r>
            <a:r>
              <a:rPr sz="6100" dirty="0"/>
              <a:t>e</a:t>
            </a:r>
            <a:r>
              <a:rPr sz="6100" spc="-5" dirty="0"/>
              <a:t>r</a:t>
            </a:r>
            <a:r>
              <a:rPr sz="6100" dirty="0"/>
              <a:t>	</a:t>
            </a:r>
            <a:r>
              <a:rPr lang="en-US" sz="6100" spc="-5" dirty="0"/>
              <a:t>8</a:t>
            </a:r>
            <a:endParaRPr sz="6100" dirty="0"/>
          </a:p>
        </p:txBody>
      </p:sp>
      <p:sp>
        <p:nvSpPr>
          <p:cNvPr id="29" name="object 29"/>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t>Silberschatz, </a:t>
            </a:r>
            <a:r>
              <a:rPr dirty="0"/>
              <a:t>Galvin </a:t>
            </a:r>
            <a:r>
              <a:rPr spc="-5" dirty="0"/>
              <a:t>and Gagne</a:t>
            </a:r>
            <a:r>
              <a:rPr spc="-130" dirty="0"/>
              <a:t> </a:t>
            </a:r>
            <a:r>
              <a:rPr dirty="0"/>
              <a:t>©2009</a:t>
            </a:r>
          </a:p>
        </p:txBody>
      </p:sp>
      <p:sp>
        <p:nvSpPr>
          <p:cNvPr id="30" name="object 30"/>
          <p:cNvSpPr txBox="1"/>
          <p:nvPr/>
        </p:nvSpPr>
        <p:spPr>
          <a:xfrm>
            <a:off x="159127" y="8893721"/>
            <a:ext cx="3458210" cy="208915"/>
          </a:xfrm>
          <a:prstGeom prst="rect">
            <a:avLst/>
          </a:prstGeom>
        </p:spPr>
        <p:txBody>
          <a:bodyPr vert="horz" wrap="square" lIns="0" tIns="0" rIns="0" bIns="0" rtlCol="0">
            <a:spAutoFit/>
          </a:bodyPr>
          <a:lstStyle/>
          <a:p>
            <a:pPr marL="12700">
              <a:lnSpc>
                <a:spcPts val="1560"/>
              </a:lnSpc>
            </a:pPr>
            <a:r>
              <a:rPr sz="1400" b="1" dirty="0">
                <a:solidFill>
                  <a:srgbClr val="336699"/>
                </a:solidFill>
                <a:latin typeface="Arial"/>
                <a:cs typeface="Arial"/>
              </a:rPr>
              <a:t>Operating </a:t>
            </a:r>
            <a:r>
              <a:rPr sz="1400" b="1" spc="-10" dirty="0">
                <a:solidFill>
                  <a:srgbClr val="336699"/>
                </a:solidFill>
                <a:latin typeface="Arial"/>
                <a:cs typeface="Arial"/>
              </a:rPr>
              <a:t>System </a:t>
            </a:r>
            <a:r>
              <a:rPr sz="1400" b="1" spc="-5" dirty="0">
                <a:solidFill>
                  <a:srgbClr val="336699"/>
                </a:solidFill>
                <a:latin typeface="Arial"/>
                <a:cs typeface="Arial"/>
              </a:rPr>
              <a:t>Concepts </a:t>
            </a:r>
            <a:r>
              <a:rPr sz="1400" b="1" dirty="0">
                <a:solidFill>
                  <a:srgbClr val="336699"/>
                </a:solidFill>
                <a:latin typeface="Arial"/>
                <a:cs typeface="Arial"/>
              </a:rPr>
              <a:t>– </a:t>
            </a:r>
            <a:r>
              <a:rPr sz="1400" b="1" spc="10" dirty="0">
                <a:solidFill>
                  <a:srgbClr val="336699"/>
                </a:solidFill>
                <a:latin typeface="Arial"/>
                <a:cs typeface="Arial"/>
              </a:rPr>
              <a:t>8</a:t>
            </a:r>
            <a:r>
              <a:rPr sz="1350" b="1" spc="15" baseline="24691" dirty="0">
                <a:solidFill>
                  <a:srgbClr val="336699"/>
                </a:solidFill>
                <a:latin typeface="Arial"/>
                <a:cs typeface="Arial"/>
              </a:rPr>
              <a:t>th</a:t>
            </a:r>
            <a:r>
              <a:rPr sz="1350" b="1" spc="67" baseline="24691" dirty="0">
                <a:solidFill>
                  <a:srgbClr val="336699"/>
                </a:solidFill>
                <a:latin typeface="Arial"/>
                <a:cs typeface="Arial"/>
              </a:rPr>
              <a:t> </a:t>
            </a:r>
            <a:r>
              <a:rPr sz="1400" b="1" spc="-5" dirty="0">
                <a:solidFill>
                  <a:srgbClr val="336699"/>
                </a:solidFill>
                <a:latin typeface="Arial"/>
                <a:cs typeface="Arial"/>
              </a:rPr>
              <a:t>Edition</a:t>
            </a:r>
            <a:endParaRPr sz="1400">
              <a:latin typeface="Arial"/>
              <a:cs typeface="Aria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19159"/>
            <a:ext cx="12670407" cy="707886"/>
          </a:xfrm>
          <a:prstGeom prst="rect">
            <a:avLst/>
          </a:prstGeom>
        </p:spPr>
        <p:txBody>
          <a:bodyPr vert="horz" wrap="square" lIns="0" tIns="0" rIns="0" bIns="0" rtlCol="0">
            <a:spAutoFit/>
          </a:bodyPr>
          <a:lstStyle/>
          <a:p>
            <a:pPr marL="4331970" algn="ctr">
              <a:lnSpc>
                <a:spcPct val="100000"/>
              </a:lnSpc>
            </a:pPr>
            <a:r>
              <a:rPr lang="en-US" spc="-5" dirty="0" smtClean="0"/>
              <a:t>Why Memory management?   </a:t>
            </a:r>
            <a:endParaRPr spc="-5" dirty="0"/>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6</a:t>
            </a:fld>
            <a:endParaRPr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6171" y="1752600"/>
            <a:ext cx="9380029" cy="6400800"/>
          </a:xfrm>
          <a:prstGeom prst="rect">
            <a:avLst/>
          </a:prstGeom>
        </p:spPr>
      </p:pic>
    </p:spTree>
    <p:extLst>
      <p:ext uri="{BB962C8B-B14F-4D97-AF65-F5344CB8AC3E}">
        <p14:creationId xmlns:p14="http://schemas.microsoft.com/office/powerpoint/2010/main" val="276114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2700020">
              <a:lnSpc>
                <a:spcPct val="100000"/>
              </a:lnSpc>
            </a:pPr>
            <a:r>
              <a:rPr spc="-5" dirty="0"/>
              <a:t>Base and Limit</a:t>
            </a:r>
            <a:r>
              <a:rPr spc="-40" dirty="0"/>
              <a:t> </a:t>
            </a:r>
            <a:r>
              <a:rPr spc="-5" dirty="0"/>
              <a:t>Registers</a:t>
            </a:r>
          </a:p>
        </p:txBody>
      </p:sp>
      <p:sp>
        <p:nvSpPr>
          <p:cNvPr id="3" name="object 3"/>
          <p:cNvSpPr txBox="1"/>
          <p:nvPr/>
        </p:nvSpPr>
        <p:spPr>
          <a:xfrm>
            <a:off x="1260918" y="1600201"/>
            <a:ext cx="9864281" cy="369332"/>
          </a:xfrm>
          <a:prstGeom prst="rect">
            <a:avLst/>
          </a:prstGeom>
        </p:spPr>
        <p:txBody>
          <a:bodyPr vert="horz" wrap="square" lIns="0" tIns="0" rIns="0" bIns="0" rtlCol="0">
            <a:spAutoFit/>
          </a:bodyPr>
          <a:lstStyle/>
          <a:p>
            <a:pPr marL="501650" indent="-488950">
              <a:lnSpc>
                <a:spcPct val="100000"/>
              </a:lnSpc>
              <a:buClr>
                <a:srgbClr val="993300"/>
              </a:buClr>
              <a:buSzPct val="88888"/>
              <a:buFont typeface="Wingdings"/>
              <a:buChar char=""/>
              <a:tabLst>
                <a:tab pos="502284" algn="l"/>
              </a:tabLst>
            </a:pPr>
            <a:r>
              <a:rPr sz="2400" dirty="0">
                <a:latin typeface="Arial"/>
                <a:cs typeface="Arial"/>
              </a:rPr>
              <a:t>A </a:t>
            </a:r>
            <a:r>
              <a:rPr sz="2400" spc="-10" dirty="0">
                <a:latin typeface="Arial"/>
                <a:cs typeface="Arial"/>
              </a:rPr>
              <a:t>pair </a:t>
            </a:r>
            <a:r>
              <a:rPr sz="2400" spc="-5" dirty="0">
                <a:latin typeface="Arial"/>
                <a:cs typeface="Arial"/>
              </a:rPr>
              <a:t>of </a:t>
            </a:r>
            <a:r>
              <a:rPr sz="2400" b="1" spc="-10" dirty="0">
                <a:solidFill>
                  <a:srgbClr val="3366FF"/>
                </a:solidFill>
                <a:latin typeface="Arial"/>
                <a:cs typeface="Arial"/>
              </a:rPr>
              <a:t>base </a:t>
            </a:r>
            <a:r>
              <a:rPr sz="2400" spc="-10" dirty="0">
                <a:latin typeface="Arial"/>
                <a:cs typeface="Arial"/>
              </a:rPr>
              <a:t>and </a:t>
            </a:r>
            <a:r>
              <a:rPr sz="2400" b="1" spc="-5" dirty="0">
                <a:solidFill>
                  <a:srgbClr val="3366FF"/>
                </a:solidFill>
                <a:latin typeface="Arial"/>
                <a:cs typeface="Arial"/>
              </a:rPr>
              <a:t>limit </a:t>
            </a:r>
            <a:r>
              <a:rPr sz="2400" spc="-5" dirty="0">
                <a:latin typeface="Arial"/>
                <a:cs typeface="Arial"/>
              </a:rPr>
              <a:t>registers </a:t>
            </a:r>
            <a:r>
              <a:rPr sz="2400" spc="-10" dirty="0">
                <a:latin typeface="Arial"/>
                <a:cs typeface="Arial"/>
              </a:rPr>
              <a:t>define </a:t>
            </a:r>
            <a:r>
              <a:rPr sz="2400" spc="-5" dirty="0">
                <a:latin typeface="Arial"/>
                <a:cs typeface="Arial"/>
              </a:rPr>
              <a:t>the </a:t>
            </a:r>
            <a:r>
              <a:rPr sz="2400" spc="-10" dirty="0">
                <a:latin typeface="Arial"/>
                <a:cs typeface="Arial"/>
              </a:rPr>
              <a:t>logical address</a:t>
            </a:r>
            <a:r>
              <a:rPr sz="2400" spc="170" dirty="0">
                <a:latin typeface="Arial"/>
                <a:cs typeface="Arial"/>
              </a:rPr>
              <a:t> </a:t>
            </a:r>
            <a:r>
              <a:rPr sz="2400" spc="-5" dirty="0">
                <a:latin typeface="Arial"/>
                <a:cs typeface="Arial"/>
              </a:rPr>
              <a:t>space</a:t>
            </a:r>
            <a:endParaRPr sz="2400" dirty="0">
              <a:latin typeface="Arial"/>
              <a:cs typeface="Arial"/>
            </a:endParaRPr>
          </a:p>
        </p:txBody>
      </p:sp>
      <p:sp>
        <p:nvSpPr>
          <p:cNvPr id="4" name="object 4"/>
          <p:cNvSpPr/>
          <p:nvPr/>
        </p:nvSpPr>
        <p:spPr>
          <a:xfrm>
            <a:off x="4179887" y="2393988"/>
            <a:ext cx="5400598" cy="5289511"/>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7</a:t>
            </a:fld>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4668" rIns="0" bIns="0" rtlCol="0">
            <a:spAutoFit/>
          </a:bodyPr>
          <a:lstStyle/>
          <a:p>
            <a:pPr marL="969010">
              <a:lnSpc>
                <a:spcPct val="100000"/>
              </a:lnSpc>
            </a:pPr>
            <a:r>
              <a:rPr sz="2900" dirty="0"/>
              <a:t>Hardware Address Protection with Base and </a:t>
            </a:r>
            <a:r>
              <a:rPr sz="2900" spc="-5" dirty="0"/>
              <a:t>Limit</a:t>
            </a:r>
            <a:r>
              <a:rPr sz="2900" spc="-180" dirty="0"/>
              <a:t> </a:t>
            </a:r>
            <a:r>
              <a:rPr sz="2900" dirty="0"/>
              <a:t>Registers</a:t>
            </a:r>
            <a:endParaRPr sz="2900"/>
          </a:p>
        </p:txBody>
      </p:sp>
      <p:sp>
        <p:nvSpPr>
          <p:cNvPr id="3" name="object 3"/>
          <p:cNvSpPr/>
          <p:nvPr/>
        </p:nvSpPr>
        <p:spPr>
          <a:xfrm>
            <a:off x="2197100" y="2857601"/>
            <a:ext cx="10033000" cy="390988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62865">
              <a:lnSpc>
                <a:spcPts val="1520"/>
              </a:lnSpc>
            </a:pPr>
            <a:r>
              <a:rPr dirty="0"/>
              <a:t>8.</a:t>
            </a:r>
            <a:fld id="{81D60167-4931-47E6-BA6A-407CBD079E47}" type="slidenum">
              <a:rPr dirty="0"/>
              <a:t>8</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771650">
              <a:lnSpc>
                <a:spcPct val="100000"/>
              </a:lnSpc>
            </a:pPr>
            <a:r>
              <a:rPr spc="-5" dirty="0"/>
              <a:t>Logical vs. Physical Address</a:t>
            </a:r>
            <a:r>
              <a:rPr spc="50" dirty="0"/>
              <a:t> </a:t>
            </a:r>
            <a:r>
              <a:rPr spc="-5" dirty="0"/>
              <a:t>Space</a:t>
            </a: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520"/>
              </a:lnSpc>
            </a:pPr>
            <a:r>
              <a:rPr spc="-5" dirty="0">
                <a:solidFill>
                  <a:srgbClr val="006699"/>
                </a:solidFill>
              </a:rPr>
              <a:t>Silberschatz, </a:t>
            </a:r>
            <a:r>
              <a:rPr dirty="0">
                <a:solidFill>
                  <a:srgbClr val="006699"/>
                </a:solidFill>
              </a:rPr>
              <a:t>Galvin </a:t>
            </a:r>
            <a:r>
              <a:rPr spc="-5" dirty="0">
                <a:solidFill>
                  <a:srgbClr val="006699"/>
                </a:solidFill>
              </a:rPr>
              <a:t>and Gagne</a:t>
            </a:r>
            <a:r>
              <a:rPr spc="-135" dirty="0">
                <a:solidFill>
                  <a:srgbClr val="006699"/>
                </a:solidFill>
              </a:rPr>
              <a:t> </a:t>
            </a:r>
            <a:r>
              <a:rPr dirty="0">
                <a:solidFill>
                  <a:srgbClr val="006699"/>
                </a:solidFill>
              </a:rPr>
              <a:t>©2009</a:t>
            </a: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560"/>
              </a:lnSpc>
            </a:pPr>
            <a:r>
              <a:rPr dirty="0"/>
              <a:t>Operating </a:t>
            </a:r>
            <a:r>
              <a:rPr spc="-10" dirty="0"/>
              <a:t>System </a:t>
            </a:r>
            <a:r>
              <a:rPr spc="-5" dirty="0"/>
              <a:t>Concepts </a:t>
            </a:r>
            <a:r>
              <a:rPr dirty="0">
                <a:solidFill>
                  <a:srgbClr val="336699"/>
                </a:solidFill>
              </a:rPr>
              <a:t>– </a:t>
            </a:r>
            <a:r>
              <a:rPr spc="10" dirty="0">
                <a:solidFill>
                  <a:srgbClr val="336699"/>
                </a:solidFill>
              </a:rPr>
              <a:t>8</a:t>
            </a:r>
            <a:r>
              <a:rPr sz="1350" spc="15" baseline="24691" dirty="0">
                <a:solidFill>
                  <a:srgbClr val="336699"/>
                </a:solidFill>
              </a:rPr>
              <a:t>th</a:t>
            </a:r>
            <a:r>
              <a:rPr sz="1350" spc="67" baseline="24691" dirty="0">
                <a:solidFill>
                  <a:srgbClr val="336699"/>
                </a:solidFill>
              </a:rPr>
              <a:t> </a:t>
            </a:r>
            <a:r>
              <a:rPr sz="1400" spc="-5" dirty="0">
                <a:solidFill>
                  <a:srgbClr val="336699"/>
                </a:solidFill>
              </a:rPr>
              <a:t>Edition</a:t>
            </a:r>
            <a:endParaRPr sz="14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520"/>
              </a:lnSpc>
            </a:pPr>
            <a:r>
              <a:rPr dirty="0"/>
              <a:t>8.</a:t>
            </a:r>
            <a:fld id="{81D60167-4931-47E6-BA6A-407CBD079E47}" type="slidenum">
              <a:rPr dirty="0"/>
              <a:t>9</a:t>
            </a:fld>
            <a:endParaRPr dirty="0"/>
          </a:p>
        </p:txBody>
      </p:sp>
      <p:sp>
        <p:nvSpPr>
          <p:cNvPr id="3" name="object 3"/>
          <p:cNvSpPr txBox="1"/>
          <p:nvPr/>
        </p:nvSpPr>
        <p:spPr>
          <a:xfrm>
            <a:off x="1366099" y="1905000"/>
            <a:ext cx="11105515" cy="5416868"/>
          </a:xfrm>
          <a:prstGeom prst="rect">
            <a:avLst/>
          </a:prstGeom>
        </p:spPr>
        <p:txBody>
          <a:bodyPr vert="horz" wrap="square" lIns="0" tIns="0" rIns="0" bIns="0" rtlCol="0">
            <a:spAutoFit/>
          </a:bodyPr>
          <a:lstStyle/>
          <a:p>
            <a:pPr marL="501650" marR="5080" indent="-488950">
              <a:lnSpc>
                <a:spcPct val="100000"/>
              </a:lnSpc>
              <a:buClr>
                <a:srgbClr val="993300"/>
              </a:buClr>
              <a:buSzPct val="88888"/>
              <a:buFont typeface="Wingdings"/>
              <a:buChar char=""/>
              <a:tabLst>
                <a:tab pos="502284" algn="l"/>
              </a:tabLst>
            </a:pPr>
            <a:r>
              <a:rPr sz="2400" dirty="0">
                <a:latin typeface="Arial"/>
                <a:cs typeface="Arial"/>
              </a:rPr>
              <a:t>The </a:t>
            </a:r>
            <a:r>
              <a:rPr sz="2400" spc="-10" dirty="0">
                <a:latin typeface="Arial"/>
                <a:cs typeface="Arial"/>
              </a:rPr>
              <a:t>concept </a:t>
            </a:r>
            <a:r>
              <a:rPr sz="2400" spc="-5" dirty="0">
                <a:latin typeface="Arial"/>
                <a:cs typeface="Arial"/>
              </a:rPr>
              <a:t>of a </a:t>
            </a:r>
            <a:r>
              <a:rPr sz="2400" spc="-10" dirty="0">
                <a:latin typeface="Arial"/>
                <a:cs typeface="Arial"/>
              </a:rPr>
              <a:t>logical address </a:t>
            </a:r>
            <a:r>
              <a:rPr sz="2400" spc="-5" dirty="0">
                <a:latin typeface="Arial"/>
                <a:cs typeface="Arial"/>
              </a:rPr>
              <a:t>space that is </a:t>
            </a:r>
            <a:r>
              <a:rPr sz="2400" spc="-10" dirty="0">
                <a:latin typeface="Arial"/>
                <a:cs typeface="Arial"/>
              </a:rPr>
              <a:t>bound </a:t>
            </a:r>
            <a:r>
              <a:rPr sz="2400" dirty="0">
                <a:latin typeface="Arial"/>
                <a:cs typeface="Arial"/>
              </a:rPr>
              <a:t>to </a:t>
            </a:r>
            <a:r>
              <a:rPr sz="2400" spc="-5" dirty="0">
                <a:latin typeface="Arial"/>
                <a:cs typeface="Arial"/>
              </a:rPr>
              <a:t>a </a:t>
            </a:r>
            <a:r>
              <a:rPr sz="2400" spc="-10" dirty="0">
                <a:latin typeface="Arial"/>
                <a:cs typeface="Arial"/>
              </a:rPr>
              <a:t>separate </a:t>
            </a:r>
            <a:r>
              <a:rPr sz="2400" b="1" spc="-10" dirty="0">
                <a:solidFill>
                  <a:srgbClr val="3366FF"/>
                </a:solidFill>
                <a:latin typeface="Arial"/>
                <a:cs typeface="Arial"/>
              </a:rPr>
              <a:t>physical address space </a:t>
            </a:r>
            <a:r>
              <a:rPr sz="2400" spc="-5" dirty="0">
                <a:latin typeface="Arial"/>
                <a:cs typeface="Arial"/>
              </a:rPr>
              <a:t>is central </a:t>
            </a:r>
            <a:r>
              <a:rPr sz="2400" dirty="0">
                <a:latin typeface="Arial"/>
                <a:cs typeface="Arial"/>
              </a:rPr>
              <a:t>to  </a:t>
            </a:r>
            <a:r>
              <a:rPr sz="2400" spc="-10" dirty="0">
                <a:latin typeface="Arial"/>
                <a:cs typeface="Arial"/>
              </a:rPr>
              <a:t>proper </a:t>
            </a:r>
            <a:r>
              <a:rPr sz="2400" spc="-5" dirty="0">
                <a:latin typeface="Arial"/>
                <a:cs typeface="Arial"/>
              </a:rPr>
              <a:t>memory</a:t>
            </a:r>
            <a:r>
              <a:rPr sz="2400" spc="-45" dirty="0">
                <a:latin typeface="Arial"/>
                <a:cs typeface="Arial"/>
              </a:rPr>
              <a:t> </a:t>
            </a:r>
            <a:r>
              <a:rPr sz="2400" spc="-10" dirty="0">
                <a:latin typeface="Arial"/>
                <a:cs typeface="Arial"/>
              </a:rPr>
              <a:t>management</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b="1" spc="-5" dirty="0">
                <a:solidFill>
                  <a:srgbClr val="3366FF"/>
                </a:solidFill>
                <a:latin typeface="Arial"/>
                <a:cs typeface="Arial"/>
              </a:rPr>
              <a:t>Logical </a:t>
            </a:r>
            <a:r>
              <a:rPr sz="2400" b="1" spc="-10" dirty="0">
                <a:solidFill>
                  <a:srgbClr val="3366FF"/>
                </a:solidFill>
                <a:latin typeface="Arial"/>
                <a:cs typeface="Arial"/>
              </a:rPr>
              <a:t>address </a:t>
            </a:r>
            <a:r>
              <a:rPr sz="2400" spc="-5" dirty="0">
                <a:latin typeface="Arial"/>
                <a:cs typeface="Arial"/>
              </a:rPr>
              <a:t>– </a:t>
            </a:r>
            <a:r>
              <a:rPr sz="2400" spc="-10" dirty="0">
                <a:latin typeface="Arial"/>
                <a:cs typeface="Arial"/>
              </a:rPr>
              <a:t>generated by </a:t>
            </a:r>
            <a:r>
              <a:rPr sz="2400" spc="-5" dirty="0">
                <a:latin typeface="Arial"/>
                <a:cs typeface="Arial"/>
              </a:rPr>
              <a:t>the CPU; also referred </a:t>
            </a:r>
            <a:r>
              <a:rPr sz="2400" dirty="0">
                <a:latin typeface="Arial"/>
                <a:cs typeface="Arial"/>
              </a:rPr>
              <a:t>to </a:t>
            </a:r>
            <a:r>
              <a:rPr sz="2400" spc="-10" dirty="0">
                <a:latin typeface="Arial"/>
                <a:cs typeface="Arial"/>
              </a:rPr>
              <a:t>as </a:t>
            </a:r>
            <a:r>
              <a:rPr sz="2400" b="1" spc="-10" dirty="0">
                <a:solidFill>
                  <a:srgbClr val="3366FF"/>
                </a:solidFill>
                <a:latin typeface="Arial"/>
                <a:cs typeface="Arial"/>
              </a:rPr>
              <a:t>virtual</a:t>
            </a:r>
            <a:r>
              <a:rPr sz="2400" b="1" spc="170" dirty="0">
                <a:solidFill>
                  <a:srgbClr val="3366FF"/>
                </a:solidFill>
                <a:latin typeface="Arial"/>
                <a:cs typeface="Arial"/>
              </a:rPr>
              <a:t> </a:t>
            </a:r>
            <a:r>
              <a:rPr sz="2400" b="1" spc="-10" dirty="0">
                <a:solidFill>
                  <a:srgbClr val="3366FF"/>
                </a:solidFill>
                <a:latin typeface="Arial"/>
                <a:cs typeface="Arial"/>
              </a:rPr>
              <a:t>address</a:t>
            </a:r>
            <a:endParaRPr sz="2400" dirty="0">
              <a:latin typeface="Arial"/>
              <a:cs typeface="Arial"/>
            </a:endParaRPr>
          </a:p>
          <a:p>
            <a:pPr marL="1073150" lvl="1" indent="-408305">
              <a:lnSpc>
                <a:spcPct val="100000"/>
              </a:lnSpc>
              <a:spcBef>
                <a:spcPts val="755"/>
              </a:spcBef>
              <a:buClr>
                <a:srgbClr val="CC6600"/>
              </a:buClr>
              <a:buSzPct val="80555"/>
              <a:buFont typeface="Wingdings"/>
              <a:buChar char=""/>
              <a:tabLst>
                <a:tab pos="1073785" algn="l"/>
              </a:tabLst>
            </a:pPr>
            <a:r>
              <a:rPr sz="2400" b="1" spc="-10" dirty="0">
                <a:solidFill>
                  <a:srgbClr val="3366FF"/>
                </a:solidFill>
                <a:latin typeface="Arial"/>
                <a:cs typeface="Arial"/>
              </a:rPr>
              <a:t>Physical address </a:t>
            </a:r>
            <a:r>
              <a:rPr sz="2400" spc="-5" dirty="0">
                <a:latin typeface="Arial"/>
                <a:cs typeface="Arial"/>
              </a:rPr>
              <a:t>– </a:t>
            </a:r>
            <a:r>
              <a:rPr sz="2400" spc="-10" dirty="0">
                <a:latin typeface="Arial"/>
                <a:cs typeface="Arial"/>
              </a:rPr>
              <a:t>address seen by </a:t>
            </a:r>
            <a:r>
              <a:rPr sz="2400" spc="-5" dirty="0">
                <a:latin typeface="Arial"/>
                <a:cs typeface="Arial"/>
              </a:rPr>
              <a:t>the memory</a:t>
            </a:r>
            <a:r>
              <a:rPr sz="2400" spc="145" dirty="0">
                <a:latin typeface="Arial"/>
                <a:cs typeface="Arial"/>
              </a:rPr>
              <a:t> </a:t>
            </a:r>
            <a:r>
              <a:rPr sz="2400" spc="-10" dirty="0">
                <a:latin typeface="Arial"/>
                <a:cs typeface="Arial"/>
              </a:rPr>
              <a:t>unit</a:t>
            </a:r>
            <a:endParaRPr sz="2400" dirty="0">
              <a:latin typeface="Arial"/>
              <a:cs typeface="Arial"/>
            </a:endParaRPr>
          </a:p>
          <a:p>
            <a:pPr lvl="1">
              <a:lnSpc>
                <a:spcPct val="100000"/>
              </a:lnSpc>
              <a:buClr>
                <a:srgbClr val="CC6600"/>
              </a:buClr>
              <a:buFont typeface="Wingdings"/>
              <a:buChar char=""/>
            </a:pPr>
            <a:endParaRPr sz="2400" dirty="0">
              <a:latin typeface="Times New Roman"/>
              <a:cs typeface="Times New Roman"/>
            </a:endParaRPr>
          </a:p>
          <a:p>
            <a:pPr marL="501650" marR="248920" indent="-488950">
              <a:lnSpc>
                <a:spcPct val="100000"/>
              </a:lnSpc>
              <a:spcBef>
                <a:spcPts val="1600"/>
              </a:spcBef>
              <a:buClr>
                <a:srgbClr val="993300"/>
              </a:buClr>
              <a:buSzPct val="88888"/>
              <a:buFont typeface="Wingdings"/>
              <a:buChar char=""/>
              <a:tabLst>
                <a:tab pos="502284" algn="l"/>
              </a:tabLst>
            </a:pPr>
            <a:r>
              <a:rPr sz="2400" spc="-10" dirty="0">
                <a:latin typeface="Arial"/>
                <a:cs typeface="Arial"/>
              </a:rPr>
              <a:t>Logical and physical addresses </a:t>
            </a:r>
            <a:r>
              <a:rPr sz="2400" spc="-5" dirty="0">
                <a:latin typeface="Arial"/>
                <a:cs typeface="Arial"/>
              </a:rPr>
              <a:t>are the same in compile-time </a:t>
            </a:r>
            <a:r>
              <a:rPr sz="2400" spc="-10" dirty="0">
                <a:latin typeface="Arial"/>
                <a:cs typeface="Arial"/>
              </a:rPr>
              <a:t>and </a:t>
            </a:r>
            <a:r>
              <a:rPr sz="2400" spc="-5" dirty="0">
                <a:latin typeface="Arial"/>
                <a:cs typeface="Arial"/>
              </a:rPr>
              <a:t>load-time address-binding schemes;  </a:t>
            </a:r>
            <a:r>
              <a:rPr sz="2400" spc="-10" dirty="0">
                <a:latin typeface="Arial"/>
                <a:cs typeface="Arial"/>
              </a:rPr>
              <a:t>logical </a:t>
            </a:r>
            <a:r>
              <a:rPr sz="2400" spc="-5" dirty="0">
                <a:latin typeface="Arial"/>
                <a:cs typeface="Arial"/>
              </a:rPr>
              <a:t>(virtual) </a:t>
            </a:r>
            <a:r>
              <a:rPr sz="2400" spc="-10" dirty="0">
                <a:latin typeface="Arial"/>
                <a:cs typeface="Arial"/>
              </a:rPr>
              <a:t>and physical addresses </a:t>
            </a:r>
            <a:r>
              <a:rPr sz="2400" spc="-5" dirty="0">
                <a:latin typeface="Arial"/>
                <a:cs typeface="Arial"/>
              </a:rPr>
              <a:t>differ in </a:t>
            </a:r>
            <a:r>
              <a:rPr sz="2400" spc="-10" dirty="0">
                <a:latin typeface="Arial"/>
                <a:cs typeface="Arial"/>
              </a:rPr>
              <a:t>execution-time </a:t>
            </a:r>
            <a:r>
              <a:rPr sz="2400" spc="-5" dirty="0">
                <a:latin typeface="Arial"/>
                <a:cs typeface="Arial"/>
              </a:rPr>
              <a:t>address-binding</a:t>
            </a:r>
            <a:r>
              <a:rPr sz="2400" spc="290" dirty="0">
                <a:latin typeface="Arial"/>
                <a:cs typeface="Arial"/>
              </a:rPr>
              <a:t> </a:t>
            </a:r>
            <a:r>
              <a:rPr sz="2400" spc="-5" dirty="0">
                <a:latin typeface="Arial"/>
                <a:cs typeface="Arial"/>
              </a:rPr>
              <a:t>scheme</a:t>
            </a:r>
            <a:endParaRPr sz="24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2400" b="1" spc="-5" dirty="0">
                <a:solidFill>
                  <a:srgbClr val="3366FF"/>
                </a:solidFill>
                <a:latin typeface="Arial"/>
                <a:cs typeface="Arial"/>
              </a:rPr>
              <a:t>Logical </a:t>
            </a:r>
            <a:r>
              <a:rPr sz="2400" b="1" spc="-10" dirty="0">
                <a:solidFill>
                  <a:srgbClr val="3366FF"/>
                </a:solidFill>
                <a:latin typeface="Arial"/>
                <a:cs typeface="Arial"/>
              </a:rPr>
              <a:t>address space </a:t>
            </a:r>
            <a:r>
              <a:rPr sz="2400" spc="-5" dirty="0">
                <a:latin typeface="Arial"/>
                <a:cs typeface="Arial"/>
              </a:rPr>
              <a:t>is the set of </a:t>
            </a:r>
            <a:r>
              <a:rPr sz="2400" spc="-10" dirty="0">
                <a:latin typeface="Arial"/>
                <a:cs typeface="Arial"/>
              </a:rPr>
              <a:t>all logical addresses generated by </a:t>
            </a:r>
            <a:r>
              <a:rPr sz="2400" spc="-5" dirty="0">
                <a:latin typeface="Arial"/>
                <a:cs typeface="Arial"/>
              </a:rPr>
              <a:t>a</a:t>
            </a:r>
            <a:r>
              <a:rPr sz="2400" spc="265" dirty="0">
                <a:latin typeface="Arial"/>
                <a:cs typeface="Arial"/>
              </a:rPr>
              <a:t> </a:t>
            </a:r>
            <a:r>
              <a:rPr sz="2400" spc="-10" dirty="0">
                <a:latin typeface="Arial"/>
                <a:cs typeface="Arial"/>
              </a:rPr>
              <a:t>program</a:t>
            </a:r>
            <a:endParaRPr sz="2400" dirty="0">
              <a:latin typeface="Arial"/>
              <a:cs typeface="Arial"/>
            </a:endParaRPr>
          </a:p>
          <a:p>
            <a:pPr marL="501650" indent="-488950">
              <a:lnSpc>
                <a:spcPct val="100000"/>
              </a:lnSpc>
              <a:spcBef>
                <a:spcPts val="755"/>
              </a:spcBef>
              <a:buClr>
                <a:srgbClr val="993300"/>
              </a:buClr>
              <a:buSzPct val="88888"/>
              <a:buFont typeface="Wingdings"/>
              <a:buChar char=""/>
              <a:tabLst>
                <a:tab pos="502284" algn="l"/>
              </a:tabLst>
            </a:pPr>
            <a:r>
              <a:rPr sz="2400" b="1" spc="-10" dirty="0">
                <a:solidFill>
                  <a:srgbClr val="3366FF"/>
                </a:solidFill>
                <a:latin typeface="Arial"/>
                <a:cs typeface="Arial"/>
              </a:rPr>
              <a:t>Physical address space </a:t>
            </a:r>
            <a:r>
              <a:rPr sz="2400" spc="-5" dirty="0">
                <a:latin typeface="Arial"/>
                <a:cs typeface="Arial"/>
              </a:rPr>
              <a:t>is the set of </a:t>
            </a:r>
            <a:r>
              <a:rPr sz="2400" spc="-10" dirty="0">
                <a:latin typeface="Arial"/>
                <a:cs typeface="Arial"/>
              </a:rPr>
              <a:t>all physical addresses generated by </a:t>
            </a:r>
            <a:r>
              <a:rPr sz="2400" spc="-5" dirty="0">
                <a:latin typeface="Arial"/>
                <a:cs typeface="Arial"/>
              </a:rPr>
              <a:t>a</a:t>
            </a:r>
            <a:r>
              <a:rPr sz="2400" spc="320" dirty="0">
                <a:latin typeface="Arial"/>
                <a:cs typeface="Arial"/>
              </a:rPr>
              <a:t> </a:t>
            </a:r>
            <a:r>
              <a:rPr sz="2400" spc="-10" dirty="0">
                <a:latin typeface="Arial"/>
                <a:cs typeface="Arial"/>
              </a:rPr>
              <a:t>program</a:t>
            </a:r>
            <a:endParaRPr sz="2400" dirty="0">
              <a:latin typeface="Arial"/>
              <a:cs typeface="Aria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479</TotalTime>
  <Words>2736</Words>
  <Application>Microsoft Office PowerPoint</Application>
  <PresentationFormat>Custom</PresentationFormat>
  <Paragraphs>468</Paragraphs>
  <Slides>50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Times New Roman</vt:lpstr>
      <vt:lpstr>Webdings</vt:lpstr>
      <vt:lpstr>Wingdings</vt:lpstr>
      <vt:lpstr>Office Theme</vt:lpstr>
      <vt:lpstr>Chapter   8: Main Memory</vt:lpstr>
      <vt:lpstr>Chapter   8: Memory Management</vt:lpstr>
      <vt:lpstr>Objectives</vt:lpstr>
      <vt:lpstr>Background</vt:lpstr>
      <vt:lpstr>Why Memory management?   </vt:lpstr>
      <vt:lpstr>Why Memory management?   </vt:lpstr>
      <vt:lpstr>Base and Limit Registers</vt:lpstr>
      <vt:lpstr>Hardware Address Protection with Base and Limit Registers</vt:lpstr>
      <vt:lpstr>Logical vs. Physical Address Space</vt:lpstr>
      <vt:lpstr>PowerPoint Presentation</vt:lpstr>
      <vt:lpstr>PowerPoint Presentation</vt:lpstr>
      <vt:lpstr>Swapping</vt:lpstr>
      <vt:lpstr>Schematic View of Swapping</vt:lpstr>
      <vt:lpstr>Contiguous Allocation</vt:lpstr>
      <vt:lpstr>Contiguous Allocation (Cont.)</vt:lpstr>
      <vt:lpstr>Dynamic Storage-Allocation Problem</vt:lpstr>
      <vt:lpstr>Fragmentation</vt:lpstr>
      <vt:lpstr>Fragmentation (Cont.)</vt:lpstr>
      <vt:lpstr>Effect of dynamic Portioning</vt:lpstr>
      <vt:lpstr>Paging</vt:lpstr>
      <vt:lpstr>Paging Model of Logical and Physical Memory</vt:lpstr>
      <vt:lpstr>Paging: Free Frames</vt:lpstr>
      <vt:lpstr>Paging Example : 32-byte memory with 4-byte pages</vt:lpstr>
      <vt:lpstr>Implementation of Page Table</vt:lpstr>
      <vt:lpstr>Paging Hardware With TLB</vt:lpstr>
      <vt:lpstr>PowerPoint Presentation</vt:lpstr>
      <vt:lpstr>Shared Pages</vt:lpstr>
      <vt:lpstr>Shared Pages Example</vt:lpstr>
      <vt:lpstr>Structure of the Page Table</vt:lpstr>
      <vt:lpstr>Hierarchical Page Tables</vt:lpstr>
      <vt:lpstr>Two-Level Page-Table Scheme</vt:lpstr>
      <vt:lpstr>Two-Level Paging Example</vt:lpstr>
      <vt:lpstr>Address-Translation Scheme</vt:lpstr>
      <vt:lpstr>64-bit Logical Address Space</vt:lpstr>
      <vt:lpstr>Three-level Paging Scheme</vt:lpstr>
      <vt:lpstr>Hashed Page Tables</vt:lpstr>
      <vt:lpstr>Hashed Page Table</vt:lpstr>
      <vt:lpstr>Inverted Page Table</vt:lpstr>
      <vt:lpstr>Inverted Page Table Architecture</vt:lpstr>
      <vt:lpstr>Segmentation</vt:lpstr>
      <vt:lpstr>User’s View of a Program</vt:lpstr>
      <vt:lpstr>Logical View of Segmentation</vt:lpstr>
      <vt:lpstr>Example of Segmentation</vt:lpstr>
      <vt:lpstr>Example: The Intel Pentium</vt:lpstr>
      <vt:lpstr>PowerPoint Presentation</vt:lpstr>
      <vt:lpstr>Intel Pentium Segmentation</vt:lpstr>
      <vt:lpstr>Pentium Paging Architecture</vt:lpstr>
      <vt:lpstr>Linear Address in Linux</vt:lpstr>
      <vt:lpstr>Three-level Paging in Linux</vt:lpstr>
      <vt:lpstr>End of Chapter 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9.01</dc:title>
  <dc:creator>Marilyn Turnamian</dc:creator>
  <cp:lastModifiedBy>Tanvir Ahmed Lincon</cp:lastModifiedBy>
  <cp:revision>77</cp:revision>
  <dcterms:created xsi:type="dcterms:W3CDTF">2015-11-24T18:59:49Z</dcterms:created>
  <dcterms:modified xsi:type="dcterms:W3CDTF">2015-12-04T21:25:59Z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2012-02-06T00:00:00Z</vt:filetime>
  </property>
  <property fmtid="{D5CDD505-2E9C-101B-9397-08002B2CF9AE}" pid="3" name="Creator">
    <vt:lpwstr>Acrobat PDFMaker 9.1 for PowerPoint</vt:lpwstr>
  </property>
  <property fmtid="{D5CDD505-2E9C-101B-9397-08002B2CF9AE}" pid="4" name="LastSaved">
    <vt:filetime>2015-11-24T00:00:00Z</vt:filetime>
  </property>
</Properties>
</file>