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Lst>
  <p:sldSz cy="6858000" cx="9144000"/>
  <p:notesSz cx="6991350" cy="9282100"/>
  <p:embeddedFontLst>
    <p:embeddedFont>
      <p:font typeface="Book Antiqua"/>
      <p:regular r:id="rId61"/>
      <p:bold r:id="rId62"/>
      <p:italic r:id="rId63"/>
      <p:boldItalic r:id="rId64"/>
    </p:embeddedFont>
    <p:embeddedFont>
      <p:font typeface="Carlito"/>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69" roundtripDataSignature="AMtx7mipq5WGhVKWQsAPt57Dc7Uiq0n37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BookAntiqua-bold.fntdata"/><Relationship Id="rId61" Type="http://schemas.openxmlformats.org/officeDocument/2006/relationships/font" Target="fonts/BookAntiqua-regular.fntdata"/><Relationship Id="rId20" Type="http://schemas.openxmlformats.org/officeDocument/2006/relationships/slide" Target="slides/slide15.xml"/><Relationship Id="rId64" Type="http://schemas.openxmlformats.org/officeDocument/2006/relationships/font" Target="fonts/BookAntiqua-boldItalic.fntdata"/><Relationship Id="rId63" Type="http://schemas.openxmlformats.org/officeDocument/2006/relationships/font" Target="fonts/BookAntiqua-italic.fntdata"/><Relationship Id="rId22" Type="http://schemas.openxmlformats.org/officeDocument/2006/relationships/slide" Target="slides/slide17.xml"/><Relationship Id="rId66" Type="http://schemas.openxmlformats.org/officeDocument/2006/relationships/font" Target="fonts/Carlito-bold.fntdata"/><Relationship Id="rId21" Type="http://schemas.openxmlformats.org/officeDocument/2006/relationships/slide" Target="slides/slide16.xml"/><Relationship Id="rId65" Type="http://schemas.openxmlformats.org/officeDocument/2006/relationships/font" Target="fonts/Carlito-regular.fntdata"/><Relationship Id="rId24" Type="http://schemas.openxmlformats.org/officeDocument/2006/relationships/slide" Target="slides/slide19.xml"/><Relationship Id="rId68" Type="http://schemas.openxmlformats.org/officeDocument/2006/relationships/font" Target="fonts/Carlito-boldItalic.fntdata"/><Relationship Id="rId23" Type="http://schemas.openxmlformats.org/officeDocument/2006/relationships/slide" Target="slides/slide18.xml"/><Relationship Id="rId67" Type="http://schemas.openxmlformats.org/officeDocument/2006/relationships/font" Target="fonts/Carlito-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customschemas.google.com/relationships/presentationmetadata" Target="meta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28950" cy="463550"/>
          </a:xfrm>
          <a:prstGeom prst="rect">
            <a:avLst/>
          </a:prstGeom>
          <a:noFill/>
          <a:ln>
            <a:noFill/>
          </a:ln>
        </p:spPr>
        <p:txBody>
          <a:bodyPr anchorCtr="0" anchor="t" bIns="46475" lIns="92975" spcFirstLastPara="1" rIns="92975" wrap="square" tIns="46475">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962400" y="0"/>
            <a:ext cx="3028950" cy="463550"/>
          </a:xfrm>
          <a:prstGeom prst="rect">
            <a:avLst/>
          </a:prstGeom>
          <a:noFill/>
          <a:ln>
            <a:noFill/>
          </a:ln>
        </p:spPr>
        <p:txBody>
          <a:bodyPr anchorCtr="0" anchor="t" bIns="46475" lIns="92975" spcFirstLastPara="1" rIns="92975" wrap="square" tIns="46475">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31863" y="4408488"/>
            <a:ext cx="5127625" cy="4176712"/>
          </a:xfrm>
          <a:prstGeom prst="rect">
            <a:avLst/>
          </a:prstGeom>
          <a:noFill/>
          <a:ln>
            <a:noFill/>
          </a:ln>
        </p:spPr>
        <p:txBody>
          <a:bodyPr anchorCtr="0" anchor="t" bIns="46475" lIns="92975" spcFirstLastPara="1" rIns="92975" wrap="square" tIns="46475">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18563"/>
            <a:ext cx="3028950" cy="463550"/>
          </a:xfrm>
          <a:prstGeom prst="rect">
            <a:avLst/>
          </a:prstGeom>
          <a:noFill/>
          <a:ln>
            <a:noFill/>
          </a:ln>
        </p:spPr>
        <p:txBody>
          <a:bodyPr anchorCtr="0" anchor="b" bIns="46475" lIns="92975" spcFirstLastPara="1" rIns="92975" wrap="square" tIns="46475">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962400" y="8818563"/>
            <a:ext cx="3028950" cy="463550"/>
          </a:xfrm>
          <a:prstGeom prst="rect">
            <a:avLst/>
          </a:prstGeom>
          <a:noFill/>
          <a:ln>
            <a:noFill/>
          </a:ln>
        </p:spPr>
        <p:txBody>
          <a:bodyPr anchorCtr="0" anchor="b" bIns="46475" lIns="92975" spcFirstLastPara="1" rIns="92975" wrap="square" tIns="464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87" name="Google Shape;87;p1: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0: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173" name="Google Shape;173;p10: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179" name="Google Shape;179;p11: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2: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185" name="Google Shape;185;p12: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191" name="Google Shape;191;p13: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4: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197" name="Google Shape;197;p14: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5: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203" name="Google Shape;203;p15: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6: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209" name="Google Shape;209;p16: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7: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215" name="Google Shape;215;p17: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8: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221" name="Google Shape;221;p18: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9: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228" name="Google Shape;228;p19: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94" name="Google Shape;94;p2: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0: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234" name="Google Shape;234;p20: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1: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240" name="Google Shape;240;p21: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2: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246" name="Google Shape;246;p22: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3: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252" name="Google Shape;252;p23: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4: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258" name="Google Shape;258;p24: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5: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264" name="Google Shape;264;p25: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6: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274" name="Google Shape;274;p26: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7: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284" name="Google Shape;284;p27: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8: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294" name="Google Shape;294;p28: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9: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322" name="Google Shape;322;p29: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106" name="Google Shape;106;p3: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0: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328" name="Google Shape;328;p30: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1: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334" name="Google Shape;334;p31: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2: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340" name="Google Shape;340;p32: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3: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346" name="Google Shape;346;p33: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4: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351" name="Google Shape;351;p34: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5: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357" name="Google Shape;357;p35: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6: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363" name="Google Shape;363;p36: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7: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393" name="Google Shape;393;p37: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8: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418" name="Google Shape;418;p38: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9: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424" name="Google Shape;424;p39: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116" name="Google Shape;116;p4: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40: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430" name="Google Shape;430;p40: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1: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436" name="Google Shape;436;p41: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42: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442" name="Google Shape;442;p42: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43: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448" name="Google Shape;448;p43: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44: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454" name="Google Shape;454;p44: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45: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460" name="Google Shape;460;p45: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46: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466" name="Google Shape;466;p46: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47: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472" name="Google Shape;472;p47: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48: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478" name="Google Shape;478;p48: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49: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484" name="Google Shape;484;p49: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126" name="Google Shape;126;p5: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50: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490" name="Google Shape;490;p50: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51: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496" name="Google Shape;496;p51: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52: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502" name="Google Shape;502;p52: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53: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508" name="Google Shape;508;p53: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54: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514" name="Google Shape;514;p54: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55: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520" name="Google Shape;520;p55: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136" name="Google Shape;136;p6: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142" name="Google Shape;142;p7: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931863" y="4408488"/>
            <a:ext cx="5127625" cy="4176712"/>
          </a:xfrm>
          <a:prstGeom prst="rect">
            <a:avLst/>
          </a:prstGeom>
          <a:noFill/>
          <a:ln>
            <a:noFill/>
          </a:ln>
        </p:spPr>
        <p:txBody>
          <a:bodyPr anchorCtr="0" anchor="t" bIns="46475" lIns="92975" spcFirstLastPara="1" rIns="92975" wrap="square" tIns="46475">
            <a:noAutofit/>
          </a:bodyPr>
          <a:lstStyle/>
          <a:p>
            <a:pPr indent="0" lvl="0" marL="0" rtl="0" algn="l">
              <a:spcBef>
                <a:spcPts val="0"/>
              </a:spcBef>
              <a:spcAft>
                <a:spcPts val="0"/>
              </a:spcAft>
              <a:buNone/>
            </a:pPr>
            <a:r>
              <a:t/>
            </a:r>
            <a:endParaRPr>
              <a:latin typeface="Times"/>
              <a:ea typeface="Times"/>
              <a:cs typeface="Times"/>
              <a:sym typeface="Times"/>
            </a:endParaRPr>
          </a:p>
        </p:txBody>
      </p:sp>
      <p:sp>
        <p:nvSpPr>
          <p:cNvPr id="149" name="Google Shape;149;p8: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931863" y="4408488"/>
            <a:ext cx="5127625" cy="4176712"/>
          </a:xfrm>
          <a:prstGeom prst="rect">
            <a:avLst/>
          </a:prstGeom>
        </p:spPr>
        <p:txBody>
          <a:bodyPr anchorCtr="0" anchor="t" bIns="46475" lIns="92975" spcFirstLastPara="1" rIns="92975" wrap="square" tIns="46475">
            <a:noAutofit/>
          </a:bodyPr>
          <a:lstStyle/>
          <a:p>
            <a:pPr indent="0" lvl="0" marL="0" rtl="0" algn="l">
              <a:spcBef>
                <a:spcPts val="360"/>
              </a:spcBef>
              <a:spcAft>
                <a:spcPts val="0"/>
              </a:spcAft>
              <a:buNone/>
            </a:pPr>
            <a:r>
              <a:t/>
            </a:r>
            <a:endParaRPr/>
          </a:p>
        </p:txBody>
      </p:sp>
      <p:sp>
        <p:nvSpPr>
          <p:cNvPr id="155" name="Google Shape;155;p9:notes"/>
          <p:cNvSpPr/>
          <p:nvPr>
            <p:ph idx="2" type="sldImg"/>
          </p:nvPr>
        </p:nvSpPr>
        <p:spPr>
          <a:xfrm>
            <a:off x="1176338" y="696913"/>
            <a:ext cx="4640262"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5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 name="Google Shape;18;p5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9" name="Google Shape;19;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1pPr>
            <a:lvl2pPr indent="0" lvl="1" marL="0" marR="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2pPr>
            <a:lvl3pPr indent="0" lvl="2" marL="0" marR="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3pPr>
            <a:lvl4pPr indent="0" lvl="3" marL="0" marR="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4pPr>
            <a:lvl5pPr indent="0" lvl="4" marL="0" marR="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5pPr>
            <a:lvl6pPr indent="0" lvl="5" marL="0" marR="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6pPr>
            <a:lvl7pPr indent="0" lvl="6" marL="0" marR="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7pPr>
            <a:lvl8pPr indent="0" lvl="7" marL="0" marR="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8pPr>
            <a:lvl9pPr indent="0" lvl="8" marL="0" marR="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5" name="Google Shape;75;p66"/>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6" name="Google Shape;76;p6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Times New Roman"/>
                <a:ea typeface="Times New Roman"/>
                <a:cs typeface="Times New Roman"/>
                <a:sym typeface="Times New Roman"/>
              </a:defRPr>
            </a:lvl1pPr>
            <a:lvl2pPr indent="0" lvl="1" marL="0" marR="0" algn="r">
              <a:spcBef>
                <a:spcPts val="0"/>
              </a:spcBef>
              <a:spcAft>
                <a:spcPts val="0"/>
              </a:spcAft>
              <a:buNone/>
              <a:defRPr sz="1200">
                <a:solidFill>
                  <a:srgbClr val="888888"/>
                </a:solidFill>
                <a:latin typeface="Times New Roman"/>
                <a:ea typeface="Times New Roman"/>
                <a:cs typeface="Times New Roman"/>
                <a:sym typeface="Times New Roman"/>
              </a:defRPr>
            </a:lvl2pPr>
            <a:lvl3pPr indent="0" lvl="2" marL="0" marR="0" algn="r">
              <a:spcBef>
                <a:spcPts val="0"/>
              </a:spcBef>
              <a:spcAft>
                <a:spcPts val="0"/>
              </a:spcAft>
              <a:buNone/>
              <a:defRPr sz="1200">
                <a:solidFill>
                  <a:srgbClr val="888888"/>
                </a:solidFill>
                <a:latin typeface="Times New Roman"/>
                <a:ea typeface="Times New Roman"/>
                <a:cs typeface="Times New Roman"/>
                <a:sym typeface="Times New Roman"/>
              </a:defRPr>
            </a:lvl3pPr>
            <a:lvl4pPr indent="0" lvl="3" marL="0" marR="0" algn="r">
              <a:spcBef>
                <a:spcPts val="0"/>
              </a:spcBef>
              <a:spcAft>
                <a:spcPts val="0"/>
              </a:spcAft>
              <a:buNone/>
              <a:defRPr sz="1200">
                <a:solidFill>
                  <a:srgbClr val="888888"/>
                </a:solidFill>
                <a:latin typeface="Times New Roman"/>
                <a:ea typeface="Times New Roman"/>
                <a:cs typeface="Times New Roman"/>
                <a:sym typeface="Times New Roman"/>
              </a:defRPr>
            </a:lvl4pPr>
            <a:lvl5pPr indent="0" lvl="4" marL="0" marR="0" algn="r">
              <a:spcBef>
                <a:spcPts val="0"/>
              </a:spcBef>
              <a:spcAft>
                <a:spcPts val="0"/>
              </a:spcAft>
              <a:buNone/>
              <a:defRPr sz="1200">
                <a:solidFill>
                  <a:srgbClr val="888888"/>
                </a:solidFill>
                <a:latin typeface="Times New Roman"/>
                <a:ea typeface="Times New Roman"/>
                <a:cs typeface="Times New Roman"/>
                <a:sym typeface="Times New Roman"/>
              </a:defRPr>
            </a:lvl5pPr>
            <a:lvl6pPr indent="0" lvl="5" marL="0" marR="0" algn="r">
              <a:spcBef>
                <a:spcPts val="0"/>
              </a:spcBef>
              <a:spcAft>
                <a:spcPts val="0"/>
              </a:spcAft>
              <a:buNone/>
              <a:defRPr sz="1200">
                <a:solidFill>
                  <a:srgbClr val="888888"/>
                </a:solidFill>
                <a:latin typeface="Times New Roman"/>
                <a:ea typeface="Times New Roman"/>
                <a:cs typeface="Times New Roman"/>
                <a:sym typeface="Times New Roman"/>
              </a:defRPr>
            </a:lvl6pPr>
            <a:lvl7pPr indent="0" lvl="6" marL="0" marR="0" algn="r">
              <a:spcBef>
                <a:spcPts val="0"/>
              </a:spcBef>
              <a:spcAft>
                <a:spcPts val="0"/>
              </a:spcAft>
              <a:buNone/>
              <a:defRPr sz="1200">
                <a:solidFill>
                  <a:srgbClr val="888888"/>
                </a:solidFill>
                <a:latin typeface="Times New Roman"/>
                <a:ea typeface="Times New Roman"/>
                <a:cs typeface="Times New Roman"/>
                <a:sym typeface="Times New Roman"/>
              </a:defRPr>
            </a:lvl7pPr>
            <a:lvl8pPr indent="0" lvl="7" marL="0" marR="0" algn="r">
              <a:spcBef>
                <a:spcPts val="0"/>
              </a:spcBef>
              <a:spcAft>
                <a:spcPts val="0"/>
              </a:spcAft>
              <a:buNone/>
              <a:defRPr sz="1200">
                <a:solidFill>
                  <a:srgbClr val="888888"/>
                </a:solidFill>
                <a:latin typeface="Times New Roman"/>
                <a:ea typeface="Times New Roman"/>
                <a:cs typeface="Times New Roman"/>
                <a:sym typeface="Times New Roman"/>
              </a:defRPr>
            </a:lvl8pPr>
            <a:lvl9pPr indent="0" lvl="8" marL="0" marR="0" algn="r">
              <a:spcBef>
                <a:spcPts val="0"/>
              </a:spcBef>
              <a:spcAft>
                <a:spcPts val="0"/>
              </a:spcAft>
              <a:buNone/>
              <a:defRPr sz="1200">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67"/>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6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6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Times New Roman"/>
                <a:ea typeface="Times New Roman"/>
                <a:cs typeface="Times New Roman"/>
                <a:sym typeface="Times New Roman"/>
              </a:defRPr>
            </a:lvl1pPr>
            <a:lvl2pPr indent="0" lvl="1" marL="0" marR="0" algn="r">
              <a:spcBef>
                <a:spcPts val="0"/>
              </a:spcBef>
              <a:spcAft>
                <a:spcPts val="0"/>
              </a:spcAft>
              <a:buNone/>
              <a:defRPr sz="1200">
                <a:solidFill>
                  <a:srgbClr val="888888"/>
                </a:solidFill>
                <a:latin typeface="Times New Roman"/>
                <a:ea typeface="Times New Roman"/>
                <a:cs typeface="Times New Roman"/>
                <a:sym typeface="Times New Roman"/>
              </a:defRPr>
            </a:lvl2pPr>
            <a:lvl3pPr indent="0" lvl="2" marL="0" marR="0" algn="r">
              <a:spcBef>
                <a:spcPts val="0"/>
              </a:spcBef>
              <a:spcAft>
                <a:spcPts val="0"/>
              </a:spcAft>
              <a:buNone/>
              <a:defRPr sz="1200">
                <a:solidFill>
                  <a:srgbClr val="888888"/>
                </a:solidFill>
                <a:latin typeface="Times New Roman"/>
                <a:ea typeface="Times New Roman"/>
                <a:cs typeface="Times New Roman"/>
                <a:sym typeface="Times New Roman"/>
              </a:defRPr>
            </a:lvl3pPr>
            <a:lvl4pPr indent="0" lvl="3" marL="0" marR="0" algn="r">
              <a:spcBef>
                <a:spcPts val="0"/>
              </a:spcBef>
              <a:spcAft>
                <a:spcPts val="0"/>
              </a:spcAft>
              <a:buNone/>
              <a:defRPr sz="1200">
                <a:solidFill>
                  <a:srgbClr val="888888"/>
                </a:solidFill>
                <a:latin typeface="Times New Roman"/>
                <a:ea typeface="Times New Roman"/>
                <a:cs typeface="Times New Roman"/>
                <a:sym typeface="Times New Roman"/>
              </a:defRPr>
            </a:lvl4pPr>
            <a:lvl5pPr indent="0" lvl="4" marL="0" marR="0" algn="r">
              <a:spcBef>
                <a:spcPts val="0"/>
              </a:spcBef>
              <a:spcAft>
                <a:spcPts val="0"/>
              </a:spcAft>
              <a:buNone/>
              <a:defRPr sz="1200">
                <a:solidFill>
                  <a:srgbClr val="888888"/>
                </a:solidFill>
                <a:latin typeface="Times New Roman"/>
                <a:ea typeface="Times New Roman"/>
                <a:cs typeface="Times New Roman"/>
                <a:sym typeface="Times New Roman"/>
              </a:defRPr>
            </a:lvl5pPr>
            <a:lvl6pPr indent="0" lvl="5" marL="0" marR="0" algn="r">
              <a:spcBef>
                <a:spcPts val="0"/>
              </a:spcBef>
              <a:spcAft>
                <a:spcPts val="0"/>
              </a:spcAft>
              <a:buNone/>
              <a:defRPr sz="1200">
                <a:solidFill>
                  <a:srgbClr val="888888"/>
                </a:solidFill>
                <a:latin typeface="Times New Roman"/>
                <a:ea typeface="Times New Roman"/>
                <a:cs typeface="Times New Roman"/>
                <a:sym typeface="Times New Roman"/>
              </a:defRPr>
            </a:lvl6pPr>
            <a:lvl7pPr indent="0" lvl="6" marL="0" marR="0" algn="r">
              <a:spcBef>
                <a:spcPts val="0"/>
              </a:spcBef>
              <a:spcAft>
                <a:spcPts val="0"/>
              </a:spcAft>
              <a:buNone/>
              <a:defRPr sz="1200">
                <a:solidFill>
                  <a:srgbClr val="888888"/>
                </a:solidFill>
                <a:latin typeface="Times New Roman"/>
                <a:ea typeface="Times New Roman"/>
                <a:cs typeface="Times New Roman"/>
                <a:sym typeface="Times New Roman"/>
              </a:defRPr>
            </a:lvl7pPr>
            <a:lvl8pPr indent="0" lvl="7" marL="0" marR="0" algn="r">
              <a:spcBef>
                <a:spcPts val="0"/>
              </a:spcBef>
              <a:spcAft>
                <a:spcPts val="0"/>
              </a:spcAft>
              <a:buNone/>
              <a:defRPr sz="1200">
                <a:solidFill>
                  <a:srgbClr val="888888"/>
                </a:solidFill>
                <a:latin typeface="Times New Roman"/>
                <a:ea typeface="Times New Roman"/>
                <a:cs typeface="Times New Roman"/>
                <a:sym typeface="Times New Roman"/>
              </a:defRPr>
            </a:lvl8pPr>
            <a:lvl9pPr indent="0" lvl="8" marL="0" marR="0" algn="r">
              <a:spcBef>
                <a:spcPts val="0"/>
              </a:spcBef>
              <a:spcAft>
                <a:spcPts val="0"/>
              </a:spcAft>
              <a:buNone/>
              <a:defRPr sz="1200">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 name="Google Shape;24;p5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1pPr>
            <a:lvl2pPr indent="0" lvl="1" marL="0" marR="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2pPr>
            <a:lvl3pPr indent="0" lvl="2" marL="0" marR="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3pPr>
            <a:lvl4pPr indent="0" lvl="3" marL="0" marR="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4pPr>
            <a:lvl5pPr indent="0" lvl="4" marL="0" marR="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5pPr>
            <a:lvl6pPr indent="0" lvl="5" marL="0" marR="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6pPr>
            <a:lvl7pPr indent="0" lvl="6" marL="0" marR="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7pPr>
            <a:lvl8pPr indent="0" lvl="7" marL="0" marR="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8pPr>
            <a:lvl9pPr indent="0" lvl="8" marL="0" marR="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 name="Google Shape;30;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Times New Roman"/>
                <a:ea typeface="Times New Roman"/>
                <a:cs typeface="Times New Roman"/>
                <a:sym typeface="Times New Roman"/>
              </a:defRPr>
            </a:lvl1pPr>
            <a:lvl2pPr indent="0" lvl="1" marL="0" marR="0" algn="r">
              <a:spcBef>
                <a:spcPts val="0"/>
              </a:spcBef>
              <a:spcAft>
                <a:spcPts val="0"/>
              </a:spcAft>
              <a:buNone/>
              <a:defRPr sz="1200">
                <a:solidFill>
                  <a:srgbClr val="888888"/>
                </a:solidFill>
                <a:latin typeface="Times New Roman"/>
                <a:ea typeface="Times New Roman"/>
                <a:cs typeface="Times New Roman"/>
                <a:sym typeface="Times New Roman"/>
              </a:defRPr>
            </a:lvl2pPr>
            <a:lvl3pPr indent="0" lvl="2" marL="0" marR="0" algn="r">
              <a:spcBef>
                <a:spcPts val="0"/>
              </a:spcBef>
              <a:spcAft>
                <a:spcPts val="0"/>
              </a:spcAft>
              <a:buNone/>
              <a:defRPr sz="1200">
                <a:solidFill>
                  <a:srgbClr val="888888"/>
                </a:solidFill>
                <a:latin typeface="Times New Roman"/>
                <a:ea typeface="Times New Roman"/>
                <a:cs typeface="Times New Roman"/>
                <a:sym typeface="Times New Roman"/>
              </a:defRPr>
            </a:lvl3pPr>
            <a:lvl4pPr indent="0" lvl="3" marL="0" marR="0" algn="r">
              <a:spcBef>
                <a:spcPts val="0"/>
              </a:spcBef>
              <a:spcAft>
                <a:spcPts val="0"/>
              </a:spcAft>
              <a:buNone/>
              <a:defRPr sz="1200">
                <a:solidFill>
                  <a:srgbClr val="888888"/>
                </a:solidFill>
                <a:latin typeface="Times New Roman"/>
                <a:ea typeface="Times New Roman"/>
                <a:cs typeface="Times New Roman"/>
                <a:sym typeface="Times New Roman"/>
              </a:defRPr>
            </a:lvl4pPr>
            <a:lvl5pPr indent="0" lvl="4" marL="0" marR="0" algn="r">
              <a:spcBef>
                <a:spcPts val="0"/>
              </a:spcBef>
              <a:spcAft>
                <a:spcPts val="0"/>
              </a:spcAft>
              <a:buNone/>
              <a:defRPr sz="1200">
                <a:solidFill>
                  <a:srgbClr val="888888"/>
                </a:solidFill>
                <a:latin typeface="Times New Roman"/>
                <a:ea typeface="Times New Roman"/>
                <a:cs typeface="Times New Roman"/>
                <a:sym typeface="Times New Roman"/>
              </a:defRPr>
            </a:lvl5pPr>
            <a:lvl6pPr indent="0" lvl="5" marL="0" marR="0" algn="r">
              <a:spcBef>
                <a:spcPts val="0"/>
              </a:spcBef>
              <a:spcAft>
                <a:spcPts val="0"/>
              </a:spcAft>
              <a:buNone/>
              <a:defRPr sz="1200">
                <a:solidFill>
                  <a:srgbClr val="888888"/>
                </a:solidFill>
                <a:latin typeface="Times New Roman"/>
                <a:ea typeface="Times New Roman"/>
                <a:cs typeface="Times New Roman"/>
                <a:sym typeface="Times New Roman"/>
              </a:defRPr>
            </a:lvl6pPr>
            <a:lvl7pPr indent="0" lvl="6" marL="0" marR="0" algn="r">
              <a:spcBef>
                <a:spcPts val="0"/>
              </a:spcBef>
              <a:spcAft>
                <a:spcPts val="0"/>
              </a:spcAft>
              <a:buNone/>
              <a:defRPr sz="1200">
                <a:solidFill>
                  <a:srgbClr val="888888"/>
                </a:solidFill>
                <a:latin typeface="Times New Roman"/>
                <a:ea typeface="Times New Roman"/>
                <a:cs typeface="Times New Roman"/>
                <a:sym typeface="Times New Roman"/>
              </a:defRPr>
            </a:lvl7pPr>
            <a:lvl8pPr indent="0" lvl="7" marL="0" marR="0" algn="r">
              <a:spcBef>
                <a:spcPts val="0"/>
              </a:spcBef>
              <a:spcAft>
                <a:spcPts val="0"/>
              </a:spcAft>
              <a:buNone/>
              <a:defRPr sz="1200">
                <a:solidFill>
                  <a:srgbClr val="888888"/>
                </a:solidFill>
                <a:latin typeface="Times New Roman"/>
                <a:ea typeface="Times New Roman"/>
                <a:cs typeface="Times New Roman"/>
                <a:sym typeface="Times New Roman"/>
              </a:defRPr>
            </a:lvl8pPr>
            <a:lvl9pPr indent="0" lvl="8" marL="0" marR="0" algn="r">
              <a:spcBef>
                <a:spcPts val="0"/>
              </a:spcBef>
              <a:spcAft>
                <a:spcPts val="0"/>
              </a:spcAft>
              <a:buNone/>
              <a:defRPr sz="1200">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3" name="Shape 33"/>
        <p:cNvGrpSpPr/>
        <p:nvPr/>
      </p:nvGrpSpPr>
      <p:grpSpPr>
        <a:xfrm>
          <a:off x="0" y="0"/>
          <a:ext cx="0" cy="0"/>
          <a:chOff x="0" y="0"/>
          <a:chExt cx="0" cy="0"/>
        </a:xfrm>
      </p:grpSpPr>
      <p:sp>
        <p:nvSpPr>
          <p:cNvPr id="34" name="Google Shape;34;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Times New Roman"/>
                <a:ea typeface="Times New Roman"/>
                <a:cs typeface="Times New Roman"/>
                <a:sym typeface="Times New Roman"/>
              </a:defRPr>
            </a:lvl1pPr>
            <a:lvl2pPr indent="0" lvl="1" marL="0" marR="0" algn="r">
              <a:spcBef>
                <a:spcPts val="0"/>
              </a:spcBef>
              <a:spcAft>
                <a:spcPts val="0"/>
              </a:spcAft>
              <a:buNone/>
              <a:defRPr sz="1200">
                <a:solidFill>
                  <a:srgbClr val="888888"/>
                </a:solidFill>
                <a:latin typeface="Times New Roman"/>
                <a:ea typeface="Times New Roman"/>
                <a:cs typeface="Times New Roman"/>
                <a:sym typeface="Times New Roman"/>
              </a:defRPr>
            </a:lvl2pPr>
            <a:lvl3pPr indent="0" lvl="2" marL="0" marR="0" algn="r">
              <a:spcBef>
                <a:spcPts val="0"/>
              </a:spcBef>
              <a:spcAft>
                <a:spcPts val="0"/>
              </a:spcAft>
              <a:buNone/>
              <a:defRPr sz="1200">
                <a:solidFill>
                  <a:srgbClr val="888888"/>
                </a:solidFill>
                <a:latin typeface="Times New Roman"/>
                <a:ea typeface="Times New Roman"/>
                <a:cs typeface="Times New Roman"/>
                <a:sym typeface="Times New Roman"/>
              </a:defRPr>
            </a:lvl3pPr>
            <a:lvl4pPr indent="0" lvl="3" marL="0" marR="0" algn="r">
              <a:spcBef>
                <a:spcPts val="0"/>
              </a:spcBef>
              <a:spcAft>
                <a:spcPts val="0"/>
              </a:spcAft>
              <a:buNone/>
              <a:defRPr sz="1200">
                <a:solidFill>
                  <a:srgbClr val="888888"/>
                </a:solidFill>
                <a:latin typeface="Times New Roman"/>
                <a:ea typeface="Times New Roman"/>
                <a:cs typeface="Times New Roman"/>
                <a:sym typeface="Times New Roman"/>
              </a:defRPr>
            </a:lvl4pPr>
            <a:lvl5pPr indent="0" lvl="4" marL="0" marR="0" algn="r">
              <a:spcBef>
                <a:spcPts val="0"/>
              </a:spcBef>
              <a:spcAft>
                <a:spcPts val="0"/>
              </a:spcAft>
              <a:buNone/>
              <a:defRPr sz="1200">
                <a:solidFill>
                  <a:srgbClr val="888888"/>
                </a:solidFill>
                <a:latin typeface="Times New Roman"/>
                <a:ea typeface="Times New Roman"/>
                <a:cs typeface="Times New Roman"/>
                <a:sym typeface="Times New Roman"/>
              </a:defRPr>
            </a:lvl5pPr>
            <a:lvl6pPr indent="0" lvl="5" marL="0" marR="0" algn="r">
              <a:spcBef>
                <a:spcPts val="0"/>
              </a:spcBef>
              <a:spcAft>
                <a:spcPts val="0"/>
              </a:spcAft>
              <a:buNone/>
              <a:defRPr sz="1200">
                <a:solidFill>
                  <a:srgbClr val="888888"/>
                </a:solidFill>
                <a:latin typeface="Times New Roman"/>
                <a:ea typeface="Times New Roman"/>
                <a:cs typeface="Times New Roman"/>
                <a:sym typeface="Times New Roman"/>
              </a:defRPr>
            </a:lvl6pPr>
            <a:lvl7pPr indent="0" lvl="6" marL="0" marR="0" algn="r">
              <a:spcBef>
                <a:spcPts val="0"/>
              </a:spcBef>
              <a:spcAft>
                <a:spcPts val="0"/>
              </a:spcAft>
              <a:buNone/>
              <a:defRPr sz="1200">
                <a:solidFill>
                  <a:srgbClr val="888888"/>
                </a:solidFill>
                <a:latin typeface="Times New Roman"/>
                <a:ea typeface="Times New Roman"/>
                <a:cs typeface="Times New Roman"/>
                <a:sym typeface="Times New Roman"/>
              </a:defRPr>
            </a:lvl7pPr>
            <a:lvl8pPr indent="0" lvl="7" marL="0" marR="0" algn="r">
              <a:spcBef>
                <a:spcPts val="0"/>
              </a:spcBef>
              <a:spcAft>
                <a:spcPts val="0"/>
              </a:spcAft>
              <a:buNone/>
              <a:defRPr sz="1200">
                <a:solidFill>
                  <a:srgbClr val="888888"/>
                </a:solidFill>
                <a:latin typeface="Times New Roman"/>
                <a:ea typeface="Times New Roman"/>
                <a:cs typeface="Times New Roman"/>
                <a:sym typeface="Times New Roman"/>
              </a:defRPr>
            </a:lvl8pPr>
            <a:lvl9pPr indent="0" lvl="8" marL="0" marR="0" algn="r">
              <a:spcBef>
                <a:spcPts val="0"/>
              </a:spcBef>
              <a:spcAft>
                <a:spcPts val="0"/>
              </a:spcAft>
              <a:buNone/>
              <a:defRPr sz="1200">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6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6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0" name="Google Shape;40;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Times New Roman"/>
                <a:ea typeface="Times New Roman"/>
                <a:cs typeface="Times New Roman"/>
                <a:sym typeface="Times New Roman"/>
              </a:defRPr>
            </a:lvl1pPr>
            <a:lvl2pPr indent="0" lvl="1" marL="0" marR="0" algn="r">
              <a:spcBef>
                <a:spcPts val="0"/>
              </a:spcBef>
              <a:spcAft>
                <a:spcPts val="0"/>
              </a:spcAft>
              <a:buNone/>
              <a:defRPr sz="1200">
                <a:solidFill>
                  <a:srgbClr val="888888"/>
                </a:solidFill>
                <a:latin typeface="Times New Roman"/>
                <a:ea typeface="Times New Roman"/>
                <a:cs typeface="Times New Roman"/>
                <a:sym typeface="Times New Roman"/>
              </a:defRPr>
            </a:lvl2pPr>
            <a:lvl3pPr indent="0" lvl="2" marL="0" marR="0" algn="r">
              <a:spcBef>
                <a:spcPts val="0"/>
              </a:spcBef>
              <a:spcAft>
                <a:spcPts val="0"/>
              </a:spcAft>
              <a:buNone/>
              <a:defRPr sz="1200">
                <a:solidFill>
                  <a:srgbClr val="888888"/>
                </a:solidFill>
                <a:latin typeface="Times New Roman"/>
                <a:ea typeface="Times New Roman"/>
                <a:cs typeface="Times New Roman"/>
                <a:sym typeface="Times New Roman"/>
              </a:defRPr>
            </a:lvl3pPr>
            <a:lvl4pPr indent="0" lvl="3" marL="0" marR="0" algn="r">
              <a:spcBef>
                <a:spcPts val="0"/>
              </a:spcBef>
              <a:spcAft>
                <a:spcPts val="0"/>
              </a:spcAft>
              <a:buNone/>
              <a:defRPr sz="1200">
                <a:solidFill>
                  <a:srgbClr val="888888"/>
                </a:solidFill>
                <a:latin typeface="Times New Roman"/>
                <a:ea typeface="Times New Roman"/>
                <a:cs typeface="Times New Roman"/>
                <a:sym typeface="Times New Roman"/>
              </a:defRPr>
            </a:lvl4pPr>
            <a:lvl5pPr indent="0" lvl="4" marL="0" marR="0" algn="r">
              <a:spcBef>
                <a:spcPts val="0"/>
              </a:spcBef>
              <a:spcAft>
                <a:spcPts val="0"/>
              </a:spcAft>
              <a:buNone/>
              <a:defRPr sz="1200">
                <a:solidFill>
                  <a:srgbClr val="888888"/>
                </a:solidFill>
                <a:latin typeface="Times New Roman"/>
                <a:ea typeface="Times New Roman"/>
                <a:cs typeface="Times New Roman"/>
                <a:sym typeface="Times New Roman"/>
              </a:defRPr>
            </a:lvl5pPr>
            <a:lvl6pPr indent="0" lvl="5" marL="0" marR="0" algn="r">
              <a:spcBef>
                <a:spcPts val="0"/>
              </a:spcBef>
              <a:spcAft>
                <a:spcPts val="0"/>
              </a:spcAft>
              <a:buNone/>
              <a:defRPr sz="1200">
                <a:solidFill>
                  <a:srgbClr val="888888"/>
                </a:solidFill>
                <a:latin typeface="Times New Roman"/>
                <a:ea typeface="Times New Roman"/>
                <a:cs typeface="Times New Roman"/>
                <a:sym typeface="Times New Roman"/>
              </a:defRPr>
            </a:lvl6pPr>
            <a:lvl7pPr indent="0" lvl="6" marL="0" marR="0" algn="r">
              <a:spcBef>
                <a:spcPts val="0"/>
              </a:spcBef>
              <a:spcAft>
                <a:spcPts val="0"/>
              </a:spcAft>
              <a:buNone/>
              <a:defRPr sz="1200">
                <a:solidFill>
                  <a:srgbClr val="888888"/>
                </a:solidFill>
                <a:latin typeface="Times New Roman"/>
                <a:ea typeface="Times New Roman"/>
                <a:cs typeface="Times New Roman"/>
                <a:sym typeface="Times New Roman"/>
              </a:defRPr>
            </a:lvl7pPr>
            <a:lvl8pPr indent="0" lvl="7" marL="0" marR="0" algn="r">
              <a:spcBef>
                <a:spcPts val="0"/>
              </a:spcBef>
              <a:spcAft>
                <a:spcPts val="0"/>
              </a:spcAft>
              <a:buNone/>
              <a:defRPr sz="1200">
                <a:solidFill>
                  <a:srgbClr val="888888"/>
                </a:solidFill>
                <a:latin typeface="Times New Roman"/>
                <a:ea typeface="Times New Roman"/>
                <a:cs typeface="Times New Roman"/>
                <a:sym typeface="Times New Roman"/>
              </a:defRPr>
            </a:lvl8pPr>
            <a:lvl9pPr indent="0" lvl="8" marL="0" marR="0" algn="r">
              <a:spcBef>
                <a:spcPts val="0"/>
              </a:spcBef>
              <a:spcAft>
                <a:spcPts val="0"/>
              </a:spcAft>
              <a:buNone/>
              <a:defRPr sz="1200">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5" name="Google Shape;45;p6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6" name="Google Shape;46;p6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7" name="Google Shape;47;p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Times New Roman"/>
                <a:ea typeface="Times New Roman"/>
                <a:cs typeface="Times New Roman"/>
                <a:sym typeface="Times New Roman"/>
              </a:defRPr>
            </a:lvl1pPr>
            <a:lvl2pPr indent="0" lvl="1" marL="0" marR="0" algn="r">
              <a:spcBef>
                <a:spcPts val="0"/>
              </a:spcBef>
              <a:spcAft>
                <a:spcPts val="0"/>
              </a:spcAft>
              <a:buNone/>
              <a:defRPr sz="1200">
                <a:solidFill>
                  <a:srgbClr val="888888"/>
                </a:solidFill>
                <a:latin typeface="Times New Roman"/>
                <a:ea typeface="Times New Roman"/>
                <a:cs typeface="Times New Roman"/>
                <a:sym typeface="Times New Roman"/>
              </a:defRPr>
            </a:lvl2pPr>
            <a:lvl3pPr indent="0" lvl="2" marL="0" marR="0" algn="r">
              <a:spcBef>
                <a:spcPts val="0"/>
              </a:spcBef>
              <a:spcAft>
                <a:spcPts val="0"/>
              </a:spcAft>
              <a:buNone/>
              <a:defRPr sz="1200">
                <a:solidFill>
                  <a:srgbClr val="888888"/>
                </a:solidFill>
                <a:latin typeface="Times New Roman"/>
                <a:ea typeface="Times New Roman"/>
                <a:cs typeface="Times New Roman"/>
                <a:sym typeface="Times New Roman"/>
              </a:defRPr>
            </a:lvl3pPr>
            <a:lvl4pPr indent="0" lvl="3" marL="0" marR="0" algn="r">
              <a:spcBef>
                <a:spcPts val="0"/>
              </a:spcBef>
              <a:spcAft>
                <a:spcPts val="0"/>
              </a:spcAft>
              <a:buNone/>
              <a:defRPr sz="1200">
                <a:solidFill>
                  <a:srgbClr val="888888"/>
                </a:solidFill>
                <a:latin typeface="Times New Roman"/>
                <a:ea typeface="Times New Roman"/>
                <a:cs typeface="Times New Roman"/>
                <a:sym typeface="Times New Roman"/>
              </a:defRPr>
            </a:lvl4pPr>
            <a:lvl5pPr indent="0" lvl="4" marL="0" marR="0" algn="r">
              <a:spcBef>
                <a:spcPts val="0"/>
              </a:spcBef>
              <a:spcAft>
                <a:spcPts val="0"/>
              </a:spcAft>
              <a:buNone/>
              <a:defRPr sz="1200">
                <a:solidFill>
                  <a:srgbClr val="888888"/>
                </a:solidFill>
                <a:latin typeface="Times New Roman"/>
                <a:ea typeface="Times New Roman"/>
                <a:cs typeface="Times New Roman"/>
                <a:sym typeface="Times New Roman"/>
              </a:defRPr>
            </a:lvl5pPr>
            <a:lvl6pPr indent="0" lvl="5" marL="0" marR="0" algn="r">
              <a:spcBef>
                <a:spcPts val="0"/>
              </a:spcBef>
              <a:spcAft>
                <a:spcPts val="0"/>
              </a:spcAft>
              <a:buNone/>
              <a:defRPr sz="1200">
                <a:solidFill>
                  <a:srgbClr val="888888"/>
                </a:solidFill>
                <a:latin typeface="Times New Roman"/>
                <a:ea typeface="Times New Roman"/>
                <a:cs typeface="Times New Roman"/>
                <a:sym typeface="Times New Roman"/>
              </a:defRPr>
            </a:lvl6pPr>
            <a:lvl7pPr indent="0" lvl="6" marL="0" marR="0" algn="r">
              <a:spcBef>
                <a:spcPts val="0"/>
              </a:spcBef>
              <a:spcAft>
                <a:spcPts val="0"/>
              </a:spcAft>
              <a:buNone/>
              <a:defRPr sz="1200">
                <a:solidFill>
                  <a:srgbClr val="888888"/>
                </a:solidFill>
                <a:latin typeface="Times New Roman"/>
                <a:ea typeface="Times New Roman"/>
                <a:cs typeface="Times New Roman"/>
                <a:sym typeface="Times New Roman"/>
              </a:defRPr>
            </a:lvl7pPr>
            <a:lvl8pPr indent="0" lvl="7" marL="0" marR="0" algn="r">
              <a:spcBef>
                <a:spcPts val="0"/>
              </a:spcBef>
              <a:spcAft>
                <a:spcPts val="0"/>
              </a:spcAft>
              <a:buNone/>
              <a:defRPr sz="1200">
                <a:solidFill>
                  <a:srgbClr val="888888"/>
                </a:solidFill>
                <a:latin typeface="Times New Roman"/>
                <a:ea typeface="Times New Roman"/>
                <a:cs typeface="Times New Roman"/>
                <a:sym typeface="Times New Roman"/>
              </a:defRPr>
            </a:lvl8pPr>
            <a:lvl9pPr indent="0" lvl="8" marL="0" marR="0" algn="r">
              <a:spcBef>
                <a:spcPts val="0"/>
              </a:spcBef>
              <a:spcAft>
                <a:spcPts val="0"/>
              </a:spcAft>
              <a:buNone/>
              <a:defRPr sz="1200">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6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3" name="Google Shape;53;p6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4" name="Google Shape;54;p6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5" name="Google Shape;55;p6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6" name="Google Shape;56;p6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Times New Roman"/>
                <a:ea typeface="Times New Roman"/>
                <a:cs typeface="Times New Roman"/>
                <a:sym typeface="Times New Roman"/>
              </a:defRPr>
            </a:lvl1pPr>
            <a:lvl2pPr indent="0" lvl="1" marL="0" marR="0" algn="r">
              <a:spcBef>
                <a:spcPts val="0"/>
              </a:spcBef>
              <a:spcAft>
                <a:spcPts val="0"/>
              </a:spcAft>
              <a:buNone/>
              <a:defRPr sz="1200">
                <a:solidFill>
                  <a:srgbClr val="888888"/>
                </a:solidFill>
                <a:latin typeface="Times New Roman"/>
                <a:ea typeface="Times New Roman"/>
                <a:cs typeface="Times New Roman"/>
                <a:sym typeface="Times New Roman"/>
              </a:defRPr>
            </a:lvl2pPr>
            <a:lvl3pPr indent="0" lvl="2" marL="0" marR="0" algn="r">
              <a:spcBef>
                <a:spcPts val="0"/>
              </a:spcBef>
              <a:spcAft>
                <a:spcPts val="0"/>
              </a:spcAft>
              <a:buNone/>
              <a:defRPr sz="1200">
                <a:solidFill>
                  <a:srgbClr val="888888"/>
                </a:solidFill>
                <a:latin typeface="Times New Roman"/>
                <a:ea typeface="Times New Roman"/>
                <a:cs typeface="Times New Roman"/>
                <a:sym typeface="Times New Roman"/>
              </a:defRPr>
            </a:lvl3pPr>
            <a:lvl4pPr indent="0" lvl="3" marL="0" marR="0" algn="r">
              <a:spcBef>
                <a:spcPts val="0"/>
              </a:spcBef>
              <a:spcAft>
                <a:spcPts val="0"/>
              </a:spcAft>
              <a:buNone/>
              <a:defRPr sz="1200">
                <a:solidFill>
                  <a:srgbClr val="888888"/>
                </a:solidFill>
                <a:latin typeface="Times New Roman"/>
                <a:ea typeface="Times New Roman"/>
                <a:cs typeface="Times New Roman"/>
                <a:sym typeface="Times New Roman"/>
              </a:defRPr>
            </a:lvl4pPr>
            <a:lvl5pPr indent="0" lvl="4" marL="0" marR="0" algn="r">
              <a:spcBef>
                <a:spcPts val="0"/>
              </a:spcBef>
              <a:spcAft>
                <a:spcPts val="0"/>
              </a:spcAft>
              <a:buNone/>
              <a:defRPr sz="1200">
                <a:solidFill>
                  <a:srgbClr val="888888"/>
                </a:solidFill>
                <a:latin typeface="Times New Roman"/>
                <a:ea typeface="Times New Roman"/>
                <a:cs typeface="Times New Roman"/>
                <a:sym typeface="Times New Roman"/>
              </a:defRPr>
            </a:lvl5pPr>
            <a:lvl6pPr indent="0" lvl="5" marL="0" marR="0" algn="r">
              <a:spcBef>
                <a:spcPts val="0"/>
              </a:spcBef>
              <a:spcAft>
                <a:spcPts val="0"/>
              </a:spcAft>
              <a:buNone/>
              <a:defRPr sz="1200">
                <a:solidFill>
                  <a:srgbClr val="888888"/>
                </a:solidFill>
                <a:latin typeface="Times New Roman"/>
                <a:ea typeface="Times New Roman"/>
                <a:cs typeface="Times New Roman"/>
                <a:sym typeface="Times New Roman"/>
              </a:defRPr>
            </a:lvl6pPr>
            <a:lvl7pPr indent="0" lvl="6" marL="0" marR="0" algn="r">
              <a:spcBef>
                <a:spcPts val="0"/>
              </a:spcBef>
              <a:spcAft>
                <a:spcPts val="0"/>
              </a:spcAft>
              <a:buNone/>
              <a:defRPr sz="1200">
                <a:solidFill>
                  <a:srgbClr val="888888"/>
                </a:solidFill>
                <a:latin typeface="Times New Roman"/>
                <a:ea typeface="Times New Roman"/>
                <a:cs typeface="Times New Roman"/>
                <a:sym typeface="Times New Roman"/>
              </a:defRPr>
            </a:lvl7pPr>
            <a:lvl8pPr indent="0" lvl="7" marL="0" marR="0" algn="r">
              <a:spcBef>
                <a:spcPts val="0"/>
              </a:spcBef>
              <a:spcAft>
                <a:spcPts val="0"/>
              </a:spcAft>
              <a:buNone/>
              <a:defRPr sz="1200">
                <a:solidFill>
                  <a:srgbClr val="888888"/>
                </a:solidFill>
                <a:latin typeface="Times New Roman"/>
                <a:ea typeface="Times New Roman"/>
                <a:cs typeface="Times New Roman"/>
                <a:sym typeface="Times New Roman"/>
              </a:defRPr>
            </a:lvl8pPr>
            <a:lvl9pPr indent="0" lvl="8" marL="0" marR="0" algn="r">
              <a:spcBef>
                <a:spcPts val="0"/>
              </a:spcBef>
              <a:spcAft>
                <a:spcPts val="0"/>
              </a:spcAft>
              <a:buNone/>
              <a:defRPr sz="1200">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6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1" name="Google Shape;61;p6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2" name="Google Shape;62;p6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3" name="Google Shape;63;p6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Times New Roman"/>
                <a:ea typeface="Times New Roman"/>
                <a:cs typeface="Times New Roman"/>
                <a:sym typeface="Times New Roman"/>
              </a:defRPr>
            </a:lvl1pPr>
            <a:lvl2pPr indent="0" lvl="1" marL="0" marR="0" algn="r">
              <a:spcBef>
                <a:spcPts val="0"/>
              </a:spcBef>
              <a:spcAft>
                <a:spcPts val="0"/>
              </a:spcAft>
              <a:buNone/>
              <a:defRPr sz="1200">
                <a:solidFill>
                  <a:srgbClr val="888888"/>
                </a:solidFill>
                <a:latin typeface="Times New Roman"/>
                <a:ea typeface="Times New Roman"/>
                <a:cs typeface="Times New Roman"/>
                <a:sym typeface="Times New Roman"/>
              </a:defRPr>
            </a:lvl2pPr>
            <a:lvl3pPr indent="0" lvl="2" marL="0" marR="0" algn="r">
              <a:spcBef>
                <a:spcPts val="0"/>
              </a:spcBef>
              <a:spcAft>
                <a:spcPts val="0"/>
              </a:spcAft>
              <a:buNone/>
              <a:defRPr sz="1200">
                <a:solidFill>
                  <a:srgbClr val="888888"/>
                </a:solidFill>
                <a:latin typeface="Times New Roman"/>
                <a:ea typeface="Times New Roman"/>
                <a:cs typeface="Times New Roman"/>
                <a:sym typeface="Times New Roman"/>
              </a:defRPr>
            </a:lvl3pPr>
            <a:lvl4pPr indent="0" lvl="3" marL="0" marR="0" algn="r">
              <a:spcBef>
                <a:spcPts val="0"/>
              </a:spcBef>
              <a:spcAft>
                <a:spcPts val="0"/>
              </a:spcAft>
              <a:buNone/>
              <a:defRPr sz="1200">
                <a:solidFill>
                  <a:srgbClr val="888888"/>
                </a:solidFill>
                <a:latin typeface="Times New Roman"/>
                <a:ea typeface="Times New Roman"/>
                <a:cs typeface="Times New Roman"/>
                <a:sym typeface="Times New Roman"/>
              </a:defRPr>
            </a:lvl4pPr>
            <a:lvl5pPr indent="0" lvl="4" marL="0" marR="0" algn="r">
              <a:spcBef>
                <a:spcPts val="0"/>
              </a:spcBef>
              <a:spcAft>
                <a:spcPts val="0"/>
              </a:spcAft>
              <a:buNone/>
              <a:defRPr sz="1200">
                <a:solidFill>
                  <a:srgbClr val="888888"/>
                </a:solidFill>
                <a:latin typeface="Times New Roman"/>
                <a:ea typeface="Times New Roman"/>
                <a:cs typeface="Times New Roman"/>
                <a:sym typeface="Times New Roman"/>
              </a:defRPr>
            </a:lvl5pPr>
            <a:lvl6pPr indent="0" lvl="5" marL="0" marR="0" algn="r">
              <a:spcBef>
                <a:spcPts val="0"/>
              </a:spcBef>
              <a:spcAft>
                <a:spcPts val="0"/>
              </a:spcAft>
              <a:buNone/>
              <a:defRPr sz="1200">
                <a:solidFill>
                  <a:srgbClr val="888888"/>
                </a:solidFill>
                <a:latin typeface="Times New Roman"/>
                <a:ea typeface="Times New Roman"/>
                <a:cs typeface="Times New Roman"/>
                <a:sym typeface="Times New Roman"/>
              </a:defRPr>
            </a:lvl6pPr>
            <a:lvl7pPr indent="0" lvl="6" marL="0" marR="0" algn="r">
              <a:spcBef>
                <a:spcPts val="0"/>
              </a:spcBef>
              <a:spcAft>
                <a:spcPts val="0"/>
              </a:spcAft>
              <a:buNone/>
              <a:defRPr sz="1200">
                <a:solidFill>
                  <a:srgbClr val="888888"/>
                </a:solidFill>
                <a:latin typeface="Times New Roman"/>
                <a:ea typeface="Times New Roman"/>
                <a:cs typeface="Times New Roman"/>
                <a:sym typeface="Times New Roman"/>
              </a:defRPr>
            </a:lvl7pPr>
            <a:lvl8pPr indent="0" lvl="7" marL="0" marR="0" algn="r">
              <a:spcBef>
                <a:spcPts val="0"/>
              </a:spcBef>
              <a:spcAft>
                <a:spcPts val="0"/>
              </a:spcAft>
              <a:buNone/>
              <a:defRPr sz="1200">
                <a:solidFill>
                  <a:srgbClr val="888888"/>
                </a:solidFill>
                <a:latin typeface="Times New Roman"/>
                <a:ea typeface="Times New Roman"/>
                <a:cs typeface="Times New Roman"/>
                <a:sym typeface="Times New Roman"/>
              </a:defRPr>
            </a:lvl8pPr>
            <a:lvl9pPr indent="0" lvl="8" marL="0" marR="0" algn="r">
              <a:spcBef>
                <a:spcPts val="0"/>
              </a:spcBef>
              <a:spcAft>
                <a:spcPts val="0"/>
              </a:spcAft>
              <a:buNone/>
              <a:defRPr sz="1200">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6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65"/>
          <p:cNvSpPr/>
          <p:nvPr>
            <p:ph idx="2" type="pic"/>
          </p:nvPr>
        </p:nvSpPr>
        <p:spPr>
          <a:xfrm>
            <a:off x="1792288" y="612775"/>
            <a:ext cx="5486400" cy="4114800"/>
          </a:xfrm>
          <a:prstGeom prst="rect">
            <a:avLst/>
          </a:prstGeom>
          <a:noFill/>
          <a:ln>
            <a:noFill/>
          </a:ln>
        </p:spPr>
      </p:sp>
      <p:sp>
        <p:nvSpPr>
          <p:cNvPr id="69" name="Google Shape;69;p6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0" name="Google Shape;70;p6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Times New Roman"/>
                <a:ea typeface="Times New Roman"/>
                <a:cs typeface="Times New Roman"/>
                <a:sym typeface="Times New Roman"/>
              </a:defRPr>
            </a:lvl1pPr>
            <a:lvl2pPr indent="0" lvl="1" marL="0" marR="0" algn="r">
              <a:spcBef>
                <a:spcPts val="0"/>
              </a:spcBef>
              <a:spcAft>
                <a:spcPts val="0"/>
              </a:spcAft>
              <a:buNone/>
              <a:defRPr sz="1200">
                <a:solidFill>
                  <a:srgbClr val="888888"/>
                </a:solidFill>
                <a:latin typeface="Times New Roman"/>
                <a:ea typeface="Times New Roman"/>
                <a:cs typeface="Times New Roman"/>
                <a:sym typeface="Times New Roman"/>
              </a:defRPr>
            </a:lvl2pPr>
            <a:lvl3pPr indent="0" lvl="2" marL="0" marR="0" algn="r">
              <a:spcBef>
                <a:spcPts val="0"/>
              </a:spcBef>
              <a:spcAft>
                <a:spcPts val="0"/>
              </a:spcAft>
              <a:buNone/>
              <a:defRPr sz="1200">
                <a:solidFill>
                  <a:srgbClr val="888888"/>
                </a:solidFill>
                <a:latin typeface="Times New Roman"/>
                <a:ea typeface="Times New Roman"/>
                <a:cs typeface="Times New Roman"/>
                <a:sym typeface="Times New Roman"/>
              </a:defRPr>
            </a:lvl3pPr>
            <a:lvl4pPr indent="0" lvl="3" marL="0" marR="0" algn="r">
              <a:spcBef>
                <a:spcPts val="0"/>
              </a:spcBef>
              <a:spcAft>
                <a:spcPts val="0"/>
              </a:spcAft>
              <a:buNone/>
              <a:defRPr sz="1200">
                <a:solidFill>
                  <a:srgbClr val="888888"/>
                </a:solidFill>
                <a:latin typeface="Times New Roman"/>
                <a:ea typeface="Times New Roman"/>
                <a:cs typeface="Times New Roman"/>
                <a:sym typeface="Times New Roman"/>
              </a:defRPr>
            </a:lvl4pPr>
            <a:lvl5pPr indent="0" lvl="4" marL="0" marR="0" algn="r">
              <a:spcBef>
                <a:spcPts val="0"/>
              </a:spcBef>
              <a:spcAft>
                <a:spcPts val="0"/>
              </a:spcAft>
              <a:buNone/>
              <a:defRPr sz="1200">
                <a:solidFill>
                  <a:srgbClr val="888888"/>
                </a:solidFill>
                <a:latin typeface="Times New Roman"/>
                <a:ea typeface="Times New Roman"/>
                <a:cs typeface="Times New Roman"/>
                <a:sym typeface="Times New Roman"/>
              </a:defRPr>
            </a:lvl5pPr>
            <a:lvl6pPr indent="0" lvl="5" marL="0" marR="0" algn="r">
              <a:spcBef>
                <a:spcPts val="0"/>
              </a:spcBef>
              <a:spcAft>
                <a:spcPts val="0"/>
              </a:spcAft>
              <a:buNone/>
              <a:defRPr sz="1200">
                <a:solidFill>
                  <a:srgbClr val="888888"/>
                </a:solidFill>
                <a:latin typeface="Times New Roman"/>
                <a:ea typeface="Times New Roman"/>
                <a:cs typeface="Times New Roman"/>
                <a:sym typeface="Times New Roman"/>
              </a:defRPr>
            </a:lvl6pPr>
            <a:lvl7pPr indent="0" lvl="6" marL="0" marR="0" algn="r">
              <a:spcBef>
                <a:spcPts val="0"/>
              </a:spcBef>
              <a:spcAft>
                <a:spcPts val="0"/>
              </a:spcAft>
              <a:buNone/>
              <a:defRPr sz="1200">
                <a:solidFill>
                  <a:srgbClr val="888888"/>
                </a:solidFill>
                <a:latin typeface="Times New Roman"/>
                <a:ea typeface="Times New Roman"/>
                <a:cs typeface="Times New Roman"/>
                <a:sym typeface="Times New Roman"/>
              </a:defRPr>
            </a:lvl7pPr>
            <a:lvl8pPr indent="0" lvl="7" marL="0" marR="0" algn="r">
              <a:spcBef>
                <a:spcPts val="0"/>
              </a:spcBef>
              <a:spcAft>
                <a:spcPts val="0"/>
              </a:spcAft>
              <a:buNone/>
              <a:defRPr sz="1200">
                <a:solidFill>
                  <a:srgbClr val="888888"/>
                </a:solidFill>
                <a:latin typeface="Times New Roman"/>
                <a:ea typeface="Times New Roman"/>
                <a:cs typeface="Times New Roman"/>
                <a:sym typeface="Times New Roman"/>
              </a:defRPr>
            </a:lvl8pPr>
            <a:lvl9pPr indent="0" lvl="8" marL="0" marR="0" algn="r">
              <a:spcBef>
                <a:spcPts val="0"/>
              </a:spcBef>
              <a:spcAft>
                <a:spcPts val="0"/>
              </a:spcAft>
              <a:buNone/>
              <a:defRPr sz="1200">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5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 name="Google Shape;13;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1pPr>
            <a:lvl2pPr indent="0" lvl="1" marL="0" marR="0" rtl="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2pPr>
            <a:lvl3pPr indent="0" lvl="2" marL="0" marR="0" rtl="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3pPr>
            <a:lvl4pPr indent="0" lvl="3" marL="0" marR="0" rtl="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4pPr>
            <a:lvl5pPr indent="0" lvl="4" marL="0" marR="0" rtl="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5pPr>
            <a:lvl6pPr indent="0" lvl="5" marL="0" marR="0" rtl="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6pPr>
            <a:lvl7pPr indent="0" lvl="6" marL="0" marR="0" rtl="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7pPr>
            <a:lvl8pPr indent="0" lvl="7" marL="0" marR="0" rtl="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8pPr>
            <a:lvl9pPr indent="0" lvl="8" marL="0" marR="0" rtl="0" algn="r">
              <a:spcBef>
                <a:spcPts val="0"/>
              </a:spcBef>
              <a:spcAft>
                <a:spcPts val="0"/>
              </a:spcAft>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56"/>
          <p:cNvSpPr txBox="1"/>
          <p:nvPr/>
        </p:nvSpPr>
        <p:spPr>
          <a:xfrm>
            <a:off x="228600" y="6096000"/>
            <a:ext cx="990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fld id="{00000000-1234-1234-1234-123412341234}" type="slidenum">
              <a:rPr b="0" i="0" lang="en-US" sz="2400" u="none" cap="none" strike="noStrike">
                <a:solidFill>
                  <a:schemeClr val="dk1"/>
                </a:solidFill>
                <a:latin typeface="Times New Roman"/>
                <a:ea typeface="Times New Roman"/>
                <a:cs typeface="Times New Roman"/>
                <a:sym typeface="Times New Roman"/>
              </a:rPr>
              <a:t>‹#›</a:t>
            </a:fld>
            <a:endParaRPr b="0" i="0" sz="24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jp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en.wikipedia.org/wiki/Software_development_process" TargetMode="External"/><Relationship Id="rId4" Type="http://schemas.openxmlformats.org/officeDocument/2006/relationships/hyperlink" Target="http://en.wikipedia.org/wiki/Iterative_and_incremental_development" TargetMode="External"/><Relationship Id="rId5" Type="http://schemas.openxmlformats.org/officeDocument/2006/relationships/hyperlink" Target="http://en.wikipedia.org/wiki/Waterfall_model" TargetMode="External"/><Relationship Id="rId6" Type="http://schemas.openxmlformats.org/officeDocument/2006/relationships/hyperlink" Target="http://en.wikipedia.org/wiki/Evolutionary_prototyping" TargetMode="External"/><Relationship Id="rId7" Type="http://schemas.openxmlformats.org/officeDocument/2006/relationships/hyperlink" Target="http://en.wikipedia.org/wiki/Barry_Boehm"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8" name="Shape 88"/>
        <p:cNvGrpSpPr/>
        <p:nvPr/>
      </p:nvGrpSpPr>
      <p:grpSpPr>
        <a:xfrm>
          <a:off x="0" y="0"/>
          <a:ext cx="0" cy="0"/>
          <a:chOff x="0" y="0"/>
          <a:chExt cx="0" cy="0"/>
        </a:xfrm>
      </p:grpSpPr>
      <p:sp>
        <p:nvSpPr>
          <p:cNvPr id="89" name="Google Shape;89;p1"/>
          <p:cNvSpPr txBox="1"/>
          <p:nvPr>
            <p:ph type="ctrTitle"/>
          </p:nvPr>
        </p:nvSpPr>
        <p:spPr>
          <a:xfrm>
            <a:off x="685800" y="366250"/>
            <a:ext cx="8204100" cy="1676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Software Engineering</a:t>
            </a:r>
            <a:endParaRPr b="1">
              <a:solidFill>
                <a:srgbClr val="063DE8"/>
              </a:solidFill>
              <a:latin typeface="Book Antiqua"/>
              <a:ea typeface="Book Antiqua"/>
              <a:cs typeface="Book Antiqua"/>
              <a:sym typeface="Book Antiqua"/>
            </a:endParaRPr>
          </a:p>
        </p:txBody>
      </p:sp>
      <p:sp>
        <p:nvSpPr>
          <p:cNvPr id="90" name="Google Shape;90;p1"/>
          <p:cNvSpPr/>
          <p:nvPr/>
        </p:nvSpPr>
        <p:spPr>
          <a:xfrm>
            <a:off x="1828800" y="3733800"/>
            <a:ext cx="5486400" cy="685800"/>
          </a:xfrm>
          <a:prstGeom prst="rect">
            <a:avLst/>
          </a:prstGeom>
          <a:solidFill>
            <a:srgbClr val="DAE5F1"/>
          </a:solid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accent2"/>
              </a:buClr>
              <a:buSzPts val="2800"/>
              <a:buFont typeface="Arimo"/>
              <a:buNone/>
            </a:pPr>
            <a:r>
              <a:rPr b="1" i="0" lang="en-US" sz="2800" u="none" cap="none" strike="noStrike">
                <a:solidFill>
                  <a:schemeClr val="dk1"/>
                </a:solidFill>
                <a:latin typeface="Times New Roman"/>
                <a:ea typeface="Times New Roman"/>
                <a:cs typeface="Times New Roman"/>
                <a:sym typeface="Times New Roman"/>
              </a:rPr>
              <a:t>The Software Process</a:t>
            </a:r>
            <a:endParaRPr b="0" i="0" sz="2800" u="none" cap="none" strike="noStrike">
              <a:solidFill>
                <a:schemeClr val="dk1"/>
              </a:solidFill>
              <a:latin typeface="Times New Roman"/>
              <a:ea typeface="Times New Roman"/>
              <a:cs typeface="Times New Roman"/>
              <a:sym typeface="Times New Roman"/>
            </a:endParaRPr>
          </a:p>
        </p:txBody>
      </p:sp>
      <p:pic>
        <p:nvPicPr>
          <p:cNvPr id="91" name="Google Shape;91;p1"/>
          <p:cNvPicPr preferRelativeResize="0"/>
          <p:nvPr/>
        </p:nvPicPr>
        <p:blipFill rotWithShape="1">
          <a:blip r:embed="rId3">
            <a:alphaModFix/>
          </a:blip>
          <a:srcRect b="0" l="0" r="0" t="0"/>
          <a:stretch/>
        </p:blipFill>
        <p:spPr>
          <a:xfrm>
            <a:off x="685800" y="2667000"/>
            <a:ext cx="7458075" cy="228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t>Observations</a:t>
            </a:r>
            <a:endParaRPr/>
          </a:p>
        </p:txBody>
      </p:sp>
      <p:sp>
        <p:nvSpPr>
          <p:cNvPr id="176" name="Google Shape;176;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The following phase should not start until the previous phase has finished.</a:t>
            </a:r>
            <a:endParaRPr/>
          </a:p>
          <a:p>
            <a:pPr indent="-342900" lvl="0" marL="342900" rtl="0" algn="l">
              <a:spcBef>
                <a:spcPts val="640"/>
              </a:spcBef>
              <a:spcAft>
                <a:spcPts val="0"/>
              </a:spcAft>
              <a:buClr>
                <a:schemeClr val="dk1"/>
              </a:buClr>
              <a:buSzPts val="3200"/>
              <a:buChar char="•"/>
            </a:pPr>
            <a:r>
              <a:rPr lang="en-US"/>
              <a:t>In practice, </a:t>
            </a:r>
            <a:endParaRPr/>
          </a:p>
          <a:p>
            <a:pPr indent="-285750" lvl="1" marL="742950" rtl="0" algn="l">
              <a:spcBef>
                <a:spcPts val="560"/>
              </a:spcBef>
              <a:spcAft>
                <a:spcPts val="0"/>
              </a:spcAft>
              <a:buClr>
                <a:schemeClr val="dk1"/>
              </a:buClr>
              <a:buSzPts val="2800"/>
              <a:buChar char="–"/>
            </a:pPr>
            <a:r>
              <a:rPr lang="en-US"/>
              <a:t>Phases overlap</a:t>
            </a:r>
            <a:endParaRPr/>
          </a:p>
          <a:p>
            <a:pPr indent="-285750" lvl="1" marL="742950" rtl="0" algn="l">
              <a:spcBef>
                <a:spcPts val="560"/>
              </a:spcBef>
              <a:spcAft>
                <a:spcPts val="0"/>
              </a:spcAft>
              <a:buClr>
                <a:schemeClr val="dk1"/>
              </a:buClr>
              <a:buSzPts val="2800"/>
              <a:buChar char="–"/>
            </a:pPr>
            <a:r>
              <a:rPr lang="en-US"/>
              <a:t>May return to a previous phase</a:t>
            </a:r>
            <a:endParaRPr/>
          </a:p>
          <a:p>
            <a:pPr indent="-342900" lvl="0" marL="342900" rtl="0" algn="l">
              <a:spcBef>
                <a:spcPts val="640"/>
              </a:spcBef>
              <a:spcAft>
                <a:spcPts val="0"/>
              </a:spcAft>
              <a:buClr>
                <a:schemeClr val="dk1"/>
              </a:buClr>
              <a:buSzPts val="3200"/>
              <a:buChar char="•"/>
            </a:pPr>
            <a:r>
              <a:rPr lang="en-US"/>
              <a:t>Still widely used, especially on very large projects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7B9899"/>
                </a:solidFill>
              </a:rPr>
              <a:t>The Waterfall Approach</a:t>
            </a:r>
            <a:endParaRPr>
              <a:solidFill>
                <a:srgbClr val="7B9899"/>
              </a:solidFill>
            </a:endParaRPr>
          </a:p>
        </p:txBody>
      </p:sp>
      <p:sp>
        <p:nvSpPr>
          <p:cNvPr id="182" name="Google Shape;182;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Font typeface="Arial"/>
              <a:buChar char="•"/>
            </a:pPr>
            <a:r>
              <a:rPr lang="en-US"/>
              <a:t>The Waterfall Model requires that we (attempt to):</a:t>
            </a:r>
            <a:endParaRPr/>
          </a:p>
          <a:p>
            <a:pPr indent="-285750" lvl="1" marL="742950" rtl="0" algn="l">
              <a:spcBef>
                <a:spcPts val="476"/>
              </a:spcBef>
              <a:spcAft>
                <a:spcPts val="0"/>
              </a:spcAft>
              <a:buClr>
                <a:schemeClr val="dk1"/>
              </a:buClr>
              <a:buSzPct val="100000"/>
              <a:buFont typeface="Arial"/>
              <a:buChar char="–"/>
            </a:pPr>
            <a:r>
              <a:rPr lang="en-US"/>
              <a:t>specify the requirements completely, consistently, correctly, and unambiguously on the first attempt</a:t>
            </a:r>
            <a:endParaRPr/>
          </a:p>
          <a:p>
            <a:pPr indent="-285750" lvl="1" marL="742950" rtl="0" algn="l">
              <a:spcBef>
                <a:spcPts val="476"/>
              </a:spcBef>
              <a:spcAft>
                <a:spcPts val="0"/>
              </a:spcAft>
              <a:buClr>
                <a:schemeClr val="dk1"/>
              </a:buClr>
              <a:buSzPct val="100000"/>
              <a:buFont typeface="Arial"/>
              <a:buChar char="–"/>
            </a:pPr>
            <a:r>
              <a:rPr lang="en-US"/>
              <a:t>design the software completely and correctly on the first attempt</a:t>
            </a:r>
            <a:endParaRPr/>
          </a:p>
          <a:p>
            <a:pPr indent="-285750" lvl="1" marL="742950" rtl="0" algn="l">
              <a:spcBef>
                <a:spcPts val="476"/>
              </a:spcBef>
              <a:spcAft>
                <a:spcPts val="0"/>
              </a:spcAft>
              <a:buClr>
                <a:schemeClr val="dk1"/>
              </a:buClr>
              <a:buSzPct val="100000"/>
              <a:buFont typeface="Arial"/>
              <a:buChar char="–"/>
            </a:pPr>
            <a:r>
              <a:rPr lang="en-US"/>
              <a:t>write all of the software interfaces and internal details correctly on the first attempt</a:t>
            </a:r>
            <a:endParaRPr/>
          </a:p>
          <a:p>
            <a:pPr indent="-285750" lvl="1" marL="742950" rtl="0" algn="l">
              <a:spcBef>
                <a:spcPts val="476"/>
              </a:spcBef>
              <a:spcAft>
                <a:spcPts val="0"/>
              </a:spcAft>
              <a:buClr>
                <a:schemeClr val="dk1"/>
              </a:buClr>
              <a:buSzPct val="100000"/>
              <a:buFont typeface="Arial"/>
              <a:buChar char="–"/>
            </a:pPr>
            <a:r>
              <a:rPr lang="en-US"/>
              <a:t>integrate the components in one large step</a:t>
            </a:r>
            <a:endParaRPr/>
          </a:p>
          <a:p>
            <a:pPr indent="-285750" lvl="1" marL="742950" rtl="0" algn="l">
              <a:spcBef>
                <a:spcPts val="476"/>
              </a:spcBef>
              <a:spcAft>
                <a:spcPts val="0"/>
              </a:spcAft>
              <a:buClr>
                <a:schemeClr val="dk1"/>
              </a:buClr>
              <a:buSzPct val="100000"/>
              <a:buFont typeface="Arial"/>
              <a:buChar char="–"/>
            </a:pPr>
            <a:r>
              <a:rPr lang="en-US"/>
              <a:t>do system testing and acceptance testing at the end</a:t>
            </a:r>
            <a:endParaRPr/>
          </a:p>
          <a:p>
            <a:pPr indent="-134619" lvl="1" marL="742950" rtl="0" algn="l">
              <a:spcBef>
                <a:spcPts val="476"/>
              </a:spcBef>
              <a:spcAft>
                <a:spcPts val="0"/>
              </a:spcAft>
              <a:buClr>
                <a:schemeClr val="dk1"/>
              </a:buClr>
              <a:buSzPct val="100000"/>
              <a:buFont typeface="Arial"/>
              <a:buNone/>
            </a:pPr>
            <a:r>
              <a:t/>
            </a:r>
            <a:endParaRPr/>
          </a:p>
          <a:p>
            <a:pPr indent="-342900" lvl="0" marL="342900" rtl="0" algn="l">
              <a:spcBef>
                <a:spcPts val="544"/>
              </a:spcBef>
              <a:spcAft>
                <a:spcPts val="0"/>
              </a:spcAft>
              <a:buClr>
                <a:schemeClr val="dk1"/>
              </a:buClr>
              <a:buSzPct val="100000"/>
              <a:buFont typeface="Arial"/>
              <a:buChar char="•"/>
            </a:pPr>
            <a:r>
              <a:rPr lang="en-US"/>
              <a:t>The linear waterfall model is a one-pass process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2"/>
          <p:cNvSpPr txBox="1"/>
          <p:nvPr>
            <p:ph type="title"/>
          </p:nvPr>
        </p:nvSpPr>
        <p:spPr>
          <a:xfrm>
            <a:off x="685800" y="228600"/>
            <a:ext cx="7772400" cy="838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000"/>
              <a:t>Requirements Analysis and Definition</a:t>
            </a:r>
            <a:endParaRPr sz="3000"/>
          </a:p>
        </p:txBody>
      </p:sp>
      <p:sp>
        <p:nvSpPr>
          <p:cNvPr id="188" name="Google Shape;188;p12"/>
          <p:cNvSpPr txBox="1"/>
          <p:nvPr/>
        </p:nvSpPr>
        <p:spPr>
          <a:xfrm>
            <a:off x="457200" y="1676400"/>
            <a:ext cx="8077200" cy="40068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The system's services, constraints and goals are established by consultation with </a:t>
            </a:r>
            <a:r>
              <a:rPr b="1" lang="en-US" sz="2400">
                <a:solidFill>
                  <a:schemeClr val="dk1"/>
                </a:solidFill>
                <a:latin typeface="Times New Roman"/>
                <a:ea typeface="Times New Roman"/>
                <a:cs typeface="Times New Roman"/>
                <a:sym typeface="Times New Roman"/>
              </a:rPr>
              <a:t>system users</a:t>
            </a:r>
            <a:r>
              <a:rPr lang="en-US" sz="2400">
                <a:solidFill>
                  <a:schemeClr val="dk1"/>
                </a:solidFill>
                <a:latin typeface="Times New Roman"/>
                <a:ea typeface="Times New Roman"/>
                <a:cs typeface="Times New Roman"/>
                <a:sym typeface="Times New Roman"/>
              </a:rPr>
              <a:t>.  They are then defined in a manner that is understandable by both users and development staff.</a:t>
            </a:r>
            <a:endParaRPr/>
          </a:p>
          <a:p>
            <a:pPr indent="0" lvl="0" marL="0" marR="0" rtl="0" algn="l">
              <a:spcBef>
                <a:spcPts val="1200"/>
              </a:spcBef>
              <a:spcAft>
                <a:spcPts val="0"/>
              </a:spcAft>
              <a:buNone/>
            </a:pPr>
            <a:r>
              <a:rPr lang="en-US" sz="2400">
                <a:solidFill>
                  <a:schemeClr val="dk1"/>
                </a:solidFill>
                <a:latin typeface="Times New Roman"/>
                <a:ea typeface="Times New Roman"/>
                <a:cs typeface="Times New Roman"/>
                <a:sym typeface="Times New Roman"/>
              </a:rPr>
              <a:t>This phase can be divided into:</a:t>
            </a:r>
            <a:endParaRPr/>
          </a:p>
          <a:p>
            <a:pPr indent="0" lvl="0" marL="0" marR="0" rtl="0" algn="l">
              <a:spcBef>
                <a:spcPts val="1200"/>
              </a:spcBef>
              <a:spcAft>
                <a:spcPts val="0"/>
              </a:spcAft>
              <a:buNone/>
            </a:pPr>
            <a:r>
              <a:rPr lang="en-US" sz="2400">
                <a:solidFill>
                  <a:schemeClr val="dk1"/>
                </a:solidFill>
                <a:latin typeface="Times New Roman"/>
                <a:ea typeface="Times New Roman"/>
                <a:cs typeface="Times New Roman"/>
                <a:sym typeface="Times New Roman"/>
              </a:rPr>
              <a:t>       Feasibility study (often carried out separately)</a:t>
            </a:r>
            <a:endParaRPr/>
          </a:p>
          <a:p>
            <a:pPr indent="0" lvl="0" marL="0" marR="0" rtl="0" algn="l">
              <a:spcBef>
                <a:spcPts val="480"/>
              </a:spcBef>
              <a:spcAft>
                <a:spcPts val="0"/>
              </a:spcAft>
              <a:buNone/>
            </a:pPr>
            <a:r>
              <a:rPr lang="en-US" sz="2400">
                <a:solidFill>
                  <a:schemeClr val="dk1"/>
                </a:solidFill>
                <a:latin typeface="Times New Roman"/>
                <a:ea typeface="Times New Roman"/>
                <a:cs typeface="Times New Roman"/>
                <a:sym typeface="Times New Roman"/>
              </a:rPr>
              <a:t>       Requirements analysis</a:t>
            </a:r>
            <a:endParaRPr/>
          </a:p>
          <a:p>
            <a:pPr indent="0" lvl="0" marL="0" marR="0" rtl="0" algn="l">
              <a:spcBef>
                <a:spcPts val="480"/>
              </a:spcBef>
              <a:spcAft>
                <a:spcPts val="0"/>
              </a:spcAft>
              <a:buNone/>
            </a:pPr>
            <a:r>
              <a:rPr lang="en-US" sz="2400">
                <a:solidFill>
                  <a:schemeClr val="dk1"/>
                </a:solidFill>
                <a:latin typeface="Times New Roman"/>
                <a:ea typeface="Times New Roman"/>
                <a:cs typeface="Times New Roman"/>
                <a:sym typeface="Times New Roman"/>
              </a:rPr>
              <a:t>       Requirements definition</a:t>
            </a:r>
            <a:endParaRPr/>
          </a:p>
          <a:p>
            <a:pPr indent="0" lvl="0" marL="0" marR="0" rtl="0" algn="l">
              <a:spcBef>
                <a:spcPts val="480"/>
              </a:spcBef>
              <a:spcAft>
                <a:spcPts val="0"/>
              </a:spcAft>
              <a:buNone/>
            </a:pPr>
            <a:r>
              <a:rPr lang="en-US" sz="2400">
                <a:solidFill>
                  <a:schemeClr val="dk1"/>
                </a:solidFill>
                <a:latin typeface="Times New Roman"/>
                <a:ea typeface="Times New Roman"/>
                <a:cs typeface="Times New Roman"/>
                <a:sym typeface="Times New Roman"/>
              </a:rPr>
              <a:t>       Requirements specification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3"/>
          <p:cNvSpPr txBox="1"/>
          <p:nvPr>
            <p:ph type="title"/>
          </p:nvPr>
        </p:nvSpPr>
        <p:spPr>
          <a:xfrm>
            <a:off x="660400" y="412750"/>
            <a:ext cx="7772400" cy="6540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r>
              <a:rPr b="1" lang="en-US"/>
              <a:t>System and Software Design</a:t>
            </a:r>
            <a:endParaRPr/>
          </a:p>
        </p:txBody>
      </p:sp>
      <p:sp>
        <p:nvSpPr>
          <p:cNvPr id="194" name="Google Shape;194;p13"/>
          <p:cNvSpPr txBox="1"/>
          <p:nvPr/>
        </p:nvSpPr>
        <p:spPr>
          <a:xfrm>
            <a:off x="914400" y="2057400"/>
            <a:ext cx="7239000" cy="30464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u="sng">
                <a:solidFill>
                  <a:schemeClr val="dk1"/>
                </a:solidFill>
                <a:latin typeface="Times New Roman"/>
                <a:ea typeface="Times New Roman"/>
                <a:cs typeface="Times New Roman"/>
                <a:sym typeface="Times New Roman"/>
              </a:rPr>
              <a:t>System design:</a:t>
            </a:r>
            <a:r>
              <a:rPr lang="en-US" sz="2400">
                <a:solidFill>
                  <a:schemeClr val="dk1"/>
                </a:solidFill>
                <a:latin typeface="Times New Roman"/>
                <a:ea typeface="Times New Roman"/>
                <a:cs typeface="Times New Roman"/>
                <a:sym typeface="Times New Roman"/>
              </a:rPr>
              <a:t>  Partition the requirements to hardware or software systems.  Establishes an overall </a:t>
            </a:r>
            <a:r>
              <a:rPr b="1" lang="en-US" sz="2400">
                <a:solidFill>
                  <a:schemeClr val="dk1"/>
                </a:solidFill>
                <a:latin typeface="Times New Roman"/>
                <a:ea typeface="Times New Roman"/>
                <a:cs typeface="Times New Roman"/>
                <a:sym typeface="Times New Roman"/>
              </a:rPr>
              <a:t>system architecture</a:t>
            </a:r>
            <a:endParaRPr/>
          </a:p>
          <a:p>
            <a:pPr indent="0" lvl="0" marL="0" marR="0" rtl="0" algn="l">
              <a:spcBef>
                <a:spcPts val="1200"/>
              </a:spcBef>
              <a:spcAft>
                <a:spcPts val="0"/>
              </a:spcAft>
              <a:buNone/>
            </a:pPr>
            <a:r>
              <a:rPr lang="en-US" sz="2400" u="sng">
                <a:solidFill>
                  <a:schemeClr val="dk1"/>
                </a:solidFill>
                <a:latin typeface="Times New Roman"/>
                <a:ea typeface="Times New Roman"/>
                <a:cs typeface="Times New Roman"/>
                <a:sym typeface="Times New Roman"/>
              </a:rPr>
              <a:t>Software design:</a:t>
            </a:r>
            <a:r>
              <a:rPr lang="en-US" sz="2400">
                <a:solidFill>
                  <a:schemeClr val="dk1"/>
                </a:solidFill>
                <a:latin typeface="Times New Roman"/>
                <a:ea typeface="Times New Roman"/>
                <a:cs typeface="Times New Roman"/>
                <a:sym typeface="Times New Roman"/>
              </a:rPr>
              <a:t> Represent the software system functions in a form that can be transformed into one or more executable programs</a:t>
            </a:r>
            <a:endParaRPr/>
          </a:p>
          <a:p>
            <a:pPr indent="0" lvl="0" marL="0" marR="0" rtl="0" algn="l">
              <a:spcBef>
                <a:spcPts val="1200"/>
              </a:spcBef>
              <a:spcAft>
                <a:spcPts val="0"/>
              </a:spcAft>
              <a:buNone/>
            </a:pPr>
            <a:r>
              <a:rPr lang="en-US" sz="2400">
                <a:solidFill>
                  <a:schemeClr val="dk1"/>
                </a:solidFill>
                <a:latin typeface="Times New Roman"/>
                <a:ea typeface="Times New Roman"/>
                <a:cs typeface="Times New Roman"/>
                <a:sym typeface="Times New Roman"/>
              </a:rPr>
              <a:t>  </a:t>
            </a:r>
            <a:r>
              <a:rPr b="1" lang="en-US" sz="2400">
                <a:solidFill>
                  <a:schemeClr val="dk1"/>
                </a:solidFill>
                <a:latin typeface="Times New Roman"/>
                <a:ea typeface="Times New Roman"/>
                <a:cs typeface="Times New Roman"/>
                <a:sym typeface="Times New Roman"/>
              </a:rPr>
              <a:t>Unified Modeling Language (UML)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pic>
        <p:nvPicPr>
          <p:cNvPr id="200" name="Google Shape;200;p14"/>
          <p:cNvPicPr preferRelativeResize="0"/>
          <p:nvPr/>
        </p:nvPicPr>
        <p:blipFill rotWithShape="1">
          <a:blip r:embed="rId3">
            <a:alphaModFix/>
          </a:blip>
          <a:srcRect b="0" l="0" r="0" t="0"/>
          <a:stretch/>
        </p:blipFill>
        <p:spPr>
          <a:xfrm>
            <a:off x="1519238" y="0"/>
            <a:ext cx="6105525" cy="6886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pic>
        <p:nvPicPr>
          <p:cNvPr id="206" name="Google Shape;206;p15"/>
          <p:cNvPicPr preferRelativeResize="0"/>
          <p:nvPr/>
        </p:nvPicPr>
        <p:blipFill rotWithShape="1">
          <a:blip r:embed="rId3">
            <a:alphaModFix/>
          </a:blip>
          <a:srcRect b="0" l="0" r="0" t="0"/>
          <a:stretch/>
        </p:blipFill>
        <p:spPr>
          <a:xfrm>
            <a:off x="1295400" y="228600"/>
            <a:ext cx="6248400" cy="6477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6"/>
          <p:cNvSpPr txBox="1"/>
          <p:nvPr>
            <p:ph type="title"/>
          </p:nvPr>
        </p:nvSpPr>
        <p:spPr>
          <a:xfrm>
            <a:off x="673100" y="398463"/>
            <a:ext cx="7772400" cy="592137"/>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r>
              <a:rPr b="1" lang="en-US"/>
              <a:t>Programming and Unit Testing</a:t>
            </a:r>
            <a:endParaRPr/>
          </a:p>
        </p:txBody>
      </p:sp>
      <p:sp>
        <p:nvSpPr>
          <p:cNvPr id="212" name="Google Shape;212;p16"/>
          <p:cNvSpPr txBox="1"/>
          <p:nvPr/>
        </p:nvSpPr>
        <p:spPr>
          <a:xfrm>
            <a:off x="1066800" y="2286000"/>
            <a:ext cx="7162800" cy="17541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The software design is realized as a set of programs or </a:t>
            </a:r>
            <a:r>
              <a:rPr b="1" lang="en-US" sz="2400">
                <a:solidFill>
                  <a:schemeClr val="dk1"/>
                </a:solidFill>
                <a:latin typeface="Times New Roman"/>
                <a:ea typeface="Times New Roman"/>
                <a:cs typeface="Times New Roman"/>
                <a:sym typeface="Times New Roman"/>
              </a:rPr>
              <a:t>program units</a:t>
            </a:r>
            <a:r>
              <a:rPr lang="en-US" sz="2400">
                <a:solidFill>
                  <a:schemeClr val="dk1"/>
                </a:solidFill>
                <a:latin typeface="Times New Roman"/>
                <a:ea typeface="Times New Roman"/>
                <a:cs typeface="Times New Roman"/>
                <a:sym typeface="Times New Roman"/>
              </a:rPr>
              <a:t>.  (Written specifically, acquired from elsewhere, or modified.)</a:t>
            </a:r>
            <a:endParaRPr/>
          </a:p>
          <a:p>
            <a:pPr indent="0" lvl="0" marL="0" marR="0" rtl="0" algn="l">
              <a:spcBef>
                <a:spcPts val="1200"/>
              </a:spcBef>
              <a:spcAft>
                <a:spcPts val="0"/>
              </a:spcAft>
              <a:buNone/>
            </a:pPr>
            <a:r>
              <a:rPr lang="en-US" sz="2400">
                <a:solidFill>
                  <a:schemeClr val="dk1"/>
                </a:solidFill>
                <a:latin typeface="Times New Roman"/>
                <a:ea typeface="Times New Roman"/>
                <a:cs typeface="Times New Roman"/>
                <a:sym typeface="Times New Roman"/>
              </a:rPr>
              <a:t>Individual components are tested against specifications.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7"/>
          <p:cNvSpPr txBox="1"/>
          <p:nvPr>
            <p:ph type="title"/>
          </p:nvPr>
        </p:nvSpPr>
        <p:spPr>
          <a:xfrm>
            <a:off x="609600" y="304800"/>
            <a:ext cx="7772400" cy="609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r>
              <a:rPr b="1" lang="en-US"/>
              <a:t>Integration and System Testing</a:t>
            </a:r>
            <a:endParaRPr/>
          </a:p>
        </p:txBody>
      </p:sp>
      <p:sp>
        <p:nvSpPr>
          <p:cNvPr id="218" name="Google Shape;218;p17"/>
          <p:cNvSpPr txBox="1"/>
          <p:nvPr/>
        </p:nvSpPr>
        <p:spPr>
          <a:xfrm>
            <a:off x="1371600" y="2133600"/>
            <a:ext cx="6248400" cy="21240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The individual program units are:</a:t>
            </a:r>
            <a:endParaRPr/>
          </a:p>
          <a:p>
            <a:pPr indent="0" lvl="0" marL="0" marR="0" rtl="0" algn="l">
              <a:spcBef>
                <a:spcPts val="1200"/>
              </a:spcBef>
              <a:spcAft>
                <a:spcPts val="0"/>
              </a:spcAft>
              <a:buNone/>
            </a:pPr>
            <a:r>
              <a:rPr lang="en-US" sz="2400">
                <a:solidFill>
                  <a:schemeClr val="dk1"/>
                </a:solidFill>
                <a:latin typeface="Times New Roman"/>
                <a:ea typeface="Times New Roman"/>
                <a:cs typeface="Times New Roman"/>
                <a:sym typeface="Times New Roman"/>
              </a:rPr>
              <a:t>  integrated and tested as a complete system</a:t>
            </a:r>
            <a:endParaRPr/>
          </a:p>
          <a:p>
            <a:pPr indent="0" lvl="0" marL="0" marR="0" rtl="0" algn="l">
              <a:spcBef>
                <a:spcPts val="1200"/>
              </a:spcBef>
              <a:spcAft>
                <a:spcPts val="0"/>
              </a:spcAft>
              <a:buNone/>
            </a:pPr>
            <a:r>
              <a:rPr lang="en-US" sz="2400">
                <a:solidFill>
                  <a:schemeClr val="dk1"/>
                </a:solidFill>
                <a:latin typeface="Times New Roman"/>
                <a:ea typeface="Times New Roman"/>
                <a:cs typeface="Times New Roman"/>
                <a:sym typeface="Times New Roman"/>
              </a:rPr>
              <a:t>  tested against the requirements as specified</a:t>
            </a:r>
            <a:endParaRPr/>
          </a:p>
          <a:p>
            <a:pPr indent="0" lvl="0" marL="0" marR="0" rtl="0" algn="l">
              <a:spcBef>
                <a:spcPts val="1200"/>
              </a:spcBef>
              <a:spcAft>
                <a:spcPts val="0"/>
              </a:spcAft>
              <a:buNone/>
            </a:pPr>
            <a:r>
              <a:rPr lang="en-US" sz="2400">
                <a:solidFill>
                  <a:schemeClr val="dk1"/>
                </a:solidFill>
                <a:latin typeface="Times New Roman"/>
                <a:ea typeface="Times New Roman"/>
                <a:cs typeface="Times New Roman"/>
                <a:sym typeface="Times New Roman"/>
              </a:rPr>
              <a:t>  delivered to the client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8"/>
          <p:cNvSpPr txBox="1"/>
          <p:nvPr>
            <p:ph type="title"/>
          </p:nvPr>
        </p:nvSpPr>
        <p:spPr>
          <a:xfrm>
            <a:off x="660400" y="374650"/>
            <a:ext cx="7772400" cy="6159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r>
              <a:rPr b="1" lang="en-US"/>
              <a:t>Operation and Maintenance</a:t>
            </a:r>
            <a:endParaRPr/>
          </a:p>
        </p:txBody>
      </p:sp>
      <p:sp>
        <p:nvSpPr>
          <p:cNvPr id="224" name="Google Shape;224;p18"/>
          <p:cNvSpPr txBox="1"/>
          <p:nvPr/>
        </p:nvSpPr>
        <p:spPr>
          <a:xfrm>
            <a:off x="685800" y="2209800"/>
            <a:ext cx="7924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5" name="Google Shape;225;p18"/>
          <p:cNvSpPr txBox="1"/>
          <p:nvPr/>
        </p:nvSpPr>
        <p:spPr>
          <a:xfrm>
            <a:off x="914400" y="2209800"/>
            <a:ext cx="7467600" cy="3195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a:t>
            </a:r>
            <a:r>
              <a:rPr lang="en-US" sz="2400" u="sng">
                <a:solidFill>
                  <a:schemeClr val="dk1"/>
                </a:solidFill>
                <a:latin typeface="Times New Roman"/>
                <a:ea typeface="Times New Roman"/>
                <a:cs typeface="Times New Roman"/>
                <a:sym typeface="Times New Roman"/>
              </a:rPr>
              <a:t>Operation:</a:t>
            </a:r>
            <a:r>
              <a:rPr lang="en-US" sz="2400">
                <a:solidFill>
                  <a:schemeClr val="dk1"/>
                </a:solidFill>
                <a:latin typeface="Times New Roman"/>
                <a:ea typeface="Times New Roman"/>
                <a:cs typeface="Times New Roman"/>
                <a:sym typeface="Times New Roman"/>
              </a:rPr>
              <a:t>  The system is put into practical use.</a:t>
            </a:r>
            <a:endParaRPr/>
          </a:p>
          <a:p>
            <a:pPr indent="0" lvl="0" marL="0" marR="0" rtl="0" algn="l">
              <a:spcBef>
                <a:spcPts val="1200"/>
              </a:spcBef>
              <a:spcAft>
                <a:spcPts val="0"/>
              </a:spcAft>
              <a:buNone/>
            </a:pPr>
            <a:r>
              <a:rPr lang="en-US" sz="2400">
                <a:solidFill>
                  <a:schemeClr val="dk1"/>
                </a:solidFill>
                <a:latin typeface="Times New Roman"/>
                <a:ea typeface="Times New Roman"/>
                <a:cs typeface="Times New Roman"/>
                <a:sym typeface="Times New Roman"/>
              </a:rPr>
              <a:t>  </a:t>
            </a:r>
            <a:r>
              <a:rPr lang="en-US" sz="2400" u="sng">
                <a:solidFill>
                  <a:schemeClr val="dk1"/>
                </a:solidFill>
                <a:latin typeface="Times New Roman"/>
                <a:ea typeface="Times New Roman"/>
                <a:cs typeface="Times New Roman"/>
                <a:sym typeface="Times New Roman"/>
              </a:rPr>
              <a:t>Maintenance:</a:t>
            </a:r>
            <a:r>
              <a:rPr lang="en-US" sz="2400">
                <a:solidFill>
                  <a:schemeClr val="dk1"/>
                </a:solidFill>
                <a:latin typeface="Times New Roman"/>
                <a:ea typeface="Times New Roman"/>
                <a:cs typeface="Times New Roman"/>
                <a:sym typeface="Times New Roman"/>
              </a:rPr>
              <a:t>   Errors and problems are identified and fixed.</a:t>
            </a:r>
            <a:endParaRPr/>
          </a:p>
          <a:p>
            <a:pPr indent="0" lvl="0" marL="0" marR="0" rtl="0" algn="l">
              <a:spcBef>
                <a:spcPts val="1200"/>
              </a:spcBef>
              <a:spcAft>
                <a:spcPts val="0"/>
              </a:spcAft>
              <a:buNone/>
            </a:pPr>
            <a:r>
              <a:rPr lang="en-US" sz="2400">
                <a:solidFill>
                  <a:schemeClr val="dk1"/>
                </a:solidFill>
                <a:latin typeface="Times New Roman"/>
                <a:ea typeface="Times New Roman"/>
                <a:cs typeface="Times New Roman"/>
                <a:sym typeface="Times New Roman"/>
              </a:rPr>
              <a:t>  </a:t>
            </a:r>
            <a:r>
              <a:rPr lang="en-US" sz="2400" u="sng">
                <a:solidFill>
                  <a:schemeClr val="dk1"/>
                </a:solidFill>
                <a:latin typeface="Times New Roman"/>
                <a:ea typeface="Times New Roman"/>
                <a:cs typeface="Times New Roman"/>
                <a:sym typeface="Times New Roman"/>
              </a:rPr>
              <a:t>Evolution:</a:t>
            </a:r>
            <a:r>
              <a:rPr lang="en-US" sz="2400">
                <a:solidFill>
                  <a:schemeClr val="dk1"/>
                </a:solidFill>
                <a:latin typeface="Times New Roman"/>
                <a:ea typeface="Times New Roman"/>
                <a:cs typeface="Times New Roman"/>
                <a:sym typeface="Times New Roman"/>
              </a:rPr>
              <a:t>  The system evolves over time as requirements change, to add new functions or adapt the technical environment.</a:t>
            </a:r>
            <a:endParaRPr/>
          </a:p>
          <a:p>
            <a:pPr indent="0" lvl="0" marL="0" marR="0" rtl="0" algn="l">
              <a:spcBef>
                <a:spcPts val="1200"/>
              </a:spcBef>
              <a:spcAft>
                <a:spcPts val="0"/>
              </a:spcAft>
              <a:buNone/>
            </a:pPr>
            <a:r>
              <a:rPr lang="en-US" sz="2400">
                <a:solidFill>
                  <a:schemeClr val="dk1"/>
                </a:solidFill>
                <a:latin typeface="Times New Roman"/>
                <a:ea typeface="Times New Roman"/>
                <a:cs typeface="Times New Roman"/>
                <a:sym typeface="Times New Roman"/>
              </a:rPr>
              <a:t>  </a:t>
            </a:r>
            <a:r>
              <a:rPr lang="en-US" sz="2400" u="sng">
                <a:solidFill>
                  <a:schemeClr val="dk1"/>
                </a:solidFill>
                <a:latin typeface="Times New Roman"/>
                <a:ea typeface="Times New Roman"/>
                <a:cs typeface="Times New Roman"/>
                <a:sym typeface="Times New Roman"/>
              </a:rPr>
              <a:t>Phase out:</a:t>
            </a:r>
            <a:r>
              <a:rPr lang="en-US" sz="2400">
                <a:solidFill>
                  <a:schemeClr val="dk1"/>
                </a:solidFill>
                <a:latin typeface="Times New Roman"/>
                <a:ea typeface="Times New Roman"/>
                <a:cs typeface="Times New Roman"/>
                <a:sym typeface="Times New Roman"/>
              </a:rPr>
              <a:t>  The system is withdrawn from service.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t>Advantages of waterfall model:</a:t>
            </a:r>
            <a:endParaRPr sz="4000"/>
          </a:p>
        </p:txBody>
      </p:sp>
      <p:sp>
        <p:nvSpPr>
          <p:cNvPr id="231" name="Google Shape;231;p19"/>
          <p:cNvSpPr txBox="1"/>
          <p:nvPr>
            <p:ph idx="1" type="body"/>
          </p:nvPr>
        </p:nvSpPr>
        <p:spPr>
          <a:xfrm>
            <a:off x="669925" y="1439863"/>
            <a:ext cx="7804150" cy="6256337"/>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1800"/>
              <a:buChar char="•"/>
            </a:pPr>
            <a:r>
              <a:rPr lang="en-US" sz="1800"/>
              <a:t>This model is simple and easy to understand and use.</a:t>
            </a:r>
            <a:endParaRPr/>
          </a:p>
          <a:p>
            <a:pPr indent="-342900" lvl="0" marL="342900" rtl="0" algn="just">
              <a:spcBef>
                <a:spcPts val="360"/>
              </a:spcBef>
              <a:spcAft>
                <a:spcPts val="0"/>
              </a:spcAft>
              <a:buClr>
                <a:schemeClr val="dk1"/>
              </a:buClr>
              <a:buSzPts val="1800"/>
              <a:buChar char="•"/>
            </a:pPr>
            <a:r>
              <a:rPr lang="en-US" sz="1800"/>
              <a:t>It is easy to manage due to the rigidity of the model – each phase has specific deliverables and a review process.</a:t>
            </a:r>
            <a:endParaRPr/>
          </a:p>
          <a:p>
            <a:pPr indent="-342900" lvl="0" marL="342900" rtl="0" algn="just">
              <a:spcBef>
                <a:spcPts val="360"/>
              </a:spcBef>
              <a:spcAft>
                <a:spcPts val="0"/>
              </a:spcAft>
              <a:buClr>
                <a:schemeClr val="dk1"/>
              </a:buClr>
              <a:buSzPts val="1800"/>
              <a:buChar char="•"/>
            </a:pPr>
            <a:r>
              <a:rPr lang="en-US" sz="1800"/>
              <a:t>In this model phases are processed and completed one at a time. Phases do not overlap.</a:t>
            </a:r>
            <a:endParaRPr/>
          </a:p>
          <a:p>
            <a:pPr indent="-342900" lvl="0" marL="342900" rtl="0" algn="just">
              <a:spcBef>
                <a:spcPts val="360"/>
              </a:spcBef>
              <a:spcAft>
                <a:spcPts val="0"/>
              </a:spcAft>
              <a:buClr>
                <a:schemeClr val="dk1"/>
              </a:buClr>
              <a:buSzPts val="1800"/>
              <a:buChar char="•"/>
            </a:pPr>
            <a:r>
              <a:rPr lang="en-US" sz="1800"/>
              <a:t>Waterfall model works well for smaller projects where requirements are very well understood.</a:t>
            </a:r>
            <a:endParaRPr/>
          </a:p>
          <a:p>
            <a:pPr indent="-342900" lvl="0" marL="342900" rtl="0" algn="l">
              <a:spcBef>
                <a:spcPts val="360"/>
              </a:spcBef>
              <a:spcAft>
                <a:spcPts val="0"/>
              </a:spcAft>
              <a:buClr>
                <a:schemeClr val="dk1"/>
              </a:buClr>
              <a:buSzPts val="1800"/>
              <a:buChar char="•"/>
            </a:pPr>
            <a:r>
              <a:rPr lang="en-US" sz="1800"/>
              <a:t>Develop requirements before design</a:t>
            </a:r>
            <a:endParaRPr/>
          </a:p>
          <a:p>
            <a:pPr indent="-342900" lvl="0" marL="342900" rtl="0" algn="l">
              <a:spcBef>
                <a:spcPts val="360"/>
              </a:spcBef>
              <a:spcAft>
                <a:spcPts val="0"/>
              </a:spcAft>
              <a:buClr>
                <a:schemeClr val="dk1"/>
              </a:buClr>
              <a:buSzPts val="1800"/>
              <a:buChar char="•"/>
            </a:pPr>
            <a:r>
              <a:rPr lang="en-US" sz="1800"/>
              <a:t>Design before writing code</a:t>
            </a:r>
            <a:endParaRPr/>
          </a:p>
          <a:p>
            <a:pPr indent="-342900" lvl="0" marL="342900" rtl="0" algn="l">
              <a:spcBef>
                <a:spcPts val="360"/>
              </a:spcBef>
              <a:spcAft>
                <a:spcPts val="0"/>
              </a:spcAft>
              <a:buClr>
                <a:schemeClr val="dk1"/>
              </a:buClr>
              <a:buSzPts val="1800"/>
              <a:buChar char="•"/>
            </a:pPr>
            <a:r>
              <a:rPr lang="en-US" sz="1800"/>
              <a:t>Write code before integrating it</a:t>
            </a:r>
            <a:endParaRPr/>
          </a:p>
          <a:p>
            <a:pPr indent="-342900" lvl="0" marL="342900" rtl="0" algn="l">
              <a:spcBef>
                <a:spcPts val="360"/>
              </a:spcBef>
              <a:spcAft>
                <a:spcPts val="0"/>
              </a:spcAft>
              <a:buClr>
                <a:schemeClr val="dk1"/>
              </a:buClr>
              <a:buSzPts val="1800"/>
              <a:buChar char="•"/>
            </a:pPr>
            <a:r>
              <a:rPr lang="en-US" sz="1800"/>
              <a:t>Test programs after integrating them</a:t>
            </a:r>
            <a:endParaRPr/>
          </a:p>
          <a:p>
            <a:pPr indent="-342900" lvl="0" marL="342900" rtl="0" algn="l">
              <a:spcBef>
                <a:spcPts val="360"/>
              </a:spcBef>
              <a:spcAft>
                <a:spcPts val="0"/>
              </a:spcAft>
              <a:buClr>
                <a:schemeClr val="dk1"/>
              </a:buClr>
              <a:buSzPts val="1800"/>
              <a:buChar char="•"/>
            </a:pPr>
            <a:r>
              <a:rPr lang="en-US" sz="1800"/>
              <a:t>Have milestone reviews</a:t>
            </a:r>
            <a:endParaRPr/>
          </a:p>
          <a:p>
            <a:pPr indent="-228600" lvl="0" marL="342900" rtl="0" algn="just">
              <a:spcBef>
                <a:spcPts val="360"/>
              </a:spcBef>
              <a:spcAft>
                <a:spcPts val="0"/>
              </a:spcAft>
              <a:buClr>
                <a:schemeClr val="dk1"/>
              </a:buClr>
              <a:buSzPts val="1800"/>
              <a:buNone/>
            </a:pPr>
            <a:r>
              <a:t/>
            </a:r>
            <a:endParaRPr sz="1800"/>
          </a:p>
          <a:p>
            <a:pPr indent="-228600" lvl="0" marL="342900" rtl="0" algn="just">
              <a:spcBef>
                <a:spcPts val="360"/>
              </a:spcBef>
              <a:spcAft>
                <a:spcPts val="0"/>
              </a:spcAft>
              <a:buClr>
                <a:schemeClr val="dk1"/>
              </a:buClr>
              <a:buSzPts val="1800"/>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1485900" y="446638"/>
            <a:ext cx="6794626" cy="689932"/>
          </a:xfrm>
          <a:prstGeom prst="rect">
            <a:avLst/>
          </a:prstGeom>
          <a:noFill/>
          <a:ln>
            <a:noFill/>
          </a:ln>
        </p:spPr>
        <p:txBody>
          <a:bodyPr anchorCtr="0" anchor="ctr" bIns="0" lIns="0" spcFirstLastPara="1" rIns="0" wrap="square" tIns="12700">
            <a:spAutoFit/>
          </a:bodyPr>
          <a:lstStyle/>
          <a:p>
            <a:pPr indent="0" lvl="0" marL="12700" rtl="0" algn="ctr">
              <a:lnSpc>
                <a:spcPct val="100000"/>
              </a:lnSpc>
              <a:spcBef>
                <a:spcPts val="0"/>
              </a:spcBef>
              <a:spcAft>
                <a:spcPts val="0"/>
              </a:spcAft>
              <a:buNone/>
            </a:pPr>
            <a:r>
              <a:rPr lang="en-US"/>
              <a:t>Definition of Software Process</a:t>
            </a:r>
            <a:endParaRPr/>
          </a:p>
        </p:txBody>
      </p:sp>
      <p:sp>
        <p:nvSpPr>
          <p:cNvPr id="97" name="Google Shape;97;p2"/>
          <p:cNvSpPr txBox="1"/>
          <p:nvPr/>
        </p:nvSpPr>
        <p:spPr>
          <a:xfrm>
            <a:off x="650240" y="1397253"/>
            <a:ext cx="7349490" cy="2471420"/>
          </a:xfrm>
          <a:prstGeom prst="rect">
            <a:avLst/>
          </a:prstGeom>
          <a:noFill/>
          <a:ln>
            <a:noFill/>
          </a:ln>
        </p:spPr>
        <p:txBody>
          <a:bodyPr anchorCtr="0" anchor="t" bIns="0" lIns="0" spcFirstLastPara="1" rIns="0" wrap="square" tIns="12700">
            <a:spAutoFit/>
          </a:bodyPr>
          <a:lstStyle/>
          <a:p>
            <a:pPr indent="-347980" lvl="0" marL="360045" marR="0" rtl="0" algn="just">
              <a:lnSpc>
                <a:spcPct val="100000"/>
              </a:lnSpc>
              <a:spcBef>
                <a:spcPts val="0"/>
              </a:spcBef>
              <a:spcAft>
                <a:spcPts val="0"/>
              </a:spcAft>
              <a:buClr>
                <a:srgbClr val="A9A47B"/>
              </a:buClr>
              <a:buSzPts val="2400"/>
              <a:buFont typeface="Noto Sans Symbols"/>
              <a:buChar char="❑"/>
            </a:pPr>
            <a:r>
              <a:rPr b="1" i="1" lang="en-US" sz="2400" u="none" cap="none" strike="noStrike">
                <a:solidFill>
                  <a:srgbClr val="2E2B1F"/>
                </a:solidFill>
                <a:latin typeface="Times New Roman"/>
                <a:ea typeface="Times New Roman"/>
                <a:cs typeface="Times New Roman"/>
                <a:sym typeface="Times New Roman"/>
              </a:rPr>
              <a:t>Software Process:</a:t>
            </a:r>
            <a:endParaRPr b="0" i="0" sz="2400" u="none" cap="none" strike="noStrike">
              <a:solidFill>
                <a:schemeClr val="dk1"/>
              </a:solidFill>
              <a:latin typeface="Times New Roman"/>
              <a:ea typeface="Times New Roman"/>
              <a:cs typeface="Times New Roman"/>
              <a:sym typeface="Times New Roman"/>
            </a:endParaRPr>
          </a:p>
          <a:p>
            <a:pPr indent="-229234" lvl="1" marL="904239" marR="0" rtl="0" algn="just">
              <a:lnSpc>
                <a:spcPct val="107954"/>
              </a:lnSpc>
              <a:spcBef>
                <a:spcPts val="5"/>
              </a:spcBef>
              <a:spcAft>
                <a:spcPts val="0"/>
              </a:spcAft>
              <a:buClr>
                <a:srgbClr val="D2CA6C"/>
              </a:buClr>
              <a:buSzPts val="2200"/>
              <a:buFont typeface="Courier New"/>
              <a:buChar char="o"/>
            </a:pPr>
            <a:r>
              <a:rPr b="0" i="0" lang="en-US" sz="2200" u="none" cap="none" strike="noStrike">
                <a:solidFill>
                  <a:srgbClr val="2E2B1F"/>
                </a:solidFill>
                <a:latin typeface="Times New Roman"/>
                <a:ea typeface="Times New Roman"/>
                <a:cs typeface="Times New Roman"/>
                <a:sym typeface="Times New Roman"/>
              </a:rPr>
              <a:t>A </a:t>
            </a:r>
            <a:r>
              <a:rPr b="1" i="0" lang="en-US" sz="2200" u="none" cap="none" strike="noStrike">
                <a:solidFill>
                  <a:srgbClr val="2E2B1F"/>
                </a:solidFill>
                <a:latin typeface="Times New Roman"/>
                <a:ea typeface="Times New Roman"/>
                <a:cs typeface="Times New Roman"/>
                <a:sym typeface="Times New Roman"/>
              </a:rPr>
              <a:t>framework </a:t>
            </a:r>
            <a:r>
              <a:rPr b="0" i="0" lang="en-US" sz="2200" u="none" cap="none" strike="noStrike">
                <a:solidFill>
                  <a:srgbClr val="2E2B1F"/>
                </a:solidFill>
                <a:latin typeface="Times New Roman"/>
                <a:ea typeface="Times New Roman"/>
                <a:cs typeface="Times New Roman"/>
                <a:sym typeface="Times New Roman"/>
              </a:rPr>
              <a:t>for the activities, actions, and tasks that</a:t>
            </a:r>
            <a:endParaRPr b="0" i="0" sz="2200" u="none" cap="none" strike="noStrike">
              <a:solidFill>
                <a:schemeClr val="dk1"/>
              </a:solidFill>
              <a:latin typeface="Times New Roman"/>
              <a:ea typeface="Times New Roman"/>
              <a:cs typeface="Times New Roman"/>
              <a:sym typeface="Times New Roman"/>
            </a:endParaRPr>
          </a:p>
          <a:p>
            <a:pPr indent="0" lvl="0" marL="904239" marR="0" rtl="0" algn="just">
              <a:lnSpc>
                <a:spcPct val="107954"/>
              </a:lnSpc>
              <a:spcBef>
                <a:spcPts val="0"/>
              </a:spcBef>
              <a:spcAft>
                <a:spcPts val="0"/>
              </a:spcAft>
              <a:buNone/>
            </a:pPr>
            <a:r>
              <a:rPr b="0" i="0" lang="en-US" sz="2200" u="none" cap="none" strike="noStrike">
                <a:solidFill>
                  <a:srgbClr val="2E2B1F"/>
                </a:solidFill>
                <a:latin typeface="Times New Roman"/>
                <a:ea typeface="Times New Roman"/>
                <a:cs typeface="Times New Roman"/>
                <a:sym typeface="Times New Roman"/>
              </a:rPr>
              <a:t>are required to build high-quality software.</a:t>
            </a:r>
            <a:endParaRPr b="0" i="0" sz="2200" u="none" cap="none" strike="noStrike">
              <a:solidFill>
                <a:schemeClr val="dk1"/>
              </a:solidFill>
              <a:latin typeface="Times New Roman"/>
              <a:ea typeface="Times New Roman"/>
              <a:cs typeface="Times New Roman"/>
              <a:sym typeface="Times New Roman"/>
            </a:endParaRPr>
          </a:p>
          <a:p>
            <a:pPr indent="-228600" lvl="1" marL="904239" marR="5715" rtl="0" algn="just">
              <a:lnSpc>
                <a:spcPct val="80000"/>
              </a:lnSpc>
              <a:spcBef>
                <a:spcPts val="530"/>
              </a:spcBef>
              <a:spcAft>
                <a:spcPts val="0"/>
              </a:spcAft>
              <a:buClr>
                <a:srgbClr val="D2CA6C"/>
              </a:buClr>
              <a:buSzPts val="2200"/>
              <a:buFont typeface="Courier New"/>
              <a:buChar char="o"/>
            </a:pPr>
            <a:r>
              <a:rPr b="0" i="0" lang="en-US" sz="2200" u="none" cap="none" strike="noStrike">
                <a:solidFill>
                  <a:srgbClr val="2E2B1F"/>
                </a:solidFill>
                <a:latin typeface="Times New Roman"/>
                <a:ea typeface="Times New Roman"/>
                <a:cs typeface="Times New Roman"/>
                <a:sym typeface="Times New Roman"/>
              </a:rPr>
              <a:t>SP defines the approach that is taken as software is  engineered.</a:t>
            </a:r>
            <a:endParaRPr b="0" i="0" sz="2200" u="none" cap="none" strike="noStrike">
              <a:solidFill>
                <a:schemeClr val="dk1"/>
              </a:solidFill>
              <a:latin typeface="Times New Roman"/>
              <a:ea typeface="Times New Roman"/>
              <a:cs typeface="Times New Roman"/>
              <a:sym typeface="Times New Roman"/>
            </a:endParaRPr>
          </a:p>
          <a:p>
            <a:pPr indent="-228600" lvl="1" marL="904239" marR="5080" rtl="0" algn="just">
              <a:lnSpc>
                <a:spcPct val="95909"/>
              </a:lnSpc>
              <a:spcBef>
                <a:spcPts val="509"/>
              </a:spcBef>
              <a:spcAft>
                <a:spcPts val="0"/>
              </a:spcAft>
              <a:buClr>
                <a:srgbClr val="D2CA6C"/>
              </a:buClr>
              <a:buSzPts val="2200"/>
              <a:buFont typeface="Courier New"/>
              <a:buChar char="o"/>
            </a:pPr>
            <a:r>
              <a:rPr b="0" i="0" lang="en-US" sz="2200" u="none" cap="none" strike="noStrike">
                <a:solidFill>
                  <a:srgbClr val="2E2B1F"/>
                </a:solidFill>
                <a:latin typeface="Times New Roman"/>
                <a:ea typeface="Times New Roman"/>
                <a:cs typeface="Times New Roman"/>
                <a:sym typeface="Times New Roman"/>
              </a:rPr>
              <a:t>Is not equal to software engineering, which also  encompasses </a:t>
            </a:r>
            <a:r>
              <a:rPr b="1" i="0" lang="en-US" sz="2200" u="none" cap="none" strike="noStrike">
                <a:solidFill>
                  <a:srgbClr val="2E2B1F"/>
                </a:solidFill>
                <a:latin typeface="Times New Roman"/>
                <a:ea typeface="Times New Roman"/>
                <a:cs typeface="Times New Roman"/>
                <a:sym typeface="Times New Roman"/>
              </a:rPr>
              <a:t>technologies </a:t>
            </a:r>
            <a:r>
              <a:rPr b="0" i="0" lang="en-US" sz="2200" u="none" cap="none" strike="noStrike">
                <a:solidFill>
                  <a:srgbClr val="2E2B1F"/>
                </a:solidFill>
                <a:latin typeface="Times New Roman"/>
                <a:ea typeface="Times New Roman"/>
                <a:cs typeface="Times New Roman"/>
                <a:sym typeface="Times New Roman"/>
              </a:rPr>
              <a:t>that populate the process–  technical methods and automated tools.</a:t>
            </a:r>
            <a:endParaRPr b="0" i="0" sz="2200" u="none" cap="none" strike="noStrike">
              <a:solidFill>
                <a:schemeClr val="dk1"/>
              </a:solidFill>
              <a:latin typeface="Times New Roman"/>
              <a:ea typeface="Times New Roman"/>
              <a:cs typeface="Times New Roman"/>
              <a:sym typeface="Times New Roman"/>
            </a:endParaRPr>
          </a:p>
        </p:txBody>
      </p:sp>
      <p:sp>
        <p:nvSpPr>
          <p:cNvPr id="98" name="Google Shape;98;p2"/>
          <p:cNvSpPr txBox="1"/>
          <p:nvPr/>
        </p:nvSpPr>
        <p:spPr>
          <a:xfrm>
            <a:off x="650240" y="3952113"/>
            <a:ext cx="7349490" cy="2136140"/>
          </a:xfrm>
          <a:prstGeom prst="rect">
            <a:avLst/>
          </a:prstGeom>
          <a:noFill/>
          <a:ln>
            <a:noFill/>
          </a:ln>
        </p:spPr>
        <p:txBody>
          <a:bodyPr anchorCtr="0" anchor="t" bIns="0" lIns="0" spcFirstLastPara="1" rIns="0" wrap="square" tIns="12700">
            <a:spAutoFit/>
          </a:bodyPr>
          <a:lstStyle/>
          <a:p>
            <a:pPr indent="-347980" lvl="0" marL="360045" marR="0" rtl="0" algn="just">
              <a:lnSpc>
                <a:spcPct val="100000"/>
              </a:lnSpc>
              <a:spcBef>
                <a:spcPts val="0"/>
              </a:spcBef>
              <a:spcAft>
                <a:spcPts val="0"/>
              </a:spcAft>
              <a:buClr>
                <a:srgbClr val="A9A47B"/>
              </a:buClr>
              <a:buSzPts val="2400"/>
              <a:buFont typeface="Noto Sans Symbols"/>
              <a:buChar char="❑"/>
            </a:pPr>
            <a:r>
              <a:rPr b="1" i="1" lang="en-US" sz="2400" u="none" cap="none" strike="noStrike">
                <a:solidFill>
                  <a:srgbClr val="2E2B1F"/>
                </a:solidFill>
                <a:latin typeface="Times New Roman"/>
                <a:ea typeface="Times New Roman"/>
                <a:cs typeface="Times New Roman"/>
                <a:sym typeface="Times New Roman"/>
              </a:rPr>
              <a:t>Process Model :</a:t>
            </a:r>
            <a:endParaRPr b="0" i="0" sz="2400" u="none" cap="none" strike="noStrike">
              <a:solidFill>
                <a:schemeClr val="dk1"/>
              </a:solidFill>
              <a:latin typeface="Times New Roman"/>
              <a:ea typeface="Times New Roman"/>
              <a:cs typeface="Times New Roman"/>
              <a:sym typeface="Times New Roman"/>
            </a:endParaRPr>
          </a:p>
          <a:p>
            <a:pPr indent="-228600" lvl="1" marL="904239" marR="6350" rtl="0" algn="just">
              <a:lnSpc>
                <a:spcPct val="80000"/>
              </a:lnSpc>
              <a:spcBef>
                <a:spcPts val="535"/>
              </a:spcBef>
              <a:spcAft>
                <a:spcPts val="0"/>
              </a:spcAft>
              <a:buClr>
                <a:srgbClr val="D2CA6C"/>
              </a:buClr>
              <a:buSzPts val="2200"/>
              <a:buFont typeface="Courier New"/>
              <a:buChar char="o"/>
            </a:pPr>
            <a:r>
              <a:rPr b="0" i="0" lang="en-US" sz="2200" u="none" cap="none" strike="noStrike">
                <a:solidFill>
                  <a:srgbClr val="2E2B1F"/>
                </a:solidFill>
                <a:latin typeface="Times New Roman"/>
                <a:ea typeface="Times New Roman"/>
                <a:cs typeface="Times New Roman"/>
                <a:sym typeface="Times New Roman"/>
              </a:rPr>
              <a:t>A Process Model describes the </a:t>
            </a:r>
            <a:r>
              <a:rPr b="1" i="0" lang="en-US" sz="2200" u="none" cap="none" strike="noStrike">
                <a:solidFill>
                  <a:srgbClr val="2E2B1F"/>
                </a:solidFill>
                <a:latin typeface="Times New Roman"/>
                <a:ea typeface="Times New Roman"/>
                <a:cs typeface="Times New Roman"/>
                <a:sym typeface="Times New Roman"/>
              </a:rPr>
              <a:t>sequence of phases </a:t>
            </a:r>
            <a:r>
              <a:rPr b="0" i="0" lang="en-US" sz="2200" u="none" cap="none" strike="noStrike">
                <a:solidFill>
                  <a:srgbClr val="2E2B1F"/>
                </a:solidFill>
                <a:latin typeface="Times New Roman"/>
                <a:ea typeface="Times New Roman"/>
                <a:cs typeface="Times New Roman"/>
                <a:sym typeface="Times New Roman"/>
              </a:rPr>
              <a:t>for  the entire lifetime of a product. Therefore it is sometimes  also called Product Life Cycle.</a:t>
            </a:r>
            <a:endParaRPr b="0" i="0" sz="2200" u="none" cap="none" strike="noStrike">
              <a:solidFill>
                <a:schemeClr val="dk1"/>
              </a:solidFill>
              <a:latin typeface="Times New Roman"/>
              <a:ea typeface="Times New Roman"/>
              <a:cs typeface="Times New Roman"/>
              <a:sym typeface="Times New Roman"/>
            </a:endParaRPr>
          </a:p>
          <a:p>
            <a:pPr indent="-228600" lvl="1" marL="904239" marR="5080" rtl="0" algn="just">
              <a:lnSpc>
                <a:spcPct val="80000"/>
              </a:lnSpc>
              <a:spcBef>
                <a:spcPts val="530"/>
              </a:spcBef>
              <a:spcAft>
                <a:spcPts val="0"/>
              </a:spcAft>
              <a:buClr>
                <a:srgbClr val="D2CA6C"/>
              </a:buClr>
              <a:buSzPts val="2200"/>
              <a:buFont typeface="Courier New"/>
              <a:buChar char="o"/>
            </a:pPr>
            <a:r>
              <a:rPr b="0" i="0" lang="en-US" sz="2200" u="none" cap="none" strike="noStrike">
                <a:solidFill>
                  <a:srgbClr val="2E2B1F"/>
                </a:solidFill>
                <a:latin typeface="Times New Roman"/>
                <a:ea typeface="Times New Roman"/>
                <a:cs typeface="Times New Roman"/>
                <a:sym typeface="Times New Roman"/>
              </a:rPr>
              <a:t>This covers everything from the initial commercial idea  until the final de-installation or disassembling of the  product after its use.</a:t>
            </a:r>
            <a:endParaRPr b="0" i="0" sz="2200" u="none" cap="none" strike="noStrike">
              <a:solidFill>
                <a:schemeClr val="dk1"/>
              </a:solidFill>
              <a:latin typeface="Times New Roman"/>
              <a:ea typeface="Times New Roman"/>
              <a:cs typeface="Times New Roman"/>
              <a:sym typeface="Times New Roman"/>
            </a:endParaRPr>
          </a:p>
        </p:txBody>
      </p:sp>
      <p:sp>
        <p:nvSpPr>
          <p:cNvPr id="99" name="Google Shape;99;p2"/>
          <p:cNvSpPr/>
          <p:nvPr/>
        </p:nvSpPr>
        <p:spPr>
          <a:xfrm>
            <a:off x="8532114" y="5650229"/>
            <a:ext cx="71120" cy="396240"/>
          </a:xfrm>
          <a:custGeom>
            <a:rect b="b" l="l" r="r" t="t"/>
            <a:pathLst>
              <a:path extrusionOk="0" h="396239" w="71120">
                <a:moveTo>
                  <a:pt x="71119" y="396240"/>
                </a:moveTo>
                <a:lnTo>
                  <a:pt x="43451" y="390651"/>
                </a:lnTo>
                <a:lnTo>
                  <a:pt x="20843" y="375410"/>
                </a:lnTo>
                <a:lnTo>
                  <a:pt x="5593" y="352804"/>
                </a:lnTo>
                <a:lnTo>
                  <a:pt x="0" y="325120"/>
                </a:lnTo>
                <a:lnTo>
                  <a:pt x="0" y="71120"/>
                </a:lnTo>
                <a:lnTo>
                  <a:pt x="5593" y="43435"/>
                </a:lnTo>
                <a:lnTo>
                  <a:pt x="20843" y="20829"/>
                </a:lnTo>
                <a:lnTo>
                  <a:pt x="43451" y="5588"/>
                </a:lnTo>
                <a:lnTo>
                  <a:pt x="71119" y="0"/>
                </a:lnTo>
              </a:path>
            </a:pathLst>
          </a:custGeom>
          <a:noFill/>
          <a:ln cap="flat" cmpd="sng" w="198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0" name="Google Shape;100;p2"/>
          <p:cNvSpPr/>
          <p:nvPr/>
        </p:nvSpPr>
        <p:spPr>
          <a:xfrm>
            <a:off x="9009633" y="5650229"/>
            <a:ext cx="71120" cy="396240"/>
          </a:xfrm>
          <a:custGeom>
            <a:rect b="b" l="l" r="r" t="t"/>
            <a:pathLst>
              <a:path extrusionOk="0" h="396239" w="71120">
                <a:moveTo>
                  <a:pt x="0" y="0"/>
                </a:moveTo>
                <a:lnTo>
                  <a:pt x="27668" y="5588"/>
                </a:lnTo>
                <a:lnTo>
                  <a:pt x="50276" y="20829"/>
                </a:lnTo>
                <a:lnTo>
                  <a:pt x="65526" y="43435"/>
                </a:lnTo>
                <a:lnTo>
                  <a:pt x="71120" y="71120"/>
                </a:lnTo>
                <a:lnTo>
                  <a:pt x="71120" y="325120"/>
                </a:lnTo>
                <a:lnTo>
                  <a:pt x="65526" y="352804"/>
                </a:lnTo>
                <a:lnTo>
                  <a:pt x="50276" y="375410"/>
                </a:lnTo>
                <a:lnTo>
                  <a:pt x="27668" y="390651"/>
                </a:lnTo>
                <a:lnTo>
                  <a:pt x="0" y="396240"/>
                </a:lnTo>
              </a:path>
            </a:pathLst>
          </a:custGeom>
          <a:noFill/>
          <a:ln cap="flat" cmpd="sng" w="198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1" name="Google Shape;101;p2"/>
          <p:cNvSpPr txBox="1"/>
          <p:nvPr/>
        </p:nvSpPr>
        <p:spPr>
          <a:xfrm>
            <a:off x="8736583" y="5683097"/>
            <a:ext cx="14160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Carlito"/>
                <a:ea typeface="Carlito"/>
                <a:cs typeface="Carlito"/>
                <a:sym typeface="Carlito"/>
              </a:rPr>
              <a:t>3</a:t>
            </a:r>
            <a:endParaRPr sz="1800">
              <a:solidFill>
                <a:schemeClr val="dk1"/>
              </a:solidFill>
              <a:latin typeface="Carlito"/>
              <a:ea typeface="Carlito"/>
              <a:cs typeface="Carlito"/>
              <a:sym typeface="Carlito"/>
            </a:endParaRPr>
          </a:p>
        </p:txBody>
      </p:sp>
      <p:sp>
        <p:nvSpPr>
          <p:cNvPr id="102" name="Google Shape;102;p2"/>
          <p:cNvSpPr/>
          <p:nvPr/>
        </p:nvSpPr>
        <p:spPr>
          <a:xfrm>
            <a:off x="2343904" y="1132332"/>
            <a:ext cx="5957357" cy="16459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3" name="Google Shape;103;p2"/>
          <p:cNvSpPr/>
          <p:nvPr/>
        </p:nvSpPr>
        <p:spPr>
          <a:xfrm>
            <a:off x="0" y="0"/>
            <a:ext cx="1485900" cy="121462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t>Disadvantages of waterfall model</a:t>
            </a:r>
            <a:endParaRPr/>
          </a:p>
        </p:txBody>
      </p:sp>
      <p:sp>
        <p:nvSpPr>
          <p:cNvPr id="237" name="Google Shape;237;p20"/>
          <p:cNvSpPr txBox="1"/>
          <p:nvPr>
            <p:ph idx="1" type="body"/>
          </p:nvPr>
        </p:nvSpPr>
        <p:spPr>
          <a:xfrm>
            <a:off x="593725" y="1057275"/>
            <a:ext cx="7804150" cy="45132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b="1" lang="en-US" sz="2400"/>
              <a:t>Once an application is in the testing stage, it is very difficult to go back and change something </a:t>
            </a:r>
            <a:r>
              <a:rPr lang="en-US" sz="2400"/>
              <a:t>that was not well-thought out in the concept stage.</a:t>
            </a:r>
            <a:endParaRPr/>
          </a:p>
          <a:p>
            <a:pPr indent="-342900" lvl="0" marL="342900" rtl="0" algn="just">
              <a:spcBef>
                <a:spcPts val="480"/>
              </a:spcBef>
              <a:spcAft>
                <a:spcPts val="0"/>
              </a:spcAft>
              <a:buClr>
                <a:schemeClr val="dk1"/>
              </a:buClr>
              <a:buSzPts val="2400"/>
              <a:buChar char="•"/>
            </a:pPr>
            <a:r>
              <a:rPr lang="en-US" sz="2400"/>
              <a:t>No working software is produced until late during the life cycle.</a:t>
            </a:r>
            <a:endParaRPr/>
          </a:p>
          <a:p>
            <a:pPr indent="-342900" lvl="0" marL="342900" rtl="0" algn="just">
              <a:spcBef>
                <a:spcPts val="480"/>
              </a:spcBef>
              <a:spcAft>
                <a:spcPts val="0"/>
              </a:spcAft>
              <a:buClr>
                <a:schemeClr val="dk1"/>
              </a:buClr>
              <a:buSzPts val="2400"/>
              <a:buChar char="•"/>
            </a:pPr>
            <a:r>
              <a:rPr lang="en-US" sz="2400"/>
              <a:t>High amounts of risk and uncertainty.</a:t>
            </a:r>
            <a:endParaRPr/>
          </a:p>
          <a:p>
            <a:pPr indent="-342900" lvl="0" marL="342900" rtl="0" algn="just">
              <a:spcBef>
                <a:spcPts val="480"/>
              </a:spcBef>
              <a:spcAft>
                <a:spcPts val="0"/>
              </a:spcAft>
              <a:buClr>
                <a:schemeClr val="dk1"/>
              </a:buClr>
              <a:buSzPts val="2400"/>
              <a:buChar char="•"/>
            </a:pPr>
            <a:r>
              <a:rPr b="1" lang="en-US" sz="2400"/>
              <a:t>Not a good model for complex and object-oriented projects.</a:t>
            </a:r>
            <a:endParaRPr/>
          </a:p>
          <a:p>
            <a:pPr indent="-342900" lvl="0" marL="342900" rtl="0" algn="just">
              <a:spcBef>
                <a:spcPts val="480"/>
              </a:spcBef>
              <a:spcAft>
                <a:spcPts val="0"/>
              </a:spcAft>
              <a:buClr>
                <a:schemeClr val="dk1"/>
              </a:buClr>
              <a:buSzPts val="2400"/>
              <a:buChar char="•"/>
            </a:pPr>
            <a:r>
              <a:rPr lang="en-US" sz="2400"/>
              <a:t>Poor model for long and ongoing projects.</a:t>
            </a:r>
            <a:endParaRPr/>
          </a:p>
          <a:p>
            <a:pPr indent="-342900" lvl="0" marL="342900" rtl="0" algn="just">
              <a:spcBef>
                <a:spcPts val="480"/>
              </a:spcBef>
              <a:spcAft>
                <a:spcPts val="0"/>
              </a:spcAft>
              <a:buClr>
                <a:schemeClr val="dk1"/>
              </a:buClr>
              <a:buSzPts val="2400"/>
              <a:buChar char="•"/>
            </a:pPr>
            <a:r>
              <a:rPr b="1" lang="en-US" sz="2400"/>
              <a:t>Not suitable for the projects where requirements are at a moderate to high risk of changing.</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t>When to use the waterfall model:</a:t>
            </a:r>
            <a:endParaRPr/>
          </a:p>
        </p:txBody>
      </p:sp>
      <p:sp>
        <p:nvSpPr>
          <p:cNvPr id="243" name="Google Shape;243;p21"/>
          <p:cNvSpPr txBox="1"/>
          <p:nvPr>
            <p:ph idx="1" type="body"/>
          </p:nvPr>
        </p:nvSpPr>
        <p:spPr>
          <a:xfrm>
            <a:off x="669925" y="1287463"/>
            <a:ext cx="7804150" cy="41306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This model is used only when the requirements are very well known, clear and fixed.</a:t>
            </a:r>
            <a:endParaRPr/>
          </a:p>
          <a:p>
            <a:pPr indent="-342900" lvl="0" marL="342900" rtl="0" algn="l">
              <a:spcBef>
                <a:spcPts val="480"/>
              </a:spcBef>
              <a:spcAft>
                <a:spcPts val="0"/>
              </a:spcAft>
              <a:buClr>
                <a:schemeClr val="dk1"/>
              </a:buClr>
              <a:buSzPts val="2400"/>
              <a:buChar char="•"/>
            </a:pPr>
            <a:r>
              <a:rPr lang="en-US" sz="2400"/>
              <a:t>Product definition is stable.</a:t>
            </a:r>
            <a:endParaRPr/>
          </a:p>
          <a:p>
            <a:pPr indent="-342900" lvl="0" marL="342900" rtl="0" algn="l">
              <a:spcBef>
                <a:spcPts val="480"/>
              </a:spcBef>
              <a:spcAft>
                <a:spcPts val="0"/>
              </a:spcAft>
              <a:buClr>
                <a:schemeClr val="dk1"/>
              </a:buClr>
              <a:buSzPts val="2400"/>
              <a:buChar char="•"/>
            </a:pPr>
            <a:r>
              <a:rPr lang="en-US" sz="2400"/>
              <a:t>Technology is understood.</a:t>
            </a:r>
            <a:endParaRPr/>
          </a:p>
          <a:p>
            <a:pPr indent="-342900" lvl="0" marL="342900" rtl="0" algn="l">
              <a:spcBef>
                <a:spcPts val="480"/>
              </a:spcBef>
              <a:spcAft>
                <a:spcPts val="0"/>
              </a:spcAft>
              <a:buClr>
                <a:schemeClr val="dk1"/>
              </a:buClr>
              <a:buSzPts val="2400"/>
              <a:buChar char="•"/>
            </a:pPr>
            <a:r>
              <a:rPr lang="en-US" sz="2400"/>
              <a:t>There are no ambiguous requirements</a:t>
            </a:r>
            <a:endParaRPr/>
          </a:p>
          <a:p>
            <a:pPr indent="-342900" lvl="0" marL="342900" rtl="0" algn="l">
              <a:spcBef>
                <a:spcPts val="480"/>
              </a:spcBef>
              <a:spcAft>
                <a:spcPts val="0"/>
              </a:spcAft>
              <a:buClr>
                <a:schemeClr val="dk1"/>
              </a:buClr>
              <a:buSzPts val="2400"/>
              <a:buChar char="•"/>
            </a:pPr>
            <a:r>
              <a:rPr lang="en-US" sz="2400"/>
              <a:t>Ample resources with required expertise are available freely</a:t>
            </a:r>
            <a:endParaRPr/>
          </a:p>
          <a:p>
            <a:pPr indent="-342900" lvl="0" marL="342900" rtl="0" algn="l">
              <a:spcBef>
                <a:spcPts val="480"/>
              </a:spcBef>
              <a:spcAft>
                <a:spcPts val="0"/>
              </a:spcAft>
              <a:buClr>
                <a:schemeClr val="dk1"/>
              </a:buClr>
              <a:buSzPts val="2400"/>
              <a:buChar char="•"/>
            </a:pPr>
            <a:r>
              <a:rPr lang="en-US" sz="2400"/>
              <a:t>The project is short.</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r>
              <a:rPr b="1" lang="en-US"/>
              <a:t>Some Realities of Software Development</a:t>
            </a:r>
            <a:endParaRPr/>
          </a:p>
        </p:txBody>
      </p:sp>
      <p:sp>
        <p:nvSpPr>
          <p:cNvPr id="249" name="Google Shape;249;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spcBef>
                <a:spcPts val="0"/>
              </a:spcBef>
              <a:spcAft>
                <a:spcPts val="0"/>
              </a:spcAft>
              <a:buClr>
                <a:schemeClr val="dk1"/>
              </a:buClr>
              <a:buSzPct val="100000"/>
              <a:buFont typeface="Noto Sans Symbols"/>
              <a:buChar char="⚫"/>
            </a:pPr>
            <a:r>
              <a:rPr lang="en-US"/>
              <a:t>1. Requirements always change because of:</a:t>
            </a:r>
            <a:endParaRPr/>
          </a:p>
          <a:p>
            <a:pPr indent="-457200" lvl="2" marL="1131570" rtl="0" algn="l">
              <a:spcBef>
                <a:spcPts val="444"/>
              </a:spcBef>
              <a:spcAft>
                <a:spcPts val="0"/>
              </a:spcAft>
              <a:buClr>
                <a:schemeClr val="dk1"/>
              </a:buClr>
              <a:buSzPct val="100000"/>
              <a:buFont typeface="Arial"/>
              <a:buChar char="•"/>
            </a:pPr>
            <a:r>
              <a:rPr lang="en-US"/>
              <a:t>changing customer desires and user needs</a:t>
            </a:r>
            <a:endParaRPr/>
          </a:p>
          <a:p>
            <a:pPr indent="-457200" lvl="2" marL="1131570" rtl="0" algn="l">
              <a:spcBef>
                <a:spcPts val="444"/>
              </a:spcBef>
              <a:spcAft>
                <a:spcPts val="0"/>
              </a:spcAft>
              <a:buClr>
                <a:schemeClr val="dk1"/>
              </a:buClr>
              <a:buSzPct val="100000"/>
              <a:buFont typeface="Arial"/>
              <a:buChar char="•"/>
            </a:pPr>
            <a:r>
              <a:rPr lang="en-US"/>
              <a:t>initial requirements analysis inadequate</a:t>
            </a:r>
            <a:endParaRPr/>
          </a:p>
          <a:p>
            <a:pPr indent="-457200" lvl="2" marL="1131570" rtl="0" algn="l">
              <a:spcBef>
                <a:spcPts val="444"/>
              </a:spcBef>
              <a:spcAft>
                <a:spcPts val="0"/>
              </a:spcAft>
              <a:buClr>
                <a:schemeClr val="dk1"/>
              </a:buClr>
              <a:buSzPct val="100000"/>
              <a:buFont typeface="Arial"/>
              <a:buChar char="•"/>
            </a:pPr>
            <a:r>
              <a:rPr lang="en-US"/>
              <a:t>understandings and insights gained through experience</a:t>
            </a:r>
            <a:endParaRPr/>
          </a:p>
          <a:p>
            <a:pPr indent="-457200" lvl="2" marL="1131570" rtl="0" algn="l">
              <a:spcBef>
                <a:spcPts val="444"/>
              </a:spcBef>
              <a:spcAft>
                <a:spcPts val="0"/>
              </a:spcAft>
              <a:buClr>
                <a:schemeClr val="dk1"/>
              </a:buClr>
              <a:buSzPct val="100000"/>
              <a:buFont typeface="Arial"/>
              <a:buChar char="•"/>
            </a:pPr>
            <a:r>
              <a:rPr lang="en-US"/>
              <a:t>changing technology</a:t>
            </a:r>
            <a:endParaRPr/>
          </a:p>
          <a:p>
            <a:pPr indent="-457200" lvl="2" marL="1131570" rtl="0" algn="l">
              <a:spcBef>
                <a:spcPts val="444"/>
              </a:spcBef>
              <a:spcAft>
                <a:spcPts val="0"/>
              </a:spcAft>
              <a:buClr>
                <a:schemeClr val="dk1"/>
              </a:buClr>
              <a:buSzPct val="100000"/>
              <a:buFont typeface="Arial"/>
              <a:buChar char="•"/>
            </a:pPr>
            <a:r>
              <a:rPr lang="en-US"/>
              <a:t>changing competitive situation</a:t>
            </a:r>
            <a:endParaRPr/>
          </a:p>
          <a:p>
            <a:pPr indent="-457200" lvl="2" marL="1131570" rtl="0" algn="l">
              <a:spcBef>
                <a:spcPts val="444"/>
              </a:spcBef>
              <a:spcAft>
                <a:spcPts val="0"/>
              </a:spcAft>
              <a:buClr>
                <a:schemeClr val="dk1"/>
              </a:buClr>
              <a:buSzPct val="100000"/>
              <a:buFont typeface="Arial"/>
              <a:buChar char="•"/>
            </a:pPr>
            <a:r>
              <a:rPr lang="en-US"/>
              <a:t>personnel turnover: engineering, management, marketing, customer</a:t>
            </a:r>
            <a:endParaRPr/>
          </a:p>
          <a:p>
            <a:pPr indent="-274320" lvl="0" marL="274320" rtl="0" algn="l">
              <a:spcBef>
                <a:spcPts val="592"/>
              </a:spcBef>
              <a:spcAft>
                <a:spcPts val="0"/>
              </a:spcAft>
              <a:buClr>
                <a:schemeClr val="dk1"/>
              </a:buClr>
              <a:buSzPct val="100000"/>
              <a:buFont typeface="Noto Sans Symbols"/>
              <a:buChar char="⚫"/>
            </a:pPr>
            <a:r>
              <a:rPr lang="en-US"/>
              <a:t>2. The design is never right the first time</a:t>
            </a:r>
            <a:endParaRPr/>
          </a:p>
          <a:p>
            <a:pPr indent="-457200" lvl="2" marL="1131570" rtl="0" algn="l">
              <a:spcBef>
                <a:spcPts val="444"/>
              </a:spcBef>
              <a:spcAft>
                <a:spcPts val="0"/>
              </a:spcAft>
              <a:buClr>
                <a:schemeClr val="dk1"/>
              </a:buClr>
              <a:buSzPct val="100000"/>
              <a:buFont typeface="Arial"/>
              <a:buChar char="•"/>
            </a:pPr>
            <a:r>
              <a:rPr lang="en-US"/>
              <a:t>design is a creative, problem solving process</a:t>
            </a:r>
            <a:endParaRPr/>
          </a:p>
          <a:p>
            <a:pPr indent="-274320" lvl="0" marL="274320" rtl="0" algn="l">
              <a:spcBef>
                <a:spcPts val="592"/>
              </a:spcBef>
              <a:spcAft>
                <a:spcPts val="0"/>
              </a:spcAft>
              <a:buClr>
                <a:schemeClr val="dk1"/>
              </a:buClr>
              <a:buSzPct val="100000"/>
              <a:buFont typeface="Noto Sans Symbols"/>
              <a:buChar char="⚫"/>
            </a:pPr>
            <a:r>
              <a:rPr lang="en-US"/>
              <a:t>3. Frequent demonstrations of progress and early warning of problems are desirable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3"/>
          <p:cNvSpPr txBox="1"/>
          <p:nvPr>
            <p:ph type="title"/>
          </p:nvPr>
        </p:nvSpPr>
        <p:spPr>
          <a:xfrm>
            <a:off x="674688" y="325438"/>
            <a:ext cx="7772400" cy="6651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r>
              <a:rPr b="1" lang="en-US"/>
              <a:t>Discussion of the Waterfall Model</a:t>
            </a:r>
            <a:endParaRPr/>
          </a:p>
        </p:txBody>
      </p:sp>
      <p:sp>
        <p:nvSpPr>
          <p:cNvPr id="255" name="Google Shape;255;p23"/>
          <p:cNvSpPr txBox="1"/>
          <p:nvPr/>
        </p:nvSpPr>
        <p:spPr>
          <a:xfrm>
            <a:off x="762000" y="1371600"/>
            <a:ext cx="7848600" cy="4524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chemeClr val="dk1"/>
                </a:solidFill>
                <a:latin typeface="Times New Roman"/>
                <a:ea typeface="Times New Roman"/>
                <a:cs typeface="Times New Roman"/>
                <a:sym typeface="Times New Roman"/>
              </a:rPr>
              <a:t>Advantages:</a:t>
            </a:r>
            <a:endParaRPr sz="2400">
              <a:solidFill>
                <a:schemeClr val="dk1"/>
              </a:solidFill>
              <a:latin typeface="Verdana"/>
              <a:ea typeface="Verdana"/>
              <a:cs typeface="Verdana"/>
              <a:sym typeface="Verdana"/>
            </a:endParaRPr>
          </a:p>
          <a:p>
            <a:pPr indent="-152400" lvl="0" marL="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Identifies systems requirements long before programming begins.</a:t>
            </a:r>
            <a:endParaRPr/>
          </a:p>
          <a:p>
            <a:pPr indent="-152400" lvl="0" marL="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Only appropriate when the requirements are well-understood</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1200"/>
              </a:spcBef>
              <a:spcAft>
                <a:spcPts val="0"/>
              </a:spcAft>
              <a:buNone/>
            </a:pPr>
            <a:r>
              <a:rPr b="1" i="1" lang="en-US" sz="2400">
                <a:solidFill>
                  <a:schemeClr val="dk1"/>
                </a:solidFill>
                <a:latin typeface="Times New Roman"/>
                <a:ea typeface="Times New Roman"/>
                <a:cs typeface="Times New Roman"/>
                <a:sym typeface="Times New Roman"/>
              </a:rPr>
              <a:t>Disadvantages:</a:t>
            </a:r>
            <a:endParaRPr/>
          </a:p>
          <a:p>
            <a:pPr indent="-152400" lvl="0" marL="0" marR="0" rtl="0" algn="l">
              <a:spcBef>
                <a:spcPts val="12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Takes long time to deliver since developing requirements.</a:t>
            </a:r>
            <a:endParaRPr/>
          </a:p>
          <a:p>
            <a:pPr indent="-152400" lvl="0" marL="0" marR="0" rtl="0" algn="l">
              <a:spcBef>
                <a:spcPts val="12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Difficult to adapt to changing requirements</a:t>
            </a:r>
            <a:endParaRPr/>
          </a:p>
          <a:p>
            <a:pPr indent="0" lvl="0" marL="0" marR="0" rtl="0" algn="l">
              <a:spcBef>
                <a:spcPts val="1200"/>
              </a:spcBef>
              <a:spcAft>
                <a:spcPts val="0"/>
              </a:spcAft>
              <a:buNone/>
            </a:pPr>
            <a:r>
              <a:rPr lang="en-US" sz="2400">
                <a:solidFill>
                  <a:schemeClr val="dk1"/>
                </a:solidFill>
                <a:latin typeface="Times New Roman"/>
                <a:ea typeface="Times New Roman"/>
                <a:cs typeface="Times New Roman"/>
                <a:sym typeface="Times New Roman"/>
              </a:rPr>
              <a:t>- Each stage in the process reveals new understanding of the previous stages, that requires the earlier stages to be revised.</a:t>
            </a:r>
            <a:endParaRPr b="1" i="1" sz="24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r>
              <a:rPr b="1" lang="en-US">
                <a:solidFill>
                  <a:srgbClr val="7B9899"/>
                </a:solidFill>
              </a:rPr>
              <a:t>Relative Cost to Fix a Software Defect</a:t>
            </a:r>
            <a:endParaRPr>
              <a:solidFill>
                <a:srgbClr val="7B9899"/>
              </a:solidFill>
            </a:endParaRPr>
          </a:p>
        </p:txBody>
      </p:sp>
      <p:pic>
        <p:nvPicPr>
          <p:cNvPr id="261" name="Google Shape;261;p24"/>
          <p:cNvPicPr preferRelativeResize="0"/>
          <p:nvPr/>
        </p:nvPicPr>
        <p:blipFill rotWithShape="1">
          <a:blip r:embed="rId3">
            <a:alphaModFix/>
          </a:blip>
          <a:srcRect b="0" l="0" r="0" t="0"/>
          <a:stretch/>
        </p:blipFill>
        <p:spPr>
          <a:xfrm>
            <a:off x="533400" y="1524000"/>
            <a:ext cx="8153400" cy="4572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5"/>
          <p:cNvSpPr txBox="1"/>
          <p:nvPr>
            <p:ph type="title"/>
          </p:nvPr>
        </p:nvSpPr>
        <p:spPr>
          <a:xfrm>
            <a:off x="2819400" y="320768"/>
            <a:ext cx="3801490" cy="689932"/>
          </a:xfrm>
          <a:prstGeom prst="rect">
            <a:avLst/>
          </a:prstGeom>
          <a:noFill/>
          <a:ln>
            <a:noFill/>
          </a:ln>
        </p:spPr>
        <p:txBody>
          <a:bodyPr anchorCtr="0" anchor="ctr" bIns="0" lIns="0" spcFirstLastPara="1" rIns="0" wrap="square" tIns="12700">
            <a:spAutoFit/>
          </a:bodyPr>
          <a:lstStyle/>
          <a:p>
            <a:pPr indent="0" lvl="0" marL="12700" rtl="0" algn="ctr">
              <a:lnSpc>
                <a:spcPct val="100000"/>
              </a:lnSpc>
              <a:spcBef>
                <a:spcPts val="0"/>
              </a:spcBef>
              <a:spcAft>
                <a:spcPts val="0"/>
              </a:spcAft>
              <a:buNone/>
            </a:pPr>
            <a:r>
              <a:rPr lang="en-US">
                <a:solidFill>
                  <a:srgbClr val="544E39"/>
                </a:solidFill>
              </a:rPr>
              <a:t>The V-Model</a:t>
            </a:r>
            <a:endParaRPr/>
          </a:p>
        </p:txBody>
      </p:sp>
      <p:sp>
        <p:nvSpPr>
          <p:cNvPr id="267" name="Google Shape;267;p25"/>
          <p:cNvSpPr/>
          <p:nvPr/>
        </p:nvSpPr>
        <p:spPr>
          <a:xfrm>
            <a:off x="8532114" y="5650229"/>
            <a:ext cx="71120" cy="396240"/>
          </a:xfrm>
          <a:custGeom>
            <a:rect b="b" l="l" r="r" t="t"/>
            <a:pathLst>
              <a:path extrusionOk="0" h="396239" w="71120">
                <a:moveTo>
                  <a:pt x="71119" y="396240"/>
                </a:moveTo>
                <a:lnTo>
                  <a:pt x="43451" y="390651"/>
                </a:lnTo>
                <a:lnTo>
                  <a:pt x="20843" y="375410"/>
                </a:lnTo>
                <a:lnTo>
                  <a:pt x="5593" y="352804"/>
                </a:lnTo>
                <a:lnTo>
                  <a:pt x="0" y="325120"/>
                </a:lnTo>
                <a:lnTo>
                  <a:pt x="0" y="71120"/>
                </a:lnTo>
                <a:lnTo>
                  <a:pt x="5593" y="43435"/>
                </a:lnTo>
                <a:lnTo>
                  <a:pt x="20843" y="20829"/>
                </a:lnTo>
                <a:lnTo>
                  <a:pt x="43451" y="5588"/>
                </a:lnTo>
                <a:lnTo>
                  <a:pt x="71119" y="0"/>
                </a:lnTo>
              </a:path>
            </a:pathLst>
          </a:custGeom>
          <a:noFill/>
          <a:ln cap="flat" cmpd="sng" w="198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68" name="Google Shape;268;p25"/>
          <p:cNvSpPr/>
          <p:nvPr/>
        </p:nvSpPr>
        <p:spPr>
          <a:xfrm>
            <a:off x="9009633" y="5650229"/>
            <a:ext cx="71120" cy="396240"/>
          </a:xfrm>
          <a:custGeom>
            <a:rect b="b" l="l" r="r" t="t"/>
            <a:pathLst>
              <a:path extrusionOk="0" h="396239" w="71120">
                <a:moveTo>
                  <a:pt x="0" y="0"/>
                </a:moveTo>
                <a:lnTo>
                  <a:pt x="27668" y="5588"/>
                </a:lnTo>
                <a:lnTo>
                  <a:pt x="50276" y="20829"/>
                </a:lnTo>
                <a:lnTo>
                  <a:pt x="65526" y="43435"/>
                </a:lnTo>
                <a:lnTo>
                  <a:pt x="71120" y="71120"/>
                </a:lnTo>
                <a:lnTo>
                  <a:pt x="71120" y="325120"/>
                </a:lnTo>
                <a:lnTo>
                  <a:pt x="65526" y="352804"/>
                </a:lnTo>
                <a:lnTo>
                  <a:pt x="50276" y="375410"/>
                </a:lnTo>
                <a:lnTo>
                  <a:pt x="27668" y="390651"/>
                </a:lnTo>
                <a:lnTo>
                  <a:pt x="0" y="396240"/>
                </a:lnTo>
              </a:path>
            </a:pathLst>
          </a:custGeom>
          <a:noFill/>
          <a:ln cap="flat" cmpd="sng" w="198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69" name="Google Shape;269;p25"/>
          <p:cNvSpPr/>
          <p:nvPr/>
        </p:nvSpPr>
        <p:spPr>
          <a:xfrm>
            <a:off x="0" y="0"/>
            <a:ext cx="1485900" cy="121462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70" name="Google Shape;270;p25"/>
          <p:cNvSpPr/>
          <p:nvPr/>
        </p:nvSpPr>
        <p:spPr>
          <a:xfrm>
            <a:off x="1275986" y="1219200"/>
            <a:ext cx="5938581" cy="502963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71" name="Google Shape;271;p25"/>
          <p:cNvSpPr txBox="1"/>
          <p:nvPr>
            <p:ph idx="4294967295" type="sldNum"/>
          </p:nvPr>
        </p:nvSpPr>
        <p:spPr>
          <a:xfrm>
            <a:off x="8653271" y="5740247"/>
            <a:ext cx="308609" cy="254000"/>
          </a:xfrm>
          <a:prstGeom prst="rect">
            <a:avLst/>
          </a:prstGeom>
          <a:noFill/>
          <a:ln>
            <a:noFill/>
          </a:ln>
        </p:spPr>
        <p:txBody>
          <a:bodyPr anchorCtr="0" anchor="ctr" bIns="0" lIns="0" spcFirstLastPara="1" rIns="0" wrap="square" tIns="0">
            <a:spAutoFit/>
          </a:bodyPr>
          <a:lstStyle/>
          <a:p>
            <a:pPr indent="0" lvl="0" marL="38100" rtl="0" algn="r">
              <a:lnSpc>
                <a:spcPct val="150833"/>
              </a:lnSpc>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6"/>
          <p:cNvSpPr txBox="1"/>
          <p:nvPr>
            <p:ph type="title"/>
          </p:nvPr>
        </p:nvSpPr>
        <p:spPr>
          <a:xfrm>
            <a:off x="1981200" y="320768"/>
            <a:ext cx="5366893" cy="689932"/>
          </a:xfrm>
          <a:prstGeom prst="rect">
            <a:avLst/>
          </a:prstGeom>
          <a:noFill/>
          <a:ln>
            <a:noFill/>
          </a:ln>
        </p:spPr>
        <p:txBody>
          <a:bodyPr anchorCtr="0" anchor="ctr" bIns="0" lIns="0" spcFirstLastPara="1" rIns="0" wrap="square" tIns="12700">
            <a:spAutoFit/>
          </a:bodyPr>
          <a:lstStyle/>
          <a:p>
            <a:pPr indent="0" lvl="0" marL="12700" rtl="0" algn="ctr">
              <a:lnSpc>
                <a:spcPct val="100000"/>
              </a:lnSpc>
              <a:spcBef>
                <a:spcPts val="0"/>
              </a:spcBef>
              <a:spcAft>
                <a:spcPts val="0"/>
              </a:spcAft>
              <a:buNone/>
            </a:pPr>
            <a:r>
              <a:rPr lang="en-US">
                <a:solidFill>
                  <a:srgbClr val="544E39"/>
                </a:solidFill>
              </a:rPr>
              <a:t>The V-Model</a:t>
            </a:r>
            <a:r>
              <a:rPr lang="en-US"/>
              <a:t>(Cont..)</a:t>
            </a:r>
            <a:endParaRPr/>
          </a:p>
        </p:txBody>
      </p:sp>
      <p:sp>
        <p:nvSpPr>
          <p:cNvPr id="277" name="Google Shape;277;p26"/>
          <p:cNvSpPr/>
          <p:nvPr/>
        </p:nvSpPr>
        <p:spPr>
          <a:xfrm>
            <a:off x="8532114" y="5650229"/>
            <a:ext cx="71120" cy="396240"/>
          </a:xfrm>
          <a:custGeom>
            <a:rect b="b" l="l" r="r" t="t"/>
            <a:pathLst>
              <a:path extrusionOk="0" h="396239" w="71120">
                <a:moveTo>
                  <a:pt x="71119" y="396240"/>
                </a:moveTo>
                <a:lnTo>
                  <a:pt x="43451" y="390651"/>
                </a:lnTo>
                <a:lnTo>
                  <a:pt x="20843" y="375410"/>
                </a:lnTo>
                <a:lnTo>
                  <a:pt x="5593" y="352804"/>
                </a:lnTo>
                <a:lnTo>
                  <a:pt x="0" y="325120"/>
                </a:lnTo>
                <a:lnTo>
                  <a:pt x="0" y="71120"/>
                </a:lnTo>
                <a:lnTo>
                  <a:pt x="5593" y="43435"/>
                </a:lnTo>
                <a:lnTo>
                  <a:pt x="20843" y="20829"/>
                </a:lnTo>
                <a:lnTo>
                  <a:pt x="43451" y="5588"/>
                </a:lnTo>
                <a:lnTo>
                  <a:pt x="71119" y="0"/>
                </a:lnTo>
              </a:path>
            </a:pathLst>
          </a:custGeom>
          <a:noFill/>
          <a:ln cap="flat" cmpd="sng" w="198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78" name="Google Shape;278;p26"/>
          <p:cNvSpPr/>
          <p:nvPr/>
        </p:nvSpPr>
        <p:spPr>
          <a:xfrm>
            <a:off x="9009633" y="5650229"/>
            <a:ext cx="71120" cy="396240"/>
          </a:xfrm>
          <a:custGeom>
            <a:rect b="b" l="l" r="r" t="t"/>
            <a:pathLst>
              <a:path extrusionOk="0" h="396239" w="71120">
                <a:moveTo>
                  <a:pt x="0" y="0"/>
                </a:moveTo>
                <a:lnTo>
                  <a:pt x="27668" y="5588"/>
                </a:lnTo>
                <a:lnTo>
                  <a:pt x="50276" y="20829"/>
                </a:lnTo>
                <a:lnTo>
                  <a:pt x="65526" y="43435"/>
                </a:lnTo>
                <a:lnTo>
                  <a:pt x="71120" y="71120"/>
                </a:lnTo>
                <a:lnTo>
                  <a:pt x="71120" y="325120"/>
                </a:lnTo>
                <a:lnTo>
                  <a:pt x="65526" y="352804"/>
                </a:lnTo>
                <a:lnTo>
                  <a:pt x="50276" y="375410"/>
                </a:lnTo>
                <a:lnTo>
                  <a:pt x="27668" y="390651"/>
                </a:lnTo>
                <a:lnTo>
                  <a:pt x="0" y="396240"/>
                </a:lnTo>
              </a:path>
            </a:pathLst>
          </a:custGeom>
          <a:noFill/>
          <a:ln cap="flat" cmpd="sng" w="198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79" name="Google Shape;279;p26"/>
          <p:cNvSpPr/>
          <p:nvPr/>
        </p:nvSpPr>
        <p:spPr>
          <a:xfrm>
            <a:off x="0" y="0"/>
            <a:ext cx="1485900" cy="121462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80" name="Google Shape;280;p26"/>
          <p:cNvSpPr txBox="1"/>
          <p:nvPr/>
        </p:nvSpPr>
        <p:spPr>
          <a:xfrm>
            <a:off x="345440" y="1546605"/>
            <a:ext cx="7959090" cy="3903345"/>
          </a:xfrm>
          <a:prstGeom prst="rect">
            <a:avLst/>
          </a:prstGeom>
          <a:noFill/>
          <a:ln>
            <a:noFill/>
          </a:ln>
        </p:spPr>
        <p:txBody>
          <a:bodyPr anchorCtr="0" anchor="t" bIns="0" lIns="0" spcFirstLastPara="1" rIns="0" wrap="square" tIns="12700">
            <a:spAutoFit/>
          </a:bodyPr>
          <a:lstStyle/>
          <a:p>
            <a:pPr indent="-228600" lvl="0" marL="241300" marR="5715" rtl="0" algn="just">
              <a:lnSpc>
                <a:spcPct val="100000"/>
              </a:lnSpc>
              <a:spcBef>
                <a:spcPts val="0"/>
              </a:spcBef>
              <a:spcAft>
                <a:spcPts val="0"/>
              </a:spcAft>
              <a:buClr>
                <a:srgbClr val="A9A47B"/>
              </a:buClr>
              <a:buSzPts val="2400"/>
              <a:buFont typeface="Noto Sans Symbols"/>
              <a:buChar char="❑"/>
            </a:pPr>
            <a:r>
              <a:rPr lang="en-US" sz="2400">
                <a:solidFill>
                  <a:srgbClr val="2E2B1F"/>
                </a:solidFill>
                <a:latin typeface="Times New Roman"/>
                <a:ea typeface="Times New Roman"/>
                <a:cs typeface="Times New Roman"/>
                <a:sym typeface="Times New Roman"/>
              </a:rPr>
              <a:t>The V - model is SDLC model where execution of processes  happens in a sequential manner in V-shape.</a:t>
            </a:r>
            <a:endParaRPr sz="2400">
              <a:solidFill>
                <a:schemeClr val="dk1"/>
              </a:solidFill>
              <a:latin typeface="Times New Roman"/>
              <a:ea typeface="Times New Roman"/>
              <a:cs typeface="Times New Roman"/>
              <a:sym typeface="Times New Roman"/>
            </a:endParaRPr>
          </a:p>
          <a:p>
            <a:pPr indent="-347980" lvl="0" marL="360045" marR="0" rtl="0" algn="just">
              <a:lnSpc>
                <a:spcPct val="100000"/>
              </a:lnSpc>
              <a:spcBef>
                <a:spcPts val="580"/>
              </a:spcBef>
              <a:spcAft>
                <a:spcPts val="0"/>
              </a:spcAft>
              <a:buClr>
                <a:srgbClr val="A9A47B"/>
              </a:buClr>
              <a:buSzPts val="2400"/>
              <a:buFont typeface="Noto Sans Symbols"/>
              <a:buChar char="❑"/>
            </a:pPr>
            <a:r>
              <a:rPr lang="en-US" sz="2400">
                <a:solidFill>
                  <a:srgbClr val="2E2B1F"/>
                </a:solidFill>
                <a:latin typeface="Times New Roman"/>
                <a:ea typeface="Times New Roman"/>
                <a:cs typeface="Times New Roman"/>
                <a:sym typeface="Times New Roman"/>
              </a:rPr>
              <a:t>It is also known as </a:t>
            </a:r>
            <a:r>
              <a:rPr b="1" i="1" lang="en-US" sz="2400">
                <a:solidFill>
                  <a:srgbClr val="2E2B1F"/>
                </a:solidFill>
                <a:latin typeface="Times New Roman"/>
                <a:ea typeface="Times New Roman"/>
                <a:cs typeface="Times New Roman"/>
                <a:sym typeface="Times New Roman"/>
              </a:rPr>
              <a:t>Verification and Validation model</a:t>
            </a:r>
            <a:r>
              <a:rPr lang="en-US" sz="2400">
                <a:solidFill>
                  <a:srgbClr val="2E2B1F"/>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indent="-228600" lvl="0" marL="241300" marR="6350" rtl="0" algn="just">
              <a:lnSpc>
                <a:spcPct val="100000"/>
              </a:lnSpc>
              <a:spcBef>
                <a:spcPts val="575"/>
              </a:spcBef>
              <a:spcAft>
                <a:spcPts val="0"/>
              </a:spcAft>
              <a:buClr>
                <a:srgbClr val="A9A47B"/>
              </a:buClr>
              <a:buSzPts val="2400"/>
              <a:buFont typeface="Noto Sans Symbols"/>
              <a:buChar char="❑"/>
            </a:pPr>
            <a:r>
              <a:rPr lang="en-US" sz="2400">
                <a:solidFill>
                  <a:srgbClr val="2E2B1F"/>
                </a:solidFill>
                <a:latin typeface="Times New Roman"/>
                <a:ea typeface="Times New Roman"/>
                <a:cs typeface="Times New Roman"/>
                <a:sym typeface="Times New Roman"/>
              </a:rPr>
              <a:t>V - Model is an extension of the waterfall model and is based  on association of a testing phase for each corresponding  development stage. This means that for every single phase in  the development cycle there is a directly associated testing  phase.</a:t>
            </a:r>
            <a:endParaRPr sz="2400">
              <a:solidFill>
                <a:schemeClr val="dk1"/>
              </a:solidFill>
              <a:latin typeface="Times New Roman"/>
              <a:ea typeface="Times New Roman"/>
              <a:cs typeface="Times New Roman"/>
              <a:sym typeface="Times New Roman"/>
            </a:endParaRPr>
          </a:p>
          <a:p>
            <a:pPr indent="-228600" lvl="0" marL="241300" marR="5080" rtl="0" algn="just">
              <a:lnSpc>
                <a:spcPct val="100000"/>
              </a:lnSpc>
              <a:spcBef>
                <a:spcPts val="575"/>
              </a:spcBef>
              <a:spcAft>
                <a:spcPts val="0"/>
              </a:spcAft>
              <a:buClr>
                <a:srgbClr val="A9A47B"/>
              </a:buClr>
              <a:buSzPts val="2400"/>
              <a:buFont typeface="Noto Sans Symbols"/>
              <a:buChar char="❑"/>
            </a:pPr>
            <a:r>
              <a:rPr lang="en-US" sz="2400">
                <a:solidFill>
                  <a:srgbClr val="2E2B1F"/>
                </a:solidFill>
                <a:latin typeface="Times New Roman"/>
                <a:ea typeface="Times New Roman"/>
                <a:cs typeface="Times New Roman"/>
                <a:sym typeface="Times New Roman"/>
              </a:rPr>
              <a:t>This is a highly disciplined model and next phase starts only  after completion of the previous phase.</a:t>
            </a:r>
            <a:endParaRPr sz="2400">
              <a:solidFill>
                <a:schemeClr val="dk1"/>
              </a:solidFill>
              <a:latin typeface="Times New Roman"/>
              <a:ea typeface="Times New Roman"/>
              <a:cs typeface="Times New Roman"/>
              <a:sym typeface="Times New Roman"/>
            </a:endParaRPr>
          </a:p>
        </p:txBody>
      </p:sp>
      <p:sp>
        <p:nvSpPr>
          <p:cNvPr id="281" name="Google Shape;281;p26"/>
          <p:cNvSpPr txBox="1"/>
          <p:nvPr>
            <p:ph idx="4294967295" type="sldNum"/>
          </p:nvPr>
        </p:nvSpPr>
        <p:spPr>
          <a:xfrm>
            <a:off x="8653271" y="5740247"/>
            <a:ext cx="308609" cy="254000"/>
          </a:xfrm>
          <a:prstGeom prst="rect">
            <a:avLst/>
          </a:prstGeom>
          <a:noFill/>
          <a:ln>
            <a:noFill/>
          </a:ln>
        </p:spPr>
        <p:txBody>
          <a:bodyPr anchorCtr="0" anchor="ctr" bIns="0" lIns="0" spcFirstLastPara="1" rIns="0" wrap="square" tIns="0">
            <a:spAutoFit/>
          </a:bodyPr>
          <a:lstStyle/>
          <a:p>
            <a:pPr indent="0" lvl="0" marL="38100" rtl="0" algn="r">
              <a:lnSpc>
                <a:spcPct val="150833"/>
              </a:lnSpc>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7"/>
          <p:cNvSpPr txBox="1"/>
          <p:nvPr>
            <p:ph type="title"/>
          </p:nvPr>
        </p:nvSpPr>
        <p:spPr>
          <a:xfrm>
            <a:off x="1752600" y="320768"/>
            <a:ext cx="5595493" cy="689932"/>
          </a:xfrm>
          <a:prstGeom prst="rect">
            <a:avLst/>
          </a:prstGeom>
          <a:noFill/>
          <a:ln>
            <a:noFill/>
          </a:ln>
        </p:spPr>
        <p:txBody>
          <a:bodyPr anchorCtr="0" anchor="ctr" bIns="0" lIns="0" spcFirstLastPara="1" rIns="0" wrap="square" tIns="12700">
            <a:spAutoFit/>
          </a:bodyPr>
          <a:lstStyle/>
          <a:p>
            <a:pPr indent="0" lvl="0" marL="12700" rtl="0" algn="ctr">
              <a:lnSpc>
                <a:spcPct val="100000"/>
              </a:lnSpc>
              <a:spcBef>
                <a:spcPts val="0"/>
              </a:spcBef>
              <a:spcAft>
                <a:spcPts val="0"/>
              </a:spcAft>
              <a:buNone/>
            </a:pPr>
            <a:r>
              <a:rPr lang="en-US">
                <a:solidFill>
                  <a:srgbClr val="544E39"/>
                </a:solidFill>
              </a:rPr>
              <a:t>The V-Model</a:t>
            </a:r>
            <a:r>
              <a:rPr lang="en-US"/>
              <a:t>(Cont..)</a:t>
            </a:r>
            <a:endParaRPr/>
          </a:p>
        </p:txBody>
      </p:sp>
      <p:sp>
        <p:nvSpPr>
          <p:cNvPr id="287" name="Google Shape;287;p27"/>
          <p:cNvSpPr/>
          <p:nvPr/>
        </p:nvSpPr>
        <p:spPr>
          <a:xfrm>
            <a:off x="8532114" y="5650229"/>
            <a:ext cx="71120" cy="396240"/>
          </a:xfrm>
          <a:custGeom>
            <a:rect b="b" l="l" r="r" t="t"/>
            <a:pathLst>
              <a:path extrusionOk="0" h="396239" w="71120">
                <a:moveTo>
                  <a:pt x="71119" y="396240"/>
                </a:moveTo>
                <a:lnTo>
                  <a:pt x="43451" y="390651"/>
                </a:lnTo>
                <a:lnTo>
                  <a:pt x="20843" y="375410"/>
                </a:lnTo>
                <a:lnTo>
                  <a:pt x="5593" y="352804"/>
                </a:lnTo>
                <a:lnTo>
                  <a:pt x="0" y="325120"/>
                </a:lnTo>
                <a:lnTo>
                  <a:pt x="0" y="71120"/>
                </a:lnTo>
                <a:lnTo>
                  <a:pt x="5593" y="43435"/>
                </a:lnTo>
                <a:lnTo>
                  <a:pt x="20843" y="20829"/>
                </a:lnTo>
                <a:lnTo>
                  <a:pt x="43451" y="5588"/>
                </a:lnTo>
                <a:lnTo>
                  <a:pt x="71119" y="0"/>
                </a:lnTo>
              </a:path>
            </a:pathLst>
          </a:custGeom>
          <a:noFill/>
          <a:ln cap="flat" cmpd="sng" w="198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88" name="Google Shape;288;p27"/>
          <p:cNvSpPr/>
          <p:nvPr/>
        </p:nvSpPr>
        <p:spPr>
          <a:xfrm>
            <a:off x="9009633" y="5650229"/>
            <a:ext cx="71120" cy="396240"/>
          </a:xfrm>
          <a:custGeom>
            <a:rect b="b" l="l" r="r" t="t"/>
            <a:pathLst>
              <a:path extrusionOk="0" h="396239" w="71120">
                <a:moveTo>
                  <a:pt x="0" y="0"/>
                </a:moveTo>
                <a:lnTo>
                  <a:pt x="27668" y="5588"/>
                </a:lnTo>
                <a:lnTo>
                  <a:pt x="50276" y="20829"/>
                </a:lnTo>
                <a:lnTo>
                  <a:pt x="65526" y="43435"/>
                </a:lnTo>
                <a:lnTo>
                  <a:pt x="71120" y="71120"/>
                </a:lnTo>
                <a:lnTo>
                  <a:pt x="71120" y="325120"/>
                </a:lnTo>
                <a:lnTo>
                  <a:pt x="65526" y="352804"/>
                </a:lnTo>
                <a:lnTo>
                  <a:pt x="50276" y="375410"/>
                </a:lnTo>
                <a:lnTo>
                  <a:pt x="27668" y="390651"/>
                </a:lnTo>
                <a:lnTo>
                  <a:pt x="0" y="396240"/>
                </a:lnTo>
              </a:path>
            </a:pathLst>
          </a:custGeom>
          <a:noFill/>
          <a:ln cap="flat" cmpd="sng" w="198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89" name="Google Shape;289;p27"/>
          <p:cNvSpPr/>
          <p:nvPr/>
        </p:nvSpPr>
        <p:spPr>
          <a:xfrm>
            <a:off x="0" y="0"/>
            <a:ext cx="1485900" cy="121462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90" name="Google Shape;290;p27"/>
          <p:cNvSpPr txBox="1"/>
          <p:nvPr/>
        </p:nvSpPr>
        <p:spPr>
          <a:xfrm>
            <a:off x="345440" y="1510029"/>
            <a:ext cx="7959090" cy="3500754"/>
          </a:xfrm>
          <a:prstGeom prst="rect">
            <a:avLst/>
          </a:prstGeom>
          <a:noFill/>
          <a:ln>
            <a:noFill/>
          </a:ln>
        </p:spPr>
        <p:txBody>
          <a:bodyPr anchorCtr="0" anchor="t" bIns="0" lIns="0" spcFirstLastPara="1" rIns="0" wrap="square" tIns="48875">
            <a:spAutoFit/>
          </a:bodyPr>
          <a:lstStyle/>
          <a:p>
            <a:pPr indent="-228600" lvl="0" marL="241300" marR="5080" rtl="0" algn="just">
              <a:lnSpc>
                <a:spcPct val="90000"/>
              </a:lnSpc>
              <a:spcBef>
                <a:spcPts val="0"/>
              </a:spcBef>
              <a:spcAft>
                <a:spcPts val="0"/>
              </a:spcAft>
              <a:buClr>
                <a:srgbClr val="A9A47B"/>
              </a:buClr>
              <a:buSzPts val="2300"/>
              <a:buFont typeface="Noto Sans Symbols"/>
              <a:buChar char="❑"/>
            </a:pPr>
            <a:r>
              <a:rPr lang="en-US" sz="2400">
                <a:solidFill>
                  <a:srgbClr val="2E2B1F"/>
                </a:solidFill>
                <a:latin typeface="Times New Roman"/>
                <a:ea typeface="Times New Roman"/>
                <a:cs typeface="Times New Roman"/>
                <a:sym typeface="Times New Roman"/>
              </a:rPr>
              <a:t>A variation of waterfall model depicts the relationship of  quality assurance actions to the actions associated with  communication, modeling and early code construction  activates.</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Clr>
                <a:srgbClr val="A9A47B"/>
              </a:buClr>
              <a:buSzPts val="3250"/>
              <a:buFont typeface="Noto Sans Symbols"/>
              <a:buNone/>
            </a:pPr>
            <a:r>
              <a:t/>
            </a:r>
            <a:endParaRPr sz="3250">
              <a:solidFill>
                <a:schemeClr val="dk1"/>
              </a:solidFill>
              <a:latin typeface="Times New Roman"/>
              <a:ea typeface="Times New Roman"/>
              <a:cs typeface="Times New Roman"/>
              <a:sym typeface="Times New Roman"/>
            </a:endParaRPr>
          </a:p>
          <a:p>
            <a:pPr indent="-228600" lvl="0" marL="241300" marR="5080" rtl="0" algn="just">
              <a:lnSpc>
                <a:spcPct val="90000"/>
              </a:lnSpc>
              <a:spcBef>
                <a:spcPts val="5"/>
              </a:spcBef>
              <a:spcAft>
                <a:spcPts val="0"/>
              </a:spcAft>
              <a:buClr>
                <a:srgbClr val="A9A47B"/>
              </a:buClr>
              <a:buSzPts val="2300"/>
              <a:buFont typeface="Noto Sans Symbols"/>
              <a:buChar char="❑"/>
            </a:pPr>
            <a:r>
              <a:rPr lang="en-US" sz="2400">
                <a:solidFill>
                  <a:srgbClr val="2E2B1F"/>
                </a:solidFill>
                <a:latin typeface="Times New Roman"/>
                <a:ea typeface="Times New Roman"/>
                <a:cs typeface="Times New Roman"/>
                <a:sym typeface="Times New Roman"/>
              </a:rPr>
              <a:t>Team first moves down the left side of the V to refine the  problem requirements. Once code is generated, the team  moves up the right side of the V, performing a series of tests  that validate each of the models created as the team moved  down the left side.</a:t>
            </a:r>
            <a:endParaRPr sz="2400">
              <a:solidFill>
                <a:schemeClr val="dk1"/>
              </a:solidFill>
              <a:latin typeface="Times New Roman"/>
              <a:ea typeface="Times New Roman"/>
              <a:cs typeface="Times New Roman"/>
              <a:sym typeface="Times New Roman"/>
            </a:endParaRPr>
          </a:p>
        </p:txBody>
      </p:sp>
      <p:sp>
        <p:nvSpPr>
          <p:cNvPr id="291" name="Google Shape;291;p27"/>
          <p:cNvSpPr txBox="1"/>
          <p:nvPr>
            <p:ph idx="4294967295" type="sldNum"/>
          </p:nvPr>
        </p:nvSpPr>
        <p:spPr>
          <a:xfrm>
            <a:off x="8653271" y="5740247"/>
            <a:ext cx="308609" cy="254000"/>
          </a:xfrm>
          <a:prstGeom prst="rect">
            <a:avLst/>
          </a:prstGeom>
          <a:noFill/>
          <a:ln>
            <a:noFill/>
          </a:ln>
        </p:spPr>
        <p:txBody>
          <a:bodyPr anchorCtr="0" anchor="ctr" bIns="0" lIns="0" spcFirstLastPara="1" rIns="0" wrap="square" tIns="0">
            <a:spAutoFit/>
          </a:bodyPr>
          <a:lstStyle/>
          <a:p>
            <a:pPr indent="0" lvl="0" marL="38100" rtl="0" algn="r">
              <a:lnSpc>
                <a:spcPct val="150833"/>
              </a:lnSpc>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Prototyping</a:t>
            </a:r>
            <a:endParaRPr/>
          </a:p>
        </p:txBody>
      </p:sp>
      <p:sp>
        <p:nvSpPr>
          <p:cNvPr id="297" name="Google Shape;297;p28"/>
          <p:cNvSpPr/>
          <p:nvPr/>
        </p:nvSpPr>
        <p:spPr>
          <a:xfrm>
            <a:off x="1760538" y="1223963"/>
            <a:ext cx="1912937" cy="687387"/>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875" lIns="91775" spcFirstLastPara="1" rIns="91775" wrap="square" tIns="45875">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Requirements</a:t>
            </a:r>
            <a:endParaRPr/>
          </a:p>
        </p:txBody>
      </p:sp>
      <p:sp>
        <p:nvSpPr>
          <p:cNvPr id="298" name="Google Shape;298;p28"/>
          <p:cNvSpPr/>
          <p:nvPr/>
        </p:nvSpPr>
        <p:spPr>
          <a:xfrm>
            <a:off x="1760538" y="3748088"/>
            <a:ext cx="1912937" cy="687387"/>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875" lIns="91775" spcFirstLastPara="1" rIns="91775" wrap="square" tIns="45875">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Implementation</a:t>
            </a:r>
            <a:endParaRPr/>
          </a:p>
        </p:txBody>
      </p:sp>
      <p:sp>
        <p:nvSpPr>
          <p:cNvPr id="299" name="Google Shape;299;p28"/>
          <p:cNvSpPr/>
          <p:nvPr/>
        </p:nvSpPr>
        <p:spPr>
          <a:xfrm>
            <a:off x="1760538" y="2447925"/>
            <a:ext cx="1912937" cy="687388"/>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875" lIns="91775" spcFirstLastPara="1" rIns="91775" wrap="square" tIns="45875">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Design</a:t>
            </a:r>
            <a:endParaRPr/>
          </a:p>
        </p:txBody>
      </p:sp>
      <p:sp>
        <p:nvSpPr>
          <p:cNvPr id="300" name="Google Shape;300;p28"/>
          <p:cNvSpPr/>
          <p:nvPr/>
        </p:nvSpPr>
        <p:spPr>
          <a:xfrm>
            <a:off x="1760538" y="4972050"/>
            <a:ext cx="1912937" cy="687388"/>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875" lIns="91775" spcFirstLastPara="1" rIns="91775" wrap="square" tIns="45875">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Testing</a:t>
            </a:r>
            <a:endParaRPr/>
          </a:p>
        </p:txBody>
      </p:sp>
      <p:cxnSp>
        <p:nvCxnSpPr>
          <p:cNvPr id="301" name="Google Shape;301;p28"/>
          <p:cNvCxnSpPr/>
          <p:nvPr/>
        </p:nvCxnSpPr>
        <p:spPr>
          <a:xfrm>
            <a:off x="2678113" y="1911350"/>
            <a:ext cx="0" cy="536575"/>
          </a:xfrm>
          <a:prstGeom prst="straightConnector1">
            <a:avLst/>
          </a:prstGeom>
          <a:noFill/>
          <a:ln cap="flat" cmpd="sng" w="12700">
            <a:solidFill>
              <a:schemeClr val="dk1"/>
            </a:solidFill>
            <a:prstDash val="solid"/>
            <a:round/>
            <a:headEnd len="med" w="med" type="none"/>
            <a:tailEnd len="med" w="med" type="triangle"/>
          </a:ln>
        </p:spPr>
      </p:cxnSp>
      <p:cxnSp>
        <p:nvCxnSpPr>
          <p:cNvPr id="302" name="Google Shape;302;p28"/>
          <p:cNvCxnSpPr/>
          <p:nvPr/>
        </p:nvCxnSpPr>
        <p:spPr>
          <a:xfrm>
            <a:off x="2678113" y="3135313"/>
            <a:ext cx="0" cy="612775"/>
          </a:xfrm>
          <a:prstGeom prst="straightConnector1">
            <a:avLst/>
          </a:prstGeom>
          <a:noFill/>
          <a:ln cap="flat" cmpd="sng" w="12700">
            <a:solidFill>
              <a:schemeClr val="dk1"/>
            </a:solidFill>
            <a:prstDash val="solid"/>
            <a:round/>
            <a:headEnd len="med" w="med" type="none"/>
            <a:tailEnd len="med" w="med" type="triangle"/>
          </a:ln>
        </p:spPr>
      </p:cxnSp>
      <p:cxnSp>
        <p:nvCxnSpPr>
          <p:cNvPr id="303" name="Google Shape;303;p28"/>
          <p:cNvCxnSpPr/>
          <p:nvPr/>
        </p:nvCxnSpPr>
        <p:spPr>
          <a:xfrm>
            <a:off x="2678113" y="4435475"/>
            <a:ext cx="0" cy="536575"/>
          </a:xfrm>
          <a:prstGeom prst="straightConnector1">
            <a:avLst/>
          </a:prstGeom>
          <a:noFill/>
          <a:ln cap="flat" cmpd="sng" w="12700">
            <a:solidFill>
              <a:schemeClr val="dk1"/>
            </a:solidFill>
            <a:prstDash val="solid"/>
            <a:round/>
            <a:headEnd len="med" w="med" type="none"/>
            <a:tailEnd len="med" w="med" type="triangle"/>
          </a:ln>
        </p:spPr>
      </p:cxnSp>
      <p:sp>
        <p:nvSpPr>
          <p:cNvPr id="304" name="Google Shape;304;p28"/>
          <p:cNvSpPr/>
          <p:nvPr/>
        </p:nvSpPr>
        <p:spPr>
          <a:xfrm>
            <a:off x="5662613" y="2065338"/>
            <a:ext cx="1912937" cy="687387"/>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875" lIns="91775" spcFirstLastPara="1" rIns="91775" wrap="square" tIns="45875">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Design</a:t>
            </a:r>
            <a:endParaRPr/>
          </a:p>
        </p:txBody>
      </p:sp>
      <p:sp>
        <p:nvSpPr>
          <p:cNvPr id="305" name="Google Shape;305;p28"/>
          <p:cNvSpPr/>
          <p:nvPr/>
        </p:nvSpPr>
        <p:spPr>
          <a:xfrm>
            <a:off x="5662613" y="3211513"/>
            <a:ext cx="1912937" cy="68897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875" lIns="91775" spcFirstLastPara="1" rIns="91775" wrap="square" tIns="45875">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Implementation</a:t>
            </a:r>
            <a:endParaRPr/>
          </a:p>
        </p:txBody>
      </p:sp>
      <p:sp>
        <p:nvSpPr>
          <p:cNvPr id="306" name="Google Shape;306;p28"/>
          <p:cNvSpPr/>
          <p:nvPr/>
        </p:nvSpPr>
        <p:spPr>
          <a:xfrm>
            <a:off x="5662613" y="4359275"/>
            <a:ext cx="1912937" cy="68897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875" lIns="91775" spcFirstLastPara="1" rIns="91775" wrap="square" tIns="45875">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Testing</a:t>
            </a:r>
            <a:endParaRPr/>
          </a:p>
        </p:txBody>
      </p:sp>
      <p:sp>
        <p:nvSpPr>
          <p:cNvPr id="307" name="Google Shape;307;p28"/>
          <p:cNvSpPr/>
          <p:nvPr/>
        </p:nvSpPr>
        <p:spPr>
          <a:xfrm>
            <a:off x="5662613" y="5507038"/>
            <a:ext cx="1912937" cy="687387"/>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875" lIns="91775" spcFirstLastPara="1" rIns="91775" wrap="square" tIns="45875">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Maintenance</a:t>
            </a:r>
            <a:endParaRPr/>
          </a:p>
        </p:txBody>
      </p:sp>
      <p:cxnSp>
        <p:nvCxnSpPr>
          <p:cNvPr id="308" name="Google Shape;308;p28"/>
          <p:cNvCxnSpPr/>
          <p:nvPr/>
        </p:nvCxnSpPr>
        <p:spPr>
          <a:xfrm>
            <a:off x="2143125" y="5659438"/>
            <a:ext cx="0" cy="306387"/>
          </a:xfrm>
          <a:prstGeom prst="straightConnector1">
            <a:avLst/>
          </a:prstGeom>
          <a:noFill/>
          <a:ln cap="flat" cmpd="sng" w="12700">
            <a:solidFill>
              <a:schemeClr val="dk1"/>
            </a:solidFill>
            <a:prstDash val="solid"/>
            <a:round/>
            <a:headEnd len="med" w="med" type="none"/>
            <a:tailEnd len="med" w="med" type="none"/>
          </a:ln>
        </p:spPr>
      </p:cxnSp>
      <p:cxnSp>
        <p:nvCxnSpPr>
          <p:cNvPr id="309" name="Google Shape;309;p28"/>
          <p:cNvCxnSpPr/>
          <p:nvPr/>
        </p:nvCxnSpPr>
        <p:spPr>
          <a:xfrm rot="10800000">
            <a:off x="1071563" y="5965825"/>
            <a:ext cx="1071562" cy="0"/>
          </a:xfrm>
          <a:prstGeom prst="straightConnector1">
            <a:avLst/>
          </a:prstGeom>
          <a:noFill/>
          <a:ln cap="flat" cmpd="sng" w="12700">
            <a:solidFill>
              <a:schemeClr val="dk1"/>
            </a:solidFill>
            <a:prstDash val="solid"/>
            <a:round/>
            <a:headEnd len="med" w="med" type="none"/>
            <a:tailEnd len="med" w="med" type="none"/>
          </a:ln>
        </p:spPr>
      </p:cxnSp>
      <p:cxnSp>
        <p:nvCxnSpPr>
          <p:cNvPr id="310" name="Google Shape;310;p28"/>
          <p:cNvCxnSpPr/>
          <p:nvPr/>
        </p:nvCxnSpPr>
        <p:spPr>
          <a:xfrm rot="10800000">
            <a:off x="1071563" y="1530350"/>
            <a:ext cx="0" cy="4435475"/>
          </a:xfrm>
          <a:prstGeom prst="straightConnector1">
            <a:avLst/>
          </a:prstGeom>
          <a:noFill/>
          <a:ln cap="flat" cmpd="sng" w="12700">
            <a:solidFill>
              <a:schemeClr val="dk1"/>
            </a:solidFill>
            <a:prstDash val="solid"/>
            <a:round/>
            <a:headEnd len="med" w="med" type="none"/>
            <a:tailEnd len="med" w="med" type="none"/>
          </a:ln>
        </p:spPr>
      </p:cxnSp>
      <p:cxnSp>
        <p:nvCxnSpPr>
          <p:cNvPr id="311" name="Google Shape;311;p28"/>
          <p:cNvCxnSpPr/>
          <p:nvPr/>
        </p:nvCxnSpPr>
        <p:spPr>
          <a:xfrm>
            <a:off x="1071563" y="1530350"/>
            <a:ext cx="688975" cy="0"/>
          </a:xfrm>
          <a:prstGeom prst="straightConnector1">
            <a:avLst/>
          </a:prstGeom>
          <a:noFill/>
          <a:ln cap="flat" cmpd="sng" w="12700">
            <a:solidFill>
              <a:schemeClr val="dk1"/>
            </a:solidFill>
            <a:prstDash val="solid"/>
            <a:round/>
            <a:headEnd len="med" w="med" type="none"/>
            <a:tailEnd len="med" w="med" type="triangle"/>
          </a:ln>
        </p:spPr>
      </p:cxnSp>
      <p:cxnSp>
        <p:nvCxnSpPr>
          <p:cNvPr id="312" name="Google Shape;312;p28"/>
          <p:cNvCxnSpPr/>
          <p:nvPr/>
        </p:nvCxnSpPr>
        <p:spPr>
          <a:xfrm>
            <a:off x="6580188" y="2752725"/>
            <a:ext cx="0" cy="458788"/>
          </a:xfrm>
          <a:prstGeom prst="straightConnector1">
            <a:avLst/>
          </a:prstGeom>
          <a:noFill/>
          <a:ln cap="flat" cmpd="sng" w="12700">
            <a:solidFill>
              <a:schemeClr val="dk1"/>
            </a:solidFill>
            <a:prstDash val="solid"/>
            <a:round/>
            <a:headEnd len="med" w="med" type="none"/>
            <a:tailEnd len="med" w="med" type="triangle"/>
          </a:ln>
        </p:spPr>
      </p:cxnSp>
      <p:cxnSp>
        <p:nvCxnSpPr>
          <p:cNvPr id="313" name="Google Shape;313;p28"/>
          <p:cNvCxnSpPr/>
          <p:nvPr/>
        </p:nvCxnSpPr>
        <p:spPr>
          <a:xfrm>
            <a:off x="6580188" y="3900488"/>
            <a:ext cx="0" cy="458787"/>
          </a:xfrm>
          <a:prstGeom prst="straightConnector1">
            <a:avLst/>
          </a:prstGeom>
          <a:noFill/>
          <a:ln cap="flat" cmpd="sng" w="12700">
            <a:solidFill>
              <a:schemeClr val="dk1"/>
            </a:solidFill>
            <a:prstDash val="solid"/>
            <a:round/>
            <a:headEnd len="med" w="med" type="none"/>
            <a:tailEnd len="med" w="med" type="triangle"/>
          </a:ln>
        </p:spPr>
      </p:cxnSp>
      <p:cxnSp>
        <p:nvCxnSpPr>
          <p:cNvPr id="314" name="Google Shape;314;p28"/>
          <p:cNvCxnSpPr/>
          <p:nvPr/>
        </p:nvCxnSpPr>
        <p:spPr>
          <a:xfrm>
            <a:off x="6580188" y="5048250"/>
            <a:ext cx="0" cy="458788"/>
          </a:xfrm>
          <a:prstGeom prst="straightConnector1">
            <a:avLst/>
          </a:prstGeom>
          <a:noFill/>
          <a:ln cap="flat" cmpd="sng" w="12700">
            <a:solidFill>
              <a:schemeClr val="dk1"/>
            </a:solidFill>
            <a:prstDash val="solid"/>
            <a:round/>
            <a:headEnd len="med" w="med" type="none"/>
            <a:tailEnd len="med" w="med" type="triangle"/>
          </a:ln>
        </p:spPr>
      </p:cxnSp>
      <p:cxnSp>
        <p:nvCxnSpPr>
          <p:cNvPr id="315" name="Google Shape;315;p28"/>
          <p:cNvCxnSpPr/>
          <p:nvPr/>
        </p:nvCxnSpPr>
        <p:spPr>
          <a:xfrm>
            <a:off x="3136900" y="5659438"/>
            <a:ext cx="0" cy="306387"/>
          </a:xfrm>
          <a:prstGeom prst="straightConnector1">
            <a:avLst/>
          </a:prstGeom>
          <a:noFill/>
          <a:ln cap="flat" cmpd="sng" w="12700">
            <a:solidFill>
              <a:schemeClr val="dk1"/>
            </a:solidFill>
            <a:prstDash val="solid"/>
            <a:round/>
            <a:headEnd len="med" w="med" type="none"/>
            <a:tailEnd len="med" w="med" type="none"/>
          </a:ln>
        </p:spPr>
      </p:cxnSp>
      <p:cxnSp>
        <p:nvCxnSpPr>
          <p:cNvPr id="316" name="Google Shape;316;p28"/>
          <p:cNvCxnSpPr/>
          <p:nvPr/>
        </p:nvCxnSpPr>
        <p:spPr>
          <a:xfrm>
            <a:off x="3136900" y="5965825"/>
            <a:ext cx="1836738" cy="0"/>
          </a:xfrm>
          <a:prstGeom prst="straightConnector1">
            <a:avLst/>
          </a:prstGeom>
          <a:noFill/>
          <a:ln cap="flat" cmpd="sng" w="12700">
            <a:solidFill>
              <a:schemeClr val="dk1"/>
            </a:solidFill>
            <a:prstDash val="solid"/>
            <a:round/>
            <a:headEnd len="med" w="med" type="none"/>
            <a:tailEnd len="med" w="med" type="none"/>
          </a:ln>
        </p:spPr>
      </p:cxnSp>
      <p:cxnSp>
        <p:nvCxnSpPr>
          <p:cNvPr id="317" name="Google Shape;317;p28"/>
          <p:cNvCxnSpPr/>
          <p:nvPr/>
        </p:nvCxnSpPr>
        <p:spPr>
          <a:xfrm rot="10800000">
            <a:off x="4973638" y="1606550"/>
            <a:ext cx="0" cy="4359275"/>
          </a:xfrm>
          <a:prstGeom prst="straightConnector1">
            <a:avLst/>
          </a:prstGeom>
          <a:noFill/>
          <a:ln cap="flat" cmpd="sng" w="12700">
            <a:solidFill>
              <a:schemeClr val="dk1"/>
            </a:solidFill>
            <a:prstDash val="solid"/>
            <a:round/>
            <a:headEnd len="med" w="med" type="none"/>
            <a:tailEnd len="med" w="med" type="none"/>
          </a:ln>
        </p:spPr>
      </p:cxnSp>
      <p:cxnSp>
        <p:nvCxnSpPr>
          <p:cNvPr id="318" name="Google Shape;318;p28"/>
          <p:cNvCxnSpPr/>
          <p:nvPr/>
        </p:nvCxnSpPr>
        <p:spPr>
          <a:xfrm>
            <a:off x="4973638" y="1606550"/>
            <a:ext cx="1530350" cy="0"/>
          </a:xfrm>
          <a:prstGeom prst="straightConnector1">
            <a:avLst/>
          </a:prstGeom>
          <a:noFill/>
          <a:ln cap="flat" cmpd="sng" w="12700">
            <a:solidFill>
              <a:schemeClr val="dk1"/>
            </a:solidFill>
            <a:prstDash val="solid"/>
            <a:round/>
            <a:headEnd len="med" w="med" type="none"/>
            <a:tailEnd len="med" w="med" type="none"/>
          </a:ln>
        </p:spPr>
      </p:cxnSp>
      <p:cxnSp>
        <p:nvCxnSpPr>
          <p:cNvPr id="319" name="Google Shape;319;p28"/>
          <p:cNvCxnSpPr/>
          <p:nvPr/>
        </p:nvCxnSpPr>
        <p:spPr>
          <a:xfrm>
            <a:off x="6503988" y="1606550"/>
            <a:ext cx="0" cy="458788"/>
          </a:xfrm>
          <a:prstGeom prst="straightConnector1">
            <a:avLst/>
          </a:prstGeom>
          <a:noFill/>
          <a:ln cap="flat" cmpd="sng" w="12700">
            <a:solidFill>
              <a:schemeClr val="dk1"/>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t>Observations</a:t>
            </a:r>
            <a:endParaRPr/>
          </a:p>
        </p:txBody>
      </p:sp>
      <p:sp>
        <p:nvSpPr>
          <p:cNvPr id="325" name="Google Shape;325;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Font typeface="Arial"/>
              <a:buChar char="•"/>
            </a:pPr>
            <a:r>
              <a:rPr lang="en-US">
                <a:latin typeface="Times"/>
                <a:ea typeface="Times"/>
                <a:cs typeface="Times"/>
                <a:sym typeface="Times"/>
              </a:rPr>
              <a:t>Used for requirements elicitation</a:t>
            </a:r>
            <a:r>
              <a:rPr lang="en-US" sz="1800">
                <a:latin typeface="Times"/>
                <a:ea typeface="Times"/>
                <a:cs typeface="Times"/>
                <a:sym typeface="Times"/>
              </a:rPr>
              <a:t> (practice of collecting the requirements )</a:t>
            </a:r>
            <a:r>
              <a:rPr lang="en-US">
                <a:latin typeface="Times"/>
                <a:ea typeface="Times"/>
                <a:cs typeface="Times"/>
                <a:sym typeface="Times"/>
              </a:rPr>
              <a:t> and validation</a:t>
            </a:r>
            <a:endParaRPr/>
          </a:p>
          <a:p>
            <a:pPr indent="-342900" lvl="0" marL="342900" rtl="0" algn="l">
              <a:spcBef>
                <a:spcPts val="640"/>
              </a:spcBef>
              <a:spcAft>
                <a:spcPts val="0"/>
              </a:spcAft>
              <a:buClr>
                <a:schemeClr val="dk1"/>
              </a:buClr>
              <a:buSzPts val="3200"/>
              <a:buFont typeface="Arial"/>
              <a:buChar char="•"/>
            </a:pPr>
            <a:r>
              <a:rPr lang="en-US">
                <a:latin typeface="Times"/>
                <a:ea typeface="Times"/>
                <a:cs typeface="Times"/>
                <a:sym typeface="Times"/>
              </a:rPr>
              <a:t>A “working” model (prototype) of the final system is </a:t>
            </a:r>
            <a:r>
              <a:rPr lang="en-US" sz="2800">
                <a:latin typeface="Times"/>
                <a:ea typeface="Times"/>
                <a:cs typeface="Times"/>
                <a:sym typeface="Times"/>
              </a:rPr>
              <a:t>developed during requirements</a:t>
            </a:r>
            <a:endParaRPr/>
          </a:p>
          <a:p>
            <a:pPr indent="-273050" lvl="1" marL="273050" rtl="0" algn="l">
              <a:spcBef>
                <a:spcPts val="560"/>
              </a:spcBef>
              <a:spcAft>
                <a:spcPts val="0"/>
              </a:spcAft>
              <a:buClr>
                <a:schemeClr val="accent1"/>
              </a:buClr>
              <a:buSzPts val="2380"/>
              <a:buFont typeface="Noto Sans Symbols"/>
              <a:buChar char="⚫"/>
            </a:pPr>
            <a:r>
              <a:rPr lang="en-US">
                <a:latin typeface="Times"/>
                <a:ea typeface="Times"/>
                <a:cs typeface="Times"/>
                <a:sym typeface="Times"/>
              </a:rPr>
              <a:t>The system evolves by adding new features as they are proposed by customer. </a:t>
            </a:r>
            <a:endParaRPr>
              <a:latin typeface="Times"/>
              <a:ea typeface="Times"/>
              <a:cs typeface="Times"/>
              <a:sym typeface="Times"/>
            </a:endParaRPr>
          </a:p>
          <a:p>
            <a:pPr indent="-342900" lvl="0" marL="342900" rtl="0" algn="l">
              <a:spcBef>
                <a:spcPts val="640"/>
              </a:spcBef>
              <a:spcAft>
                <a:spcPts val="0"/>
              </a:spcAft>
              <a:buClr>
                <a:schemeClr val="dk1"/>
              </a:buClr>
              <a:buSzPts val="3200"/>
              <a:buFont typeface="Arial"/>
              <a:buChar char="•"/>
            </a:pPr>
            <a:r>
              <a:rPr lang="en-US">
                <a:latin typeface="Times"/>
                <a:ea typeface="Times"/>
                <a:cs typeface="Times"/>
                <a:sym typeface="Times"/>
              </a:rPr>
              <a:t>Is an </a:t>
            </a:r>
            <a:r>
              <a:rPr b="1" lang="en-US">
                <a:latin typeface="Times"/>
                <a:ea typeface="Times"/>
                <a:cs typeface="Times"/>
                <a:sym typeface="Times"/>
              </a:rPr>
              <a:t>iterative</a:t>
            </a:r>
            <a:r>
              <a:rPr lang="en-US">
                <a:latin typeface="Times"/>
                <a:ea typeface="Times"/>
                <a:cs typeface="Times"/>
                <a:sym typeface="Times"/>
              </a:rPr>
              <a:t> process</a:t>
            </a:r>
            <a:endParaRPr/>
          </a:p>
          <a:p>
            <a:pPr indent="-342900" lvl="0" marL="342900" rtl="0" algn="l">
              <a:spcBef>
                <a:spcPts val="640"/>
              </a:spcBef>
              <a:spcAft>
                <a:spcPts val="0"/>
              </a:spcAft>
              <a:buClr>
                <a:schemeClr val="dk1"/>
              </a:buClr>
              <a:buSzPts val="3200"/>
              <a:buFont typeface="Arial"/>
              <a:buChar char="•"/>
            </a:pPr>
            <a:r>
              <a:rPr lang="en-US">
                <a:latin typeface="Times"/>
                <a:ea typeface="Times"/>
                <a:cs typeface="Times"/>
                <a:sym typeface="Times"/>
              </a:rPr>
              <a:t>Prototype can be thrown away or evolved into the final system (</a:t>
            </a:r>
            <a:r>
              <a:rPr b="1" lang="en-US">
                <a:latin typeface="Times"/>
                <a:ea typeface="Times"/>
                <a:cs typeface="Times"/>
                <a:sym typeface="Times"/>
              </a:rPr>
              <a:t>evolutionary prototyping</a:t>
            </a:r>
            <a:r>
              <a:rPr lang="en-US">
                <a:latin typeface="Times"/>
                <a:ea typeface="Times"/>
                <a:cs typeface="Times"/>
                <a:sym typeface="Times"/>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title"/>
          </p:nvPr>
        </p:nvSpPr>
        <p:spPr>
          <a:xfrm>
            <a:off x="1465834" y="476309"/>
            <a:ext cx="7543799" cy="566822"/>
          </a:xfrm>
          <a:prstGeom prst="rect">
            <a:avLst/>
          </a:prstGeom>
          <a:noFill/>
          <a:ln>
            <a:noFill/>
          </a:ln>
        </p:spPr>
        <p:txBody>
          <a:bodyPr anchorCtr="0" anchor="ctr" bIns="0" lIns="0" spcFirstLastPara="1" rIns="0" wrap="square" tIns="12700">
            <a:spAutoFit/>
          </a:bodyPr>
          <a:lstStyle/>
          <a:p>
            <a:pPr indent="-1972945" lvl="0" marL="1985010" marR="5080" rtl="0" algn="ctr">
              <a:lnSpc>
                <a:spcPct val="100000"/>
              </a:lnSpc>
              <a:spcBef>
                <a:spcPts val="0"/>
              </a:spcBef>
              <a:spcAft>
                <a:spcPts val="0"/>
              </a:spcAft>
              <a:buNone/>
            </a:pPr>
            <a:r>
              <a:rPr lang="en-US" sz="3600">
                <a:solidFill>
                  <a:srgbClr val="544E39"/>
                </a:solidFill>
              </a:rPr>
              <a:t>What / who / why is Process  Models?</a:t>
            </a:r>
            <a:endParaRPr/>
          </a:p>
        </p:txBody>
      </p:sp>
      <p:sp>
        <p:nvSpPr>
          <p:cNvPr id="109" name="Google Shape;109;p3"/>
          <p:cNvSpPr txBox="1"/>
          <p:nvPr/>
        </p:nvSpPr>
        <p:spPr>
          <a:xfrm>
            <a:off x="345440" y="1328673"/>
            <a:ext cx="7968615" cy="5256530"/>
          </a:xfrm>
          <a:prstGeom prst="rect">
            <a:avLst/>
          </a:prstGeom>
          <a:noFill/>
          <a:ln>
            <a:noFill/>
          </a:ln>
        </p:spPr>
        <p:txBody>
          <a:bodyPr anchorCtr="0" anchor="t" bIns="0" lIns="0" spcFirstLastPara="1" rIns="0" wrap="square" tIns="76825">
            <a:spAutoFit/>
          </a:bodyPr>
          <a:lstStyle/>
          <a:p>
            <a:pPr indent="-228600" lvl="0" marL="241300" marR="15875" rtl="0" algn="just">
              <a:lnSpc>
                <a:spcPct val="95909"/>
              </a:lnSpc>
              <a:spcBef>
                <a:spcPts val="0"/>
              </a:spcBef>
              <a:spcAft>
                <a:spcPts val="0"/>
              </a:spcAft>
              <a:buClr>
                <a:srgbClr val="A9A47B"/>
              </a:buClr>
              <a:buSzPts val="2100"/>
              <a:buFont typeface="Noto Sans Symbols"/>
              <a:buChar char="❑"/>
            </a:pPr>
            <a:r>
              <a:rPr b="1" i="1" lang="en-US" sz="2200">
                <a:solidFill>
                  <a:srgbClr val="00AF50"/>
                </a:solidFill>
                <a:latin typeface="Times New Roman"/>
                <a:ea typeface="Times New Roman"/>
                <a:cs typeface="Times New Roman"/>
                <a:sym typeface="Times New Roman"/>
              </a:rPr>
              <a:t>What</a:t>
            </a:r>
            <a:r>
              <a:rPr i="1" lang="en-US" sz="2200">
                <a:solidFill>
                  <a:srgbClr val="00AF50"/>
                </a:solidFill>
                <a:latin typeface="Times New Roman"/>
                <a:ea typeface="Times New Roman"/>
                <a:cs typeface="Times New Roman"/>
                <a:sym typeface="Times New Roman"/>
              </a:rPr>
              <a:t>: </a:t>
            </a:r>
            <a:r>
              <a:rPr lang="en-US" sz="2200">
                <a:solidFill>
                  <a:srgbClr val="2E2B1F"/>
                </a:solidFill>
                <a:latin typeface="Times New Roman"/>
                <a:ea typeface="Times New Roman"/>
                <a:cs typeface="Times New Roman"/>
                <a:sym typeface="Times New Roman"/>
              </a:rPr>
              <a:t>Go through a series of predictable steps--- a </a:t>
            </a:r>
            <a:r>
              <a:rPr lang="en-US" sz="2200">
                <a:solidFill>
                  <a:srgbClr val="FFC000"/>
                </a:solidFill>
                <a:latin typeface="Times New Roman"/>
                <a:ea typeface="Times New Roman"/>
                <a:cs typeface="Times New Roman"/>
                <a:sym typeface="Times New Roman"/>
              </a:rPr>
              <a:t>road map </a:t>
            </a:r>
            <a:r>
              <a:rPr lang="en-US" sz="2200">
                <a:solidFill>
                  <a:srgbClr val="2E2B1F"/>
                </a:solidFill>
                <a:latin typeface="Times New Roman"/>
                <a:ea typeface="Times New Roman"/>
                <a:cs typeface="Times New Roman"/>
                <a:sym typeface="Times New Roman"/>
              </a:rPr>
              <a:t>that  helps you create a timely, high-quality results.</a:t>
            </a:r>
            <a:endParaRPr sz="2200">
              <a:solidFill>
                <a:schemeClr val="dk1"/>
              </a:solidFill>
              <a:latin typeface="Times New Roman"/>
              <a:ea typeface="Times New Roman"/>
              <a:cs typeface="Times New Roman"/>
              <a:sym typeface="Times New Roman"/>
            </a:endParaRPr>
          </a:p>
          <a:p>
            <a:pPr indent="-250190" lvl="0" marL="262255" marR="0" rtl="0" algn="just">
              <a:lnSpc>
                <a:spcPct val="107954"/>
              </a:lnSpc>
              <a:spcBef>
                <a:spcPts val="20"/>
              </a:spcBef>
              <a:spcAft>
                <a:spcPts val="0"/>
              </a:spcAft>
              <a:buClr>
                <a:srgbClr val="A9A47B"/>
              </a:buClr>
              <a:buSzPts val="2100"/>
              <a:buFont typeface="Noto Sans Symbols"/>
              <a:buChar char="❑"/>
            </a:pPr>
            <a:r>
              <a:rPr b="1" i="1" lang="en-US" sz="2200">
                <a:solidFill>
                  <a:srgbClr val="00AF50"/>
                </a:solidFill>
                <a:latin typeface="Times New Roman"/>
                <a:ea typeface="Times New Roman"/>
                <a:cs typeface="Times New Roman"/>
                <a:sym typeface="Times New Roman"/>
              </a:rPr>
              <a:t>Who</a:t>
            </a:r>
            <a:r>
              <a:rPr i="1" lang="en-US" sz="2200">
                <a:solidFill>
                  <a:srgbClr val="00AF50"/>
                </a:solidFill>
                <a:latin typeface="Times New Roman"/>
                <a:ea typeface="Times New Roman"/>
                <a:cs typeface="Times New Roman"/>
                <a:sym typeface="Times New Roman"/>
              </a:rPr>
              <a:t>: </a:t>
            </a:r>
            <a:r>
              <a:rPr lang="en-US" sz="2200">
                <a:solidFill>
                  <a:srgbClr val="2E2B1F"/>
                </a:solidFill>
                <a:latin typeface="Times New Roman"/>
                <a:ea typeface="Times New Roman"/>
                <a:cs typeface="Times New Roman"/>
                <a:sym typeface="Times New Roman"/>
              </a:rPr>
              <a:t>Software engineers and their managers, clients also. People</a:t>
            </a:r>
            <a:endParaRPr sz="2200">
              <a:solidFill>
                <a:schemeClr val="dk1"/>
              </a:solidFill>
              <a:latin typeface="Times New Roman"/>
              <a:ea typeface="Times New Roman"/>
              <a:cs typeface="Times New Roman"/>
              <a:sym typeface="Times New Roman"/>
            </a:endParaRPr>
          </a:p>
          <a:p>
            <a:pPr indent="0" lvl="0" marL="241300" marR="0" rtl="0" algn="just">
              <a:lnSpc>
                <a:spcPct val="107954"/>
              </a:lnSpc>
              <a:spcBef>
                <a:spcPts val="0"/>
              </a:spcBef>
              <a:spcAft>
                <a:spcPts val="0"/>
              </a:spcAft>
              <a:buNone/>
            </a:pPr>
            <a:r>
              <a:rPr lang="en-US" sz="2200">
                <a:solidFill>
                  <a:srgbClr val="2E2B1F"/>
                </a:solidFill>
                <a:latin typeface="Times New Roman"/>
                <a:ea typeface="Times New Roman"/>
                <a:cs typeface="Times New Roman"/>
                <a:sym typeface="Times New Roman"/>
              </a:rPr>
              <a:t>adapt the process to their needs and follow it.</a:t>
            </a:r>
            <a:endParaRPr sz="2200">
              <a:solidFill>
                <a:schemeClr val="dk1"/>
              </a:solidFill>
              <a:latin typeface="Times New Roman"/>
              <a:ea typeface="Times New Roman"/>
              <a:cs typeface="Times New Roman"/>
              <a:sym typeface="Times New Roman"/>
            </a:endParaRPr>
          </a:p>
          <a:p>
            <a:pPr indent="-228600" lvl="0" marL="241300" marR="5080" rtl="0" algn="just">
              <a:lnSpc>
                <a:spcPct val="95909"/>
              </a:lnSpc>
              <a:spcBef>
                <a:spcPts val="515"/>
              </a:spcBef>
              <a:spcAft>
                <a:spcPts val="0"/>
              </a:spcAft>
              <a:buClr>
                <a:srgbClr val="A9A47B"/>
              </a:buClr>
              <a:buSzPts val="2100"/>
              <a:buFont typeface="Noto Sans Symbols"/>
              <a:buChar char="❑"/>
            </a:pPr>
            <a:r>
              <a:rPr b="1" i="1" lang="en-US" sz="2200">
                <a:solidFill>
                  <a:srgbClr val="00AF50"/>
                </a:solidFill>
                <a:latin typeface="Times New Roman"/>
                <a:ea typeface="Times New Roman"/>
                <a:cs typeface="Times New Roman"/>
                <a:sym typeface="Times New Roman"/>
              </a:rPr>
              <a:t>Why</a:t>
            </a:r>
            <a:r>
              <a:rPr i="1" lang="en-US" sz="2200">
                <a:solidFill>
                  <a:srgbClr val="00AF50"/>
                </a:solidFill>
                <a:latin typeface="Times New Roman"/>
                <a:ea typeface="Times New Roman"/>
                <a:cs typeface="Times New Roman"/>
                <a:sym typeface="Times New Roman"/>
              </a:rPr>
              <a:t>: </a:t>
            </a:r>
            <a:r>
              <a:rPr lang="en-US" sz="2200">
                <a:solidFill>
                  <a:srgbClr val="2E2B1F"/>
                </a:solidFill>
                <a:latin typeface="Times New Roman"/>
                <a:ea typeface="Times New Roman"/>
                <a:cs typeface="Times New Roman"/>
                <a:sym typeface="Times New Roman"/>
              </a:rPr>
              <a:t>Provides stability, control, and organization to an activity that  can if left uncontrolled, become quite chaotic. However, modern  software engineering approaches must be agile and demand </a:t>
            </a:r>
            <a:r>
              <a:rPr lang="en-US" sz="2200">
                <a:solidFill>
                  <a:srgbClr val="FFC000"/>
                </a:solidFill>
                <a:latin typeface="Times New Roman"/>
                <a:ea typeface="Times New Roman"/>
                <a:cs typeface="Times New Roman"/>
                <a:sym typeface="Times New Roman"/>
              </a:rPr>
              <a:t>ONLY </a:t>
            </a:r>
            <a:r>
              <a:rPr lang="en-US" sz="2200">
                <a:solidFill>
                  <a:srgbClr val="2E2B1F"/>
                </a:solidFill>
                <a:latin typeface="Times New Roman"/>
                <a:ea typeface="Times New Roman"/>
                <a:cs typeface="Times New Roman"/>
                <a:sym typeface="Times New Roman"/>
              </a:rPr>
              <a:t> those activities, controls and work products that are appropriate.</a:t>
            </a:r>
            <a:endParaRPr sz="2200">
              <a:solidFill>
                <a:schemeClr val="dk1"/>
              </a:solidFill>
              <a:latin typeface="Times New Roman"/>
              <a:ea typeface="Times New Roman"/>
              <a:cs typeface="Times New Roman"/>
              <a:sym typeface="Times New Roman"/>
            </a:endParaRPr>
          </a:p>
          <a:p>
            <a:pPr indent="-250190" lvl="0" marL="262255" marR="0" rtl="0" algn="just">
              <a:lnSpc>
                <a:spcPct val="100000"/>
              </a:lnSpc>
              <a:spcBef>
                <a:spcPts val="25"/>
              </a:spcBef>
              <a:spcAft>
                <a:spcPts val="0"/>
              </a:spcAft>
              <a:buClr>
                <a:srgbClr val="A9A47B"/>
              </a:buClr>
              <a:buSzPts val="2100"/>
              <a:buFont typeface="Noto Sans Symbols"/>
              <a:buChar char="❑"/>
            </a:pPr>
            <a:r>
              <a:rPr b="1" i="1" lang="en-US" sz="2200">
                <a:solidFill>
                  <a:srgbClr val="00AF50"/>
                </a:solidFill>
                <a:latin typeface="Times New Roman"/>
                <a:ea typeface="Times New Roman"/>
                <a:cs typeface="Times New Roman"/>
                <a:sym typeface="Times New Roman"/>
              </a:rPr>
              <a:t>What Work products</a:t>
            </a:r>
            <a:r>
              <a:rPr i="1" lang="en-US" sz="2200">
                <a:solidFill>
                  <a:srgbClr val="00AF50"/>
                </a:solidFill>
                <a:latin typeface="Times New Roman"/>
                <a:ea typeface="Times New Roman"/>
                <a:cs typeface="Times New Roman"/>
                <a:sym typeface="Times New Roman"/>
              </a:rPr>
              <a:t>: </a:t>
            </a:r>
            <a:r>
              <a:rPr lang="en-US" sz="2200">
                <a:solidFill>
                  <a:srgbClr val="2E2B1F"/>
                </a:solidFill>
                <a:latin typeface="Times New Roman"/>
                <a:ea typeface="Times New Roman"/>
                <a:cs typeface="Times New Roman"/>
                <a:sym typeface="Times New Roman"/>
              </a:rPr>
              <a:t>Programs, documents, and data</a:t>
            </a:r>
            <a:endParaRPr sz="2200">
              <a:solidFill>
                <a:schemeClr val="dk1"/>
              </a:solidFill>
              <a:latin typeface="Times New Roman"/>
              <a:ea typeface="Times New Roman"/>
              <a:cs typeface="Times New Roman"/>
              <a:sym typeface="Times New Roman"/>
            </a:endParaRPr>
          </a:p>
          <a:p>
            <a:pPr indent="-228600" lvl="0" marL="241300" marR="13970" rtl="0" algn="just">
              <a:lnSpc>
                <a:spcPct val="95909"/>
              </a:lnSpc>
              <a:spcBef>
                <a:spcPts val="509"/>
              </a:spcBef>
              <a:spcAft>
                <a:spcPts val="0"/>
              </a:spcAft>
              <a:buClr>
                <a:srgbClr val="A9A47B"/>
              </a:buClr>
              <a:buSzPts val="2100"/>
              <a:buFont typeface="Noto Sans Symbols"/>
              <a:buChar char="❑"/>
            </a:pPr>
            <a:r>
              <a:rPr b="1" i="1" lang="en-US" sz="2200">
                <a:solidFill>
                  <a:srgbClr val="00AF50"/>
                </a:solidFill>
                <a:latin typeface="Times New Roman"/>
                <a:ea typeface="Times New Roman"/>
                <a:cs typeface="Times New Roman"/>
                <a:sym typeface="Times New Roman"/>
              </a:rPr>
              <a:t>What are the steps: </a:t>
            </a:r>
            <a:r>
              <a:rPr lang="en-US" sz="2200">
                <a:solidFill>
                  <a:srgbClr val="2E2B1F"/>
                </a:solidFill>
                <a:latin typeface="Times New Roman"/>
                <a:ea typeface="Times New Roman"/>
                <a:cs typeface="Times New Roman"/>
                <a:sym typeface="Times New Roman"/>
              </a:rPr>
              <a:t>The process you adopt depends on the software  that you are building. One process might be good for aircraft avionic  system, while an entirely different process would be used for  website creation.</a:t>
            </a:r>
            <a:endParaRPr sz="2200">
              <a:solidFill>
                <a:schemeClr val="dk1"/>
              </a:solidFill>
              <a:latin typeface="Times New Roman"/>
              <a:ea typeface="Times New Roman"/>
              <a:cs typeface="Times New Roman"/>
              <a:sym typeface="Times New Roman"/>
            </a:endParaRPr>
          </a:p>
          <a:p>
            <a:pPr indent="-228600" lvl="0" marL="241300" marR="14604" rtl="0" algn="just">
              <a:lnSpc>
                <a:spcPct val="80000"/>
              </a:lnSpc>
              <a:spcBef>
                <a:spcPts val="555"/>
              </a:spcBef>
              <a:spcAft>
                <a:spcPts val="0"/>
              </a:spcAft>
              <a:buClr>
                <a:srgbClr val="A9A47B"/>
              </a:buClr>
              <a:buSzPts val="2100"/>
              <a:buFont typeface="Noto Sans Symbols"/>
              <a:buChar char="❑"/>
            </a:pPr>
            <a:r>
              <a:rPr b="1" i="1" lang="en-US" sz="2200">
                <a:solidFill>
                  <a:srgbClr val="00AF50"/>
                </a:solidFill>
                <a:latin typeface="Times New Roman"/>
                <a:ea typeface="Times New Roman"/>
                <a:cs typeface="Times New Roman"/>
                <a:sym typeface="Times New Roman"/>
              </a:rPr>
              <a:t>How to ensure right</a:t>
            </a:r>
            <a:r>
              <a:rPr i="1" lang="en-US" sz="2200">
                <a:solidFill>
                  <a:srgbClr val="00AF50"/>
                </a:solidFill>
                <a:latin typeface="Times New Roman"/>
                <a:ea typeface="Times New Roman"/>
                <a:cs typeface="Times New Roman"/>
                <a:sym typeface="Times New Roman"/>
              </a:rPr>
              <a:t>: </a:t>
            </a:r>
            <a:r>
              <a:rPr lang="en-US" sz="2200">
                <a:solidFill>
                  <a:srgbClr val="2E2B1F"/>
                </a:solidFill>
                <a:latin typeface="Times New Roman"/>
                <a:ea typeface="Times New Roman"/>
                <a:cs typeface="Times New Roman"/>
                <a:sym typeface="Times New Roman"/>
              </a:rPr>
              <a:t>A number of software process assessment  mechanisms that enable us to determine the maturity of the software  process. However, the quality, timeliness and long-term viability of  the software are the best indicators of the efficacy of the process you  use.</a:t>
            </a:r>
            <a:endParaRPr sz="2200">
              <a:solidFill>
                <a:schemeClr val="dk1"/>
              </a:solidFill>
              <a:latin typeface="Times New Roman"/>
              <a:ea typeface="Times New Roman"/>
              <a:cs typeface="Times New Roman"/>
              <a:sym typeface="Times New Roman"/>
            </a:endParaRPr>
          </a:p>
        </p:txBody>
      </p:sp>
      <p:sp>
        <p:nvSpPr>
          <p:cNvPr id="110" name="Google Shape;110;p3"/>
          <p:cNvSpPr/>
          <p:nvPr/>
        </p:nvSpPr>
        <p:spPr>
          <a:xfrm>
            <a:off x="8532114" y="5650229"/>
            <a:ext cx="71120" cy="396240"/>
          </a:xfrm>
          <a:custGeom>
            <a:rect b="b" l="l" r="r" t="t"/>
            <a:pathLst>
              <a:path extrusionOk="0" h="396239" w="71120">
                <a:moveTo>
                  <a:pt x="71119" y="396240"/>
                </a:moveTo>
                <a:lnTo>
                  <a:pt x="43451" y="390651"/>
                </a:lnTo>
                <a:lnTo>
                  <a:pt x="20843" y="375410"/>
                </a:lnTo>
                <a:lnTo>
                  <a:pt x="5593" y="352804"/>
                </a:lnTo>
                <a:lnTo>
                  <a:pt x="0" y="325120"/>
                </a:lnTo>
                <a:lnTo>
                  <a:pt x="0" y="71120"/>
                </a:lnTo>
                <a:lnTo>
                  <a:pt x="5593" y="43435"/>
                </a:lnTo>
                <a:lnTo>
                  <a:pt x="20843" y="20829"/>
                </a:lnTo>
                <a:lnTo>
                  <a:pt x="43451" y="5588"/>
                </a:lnTo>
                <a:lnTo>
                  <a:pt x="71119" y="0"/>
                </a:lnTo>
              </a:path>
            </a:pathLst>
          </a:custGeom>
          <a:noFill/>
          <a:ln cap="flat" cmpd="sng" w="198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1" name="Google Shape;111;p3"/>
          <p:cNvSpPr/>
          <p:nvPr/>
        </p:nvSpPr>
        <p:spPr>
          <a:xfrm>
            <a:off x="9009633" y="5650229"/>
            <a:ext cx="71120" cy="396240"/>
          </a:xfrm>
          <a:custGeom>
            <a:rect b="b" l="l" r="r" t="t"/>
            <a:pathLst>
              <a:path extrusionOk="0" h="396239" w="71120">
                <a:moveTo>
                  <a:pt x="0" y="0"/>
                </a:moveTo>
                <a:lnTo>
                  <a:pt x="27668" y="5588"/>
                </a:lnTo>
                <a:lnTo>
                  <a:pt x="50276" y="20829"/>
                </a:lnTo>
                <a:lnTo>
                  <a:pt x="65526" y="43435"/>
                </a:lnTo>
                <a:lnTo>
                  <a:pt x="71120" y="71120"/>
                </a:lnTo>
                <a:lnTo>
                  <a:pt x="71120" y="325120"/>
                </a:lnTo>
                <a:lnTo>
                  <a:pt x="65526" y="352804"/>
                </a:lnTo>
                <a:lnTo>
                  <a:pt x="50276" y="375410"/>
                </a:lnTo>
                <a:lnTo>
                  <a:pt x="27668" y="390651"/>
                </a:lnTo>
                <a:lnTo>
                  <a:pt x="0" y="396240"/>
                </a:lnTo>
              </a:path>
            </a:pathLst>
          </a:custGeom>
          <a:noFill/>
          <a:ln cap="flat" cmpd="sng" w="198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2" name="Google Shape;112;p3"/>
          <p:cNvSpPr txBox="1"/>
          <p:nvPr/>
        </p:nvSpPr>
        <p:spPr>
          <a:xfrm>
            <a:off x="8736583" y="5683097"/>
            <a:ext cx="14160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Carlito"/>
                <a:ea typeface="Carlito"/>
                <a:cs typeface="Carlito"/>
                <a:sym typeface="Carlito"/>
              </a:rPr>
              <a:t>4</a:t>
            </a:r>
            <a:endParaRPr sz="1800">
              <a:solidFill>
                <a:schemeClr val="dk1"/>
              </a:solidFill>
              <a:latin typeface="Carlito"/>
              <a:ea typeface="Carlito"/>
              <a:cs typeface="Carlito"/>
              <a:sym typeface="Carlito"/>
            </a:endParaRPr>
          </a:p>
        </p:txBody>
      </p:sp>
      <p:sp>
        <p:nvSpPr>
          <p:cNvPr id="113" name="Google Shape;113;p3"/>
          <p:cNvSpPr/>
          <p:nvPr/>
        </p:nvSpPr>
        <p:spPr>
          <a:xfrm>
            <a:off x="0" y="0"/>
            <a:ext cx="1485900" cy="121462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200"/>
              <a:t>Advantages of Prototype model:</a:t>
            </a:r>
            <a:endParaRPr sz="3200"/>
          </a:p>
        </p:txBody>
      </p:sp>
      <p:sp>
        <p:nvSpPr>
          <p:cNvPr id="331" name="Google Shape;331;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lang="en-US" sz="2400"/>
              <a:t>Users are actively involved in the development</a:t>
            </a:r>
            <a:endParaRPr/>
          </a:p>
          <a:p>
            <a:pPr indent="-342900" lvl="0" marL="342900" rtl="0" algn="just">
              <a:spcBef>
                <a:spcPts val="480"/>
              </a:spcBef>
              <a:spcAft>
                <a:spcPts val="0"/>
              </a:spcAft>
              <a:buClr>
                <a:schemeClr val="dk1"/>
              </a:buClr>
              <a:buSzPts val="2400"/>
              <a:buChar char="•"/>
            </a:pPr>
            <a:r>
              <a:rPr lang="en-US" sz="2400"/>
              <a:t>Since in this methodology a working model of the system is provided, the users get a better understanding of the system being developed.</a:t>
            </a:r>
            <a:endParaRPr/>
          </a:p>
          <a:p>
            <a:pPr indent="-342900" lvl="0" marL="342900" rtl="0" algn="just">
              <a:spcBef>
                <a:spcPts val="480"/>
              </a:spcBef>
              <a:spcAft>
                <a:spcPts val="0"/>
              </a:spcAft>
              <a:buClr>
                <a:schemeClr val="dk1"/>
              </a:buClr>
              <a:buSzPts val="2400"/>
              <a:buChar char="•"/>
            </a:pPr>
            <a:r>
              <a:rPr lang="en-US" sz="2400"/>
              <a:t>Errors can be detected much earlier.</a:t>
            </a:r>
            <a:endParaRPr/>
          </a:p>
          <a:p>
            <a:pPr indent="-342900" lvl="0" marL="342900" rtl="0" algn="just">
              <a:spcBef>
                <a:spcPts val="480"/>
              </a:spcBef>
              <a:spcAft>
                <a:spcPts val="0"/>
              </a:spcAft>
              <a:buClr>
                <a:schemeClr val="dk1"/>
              </a:buClr>
              <a:buSzPts val="2400"/>
              <a:buChar char="•"/>
            </a:pPr>
            <a:r>
              <a:rPr lang="en-US" sz="2400"/>
              <a:t>Quicker user feedback is available leading to better solutions.</a:t>
            </a:r>
            <a:endParaRPr/>
          </a:p>
          <a:p>
            <a:pPr indent="-342900" lvl="0" marL="342900" rtl="0" algn="just">
              <a:spcBef>
                <a:spcPts val="480"/>
              </a:spcBef>
              <a:spcAft>
                <a:spcPts val="0"/>
              </a:spcAft>
              <a:buClr>
                <a:schemeClr val="dk1"/>
              </a:buClr>
              <a:buSzPts val="2400"/>
              <a:buChar char="•"/>
            </a:pPr>
            <a:r>
              <a:rPr lang="en-US" sz="2400"/>
              <a:t>Missing functionality can be identified easily</a:t>
            </a:r>
            <a:endParaRPr/>
          </a:p>
          <a:p>
            <a:pPr indent="-342900" lvl="0" marL="342900" rtl="0" algn="just">
              <a:spcBef>
                <a:spcPts val="640"/>
              </a:spcBef>
              <a:spcAft>
                <a:spcPts val="0"/>
              </a:spcAft>
              <a:buClr>
                <a:schemeClr val="dk1"/>
              </a:buClr>
              <a:buSzPts val="2400"/>
              <a:buChar char="•"/>
            </a:pPr>
            <a:r>
              <a:rPr lang="en-US" sz="2400"/>
              <a:t>Confusing or difficult functions can be identified</a:t>
            </a:r>
            <a:br>
              <a:rPr lang="en-US"/>
            </a:br>
            <a:r>
              <a:rPr lang="en-US" sz="2400"/>
              <a:t>Requirements validation, Quick implementation of, incomplete, but functional, application.</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200"/>
              <a:t>Disadvantages of Prototype model:</a:t>
            </a:r>
            <a:endParaRPr sz="3200"/>
          </a:p>
        </p:txBody>
      </p:sp>
      <p:sp>
        <p:nvSpPr>
          <p:cNvPr id="337" name="Google Shape;337;p31"/>
          <p:cNvSpPr txBox="1"/>
          <p:nvPr>
            <p:ph idx="1" type="body"/>
          </p:nvPr>
        </p:nvSpPr>
        <p:spPr>
          <a:xfrm>
            <a:off x="301625" y="1527175"/>
            <a:ext cx="8504238" cy="39592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Char char="•"/>
            </a:pPr>
            <a:r>
              <a:rPr lang="en-US" sz="2000"/>
              <a:t>Leads to implementing and then repairing way of building systems.</a:t>
            </a:r>
            <a:endParaRPr/>
          </a:p>
          <a:p>
            <a:pPr indent="-342900" lvl="0" marL="342900" rtl="0" algn="l">
              <a:spcBef>
                <a:spcPts val="400"/>
              </a:spcBef>
              <a:spcAft>
                <a:spcPts val="0"/>
              </a:spcAft>
              <a:buClr>
                <a:schemeClr val="dk1"/>
              </a:buClr>
              <a:buSzPts val="2000"/>
              <a:buChar char="•"/>
            </a:pPr>
            <a:r>
              <a:rPr lang="en-US" sz="2000"/>
              <a:t>Practically, this methodology </a:t>
            </a:r>
            <a:r>
              <a:rPr b="1" lang="en-US" sz="2000"/>
              <a:t>may increase the complexity of the system as scope of the system may expand beyond original plans.</a:t>
            </a:r>
            <a:endParaRPr/>
          </a:p>
          <a:p>
            <a:pPr indent="-342900" lvl="0" marL="342900" rtl="0" algn="l">
              <a:spcBef>
                <a:spcPts val="400"/>
              </a:spcBef>
              <a:spcAft>
                <a:spcPts val="0"/>
              </a:spcAft>
              <a:buClr>
                <a:schemeClr val="dk1"/>
              </a:buClr>
              <a:buSzPts val="2000"/>
              <a:buChar char="•"/>
            </a:pPr>
            <a:r>
              <a:rPr b="1" lang="en-US" sz="2000"/>
              <a:t>Incomplete applic</a:t>
            </a:r>
            <a:r>
              <a:rPr lang="en-US" sz="2000"/>
              <a:t>ation may cause application not to be used as the</a:t>
            </a:r>
            <a:br>
              <a:rPr lang="en-US" sz="2000"/>
            </a:br>
            <a:r>
              <a:rPr lang="en-US" sz="2000"/>
              <a:t>full system was designed</a:t>
            </a:r>
            <a:br>
              <a:rPr lang="en-US" sz="2000"/>
            </a:br>
            <a:r>
              <a:rPr lang="en-US" sz="2000"/>
              <a:t>Incomplete or inadequate problem analysis.</a:t>
            </a:r>
            <a:endParaRPr/>
          </a:p>
          <a:p>
            <a:pPr indent="-285750" lvl="1" marL="742950" rtl="0" algn="l">
              <a:spcBef>
                <a:spcPts val="400"/>
              </a:spcBef>
              <a:spcAft>
                <a:spcPts val="0"/>
              </a:spcAft>
              <a:buClr>
                <a:schemeClr val="dk1"/>
              </a:buClr>
              <a:buSzPts val="2000"/>
              <a:buFont typeface="Noto Sans Symbols"/>
              <a:buChar char="▪"/>
            </a:pPr>
            <a:r>
              <a:rPr b="1" lang="en-US" sz="2000"/>
              <a:t>Lack of process visibility</a:t>
            </a:r>
            <a:endParaRPr/>
          </a:p>
          <a:p>
            <a:pPr indent="-285750" lvl="1" marL="742950" rtl="0" algn="l">
              <a:spcBef>
                <a:spcPts val="400"/>
              </a:spcBef>
              <a:spcAft>
                <a:spcPts val="0"/>
              </a:spcAft>
              <a:buClr>
                <a:schemeClr val="dk1"/>
              </a:buClr>
              <a:buSzPts val="2000"/>
              <a:buFont typeface="Noto Sans Symbols"/>
              <a:buChar char="▪"/>
            </a:pPr>
            <a:r>
              <a:rPr lang="en-US" sz="2000"/>
              <a:t>Systems are often </a:t>
            </a:r>
            <a:r>
              <a:rPr b="1" lang="en-US" sz="2000"/>
              <a:t>poorly structured</a:t>
            </a:r>
            <a:endParaRPr/>
          </a:p>
          <a:p>
            <a:pPr indent="-285750" lvl="1" marL="742950" rtl="0" algn="l">
              <a:spcBef>
                <a:spcPts val="400"/>
              </a:spcBef>
              <a:spcAft>
                <a:spcPts val="0"/>
              </a:spcAft>
              <a:buClr>
                <a:schemeClr val="dk1"/>
              </a:buClr>
              <a:buSzPts val="2000"/>
              <a:buFont typeface="Noto Sans Symbols"/>
              <a:buChar char="▪"/>
            </a:pPr>
            <a:r>
              <a:rPr lang="en-US" sz="2000"/>
              <a:t>Special skills (e.g. in languages for rapid prototyping) may be required</a:t>
            </a:r>
            <a:endParaRPr/>
          </a:p>
          <a:p>
            <a:pPr indent="-215900" lvl="0" marL="342900" rtl="0" algn="l">
              <a:spcBef>
                <a:spcPts val="400"/>
              </a:spcBef>
              <a:spcAft>
                <a:spcPts val="0"/>
              </a:spcAft>
              <a:buClr>
                <a:schemeClr val="dk1"/>
              </a:buClr>
              <a:buSzPts val="2000"/>
              <a:buNone/>
            </a:pPr>
            <a:r>
              <a:t/>
            </a:r>
            <a:endParaRPr sz="2000"/>
          </a:p>
          <a:p>
            <a:pPr indent="-215900" lvl="0" marL="342900" rtl="0" algn="l">
              <a:spcBef>
                <a:spcPts val="400"/>
              </a:spcBef>
              <a:spcAft>
                <a:spcPts val="0"/>
              </a:spcAft>
              <a:buClr>
                <a:schemeClr val="dk1"/>
              </a:buClr>
              <a:buSzPts val="2000"/>
              <a:buNone/>
            </a:pPr>
            <a:r>
              <a:t/>
            </a:r>
            <a:endParaRPr sz="2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t>When to use Prototype model</a:t>
            </a:r>
            <a:r>
              <a:rPr b="1" lang="en-US"/>
              <a:t> </a:t>
            </a:r>
            <a:endParaRPr/>
          </a:p>
        </p:txBody>
      </p:sp>
      <p:sp>
        <p:nvSpPr>
          <p:cNvPr id="343" name="Google Shape;343;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000"/>
              <a:buChar char="•"/>
            </a:pPr>
            <a:r>
              <a:rPr lang="en-US" sz="2000"/>
              <a:t>Prototype model should be used </a:t>
            </a:r>
            <a:r>
              <a:rPr b="1" lang="en-US" sz="2000"/>
              <a:t>when the desired system needs to have a lot of interaction with the end users.</a:t>
            </a:r>
            <a:endParaRPr/>
          </a:p>
          <a:p>
            <a:pPr indent="-342900" lvl="0" marL="342900" rtl="0" algn="just">
              <a:spcBef>
                <a:spcPts val="400"/>
              </a:spcBef>
              <a:spcAft>
                <a:spcPts val="0"/>
              </a:spcAft>
              <a:buClr>
                <a:schemeClr val="dk1"/>
              </a:buClr>
              <a:buSzPts val="2000"/>
              <a:buChar char="•"/>
            </a:pPr>
            <a:r>
              <a:rPr lang="en-US" sz="2000"/>
              <a:t>Typically, </a:t>
            </a:r>
            <a:r>
              <a:rPr b="1" lang="en-US" sz="2000"/>
              <a:t>online systems, web interfaces</a:t>
            </a:r>
            <a:r>
              <a:rPr lang="en-US" sz="2000"/>
              <a:t> have a very high amount of interaction with end users, are best suited for Prototype model. It might take a while for a system to be built that allows ease of use and needs minimal training for the end user.</a:t>
            </a:r>
            <a:endParaRPr/>
          </a:p>
          <a:p>
            <a:pPr indent="-342900" lvl="0" marL="342900" rtl="0" algn="just">
              <a:spcBef>
                <a:spcPts val="400"/>
              </a:spcBef>
              <a:spcAft>
                <a:spcPts val="0"/>
              </a:spcAft>
              <a:buClr>
                <a:schemeClr val="dk1"/>
              </a:buClr>
              <a:buSzPts val="2000"/>
              <a:buChar char="•"/>
            </a:pPr>
            <a:r>
              <a:rPr lang="en-US" sz="2000"/>
              <a:t>Prototyping ensures that the end users constantly work with the system and provide a feedback which is incorporated in the prototype to result in a useable system. They are excellent for designing good human computer interface systems.</a:t>
            </a:r>
            <a:endParaRPr/>
          </a:p>
          <a:p>
            <a:pPr indent="-285750" lvl="1" marL="742950" rtl="0" algn="l">
              <a:spcBef>
                <a:spcPts val="400"/>
              </a:spcBef>
              <a:spcAft>
                <a:spcPts val="0"/>
              </a:spcAft>
              <a:buClr>
                <a:schemeClr val="dk1"/>
              </a:buClr>
              <a:buSzPts val="2000"/>
              <a:buChar char="–"/>
            </a:pPr>
            <a:r>
              <a:rPr lang="en-US" sz="2000"/>
              <a:t>For small or medium-size interactive systems</a:t>
            </a:r>
            <a:endParaRPr/>
          </a:p>
          <a:p>
            <a:pPr indent="-285750" lvl="1" marL="742950" rtl="0" algn="l">
              <a:spcBef>
                <a:spcPts val="400"/>
              </a:spcBef>
              <a:spcAft>
                <a:spcPts val="0"/>
              </a:spcAft>
              <a:buClr>
                <a:schemeClr val="dk1"/>
              </a:buClr>
              <a:buSzPts val="2000"/>
              <a:buChar char="–"/>
            </a:pPr>
            <a:r>
              <a:rPr lang="en-US" sz="2000"/>
              <a:t>For parts of large systems (e.g. the user interface)</a:t>
            </a:r>
            <a:endParaRPr/>
          </a:p>
          <a:p>
            <a:pPr indent="-215900" lvl="0" marL="342900" rtl="0" algn="just">
              <a:spcBef>
                <a:spcPts val="400"/>
              </a:spcBef>
              <a:spcAft>
                <a:spcPts val="0"/>
              </a:spcAft>
              <a:buClr>
                <a:schemeClr val="dk1"/>
              </a:buClr>
              <a:buSzPts val="2000"/>
              <a:buNone/>
            </a:pPr>
            <a:r>
              <a:t/>
            </a:r>
            <a:endParaRPr sz="2000"/>
          </a:p>
          <a:p>
            <a:pPr indent="-215900" lvl="0" marL="342900" rtl="0" algn="l">
              <a:spcBef>
                <a:spcPts val="400"/>
              </a:spcBef>
              <a:spcAft>
                <a:spcPts val="0"/>
              </a:spcAft>
              <a:buClr>
                <a:schemeClr val="dk1"/>
              </a:buClr>
              <a:buSzPts val="2000"/>
              <a:buNone/>
            </a:pPr>
            <a:r>
              <a:t/>
            </a: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pic>
        <p:nvPicPr>
          <p:cNvPr id="348" name="Google Shape;348;p33"/>
          <p:cNvPicPr preferRelativeResize="0"/>
          <p:nvPr/>
        </p:nvPicPr>
        <p:blipFill rotWithShape="1">
          <a:blip r:embed="rId3">
            <a:alphaModFix/>
          </a:blip>
          <a:srcRect b="0" l="0" r="0" t="0"/>
          <a:stretch/>
        </p:blipFill>
        <p:spPr>
          <a:xfrm>
            <a:off x="457200" y="369888"/>
            <a:ext cx="8686800" cy="565943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Evolutionary development</a:t>
            </a:r>
            <a:endParaRPr/>
          </a:p>
        </p:txBody>
      </p:sp>
      <p:sp>
        <p:nvSpPr>
          <p:cNvPr id="354" name="Google Shape;354;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2800"/>
              <a:buChar char="•"/>
            </a:pPr>
            <a:r>
              <a:rPr lang="en-US" sz="2800">
                <a:solidFill>
                  <a:schemeClr val="dk2"/>
                </a:solidFill>
              </a:rPr>
              <a:t>Exploratory development </a:t>
            </a:r>
            <a:endParaRPr/>
          </a:p>
          <a:p>
            <a:pPr indent="-342900" lvl="0" marL="342900" rtl="0" algn="l">
              <a:lnSpc>
                <a:spcPct val="90000"/>
              </a:lnSpc>
              <a:spcBef>
                <a:spcPts val="560"/>
              </a:spcBef>
              <a:spcAft>
                <a:spcPts val="0"/>
              </a:spcAft>
              <a:buClr>
                <a:schemeClr val="dk1"/>
              </a:buClr>
              <a:buSzPts val="2800"/>
              <a:buFont typeface="Noto Sans Symbols"/>
              <a:buNone/>
            </a:pPr>
            <a:r>
              <a:t/>
            </a:r>
            <a:endParaRPr sz="2800">
              <a:solidFill>
                <a:schemeClr val="dk2"/>
              </a:solidFill>
            </a:endParaRPr>
          </a:p>
          <a:p>
            <a:pPr indent="-285750" lvl="1" marL="742950" rtl="0" algn="l">
              <a:lnSpc>
                <a:spcPct val="90000"/>
              </a:lnSpc>
              <a:spcBef>
                <a:spcPts val="560"/>
              </a:spcBef>
              <a:spcAft>
                <a:spcPts val="0"/>
              </a:spcAft>
              <a:buClr>
                <a:schemeClr val="dk1"/>
              </a:buClr>
              <a:buSzPts val="2800"/>
              <a:buFont typeface="Calibri"/>
              <a:buChar char="-"/>
            </a:pPr>
            <a:r>
              <a:rPr b="1" lang="en-US"/>
              <a:t>Objective is to work with customers and to evolve a final system from an initial outline specification. </a:t>
            </a:r>
            <a:endParaRPr/>
          </a:p>
          <a:p>
            <a:pPr indent="-285750" lvl="1" marL="742950" rtl="0" algn="l">
              <a:lnSpc>
                <a:spcPct val="90000"/>
              </a:lnSpc>
              <a:spcBef>
                <a:spcPts val="560"/>
              </a:spcBef>
              <a:spcAft>
                <a:spcPts val="0"/>
              </a:spcAft>
              <a:buClr>
                <a:schemeClr val="dk1"/>
              </a:buClr>
              <a:buSzPts val="2800"/>
              <a:buFont typeface="Noto Sans Symbols"/>
              <a:buNone/>
            </a:pPr>
            <a:r>
              <a:t/>
            </a:r>
            <a:endParaRPr/>
          </a:p>
          <a:p>
            <a:pPr indent="-285750" lvl="1" marL="742950" rtl="0" algn="l">
              <a:lnSpc>
                <a:spcPct val="90000"/>
              </a:lnSpc>
              <a:spcBef>
                <a:spcPts val="560"/>
              </a:spcBef>
              <a:spcAft>
                <a:spcPts val="0"/>
              </a:spcAft>
              <a:buClr>
                <a:schemeClr val="dk1"/>
              </a:buClr>
              <a:buSzPts val="2800"/>
              <a:buFont typeface="Calibri"/>
              <a:buChar char="-"/>
            </a:pPr>
            <a:r>
              <a:rPr lang="en-US"/>
              <a:t>The system evolves by adding new features as they are proposed by customer.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Evolutionary development</a:t>
            </a:r>
            <a:endParaRPr/>
          </a:p>
        </p:txBody>
      </p:sp>
      <p:sp>
        <p:nvSpPr>
          <p:cNvPr id="360" name="Google Shape;360;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90000"/>
              </a:lnSpc>
              <a:spcBef>
                <a:spcPts val="0"/>
              </a:spcBef>
              <a:spcAft>
                <a:spcPts val="0"/>
              </a:spcAft>
              <a:buClr>
                <a:schemeClr val="dk2"/>
              </a:buClr>
              <a:buSzPts val="2800"/>
              <a:buFont typeface="Arial"/>
              <a:buChar char="•"/>
            </a:pPr>
            <a:r>
              <a:rPr lang="en-US" sz="2800">
                <a:solidFill>
                  <a:schemeClr val="dk2"/>
                </a:solidFill>
              </a:rPr>
              <a:t>Rapid prototyping</a:t>
            </a:r>
            <a:endParaRPr/>
          </a:p>
          <a:p>
            <a:pPr indent="-285750" lvl="1" marL="742950" rtl="0" algn="l">
              <a:lnSpc>
                <a:spcPct val="90000"/>
              </a:lnSpc>
              <a:spcBef>
                <a:spcPts val="560"/>
              </a:spcBef>
              <a:spcAft>
                <a:spcPts val="0"/>
              </a:spcAft>
              <a:buClr>
                <a:schemeClr val="dk1"/>
              </a:buClr>
              <a:buSzPts val="2800"/>
              <a:buFont typeface="Arial"/>
              <a:buChar char="–"/>
            </a:pPr>
            <a:r>
              <a:rPr lang="en-US"/>
              <a:t>Objective is to understand the system requirements. </a:t>
            </a:r>
            <a:endParaRPr/>
          </a:p>
          <a:p>
            <a:pPr indent="-228600" lvl="2" marL="1143000" rtl="0" algn="l">
              <a:lnSpc>
                <a:spcPct val="90000"/>
              </a:lnSpc>
              <a:spcBef>
                <a:spcPts val="440"/>
              </a:spcBef>
              <a:spcAft>
                <a:spcPts val="0"/>
              </a:spcAft>
              <a:buClr>
                <a:schemeClr val="dk2"/>
              </a:buClr>
              <a:buSzPts val="2200"/>
              <a:buFont typeface="Arial"/>
              <a:buChar char="•"/>
            </a:pPr>
            <a:r>
              <a:rPr lang="en-US" sz="2200">
                <a:solidFill>
                  <a:schemeClr val="dk2"/>
                </a:solidFill>
              </a:rPr>
              <a:t>Develop “quick and dirty” system in short time;</a:t>
            </a:r>
            <a:endParaRPr/>
          </a:p>
          <a:p>
            <a:pPr indent="-228600" lvl="2" marL="1143000" rtl="0" algn="l">
              <a:lnSpc>
                <a:spcPct val="90000"/>
              </a:lnSpc>
              <a:spcBef>
                <a:spcPts val="440"/>
              </a:spcBef>
              <a:spcAft>
                <a:spcPts val="0"/>
              </a:spcAft>
              <a:buClr>
                <a:schemeClr val="dk2"/>
              </a:buClr>
              <a:buSzPts val="2200"/>
              <a:buFont typeface="Arial"/>
              <a:buChar char="•"/>
            </a:pPr>
            <a:r>
              <a:rPr lang="en-US" sz="2200">
                <a:solidFill>
                  <a:schemeClr val="dk2"/>
                </a:solidFill>
              </a:rPr>
              <a:t>Expose to user comment &amp; feedback;</a:t>
            </a:r>
            <a:endParaRPr/>
          </a:p>
          <a:p>
            <a:pPr indent="-228600" lvl="2" marL="1143000" rtl="0" algn="l">
              <a:lnSpc>
                <a:spcPct val="90000"/>
              </a:lnSpc>
              <a:spcBef>
                <a:spcPts val="440"/>
              </a:spcBef>
              <a:spcAft>
                <a:spcPts val="0"/>
              </a:spcAft>
              <a:buClr>
                <a:schemeClr val="dk2"/>
              </a:buClr>
              <a:buSzPts val="2200"/>
              <a:buFont typeface="Arial"/>
              <a:buChar char="•"/>
            </a:pPr>
            <a:r>
              <a:rPr lang="en-US" sz="2200">
                <a:solidFill>
                  <a:schemeClr val="dk2"/>
                </a:solidFill>
              </a:rPr>
              <a:t>Refine;</a:t>
            </a:r>
            <a:endParaRPr/>
          </a:p>
          <a:p>
            <a:pPr indent="-285750" lvl="1" marL="742950" rtl="0" algn="l">
              <a:lnSpc>
                <a:spcPct val="90000"/>
              </a:lnSpc>
              <a:spcBef>
                <a:spcPts val="560"/>
              </a:spcBef>
              <a:spcAft>
                <a:spcPts val="0"/>
              </a:spcAft>
              <a:buClr>
                <a:schemeClr val="dk1"/>
              </a:buClr>
              <a:buSzPts val="2800"/>
              <a:buFont typeface="Calibri"/>
              <a:buNone/>
            </a:pPr>
            <a:r>
              <a:rPr lang="en-US"/>
              <a:t>	  Repeat until adequate system developed.</a:t>
            </a:r>
            <a:endParaRPr/>
          </a:p>
          <a:p>
            <a:pPr indent="-285750" lvl="1" marL="742950" rtl="0" algn="l">
              <a:lnSpc>
                <a:spcPct val="90000"/>
              </a:lnSpc>
              <a:spcBef>
                <a:spcPts val="560"/>
              </a:spcBef>
              <a:spcAft>
                <a:spcPts val="0"/>
              </a:spcAft>
              <a:buClr>
                <a:schemeClr val="dk1"/>
              </a:buClr>
              <a:buSzPts val="2800"/>
              <a:buFont typeface="Calibri"/>
              <a:buNone/>
            </a:pPr>
            <a:r>
              <a:t/>
            </a:r>
            <a:endParaRPr/>
          </a:p>
          <a:p>
            <a:pPr indent="-285750" lvl="1" marL="742950" rtl="0" algn="l">
              <a:lnSpc>
                <a:spcPct val="90000"/>
              </a:lnSpc>
              <a:spcBef>
                <a:spcPts val="560"/>
              </a:spcBef>
              <a:spcAft>
                <a:spcPts val="0"/>
              </a:spcAft>
              <a:buClr>
                <a:schemeClr val="dk1"/>
              </a:buClr>
              <a:buSzPts val="2800"/>
              <a:buFont typeface="Arial"/>
              <a:buChar char="–"/>
            </a:pPr>
            <a:r>
              <a:rPr lang="en-US"/>
              <a:t>Particularly suitable where:</a:t>
            </a:r>
            <a:endParaRPr/>
          </a:p>
          <a:p>
            <a:pPr indent="-228600" lvl="2" marL="1143000" rtl="0" algn="l">
              <a:lnSpc>
                <a:spcPct val="90000"/>
              </a:lnSpc>
              <a:spcBef>
                <a:spcPts val="440"/>
              </a:spcBef>
              <a:spcAft>
                <a:spcPts val="0"/>
              </a:spcAft>
              <a:buClr>
                <a:schemeClr val="dk2"/>
              </a:buClr>
              <a:buSzPts val="2200"/>
              <a:buFont typeface="Calibri"/>
              <a:buChar char="-"/>
            </a:pPr>
            <a:r>
              <a:rPr lang="en-US" sz="2200">
                <a:solidFill>
                  <a:schemeClr val="dk2"/>
                </a:solidFill>
              </a:rPr>
              <a:t>detailed requirements not possible;</a:t>
            </a:r>
            <a:endParaRPr/>
          </a:p>
          <a:p>
            <a:pPr indent="-228600" lvl="2" marL="1143000" rtl="0" algn="l">
              <a:lnSpc>
                <a:spcPct val="90000"/>
              </a:lnSpc>
              <a:spcBef>
                <a:spcPts val="440"/>
              </a:spcBef>
              <a:spcAft>
                <a:spcPts val="0"/>
              </a:spcAft>
              <a:buClr>
                <a:schemeClr val="dk2"/>
              </a:buClr>
              <a:buSzPts val="2200"/>
              <a:buFont typeface="Calibri"/>
              <a:buChar char="-"/>
            </a:pPr>
            <a:r>
              <a:rPr lang="en-US" sz="2200">
                <a:solidFill>
                  <a:schemeClr val="dk2"/>
                </a:solidFill>
              </a:rPr>
              <a:t>powerful development tools (CASE) available</a:t>
            </a:r>
            <a:endParaRPr sz="2200">
              <a:solidFill>
                <a:schemeClr val="dk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6"/>
          <p:cNvSpPr/>
          <p:nvPr/>
        </p:nvSpPr>
        <p:spPr>
          <a:xfrm>
            <a:off x="6553200" y="4038600"/>
            <a:ext cx="1981200" cy="9906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66" name="Google Shape;366;p36"/>
          <p:cNvSpPr/>
          <p:nvPr/>
        </p:nvSpPr>
        <p:spPr>
          <a:xfrm>
            <a:off x="6477000" y="3962400"/>
            <a:ext cx="1981200" cy="9906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67" name="Google Shape;367;p36"/>
          <p:cNvSpPr txBox="1"/>
          <p:nvPr>
            <p:ph type="title"/>
          </p:nvPr>
        </p:nvSpPr>
        <p:spPr>
          <a:xfrm>
            <a:off x="685800" y="381000"/>
            <a:ext cx="7772400" cy="533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Evolutionary development</a:t>
            </a:r>
            <a:endParaRPr b="1"/>
          </a:p>
        </p:txBody>
      </p:sp>
      <p:sp>
        <p:nvSpPr>
          <p:cNvPr id="368" name="Google Shape;368;p36"/>
          <p:cNvSpPr txBox="1"/>
          <p:nvPr/>
        </p:nvSpPr>
        <p:spPr>
          <a:xfrm>
            <a:off x="433388" y="3938588"/>
            <a:ext cx="1905000" cy="83185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Outline</a:t>
            </a:r>
            <a:endParaRPr/>
          </a:p>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Description</a:t>
            </a:r>
            <a:endParaRPr/>
          </a:p>
        </p:txBody>
      </p:sp>
      <p:sp>
        <p:nvSpPr>
          <p:cNvPr id="369" name="Google Shape;369;p36"/>
          <p:cNvSpPr/>
          <p:nvPr/>
        </p:nvSpPr>
        <p:spPr>
          <a:xfrm>
            <a:off x="2895600" y="2743200"/>
            <a:ext cx="2971800" cy="33528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70" name="Google Shape;370;p36"/>
          <p:cNvSpPr txBox="1"/>
          <p:nvPr/>
        </p:nvSpPr>
        <p:spPr>
          <a:xfrm>
            <a:off x="2971800" y="1752600"/>
            <a:ext cx="2590800" cy="85883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2400">
                <a:solidFill>
                  <a:schemeClr val="dk1"/>
                </a:solidFill>
                <a:latin typeface="Times New Roman"/>
                <a:ea typeface="Times New Roman"/>
                <a:cs typeface="Times New Roman"/>
                <a:sym typeface="Times New Roman"/>
              </a:rPr>
              <a:t>Concurrent</a:t>
            </a:r>
            <a:endParaRPr/>
          </a:p>
          <a:p>
            <a:pPr indent="0" lvl="0" marL="0" marR="0" rtl="0" algn="ctr">
              <a:spcBef>
                <a:spcPts val="240"/>
              </a:spcBef>
              <a:spcAft>
                <a:spcPts val="0"/>
              </a:spcAft>
              <a:buNone/>
            </a:pPr>
            <a:r>
              <a:rPr i="1" lang="en-US" sz="2400">
                <a:solidFill>
                  <a:schemeClr val="dk1"/>
                </a:solidFill>
                <a:latin typeface="Times New Roman"/>
                <a:ea typeface="Times New Roman"/>
                <a:cs typeface="Times New Roman"/>
                <a:sym typeface="Times New Roman"/>
              </a:rPr>
              <a:t>Activities</a:t>
            </a:r>
            <a:endParaRPr/>
          </a:p>
        </p:txBody>
      </p:sp>
      <p:sp>
        <p:nvSpPr>
          <p:cNvPr id="371" name="Google Shape;371;p36"/>
          <p:cNvSpPr/>
          <p:nvPr/>
        </p:nvSpPr>
        <p:spPr>
          <a:xfrm>
            <a:off x="3048000" y="2895600"/>
            <a:ext cx="2667000" cy="83820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72" name="Google Shape;372;p36"/>
          <p:cNvSpPr/>
          <p:nvPr/>
        </p:nvSpPr>
        <p:spPr>
          <a:xfrm>
            <a:off x="3048000" y="3962400"/>
            <a:ext cx="2667000" cy="83820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73" name="Google Shape;373;p36"/>
          <p:cNvSpPr/>
          <p:nvPr/>
        </p:nvSpPr>
        <p:spPr>
          <a:xfrm>
            <a:off x="3048000" y="5029200"/>
            <a:ext cx="2667000" cy="83820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74" name="Google Shape;374;p36"/>
          <p:cNvSpPr txBox="1"/>
          <p:nvPr/>
        </p:nvSpPr>
        <p:spPr>
          <a:xfrm>
            <a:off x="3200400" y="3084513"/>
            <a:ext cx="23622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Requirements</a:t>
            </a:r>
            <a:endParaRPr/>
          </a:p>
        </p:txBody>
      </p:sp>
      <p:sp>
        <p:nvSpPr>
          <p:cNvPr id="375" name="Google Shape;375;p36"/>
          <p:cNvSpPr txBox="1"/>
          <p:nvPr/>
        </p:nvSpPr>
        <p:spPr>
          <a:xfrm>
            <a:off x="3124200" y="4114800"/>
            <a:ext cx="24384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Design</a:t>
            </a:r>
            <a:endParaRPr/>
          </a:p>
        </p:txBody>
      </p:sp>
      <p:sp>
        <p:nvSpPr>
          <p:cNvPr id="376" name="Google Shape;376;p36"/>
          <p:cNvSpPr txBox="1"/>
          <p:nvPr/>
        </p:nvSpPr>
        <p:spPr>
          <a:xfrm>
            <a:off x="3200400" y="5224463"/>
            <a:ext cx="22860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Implementation</a:t>
            </a:r>
            <a:endParaRPr/>
          </a:p>
        </p:txBody>
      </p:sp>
      <p:sp>
        <p:nvSpPr>
          <p:cNvPr id="377" name="Google Shape;377;p36"/>
          <p:cNvSpPr/>
          <p:nvPr/>
        </p:nvSpPr>
        <p:spPr>
          <a:xfrm>
            <a:off x="6400800" y="2590800"/>
            <a:ext cx="1981200" cy="9906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78" name="Google Shape;378;p36"/>
          <p:cNvSpPr/>
          <p:nvPr/>
        </p:nvSpPr>
        <p:spPr>
          <a:xfrm>
            <a:off x="6400800" y="3886200"/>
            <a:ext cx="1981200" cy="9906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79" name="Google Shape;379;p36"/>
          <p:cNvSpPr/>
          <p:nvPr/>
        </p:nvSpPr>
        <p:spPr>
          <a:xfrm>
            <a:off x="6400800" y="5181600"/>
            <a:ext cx="1981200" cy="9906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80" name="Google Shape;380;p36"/>
          <p:cNvSpPr txBox="1"/>
          <p:nvPr/>
        </p:nvSpPr>
        <p:spPr>
          <a:xfrm>
            <a:off x="6246813" y="2682875"/>
            <a:ext cx="2286000" cy="82232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Initial</a:t>
            </a:r>
            <a:endParaRPr/>
          </a:p>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Version</a:t>
            </a:r>
            <a:endParaRPr/>
          </a:p>
        </p:txBody>
      </p:sp>
      <p:sp>
        <p:nvSpPr>
          <p:cNvPr id="381" name="Google Shape;381;p36"/>
          <p:cNvSpPr txBox="1"/>
          <p:nvPr/>
        </p:nvSpPr>
        <p:spPr>
          <a:xfrm>
            <a:off x="6230938" y="4038600"/>
            <a:ext cx="2438400" cy="82232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Intermediate</a:t>
            </a:r>
            <a:endParaRPr/>
          </a:p>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Versions</a:t>
            </a:r>
            <a:endParaRPr/>
          </a:p>
        </p:txBody>
      </p:sp>
      <p:sp>
        <p:nvSpPr>
          <p:cNvPr id="382" name="Google Shape;382;p36"/>
          <p:cNvSpPr txBox="1"/>
          <p:nvPr/>
        </p:nvSpPr>
        <p:spPr>
          <a:xfrm>
            <a:off x="6475413" y="5251450"/>
            <a:ext cx="1828800" cy="82232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Final</a:t>
            </a:r>
            <a:endParaRPr/>
          </a:p>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Version</a:t>
            </a:r>
            <a:endParaRPr/>
          </a:p>
        </p:txBody>
      </p:sp>
      <p:cxnSp>
        <p:nvCxnSpPr>
          <p:cNvPr id="383" name="Google Shape;383;p36"/>
          <p:cNvCxnSpPr/>
          <p:nvPr/>
        </p:nvCxnSpPr>
        <p:spPr>
          <a:xfrm>
            <a:off x="2362200" y="4343400"/>
            <a:ext cx="533400" cy="0"/>
          </a:xfrm>
          <a:prstGeom prst="straightConnector1">
            <a:avLst/>
          </a:prstGeom>
          <a:noFill/>
          <a:ln cap="flat" cmpd="sng" w="9525">
            <a:solidFill>
              <a:schemeClr val="dk1"/>
            </a:solidFill>
            <a:prstDash val="solid"/>
            <a:round/>
            <a:headEnd len="med" w="med" type="none"/>
            <a:tailEnd len="med" w="med" type="triangle"/>
          </a:ln>
        </p:spPr>
      </p:cxnSp>
      <p:cxnSp>
        <p:nvCxnSpPr>
          <p:cNvPr id="384" name="Google Shape;384;p36"/>
          <p:cNvCxnSpPr/>
          <p:nvPr/>
        </p:nvCxnSpPr>
        <p:spPr>
          <a:xfrm>
            <a:off x="3886200" y="3733800"/>
            <a:ext cx="0" cy="304800"/>
          </a:xfrm>
          <a:prstGeom prst="straightConnector1">
            <a:avLst/>
          </a:prstGeom>
          <a:noFill/>
          <a:ln cap="flat" cmpd="sng" w="9525">
            <a:solidFill>
              <a:schemeClr val="dk1"/>
            </a:solidFill>
            <a:prstDash val="solid"/>
            <a:round/>
            <a:headEnd len="med" w="med" type="none"/>
            <a:tailEnd len="med" w="med" type="triangle"/>
          </a:ln>
        </p:spPr>
      </p:cxnSp>
      <p:cxnSp>
        <p:nvCxnSpPr>
          <p:cNvPr id="385" name="Google Shape;385;p36"/>
          <p:cNvCxnSpPr/>
          <p:nvPr/>
        </p:nvCxnSpPr>
        <p:spPr>
          <a:xfrm>
            <a:off x="3797300" y="4776788"/>
            <a:ext cx="1588" cy="300037"/>
          </a:xfrm>
          <a:prstGeom prst="straightConnector1">
            <a:avLst/>
          </a:prstGeom>
          <a:noFill/>
          <a:ln cap="flat" cmpd="sng" w="9525">
            <a:solidFill>
              <a:schemeClr val="dk1"/>
            </a:solidFill>
            <a:prstDash val="solid"/>
            <a:round/>
            <a:headEnd len="med" w="med" type="none"/>
            <a:tailEnd len="med" w="med" type="triangle"/>
          </a:ln>
        </p:spPr>
      </p:cxnSp>
      <p:cxnSp>
        <p:nvCxnSpPr>
          <p:cNvPr id="386" name="Google Shape;386;p36"/>
          <p:cNvCxnSpPr/>
          <p:nvPr/>
        </p:nvCxnSpPr>
        <p:spPr>
          <a:xfrm>
            <a:off x="4953000" y="3733800"/>
            <a:ext cx="0" cy="304800"/>
          </a:xfrm>
          <a:prstGeom prst="straightConnector1">
            <a:avLst/>
          </a:prstGeom>
          <a:noFill/>
          <a:ln cap="flat" cmpd="sng" w="9525">
            <a:solidFill>
              <a:schemeClr val="dk1"/>
            </a:solidFill>
            <a:prstDash val="solid"/>
            <a:round/>
            <a:headEnd len="med" w="med" type="triangle"/>
            <a:tailEnd len="med" w="med" type="none"/>
          </a:ln>
        </p:spPr>
      </p:cxnSp>
      <p:cxnSp>
        <p:nvCxnSpPr>
          <p:cNvPr id="387" name="Google Shape;387;p36"/>
          <p:cNvCxnSpPr/>
          <p:nvPr/>
        </p:nvCxnSpPr>
        <p:spPr>
          <a:xfrm>
            <a:off x="4894263" y="4773613"/>
            <a:ext cx="0" cy="304800"/>
          </a:xfrm>
          <a:prstGeom prst="straightConnector1">
            <a:avLst/>
          </a:prstGeom>
          <a:noFill/>
          <a:ln cap="flat" cmpd="sng" w="9525">
            <a:solidFill>
              <a:schemeClr val="dk1"/>
            </a:solidFill>
            <a:prstDash val="solid"/>
            <a:round/>
            <a:headEnd len="med" w="med" type="triangle"/>
            <a:tailEnd len="med" w="med" type="none"/>
          </a:ln>
        </p:spPr>
      </p:cxnSp>
      <p:cxnSp>
        <p:nvCxnSpPr>
          <p:cNvPr id="388" name="Google Shape;388;p36"/>
          <p:cNvCxnSpPr/>
          <p:nvPr/>
        </p:nvCxnSpPr>
        <p:spPr>
          <a:xfrm>
            <a:off x="5867400" y="3048000"/>
            <a:ext cx="533400" cy="0"/>
          </a:xfrm>
          <a:prstGeom prst="straightConnector1">
            <a:avLst/>
          </a:prstGeom>
          <a:noFill/>
          <a:ln cap="flat" cmpd="sng" w="9525">
            <a:solidFill>
              <a:schemeClr val="dk1"/>
            </a:solidFill>
            <a:prstDash val="solid"/>
            <a:round/>
            <a:headEnd len="med" w="med" type="triangle"/>
            <a:tailEnd len="med" w="med" type="triangle"/>
          </a:ln>
        </p:spPr>
      </p:cxnSp>
      <p:cxnSp>
        <p:nvCxnSpPr>
          <p:cNvPr id="389" name="Google Shape;389;p36"/>
          <p:cNvCxnSpPr/>
          <p:nvPr/>
        </p:nvCxnSpPr>
        <p:spPr>
          <a:xfrm>
            <a:off x="5867400" y="4343400"/>
            <a:ext cx="533400" cy="0"/>
          </a:xfrm>
          <a:prstGeom prst="straightConnector1">
            <a:avLst/>
          </a:prstGeom>
          <a:noFill/>
          <a:ln cap="flat" cmpd="sng" w="9525">
            <a:solidFill>
              <a:schemeClr val="dk1"/>
            </a:solidFill>
            <a:prstDash val="solid"/>
            <a:round/>
            <a:headEnd len="med" w="med" type="triangle"/>
            <a:tailEnd len="med" w="med" type="triangle"/>
          </a:ln>
        </p:spPr>
      </p:cxnSp>
      <p:cxnSp>
        <p:nvCxnSpPr>
          <p:cNvPr id="390" name="Google Shape;390;p36"/>
          <p:cNvCxnSpPr/>
          <p:nvPr/>
        </p:nvCxnSpPr>
        <p:spPr>
          <a:xfrm>
            <a:off x="5867400" y="5638800"/>
            <a:ext cx="533400" cy="0"/>
          </a:xfrm>
          <a:prstGeom prst="straightConnector1">
            <a:avLst/>
          </a:prstGeom>
          <a:noFill/>
          <a:ln cap="flat" cmpd="sng" w="9525">
            <a:solidFill>
              <a:schemeClr val="dk1"/>
            </a:solidFill>
            <a:prstDash val="solid"/>
            <a:round/>
            <a:headEnd len="med" w="med" type="triangle"/>
            <a:tailEnd len="med" w="med"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7"/>
          <p:cNvSpPr txBox="1"/>
          <p:nvPr>
            <p:ph type="title"/>
          </p:nvPr>
        </p:nvSpPr>
        <p:spPr>
          <a:xfrm>
            <a:off x="685800" y="381000"/>
            <a:ext cx="7772400" cy="533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Evolutionary development</a:t>
            </a:r>
            <a:endParaRPr b="1"/>
          </a:p>
        </p:txBody>
      </p:sp>
      <p:cxnSp>
        <p:nvCxnSpPr>
          <p:cNvPr id="396" name="Google Shape;396;p37"/>
          <p:cNvCxnSpPr/>
          <p:nvPr/>
        </p:nvCxnSpPr>
        <p:spPr>
          <a:xfrm>
            <a:off x="4419600" y="2209800"/>
            <a:ext cx="0" cy="4419600"/>
          </a:xfrm>
          <a:prstGeom prst="straightConnector1">
            <a:avLst/>
          </a:prstGeom>
          <a:noFill/>
          <a:ln cap="flat" cmpd="sng" w="9525">
            <a:solidFill>
              <a:schemeClr val="lt2"/>
            </a:solidFill>
            <a:prstDash val="solid"/>
            <a:round/>
            <a:headEnd len="med" w="med" type="none"/>
            <a:tailEnd len="med" w="med" type="none"/>
          </a:ln>
        </p:spPr>
      </p:cxnSp>
      <p:cxnSp>
        <p:nvCxnSpPr>
          <p:cNvPr id="397" name="Google Shape;397;p37"/>
          <p:cNvCxnSpPr/>
          <p:nvPr/>
        </p:nvCxnSpPr>
        <p:spPr>
          <a:xfrm>
            <a:off x="1828800" y="4191000"/>
            <a:ext cx="5257800" cy="0"/>
          </a:xfrm>
          <a:prstGeom prst="straightConnector1">
            <a:avLst/>
          </a:prstGeom>
          <a:noFill/>
          <a:ln cap="flat" cmpd="sng" w="9525">
            <a:solidFill>
              <a:schemeClr val="lt2"/>
            </a:solidFill>
            <a:prstDash val="solid"/>
            <a:round/>
            <a:headEnd len="med" w="med" type="none"/>
            <a:tailEnd len="med" w="med" type="none"/>
          </a:ln>
        </p:spPr>
      </p:cxnSp>
      <p:sp>
        <p:nvSpPr>
          <p:cNvPr id="398" name="Google Shape;398;p37"/>
          <p:cNvSpPr txBox="1"/>
          <p:nvPr/>
        </p:nvSpPr>
        <p:spPr>
          <a:xfrm>
            <a:off x="6705600" y="2133600"/>
            <a:ext cx="20574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2"/>
                </a:solidFill>
                <a:latin typeface="Times New Roman"/>
                <a:ea typeface="Times New Roman"/>
                <a:cs typeface="Times New Roman"/>
                <a:sym typeface="Times New Roman"/>
              </a:rPr>
              <a:t>Requirements</a:t>
            </a:r>
            <a:endParaRPr/>
          </a:p>
        </p:txBody>
      </p:sp>
      <p:sp>
        <p:nvSpPr>
          <p:cNvPr id="399" name="Google Shape;399;p37"/>
          <p:cNvSpPr txBox="1"/>
          <p:nvPr/>
        </p:nvSpPr>
        <p:spPr>
          <a:xfrm>
            <a:off x="6781800" y="5715000"/>
            <a:ext cx="17526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2"/>
                </a:solidFill>
                <a:latin typeface="Times New Roman"/>
                <a:ea typeface="Times New Roman"/>
                <a:cs typeface="Times New Roman"/>
                <a:sym typeface="Times New Roman"/>
              </a:rPr>
              <a:t>Design</a:t>
            </a:r>
            <a:endParaRPr/>
          </a:p>
        </p:txBody>
      </p:sp>
      <p:sp>
        <p:nvSpPr>
          <p:cNvPr id="400" name="Google Shape;400;p37"/>
          <p:cNvSpPr txBox="1"/>
          <p:nvPr/>
        </p:nvSpPr>
        <p:spPr>
          <a:xfrm>
            <a:off x="533400" y="5486400"/>
            <a:ext cx="2514600" cy="82232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2"/>
                </a:solidFill>
                <a:latin typeface="Times New Roman"/>
                <a:ea typeface="Times New Roman"/>
                <a:cs typeface="Times New Roman"/>
                <a:sym typeface="Times New Roman"/>
              </a:rPr>
              <a:t>Implementation</a:t>
            </a:r>
            <a:endParaRPr/>
          </a:p>
          <a:p>
            <a:pPr indent="0" lvl="0" marL="0" marR="0" rtl="0" algn="ctr">
              <a:spcBef>
                <a:spcPts val="0"/>
              </a:spcBef>
              <a:spcAft>
                <a:spcPts val="0"/>
              </a:spcAft>
              <a:buNone/>
            </a:pPr>
            <a:r>
              <a:rPr lang="en-US" sz="2400">
                <a:solidFill>
                  <a:schemeClr val="dk2"/>
                </a:solidFill>
                <a:latin typeface="Times New Roman"/>
                <a:ea typeface="Times New Roman"/>
                <a:cs typeface="Times New Roman"/>
                <a:sym typeface="Times New Roman"/>
              </a:rPr>
              <a:t>(prototype)</a:t>
            </a:r>
            <a:endParaRPr/>
          </a:p>
        </p:txBody>
      </p:sp>
      <p:sp>
        <p:nvSpPr>
          <p:cNvPr id="401" name="Google Shape;401;p37"/>
          <p:cNvSpPr txBox="1"/>
          <p:nvPr/>
        </p:nvSpPr>
        <p:spPr>
          <a:xfrm>
            <a:off x="838200" y="2209800"/>
            <a:ext cx="19812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2"/>
                </a:solidFill>
                <a:latin typeface="Times New Roman"/>
                <a:ea typeface="Times New Roman"/>
                <a:cs typeface="Times New Roman"/>
                <a:sym typeface="Times New Roman"/>
              </a:rPr>
              <a:t>Evaluation</a:t>
            </a:r>
            <a:endParaRPr/>
          </a:p>
        </p:txBody>
      </p:sp>
      <p:cxnSp>
        <p:nvCxnSpPr>
          <p:cNvPr id="402" name="Google Shape;402;p37"/>
          <p:cNvCxnSpPr/>
          <p:nvPr/>
        </p:nvCxnSpPr>
        <p:spPr>
          <a:xfrm>
            <a:off x="4419600" y="3810000"/>
            <a:ext cx="685800" cy="0"/>
          </a:xfrm>
          <a:prstGeom prst="straightConnector1">
            <a:avLst/>
          </a:prstGeom>
          <a:noFill/>
          <a:ln cap="flat" cmpd="sng" w="28575">
            <a:solidFill>
              <a:schemeClr val="accent2"/>
            </a:solidFill>
            <a:prstDash val="solid"/>
            <a:round/>
            <a:headEnd len="med" w="med" type="none"/>
            <a:tailEnd len="med" w="med" type="triangle"/>
          </a:ln>
        </p:spPr>
      </p:cxnSp>
      <p:cxnSp>
        <p:nvCxnSpPr>
          <p:cNvPr id="403" name="Google Shape;403;p37"/>
          <p:cNvCxnSpPr/>
          <p:nvPr/>
        </p:nvCxnSpPr>
        <p:spPr>
          <a:xfrm>
            <a:off x="5105400" y="3810000"/>
            <a:ext cx="0" cy="762000"/>
          </a:xfrm>
          <a:prstGeom prst="straightConnector1">
            <a:avLst/>
          </a:prstGeom>
          <a:noFill/>
          <a:ln cap="flat" cmpd="sng" w="28575">
            <a:solidFill>
              <a:schemeClr val="accent2"/>
            </a:solidFill>
            <a:prstDash val="solid"/>
            <a:round/>
            <a:headEnd len="med" w="med" type="none"/>
            <a:tailEnd len="med" w="med" type="triangle"/>
          </a:ln>
        </p:spPr>
      </p:cxnSp>
      <p:cxnSp>
        <p:nvCxnSpPr>
          <p:cNvPr id="404" name="Google Shape;404;p37"/>
          <p:cNvCxnSpPr/>
          <p:nvPr/>
        </p:nvCxnSpPr>
        <p:spPr>
          <a:xfrm rot="10800000">
            <a:off x="3810000" y="4572000"/>
            <a:ext cx="1295400" cy="0"/>
          </a:xfrm>
          <a:prstGeom prst="straightConnector1">
            <a:avLst/>
          </a:prstGeom>
          <a:noFill/>
          <a:ln cap="flat" cmpd="sng" w="28575">
            <a:solidFill>
              <a:schemeClr val="accent2"/>
            </a:solidFill>
            <a:prstDash val="solid"/>
            <a:round/>
            <a:headEnd len="med" w="med" type="none"/>
            <a:tailEnd len="med" w="med" type="triangle"/>
          </a:ln>
        </p:spPr>
      </p:cxnSp>
      <p:cxnSp>
        <p:nvCxnSpPr>
          <p:cNvPr id="405" name="Google Shape;405;p37"/>
          <p:cNvCxnSpPr/>
          <p:nvPr/>
        </p:nvCxnSpPr>
        <p:spPr>
          <a:xfrm rot="10800000">
            <a:off x="3810000" y="3352800"/>
            <a:ext cx="0" cy="1219200"/>
          </a:xfrm>
          <a:prstGeom prst="straightConnector1">
            <a:avLst/>
          </a:prstGeom>
          <a:noFill/>
          <a:ln cap="flat" cmpd="sng" w="28575">
            <a:solidFill>
              <a:schemeClr val="accent2"/>
            </a:solidFill>
            <a:prstDash val="solid"/>
            <a:round/>
            <a:headEnd len="med" w="med" type="none"/>
            <a:tailEnd len="med" w="med" type="triangle"/>
          </a:ln>
        </p:spPr>
      </p:cxnSp>
      <p:cxnSp>
        <p:nvCxnSpPr>
          <p:cNvPr id="406" name="Google Shape;406;p37"/>
          <p:cNvCxnSpPr/>
          <p:nvPr/>
        </p:nvCxnSpPr>
        <p:spPr>
          <a:xfrm>
            <a:off x="3797300" y="3390900"/>
            <a:ext cx="1676400" cy="0"/>
          </a:xfrm>
          <a:prstGeom prst="straightConnector1">
            <a:avLst/>
          </a:prstGeom>
          <a:noFill/>
          <a:ln cap="flat" cmpd="sng" w="28575">
            <a:solidFill>
              <a:srgbClr val="FF0000"/>
            </a:solidFill>
            <a:prstDash val="solid"/>
            <a:round/>
            <a:headEnd len="med" w="med" type="none"/>
            <a:tailEnd len="med" w="med" type="triangle"/>
          </a:ln>
        </p:spPr>
      </p:cxnSp>
      <p:cxnSp>
        <p:nvCxnSpPr>
          <p:cNvPr id="407" name="Google Shape;407;p37"/>
          <p:cNvCxnSpPr/>
          <p:nvPr/>
        </p:nvCxnSpPr>
        <p:spPr>
          <a:xfrm flipH="1">
            <a:off x="5480050" y="3402013"/>
            <a:ext cx="6350" cy="1543050"/>
          </a:xfrm>
          <a:prstGeom prst="straightConnector1">
            <a:avLst/>
          </a:prstGeom>
          <a:noFill/>
          <a:ln cap="flat" cmpd="sng" w="28575">
            <a:solidFill>
              <a:srgbClr val="FF0000"/>
            </a:solidFill>
            <a:prstDash val="solid"/>
            <a:round/>
            <a:headEnd len="med" w="med" type="none"/>
            <a:tailEnd len="med" w="med" type="triangle"/>
          </a:ln>
        </p:spPr>
      </p:cxnSp>
      <p:cxnSp>
        <p:nvCxnSpPr>
          <p:cNvPr id="408" name="Google Shape;408;p37"/>
          <p:cNvCxnSpPr/>
          <p:nvPr/>
        </p:nvCxnSpPr>
        <p:spPr>
          <a:xfrm rot="10800000">
            <a:off x="3429000" y="4953000"/>
            <a:ext cx="2057400" cy="0"/>
          </a:xfrm>
          <a:prstGeom prst="straightConnector1">
            <a:avLst/>
          </a:prstGeom>
          <a:noFill/>
          <a:ln cap="flat" cmpd="sng" w="28575">
            <a:solidFill>
              <a:srgbClr val="FF0000"/>
            </a:solidFill>
            <a:prstDash val="solid"/>
            <a:round/>
            <a:headEnd len="med" w="med" type="none"/>
            <a:tailEnd len="med" w="med" type="triangle"/>
          </a:ln>
        </p:spPr>
      </p:cxnSp>
      <p:cxnSp>
        <p:nvCxnSpPr>
          <p:cNvPr id="409" name="Google Shape;409;p37"/>
          <p:cNvCxnSpPr/>
          <p:nvPr/>
        </p:nvCxnSpPr>
        <p:spPr>
          <a:xfrm rot="10800000">
            <a:off x="3429000" y="2967038"/>
            <a:ext cx="0" cy="1985962"/>
          </a:xfrm>
          <a:prstGeom prst="straightConnector1">
            <a:avLst/>
          </a:prstGeom>
          <a:noFill/>
          <a:ln cap="flat" cmpd="sng" w="28575">
            <a:solidFill>
              <a:srgbClr val="FF0000"/>
            </a:solidFill>
            <a:prstDash val="solid"/>
            <a:round/>
            <a:headEnd len="med" w="med" type="none"/>
            <a:tailEnd len="med" w="med" type="triangle"/>
          </a:ln>
        </p:spPr>
      </p:cxnSp>
      <p:cxnSp>
        <p:nvCxnSpPr>
          <p:cNvPr id="410" name="Google Shape;410;p37"/>
          <p:cNvCxnSpPr/>
          <p:nvPr/>
        </p:nvCxnSpPr>
        <p:spPr>
          <a:xfrm>
            <a:off x="3429000" y="2971800"/>
            <a:ext cx="2438400" cy="0"/>
          </a:xfrm>
          <a:prstGeom prst="straightConnector1">
            <a:avLst/>
          </a:prstGeom>
          <a:noFill/>
          <a:ln cap="flat" cmpd="sng" w="28575">
            <a:solidFill>
              <a:srgbClr val="00CC00"/>
            </a:solidFill>
            <a:prstDash val="solid"/>
            <a:round/>
            <a:headEnd len="med" w="med" type="none"/>
            <a:tailEnd len="med" w="med" type="triangle"/>
          </a:ln>
        </p:spPr>
      </p:cxnSp>
      <p:cxnSp>
        <p:nvCxnSpPr>
          <p:cNvPr id="411" name="Google Shape;411;p37"/>
          <p:cNvCxnSpPr/>
          <p:nvPr/>
        </p:nvCxnSpPr>
        <p:spPr>
          <a:xfrm>
            <a:off x="5867400" y="2971800"/>
            <a:ext cx="0" cy="2362200"/>
          </a:xfrm>
          <a:prstGeom prst="straightConnector1">
            <a:avLst/>
          </a:prstGeom>
          <a:noFill/>
          <a:ln cap="flat" cmpd="sng" w="28575">
            <a:solidFill>
              <a:srgbClr val="00CC00"/>
            </a:solidFill>
            <a:prstDash val="solid"/>
            <a:round/>
            <a:headEnd len="med" w="med" type="none"/>
            <a:tailEnd len="med" w="med" type="triangle"/>
          </a:ln>
        </p:spPr>
      </p:cxnSp>
      <p:cxnSp>
        <p:nvCxnSpPr>
          <p:cNvPr id="412" name="Google Shape;412;p37"/>
          <p:cNvCxnSpPr/>
          <p:nvPr/>
        </p:nvCxnSpPr>
        <p:spPr>
          <a:xfrm rot="10800000">
            <a:off x="3048000" y="5334000"/>
            <a:ext cx="2819400" cy="0"/>
          </a:xfrm>
          <a:prstGeom prst="straightConnector1">
            <a:avLst/>
          </a:prstGeom>
          <a:noFill/>
          <a:ln cap="flat" cmpd="sng" w="28575">
            <a:solidFill>
              <a:srgbClr val="00CC00"/>
            </a:solidFill>
            <a:prstDash val="solid"/>
            <a:round/>
            <a:headEnd len="med" w="med" type="none"/>
            <a:tailEnd len="med" w="med" type="triangle"/>
          </a:ln>
        </p:spPr>
      </p:cxnSp>
      <p:sp>
        <p:nvSpPr>
          <p:cNvPr id="413" name="Google Shape;413;p37"/>
          <p:cNvSpPr/>
          <p:nvPr/>
        </p:nvSpPr>
        <p:spPr>
          <a:xfrm>
            <a:off x="4300538" y="4052888"/>
            <a:ext cx="228600" cy="228600"/>
          </a:xfrm>
          <a:prstGeom prst="ellipse">
            <a:avLst/>
          </a:prstGeom>
          <a:solidFill>
            <a:srgbClr val="0000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414" name="Google Shape;414;p37"/>
          <p:cNvCxnSpPr/>
          <p:nvPr/>
        </p:nvCxnSpPr>
        <p:spPr>
          <a:xfrm rot="10800000">
            <a:off x="4419600" y="3810000"/>
            <a:ext cx="0" cy="304800"/>
          </a:xfrm>
          <a:prstGeom prst="straightConnector1">
            <a:avLst/>
          </a:prstGeom>
          <a:noFill/>
          <a:ln cap="flat" cmpd="sng" w="28575">
            <a:solidFill>
              <a:srgbClr val="0000CC"/>
            </a:solidFill>
            <a:prstDash val="solid"/>
            <a:round/>
            <a:headEnd len="med" w="med" type="none"/>
            <a:tailEnd len="med" w="med" type="none"/>
          </a:ln>
        </p:spPr>
      </p:cxnSp>
      <p:cxnSp>
        <p:nvCxnSpPr>
          <p:cNvPr id="415" name="Google Shape;415;p37"/>
          <p:cNvCxnSpPr/>
          <p:nvPr/>
        </p:nvCxnSpPr>
        <p:spPr>
          <a:xfrm rot="10800000">
            <a:off x="3048000" y="3581400"/>
            <a:ext cx="0" cy="1752600"/>
          </a:xfrm>
          <a:prstGeom prst="straightConnector1">
            <a:avLst/>
          </a:prstGeom>
          <a:noFill/>
          <a:ln cap="flat" cmpd="sng" w="28575">
            <a:solidFill>
              <a:srgbClr val="00CC00"/>
            </a:solidFill>
            <a:prstDash val="solid"/>
            <a:round/>
            <a:headEnd len="med" w="med" type="none"/>
            <a:tailEnd len="med" w="med" type="triangl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Process iteration</a:t>
            </a:r>
            <a:endParaRPr/>
          </a:p>
        </p:txBody>
      </p:sp>
      <p:sp>
        <p:nvSpPr>
          <p:cNvPr id="421" name="Google Shape;421;p38"/>
          <p:cNvSpPr txBox="1"/>
          <p:nvPr/>
        </p:nvSpPr>
        <p:spPr>
          <a:xfrm>
            <a:off x="301625" y="1527175"/>
            <a:ext cx="8504238" cy="4572000"/>
          </a:xfrm>
          <a:prstGeom prst="rect">
            <a:avLst/>
          </a:prstGeom>
          <a:noFill/>
          <a:ln>
            <a:noFill/>
          </a:ln>
        </p:spPr>
        <p:txBody>
          <a:bodyPr anchorCtr="0" anchor="t" bIns="45700" lIns="91425" spcFirstLastPara="1" rIns="91425" wrap="square" tIns="45700">
            <a:noAutofit/>
          </a:bodyPr>
          <a:lstStyle/>
          <a:p>
            <a:pPr indent="-152400" lvl="0" marL="0" marR="0" rtl="0" algn="l">
              <a:lnSpc>
                <a:spcPct val="9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 Modern development processes take </a:t>
            </a:r>
            <a:r>
              <a:rPr b="1" lang="en-US" sz="2400">
                <a:solidFill>
                  <a:schemeClr val="dk1"/>
                </a:solidFill>
                <a:latin typeface="Times New Roman"/>
                <a:ea typeface="Times New Roman"/>
                <a:cs typeface="Times New Roman"/>
                <a:sym typeface="Times New Roman"/>
              </a:rPr>
              <a:t>iteration </a:t>
            </a:r>
            <a:r>
              <a:rPr lang="en-US" sz="2400">
                <a:solidFill>
                  <a:schemeClr val="dk1"/>
                </a:solidFill>
                <a:latin typeface="Times New Roman"/>
                <a:ea typeface="Times New Roman"/>
                <a:cs typeface="Times New Roman"/>
                <a:sym typeface="Times New Roman"/>
              </a:rPr>
              <a:t>as a fundamental concept.</a:t>
            </a:r>
            <a:endParaRPr/>
          </a:p>
          <a:p>
            <a:pPr indent="0" lvl="0" marL="0" marR="0" rtl="0" algn="l">
              <a:lnSpc>
                <a:spcPct val="9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152400" lvl="0" marL="0" marR="0" rtl="0" algn="l">
              <a:lnSpc>
                <a:spcPct val="9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System </a:t>
            </a:r>
            <a:r>
              <a:rPr lang="en-US" sz="2400" u="sng">
                <a:solidFill>
                  <a:schemeClr val="dk1"/>
                </a:solidFill>
                <a:latin typeface="Times New Roman"/>
                <a:ea typeface="Times New Roman"/>
                <a:cs typeface="Times New Roman"/>
                <a:sym typeface="Times New Roman"/>
              </a:rPr>
              <a:t>requirements ALWAYS evolve</a:t>
            </a:r>
            <a:r>
              <a:rPr lang="en-US" sz="2400">
                <a:solidFill>
                  <a:schemeClr val="dk1"/>
                </a:solidFill>
                <a:latin typeface="Times New Roman"/>
                <a:ea typeface="Times New Roman"/>
                <a:cs typeface="Times New Roman"/>
                <a:sym typeface="Times New Roman"/>
              </a:rPr>
              <a:t> during the course of a project; so process iteration where earlier stages are reworked is always part of the process for large systems.</a:t>
            </a:r>
            <a:endParaRPr/>
          </a:p>
          <a:p>
            <a:pPr indent="0" lvl="0" marL="0" marR="0" rtl="0" algn="l">
              <a:lnSpc>
                <a:spcPct val="90000"/>
              </a:lnSpc>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152400" lvl="0" marL="0" marR="0" rtl="0" algn="l">
              <a:lnSpc>
                <a:spcPct val="9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Iteration can be applied to any of the generic process models.</a:t>
            </a:r>
            <a:endParaRPr/>
          </a:p>
          <a:p>
            <a:pPr indent="0" lvl="0" marL="0" marR="0" rtl="0" algn="l">
              <a:lnSpc>
                <a:spcPct val="9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152400" lvl="0" marL="0" marR="0" rtl="0" algn="l">
              <a:lnSpc>
                <a:spcPct val="9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Two (related) approaches:</a:t>
            </a:r>
            <a:endParaRPr/>
          </a:p>
          <a:p>
            <a:pPr indent="-152400" lvl="1" marL="45720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 </a:t>
            </a:r>
            <a:r>
              <a:rPr b="1" i="0" lang="en-US" sz="2400" u="none" cap="none" strike="noStrike">
                <a:solidFill>
                  <a:schemeClr val="dk1"/>
                </a:solidFill>
                <a:latin typeface="Times New Roman"/>
                <a:ea typeface="Times New Roman"/>
                <a:cs typeface="Times New Roman"/>
                <a:sym typeface="Times New Roman"/>
              </a:rPr>
              <a:t>Incremental </a:t>
            </a:r>
            <a:r>
              <a:rPr b="0" i="0" lang="en-US" sz="2400" u="none" cap="none" strike="noStrike">
                <a:solidFill>
                  <a:schemeClr val="dk1"/>
                </a:solidFill>
                <a:latin typeface="Times New Roman"/>
                <a:ea typeface="Times New Roman"/>
                <a:cs typeface="Times New Roman"/>
                <a:sym typeface="Times New Roman"/>
              </a:rPr>
              <a:t>development</a:t>
            </a:r>
            <a:endParaRPr/>
          </a:p>
          <a:p>
            <a:pPr indent="-152400" lvl="1" marL="45720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 </a:t>
            </a:r>
            <a:r>
              <a:rPr b="1" i="0" lang="en-US" sz="2400" u="none" cap="none" strike="noStrike">
                <a:solidFill>
                  <a:schemeClr val="dk1"/>
                </a:solidFill>
                <a:latin typeface="Times New Roman"/>
                <a:ea typeface="Times New Roman"/>
                <a:cs typeface="Times New Roman"/>
                <a:sym typeface="Times New Roman"/>
              </a:rPr>
              <a:t>Spiral </a:t>
            </a:r>
            <a:r>
              <a:rPr b="0" i="0" lang="en-US" sz="2400" u="none" cap="none" strike="noStrike">
                <a:solidFill>
                  <a:schemeClr val="dk1"/>
                </a:solidFill>
                <a:latin typeface="Times New Roman"/>
                <a:ea typeface="Times New Roman"/>
                <a:cs typeface="Times New Roman"/>
                <a:sym typeface="Times New Roman"/>
              </a:rPr>
              <a:t>development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Incremental development</a:t>
            </a:r>
            <a:endParaRPr/>
          </a:p>
        </p:txBody>
      </p:sp>
      <p:sp>
        <p:nvSpPr>
          <p:cNvPr id="427" name="Google Shape;427;p39"/>
          <p:cNvSpPr txBox="1"/>
          <p:nvPr/>
        </p:nvSpPr>
        <p:spPr>
          <a:xfrm>
            <a:off x="301625" y="1527175"/>
            <a:ext cx="8504238" cy="4572000"/>
          </a:xfrm>
          <a:prstGeom prst="rect">
            <a:avLst/>
          </a:prstGeom>
          <a:noFill/>
          <a:ln>
            <a:noFill/>
          </a:ln>
        </p:spPr>
        <p:txBody>
          <a:bodyPr anchorCtr="0" anchor="t" bIns="45700" lIns="91425" spcFirstLastPara="1" rIns="91425" wrap="square" tIns="45700">
            <a:noAutofit/>
          </a:bodyPr>
          <a:lstStyle/>
          <a:p>
            <a:pPr indent="-177800" lvl="0" marL="0" marR="0" rtl="0" algn="l">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 System is not a single delivery; the </a:t>
            </a:r>
            <a:r>
              <a:rPr lang="en-US" sz="2800" u="sng">
                <a:solidFill>
                  <a:schemeClr val="dk1"/>
                </a:solidFill>
                <a:latin typeface="Times New Roman"/>
                <a:ea typeface="Times New Roman"/>
                <a:cs typeface="Times New Roman"/>
                <a:sym typeface="Times New Roman"/>
              </a:rPr>
              <a:t>development and delivery broken down into increments</a:t>
            </a:r>
            <a:r>
              <a:rPr lang="en-US" sz="2800">
                <a:solidFill>
                  <a:schemeClr val="dk1"/>
                </a:solidFill>
                <a:latin typeface="Times New Roman"/>
                <a:ea typeface="Times New Roman"/>
                <a:cs typeface="Times New Roman"/>
                <a:sym typeface="Times New Roman"/>
              </a:rPr>
              <a:t> delivering part of the required functionality.</a:t>
            </a:r>
            <a:endParaRPr/>
          </a:p>
          <a:p>
            <a:pPr indent="0" lvl="0" marL="0" marR="0" rtl="0" algn="l">
              <a:spcBef>
                <a:spcPts val="0"/>
              </a:spcBef>
              <a:spcAft>
                <a:spcPts val="0"/>
              </a:spcAft>
              <a:buClr>
                <a:schemeClr val="dk1"/>
              </a:buClr>
              <a:buSzPts val="2800"/>
              <a:buFont typeface="Noto Sans Symbols"/>
              <a:buNone/>
            </a:pPr>
            <a:r>
              <a:t/>
            </a:r>
            <a:endParaRPr sz="2800">
              <a:solidFill>
                <a:schemeClr val="dk1"/>
              </a:solidFill>
              <a:latin typeface="Times New Roman"/>
              <a:ea typeface="Times New Roman"/>
              <a:cs typeface="Times New Roman"/>
              <a:sym typeface="Times New Roman"/>
            </a:endParaRPr>
          </a:p>
          <a:p>
            <a:pPr indent="-177800" lvl="0" marL="0" marR="0" rtl="0" algn="l">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 </a:t>
            </a:r>
            <a:r>
              <a:rPr lang="en-US" sz="2800" u="sng">
                <a:solidFill>
                  <a:schemeClr val="dk1"/>
                </a:solidFill>
                <a:latin typeface="Times New Roman"/>
                <a:ea typeface="Times New Roman"/>
                <a:cs typeface="Times New Roman"/>
                <a:sym typeface="Times New Roman"/>
              </a:rPr>
              <a:t>User requirements are prioritized</a:t>
            </a:r>
            <a:r>
              <a:rPr lang="en-US" sz="2800">
                <a:solidFill>
                  <a:schemeClr val="dk1"/>
                </a:solidFill>
                <a:latin typeface="Times New Roman"/>
                <a:ea typeface="Times New Roman"/>
                <a:cs typeface="Times New Roman"/>
                <a:sym typeface="Times New Roman"/>
              </a:rPr>
              <a:t> and the highest priority requirements are included in early increments.</a:t>
            </a:r>
            <a:endParaRPr/>
          </a:p>
          <a:p>
            <a:pPr indent="0" lvl="0" marL="0" marR="0" rtl="0" algn="l">
              <a:spcBef>
                <a:spcPts val="0"/>
              </a:spcBef>
              <a:spcAft>
                <a:spcPts val="0"/>
              </a:spcAft>
              <a:buClr>
                <a:schemeClr val="dk1"/>
              </a:buClr>
              <a:buSzPts val="2800"/>
              <a:buFont typeface="Noto Sans Symbols"/>
              <a:buNone/>
            </a:pPr>
            <a:r>
              <a:t/>
            </a:r>
            <a:endParaRPr sz="2800">
              <a:solidFill>
                <a:schemeClr val="dk1"/>
              </a:solidFill>
              <a:latin typeface="Times New Roman"/>
              <a:ea typeface="Times New Roman"/>
              <a:cs typeface="Times New Roman"/>
              <a:sym typeface="Times New Roman"/>
            </a:endParaRPr>
          </a:p>
          <a:p>
            <a:pPr indent="-177800" lvl="0" marL="0" marR="0" rtl="0" algn="l">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 Once the development of an increment is started,</a:t>
            </a:r>
            <a:endParaRPr/>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the requirements are frozen though requirements</a:t>
            </a:r>
            <a:endParaRPr/>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for later increments can continue to </a:t>
            </a:r>
            <a:r>
              <a:rPr lang="en-US" sz="2800" u="sng">
                <a:solidFill>
                  <a:schemeClr val="dk1"/>
                </a:solidFill>
                <a:latin typeface="Times New Roman"/>
                <a:ea typeface="Times New Roman"/>
                <a:cs typeface="Times New Roman"/>
                <a:sym typeface="Times New Roman"/>
              </a:rPr>
              <a:t>evolve</a:t>
            </a:r>
            <a:r>
              <a:rPr lang="en-US" sz="2800">
                <a:solidFill>
                  <a:schemeClr val="dk1"/>
                </a:solidFill>
                <a:latin typeface="Times New Roman"/>
                <a:ea typeface="Times New Roman"/>
                <a:cs typeface="Times New Roman"/>
                <a:sym typeface="Times New Roman"/>
              </a:rPr>
              <a:t>.</a:t>
            </a:r>
            <a:endParaRPr sz="27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type="title"/>
          </p:nvPr>
        </p:nvSpPr>
        <p:spPr>
          <a:xfrm>
            <a:off x="1676400" y="320768"/>
            <a:ext cx="6118733" cy="689932"/>
          </a:xfrm>
          <a:prstGeom prst="rect">
            <a:avLst/>
          </a:prstGeom>
          <a:noFill/>
          <a:ln>
            <a:noFill/>
          </a:ln>
        </p:spPr>
        <p:txBody>
          <a:bodyPr anchorCtr="0" anchor="ctr" bIns="0" lIns="0" spcFirstLastPara="1" rIns="0" wrap="square" tIns="12700">
            <a:spAutoFit/>
          </a:bodyPr>
          <a:lstStyle/>
          <a:p>
            <a:pPr indent="0" lvl="0" marL="12700" rtl="0" algn="ctr">
              <a:lnSpc>
                <a:spcPct val="100000"/>
              </a:lnSpc>
              <a:spcBef>
                <a:spcPts val="0"/>
              </a:spcBef>
              <a:spcAft>
                <a:spcPts val="0"/>
              </a:spcAft>
              <a:buNone/>
            </a:pPr>
            <a:r>
              <a:rPr lang="en-US">
                <a:solidFill>
                  <a:srgbClr val="544E39"/>
                </a:solidFill>
              </a:rPr>
              <a:t>A Generic Process Model</a:t>
            </a:r>
            <a:endParaRPr/>
          </a:p>
        </p:txBody>
      </p:sp>
      <p:sp>
        <p:nvSpPr>
          <p:cNvPr id="119" name="Google Shape;119;p4"/>
          <p:cNvSpPr/>
          <p:nvPr/>
        </p:nvSpPr>
        <p:spPr>
          <a:xfrm>
            <a:off x="8532114" y="5650229"/>
            <a:ext cx="71120" cy="396240"/>
          </a:xfrm>
          <a:custGeom>
            <a:rect b="b" l="l" r="r" t="t"/>
            <a:pathLst>
              <a:path extrusionOk="0" h="396239" w="71120">
                <a:moveTo>
                  <a:pt x="71119" y="396240"/>
                </a:moveTo>
                <a:lnTo>
                  <a:pt x="43451" y="390651"/>
                </a:lnTo>
                <a:lnTo>
                  <a:pt x="20843" y="375410"/>
                </a:lnTo>
                <a:lnTo>
                  <a:pt x="5593" y="352804"/>
                </a:lnTo>
                <a:lnTo>
                  <a:pt x="0" y="325120"/>
                </a:lnTo>
                <a:lnTo>
                  <a:pt x="0" y="71120"/>
                </a:lnTo>
                <a:lnTo>
                  <a:pt x="5593" y="43435"/>
                </a:lnTo>
                <a:lnTo>
                  <a:pt x="20843" y="20829"/>
                </a:lnTo>
                <a:lnTo>
                  <a:pt x="43451" y="5588"/>
                </a:lnTo>
                <a:lnTo>
                  <a:pt x="71119" y="0"/>
                </a:lnTo>
              </a:path>
            </a:pathLst>
          </a:custGeom>
          <a:noFill/>
          <a:ln cap="flat" cmpd="sng" w="198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20" name="Google Shape;120;p4"/>
          <p:cNvSpPr/>
          <p:nvPr/>
        </p:nvSpPr>
        <p:spPr>
          <a:xfrm>
            <a:off x="9009633" y="5650229"/>
            <a:ext cx="71120" cy="396240"/>
          </a:xfrm>
          <a:custGeom>
            <a:rect b="b" l="l" r="r" t="t"/>
            <a:pathLst>
              <a:path extrusionOk="0" h="396239" w="71120">
                <a:moveTo>
                  <a:pt x="0" y="0"/>
                </a:moveTo>
                <a:lnTo>
                  <a:pt x="27668" y="5588"/>
                </a:lnTo>
                <a:lnTo>
                  <a:pt x="50276" y="20829"/>
                </a:lnTo>
                <a:lnTo>
                  <a:pt x="65526" y="43435"/>
                </a:lnTo>
                <a:lnTo>
                  <a:pt x="71120" y="71120"/>
                </a:lnTo>
                <a:lnTo>
                  <a:pt x="71120" y="325120"/>
                </a:lnTo>
                <a:lnTo>
                  <a:pt x="65526" y="352804"/>
                </a:lnTo>
                <a:lnTo>
                  <a:pt x="50276" y="375410"/>
                </a:lnTo>
                <a:lnTo>
                  <a:pt x="27668" y="390651"/>
                </a:lnTo>
                <a:lnTo>
                  <a:pt x="0" y="396240"/>
                </a:lnTo>
              </a:path>
            </a:pathLst>
          </a:custGeom>
          <a:noFill/>
          <a:ln cap="flat" cmpd="sng" w="198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21" name="Google Shape;121;p4"/>
          <p:cNvSpPr/>
          <p:nvPr/>
        </p:nvSpPr>
        <p:spPr>
          <a:xfrm>
            <a:off x="0" y="0"/>
            <a:ext cx="1485900" cy="121462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22" name="Google Shape;122;p4"/>
          <p:cNvSpPr txBox="1"/>
          <p:nvPr/>
        </p:nvSpPr>
        <p:spPr>
          <a:xfrm>
            <a:off x="345440" y="1397254"/>
            <a:ext cx="7550150" cy="2774950"/>
          </a:xfrm>
          <a:prstGeom prst="rect">
            <a:avLst/>
          </a:prstGeom>
          <a:noFill/>
          <a:ln>
            <a:noFill/>
          </a:ln>
        </p:spPr>
        <p:txBody>
          <a:bodyPr anchorCtr="0" anchor="t" bIns="0" lIns="0" spcFirstLastPara="1" rIns="0" wrap="square" tIns="12050">
            <a:spAutoFit/>
          </a:bodyPr>
          <a:lstStyle/>
          <a:p>
            <a:pPr indent="-228600" lvl="0" marL="241300" marR="180340" rtl="0" algn="l">
              <a:lnSpc>
                <a:spcPct val="100000"/>
              </a:lnSpc>
              <a:spcBef>
                <a:spcPts val="0"/>
              </a:spcBef>
              <a:spcAft>
                <a:spcPts val="0"/>
              </a:spcAft>
              <a:buClr>
                <a:srgbClr val="A9A47B"/>
              </a:buClr>
              <a:buSzPts val="2100"/>
              <a:buFont typeface="Noto Sans Symbols"/>
              <a:buChar char="❑"/>
            </a:pPr>
            <a:r>
              <a:rPr lang="en-US" sz="2200">
                <a:solidFill>
                  <a:srgbClr val="2E2B1F"/>
                </a:solidFill>
                <a:latin typeface="Arial"/>
                <a:ea typeface="Arial"/>
                <a:cs typeface="Arial"/>
                <a:sym typeface="Arial"/>
              </a:rPr>
              <a:t>As we discussed before, a generic process framework for  software engineering defines </a:t>
            </a:r>
            <a:r>
              <a:rPr lang="en-US" sz="2200">
                <a:solidFill>
                  <a:srgbClr val="006FC0"/>
                </a:solidFill>
                <a:latin typeface="Arial"/>
                <a:ea typeface="Arial"/>
                <a:cs typeface="Arial"/>
                <a:sym typeface="Arial"/>
              </a:rPr>
              <a:t>five framework activities-  communication, planning, modeling, construction, and  deployment.</a:t>
            </a:r>
            <a:endParaRPr sz="2200">
              <a:solidFill>
                <a:schemeClr val="dk1"/>
              </a:solidFill>
              <a:latin typeface="Arial"/>
              <a:ea typeface="Arial"/>
              <a:cs typeface="Arial"/>
              <a:sym typeface="Arial"/>
            </a:endParaRPr>
          </a:p>
          <a:p>
            <a:pPr indent="-228600" lvl="0" marL="241300" marR="5080" rtl="0" algn="l">
              <a:lnSpc>
                <a:spcPct val="100000"/>
              </a:lnSpc>
              <a:spcBef>
                <a:spcPts val="530"/>
              </a:spcBef>
              <a:spcAft>
                <a:spcPts val="0"/>
              </a:spcAft>
              <a:buClr>
                <a:srgbClr val="A9A47B"/>
              </a:buClr>
              <a:buSzPts val="2100"/>
              <a:buFont typeface="Noto Sans Symbols"/>
              <a:buChar char="❑"/>
            </a:pPr>
            <a:r>
              <a:rPr lang="en-US" sz="2200">
                <a:solidFill>
                  <a:srgbClr val="2E2B1F"/>
                </a:solidFill>
                <a:latin typeface="Arial"/>
                <a:ea typeface="Arial"/>
                <a:cs typeface="Arial"/>
                <a:sym typeface="Arial"/>
              </a:rPr>
              <a:t>In addition, </a:t>
            </a:r>
            <a:r>
              <a:rPr lang="en-US" sz="2200">
                <a:solidFill>
                  <a:srgbClr val="006FC0"/>
                </a:solidFill>
                <a:latin typeface="Arial"/>
                <a:ea typeface="Arial"/>
                <a:cs typeface="Arial"/>
                <a:sym typeface="Arial"/>
              </a:rPr>
              <a:t>a set of umbrella activities- </a:t>
            </a:r>
            <a:r>
              <a:rPr lang="en-US" sz="2200">
                <a:solidFill>
                  <a:srgbClr val="2E2B1F"/>
                </a:solidFill>
                <a:latin typeface="Arial"/>
                <a:ea typeface="Arial"/>
                <a:cs typeface="Arial"/>
                <a:sym typeface="Arial"/>
              </a:rPr>
              <a:t>project tracking and  control, risk management, quality assurance, configuration  management, technical reviews, and others are applied  throughout the process.</a:t>
            </a:r>
            <a:endParaRPr sz="2200">
              <a:solidFill>
                <a:schemeClr val="dk1"/>
              </a:solidFill>
              <a:latin typeface="Arial"/>
              <a:ea typeface="Arial"/>
              <a:cs typeface="Arial"/>
              <a:sym typeface="Arial"/>
            </a:endParaRPr>
          </a:p>
        </p:txBody>
      </p:sp>
      <p:sp>
        <p:nvSpPr>
          <p:cNvPr id="123" name="Google Shape;123;p4"/>
          <p:cNvSpPr txBox="1"/>
          <p:nvPr>
            <p:ph idx="4294967295" type="sldNum"/>
          </p:nvPr>
        </p:nvSpPr>
        <p:spPr>
          <a:xfrm>
            <a:off x="8653271" y="5740247"/>
            <a:ext cx="308609" cy="254000"/>
          </a:xfrm>
          <a:prstGeom prst="rect">
            <a:avLst/>
          </a:prstGeom>
          <a:noFill/>
          <a:ln>
            <a:noFill/>
          </a:ln>
        </p:spPr>
        <p:txBody>
          <a:bodyPr anchorCtr="0" anchor="ctr" bIns="0" lIns="0" spcFirstLastPara="1" rIns="0" wrap="square" tIns="0">
            <a:spAutoFit/>
          </a:bodyPr>
          <a:lstStyle/>
          <a:p>
            <a:pPr indent="0" lvl="0" marL="38100" rtl="0" algn="r">
              <a:lnSpc>
                <a:spcPct val="150833"/>
              </a:lnSpc>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Incremental development</a:t>
            </a:r>
            <a:endParaRPr/>
          </a:p>
        </p:txBody>
      </p:sp>
      <p:pic>
        <p:nvPicPr>
          <p:cNvPr descr="Inc-development.eps                                            00002CD2Docs                           B1931E2B:" id="433" name="Google Shape;433;p40"/>
          <p:cNvPicPr preferRelativeResize="0"/>
          <p:nvPr/>
        </p:nvPicPr>
        <p:blipFill rotWithShape="1">
          <a:blip r:embed="rId3">
            <a:alphaModFix/>
          </a:blip>
          <a:srcRect b="0" l="0" r="0" t="0"/>
          <a:stretch/>
        </p:blipFill>
        <p:spPr>
          <a:xfrm>
            <a:off x="382588" y="2524125"/>
            <a:ext cx="8340725" cy="2525713"/>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The Incremental Model</a:t>
            </a:r>
            <a:endParaRPr/>
          </a:p>
        </p:txBody>
      </p:sp>
      <p:pic>
        <p:nvPicPr>
          <p:cNvPr id="439" name="Google Shape;439;p41"/>
          <p:cNvPicPr preferRelativeResize="0"/>
          <p:nvPr/>
        </p:nvPicPr>
        <p:blipFill rotWithShape="1">
          <a:blip r:embed="rId3">
            <a:alphaModFix/>
          </a:blip>
          <a:srcRect b="0" l="0" r="0" t="0"/>
          <a:stretch/>
        </p:blipFill>
        <p:spPr>
          <a:xfrm>
            <a:off x="381000" y="1447800"/>
            <a:ext cx="8382000" cy="45720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Observations</a:t>
            </a:r>
            <a:endParaRPr/>
          </a:p>
        </p:txBody>
      </p:sp>
      <p:sp>
        <p:nvSpPr>
          <p:cNvPr id="445" name="Google Shape;445;p42"/>
          <p:cNvSpPr txBox="1"/>
          <p:nvPr>
            <p:ph idx="1" type="body"/>
          </p:nvPr>
        </p:nvSpPr>
        <p:spPr>
          <a:xfrm>
            <a:off x="593725" y="1211263"/>
            <a:ext cx="7804150" cy="481806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Development and delivery is broken down into increments with each increment delivering part of the required functionality.</a:t>
            </a:r>
            <a:endParaRPr/>
          </a:p>
          <a:p>
            <a:pPr indent="-342900" lvl="0" marL="342900" rtl="0" algn="l">
              <a:spcBef>
                <a:spcPts val="640"/>
              </a:spcBef>
              <a:spcAft>
                <a:spcPts val="0"/>
              </a:spcAft>
              <a:buClr>
                <a:schemeClr val="dk1"/>
              </a:buClr>
              <a:buSzPts val="3200"/>
              <a:buChar char="•"/>
            </a:pPr>
            <a:r>
              <a:rPr lang="en-US"/>
              <a:t>User requirements are prioritised and the </a:t>
            </a:r>
            <a:r>
              <a:rPr b="1" lang="en-US"/>
              <a:t>highest priority requirements are included in early increments.</a:t>
            </a:r>
            <a:endParaRPr/>
          </a:p>
          <a:p>
            <a:pPr indent="-342900" lvl="0" marL="342900" rtl="0" algn="l">
              <a:spcBef>
                <a:spcPts val="640"/>
              </a:spcBef>
              <a:spcAft>
                <a:spcPts val="0"/>
              </a:spcAft>
              <a:buClr>
                <a:schemeClr val="dk1"/>
              </a:buClr>
              <a:buSzPts val="3200"/>
              <a:buChar char="•"/>
            </a:pPr>
            <a:r>
              <a:rPr lang="en-US"/>
              <a:t>Is an iterative process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5">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600"/>
              <a:t>Advantages of Incremental model:</a:t>
            </a:r>
            <a:endParaRPr sz="3600"/>
          </a:p>
        </p:txBody>
      </p:sp>
      <p:sp>
        <p:nvSpPr>
          <p:cNvPr id="451" name="Google Shape;451;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Char char="•"/>
            </a:pPr>
            <a:r>
              <a:rPr b="1" lang="en-US" sz="1800"/>
              <a:t>Customer value can be delivered with each increment </a:t>
            </a:r>
            <a:r>
              <a:rPr lang="en-US" sz="1800"/>
              <a:t>so system functionality is available earlier.</a:t>
            </a:r>
            <a:endParaRPr/>
          </a:p>
          <a:p>
            <a:pPr indent="-342900" lvl="0" marL="342900" rtl="0" algn="l">
              <a:spcBef>
                <a:spcPts val="360"/>
              </a:spcBef>
              <a:spcAft>
                <a:spcPts val="0"/>
              </a:spcAft>
              <a:buClr>
                <a:schemeClr val="dk1"/>
              </a:buClr>
              <a:buSzPts val="1800"/>
              <a:buChar char="•"/>
            </a:pPr>
            <a:r>
              <a:rPr lang="en-US" sz="1800"/>
              <a:t> Early increments act as a prototype to help elicit requirements for later increments</a:t>
            </a:r>
            <a:endParaRPr/>
          </a:p>
          <a:p>
            <a:pPr indent="-342900" lvl="0" marL="342900" rtl="0" algn="l">
              <a:spcBef>
                <a:spcPts val="360"/>
              </a:spcBef>
              <a:spcAft>
                <a:spcPts val="0"/>
              </a:spcAft>
              <a:buClr>
                <a:schemeClr val="dk1"/>
              </a:buClr>
              <a:buSzPts val="1800"/>
              <a:buChar char="•"/>
            </a:pPr>
            <a:r>
              <a:rPr lang="en-US" sz="1800"/>
              <a:t> </a:t>
            </a:r>
            <a:r>
              <a:rPr b="1" lang="en-US" sz="1800"/>
              <a:t>Lower risk of overall project failure</a:t>
            </a:r>
            <a:endParaRPr/>
          </a:p>
          <a:p>
            <a:pPr indent="-342900" lvl="0" marL="342900" rtl="0" algn="l">
              <a:spcBef>
                <a:spcPts val="360"/>
              </a:spcBef>
              <a:spcAft>
                <a:spcPts val="0"/>
              </a:spcAft>
              <a:buClr>
                <a:schemeClr val="dk1"/>
              </a:buClr>
              <a:buSzPts val="1800"/>
              <a:buChar char="•"/>
            </a:pPr>
            <a:r>
              <a:rPr lang="en-US" sz="1800"/>
              <a:t> </a:t>
            </a:r>
            <a:r>
              <a:rPr b="1" lang="en-US" sz="1800"/>
              <a:t>The highest priority system services tend to receive the most testing</a:t>
            </a:r>
            <a:endParaRPr/>
          </a:p>
          <a:p>
            <a:pPr indent="-342900" lvl="0" marL="342900" rtl="0" algn="l">
              <a:spcBef>
                <a:spcPts val="360"/>
              </a:spcBef>
              <a:spcAft>
                <a:spcPts val="0"/>
              </a:spcAft>
              <a:buClr>
                <a:schemeClr val="dk1"/>
              </a:buClr>
              <a:buSzPts val="1800"/>
              <a:buChar char="•"/>
            </a:pPr>
            <a:r>
              <a:rPr lang="en-US" sz="1800"/>
              <a:t>Generates working software quickly and early during the software life cycle.</a:t>
            </a:r>
            <a:endParaRPr/>
          </a:p>
          <a:p>
            <a:pPr indent="-342900" lvl="0" marL="342900" rtl="0" algn="l">
              <a:spcBef>
                <a:spcPts val="360"/>
              </a:spcBef>
              <a:spcAft>
                <a:spcPts val="0"/>
              </a:spcAft>
              <a:buClr>
                <a:schemeClr val="dk1"/>
              </a:buClr>
              <a:buSzPts val="1800"/>
              <a:buChar char="•"/>
            </a:pPr>
            <a:r>
              <a:rPr lang="en-US" sz="1800"/>
              <a:t>This model is more flexible – less costly to change scope and requirements.</a:t>
            </a:r>
            <a:endParaRPr/>
          </a:p>
          <a:p>
            <a:pPr indent="-342900" lvl="0" marL="342900" rtl="0" algn="l">
              <a:spcBef>
                <a:spcPts val="360"/>
              </a:spcBef>
              <a:spcAft>
                <a:spcPts val="0"/>
              </a:spcAft>
              <a:buClr>
                <a:schemeClr val="dk1"/>
              </a:buClr>
              <a:buSzPts val="1800"/>
              <a:buChar char="•"/>
            </a:pPr>
            <a:r>
              <a:rPr lang="en-US" sz="1800"/>
              <a:t>It is easier to test and debug during a smaller iteration.</a:t>
            </a:r>
            <a:endParaRPr/>
          </a:p>
          <a:p>
            <a:pPr indent="-342900" lvl="0" marL="342900" rtl="0" algn="l">
              <a:spcBef>
                <a:spcPts val="360"/>
              </a:spcBef>
              <a:spcAft>
                <a:spcPts val="0"/>
              </a:spcAft>
              <a:buClr>
                <a:schemeClr val="dk1"/>
              </a:buClr>
              <a:buSzPts val="1800"/>
              <a:buChar char="•"/>
            </a:pPr>
            <a:r>
              <a:rPr lang="en-US" sz="1800"/>
              <a:t>In this model customer can respond to each built.</a:t>
            </a:r>
            <a:endParaRPr/>
          </a:p>
          <a:p>
            <a:pPr indent="-342900" lvl="0" marL="342900" rtl="0" algn="l">
              <a:spcBef>
                <a:spcPts val="360"/>
              </a:spcBef>
              <a:spcAft>
                <a:spcPts val="0"/>
              </a:spcAft>
              <a:buClr>
                <a:schemeClr val="dk1"/>
              </a:buClr>
              <a:buSzPts val="1800"/>
              <a:buChar char="•"/>
            </a:pPr>
            <a:r>
              <a:rPr lang="en-US" sz="1800"/>
              <a:t>Lowers initial delivery cost.</a:t>
            </a:r>
            <a:endParaRPr/>
          </a:p>
          <a:p>
            <a:pPr indent="-342900" lvl="0" marL="342900" rtl="0" algn="l">
              <a:spcBef>
                <a:spcPts val="360"/>
              </a:spcBef>
              <a:spcAft>
                <a:spcPts val="0"/>
              </a:spcAft>
              <a:buClr>
                <a:schemeClr val="dk1"/>
              </a:buClr>
              <a:buSzPts val="1800"/>
              <a:buChar char="•"/>
            </a:pPr>
            <a:r>
              <a:rPr lang="en-US" sz="1800"/>
              <a:t>Easier to manage risk because risky pieces are identified and handled during it’d iteration.</a:t>
            </a:r>
            <a:endParaRPr/>
          </a:p>
          <a:p>
            <a:pPr indent="-228600" lvl="0" marL="342900" rtl="0" algn="l">
              <a:spcBef>
                <a:spcPts val="360"/>
              </a:spcBef>
              <a:spcAft>
                <a:spcPts val="0"/>
              </a:spcAft>
              <a:buClr>
                <a:schemeClr val="dk1"/>
              </a:buClr>
              <a:buSzPts val="1800"/>
              <a:buNone/>
            </a:pPr>
            <a:r>
              <a:t/>
            </a:r>
            <a:endParaRPr sz="18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200"/>
              <a:t>Disadvantages of Incremental model:</a:t>
            </a:r>
            <a:endParaRPr sz="3200"/>
          </a:p>
        </p:txBody>
      </p:sp>
      <p:sp>
        <p:nvSpPr>
          <p:cNvPr id="457" name="Google Shape;457;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Char char="•"/>
            </a:pPr>
            <a:r>
              <a:rPr lang="en-US" sz="2000"/>
              <a:t>Needs good planning and design.</a:t>
            </a:r>
            <a:endParaRPr/>
          </a:p>
          <a:p>
            <a:pPr indent="-342900" lvl="0" marL="342900" rtl="0" algn="l">
              <a:spcBef>
                <a:spcPts val="400"/>
              </a:spcBef>
              <a:spcAft>
                <a:spcPts val="0"/>
              </a:spcAft>
              <a:buClr>
                <a:schemeClr val="dk1"/>
              </a:buClr>
              <a:buSzPts val="2000"/>
              <a:buChar char="•"/>
            </a:pPr>
            <a:r>
              <a:rPr b="1" lang="en-US" sz="2000"/>
              <a:t>Needs a clear and complete definition of the whole system before it can be broken down and built incrementally.</a:t>
            </a:r>
            <a:endParaRPr/>
          </a:p>
          <a:p>
            <a:pPr indent="-342900" lvl="0" marL="342900" rtl="0" algn="l">
              <a:spcBef>
                <a:spcPts val="400"/>
              </a:spcBef>
              <a:spcAft>
                <a:spcPts val="0"/>
              </a:spcAft>
              <a:buClr>
                <a:schemeClr val="dk1"/>
              </a:buClr>
              <a:buSzPts val="2000"/>
              <a:buChar char="•"/>
            </a:pPr>
            <a:r>
              <a:rPr lang="en-US" sz="2000"/>
              <a:t>Total cost is higher than </a:t>
            </a:r>
            <a:r>
              <a:rPr b="1" lang="en-US" sz="2000"/>
              <a:t>waterfall</a:t>
            </a:r>
            <a:r>
              <a:rPr lang="en-US" sz="2000"/>
              <a:t>.</a:t>
            </a:r>
            <a:endParaRPr/>
          </a:p>
          <a:p>
            <a:pPr indent="-342900" lvl="0" marL="342900" rtl="0" algn="l">
              <a:spcBef>
                <a:spcPts val="400"/>
              </a:spcBef>
              <a:spcAft>
                <a:spcPts val="0"/>
              </a:spcAft>
              <a:buClr>
                <a:schemeClr val="dk1"/>
              </a:buClr>
              <a:buSzPts val="2000"/>
              <a:buChar char="•"/>
            </a:pPr>
            <a:r>
              <a:rPr lang="en-US" sz="2000"/>
              <a:t>The process is not visible. </a:t>
            </a:r>
            <a:endParaRPr/>
          </a:p>
          <a:p>
            <a:pPr indent="-342900" lvl="0" marL="342900" rtl="0" algn="l">
              <a:spcBef>
                <a:spcPts val="400"/>
              </a:spcBef>
              <a:spcAft>
                <a:spcPts val="0"/>
              </a:spcAft>
              <a:buClr>
                <a:schemeClr val="dk1"/>
              </a:buClr>
              <a:buSzPts val="2000"/>
              <a:buChar char="•"/>
            </a:pPr>
            <a:r>
              <a:rPr lang="en-US" sz="2000"/>
              <a:t> Managers need regular deliverables to measure progress. If systems are developed quickly, it is not cost-effective to produce documents that reflect every version of the system. </a:t>
            </a:r>
            <a:endParaRPr/>
          </a:p>
          <a:p>
            <a:pPr indent="-342900" lvl="0" marL="342900" rtl="0" algn="l">
              <a:spcBef>
                <a:spcPts val="400"/>
              </a:spcBef>
              <a:spcAft>
                <a:spcPts val="0"/>
              </a:spcAft>
              <a:buClr>
                <a:schemeClr val="dk1"/>
              </a:buClr>
              <a:buSzPts val="2000"/>
              <a:buChar char="•"/>
            </a:pPr>
            <a:r>
              <a:rPr lang="en-US" sz="2000"/>
              <a:t> System structure tends to degrade as new increments are added. </a:t>
            </a:r>
            <a:endParaRPr/>
          </a:p>
          <a:p>
            <a:pPr indent="-342900" lvl="0" marL="342900" rtl="0" algn="l">
              <a:spcBef>
                <a:spcPts val="400"/>
              </a:spcBef>
              <a:spcAft>
                <a:spcPts val="0"/>
              </a:spcAft>
              <a:buClr>
                <a:schemeClr val="dk1"/>
              </a:buClr>
              <a:buSzPts val="2000"/>
              <a:buChar char="•"/>
            </a:pPr>
            <a:r>
              <a:rPr lang="en-US" sz="2000"/>
              <a:t> Unless time and money is spent on refactoring to improve the software, regular change tends to corrupt its structure. Incorporating further software changes becomes increasingly difficult and costly. </a:t>
            </a:r>
            <a:endParaRPr/>
          </a:p>
          <a:p>
            <a:pPr indent="-215900" lvl="0" marL="342900" rtl="0" algn="l">
              <a:spcBef>
                <a:spcPts val="400"/>
              </a:spcBef>
              <a:spcAft>
                <a:spcPts val="0"/>
              </a:spcAft>
              <a:buClr>
                <a:schemeClr val="dk1"/>
              </a:buClr>
              <a:buSzPts val="2000"/>
              <a:buNone/>
            </a:pPr>
            <a:r>
              <a:t/>
            </a:r>
            <a:endParaRPr sz="2000"/>
          </a:p>
          <a:p>
            <a:pPr indent="-215900" lvl="0" marL="342900" rtl="0" algn="l">
              <a:spcBef>
                <a:spcPts val="400"/>
              </a:spcBef>
              <a:spcAft>
                <a:spcPts val="0"/>
              </a:spcAft>
              <a:buClr>
                <a:schemeClr val="dk1"/>
              </a:buClr>
              <a:buSzPts val="2000"/>
              <a:buNone/>
            </a:pPr>
            <a:r>
              <a:t/>
            </a:r>
            <a:endParaRPr sz="20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3200"/>
              <a:t>When to use the Incremental model</a:t>
            </a:r>
            <a:endParaRPr sz="3200"/>
          </a:p>
        </p:txBody>
      </p:sp>
      <p:sp>
        <p:nvSpPr>
          <p:cNvPr id="463" name="Google Shape;463;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This model can be used when the requirements of the complete system are clearly defined and understood.</a:t>
            </a:r>
            <a:endParaRPr/>
          </a:p>
          <a:p>
            <a:pPr indent="-342900" lvl="0" marL="342900" rtl="0" algn="l">
              <a:spcBef>
                <a:spcPts val="480"/>
              </a:spcBef>
              <a:spcAft>
                <a:spcPts val="0"/>
              </a:spcAft>
              <a:buClr>
                <a:schemeClr val="dk1"/>
              </a:buClr>
              <a:buSzPts val="2400"/>
              <a:buChar char="•"/>
            </a:pPr>
            <a:r>
              <a:rPr lang="en-US" sz="2400"/>
              <a:t>Major requirements must be defined; however, some details can evolve with time.</a:t>
            </a:r>
            <a:endParaRPr/>
          </a:p>
          <a:p>
            <a:pPr indent="-342900" lvl="0" marL="342900" rtl="0" algn="l">
              <a:spcBef>
                <a:spcPts val="480"/>
              </a:spcBef>
              <a:spcAft>
                <a:spcPts val="0"/>
              </a:spcAft>
              <a:buClr>
                <a:schemeClr val="dk1"/>
              </a:buClr>
              <a:buSzPts val="2400"/>
              <a:buChar char="•"/>
            </a:pPr>
            <a:r>
              <a:rPr b="1" lang="en-US" sz="2400"/>
              <a:t>There is a need to get a product to the market early.</a:t>
            </a:r>
            <a:endParaRPr/>
          </a:p>
          <a:p>
            <a:pPr indent="-342900" lvl="0" marL="342900" rtl="0" algn="l">
              <a:spcBef>
                <a:spcPts val="480"/>
              </a:spcBef>
              <a:spcAft>
                <a:spcPts val="0"/>
              </a:spcAft>
              <a:buClr>
                <a:schemeClr val="dk1"/>
              </a:buClr>
              <a:buSzPts val="2400"/>
              <a:buChar char="•"/>
            </a:pPr>
            <a:r>
              <a:rPr lang="en-US" sz="2400"/>
              <a:t>A new technology is being used</a:t>
            </a:r>
            <a:endParaRPr/>
          </a:p>
          <a:p>
            <a:pPr indent="-342900" lvl="0" marL="342900" rtl="0" algn="l">
              <a:spcBef>
                <a:spcPts val="480"/>
              </a:spcBef>
              <a:spcAft>
                <a:spcPts val="0"/>
              </a:spcAft>
              <a:buClr>
                <a:schemeClr val="dk1"/>
              </a:buClr>
              <a:buSzPts val="2400"/>
              <a:buChar char="•"/>
            </a:pPr>
            <a:r>
              <a:rPr b="1" lang="en-US" sz="2400"/>
              <a:t>Resources with needed skill set are not available</a:t>
            </a:r>
            <a:endParaRPr/>
          </a:p>
          <a:p>
            <a:pPr indent="-342900" lvl="0" marL="342900" rtl="0" algn="l">
              <a:spcBef>
                <a:spcPts val="480"/>
              </a:spcBef>
              <a:spcAft>
                <a:spcPts val="0"/>
              </a:spcAft>
              <a:buClr>
                <a:schemeClr val="dk1"/>
              </a:buClr>
              <a:buSzPts val="2400"/>
              <a:buChar char="•"/>
            </a:pPr>
            <a:r>
              <a:rPr lang="en-US" sz="2400"/>
              <a:t>There are some high risk features and goals.</a:t>
            </a:r>
            <a:endParaRPr/>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Spiral Model</a:t>
            </a:r>
            <a:endParaRPr/>
          </a:p>
        </p:txBody>
      </p:sp>
      <p:sp>
        <p:nvSpPr>
          <p:cNvPr id="469" name="Google Shape;469;p46"/>
          <p:cNvSpPr txBox="1"/>
          <p:nvPr/>
        </p:nvSpPr>
        <p:spPr>
          <a:xfrm>
            <a:off x="914400" y="1676400"/>
            <a:ext cx="7620000" cy="341630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The </a:t>
            </a:r>
            <a:r>
              <a:rPr b="1" lang="en-US" sz="2400">
                <a:solidFill>
                  <a:schemeClr val="dk1"/>
                </a:solidFill>
                <a:latin typeface="Times New Roman"/>
                <a:ea typeface="Times New Roman"/>
                <a:cs typeface="Times New Roman"/>
                <a:sym typeface="Times New Roman"/>
              </a:rPr>
              <a:t>spiral model</a:t>
            </a:r>
            <a:r>
              <a:rPr lang="en-US" sz="2400">
                <a:solidFill>
                  <a:schemeClr val="dk1"/>
                </a:solidFill>
                <a:latin typeface="Times New Roman"/>
                <a:ea typeface="Times New Roman"/>
                <a:cs typeface="Times New Roman"/>
                <a:sym typeface="Times New Roman"/>
              </a:rPr>
              <a:t> is a </a:t>
            </a:r>
            <a:r>
              <a:rPr b="1" lang="en-US" sz="2400">
                <a:solidFill>
                  <a:schemeClr val="dk1"/>
                </a:solidFill>
                <a:latin typeface="Times New Roman"/>
                <a:ea typeface="Times New Roman"/>
                <a:cs typeface="Times New Roman"/>
                <a:sym typeface="Times New Roman"/>
              </a:rPr>
              <a:t>risk-driven</a:t>
            </a:r>
            <a:r>
              <a:rPr lang="en-US" sz="2400">
                <a:solidFill>
                  <a:schemeClr val="dk1"/>
                </a:solidFill>
                <a:latin typeface="Times New Roman"/>
                <a:ea typeface="Times New Roman"/>
                <a:cs typeface="Times New Roman"/>
                <a:sym typeface="Times New Roman"/>
              </a:rPr>
              <a:t> </a:t>
            </a:r>
            <a:r>
              <a:rPr lang="en-US" sz="24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process model</a:t>
            </a:r>
            <a:r>
              <a:rPr lang="en-US" sz="2400">
                <a:solidFill>
                  <a:schemeClr val="dk1"/>
                </a:solidFill>
                <a:latin typeface="Times New Roman"/>
                <a:ea typeface="Times New Roman"/>
                <a:cs typeface="Times New Roman"/>
                <a:sym typeface="Times New Roman"/>
              </a:rPr>
              <a:t> generator for software projects. Based on the unique risk patterns of a given project, the spiral model guides a team to adopt elements of one or more process models, such as </a:t>
            </a:r>
            <a:r>
              <a:rPr lang="en-US" sz="2400" u="sng">
                <a:solidFill>
                  <a:schemeClr val="dk1"/>
                </a:solidFill>
                <a:latin typeface="Times New Roman"/>
                <a:ea typeface="Times New Roman"/>
                <a:cs typeface="Times New Roman"/>
                <a:sym typeface="Times New Roman"/>
                <a:hlinkClick r:id="rId4">
                  <a:extLst>
                    <a:ext uri="{A12FA001-AC4F-418D-AE19-62706E023703}">
                      <ahyp:hlinkClr val="tx"/>
                    </a:ext>
                  </a:extLst>
                </a:hlinkClick>
              </a:rPr>
              <a:t>incremental</a:t>
            </a:r>
            <a:r>
              <a:rPr lang="en-US" sz="2400">
                <a:solidFill>
                  <a:schemeClr val="dk1"/>
                </a:solidFill>
                <a:latin typeface="Times New Roman"/>
                <a:ea typeface="Times New Roman"/>
                <a:cs typeface="Times New Roman"/>
                <a:sym typeface="Times New Roman"/>
              </a:rPr>
              <a:t>, </a:t>
            </a:r>
            <a:r>
              <a:rPr lang="en-US" sz="2400" u="sng">
                <a:solidFill>
                  <a:schemeClr val="dk1"/>
                </a:solidFill>
                <a:latin typeface="Times New Roman"/>
                <a:ea typeface="Times New Roman"/>
                <a:cs typeface="Times New Roman"/>
                <a:sym typeface="Times New Roman"/>
                <a:hlinkClick r:id="rId5">
                  <a:extLst>
                    <a:ext uri="{A12FA001-AC4F-418D-AE19-62706E023703}">
                      <ahyp:hlinkClr val="tx"/>
                    </a:ext>
                  </a:extLst>
                </a:hlinkClick>
              </a:rPr>
              <a:t>waterfall</a:t>
            </a:r>
            <a:r>
              <a:rPr lang="en-US" sz="2400">
                <a:solidFill>
                  <a:schemeClr val="dk1"/>
                </a:solidFill>
                <a:latin typeface="Times New Roman"/>
                <a:ea typeface="Times New Roman"/>
                <a:cs typeface="Times New Roman"/>
                <a:sym typeface="Times New Roman"/>
              </a:rPr>
              <a:t>, or </a:t>
            </a:r>
            <a:r>
              <a:rPr lang="en-US" sz="2400" u="sng">
                <a:solidFill>
                  <a:schemeClr val="dk1"/>
                </a:solidFill>
                <a:latin typeface="Times New Roman"/>
                <a:ea typeface="Times New Roman"/>
                <a:cs typeface="Times New Roman"/>
                <a:sym typeface="Times New Roman"/>
                <a:hlinkClick r:id="rId6">
                  <a:extLst>
                    <a:ext uri="{A12FA001-AC4F-418D-AE19-62706E023703}">
                      <ahyp:hlinkClr val="tx"/>
                    </a:ext>
                  </a:extLst>
                </a:hlinkClick>
              </a:rPr>
              <a:t>evolutionary prototyping</a:t>
            </a:r>
            <a:r>
              <a:rPr lang="en-US" sz="24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This model was first described by </a:t>
            </a:r>
            <a:r>
              <a:rPr lang="en-US" sz="2400" u="sng">
                <a:solidFill>
                  <a:schemeClr val="dk1"/>
                </a:solidFill>
                <a:latin typeface="Times New Roman"/>
                <a:ea typeface="Times New Roman"/>
                <a:cs typeface="Times New Roman"/>
                <a:sym typeface="Times New Roman"/>
                <a:hlinkClick r:id="rId7">
                  <a:extLst>
                    <a:ext uri="{A12FA001-AC4F-418D-AE19-62706E023703}">
                      <ahyp:hlinkClr val="tx"/>
                    </a:ext>
                  </a:extLst>
                </a:hlinkClick>
              </a:rPr>
              <a:t>Barry Boehm</a:t>
            </a:r>
            <a:r>
              <a:rPr lang="en-US" sz="2400">
                <a:solidFill>
                  <a:schemeClr val="dk1"/>
                </a:solidFill>
                <a:latin typeface="Times New Roman"/>
                <a:ea typeface="Times New Roman"/>
                <a:cs typeface="Times New Roman"/>
                <a:sym typeface="Times New Roman"/>
              </a:rPr>
              <a:t> in his 1986 paper "A Spiral Model of Software Development and Enhancement".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Spiral development</a:t>
            </a:r>
            <a:endParaRPr/>
          </a:p>
        </p:txBody>
      </p:sp>
      <p:sp>
        <p:nvSpPr>
          <p:cNvPr id="475" name="Google Shape;475;p47"/>
          <p:cNvSpPr txBox="1"/>
          <p:nvPr/>
        </p:nvSpPr>
        <p:spPr>
          <a:xfrm>
            <a:off x="609600" y="1752600"/>
            <a:ext cx="8077200" cy="3786188"/>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a:t>
            </a:r>
            <a:r>
              <a:rPr lang="en-US" sz="2400" u="sng">
                <a:solidFill>
                  <a:schemeClr val="dk1"/>
                </a:solidFill>
                <a:latin typeface="Times New Roman"/>
                <a:ea typeface="Times New Roman"/>
                <a:cs typeface="Times New Roman"/>
                <a:sym typeface="Times New Roman"/>
              </a:rPr>
              <a:t>Process is represented as a spiral</a:t>
            </a:r>
            <a:r>
              <a:rPr lang="en-US" sz="2400">
                <a:solidFill>
                  <a:schemeClr val="dk1"/>
                </a:solidFill>
                <a:latin typeface="Times New Roman"/>
                <a:ea typeface="Times New Roman"/>
                <a:cs typeface="Times New Roman"/>
                <a:sym typeface="Times New Roman"/>
              </a:rPr>
              <a:t> rather than as a sequence of activities with backtracking.</a:t>
            </a:r>
            <a:endParaRPr/>
          </a:p>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Each loop in the spiral represents a </a:t>
            </a:r>
            <a:r>
              <a:rPr lang="en-US" sz="2400" u="sng">
                <a:solidFill>
                  <a:schemeClr val="dk1"/>
                </a:solidFill>
                <a:latin typeface="Times New Roman"/>
                <a:ea typeface="Times New Roman"/>
                <a:cs typeface="Times New Roman"/>
                <a:sym typeface="Times New Roman"/>
              </a:rPr>
              <a:t>phase in the process</a:t>
            </a:r>
            <a:r>
              <a:rPr lang="en-US" sz="24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a:t>
            </a:r>
            <a:r>
              <a:rPr lang="en-US" sz="2400" u="sng">
                <a:solidFill>
                  <a:schemeClr val="dk1"/>
                </a:solidFill>
                <a:latin typeface="Times New Roman"/>
                <a:ea typeface="Times New Roman"/>
                <a:cs typeface="Times New Roman"/>
                <a:sym typeface="Times New Roman"/>
              </a:rPr>
              <a:t>No fixed phases</a:t>
            </a:r>
            <a:r>
              <a:rPr lang="en-US" sz="2400">
                <a:solidFill>
                  <a:schemeClr val="dk1"/>
                </a:solidFill>
                <a:latin typeface="Times New Roman"/>
                <a:ea typeface="Times New Roman"/>
                <a:cs typeface="Times New Roman"/>
                <a:sym typeface="Times New Roman"/>
              </a:rPr>
              <a:t> such as specification or design – loops in the spiral are chosen depending on what is required.</a:t>
            </a:r>
            <a:endParaRPr/>
          </a:p>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a:t>
            </a:r>
            <a:r>
              <a:rPr b="1" lang="en-US" sz="2400">
                <a:solidFill>
                  <a:schemeClr val="dk1"/>
                </a:solidFill>
                <a:latin typeface="Times New Roman"/>
                <a:ea typeface="Times New Roman"/>
                <a:cs typeface="Times New Roman"/>
                <a:sym typeface="Times New Roman"/>
              </a:rPr>
              <a:t>Risks </a:t>
            </a:r>
            <a:r>
              <a:rPr lang="en-US" sz="2400">
                <a:solidFill>
                  <a:schemeClr val="dk1"/>
                </a:solidFill>
                <a:latin typeface="Times New Roman"/>
                <a:ea typeface="Times New Roman"/>
                <a:cs typeface="Times New Roman"/>
                <a:sym typeface="Times New Roman"/>
              </a:rPr>
              <a:t>are explicitly assessed and resolved throughout the process.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r>
              <a:rPr b="1" lang="en-US"/>
              <a:t>Spiral model of the software process</a:t>
            </a:r>
            <a:endParaRPr/>
          </a:p>
        </p:txBody>
      </p:sp>
      <p:pic>
        <p:nvPicPr>
          <p:cNvPr id="481" name="Google Shape;481;p48"/>
          <p:cNvPicPr preferRelativeResize="0"/>
          <p:nvPr/>
        </p:nvPicPr>
        <p:blipFill rotWithShape="1">
          <a:blip r:embed="rId3">
            <a:alphaModFix/>
          </a:blip>
          <a:srcRect b="0" l="0" r="0" t="0"/>
          <a:stretch/>
        </p:blipFill>
        <p:spPr>
          <a:xfrm>
            <a:off x="207963" y="1562100"/>
            <a:ext cx="8629650" cy="48260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Spiral model sectors</a:t>
            </a:r>
            <a:endParaRPr/>
          </a:p>
        </p:txBody>
      </p:sp>
      <p:sp>
        <p:nvSpPr>
          <p:cNvPr id="487" name="Google Shape;487;p49"/>
          <p:cNvSpPr txBox="1"/>
          <p:nvPr/>
        </p:nvSpPr>
        <p:spPr>
          <a:xfrm>
            <a:off x="381000" y="1371600"/>
            <a:ext cx="8534400" cy="4524375"/>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Objective setting</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 Specific objectives for the phase are identified</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Risk assessment and reduction</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 Risks are assessed and activities put in place to reduce key risks</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Development and validation</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 A development model for the system is chosen which can be any of the generic models</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Planning</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 The project is reviewed and next phase of the spiral is planned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txBox="1"/>
          <p:nvPr>
            <p:ph type="title"/>
          </p:nvPr>
        </p:nvSpPr>
        <p:spPr>
          <a:xfrm>
            <a:off x="1676400" y="320768"/>
            <a:ext cx="7239000" cy="689932"/>
          </a:xfrm>
          <a:prstGeom prst="rect">
            <a:avLst/>
          </a:prstGeom>
          <a:noFill/>
          <a:ln>
            <a:noFill/>
          </a:ln>
        </p:spPr>
        <p:txBody>
          <a:bodyPr anchorCtr="0" anchor="ctr" bIns="0" lIns="0" spcFirstLastPara="1" rIns="0" wrap="square" tIns="12700">
            <a:spAutoFit/>
          </a:bodyPr>
          <a:lstStyle/>
          <a:p>
            <a:pPr indent="0" lvl="0" marL="12700" rtl="0" algn="ctr">
              <a:lnSpc>
                <a:spcPct val="100000"/>
              </a:lnSpc>
              <a:spcBef>
                <a:spcPts val="0"/>
              </a:spcBef>
              <a:spcAft>
                <a:spcPts val="0"/>
              </a:spcAft>
              <a:buNone/>
            </a:pPr>
            <a:r>
              <a:rPr lang="en-US">
                <a:solidFill>
                  <a:srgbClr val="544E39"/>
                </a:solidFill>
              </a:rPr>
              <a:t>A Generic Process Model</a:t>
            </a:r>
            <a:endParaRPr/>
          </a:p>
        </p:txBody>
      </p:sp>
      <p:sp>
        <p:nvSpPr>
          <p:cNvPr id="129" name="Google Shape;129;p5"/>
          <p:cNvSpPr/>
          <p:nvPr/>
        </p:nvSpPr>
        <p:spPr>
          <a:xfrm>
            <a:off x="8532114" y="5650229"/>
            <a:ext cx="71120" cy="396240"/>
          </a:xfrm>
          <a:custGeom>
            <a:rect b="b" l="l" r="r" t="t"/>
            <a:pathLst>
              <a:path extrusionOk="0" h="396239" w="71120">
                <a:moveTo>
                  <a:pt x="71119" y="396240"/>
                </a:moveTo>
                <a:lnTo>
                  <a:pt x="43451" y="390651"/>
                </a:lnTo>
                <a:lnTo>
                  <a:pt x="20843" y="375410"/>
                </a:lnTo>
                <a:lnTo>
                  <a:pt x="5593" y="352804"/>
                </a:lnTo>
                <a:lnTo>
                  <a:pt x="0" y="325120"/>
                </a:lnTo>
                <a:lnTo>
                  <a:pt x="0" y="71120"/>
                </a:lnTo>
                <a:lnTo>
                  <a:pt x="5593" y="43435"/>
                </a:lnTo>
                <a:lnTo>
                  <a:pt x="20843" y="20829"/>
                </a:lnTo>
                <a:lnTo>
                  <a:pt x="43451" y="5588"/>
                </a:lnTo>
                <a:lnTo>
                  <a:pt x="71119" y="0"/>
                </a:lnTo>
              </a:path>
            </a:pathLst>
          </a:custGeom>
          <a:noFill/>
          <a:ln cap="flat" cmpd="sng" w="198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30" name="Google Shape;130;p5"/>
          <p:cNvSpPr/>
          <p:nvPr/>
        </p:nvSpPr>
        <p:spPr>
          <a:xfrm>
            <a:off x="9009633" y="5650229"/>
            <a:ext cx="71120" cy="396240"/>
          </a:xfrm>
          <a:custGeom>
            <a:rect b="b" l="l" r="r" t="t"/>
            <a:pathLst>
              <a:path extrusionOk="0" h="396239" w="71120">
                <a:moveTo>
                  <a:pt x="0" y="0"/>
                </a:moveTo>
                <a:lnTo>
                  <a:pt x="27668" y="5588"/>
                </a:lnTo>
                <a:lnTo>
                  <a:pt x="50276" y="20829"/>
                </a:lnTo>
                <a:lnTo>
                  <a:pt x="65526" y="43435"/>
                </a:lnTo>
                <a:lnTo>
                  <a:pt x="71120" y="71120"/>
                </a:lnTo>
                <a:lnTo>
                  <a:pt x="71120" y="325120"/>
                </a:lnTo>
                <a:lnTo>
                  <a:pt x="65526" y="352804"/>
                </a:lnTo>
                <a:lnTo>
                  <a:pt x="50276" y="375410"/>
                </a:lnTo>
                <a:lnTo>
                  <a:pt x="27668" y="390651"/>
                </a:lnTo>
                <a:lnTo>
                  <a:pt x="0" y="396240"/>
                </a:lnTo>
              </a:path>
            </a:pathLst>
          </a:custGeom>
          <a:noFill/>
          <a:ln cap="flat" cmpd="sng" w="198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31" name="Google Shape;131;p5"/>
          <p:cNvSpPr/>
          <p:nvPr/>
        </p:nvSpPr>
        <p:spPr>
          <a:xfrm>
            <a:off x="0" y="0"/>
            <a:ext cx="1485900" cy="121462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32" name="Google Shape;132;p5"/>
          <p:cNvSpPr txBox="1"/>
          <p:nvPr/>
        </p:nvSpPr>
        <p:spPr>
          <a:xfrm>
            <a:off x="345440" y="1395729"/>
            <a:ext cx="7887970" cy="4317365"/>
          </a:xfrm>
          <a:prstGeom prst="rect">
            <a:avLst/>
          </a:prstGeom>
          <a:noFill/>
          <a:ln>
            <a:noFill/>
          </a:ln>
        </p:spPr>
        <p:txBody>
          <a:bodyPr anchorCtr="0" anchor="t" bIns="0" lIns="0" spcFirstLastPara="1" rIns="0" wrap="square" tIns="12050">
            <a:spAutoFit/>
          </a:bodyPr>
          <a:lstStyle/>
          <a:p>
            <a:pPr indent="-228600" lvl="0" marL="241300" marR="5080" rtl="0" algn="l">
              <a:lnSpc>
                <a:spcPct val="100000"/>
              </a:lnSpc>
              <a:spcBef>
                <a:spcPts val="0"/>
              </a:spcBef>
              <a:spcAft>
                <a:spcPts val="0"/>
              </a:spcAft>
              <a:buClr>
                <a:srgbClr val="A9A47B"/>
              </a:buClr>
              <a:buSzPts val="2200"/>
              <a:buFont typeface="Arial"/>
              <a:buChar char="•"/>
            </a:pPr>
            <a:r>
              <a:rPr b="1" i="1" lang="en-US" sz="2200" u="sng">
                <a:solidFill>
                  <a:srgbClr val="6F2F9F"/>
                </a:solidFill>
                <a:latin typeface="Times New Roman"/>
                <a:ea typeface="Times New Roman"/>
                <a:cs typeface="Times New Roman"/>
                <a:sym typeface="Times New Roman"/>
              </a:rPr>
              <a:t>Communication :</a:t>
            </a:r>
            <a:r>
              <a:rPr b="1" i="1" lang="en-US" sz="2200">
                <a:solidFill>
                  <a:srgbClr val="6F2F9F"/>
                </a:solidFill>
                <a:latin typeface="Times New Roman"/>
                <a:ea typeface="Times New Roman"/>
                <a:cs typeface="Times New Roman"/>
                <a:sym typeface="Times New Roman"/>
              </a:rPr>
              <a:t> </a:t>
            </a:r>
            <a:r>
              <a:rPr lang="en-US" sz="2200">
                <a:solidFill>
                  <a:srgbClr val="2E2B1F"/>
                </a:solidFill>
                <a:latin typeface="Times New Roman"/>
                <a:ea typeface="Times New Roman"/>
                <a:cs typeface="Times New Roman"/>
                <a:sym typeface="Times New Roman"/>
              </a:rPr>
              <a:t>This activity involves heavy communication with  customers and other stakeholders in order to gather requirements  and other related activities.</a:t>
            </a:r>
            <a:endParaRPr sz="2200">
              <a:solidFill>
                <a:schemeClr val="dk1"/>
              </a:solidFill>
              <a:latin typeface="Times New Roman"/>
              <a:ea typeface="Times New Roman"/>
              <a:cs typeface="Times New Roman"/>
              <a:sym typeface="Times New Roman"/>
            </a:endParaRPr>
          </a:p>
          <a:p>
            <a:pPr indent="-228600" lvl="0" marL="241300" marR="392430" rtl="0" algn="l">
              <a:lnSpc>
                <a:spcPct val="100000"/>
              </a:lnSpc>
              <a:spcBef>
                <a:spcPts val="530"/>
              </a:spcBef>
              <a:spcAft>
                <a:spcPts val="0"/>
              </a:spcAft>
              <a:buClr>
                <a:srgbClr val="A9A47B"/>
              </a:buClr>
              <a:buSzPts val="2200"/>
              <a:buFont typeface="Arial"/>
              <a:buChar char="•"/>
            </a:pPr>
            <a:r>
              <a:rPr b="1" i="1" lang="en-US" sz="2200" u="sng">
                <a:solidFill>
                  <a:srgbClr val="6F2F9F"/>
                </a:solidFill>
                <a:latin typeface="Times New Roman"/>
                <a:ea typeface="Times New Roman"/>
                <a:cs typeface="Times New Roman"/>
                <a:sym typeface="Times New Roman"/>
              </a:rPr>
              <a:t>Planning :</a:t>
            </a:r>
            <a:r>
              <a:rPr b="1" i="1" lang="en-US" sz="2200">
                <a:solidFill>
                  <a:srgbClr val="6F2F9F"/>
                </a:solidFill>
                <a:latin typeface="Times New Roman"/>
                <a:ea typeface="Times New Roman"/>
                <a:cs typeface="Times New Roman"/>
                <a:sym typeface="Times New Roman"/>
              </a:rPr>
              <a:t> </a:t>
            </a:r>
            <a:r>
              <a:rPr lang="en-US" sz="2200">
                <a:solidFill>
                  <a:srgbClr val="2E2B1F"/>
                </a:solidFill>
                <a:latin typeface="Times New Roman"/>
                <a:ea typeface="Times New Roman"/>
                <a:cs typeface="Times New Roman"/>
                <a:sym typeface="Times New Roman"/>
              </a:rPr>
              <a:t>Here a plan to be followed will be created which will  describe the technical tasks to be conducted, risks, required  resources, work schedule etc.</a:t>
            </a:r>
            <a:endParaRPr sz="2200">
              <a:solidFill>
                <a:schemeClr val="dk1"/>
              </a:solidFill>
              <a:latin typeface="Times New Roman"/>
              <a:ea typeface="Times New Roman"/>
              <a:cs typeface="Times New Roman"/>
              <a:sym typeface="Times New Roman"/>
            </a:endParaRPr>
          </a:p>
          <a:p>
            <a:pPr indent="-228600" lvl="0" marL="241300" marR="0" rtl="0" algn="l">
              <a:lnSpc>
                <a:spcPct val="100000"/>
              </a:lnSpc>
              <a:spcBef>
                <a:spcPts val="530"/>
              </a:spcBef>
              <a:spcAft>
                <a:spcPts val="0"/>
              </a:spcAft>
              <a:buClr>
                <a:srgbClr val="A9A47B"/>
              </a:buClr>
              <a:buSzPts val="2200"/>
              <a:buFont typeface="Arial"/>
              <a:buChar char="•"/>
            </a:pPr>
            <a:r>
              <a:rPr b="1" i="1" lang="en-US" sz="2200" u="sng">
                <a:solidFill>
                  <a:srgbClr val="6F2F9F"/>
                </a:solidFill>
                <a:latin typeface="Times New Roman"/>
                <a:ea typeface="Times New Roman"/>
                <a:cs typeface="Times New Roman"/>
                <a:sym typeface="Times New Roman"/>
              </a:rPr>
              <a:t>Modeling :</a:t>
            </a:r>
            <a:r>
              <a:rPr b="1" i="1" lang="en-US" sz="2200">
                <a:solidFill>
                  <a:srgbClr val="6F2F9F"/>
                </a:solidFill>
                <a:latin typeface="Times New Roman"/>
                <a:ea typeface="Times New Roman"/>
                <a:cs typeface="Times New Roman"/>
                <a:sym typeface="Times New Roman"/>
              </a:rPr>
              <a:t> </a:t>
            </a:r>
            <a:r>
              <a:rPr lang="en-US" sz="2200">
                <a:solidFill>
                  <a:srgbClr val="2E2B1F"/>
                </a:solidFill>
                <a:latin typeface="Times New Roman"/>
                <a:ea typeface="Times New Roman"/>
                <a:cs typeface="Times New Roman"/>
                <a:sym typeface="Times New Roman"/>
              </a:rPr>
              <a:t>A model will be created to better understand the</a:t>
            </a:r>
            <a:endParaRPr sz="2200">
              <a:solidFill>
                <a:schemeClr val="dk1"/>
              </a:solidFill>
              <a:latin typeface="Times New Roman"/>
              <a:ea typeface="Times New Roman"/>
              <a:cs typeface="Times New Roman"/>
              <a:sym typeface="Times New Roman"/>
            </a:endParaRPr>
          </a:p>
          <a:p>
            <a:pPr indent="0" lvl="0" marL="241300" marR="0" rtl="0" algn="l">
              <a:lnSpc>
                <a:spcPct val="100000"/>
              </a:lnSpc>
              <a:spcBef>
                <a:spcPts val="0"/>
              </a:spcBef>
              <a:spcAft>
                <a:spcPts val="0"/>
              </a:spcAft>
              <a:buNone/>
            </a:pPr>
            <a:r>
              <a:rPr lang="en-US" sz="2200">
                <a:solidFill>
                  <a:srgbClr val="2E2B1F"/>
                </a:solidFill>
                <a:latin typeface="Times New Roman"/>
                <a:ea typeface="Times New Roman"/>
                <a:cs typeface="Times New Roman"/>
                <a:sym typeface="Times New Roman"/>
              </a:rPr>
              <a:t>requirements and design to achieve these requirements.</a:t>
            </a:r>
            <a:endParaRPr sz="2200">
              <a:solidFill>
                <a:schemeClr val="dk1"/>
              </a:solidFill>
              <a:latin typeface="Times New Roman"/>
              <a:ea typeface="Times New Roman"/>
              <a:cs typeface="Times New Roman"/>
              <a:sym typeface="Times New Roman"/>
            </a:endParaRPr>
          </a:p>
          <a:p>
            <a:pPr indent="-228600" lvl="0" marL="241300" marR="0" rtl="0" algn="l">
              <a:lnSpc>
                <a:spcPct val="100000"/>
              </a:lnSpc>
              <a:spcBef>
                <a:spcPts val="530"/>
              </a:spcBef>
              <a:spcAft>
                <a:spcPts val="0"/>
              </a:spcAft>
              <a:buClr>
                <a:srgbClr val="A9A47B"/>
              </a:buClr>
              <a:buSzPts val="2200"/>
              <a:buFont typeface="Arial"/>
              <a:buChar char="•"/>
            </a:pPr>
            <a:r>
              <a:rPr b="1" i="1" lang="en-US" sz="2200" u="sng">
                <a:solidFill>
                  <a:srgbClr val="6F2F9F"/>
                </a:solidFill>
                <a:latin typeface="Times New Roman"/>
                <a:ea typeface="Times New Roman"/>
                <a:cs typeface="Times New Roman"/>
                <a:sym typeface="Times New Roman"/>
              </a:rPr>
              <a:t>Construction :</a:t>
            </a:r>
            <a:r>
              <a:rPr b="1" i="1" lang="en-US" sz="2200">
                <a:solidFill>
                  <a:srgbClr val="6F2F9F"/>
                </a:solidFill>
                <a:latin typeface="Times New Roman"/>
                <a:ea typeface="Times New Roman"/>
                <a:cs typeface="Times New Roman"/>
                <a:sym typeface="Times New Roman"/>
              </a:rPr>
              <a:t> </a:t>
            </a:r>
            <a:r>
              <a:rPr lang="en-US" sz="2200">
                <a:solidFill>
                  <a:srgbClr val="2E2B1F"/>
                </a:solidFill>
                <a:latin typeface="Times New Roman"/>
                <a:ea typeface="Times New Roman"/>
                <a:cs typeface="Times New Roman"/>
                <a:sym typeface="Times New Roman"/>
              </a:rPr>
              <a:t>Here the code will be generated and tested.</a:t>
            </a:r>
            <a:endParaRPr sz="2200">
              <a:solidFill>
                <a:schemeClr val="dk1"/>
              </a:solidFill>
              <a:latin typeface="Times New Roman"/>
              <a:ea typeface="Times New Roman"/>
              <a:cs typeface="Times New Roman"/>
              <a:sym typeface="Times New Roman"/>
            </a:endParaRPr>
          </a:p>
          <a:p>
            <a:pPr indent="-228600" lvl="0" marL="241300" marR="121920" rtl="0" algn="l">
              <a:lnSpc>
                <a:spcPct val="100000"/>
              </a:lnSpc>
              <a:spcBef>
                <a:spcPts val="525"/>
              </a:spcBef>
              <a:spcAft>
                <a:spcPts val="0"/>
              </a:spcAft>
              <a:buClr>
                <a:srgbClr val="A9A47B"/>
              </a:buClr>
              <a:buSzPts val="2200"/>
              <a:buFont typeface="Arial"/>
              <a:buChar char="•"/>
            </a:pPr>
            <a:r>
              <a:rPr b="1" i="1" lang="en-US" sz="2200" u="sng">
                <a:solidFill>
                  <a:srgbClr val="6F2F9F"/>
                </a:solidFill>
                <a:latin typeface="Times New Roman"/>
                <a:ea typeface="Times New Roman"/>
                <a:cs typeface="Times New Roman"/>
                <a:sym typeface="Times New Roman"/>
              </a:rPr>
              <a:t>Deployment :</a:t>
            </a:r>
            <a:r>
              <a:rPr b="1" i="1" lang="en-US" sz="2200">
                <a:solidFill>
                  <a:srgbClr val="6F2F9F"/>
                </a:solidFill>
                <a:latin typeface="Times New Roman"/>
                <a:ea typeface="Times New Roman"/>
                <a:cs typeface="Times New Roman"/>
                <a:sym typeface="Times New Roman"/>
              </a:rPr>
              <a:t> </a:t>
            </a:r>
            <a:r>
              <a:rPr lang="en-US" sz="2200">
                <a:solidFill>
                  <a:srgbClr val="2E2B1F"/>
                </a:solidFill>
                <a:latin typeface="Times New Roman"/>
                <a:ea typeface="Times New Roman"/>
                <a:cs typeface="Times New Roman"/>
                <a:sym typeface="Times New Roman"/>
              </a:rPr>
              <a:t>Here, a complete or partially complete version of the  software is represented to the customers to evaluate and they give  feedbacks based on the evaluation.</a:t>
            </a:r>
            <a:endParaRPr sz="2200">
              <a:solidFill>
                <a:schemeClr val="dk1"/>
              </a:solidFill>
              <a:latin typeface="Times New Roman"/>
              <a:ea typeface="Times New Roman"/>
              <a:cs typeface="Times New Roman"/>
              <a:sym typeface="Times New Roman"/>
            </a:endParaRPr>
          </a:p>
        </p:txBody>
      </p:sp>
      <p:sp>
        <p:nvSpPr>
          <p:cNvPr id="133" name="Google Shape;133;p5"/>
          <p:cNvSpPr txBox="1"/>
          <p:nvPr>
            <p:ph idx="4294967295" type="sldNum"/>
          </p:nvPr>
        </p:nvSpPr>
        <p:spPr>
          <a:xfrm>
            <a:off x="8653271" y="5740247"/>
            <a:ext cx="308609" cy="254000"/>
          </a:xfrm>
          <a:prstGeom prst="rect">
            <a:avLst/>
          </a:prstGeom>
          <a:noFill/>
          <a:ln>
            <a:noFill/>
          </a:ln>
        </p:spPr>
        <p:txBody>
          <a:bodyPr anchorCtr="0" anchor="ctr" bIns="0" lIns="0" spcFirstLastPara="1" rIns="0" wrap="square" tIns="0">
            <a:spAutoFit/>
          </a:bodyPr>
          <a:lstStyle/>
          <a:p>
            <a:pPr indent="0" lvl="0" marL="38100" rtl="0" algn="r">
              <a:lnSpc>
                <a:spcPct val="150833"/>
              </a:lnSpc>
              <a:spcBef>
                <a:spcPts val="0"/>
              </a:spcBef>
              <a:spcAft>
                <a:spcPts val="0"/>
              </a:spcAft>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50"/>
          <p:cNvSpPr txBox="1"/>
          <p:nvPr>
            <p:ph type="title"/>
          </p:nvPr>
        </p:nvSpPr>
        <p:spPr>
          <a:xfrm>
            <a:off x="515938" y="522288"/>
            <a:ext cx="7805737" cy="62071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Observations</a:t>
            </a:r>
            <a:endParaRPr/>
          </a:p>
        </p:txBody>
      </p:sp>
      <p:sp>
        <p:nvSpPr>
          <p:cNvPr id="493" name="Google Shape;493;p50"/>
          <p:cNvSpPr txBox="1"/>
          <p:nvPr>
            <p:ph idx="1" type="body"/>
          </p:nvPr>
        </p:nvSpPr>
        <p:spPr>
          <a:xfrm>
            <a:off x="534988" y="1606550"/>
            <a:ext cx="7805737" cy="412908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Process is represented as a spiral rather than as a sequence of activities with backtracking</a:t>
            </a:r>
            <a:endParaRPr/>
          </a:p>
          <a:p>
            <a:pPr indent="-342900" lvl="0" marL="342900" rtl="0" algn="l">
              <a:spcBef>
                <a:spcPts val="480"/>
              </a:spcBef>
              <a:spcAft>
                <a:spcPts val="0"/>
              </a:spcAft>
              <a:buClr>
                <a:schemeClr val="dk1"/>
              </a:buClr>
              <a:buSzPts val="2400"/>
              <a:buChar char="•"/>
            </a:pPr>
            <a:r>
              <a:rPr lang="en-US" sz="2400"/>
              <a:t>Each loop in the spiral represents a phase in the process. </a:t>
            </a:r>
            <a:endParaRPr/>
          </a:p>
          <a:p>
            <a:pPr indent="-342900" lvl="0" marL="342900" rtl="0" algn="l">
              <a:spcBef>
                <a:spcPts val="480"/>
              </a:spcBef>
              <a:spcAft>
                <a:spcPts val="0"/>
              </a:spcAft>
              <a:buClr>
                <a:schemeClr val="dk1"/>
              </a:buClr>
              <a:buSzPts val="2400"/>
              <a:buChar char="•"/>
            </a:pPr>
            <a:r>
              <a:rPr lang="en-US" sz="2400"/>
              <a:t>No fixed phases such as specification or design -- loops in the spiral are chosen depending on what is required</a:t>
            </a:r>
            <a:endParaRPr/>
          </a:p>
          <a:p>
            <a:pPr indent="-342900" lvl="0" marL="342900" rtl="0" algn="l">
              <a:spcBef>
                <a:spcPts val="480"/>
              </a:spcBef>
              <a:spcAft>
                <a:spcPts val="0"/>
              </a:spcAft>
              <a:buClr>
                <a:schemeClr val="dk1"/>
              </a:buClr>
              <a:buSzPts val="2400"/>
              <a:buChar char="•"/>
            </a:pPr>
            <a:r>
              <a:rPr b="1" lang="en-US" sz="2400"/>
              <a:t>Risks</a:t>
            </a:r>
            <a:r>
              <a:rPr lang="en-US" sz="2400"/>
              <a:t> are explicitly assessed and resolved throughout the process.</a:t>
            </a:r>
            <a:endParaRPr/>
          </a:p>
          <a:p>
            <a:pPr indent="-342900" lvl="0" marL="342900" rtl="0" algn="l">
              <a:spcBef>
                <a:spcPts val="480"/>
              </a:spcBef>
              <a:spcAft>
                <a:spcPts val="0"/>
              </a:spcAft>
              <a:buClr>
                <a:schemeClr val="dk1"/>
              </a:buClr>
              <a:buSzPts val="2400"/>
              <a:buChar char="•"/>
            </a:pPr>
            <a:r>
              <a:rPr lang="en-US" sz="2400"/>
              <a:t>Uses </a:t>
            </a:r>
            <a:r>
              <a:rPr b="1" lang="en-US" sz="2400"/>
              <a:t>prototyping</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Advantages of Spiral model</a:t>
            </a:r>
            <a:endParaRPr/>
          </a:p>
        </p:txBody>
      </p:sp>
      <p:sp>
        <p:nvSpPr>
          <p:cNvPr id="499" name="Google Shape;499;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b="1" lang="en-US"/>
              <a:t>High amount of risk analysis hence</a:t>
            </a:r>
            <a:r>
              <a:rPr lang="en-US"/>
              <a:t>, avoidance of Risk is enhanced.</a:t>
            </a:r>
            <a:endParaRPr/>
          </a:p>
          <a:p>
            <a:pPr indent="-342900" lvl="0" marL="342900" rtl="0" algn="l">
              <a:spcBef>
                <a:spcPts val="640"/>
              </a:spcBef>
              <a:spcAft>
                <a:spcPts val="0"/>
              </a:spcAft>
              <a:buClr>
                <a:schemeClr val="dk1"/>
              </a:buClr>
              <a:buSzPts val="3200"/>
              <a:buChar char="•"/>
            </a:pPr>
            <a:r>
              <a:rPr lang="en-US"/>
              <a:t>Good for large and mission-critical projects.</a:t>
            </a:r>
            <a:endParaRPr/>
          </a:p>
          <a:p>
            <a:pPr indent="-342900" lvl="0" marL="342900" rtl="0" algn="l">
              <a:spcBef>
                <a:spcPts val="640"/>
              </a:spcBef>
              <a:spcAft>
                <a:spcPts val="0"/>
              </a:spcAft>
              <a:buClr>
                <a:schemeClr val="dk1"/>
              </a:buClr>
              <a:buSzPts val="3200"/>
              <a:buChar char="•"/>
            </a:pPr>
            <a:r>
              <a:rPr lang="en-US"/>
              <a:t>Strong approval and documentation control.</a:t>
            </a:r>
            <a:endParaRPr/>
          </a:p>
          <a:p>
            <a:pPr indent="-342900" lvl="0" marL="342900" rtl="0" algn="l">
              <a:spcBef>
                <a:spcPts val="640"/>
              </a:spcBef>
              <a:spcAft>
                <a:spcPts val="0"/>
              </a:spcAft>
              <a:buClr>
                <a:schemeClr val="dk1"/>
              </a:buClr>
              <a:buSzPts val="3200"/>
              <a:buChar char="•"/>
            </a:pPr>
            <a:r>
              <a:rPr lang="en-US"/>
              <a:t>Additional Functionality can be added at a later date.</a:t>
            </a:r>
            <a:endParaRPr/>
          </a:p>
          <a:p>
            <a:pPr indent="-342900" lvl="0" marL="342900" rtl="0" algn="l">
              <a:spcBef>
                <a:spcPts val="640"/>
              </a:spcBef>
              <a:spcAft>
                <a:spcPts val="0"/>
              </a:spcAft>
              <a:buClr>
                <a:schemeClr val="dk1"/>
              </a:buClr>
              <a:buSzPts val="3200"/>
              <a:buChar char="•"/>
            </a:pPr>
            <a:r>
              <a:rPr lang="en-US"/>
              <a:t>Software is produced early in the </a:t>
            </a:r>
            <a:r>
              <a:rPr b="1" lang="en-US"/>
              <a:t>software life cycle</a:t>
            </a:r>
            <a:r>
              <a:rPr lang="en-US"/>
              <a:t>.</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t>Disadvantages of Spiral model</a:t>
            </a:r>
            <a:endParaRPr sz="4000"/>
          </a:p>
        </p:txBody>
      </p:sp>
      <p:sp>
        <p:nvSpPr>
          <p:cNvPr id="505" name="Google Shape;505;p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Can be a </a:t>
            </a:r>
            <a:r>
              <a:rPr b="1" lang="en-US"/>
              <a:t>costly m</a:t>
            </a:r>
            <a:r>
              <a:rPr lang="en-US"/>
              <a:t>odel to use.</a:t>
            </a:r>
            <a:endParaRPr/>
          </a:p>
          <a:p>
            <a:pPr indent="-342900" lvl="0" marL="342900" rtl="0" algn="l">
              <a:spcBef>
                <a:spcPts val="640"/>
              </a:spcBef>
              <a:spcAft>
                <a:spcPts val="0"/>
              </a:spcAft>
              <a:buClr>
                <a:schemeClr val="dk1"/>
              </a:buClr>
              <a:buSzPts val="3200"/>
              <a:buChar char="•"/>
            </a:pPr>
            <a:r>
              <a:rPr b="1" lang="en-US"/>
              <a:t>Risk analysis requires highly specific expertise</a:t>
            </a:r>
            <a:r>
              <a:rPr lang="en-US"/>
              <a:t>.</a:t>
            </a:r>
            <a:endParaRPr/>
          </a:p>
          <a:p>
            <a:pPr indent="-342900" lvl="0" marL="342900" rtl="0" algn="l">
              <a:spcBef>
                <a:spcPts val="640"/>
              </a:spcBef>
              <a:spcAft>
                <a:spcPts val="0"/>
              </a:spcAft>
              <a:buClr>
                <a:schemeClr val="dk1"/>
              </a:buClr>
              <a:buSzPts val="3200"/>
              <a:buChar char="•"/>
            </a:pPr>
            <a:r>
              <a:rPr lang="en-US"/>
              <a:t>Project’s success is </a:t>
            </a:r>
            <a:r>
              <a:rPr b="1" lang="en-US"/>
              <a:t>highly dependent on the risk analysis phase.</a:t>
            </a:r>
            <a:endParaRPr/>
          </a:p>
          <a:p>
            <a:pPr indent="-342900" lvl="0" marL="342900" rtl="0" algn="l">
              <a:spcBef>
                <a:spcPts val="640"/>
              </a:spcBef>
              <a:spcAft>
                <a:spcPts val="0"/>
              </a:spcAft>
              <a:buClr>
                <a:schemeClr val="dk1"/>
              </a:buClr>
              <a:buSzPts val="3200"/>
              <a:buChar char="•"/>
            </a:pPr>
            <a:r>
              <a:rPr lang="en-US"/>
              <a:t>Doesn’t work well for smaller projects.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When to use Spiral model</a:t>
            </a:r>
            <a:endParaRPr/>
          </a:p>
        </p:txBody>
      </p:sp>
      <p:sp>
        <p:nvSpPr>
          <p:cNvPr id="511" name="Google Shape;511;p5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lang="en-US" sz="2400"/>
              <a:t>When costs and risk evaluation is important</a:t>
            </a:r>
            <a:endParaRPr/>
          </a:p>
          <a:p>
            <a:pPr indent="-342900" lvl="0" marL="342900" rtl="0" algn="just">
              <a:spcBef>
                <a:spcPts val="480"/>
              </a:spcBef>
              <a:spcAft>
                <a:spcPts val="0"/>
              </a:spcAft>
              <a:buClr>
                <a:schemeClr val="dk1"/>
              </a:buClr>
              <a:buSzPts val="2400"/>
              <a:buChar char="•"/>
            </a:pPr>
            <a:r>
              <a:rPr lang="en-US" sz="2400"/>
              <a:t>For medium to high-risk projects</a:t>
            </a:r>
            <a:endParaRPr/>
          </a:p>
          <a:p>
            <a:pPr indent="-342900" lvl="0" marL="342900" rtl="0" algn="just">
              <a:spcBef>
                <a:spcPts val="480"/>
              </a:spcBef>
              <a:spcAft>
                <a:spcPts val="0"/>
              </a:spcAft>
              <a:buClr>
                <a:schemeClr val="dk1"/>
              </a:buClr>
              <a:buSzPts val="2400"/>
              <a:buChar char="•"/>
            </a:pPr>
            <a:r>
              <a:rPr lang="en-US" sz="2400"/>
              <a:t>Long-term project commitment unwise because of potential changes to economic priorities</a:t>
            </a:r>
            <a:endParaRPr/>
          </a:p>
          <a:p>
            <a:pPr indent="-342900" lvl="0" marL="342900" rtl="0" algn="just">
              <a:spcBef>
                <a:spcPts val="480"/>
              </a:spcBef>
              <a:spcAft>
                <a:spcPts val="0"/>
              </a:spcAft>
              <a:buClr>
                <a:schemeClr val="dk1"/>
              </a:buClr>
              <a:buSzPts val="2400"/>
              <a:buChar char="•"/>
            </a:pPr>
            <a:r>
              <a:rPr lang="en-US" sz="2400"/>
              <a:t>Users are unsure of their needs</a:t>
            </a:r>
            <a:endParaRPr/>
          </a:p>
          <a:p>
            <a:pPr indent="-342900" lvl="0" marL="342900" rtl="0" algn="just">
              <a:spcBef>
                <a:spcPts val="480"/>
              </a:spcBef>
              <a:spcAft>
                <a:spcPts val="0"/>
              </a:spcAft>
              <a:buClr>
                <a:schemeClr val="dk1"/>
              </a:buClr>
              <a:buSzPts val="2400"/>
              <a:buChar char="•"/>
            </a:pPr>
            <a:r>
              <a:rPr lang="en-US" sz="2400"/>
              <a:t>Requirements are complex</a:t>
            </a:r>
            <a:endParaRPr/>
          </a:p>
          <a:p>
            <a:pPr indent="-342900" lvl="0" marL="342900" rtl="0" algn="just">
              <a:spcBef>
                <a:spcPts val="480"/>
              </a:spcBef>
              <a:spcAft>
                <a:spcPts val="0"/>
              </a:spcAft>
              <a:buClr>
                <a:schemeClr val="dk1"/>
              </a:buClr>
              <a:buSzPts val="2400"/>
              <a:buChar char="•"/>
            </a:pPr>
            <a:r>
              <a:rPr lang="en-US" sz="2400"/>
              <a:t>New product line</a:t>
            </a:r>
            <a:endParaRPr/>
          </a:p>
          <a:p>
            <a:pPr indent="-342900" lvl="0" marL="342900" rtl="0" algn="just">
              <a:spcBef>
                <a:spcPts val="480"/>
              </a:spcBef>
              <a:spcAft>
                <a:spcPts val="0"/>
              </a:spcAft>
              <a:buClr>
                <a:schemeClr val="dk1"/>
              </a:buClr>
              <a:buSzPts val="2400"/>
              <a:buChar char="•"/>
            </a:pPr>
            <a:r>
              <a:rPr lang="en-US" sz="2400"/>
              <a:t>Significant changes are expected (research and exploration)</a:t>
            </a:r>
            <a:endParaRPr/>
          </a:p>
          <a:p>
            <a:pPr indent="-139700" lvl="0" marL="342900" rtl="0" algn="just">
              <a:spcBef>
                <a:spcPts val="640"/>
              </a:spcBef>
              <a:spcAft>
                <a:spcPts val="0"/>
              </a:spcAft>
              <a:buClr>
                <a:schemeClr val="dk1"/>
              </a:buClr>
              <a:buSzPts val="3200"/>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t>Spiral model usage</a:t>
            </a:r>
            <a:endParaRPr/>
          </a:p>
        </p:txBody>
      </p:sp>
      <p:sp>
        <p:nvSpPr>
          <p:cNvPr id="517" name="Google Shape;517;p54"/>
          <p:cNvSpPr txBox="1"/>
          <p:nvPr/>
        </p:nvSpPr>
        <p:spPr>
          <a:xfrm>
            <a:off x="762000" y="1676400"/>
            <a:ext cx="7315200" cy="2308225"/>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Spiral model has been very influential in helping people think about iteration in software processes and introducing the </a:t>
            </a:r>
            <a:r>
              <a:rPr lang="en-US" sz="2400" u="sng">
                <a:solidFill>
                  <a:schemeClr val="dk1"/>
                </a:solidFill>
                <a:latin typeface="Times New Roman"/>
                <a:ea typeface="Times New Roman"/>
                <a:cs typeface="Times New Roman"/>
                <a:sym typeface="Times New Roman"/>
              </a:rPr>
              <a:t>risk-driven approach to development</a:t>
            </a:r>
            <a:r>
              <a:rPr lang="en-US" sz="24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In practice, however, the model is </a:t>
            </a:r>
            <a:r>
              <a:rPr lang="en-US" sz="2400" u="sng">
                <a:solidFill>
                  <a:schemeClr val="dk1"/>
                </a:solidFill>
                <a:latin typeface="Times New Roman"/>
                <a:ea typeface="Times New Roman"/>
                <a:cs typeface="Times New Roman"/>
                <a:sym typeface="Times New Roman"/>
              </a:rPr>
              <a:t>rarely used</a:t>
            </a:r>
            <a:r>
              <a:rPr lang="en-US" sz="2400">
                <a:solidFill>
                  <a:schemeClr val="dk1"/>
                </a:solidFill>
                <a:latin typeface="Times New Roman"/>
                <a:ea typeface="Times New Roman"/>
                <a:cs typeface="Times New Roman"/>
                <a:sym typeface="Times New Roman"/>
              </a:rPr>
              <a:t> as published for practical software development.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55"/>
          <p:cNvSpPr txBox="1"/>
          <p:nvPr>
            <p:ph type="title"/>
          </p:nvPr>
        </p:nvSpPr>
        <p:spPr>
          <a:xfrm>
            <a:off x="457200" y="23622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9600">
                <a:solidFill>
                  <a:srgbClr val="31859B"/>
                </a:solidFill>
              </a:rPr>
              <a:t>THANKS </a:t>
            </a:r>
            <a:endParaRPr sz="9600">
              <a:solidFill>
                <a:srgbClr val="31859B"/>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1000"/>
                                        <p:tgtEl>
                                          <p:spTgt spid="5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7B9899"/>
                </a:solidFill>
              </a:rPr>
              <a:t>The SEI Process Models</a:t>
            </a:r>
            <a:endParaRPr>
              <a:solidFill>
                <a:srgbClr val="7B9899"/>
              </a:solidFill>
            </a:endParaRPr>
          </a:p>
        </p:txBody>
      </p:sp>
      <p:sp>
        <p:nvSpPr>
          <p:cNvPr id="139" name="Google Shape;139;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Char char="•"/>
            </a:pPr>
            <a:r>
              <a:rPr lang="en-US" sz="2800"/>
              <a:t>The SEI CMMIs are the best-known process models for software engineering</a:t>
            </a:r>
            <a:endParaRPr/>
          </a:p>
          <a:p>
            <a:pPr indent="-342900" lvl="0" marL="342900" rtl="0" algn="l">
              <a:spcBef>
                <a:spcPts val="560"/>
              </a:spcBef>
              <a:spcAft>
                <a:spcPts val="0"/>
              </a:spcAft>
              <a:buClr>
                <a:schemeClr val="dk1"/>
              </a:buClr>
              <a:buSzPts val="2800"/>
              <a:buChar char="•"/>
            </a:pPr>
            <a:r>
              <a:rPr lang="en-US" sz="2800"/>
              <a:t>SEI: Software Engineering Institute</a:t>
            </a:r>
            <a:endParaRPr/>
          </a:p>
          <a:p>
            <a:pPr indent="-342900" lvl="0" marL="342900" rtl="0" algn="l">
              <a:spcBef>
                <a:spcPts val="560"/>
              </a:spcBef>
              <a:spcAft>
                <a:spcPts val="0"/>
              </a:spcAft>
              <a:buClr>
                <a:schemeClr val="dk1"/>
              </a:buClr>
              <a:buSzPts val="2800"/>
              <a:buChar char="•"/>
            </a:pPr>
            <a:r>
              <a:rPr lang="en-US" sz="2800"/>
              <a:t>CMMI: Capability Maturity Models Integrated</a:t>
            </a:r>
            <a:endParaRPr/>
          </a:p>
          <a:p>
            <a:pPr indent="-165100" lvl="0" marL="342900" rtl="0" algn="l">
              <a:spcBef>
                <a:spcPts val="560"/>
              </a:spcBef>
              <a:spcAft>
                <a:spcPts val="0"/>
              </a:spcAft>
              <a:buClr>
                <a:schemeClr val="dk1"/>
              </a:buClr>
              <a:buSzPts val="2800"/>
              <a:buNone/>
            </a:pPr>
            <a:r>
              <a:t/>
            </a:r>
            <a:endParaRPr sz="2800"/>
          </a:p>
          <a:p>
            <a:pPr indent="-342900" lvl="0" marL="342900" rtl="0" algn="l">
              <a:spcBef>
                <a:spcPts val="640"/>
              </a:spcBef>
              <a:spcAft>
                <a:spcPts val="0"/>
              </a:spcAft>
              <a:buClr>
                <a:schemeClr val="dk1"/>
              </a:buClr>
              <a:buSzPts val="3200"/>
              <a:buChar char="•"/>
            </a:pPr>
            <a:r>
              <a:rPr lang="en-US"/>
              <a:t>See:</a:t>
            </a:r>
            <a:endParaRPr/>
          </a:p>
          <a:p>
            <a:pPr indent="-285750" lvl="1" marL="742950" rtl="0" algn="l">
              <a:spcBef>
                <a:spcPts val="560"/>
              </a:spcBef>
              <a:spcAft>
                <a:spcPts val="0"/>
              </a:spcAft>
              <a:buClr>
                <a:schemeClr val="dk1"/>
              </a:buClr>
              <a:buSzPts val="2800"/>
              <a:buChar char="–"/>
            </a:pPr>
            <a:r>
              <a:rPr lang="en-US"/>
              <a:t>http://www.sei.cmu.edu/cmmi/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a:solidFill>
                  <a:srgbClr val="FF0066"/>
                </a:solidFill>
              </a:rPr>
              <a:t>CMMI: Capability Maturity Models Integrated</a:t>
            </a:r>
            <a:endParaRPr/>
          </a:p>
        </p:txBody>
      </p:sp>
      <p:sp>
        <p:nvSpPr>
          <p:cNvPr id="145" name="Google Shape;145;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pic>
        <p:nvPicPr>
          <p:cNvPr id="146" name="Google Shape;146;p7"/>
          <p:cNvPicPr preferRelativeResize="0"/>
          <p:nvPr/>
        </p:nvPicPr>
        <p:blipFill rotWithShape="1">
          <a:blip r:embed="rId3">
            <a:alphaModFix/>
          </a:blip>
          <a:srcRect b="0" l="0" r="0" t="0"/>
          <a:stretch/>
        </p:blipFill>
        <p:spPr>
          <a:xfrm>
            <a:off x="1371600" y="1371600"/>
            <a:ext cx="5981700" cy="4114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8"/>
          <p:cNvSpPr txBox="1"/>
          <p:nvPr>
            <p:ph type="title"/>
          </p:nvPr>
        </p:nvSpPr>
        <p:spPr>
          <a:xfrm>
            <a:off x="306388" y="306388"/>
            <a:ext cx="8551862" cy="712787"/>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Software Process Models</a:t>
            </a:r>
            <a:endParaRPr/>
          </a:p>
        </p:txBody>
      </p:sp>
      <p:sp>
        <p:nvSpPr>
          <p:cNvPr id="152" name="Google Shape;152;p8"/>
          <p:cNvSpPr txBox="1"/>
          <p:nvPr>
            <p:ph idx="1" type="body"/>
          </p:nvPr>
        </p:nvSpPr>
        <p:spPr>
          <a:xfrm>
            <a:off x="534988" y="1223963"/>
            <a:ext cx="7805737" cy="481806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Waterfall model (Royce, 1970)</a:t>
            </a:r>
            <a:endParaRPr/>
          </a:p>
          <a:p>
            <a:pPr indent="-342900" lvl="0" marL="342900" rtl="0" algn="l">
              <a:spcBef>
                <a:spcPts val="640"/>
              </a:spcBef>
              <a:spcAft>
                <a:spcPts val="0"/>
              </a:spcAft>
              <a:buClr>
                <a:schemeClr val="dk1"/>
              </a:buClr>
              <a:buSzPts val="3200"/>
              <a:buChar char="•"/>
            </a:pPr>
            <a:r>
              <a:rPr lang="en-US"/>
              <a:t>Prototyping</a:t>
            </a:r>
            <a:endParaRPr/>
          </a:p>
          <a:p>
            <a:pPr indent="-285750" lvl="1" marL="742950" rtl="0" algn="l">
              <a:spcBef>
                <a:spcPts val="560"/>
              </a:spcBef>
              <a:spcAft>
                <a:spcPts val="0"/>
              </a:spcAft>
              <a:buClr>
                <a:schemeClr val="dk1"/>
              </a:buClr>
              <a:buSzPts val="2800"/>
              <a:buChar char="–"/>
            </a:pPr>
            <a:r>
              <a:rPr lang="en-US"/>
              <a:t>Throwaway</a:t>
            </a:r>
            <a:endParaRPr/>
          </a:p>
          <a:p>
            <a:pPr indent="-285750" lvl="1" marL="742950" rtl="0" algn="l">
              <a:spcBef>
                <a:spcPts val="560"/>
              </a:spcBef>
              <a:spcAft>
                <a:spcPts val="0"/>
              </a:spcAft>
              <a:buClr>
                <a:schemeClr val="dk1"/>
              </a:buClr>
              <a:buSzPts val="2800"/>
              <a:buChar char="–"/>
            </a:pPr>
            <a:r>
              <a:rPr lang="en-US"/>
              <a:t>Evolutionary</a:t>
            </a:r>
            <a:endParaRPr/>
          </a:p>
          <a:p>
            <a:pPr indent="-342900" lvl="0" marL="342900" rtl="0" algn="l">
              <a:spcBef>
                <a:spcPts val="640"/>
              </a:spcBef>
              <a:spcAft>
                <a:spcPts val="0"/>
              </a:spcAft>
              <a:buClr>
                <a:schemeClr val="dk1"/>
              </a:buClr>
              <a:buSzPts val="3200"/>
              <a:buChar char="•"/>
            </a:pPr>
            <a:r>
              <a:rPr lang="en-US"/>
              <a:t>Incremental development</a:t>
            </a:r>
            <a:endParaRPr/>
          </a:p>
          <a:p>
            <a:pPr indent="-285750" lvl="1" marL="742950" rtl="0" algn="l">
              <a:spcBef>
                <a:spcPts val="560"/>
              </a:spcBef>
              <a:spcAft>
                <a:spcPts val="0"/>
              </a:spcAft>
              <a:buClr>
                <a:schemeClr val="dk1"/>
              </a:buClr>
              <a:buSzPts val="2800"/>
              <a:buChar char="–"/>
            </a:pPr>
            <a:r>
              <a:rPr lang="en-US"/>
              <a:t>Iterative</a:t>
            </a:r>
            <a:endParaRPr/>
          </a:p>
          <a:p>
            <a:pPr indent="-285750" lvl="1" marL="742950" rtl="0" algn="l">
              <a:spcBef>
                <a:spcPts val="560"/>
              </a:spcBef>
              <a:spcAft>
                <a:spcPts val="0"/>
              </a:spcAft>
              <a:buClr>
                <a:schemeClr val="dk1"/>
              </a:buClr>
              <a:buSzPts val="2800"/>
              <a:buChar char="–"/>
            </a:pPr>
            <a:r>
              <a:rPr lang="en-US"/>
              <a:t>Spiral model (Boehm, 1988)</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9"/>
          <p:cNvSpPr txBox="1"/>
          <p:nvPr>
            <p:ph type="title"/>
          </p:nvPr>
        </p:nvSpPr>
        <p:spPr>
          <a:xfrm>
            <a:off x="685800" y="381000"/>
            <a:ext cx="7772400" cy="609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r>
              <a:rPr b="1" lang="en-US">
                <a:solidFill>
                  <a:srgbClr val="7B9899"/>
                </a:solidFill>
              </a:rPr>
              <a:t>The Waterfall Model</a:t>
            </a:r>
            <a:endParaRPr>
              <a:solidFill>
                <a:srgbClr val="7B9899"/>
              </a:solidFill>
            </a:endParaRPr>
          </a:p>
        </p:txBody>
      </p:sp>
      <p:sp>
        <p:nvSpPr>
          <p:cNvPr id="158" name="Google Shape;158;p9"/>
          <p:cNvSpPr txBox="1"/>
          <p:nvPr/>
        </p:nvSpPr>
        <p:spPr>
          <a:xfrm>
            <a:off x="311150" y="1600200"/>
            <a:ext cx="1884363" cy="83185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Requirements</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Definition</a:t>
            </a:r>
            <a:endParaRPr/>
          </a:p>
        </p:txBody>
      </p:sp>
      <p:sp>
        <p:nvSpPr>
          <p:cNvPr id="159" name="Google Shape;159;p9"/>
          <p:cNvSpPr txBox="1"/>
          <p:nvPr/>
        </p:nvSpPr>
        <p:spPr>
          <a:xfrm>
            <a:off x="1676400" y="2598738"/>
            <a:ext cx="2209800" cy="83185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System and</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Software design</a:t>
            </a:r>
            <a:endParaRPr/>
          </a:p>
        </p:txBody>
      </p:sp>
      <p:sp>
        <p:nvSpPr>
          <p:cNvPr id="160" name="Google Shape;160;p9"/>
          <p:cNvSpPr txBox="1"/>
          <p:nvPr/>
        </p:nvSpPr>
        <p:spPr>
          <a:xfrm>
            <a:off x="3095625" y="3543300"/>
            <a:ext cx="2362200" cy="83185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Programming</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and Unit Testing</a:t>
            </a:r>
            <a:endParaRPr/>
          </a:p>
        </p:txBody>
      </p:sp>
      <p:sp>
        <p:nvSpPr>
          <p:cNvPr id="161" name="Google Shape;161;p9"/>
          <p:cNvSpPr txBox="1"/>
          <p:nvPr/>
        </p:nvSpPr>
        <p:spPr>
          <a:xfrm>
            <a:off x="5114925" y="4537075"/>
            <a:ext cx="2133600" cy="83185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Integration and</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System Testing</a:t>
            </a:r>
            <a:endParaRPr/>
          </a:p>
        </p:txBody>
      </p:sp>
      <p:sp>
        <p:nvSpPr>
          <p:cNvPr id="162" name="Google Shape;162;p9"/>
          <p:cNvSpPr txBox="1"/>
          <p:nvPr/>
        </p:nvSpPr>
        <p:spPr>
          <a:xfrm>
            <a:off x="6567488" y="5513388"/>
            <a:ext cx="2057400" cy="83185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Operation and</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Maintenance</a:t>
            </a:r>
            <a:endParaRPr/>
          </a:p>
        </p:txBody>
      </p:sp>
      <p:cxnSp>
        <p:nvCxnSpPr>
          <p:cNvPr id="163" name="Google Shape;163;p9"/>
          <p:cNvCxnSpPr/>
          <p:nvPr/>
        </p:nvCxnSpPr>
        <p:spPr>
          <a:xfrm>
            <a:off x="2209800" y="1989138"/>
            <a:ext cx="685800" cy="0"/>
          </a:xfrm>
          <a:prstGeom prst="straightConnector1">
            <a:avLst/>
          </a:prstGeom>
          <a:noFill/>
          <a:ln cap="flat" cmpd="sng" w="9525">
            <a:solidFill>
              <a:schemeClr val="dk1"/>
            </a:solidFill>
            <a:prstDash val="solid"/>
            <a:round/>
            <a:headEnd len="med" w="med" type="none"/>
            <a:tailEnd len="med" w="med" type="none"/>
          </a:ln>
        </p:spPr>
      </p:cxnSp>
      <p:cxnSp>
        <p:nvCxnSpPr>
          <p:cNvPr id="164" name="Google Shape;164;p9"/>
          <p:cNvCxnSpPr/>
          <p:nvPr/>
        </p:nvCxnSpPr>
        <p:spPr>
          <a:xfrm>
            <a:off x="3886200" y="3055938"/>
            <a:ext cx="685800" cy="0"/>
          </a:xfrm>
          <a:prstGeom prst="straightConnector1">
            <a:avLst/>
          </a:prstGeom>
          <a:noFill/>
          <a:ln cap="flat" cmpd="sng" w="9525">
            <a:solidFill>
              <a:schemeClr val="dk1"/>
            </a:solidFill>
            <a:prstDash val="solid"/>
            <a:round/>
            <a:headEnd len="med" w="med" type="none"/>
            <a:tailEnd len="med" w="med" type="none"/>
          </a:ln>
        </p:spPr>
      </p:cxnSp>
      <p:cxnSp>
        <p:nvCxnSpPr>
          <p:cNvPr id="165" name="Google Shape;165;p9"/>
          <p:cNvCxnSpPr/>
          <p:nvPr/>
        </p:nvCxnSpPr>
        <p:spPr>
          <a:xfrm>
            <a:off x="5486400" y="3970338"/>
            <a:ext cx="685800" cy="0"/>
          </a:xfrm>
          <a:prstGeom prst="straightConnector1">
            <a:avLst/>
          </a:prstGeom>
          <a:noFill/>
          <a:ln cap="flat" cmpd="sng" w="9525">
            <a:solidFill>
              <a:schemeClr val="dk1"/>
            </a:solidFill>
            <a:prstDash val="solid"/>
            <a:round/>
            <a:headEnd len="med" w="med" type="none"/>
            <a:tailEnd len="med" w="med" type="none"/>
          </a:ln>
        </p:spPr>
      </p:cxnSp>
      <p:cxnSp>
        <p:nvCxnSpPr>
          <p:cNvPr id="166" name="Google Shape;166;p9"/>
          <p:cNvCxnSpPr/>
          <p:nvPr/>
        </p:nvCxnSpPr>
        <p:spPr>
          <a:xfrm>
            <a:off x="7259638" y="4983163"/>
            <a:ext cx="685800" cy="0"/>
          </a:xfrm>
          <a:prstGeom prst="straightConnector1">
            <a:avLst/>
          </a:prstGeom>
          <a:noFill/>
          <a:ln cap="flat" cmpd="sng" w="9525">
            <a:solidFill>
              <a:schemeClr val="dk1"/>
            </a:solidFill>
            <a:prstDash val="solid"/>
            <a:round/>
            <a:headEnd len="med" w="med" type="none"/>
            <a:tailEnd len="med" w="med" type="none"/>
          </a:ln>
        </p:spPr>
      </p:cxnSp>
      <p:cxnSp>
        <p:nvCxnSpPr>
          <p:cNvPr id="167" name="Google Shape;167;p9"/>
          <p:cNvCxnSpPr/>
          <p:nvPr/>
        </p:nvCxnSpPr>
        <p:spPr>
          <a:xfrm>
            <a:off x="2895600" y="1989138"/>
            <a:ext cx="0" cy="609600"/>
          </a:xfrm>
          <a:prstGeom prst="straightConnector1">
            <a:avLst/>
          </a:prstGeom>
          <a:noFill/>
          <a:ln cap="flat" cmpd="sng" w="9525">
            <a:solidFill>
              <a:schemeClr val="dk1"/>
            </a:solidFill>
            <a:prstDash val="solid"/>
            <a:round/>
            <a:headEnd len="med" w="med" type="none"/>
            <a:tailEnd len="med" w="med" type="triangle"/>
          </a:ln>
        </p:spPr>
      </p:cxnSp>
      <p:cxnSp>
        <p:nvCxnSpPr>
          <p:cNvPr id="168" name="Google Shape;168;p9"/>
          <p:cNvCxnSpPr/>
          <p:nvPr/>
        </p:nvCxnSpPr>
        <p:spPr>
          <a:xfrm>
            <a:off x="4602163" y="3065463"/>
            <a:ext cx="4762" cy="465137"/>
          </a:xfrm>
          <a:prstGeom prst="straightConnector1">
            <a:avLst/>
          </a:prstGeom>
          <a:noFill/>
          <a:ln cap="flat" cmpd="sng" w="9525">
            <a:solidFill>
              <a:schemeClr val="dk1"/>
            </a:solidFill>
            <a:prstDash val="solid"/>
            <a:round/>
            <a:headEnd len="med" w="med" type="none"/>
            <a:tailEnd len="med" w="med" type="triangle"/>
          </a:ln>
        </p:spPr>
      </p:cxnSp>
      <p:cxnSp>
        <p:nvCxnSpPr>
          <p:cNvPr id="169" name="Google Shape;169;p9"/>
          <p:cNvCxnSpPr/>
          <p:nvPr/>
        </p:nvCxnSpPr>
        <p:spPr>
          <a:xfrm>
            <a:off x="6172200" y="3970338"/>
            <a:ext cx="4763" cy="576262"/>
          </a:xfrm>
          <a:prstGeom prst="straightConnector1">
            <a:avLst/>
          </a:prstGeom>
          <a:noFill/>
          <a:ln cap="flat" cmpd="sng" w="9525">
            <a:solidFill>
              <a:schemeClr val="dk1"/>
            </a:solidFill>
            <a:prstDash val="solid"/>
            <a:round/>
            <a:headEnd len="med" w="med" type="none"/>
            <a:tailEnd len="med" w="med" type="triangle"/>
          </a:ln>
        </p:spPr>
      </p:cxnSp>
      <p:cxnSp>
        <p:nvCxnSpPr>
          <p:cNvPr id="170" name="Google Shape;170;p9"/>
          <p:cNvCxnSpPr/>
          <p:nvPr/>
        </p:nvCxnSpPr>
        <p:spPr>
          <a:xfrm>
            <a:off x="7940675" y="4999038"/>
            <a:ext cx="4763" cy="525462"/>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1998-11-02T18:43:44Z</dcterms:created>
  <dc:creator>payette</dc:creator>
</cp:coreProperties>
</file>