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0950" y="440182"/>
            <a:ext cx="66421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7016" y="1847215"/>
            <a:ext cx="539559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E2B1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271" y="5740247"/>
            <a:ext cx="3086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theappsolutions.com/blog/development/functional-vs-non-functional-requirement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tion508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2435479"/>
            <a:ext cx="7310755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03045" marR="5080" indent="-1490980">
              <a:lnSpc>
                <a:spcPct val="100000"/>
              </a:lnSpc>
              <a:spcBef>
                <a:spcPts val="95"/>
              </a:spcBef>
            </a:pPr>
            <a:r>
              <a:rPr sz="3400" spc="-95" dirty="0">
                <a:solidFill>
                  <a:srgbClr val="001F5F"/>
                </a:solidFill>
                <a:latin typeface="Times New Roman"/>
                <a:cs typeface="Times New Roman"/>
              </a:rPr>
              <a:t>Understanding </a:t>
            </a:r>
            <a:r>
              <a:rPr sz="3400" spc="-100" dirty="0">
                <a:solidFill>
                  <a:srgbClr val="001F5F"/>
                </a:solidFill>
                <a:latin typeface="Times New Roman"/>
                <a:cs typeface="Times New Roman"/>
              </a:rPr>
              <a:t>Requirements, </a:t>
            </a:r>
            <a:r>
              <a:rPr sz="3400" spc="-70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3400" spc="-6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400" spc="-80" dirty="0">
                <a:solidFill>
                  <a:srgbClr val="001F5F"/>
                </a:solidFill>
                <a:latin typeface="Times New Roman"/>
                <a:cs typeface="Times New Roman"/>
              </a:rPr>
              <a:t>Case  </a:t>
            </a:r>
            <a:r>
              <a:rPr sz="3400" spc="-70" dirty="0">
                <a:solidFill>
                  <a:srgbClr val="001F5F"/>
                </a:solidFill>
                <a:latin typeface="Times New Roman"/>
                <a:cs typeface="Times New Roman"/>
              </a:rPr>
              <a:t>and Use </a:t>
            </a:r>
            <a:r>
              <a:rPr sz="3400" spc="-75" dirty="0">
                <a:solidFill>
                  <a:srgbClr val="001F5F"/>
                </a:solidFill>
                <a:latin typeface="Times New Roman"/>
                <a:cs typeface="Times New Roman"/>
              </a:rPr>
              <a:t>case</a:t>
            </a:r>
            <a:r>
              <a:rPr sz="3400" spc="-4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400" spc="-95" dirty="0">
                <a:solidFill>
                  <a:srgbClr val="001F5F"/>
                </a:solidFill>
                <a:latin typeface="Times New Roman"/>
                <a:cs typeface="Times New Roman"/>
              </a:rPr>
              <a:t>Description</a:t>
            </a:r>
            <a:endParaRPr sz="3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8906" y="3575303"/>
            <a:ext cx="7786370" cy="165100"/>
            <a:chOff x="438906" y="3575303"/>
            <a:chExt cx="7786370" cy="165100"/>
          </a:xfrm>
        </p:grpSpPr>
        <p:sp>
          <p:nvSpPr>
            <p:cNvPr id="4" name="object 4"/>
            <p:cNvSpPr/>
            <p:nvPr/>
          </p:nvSpPr>
          <p:spPr>
            <a:xfrm>
              <a:off x="438906" y="3575303"/>
              <a:ext cx="778614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3657599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0" y="0"/>
                  </a:moveTo>
                  <a:lnTo>
                    <a:pt x="7696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200400" y="61105"/>
            <a:ext cx="2732373" cy="2189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407923"/>
            <a:ext cx="68960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Example</a:t>
            </a:r>
            <a:r>
              <a:rPr sz="2800" spc="-240" dirty="0"/>
              <a:t> </a:t>
            </a:r>
            <a:r>
              <a:rPr sz="2800" spc="-50" dirty="0"/>
              <a:t>of</a:t>
            </a:r>
            <a:r>
              <a:rPr sz="2800" spc="-210" dirty="0"/>
              <a:t> </a:t>
            </a:r>
            <a:r>
              <a:rPr sz="2800" spc="-95" dirty="0"/>
              <a:t>Non-Functional</a:t>
            </a:r>
            <a:r>
              <a:rPr sz="2800" spc="-240" dirty="0"/>
              <a:t> </a:t>
            </a:r>
            <a:r>
              <a:rPr sz="2800" spc="-100" dirty="0"/>
              <a:t>Requirements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77567" y="899160"/>
            <a:ext cx="6621780" cy="182880"/>
            <a:chOff x="1877567" y="899160"/>
            <a:chExt cx="6621780" cy="182880"/>
          </a:xfrm>
        </p:grpSpPr>
        <p:sp>
          <p:nvSpPr>
            <p:cNvPr id="7" name="object 7"/>
            <p:cNvSpPr/>
            <p:nvPr/>
          </p:nvSpPr>
          <p:spPr>
            <a:xfrm>
              <a:off x="1877567" y="899160"/>
              <a:ext cx="66217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4999" y="990600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546605"/>
            <a:ext cx="691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Here,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non-functional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011" y="1913585"/>
            <a:ext cx="7884795" cy="438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0574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Users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change the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initially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assigned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login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password 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immediately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after the first successful login.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Moreover,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initial  should never be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reused.</a:t>
            </a:r>
            <a:endParaRPr sz="2200">
              <a:latin typeface="Times New Roman"/>
              <a:cs typeface="Times New Roman"/>
            </a:endParaRPr>
          </a:p>
          <a:p>
            <a:pPr marL="469900" marR="158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Employees never allowed to update their salary information. Such  attempt should be reported to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security</a:t>
            </a:r>
            <a:r>
              <a:rPr sz="2200" spc="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administrator.</a:t>
            </a:r>
            <a:endParaRPr sz="2200">
              <a:latin typeface="Times New Roman"/>
              <a:cs typeface="Times New Roman"/>
            </a:endParaRPr>
          </a:p>
          <a:p>
            <a:pPr marL="469900" marR="454659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Every unsuccessful attempt by a user to access an item of data  shall be recorded on an audit</a:t>
            </a:r>
            <a:r>
              <a:rPr sz="22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trail.</a:t>
            </a:r>
            <a:endParaRPr sz="2200">
              <a:latin typeface="Times New Roman"/>
              <a:cs typeface="Times New Roman"/>
            </a:endParaRPr>
          </a:p>
          <a:p>
            <a:pPr marL="469900" marR="3689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 website should be capable enough to handle 20 million users  with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affecting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its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software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should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be portable. So moving from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one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OS to</a:t>
            </a:r>
            <a:r>
              <a:rPr sz="2200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other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OS does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create any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problem.</a:t>
            </a:r>
            <a:endParaRPr sz="2200">
              <a:latin typeface="Times New Roman"/>
              <a:cs typeface="Times New Roman"/>
            </a:endParaRPr>
          </a:p>
          <a:p>
            <a:pPr marL="469900" marR="63246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Privacy of information, the export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restricted technologies,  intellectual property rights, etc. should be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audited.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533526"/>
            <a:ext cx="4989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Times New Roman"/>
                <a:cs typeface="Times New Roman"/>
              </a:rPr>
              <a:t>Elements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of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the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analysis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7840" y="1321431"/>
            <a:ext cx="6922134" cy="17081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 analysis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Scenario-based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904240" marR="5080" lvl="2" indent="-228600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904875" algn="l"/>
                <a:tab pos="4045585" algn="l"/>
                <a:tab pos="585787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Fu</a:t>
            </a: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ct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ona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—proc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essi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	na</a:t>
            </a:r>
            <a:r>
              <a:rPr sz="2400" spc="1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rativ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	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  functions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19" y="3077083"/>
            <a:ext cx="493014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060" marR="5080" indent="-228600">
              <a:lnSpc>
                <a:spcPct val="100000"/>
              </a:lnSpc>
              <a:spcBef>
                <a:spcPts val="100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  <a:tab pos="3896360" algn="l"/>
                <a:tab pos="4544060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-cas</a:t>
            </a:r>
            <a:r>
              <a:rPr sz="2400" b="1" spc="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—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descri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tions	of	the  between an “actor” and the</a:t>
            </a:r>
            <a:r>
              <a:rPr sz="2400" spc="-1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Class-based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Implied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by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scenarios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Behavioral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State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Flow-oriented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07060" lvl="1" indent="-229235">
              <a:lnSpc>
                <a:spcPct val="100000"/>
              </a:lnSpc>
              <a:spcBef>
                <a:spcPts val="575"/>
              </a:spcBef>
              <a:buClr>
                <a:srgbClr val="D2CA6C"/>
              </a:buClr>
              <a:buFont typeface="Wingdings"/>
              <a:buChar char=""/>
              <a:tabLst>
                <a:tab pos="60769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 flow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3333" y="3077083"/>
            <a:ext cx="1325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ter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cti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0505" y="1132332"/>
            <a:ext cx="6186170" cy="165100"/>
            <a:chOff x="1810505" y="1132332"/>
            <a:chExt cx="6186170" cy="165100"/>
          </a:xfrm>
        </p:grpSpPr>
        <p:sp>
          <p:nvSpPr>
            <p:cNvPr id="6" name="object 6"/>
            <p:cNvSpPr/>
            <p:nvPr/>
          </p:nvSpPr>
          <p:spPr>
            <a:xfrm>
              <a:off x="1810505" y="1132332"/>
              <a:ext cx="6185956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1214628"/>
              <a:ext cx="6096000" cy="0"/>
            </a:xfrm>
            <a:custGeom>
              <a:avLst/>
              <a:gdLst/>
              <a:ahLst/>
              <a:cxnLst/>
              <a:rect l="l" t="t" r="r" b="b"/>
              <a:pathLst>
                <a:path w="6096000">
                  <a:moveTo>
                    <a:pt x="0" y="0"/>
                  </a:moveTo>
                  <a:lnTo>
                    <a:pt x="60960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55394" y="481076"/>
            <a:ext cx="65504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Elements </a:t>
            </a:r>
            <a:r>
              <a:rPr sz="3200" spc="-50" dirty="0"/>
              <a:t>of</a:t>
            </a:r>
            <a:r>
              <a:rPr sz="3200" spc="-525" dirty="0"/>
              <a:t> </a:t>
            </a:r>
            <a:r>
              <a:rPr sz="3200" spc="-100" dirty="0"/>
              <a:t>Requirements Analysis</a:t>
            </a:r>
            <a:endParaRPr sz="3200" dirty="0"/>
          </a:p>
        </p:txBody>
      </p:sp>
      <p:sp>
        <p:nvSpPr>
          <p:cNvPr id="10" name="object 10"/>
          <p:cNvSpPr/>
          <p:nvPr/>
        </p:nvSpPr>
        <p:spPr>
          <a:xfrm>
            <a:off x="2168651" y="1524000"/>
            <a:ext cx="4813050" cy="5202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7662" y="468261"/>
            <a:ext cx="292893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Us</a:t>
            </a:r>
            <a:r>
              <a:rPr sz="4000" spc="-105" dirty="0"/>
              <a:t>e-</a:t>
            </a:r>
            <a:r>
              <a:rPr sz="4000" spc="-100" dirty="0"/>
              <a:t>C</a:t>
            </a:r>
            <a:r>
              <a:rPr sz="4000" spc="-110" dirty="0"/>
              <a:t>a</a:t>
            </a:r>
            <a:r>
              <a:rPr sz="4000" spc="-105" dirty="0"/>
              <a:t>s</a:t>
            </a:r>
            <a:r>
              <a:rPr sz="4000" spc="-100" dirty="0"/>
              <a:t>e</a:t>
            </a:r>
            <a:r>
              <a:rPr sz="4000" spc="-5" dirty="0"/>
              <a:t>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34767" y="1075944"/>
            <a:ext cx="6012180" cy="182880"/>
            <a:chOff x="2334767" y="1075944"/>
            <a:chExt cx="6012180" cy="182880"/>
          </a:xfrm>
        </p:grpSpPr>
        <p:sp>
          <p:nvSpPr>
            <p:cNvPr id="7" name="object 7"/>
            <p:cNvSpPr/>
            <p:nvPr/>
          </p:nvSpPr>
          <p:spPr>
            <a:xfrm>
              <a:off x="2334767" y="1075944"/>
              <a:ext cx="6012180" cy="182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640" y="1318005"/>
            <a:ext cx="747204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885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cases describe the interaction between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 external users that leads to achieving particular</a:t>
            </a:r>
            <a:r>
              <a:rPr sz="24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Each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 includes three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elements:</a:t>
            </a:r>
            <a:endParaRPr sz="2400">
              <a:latin typeface="Times New Roman"/>
              <a:cs typeface="Times New Roman"/>
            </a:endParaRPr>
          </a:p>
          <a:p>
            <a:pPr marL="538480" marR="725805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Actors.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These are the users outside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 interact with the</a:t>
            </a:r>
            <a:r>
              <a:rPr sz="24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538480" marR="56134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. The system is described by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functional  requirements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define an intended behavior of</a:t>
            </a:r>
            <a:r>
              <a:rPr sz="24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 product.</a:t>
            </a:r>
            <a:endParaRPr sz="2400">
              <a:latin typeface="Times New Roman"/>
              <a:cs typeface="Times New Roman"/>
            </a:endParaRPr>
          </a:p>
          <a:p>
            <a:pPr marL="538480" marR="50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Goals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. The purposes of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interaction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between the</a:t>
            </a:r>
            <a:r>
              <a:rPr sz="24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users  and the system are outlined as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goals.</a:t>
            </a:r>
            <a:endParaRPr sz="2400">
              <a:latin typeface="Times New Roman"/>
              <a:cs typeface="Times New Roman"/>
            </a:endParaRPr>
          </a:p>
          <a:p>
            <a:pPr marL="284480" indent="-27241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There are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two formats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represent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cases: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specification/description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case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7200"/>
            <a:ext cx="3962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44395" y="1412950"/>
            <a:ext cx="4340047" cy="5101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917" y="553085"/>
            <a:ext cx="416128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0948" y="1820828"/>
            <a:ext cx="6508635" cy="3991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1" y="535051"/>
            <a:ext cx="4363592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65" dirty="0"/>
              <a:t> </a:t>
            </a:r>
            <a:r>
              <a:rPr sz="3200" spc="-85" dirty="0"/>
              <a:t>Elements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740" y="1978152"/>
            <a:ext cx="6723082" cy="3544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77309" y="908303"/>
            <a:ext cx="5119370" cy="165100"/>
            <a:chOff x="2877309" y="908303"/>
            <a:chExt cx="5119370" cy="165100"/>
          </a:xfrm>
        </p:grpSpPr>
        <p:sp>
          <p:nvSpPr>
            <p:cNvPr id="5" name="object 5"/>
            <p:cNvSpPr/>
            <p:nvPr/>
          </p:nvSpPr>
          <p:spPr>
            <a:xfrm>
              <a:off x="2877309" y="908303"/>
              <a:ext cx="5119132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599" y="99059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5000" y="338708"/>
            <a:ext cx="51765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9914" algn="l"/>
              </a:tabLst>
            </a:pPr>
            <a:r>
              <a:rPr sz="3200" spc="-95" dirty="0">
                <a:solidFill>
                  <a:srgbClr val="006FC0"/>
                </a:solidFill>
              </a:rPr>
              <a:t>U</a:t>
            </a:r>
            <a:r>
              <a:rPr sz="3200" spc="-90" dirty="0">
                <a:solidFill>
                  <a:srgbClr val="006FC0"/>
                </a:solidFill>
              </a:rPr>
              <a:t>s</a:t>
            </a:r>
            <a:r>
              <a:rPr sz="3200" dirty="0">
                <a:solidFill>
                  <a:srgbClr val="006FC0"/>
                </a:solidFill>
              </a:rPr>
              <a:t>e</a:t>
            </a:r>
            <a:r>
              <a:rPr sz="3200" spc="-220" dirty="0">
                <a:solidFill>
                  <a:srgbClr val="006FC0"/>
                </a:solidFill>
              </a:rPr>
              <a:t> </a:t>
            </a:r>
            <a:r>
              <a:rPr sz="3200" spc="-100" dirty="0">
                <a:solidFill>
                  <a:srgbClr val="006FC0"/>
                </a:solidFill>
              </a:rPr>
              <a:t>C</a:t>
            </a:r>
            <a:r>
              <a:rPr sz="3200" spc="-95" dirty="0">
                <a:solidFill>
                  <a:srgbClr val="006FC0"/>
                </a:solidFill>
              </a:rPr>
              <a:t>a</a:t>
            </a:r>
            <a:r>
              <a:rPr sz="3200" spc="-90" dirty="0">
                <a:solidFill>
                  <a:srgbClr val="006FC0"/>
                </a:solidFill>
              </a:rPr>
              <a:t>s</a:t>
            </a:r>
            <a:r>
              <a:rPr sz="3200" spc="-95" dirty="0">
                <a:solidFill>
                  <a:srgbClr val="006FC0"/>
                </a:solidFill>
              </a:rPr>
              <a:t>e</a:t>
            </a:r>
            <a:r>
              <a:rPr sz="3200" dirty="0">
                <a:solidFill>
                  <a:srgbClr val="006FC0"/>
                </a:solidFill>
              </a:rPr>
              <a:t>s</a:t>
            </a:r>
            <a:r>
              <a:rPr lang="en-US" sz="3200" dirty="0">
                <a:solidFill>
                  <a:srgbClr val="006FC0"/>
                </a:solidFill>
              </a:rPr>
              <a:t> </a:t>
            </a:r>
            <a:r>
              <a:rPr lang="en-US" sz="3200" dirty="0" err="1">
                <a:solidFill>
                  <a:srgbClr val="006FC0"/>
                </a:solidFill>
              </a:rPr>
              <a:t>d</a:t>
            </a:r>
            <a:r>
              <a:rPr sz="3200" spc="-95" dirty="0" err="1">
                <a:solidFill>
                  <a:srgbClr val="006FC0"/>
                </a:solidFill>
              </a:rPr>
              <a:t>iag</a:t>
            </a:r>
            <a:r>
              <a:rPr sz="3200" spc="-160" dirty="0" err="1">
                <a:solidFill>
                  <a:srgbClr val="006FC0"/>
                </a:solidFill>
              </a:rPr>
              <a:t>r</a:t>
            </a:r>
            <a:r>
              <a:rPr sz="3200" spc="-95" dirty="0" err="1">
                <a:solidFill>
                  <a:srgbClr val="006FC0"/>
                </a:solidFill>
              </a:rPr>
              <a:t>a</a:t>
            </a:r>
            <a:r>
              <a:rPr lang="en-US" sz="3200" spc="-95" dirty="0" err="1">
                <a:solidFill>
                  <a:srgbClr val="006FC0"/>
                </a:solidFill>
              </a:rPr>
              <a:t>m</a:t>
            </a:r>
            <a:r>
              <a:rPr sz="3200" dirty="0" err="1">
                <a:solidFill>
                  <a:srgbClr val="006FC0"/>
                </a:solidFill>
              </a:rPr>
              <a:t>m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1508618" y="1264432"/>
            <a:ext cx="6100021" cy="541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535051"/>
            <a:ext cx="529551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Use-Cases</a:t>
            </a:r>
            <a:r>
              <a:rPr sz="3200" spc="-254" dirty="0"/>
              <a:t> </a:t>
            </a:r>
            <a:r>
              <a:rPr sz="3200" spc="-95" dirty="0"/>
              <a:t>Generalization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1544777"/>
            <a:ext cx="73113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62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  <a:tab pos="1311275" algn="l"/>
                <a:tab pos="2310765" algn="l"/>
                <a:tab pos="3074670" algn="l"/>
                <a:tab pos="3973829" algn="l"/>
                <a:tab pos="5328920" algn="l"/>
                <a:tab pos="605282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child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eri</a:t>
            </a:r>
            <a:r>
              <a:rPr sz="2800" spc="-2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beh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or  meaning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parent use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case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Child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add to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override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behavior 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its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parent.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590" y="3945635"/>
            <a:ext cx="676275" cy="151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3486566"/>
            <a:ext cx="2895600" cy="20295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1788" y="3614928"/>
            <a:ext cx="3009900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1648" y="535051"/>
            <a:ext cx="4442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69737" y="2263015"/>
            <a:ext cx="781685" cy="833755"/>
            <a:chOff x="6069737" y="2263015"/>
            <a:chExt cx="781685" cy="833755"/>
          </a:xfrm>
        </p:grpSpPr>
        <p:sp>
          <p:nvSpPr>
            <p:cNvPr id="10" name="object 10"/>
            <p:cNvSpPr/>
            <p:nvPr/>
          </p:nvSpPr>
          <p:spPr>
            <a:xfrm>
              <a:off x="6107189" y="2306256"/>
              <a:ext cx="737870" cy="782955"/>
            </a:xfrm>
            <a:custGeom>
              <a:avLst/>
              <a:gdLst/>
              <a:ahLst/>
              <a:cxnLst/>
              <a:rect l="l" t="t" r="r" b="b"/>
              <a:pathLst>
                <a:path w="737870" h="782955">
                  <a:moveTo>
                    <a:pt x="737730" y="0"/>
                  </a:moveTo>
                  <a:lnTo>
                    <a:pt x="0" y="0"/>
                  </a:lnTo>
                  <a:lnTo>
                    <a:pt x="0" y="739101"/>
                  </a:lnTo>
                  <a:lnTo>
                    <a:pt x="0" y="782675"/>
                  </a:lnTo>
                  <a:lnTo>
                    <a:pt x="737730" y="782675"/>
                  </a:lnTo>
                  <a:lnTo>
                    <a:pt x="737730" y="739101"/>
                  </a:lnTo>
                  <a:lnTo>
                    <a:pt x="7377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7467" y="2306219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0" y="0"/>
                  </a:moveTo>
                  <a:lnTo>
                    <a:pt x="37454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4921" y="2306219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h="782955">
                  <a:moveTo>
                    <a:pt x="0" y="0"/>
                  </a:moveTo>
                  <a:lnTo>
                    <a:pt x="0" y="0"/>
                  </a:lnTo>
                </a:path>
                <a:path h="782955">
                  <a:moveTo>
                    <a:pt x="0" y="0"/>
                  </a:moveTo>
                  <a:lnTo>
                    <a:pt x="0" y="782708"/>
                  </a:lnTo>
                </a:path>
                <a:path h="782955">
                  <a:moveTo>
                    <a:pt x="0" y="782708"/>
                  </a:moveTo>
                  <a:lnTo>
                    <a:pt x="0" y="782708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7192" y="3081627"/>
              <a:ext cx="737870" cy="14604"/>
            </a:xfrm>
            <a:custGeom>
              <a:avLst/>
              <a:gdLst/>
              <a:ahLst/>
              <a:cxnLst/>
              <a:rect l="l" t="t" r="r" b="b"/>
              <a:pathLst>
                <a:path w="737870" h="14605">
                  <a:moveTo>
                    <a:pt x="0" y="14600"/>
                  </a:moveTo>
                  <a:lnTo>
                    <a:pt x="737729" y="14600"/>
                  </a:lnTo>
                  <a:lnTo>
                    <a:pt x="737729" y="0"/>
                  </a:lnTo>
                  <a:lnTo>
                    <a:pt x="0" y="0"/>
                  </a:lnTo>
                  <a:lnTo>
                    <a:pt x="0" y="1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7192" y="30889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7192" y="3045347"/>
              <a:ext cx="0" cy="43815"/>
            </a:xfrm>
            <a:custGeom>
              <a:avLst/>
              <a:gdLst/>
              <a:ahLst/>
              <a:cxnLst/>
              <a:rect l="l" t="t" r="r" b="b"/>
              <a:pathLst>
                <a:path h="43814">
                  <a:moveTo>
                    <a:pt x="0" y="0"/>
                  </a:moveTo>
                  <a:lnTo>
                    <a:pt x="0" y="43580"/>
                  </a:lnTo>
                </a:path>
              </a:pathLst>
            </a:custGeom>
            <a:ln w="125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69737" y="2263015"/>
              <a:ext cx="737870" cy="782955"/>
            </a:xfrm>
            <a:custGeom>
              <a:avLst/>
              <a:gdLst/>
              <a:ahLst/>
              <a:cxnLst/>
              <a:rect l="l" t="t" r="r" b="b"/>
              <a:pathLst>
                <a:path w="737870" h="782955">
                  <a:moveTo>
                    <a:pt x="737729" y="0"/>
                  </a:moveTo>
                  <a:lnTo>
                    <a:pt x="0" y="0"/>
                  </a:lnTo>
                  <a:lnTo>
                    <a:pt x="0" y="782331"/>
                  </a:lnTo>
                  <a:lnTo>
                    <a:pt x="737729" y="782331"/>
                  </a:lnTo>
                  <a:lnTo>
                    <a:pt x="737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7467" y="30453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06198" y="3052525"/>
            <a:ext cx="431800" cy="1144905"/>
            <a:chOff x="2106198" y="3052525"/>
            <a:chExt cx="431800" cy="1144905"/>
          </a:xfrm>
        </p:grpSpPr>
        <p:sp>
          <p:nvSpPr>
            <p:cNvPr id="19" name="object 19"/>
            <p:cNvSpPr/>
            <p:nvPr/>
          </p:nvSpPr>
          <p:spPr>
            <a:xfrm>
              <a:off x="2162527" y="3052525"/>
              <a:ext cx="325023" cy="3768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6198" y="3422077"/>
              <a:ext cx="425450" cy="768350"/>
            </a:xfrm>
            <a:custGeom>
              <a:avLst/>
              <a:gdLst/>
              <a:ahLst/>
              <a:cxnLst/>
              <a:rect l="l" t="t" r="r" b="b"/>
              <a:pathLst>
                <a:path w="425450" h="768350">
                  <a:moveTo>
                    <a:pt x="212542" y="0"/>
                  </a:moveTo>
                  <a:lnTo>
                    <a:pt x="212542" y="463746"/>
                  </a:lnTo>
                </a:path>
                <a:path w="425450" h="768350">
                  <a:moveTo>
                    <a:pt x="212542" y="463746"/>
                  </a:moveTo>
                  <a:lnTo>
                    <a:pt x="12597" y="753606"/>
                  </a:lnTo>
                </a:path>
                <a:path w="425450" h="768350">
                  <a:moveTo>
                    <a:pt x="225126" y="463746"/>
                  </a:moveTo>
                  <a:lnTo>
                    <a:pt x="425071" y="768229"/>
                  </a:lnTo>
                </a:path>
                <a:path w="425450" h="768350">
                  <a:moveTo>
                    <a:pt x="0" y="115972"/>
                  </a:moveTo>
                  <a:lnTo>
                    <a:pt x="425071" y="115972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81089" y="4394206"/>
            <a:ext cx="71755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0" dirty="0">
                <a:latin typeface="Arial"/>
                <a:cs typeface="Arial"/>
              </a:rPr>
              <a:t>ho</a:t>
            </a:r>
            <a:r>
              <a:rPr sz="1150" spc="-75" dirty="0">
                <a:latin typeface="Arial"/>
                <a:cs typeface="Arial"/>
              </a:rPr>
              <a:t>m</a:t>
            </a:r>
            <a:r>
              <a:rPr sz="1150" spc="-50" dirty="0">
                <a:latin typeface="Arial"/>
                <a:cs typeface="Arial"/>
              </a:rPr>
              <a:t>eo</a:t>
            </a:r>
            <a:r>
              <a:rPr sz="1150" spc="-145" dirty="0">
                <a:latin typeface="Arial"/>
                <a:cs typeface="Arial"/>
              </a:rPr>
              <a:t>w</a:t>
            </a:r>
            <a:r>
              <a:rPr sz="1150" spc="-50" dirty="0">
                <a:latin typeface="Arial"/>
                <a:cs typeface="Arial"/>
              </a:rPr>
              <a:t>ne</a:t>
            </a:r>
            <a:r>
              <a:rPr sz="1150" spc="-55" dirty="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4900" y="2132495"/>
            <a:ext cx="1489710" cy="971550"/>
            <a:chOff x="3524900" y="2132495"/>
            <a:chExt cx="1489710" cy="971550"/>
          </a:xfrm>
        </p:grpSpPr>
        <p:sp>
          <p:nvSpPr>
            <p:cNvPr id="23" name="object 23"/>
            <p:cNvSpPr/>
            <p:nvPr/>
          </p:nvSpPr>
          <p:spPr>
            <a:xfrm>
              <a:off x="4419240" y="262532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80">
                  <a:moveTo>
                    <a:pt x="587786" y="0"/>
                  </a:moveTo>
                  <a:lnTo>
                    <a:pt x="575176" y="86726"/>
                  </a:lnTo>
                </a:path>
                <a:path w="588010" h="449580">
                  <a:moveTo>
                    <a:pt x="575176" y="86726"/>
                  </a:moveTo>
                  <a:lnTo>
                    <a:pt x="575176" y="86726"/>
                  </a:lnTo>
                </a:path>
                <a:path w="588010" h="449580">
                  <a:moveTo>
                    <a:pt x="575176" y="86726"/>
                  </a:moveTo>
                  <a:lnTo>
                    <a:pt x="525112" y="173597"/>
                  </a:lnTo>
                </a:path>
                <a:path w="588010" h="449580">
                  <a:moveTo>
                    <a:pt x="525112" y="173597"/>
                  </a:moveTo>
                  <a:lnTo>
                    <a:pt x="525112" y="173597"/>
                  </a:lnTo>
                </a:path>
                <a:path w="588010" h="449580">
                  <a:moveTo>
                    <a:pt x="525112" y="173597"/>
                  </a:moveTo>
                  <a:lnTo>
                    <a:pt x="462813" y="260902"/>
                  </a:lnTo>
                </a:path>
                <a:path w="588010" h="449580">
                  <a:moveTo>
                    <a:pt x="462813" y="260902"/>
                  </a:moveTo>
                  <a:lnTo>
                    <a:pt x="462813" y="260902"/>
                  </a:lnTo>
                </a:path>
                <a:path w="588010" h="449580">
                  <a:moveTo>
                    <a:pt x="462813" y="260902"/>
                  </a:moveTo>
                  <a:lnTo>
                    <a:pt x="375294" y="318671"/>
                  </a:lnTo>
                </a:path>
                <a:path w="588010" h="449580">
                  <a:moveTo>
                    <a:pt x="375294" y="318671"/>
                  </a:moveTo>
                  <a:lnTo>
                    <a:pt x="375294" y="318671"/>
                  </a:lnTo>
                </a:path>
                <a:path w="588010" h="449580">
                  <a:moveTo>
                    <a:pt x="375294" y="318671"/>
                  </a:moveTo>
                  <a:lnTo>
                    <a:pt x="262556" y="376730"/>
                  </a:lnTo>
                </a:path>
                <a:path w="588010" h="449580">
                  <a:moveTo>
                    <a:pt x="262556" y="376730"/>
                  </a:moveTo>
                  <a:lnTo>
                    <a:pt x="262556" y="376730"/>
                  </a:lnTo>
                </a:path>
                <a:path w="588010" h="449580">
                  <a:moveTo>
                    <a:pt x="262556" y="376730"/>
                  </a:moveTo>
                  <a:lnTo>
                    <a:pt x="137583" y="420021"/>
                  </a:lnTo>
                </a:path>
                <a:path w="588010" h="449580">
                  <a:moveTo>
                    <a:pt x="137583" y="420021"/>
                  </a:moveTo>
                  <a:lnTo>
                    <a:pt x="137583" y="420021"/>
                  </a:lnTo>
                </a:path>
                <a:path w="588010" h="449580">
                  <a:moveTo>
                    <a:pt x="137583" y="420021"/>
                  </a:moveTo>
                  <a:lnTo>
                    <a:pt x="0" y="449123"/>
                  </a:lnTo>
                </a:path>
                <a:path w="588010" h="449580">
                  <a:moveTo>
                    <a:pt x="0" y="449123"/>
                  </a:moveTo>
                  <a:lnTo>
                    <a:pt x="0" y="449123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9297" y="3074449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19105" y="3074449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1568" y="262532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80">
                  <a:moveTo>
                    <a:pt x="587536" y="449123"/>
                  </a:moveTo>
                  <a:lnTo>
                    <a:pt x="587536" y="449123"/>
                  </a:lnTo>
                </a:path>
                <a:path w="588010" h="449580">
                  <a:moveTo>
                    <a:pt x="587536" y="449123"/>
                  </a:moveTo>
                  <a:lnTo>
                    <a:pt x="449953" y="420021"/>
                  </a:lnTo>
                </a:path>
                <a:path w="588010" h="449580">
                  <a:moveTo>
                    <a:pt x="449953" y="420021"/>
                  </a:moveTo>
                  <a:lnTo>
                    <a:pt x="449953" y="420021"/>
                  </a:lnTo>
                </a:path>
                <a:path w="588010" h="449580">
                  <a:moveTo>
                    <a:pt x="449953" y="420021"/>
                  </a:moveTo>
                  <a:lnTo>
                    <a:pt x="324980" y="376730"/>
                  </a:lnTo>
                </a:path>
                <a:path w="588010" h="449580">
                  <a:moveTo>
                    <a:pt x="324980" y="376730"/>
                  </a:moveTo>
                  <a:lnTo>
                    <a:pt x="324980" y="376730"/>
                  </a:lnTo>
                </a:path>
                <a:path w="588010" h="449580">
                  <a:moveTo>
                    <a:pt x="324980" y="376730"/>
                  </a:moveTo>
                  <a:lnTo>
                    <a:pt x="225101" y="318671"/>
                  </a:lnTo>
                </a:path>
                <a:path w="588010" h="449580">
                  <a:moveTo>
                    <a:pt x="225101" y="318671"/>
                  </a:moveTo>
                  <a:lnTo>
                    <a:pt x="225101" y="318671"/>
                  </a:lnTo>
                </a:path>
                <a:path w="588010" h="449580">
                  <a:moveTo>
                    <a:pt x="225101" y="318671"/>
                  </a:moveTo>
                  <a:lnTo>
                    <a:pt x="125098" y="260902"/>
                  </a:lnTo>
                </a:path>
                <a:path w="588010" h="449580">
                  <a:moveTo>
                    <a:pt x="125098" y="260902"/>
                  </a:moveTo>
                  <a:lnTo>
                    <a:pt x="125098" y="260902"/>
                  </a:lnTo>
                </a:path>
                <a:path w="588010" h="449580">
                  <a:moveTo>
                    <a:pt x="125098" y="260902"/>
                  </a:moveTo>
                  <a:lnTo>
                    <a:pt x="62673" y="173597"/>
                  </a:lnTo>
                </a:path>
                <a:path w="588010" h="449580">
                  <a:moveTo>
                    <a:pt x="62673" y="173597"/>
                  </a:moveTo>
                  <a:lnTo>
                    <a:pt x="62673" y="173597"/>
                  </a:lnTo>
                </a:path>
                <a:path w="588010" h="449580">
                  <a:moveTo>
                    <a:pt x="62673" y="173597"/>
                  </a:moveTo>
                  <a:lnTo>
                    <a:pt x="24969" y="86726"/>
                  </a:lnTo>
                </a:path>
                <a:path w="588010" h="449580">
                  <a:moveTo>
                    <a:pt x="24969" y="86726"/>
                  </a:moveTo>
                  <a:lnTo>
                    <a:pt x="24969" y="86726"/>
                  </a:lnTo>
                </a:path>
                <a:path w="588010" h="449580">
                  <a:moveTo>
                    <a:pt x="24969" y="86726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31568" y="2161579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3746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62673" y="275091"/>
                  </a:lnTo>
                </a:path>
                <a:path w="588010" h="464185">
                  <a:moveTo>
                    <a:pt x="62673" y="275091"/>
                  </a:moveTo>
                  <a:lnTo>
                    <a:pt x="62673" y="275091"/>
                  </a:lnTo>
                </a:path>
                <a:path w="588010" h="464185">
                  <a:moveTo>
                    <a:pt x="62673" y="275091"/>
                  </a:moveTo>
                  <a:lnTo>
                    <a:pt x="125098" y="202843"/>
                  </a:lnTo>
                </a:path>
                <a:path w="588010" h="464185">
                  <a:moveTo>
                    <a:pt x="125098" y="202843"/>
                  </a:moveTo>
                  <a:lnTo>
                    <a:pt x="125098" y="202843"/>
                  </a:lnTo>
                </a:path>
                <a:path w="588010" h="464185">
                  <a:moveTo>
                    <a:pt x="125098" y="202843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324980" y="72392"/>
                  </a:lnTo>
                </a:path>
                <a:path w="588010" h="464185">
                  <a:moveTo>
                    <a:pt x="324980" y="72392"/>
                  </a:moveTo>
                  <a:lnTo>
                    <a:pt x="324980" y="72392"/>
                  </a:lnTo>
                </a:path>
                <a:path w="588010" h="464185">
                  <a:moveTo>
                    <a:pt x="324980" y="72392"/>
                  </a:moveTo>
                  <a:lnTo>
                    <a:pt x="449953" y="28812"/>
                  </a:lnTo>
                </a:path>
                <a:path w="588010" h="464185">
                  <a:moveTo>
                    <a:pt x="449953" y="28812"/>
                  </a:moveTo>
                  <a:lnTo>
                    <a:pt x="449953" y="28812"/>
                  </a:lnTo>
                </a:path>
                <a:path w="588010" h="464185">
                  <a:moveTo>
                    <a:pt x="449953" y="28812"/>
                  </a:moveTo>
                  <a:lnTo>
                    <a:pt x="587536" y="0"/>
                  </a:lnTo>
                </a:path>
                <a:path w="588010" h="464185">
                  <a:moveTo>
                    <a:pt x="587536" y="0"/>
                  </a:moveTo>
                  <a:lnTo>
                    <a:pt x="587536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9105" y="214710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69297" y="214710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5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19240" y="2161579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0"/>
                  </a:moveTo>
                  <a:lnTo>
                    <a:pt x="0" y="0"/>
                  </a:lnTo>
                </a:path>
                <a:path w="588010" h="464185">
                  <a:moveTo>
                    <a:pt x="0" y="0"/>
                  </a:moveTo>
                  <a:lnTo>
                    <a:pt x="137583" y="28812"/>
                  </a:lnTo>
                </a:path>
                <a:path w="588010" h="464185">
                  <a:moveTo>
                    <a:pt x="137583" y="28812"/>
                  </a:moveTo>
                  <a:lnTo>
                    <a:pt x="137583" y="28812"/>
                  </a:lnTo>
                </a:path>
                <a:path w="588010" h="464185">
                  <a:moveTo>
                    <a:pt x="137583" y="28812"/>
                  </a:moveTo>
                  <a:lnTo>
                    <a:pt x="262556" y="72392"/>
                  </a:lnTo>
                </a:path>
                <a:path w="588010" h="464185">
                  <a:moveTo>
                    <a:pt x="262556" y="72392"/>
                  </a:moveTo>
                  <a:lnTo>
                    <a:pt x="262556" y="72392"/>
                  </a:lnTo>
                </a:path>
                <a:path w="588010" h="464185">
                  <a:moveTo>
                    <a:pt x="262556" y="72392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462813" y="202843"/>
                  </a:lnTo>
                </a:path>
                <a:path w="588010" h="464185">
                  <a:moveTo>
                    <a:pt x="462813" y="202843"/>
                  </a:moveTo>
                  <a:lnTo>
                    <a:pt x="462813" y="202843"/>
                  </a:lnTo>
                </a:path>
                <a:path w="588010" h="464185">
                  <a:moveTo>
                    <a:pt x="462813" y="202843"/>
                  </a:moveTo>
                  <a:lnTo>
                    <a:pt x="525112" y="275091"/>
                  </a:lnTo>
                </a:path>
                <a:path w="588010" h="464185">
                  <a:moveTo>
                    <a:pt x="525112" y="275091"/>
                  </a:moveTo>
                  <a:lnTo>
                    <a:pt x="525112" y="275091"/>
                  </a:lnTo>
                </a:path>
                <a:path w="588010" h="464185">
                  <a:moveTo>
                    <a:pt x="525112" y="275091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87786" y="463746"/>
                  </a:lnTo>
                </a:path>
                <a:path w="588010" h="464185">
                  <a:moveTo>
                    <a:pt x="587786" y="463746"/>
                  </a:moveTo>
                  <a:lnTo>
                    <a:pt x="587786" y="463746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18875" y="2293692"/>
            <a:ext cx="112077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36830" algn="ctr">
              <a:lnSpc>
                <a:spcPct val="107500"/>
              </a:lnSpc>
              <a:spcBef>
                <a:spcPts val="100"/>
              </a:spcBef>
            </a:pPr>
            <a:r>
              <a:rPr sz="1150" spc="-80" dirty="0">
                <a:latin typeface="Arial"/>
                <a:cs typeface="Arial"/>
              </a:rPr>
              <a:t>Access </a:t>
            </a:r>
            <a:r>
              <a:rPr sz="1150" spc="-75" dirty="0">
                <a:latin typeface="Arial"/>
                <a:cs typeface="Arial"/>
              </a:rPr>
              <a:t>camera  </a:t>
            </a:r>
            <a:r>
              <a:rPr sz="1150" spc="-70" dirty="0">
                <a:latin typeface="Arial"/>
                <a:cs typeface="Arial"/>
              </a:rPr>
              <a:t>surveillance </a:t>
            </a:r>
            <a:r>
              <a:rPr sz="1150" spc="-80" dirty="0">
                <a:latin typeface="Arial"/>
                <a:cs typeface="Arial"/>
              </a:rPr>
              <a:t>via </a:t>
            </a:r>
            <a:r>
              <a:rPr sz="1150" spc="-45" dirty="0">
                <a:latin typeface="Arial"/>
                <a:cs typeface="Arial"/>
              </a:rPr>
              <a:t>t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70" dirty="0">
                <a:latin typeface="Arial"/>
                <a:cs typeface="Arial"/>
              </a:rPr>
              <a:t>he  </a:t>
            </a:r>
            <a:r>
              <a:rPr sz="1150" spc="-75" dirty="0">
                <a:latin typeface="Arial"/>
                <a:cs typeface="Arial"/>
              </a:rPr>
              <a:t>Int</a:t>
            </a:r>
            <a:r>
              <a:rPr sz="1150" spc="-210" dirty="0">
                <a:latin typeface="Arial"/>
                <a:cs typeface="Arial"/>
              </a:rPr>
              <a:t> </a:t>
            </a:r>
            <a:r>
              <a:rPr sz="1150" spc="-40" dirty="0">
                <a:latin typeface="Arial"/>
                <a:cs typeface="Arial"/>
              </a:rPr>
              <a:t>ernet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24900" y="3465676"/>
            <a:ext cx="1489710" cy="971550"/>
            <a:chOff x="3524900" y="3465676"/>
            <a:chExt cx="1489710" cy="971550"/>
          </a:xfrm>
        </p:grpSpPr>
        <p:sp>
          <p:nvSpPr>
            <p:cNvPr id="33" name="object 33"/>
            <p:cNvSpPr/>
            <p:nvPr/>
          </p:nvSpPr>
          <p:spPr>
            <a:xfrm>
              <a:off x="4419240" y="3958506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786" y="0"/>
                  </a:moveTo>
                  <a:lnTo>
                    <a:pt x="575176" y="86726"/>
                  </a:lnTo>
                </a:path>
                <a:path w="588010" h="449579">
                  <a:moveTo>
                    <a:pt x="575176" y="86726"/>
                  </a:moveTo>
                  <a:lnTo>
                    <a:pt x="575176" y="86726"/>
                  </a:lnTo>
                </a:path>
                <a:path w="588010" h="449579">
                  <a:moveTo>
                    <a:pt x="575176" y="86726"/>
                  </a:moveTo>
                  <a:lnTo>
                    <a:pt x="525112" y="173597"/>
                  </a:lnTo>
                </a:path>
                <a:path w="588010" h="449579">
                  <a:moveTo>
                    <a:pt x="525112" y="173597"/>
                  </a:moveTo>
                  <a:lnTo>
                    <a:pt x="525112" y="173597"/>
                  </a:lnTo>
                </a:path>
                <a:path w="588010" h="449579">
                  <a:moveTo>
                    <a:pt x="525112" y="173597"/>
                  </a:moveTo>
                  <a:lnTo>
                    <a:pt x="462813" y="260468"/>
                  </a:lnTo>
                </a:path>
                <a:path w="588010" h="449579">
                  <a:moveTo>
                    <a:pt x="462813" y="260468"/>
                  </a:moveTo>
                  <a:lnTo>
                    <a:pt x="462813" y="260468"/>
                  </a:lnTo>
                </a:path>
                <a:path w="588010" h="449579">
                  <a:moveTo>
                    <a:pt x="462813" y="260468"/>
                  </a:moveTo>
                  <a:lnTo>
                    <a:pt x="375294" y="318671"/>
                  </a:lnTo>
                </a:path>
                <a:path w="588010" h="449579">
                  <a:moveTo>
                    <a:pt x="375294" y="318671"/>
                  </a:moveTo>
                  <a:lnTo>
                    <a:pt x="375294" y="318671"/>
                  </a:lnTo>
                </a:path>
                <a:path w="588010" h="449579">
                  <a:moveTo>
                    <a:pt x="375294" y="318671"/>
                  </a:moveTo>
                  <a:lnTo>
                    <a:pt x="262556" y="376441"/>
                  </a:lnTo>
                </a:path>
                <a:path w="588010" h="449579">
                  <a:moveTo>
                    <a:pt x="262556" y="376441"/>
                  </a:moveTo>
                  <a:lnTo>
                    <a:pt x="262556" y="376441"/>
                  </a:lnTo>
                </a:path>
                <a:path w="588010" h="449579">
                  <a:moveTo>
                    <a:pt x="262556" y="376441"/>
                  </a:moveTo>
                  <a:lnTo>
                    <a:pt x="137583" y="420021"/>
                  </a:lnTo>
                </a:path>
                <a:path w="588010" h="449579">
                  <a:moveTo>
                    <a:pt x="137583" y="420021"/>
                  </a:moveTo>
                  <a:lnTo>
                    <a:pt x="137583" y="420021"/>
                  </a:lnTo>
                </a:path>
                <a:path w="588010" h="449579">
                  <a:moveTo>
                    <a:pt x="137583" y="420021"/>
                  </a:moveTo>
                  <a:lnTo>
                    <a:pt x="0" y="449123"/>
                  </a:lnTo>
                </a:path>
                <a:path w="588010" h="449579">
                  <a:moveTo>
                    <a:pt x="0" y="449123"/>
                  </a:moveTo>
                  <a:lnTo>
                    <a:pt x="0" y="449123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9297" y="440763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236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19105" y="4407630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1568" y="3958506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536" y="449123"/>
                  </a:moveTo>
                  <a:lnTo>
                    <a:pt x="587536" y="449123"/>
                  </a:lnTo>
                </a:path>
                <a:path w="588010" h="449579">
                  <a:moveTo>
                    <a:pt x="587536" y="449123"/>
                  </a:moveTo>
                  <a:lnTo>
                    <a:pt x="449953" y="420021"/>
                  </a:lnTo>
                </a:path>
                <a:path w="588010" h="449579">
                  <a:moveTo>
                    <a:pt x="449953" y="420021"/>
                  </a:moveTo>
                  <a:lnTo>
                    <a:pt x="449953" y="420021"/>
                  </a:lnTo>
                </a:path>
                <a:path w="588010" h="449579">
                  <a:moveTo>
                    <a:pt x="449953" y="420021"/>
                  </a:moveTo>
                  <a:lnTo>
                    <a:pt x="324980" y="376441"/>
                  </a:lnTo>
                </a:path>
                <a:path w="588010" h="449579">
                  <a:moveTo>
                    <a:pt x="324980" y="376441"/>
                  </a:moveTo>
                  <a:lnTo>
                    <a:pt x="324980" y="376441"/>
                  </a:lnTo>
                </a:path>
                <a:path w="588010" h="449579">
                  <a:moveTo>
                    <a:pt x="324980" y="376441"/>
                  </a:moveTo>
                  <a:lnTo>
                    <a:pt x="225101" y="318671"/>
                  </a:lnTo>
                </a:path>
                <a:path w="588010" h="449579">
                  <a:moveTo>
                    <a:pt x="225101" y="318671"/>
                  </a:moveTo>
                  <a:lnTo>
                    <a:pt x="225101" y="318671"/>
                  </a:lnTo>
                </a:path>
                <a:path w="588010" h="449579">
                  <a:moveTo>
                    <a:pt x="225101" y="318671"/>
                  </a:moveTo>
                  <a:lnTo>
                    <a:pt x="125098" y="260468"/>
                  </a:lnTo>
                </a:path>
                <a:path w="588010" h="449579">
                  <a:moveTo>
                    <a:pt x="125098" y="260468"/>
                  </a:moveTo>
                  <a:lnTo>
                    <a:pt x="125098" y="260468"/>
                  </a:lnTo>
                </a:path>
                <a:path w="588010" h="449579">
                  <a:moveTo>
                    <a:pt x="125098" y="260468"/>
                  </a:moveTo>
                  <a:lnTo>
                    <a:pt x="62673" y="173597"/>
                  </a:lnTo>
                </a:path>
                <a:path w="588010" h="449579">
                  <a:moveTo>
                    <a:pt x="62673" y="173597"/>
                  </a:moveTo>
                  <a:lnTo>
                    <a:pt x="62673" y="173597"/>
                  </a:lnTo>
                </a:path>
                <a:path w="588010" h="449579">
                  <a:moveTo>
                    <a:pt x="62673" y="173597"/>
                  </a:moveTo>
                  <a:lnTo>
                    <a:pt x="24969" y="86726"/>
                  </a:lnTo>
                </a:path>
                <a:path w="588010" h="449579">
                  <a:moveTo>
                    <a:pt x="24969" y="86726"/>
                  </a:moveTo>
                  <a:lnTo>
                    <a:pt x="24969" y="86726"/>
                  </a:lnTo>
                </a:path>
                <a:path w="588010" h="449579">
                  <a:moveTo>
                    <a:pt x="24969" y="86726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1568" y="349447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4036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24969" y="362252"/>
                  </a:lnTo>
                </a:path>
                <a:path w="588010" h="464185">
                  <a:moveTo>
                    <a:pt x="24969" y="362252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125098" y="203133"/>
                  </a:lnTo>
                </a:path>
                <a:path w="588010" h="464185">
                  <a:moveTo>
                    <a:pt x="125098" y="203133"/>
                  </a:moveTo>
                  <a:lnTo>
                    <a:pt x="125098" y="203133"/>
                  </a:lnTo>
                </a:path>
                <a:path w="588010" h="464185">
                  <a:moveTo>
                    <a:pt x="125098" y="203133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225101" y="130451"/>
                  </a:lnTo>
                </a:path>
                <a:path w="588010" h="464185">
                  <a:moveTo>
                    <a:pt x="225101" y="130451"/>
                  </a:moveTo>
                  <a:lnTo>
                    <a:pt x="324980" y="72682"/>
                  </a:lnTo>
                </a:path>
                <a:path w="588010" h="464185">
                  <a:moveTo>
                    <a:pt x="324980" y="72682"/>
                  </a:moveTo>
                  <a:lnTo>
                    <a:pt x="324980" y="72682"/>
                  </a:lnTo>
                </a:path>
                <a:path w="588010" h="464185">
                  <a:moveTo>
                    <a:pt x="324980" y="72682"/>
                  </a:moveTo>
                  <a:lnTo>
                    <a:pt x="449953" y="29101"/>
                  </a:lnTo>
                </a:path>
                <a:path w="588010" h="464185">
                  <a:moveTo>
                    <a:pt x="449953" y="29101"/>
                  </a:moveTo>
                  <a:lnTo>
                    <a:pt x="449953" y="29101"/>
                  </a:lnTo>
                </a:path>
                <a:path w="588010" h="464185">
                  <a:moveTo>
                    <a:pt x="449953" y="29101"/>
                  </a:moveTo>
                  <a:lnTo>
                    <a:pt x="587536" y="0"/>
                  </a:lnTo>
                </a:path>
                <a:path w="588010" h="464185">
                  <a:moveTo>
                    <a:pt x="587536" y="0"/>
                  </a:moveTo>
                  <a:lnTo>
                    <a:pt x="587536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19105" y="348028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48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9297" y="348028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23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9240" y="349447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0"/>
                  </a:moveTo>
                  <a:lnTo>
                    <a:pt x="0" y="0"/>
                  </a:lnTo>
                </a:path>
                <a:path w="588010" h="464185">
                  <a:moveTo>
                    <a:pt x="0" y="0"/>
                  </a:moveTo>
                  <a:lnTo>
                    <a:pt x="137583" y="29101"/>
                  </a:lnTo>
                </a:path>
                <a:path w="588010" h="464185">
                  <a:moveTo>
                    <a:pt x="137583" y="29101"/>
                  </a:moveTo>
                  <a:lnTo>
                    <a:pt x="137583" y="29101"/>
                  </a:lnTo>
                </a:path>
                <a:path w="588010" h="464185">
                  <a:moveTo>
                    <a:pt x="137583" y="29101"/>
                  </a:moveTo>
                  <a:lnTo>
                    <a:pt x="262556" y="72682"/>
                  </a:lnTo>
                </a:path>
                <a:path w="588010" h="464185">
                  <a:moveTo>
                    <a:pt x="262556" y="72682"/>
                  </a:moveTo>
                  <a:lnTo>
                    <a:pt x="262556" y="72682"/>
                  </a:lnTo>
                </a:path>
                <a:path w="588010" h="464185">
                  <a:moveTo>
                    <a:pt x="262556" y="72682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375294" y="130451"/>
                  </a:lnTo>
                </a:path>
                <a:path w="588010" h="464185">
                  <a:moveTo>
                    <a:pt x="375294" y="130451"/>
                  </a:moveTo>
                  <a:lnTo>
                    <a:pt x="462813" y="203133"/>
                  </a:lnTo>
                </a:path>
                <a:path w="588010" h="464185">
                  <a:moveTo>
                    <a:pt x="462813" y="203133"/>
                  </a:moveTo>
                  <a:lnTo>
                    <a:pt x="462813" y="203133"/>
                  </a:lnTo>
                </a:path>
                <a:path w="588010" h="464185">
                  <a:moveTo>
                    <a:pt x="462813" y="203133"/>
                  </a:moveTo>
                  <a:lnTo>
                    <a:pt x="525112" y="275381"/>
                  </a:lnTo>
                </a:path>
                <a:path w="588010" h="464185">
                  <a:moveTo>
                    <a:pt x="525112" y="275381"/>
                  </a:moveTo>
                  <a:lnTo>
                    <a:pt x="525112" y="275381"/>
                  </a:lnTo>
                </a:path>
                <a:path w="588010" h="464185">
                  <a:moveTo>
                    <a:pt x="525112" y="275381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75176" y="362252"/>
                  </a:lnTo>
                </a:path>
                <a:path w="588010" h="464185">
                  <a:moveTo>
                    <a:pt x="575176" y="362252"/>
                  </a:moveTo>
                  <a:lnTo>
                    <a:pt x="587786" y="464036"/>
                  </a:lnTo>
                </a:path>
                <a:path w="588010" h="464185">
                  <a:moveTo>
                    <a:pt x="587786" y="464036"/>
                  </a:moveTo>
                  <a:lnTo>
                    <a:pt x="587786" y="464036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06515" y="3728513"/>
            <a:ext cx="1220470" cy="40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5080" indent="-25400">
              <a:lnSpc>
                <a:spcPct val="107400"/>
              </a:lnSpc>
              <a:spcBef>
                <a:spcPts val="100"/>
              </a:spcBef>
            </a:pPr>
            <a:r>
              <a:rPr sz="1150" spc="-100" dirty="0">
                <a:latin typeface="Arial"/>
                <a:cs typeface="Arial"/>
              </a:rPr>
              <a:t>Conf</a:t>
            </a:r>
            <a:r>
              <a:rPr sz="1150" spc="-225" dirty="0">
                <a:latin typeface="Arial"/>
                <a:cs typeface="Arial"/>
              </a:rPr>
              <a:t> </a:t>
            </a:r>
            <a:r>
              <a:rPr sz="1150" spc="-50" dirty="0">
                <a:latin typeface="Arial"/>
                <a:cs typeface="Arial"/>
              </a:rPr>
              <a:t>igure</a:t>
            </a:r>
            <a:r>
              <a:rPr sz="1150" spc="-200" dirty="0">
                <a:latin typeface="Arial"/>
                <a:cs typeface="Arial"/>
              </a:rPr>
              <a:t> </a:t>
            </a:r>
            <a:r>
              <a:rPr sz="1150" spc="-125" dirty="0">
                <a:latin typeface="Arial"/>
                <a:cs typeface="Arial"/>
              </a:rPr>
              <a:t>Saf</a:t>
            </a:r>
            <a:r>
              <a:rPr sz="1150" spc="-220" dirty="0">
                <a:latin typeface="Arial"/>
                <a:cs typeface="Arial"/>
              </a:rPr>
              <a:t> </a:t>
            </a:r>
            <a:r>
              <a:rPr sz="1150" spc="-85" dirty="0">
                <a:latin typeface="Arial"/>
                <a:cs typeface="Arial"/>
              </a:rPr>
              <a:t>eHome  </a:t>
            </a:r>
            <a:r>
              <a:rPr sz="1150" spc="-80" dirty="0">
                <a:latin typeface="Arial"/>
                <a:cs typeface="Arial"/>
              </a:rPr>
              <a:t>syst </a:t>
            </a:r>
            <a:r>
              <a:rPr sz="1150" spc="-95" dirty="0">
                <a:latin typeface="Arial"/>
                <a:cs typeface="Arial"/>
              </a:rPr>
              <a:t>em </a:t>
            </a:r>
            <a:r>
              <a:rPr sz="1150" spc="-75" dirty="0">
                <a:latin typeface="Arial"/>
                <a:cs typeface="Arial"/>
              </a:rPr>
              <a:t>paramet</a:t>
            </a:r>
            <a:r>
              <a:rPr sz="1150" spc="-235" dirty="0">
                <a:latin typeface="Arial"/>
                <a:cs typeface="Arial"/>
              </a:rPr>
              <a:t> </a:t>
            </a:r>
            <a:r>
              <a:rPr sz="1150" spc="-45" dirty="0">
                <a:latin typeface="Arial"/>
                <a:cs typeface="Arial"/>
              </a:rPr>
              <a:t>ers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98996" y="1516645"/>
            <a:ext cx="3395979" cy="5028565"/>
            <a:chOff x="2598996" y="1516645"/>
            <a:chExt cx="3395979" cy="5028565"/>
          </a:xfrm>
        </p:grpSpPr>
        <p:sp>
          <p:nvSpPr>
            <p:cNvPr id="43" name="object 43"/>
            <p:cNvSpPr/>
            <p:nvPr/>
          </p:nvSpPr>
          <p:spPr>
            <a:xfrm>
              <a:off x="2606216" y="1523945"/>
              <a:ext cx="3388995" cy="5013960"/>
            </a:xfrm>
            <a:custGeom>
              <a:avLst/>
              <a:gdLst/>
              <a:ahLst/>
              <a:cxnLst/>
              <a:rect l="l" t="t" r="r" b="b"/>
              <a:pathLst>
                <a:path w="3388995" h="5013959">
                  <a:moveTo>
                    <a:pt x="500317" y="0"/>
                  </a:moveTo>
                  <a:lnTo>
                    <a:pt x="2813310" y="0"/>
                  </a:lnTo>
                </a:path>
                <a:path w="3388995" h="5013959">
                  <a:moveTo>
                    <a:pt x="2813310" y="0"/>
                  </a:moveTo>
                  <a:lnTo>
                    <a:pt x="2813310" y="0"/>
                  </a:lnTo>
                </a:path>
                <a:path w="3388995" h="5013959">
                  <a:moveTo>
                    <a:pt x="2813310" y="0"/>
                  </a:moveTo>
                  <a:lnTo>
                    <a:pt x="2813310" y="5013684"/>
                  </a:lnTo>
                </a:path>
                <a:path w="3388995" h="5013959">
                  <a:moveTo>
                    <a:pt x="2813310" y="5013684"/>
                  </a:moveTo>
                  <a:lnTo>
                    <a:pt x="2813310" y="5013684"/>
                  </a:lnTo>
                </a:path>
                <a:path w="3388995" h="5013959">
                  <a:moveTo>
                    <a:pt x="2813310" y="5013684"/>
                  </a:moveTo>
                  <a:lnTo>
                    <a:pt x="500317" y="5013684"/>
                  </a:lnTo>
                </a:path>
                <a:path w="3388995" h="5013959">
                  <a:moveTo>
                    <a:pt x="500317" y="5013684"/>
                  </a:moveTo>
                  <a:lnTo>
                    <a:pt x="500317" y="5013684"/>
                  </a:lnTo>
                </a:path>
                <a:path w="3388995" h="5013959">
                  <a:moveTo>
                    <a:pt x="500317" y="5013684"/>
                  </a:moveTo>
                  <a:lnTo>
                    <a:pt x="500317" y="0"/>
                  </a:lnTo>
                </a:path>
                <a:path w="3388995" h="5013959">
                  <a:moveTo>
                    <a:pt x="500317" y="0"/>
                  </a:moveTo>
                  <a:lnTo>
                    <a:pt x="500317" y="0"/>
                  </a:lnTo>
                </a:path>
                <a:path w="3388995" h="5013959">
                  <a:moveTo>
                    <a:pt x="25181" y="1869175"/>
                  </a:moveTo>
                  <a:lnTo>
                    <a:pt x="1025480" y="1535880"/>
                  </a:lnTo>
                </a:path>
                <a:path w="3388995" h="5013959">
                  <a:moveTo>
                    <a:pt x="0" y="2072163"/>
                  </a:moveTo>
                  <a:lnTo>
                    <a:pt x="887897" y="2376357"/>
                  </a:lnTo>
                </a:path>
                <a:path w="3388995" h="5013959">
                  <a:moveTo>
                    <a:pt x="2475844" y="1173627"/>
                  </a:moveTo>
                  <a:lnTo>
                    <a:pt x="3388612" y="1173627"/>
                  </a:lnTo>
                </a:path>
                <a:path w="3388995" h="5013959">
                  <a:moveTo>
                    <a:pt x="2388201" y="3636899"/>
                  </a:moveTo>
                  <a:lnTo>
                    <a:pt x="2375716" y="3724089"/>
                  </a:lnTo>
                </a:path>
                <a:path w="3388995" h="5013959">
                  <a:moveTo>
                    <a:pt x="2375716" y="3724089"/>
                  </a:moveTo>
                  <a:lnTo>
                    <a:pt x="2375716" y="3724089"/>
                  </a:lnTo>
                </a:path>
                <a:path w="3388995" h="5013959">
                  <a:moveTo>
                    <a:pt x="2375716" y="3724089"/>
                  </a:moveTo>
                  <a:lnTo>
                    <a:pt x="2325652" y="3810945"/>
                  </a:lnTo>
                </a:path>
                <a:path w="3388995" h="5013959">
                  <a:moveTo>
                    <a:pt x="2325652" y="3810945"/>
                  </a:moveTo>
                  <a:lnTo>
                    <a:pt x="2325652" y="3810945"/>
                  </a:lnTo>
                </a:path>
                <a:path w="3388995" h="5013959">
                  <a:moveTo>
                    <a:pt x="2325652" y="3810945"/>
                  </a:moveTo>
                  <a:lnTo>
                    <a:pt x="2263228" y="3897787"/>
                  </a:lnTo>
                </a:path>
                <a:path w="3388995" h="5013959">
                  <a:moveTo>
                    <a:pt x="2263228" y="3897787"/>
                  </a:moveTo>
                  <a:lnTo>
                    <a:pt x="2263228" y="3897787"/>
                  </a:lnTo>
                </a:path>
                <a:path w="3388995" h="5013959">
                  <a:moveTo>
                    <a:pt x="2263228" y="3897787"/>
                  </a:moveTo>
                  <a:lnTo>
                    <a:pt x="2175709" y="3955919"/>
                  </a:lnTo>
                </a:path>
                <a:path w="3388995" h="5013959">
                  <a:moveTo>
                    <a:pt x="2175709" y="3955919"/>
                  </a:moveTo>
                  <a:lnTo>
                    <a:pt x="2175709" y="3955919"/>
                  </a:lnTo>
                </a:path>
                <a:path w="3388995" h="5013959">
                  <a:moveTo>
                    <a:pt x="2175709" y="3955919"/>
                  </a:moveTo>
                  <a:lnTo>
                    <a:pt x="2062971" y="4013702"/>
                  </a:lnTo>
                </a:path>
                <a:path w="3388995" h="5013959">
                  <a:moveTo>
                    <a:pt x="2062971" y="4013702"/>
                  </a:moveTo>
                  <a:lnTo>
                    <a:pt x="2062971" y="4013702"/>
                  </a:lnTo>
                </a:path>
                <a:path w="3388995" h="5013959">
                  <a:moveTo>
                    <a:pt x="2062971" y="4013702"/>
                  </a:moveTo>
                  <a:lnTo>
                    <a:pt x="1937997" y="4057312"/>
                  </a:lnTo>
                </a:path>
                <a:path w="3388995" h="5013959">
                  <a:moveTo>
                    <a:pt x="1937997" y="4057312"/>
                  </a:moveTo>
                  <a:lnTo>
                    <a:pt x="1937997" y="4057312"/>
                  </a:lnTo>
                </a:path>
                <a:path w="3388995" h="5013959">
                  <a:moveTo>
                    <a:pt x="1937997" y="4057312"/>
                  </a:moveTo>
                  <a:lnTo>
                    <a:pt x="1800664" y="4086370"/>
                  </a:lnTo>
                </a:path>
                <a:path w="3388995" h="5013959">
                  <a:moveTo>
                    <a:pt x="1800664" y="4086370"/>
                  </a:moveTo>
                  <a:lnTo>
                    <a:pt x="1800664" y="408637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6688" y="5610315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094"/>
                  </a:moveTo>
                  <a:lnTo>
                    <a:pt x="157486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870" y="5610315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-7293" y="7094"/>
                  </a:moveTo>
                  <a:lnTo>
                    <a:pt x="157111" y="7094"/>
                  </a:lnTo>
                </a:path>
              </a:pathLst>
            </a:custGeom>
            <a:ln w="2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18958" y="5160845"/>
              <a:ext cx="588010" cy="449580"/>
            </a:xfrm>
            <a:custGeom>
              <a:avLst/>
              <a:gdLst/>
              <a:ahLst/>
              <a:cxnLst/>
              <a:rect l="l" t="t" r="r" b="b"/>
              <a:pathLst>
                <a:path w="588010" h="449579">
                  <a:moveTo>
                    <a:pt x="587911" y="449470"/>
                  </a:moveTo>
                  <a:lnTo>
                    <a:pt x="587911" y="449470"/>
                  </a:lnTo>
                </a:path>
                <a:path w="588010" h="449579">
                  <a:moveTo>
                    <a:pt x="587911" y="449470"/>
                  </a:moveTo>
                  <a:lnTo>
                    <a:pt x="450328" y="420412"/>
                  </a:lnTo>
                </a:path>
                <a:path w="588010" h="449579">
                  <a:moveTo>
                    <a:pt x="450328" y="420412"/>
                  </a:moveTo>
                  <a:lnTo>
                    <a:pt x="450328" y="420412"/>
                  </a:lnTo>
                </a:path>
                <a:path w="588010" h="449579">
                  <a:moveTo>
                    <a:pt x="450328" y="420412"/>
                  </a:moveTo>
                  <a:lnTo>
                    <a:pt x="325355" y="376803"/>
                  </a:lnTo>
                </a:path>
                <a:path w="588010" h="449579">
                  <a:moveTo>
                    <a:pt x="325355" y="376803"/>
                  </a:moveTo>
                  <a:lnTo>
                    <a:pt x="325355" y="376803"/>
                  </a:lnTo>
                </a:path>
                <a:path w="588010" h="449579">
                  <a:moveTo>
                    <a:pt x="325355" y="376803"/>
                  </a:moveTo>
                  <a:lnTo>
                    <a:pt x="225226" y="319019"/>
                  </a:lnTo>
                </a:path>
                <a:path w="588010" h="449579">
                  <a:moveTo>
                    <a:pt x="225226" y="319019"/>
                  </a:moveTo>
                  <a:lnTo>
                    <a:pt x="225226" y="319019"/>
                  </a:lnTo>
                </a:path>
                <a:path w="588010" h="449579">
                  <a:moveTo>
                    <a:pt x="225226" y="319019"/>
                  </a:moveTo>
                  <a:lnTo>
                    <a:pt x="137707" y="260888"/>
                  </a:lnTo>
                </a:path>
                <a:path w="588010" h="449579">
                  <a:moveTo>
                    <a:pt x="137707" y="260888"/>
                  </a:moveTo>
                  <a:lnTo>
                    <a:pt x="137707" y="260888"/>
                  </a:lnTo>
                </a:path>
                <a:path w="588010" h="449579">
                  <a:moveTo>
                    <a:pt x="137707" y="260888"/>
                  </a:moveTo>
                  <a:lnTo>
                    <a:pt x="62673" y="174046"/>
                  </a:lnTo>
                </a:path>
                <a:path w="588010" h="449579">
                  <a:moveTo>
                    <a:pt x="62673" y="174046"/>
                  </a:moveTo>
                  <a:lnTo>
                    <a:pt x="62673" y="174046"/>
                  </a:lnTo>
                </a:path>
                <a:path w="588010" h="449579">
                  <a:moveTo>
                    <a:pt x="62673" y="174046"/>
                  </a:moveTo>
                  <a:lnTo>
                    <a:pt x="25219" y="87189"/>
                  </a:lnTo>
                </a:path>
                <a:path w="588010" h="449579">
                  <a:moveTo>
                    <a:pt x="25219" y="87189"/>
                  </a:moveTo>
                  <a:lnTo>
                    <a:pt x="25219" y="87189"/>
                  </a:lnTo>
                </a:path>
                <a:path w="588010" h="449579">
                  <a:moveTo>
                    <a:pt x="25219" y="87189"/>
                  </a:moveTo>
                  <a:lnTo>
                    <a:pt x="0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18958" y="4697200"/>
              <a:ext cx="588010" cy="464184"/>
            </a:xfrm>
            <a:custGeom>
              <a:avLst/>
              <a:gdLst/>
              <a:ahLst/>
              <a:cxnLst/>
              <a:rect l="l" t="t" r="r" b="b"/>
              <a:pathLst>
                <a:path w="588010" h="464185">
                  <a:moveTo>
                    <a:pt x="0" y="463645"/>
                  </a:moveTo>
                  <a:lnTo>
                    <a:pt x="25219" y="362252"/>
                  </a:lnTo>
                </a:path>
                <a:path w="588010" h="464185">
                  <a:moveTo>
                    <a:pt x="25219" y="362252"/>
                  </a:moveTo>
                  <a:lnTo>
                    <a:pt x="25219" y="362252"/>
                  </a:lnTo>
                </a:path>
                <a:path w="588010" h="464185">
                  <a:moveTo>
                    <a:pt x="25219" y="362252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62673" y="275381"/>
                  </a:lnTo>
                </a:path>
                <a:path w="588010" h="464185">
                  <a:moveTo>
                    <a:pt x="62673" y="275381"/>
                  </a:moveTo>
                  <a:lnTo>
                    <a:pt x="137707" y="203133"/>
                  </a:lnTo>
                </a:path>
                <a:path w="588010" h="464185">
                  <a:moveTo>
                    <a:pt x="137707" y="203133"/>
                  </a:moveTo>
                  <a:lnTo>
                    <a:pt x="137707" y="203133"/>
                  </a:lnTo>
                </a:path>
                <a:path w="588010" h="464185">
                  <a:moveTo>
                    <a:pt x="137707" y="203133"/>
                  </a:moveTo>
                  <a:lnTo>
                    <a:pt x="225226" y="130451"/>
                  </a:lnTo>
                </a:path>
                <a:path w="588010" h="464185">
                  <a:moveTo>
                    <a:pt x="225226" y="130451"/>
                  </a:moveTo>
                  <a:lnTo>
                    <a:pt x="225226" y="130451"/>
                  </a:lnTo>
                </a:path>
                <a:path w="588010" h="464185">
                  <a:moveTo>
                    <a:pt x="225226" y="130451"/>
                  </a:moveTo>
                  <a:lnTo>
                    <a:pt x="325355" y="72682"/>
                  </a:lnTo>
                </a:path>
                <a:path w="588010" h="464185">
                  <a:moveTo>
                    <a:pt x="325355" y="72682"/>
                  </a:moveTo>
                  <a:lnTo>
                    <a:pt x="325355" y="72682"/>
                  </a:lnTo>
                </a:path>
                <a:path w="588010" h="464185">
                  <a:moveTo>
                    <a:pt x="325355" y="72682"/>
                  </a:moveTo>
                  <a:lnTo>
                    <a:pt x="450328" y="29101"/>
                  </a:lnTo>
                </a:path>
                <a:path w="588010" h="464185">
                  <a:moveTo>
                    <a:pt x="450328" y="29101"/>
                  </a:moveTo>
                  <a:lnTo>
                    <a:pt x="450328" y="29101"/>
                  </a:lnTo>
                </a:path>
                <a:path w="588010" h="464185">
                  <a:moveTo>
                    <a:pt x="450328" y="29101"/>
                  </a:moveTo>
                  <a:lnTo>
                    <a:pt x="587911" y="0"/>
                  </a:lnTo>
                </a:path>
                <a:path w="588010" h="464185">
                  <a:moveTo>
                    <a:pt x="587911" y="0"/>
                  </a:moveTo>
                  <a:lnTo>
                    <a:pt x="587911" y="0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06870" y="4682721"/>
              <a:ext cx="149860" cy="14604"/>
            </a:xfrm>
            <a:custGeom>
              <a:avLst/>
              <a:gdLst/>
              <a:ahLst/>
              <a:cxnLst/>
              <a:rect l="l" t="t" r="r" b="b"/>
              <a:pathLst>
                <a:path w="149860" h="14604">
                  <a:moveTo>
                    <a:pt x="-7293" y="7239"/>
                  </a:moveTo>
                  <a:lnTo>
                    <a:pt x="157111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56688" y="4682721"/>
              <a:ext cx="150495" cy="14604"/>
            </a:xfrm>
            <a:custGeom>
              <a:avLst/>
              <a:gdLst/>
              <a:ahLst/>
              <a:cxnLst/>
              <a:rect l="l" t="t" r="r" b="b"/>
              <a:pathLst>
                <a:path w="150495" h="14604">
                  <a:moveTo>
                    <a:pt x="-7293" y="7239"/>
                  </a:moveTo>
                  <a:lnTo>
                    <a:pt x="157485" y="7239"/>
                  </a:lnTo>
                </a:path>
              </a:pathLst>
            </a:custGeom>
            <a:ln w="29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18801" y="3769851"/>
              <a:ext cx="2376170" cy="1391285"/>
            </a:xfrm>
            <a:custGeom>
              <a:avLst/>
              <a:gdLst/>
              <a:ahLst/>
              <a:cxnLst/>
              <a:rect l="l" t="t" r="r" b="b"/>
              <a:pathLst>
                <a:path w="2376170" h="1391285">
                  <a:moveTo>
                    <a:pt x="1788079" y="927348"/>
                  </a:moveTo>
                  <a:lnTo>
                    <a:pt x="1788079" y="927348"/>
                  </a:lnTo>
                </a:path>
                <a:path w="2376170" h="1391285">
                  <a:moveTo>
                    <a:pt x="1788079" y="927348"/>
                  </a:moveTo>
                  <a:lnTo>
                    <a:pt x="1925413" y="956450"/>
                  </a:lnTo>
                </a:path>
                <a:path w="2376170" h="1391285">
                  <a:moveTo>
                    <a:pt x="1925413" y="956450"/>
                  </a:moveTo>
                  <a:lnTo>
                    <a:pt x="1925413" y="956450"/>
                  </a:lnTo>
                </a:path>
                <a:path w="2376170" h="1391285">
                  <a:moveTo>
                    <a:pt x="1925413" y="956450"/>
                  </a:moveTo>
                  <a:lnTo>
                    <a:pt x="2050386" y="1000030"/>
                  </a:lnTo>
                </a:path>
                <a:path w="2376170" h="1391285">
                  <a:moveTo>
                    <a:pt x="2050386" y="1000030"/>
                  </a:moveTo>
                  <a:lnTo>
                    <a:pt x="2050386" y="1000030"/>
                  </a:lnTo>
                </a:path>
                <a:path w="2376170" h="1391285">
                  <a:moveTo>
                    <a:pt x="2050386" y="1000030"/>
                  </a:moveTo>
                  <a:lnTo>
                    <a:pt x="2163124" y="1057799"/>
                  </a:lnTo>
                </a:path>
                <a:path w="2376170" h="1391285">
                  <a:moveTo>
                    <a:pt x="2163124" y="1057799"/>
                  </a:moveTo>
                  <a:lnTo>
                    <a:pt x="2163124" y="1057799"/>
                  </a:lnTo>
                </a:path>
                <a:path w="2376170" h="1391285">
                  <a:moveTo>
                    <a:pt x="2163124" y="1057799"/>
                  </a:moveTo>
                  <a:lnTo>
                    <a:pt x="2250643" y="1130481"/>
                  </a:lnTo>
                </a:path>
                <a:path w="2376170" h="1391285">
                  <a:moveTo>
                    <a:pt x="2250643" y="1130481"/>
                  </a:moveTo>
                  <a:lnTo>
                    <a:pt x="2250643" y="1130481"/>
                  </a:lnTo>
                </a:path>
                <a:path w="2376170" h="1391285">
                  <a:moveTo>
                    <a:pt x="2250643" y="1130481"/>
                  </a:moveTo>
                  <a:lnTo>
                    <a:pt x="2313067" y="1202729"/>
                  </a:lnTo>
                </a:path>
                <a:path w="2376170" h="1391285">
                  <a:moveTo>
                    <a:pt x="2313067" y="1202729"/>
                  </a:moveTo>
                  <a:lnTo>
                    <a:pt x="2313067" y="1202729"/>
                  </a:lnTo>
                </a:path>
                <a:path w="2376170" h="1391285">
                  <a:moveTo>
                    <a:pt x="2313067" y="1202729"/>
                  </a:moveTo>
                  <a:lnTo>
                    <a:pt x="2363131" y="1289600"/>
                  </a:lnTo>
                </a:path>
                <a:path w="2376170" h="1391285">
                  <a:moveTo>
                    <a:pt x="2363131" y="1289600"/>
                  </a:moveTo>
                  <a:lnTo>
                    <a:pt x="2363131" y="1289600"/>
                  </a:lnTo>
                </a:path>
                <a:path w="2376170" h="1391285">
                  <a:moveTo>
                    <a:pt x="2363131" y="1289600"/>
                  </a:moveTo>
                  <a:lnTo>
                    <a:pt x="2375616" y="1390993"/>
                  </a:lnTo>
                </a:path>
                <a:path w="2376170" h="1391285">
                  <a:moveTo>
                    <a:pt x="2375616" y="1390993"/>
                  </a:moveTo>
                  <a:lnTo>
                    <a:pt x="2375616" y="1390993"/>
                  </a:lnTo>
                </a:path>
                <a:path w="2376170" h="1391285">
                  <a:moveTo>
                    <a:pt x="0" y="0"/>
                  </a:moveTo>
                  <a:lnTo>
                    <a:pt x="937736" y="970928"/>
                  </a:lnTo>
                </a:path>
              </a:pathLst>
            </a:custGeom>
            <a:ln w="1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943977" y="5017027"/>
            <a:ext cx="56832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95" dirty="0">
                <a:latin typeface="Arial"/>
                <a:cs typeface="Arial"/>
              </a:rPr>
              <a:t>Set</a:t>
            </a:r>
            <a:r>
              <a:rPr sz="1150" spc="30" dirty="0">
                <a:latin typeface="Arial"/>
                <a:cs typeface="Arial"/>
              </a:rPr>
              <a:t> </a:t>
            </a:r>
            <a:r>
              <a:rPr sz="1150" spc="-100" dirty="0">
                <a:latin typeface="Arial"/>
                <a:cs typeface="Arial"/>
              </a:rPr>
              <a:t>alarm</a:t>
            </a:r>
            <a:endParaRPr sz="115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6069737" y="2262928"/>
            <a:ext cx="737870" cy="782955"/>
          </a:xfrm>
          <a:prstGeom prst="rect">
            <a:avLst/>
          </a:prstGeom>
          <a:ln w="1258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775"/>
              </a:spcBef>
            </a:pPr>
            <a:r>
              <a:rPr sz="1150" spc="-85" dirty="0">
                <a:latin typeface="Arial"/>
                <a:cs typeface="Arial"/>
              </a:rPr>
              <a:t>cameras</a:t>
            </a:r>
            <a:endParaRPr sz="11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56311" y="1655451"/>
            <a:ext cx="63309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i="1" spc="-125" dirty="0">
                <a:latin typeface="Arial"/>
                <a:cs typeface="Arial"/>
              </a:rPr>
              <a:t>Saf</a:t>
            </a:r>
            <a:r>
              <a:rPr sz="1150" i="1" spc="-245" dirty="0">
                <a:latin typeface="Arial"/>
                <a:cs typeface="Arial"/>
              </a:rPr>
              <a:t> </a:t>
            </a:r>
            <a:r>
              <a:rPr sz="1150" i="1" spc="-85" dirty="0">
                <a:latin typeface="Arial"/>
                <a:cs typeface="Arial"/>
              </a:rPr>
              <a:t>eHome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35051"/>
            <a:ext cx="6171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82547"/>
            <a:ext cx="7654925" cy="50438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29565" indent="-317500" algn="just">
              <a:lnSpc>
                <a:spcPct val="100000"/>
              </a:lnSpc>
              <a:spcBef>
                <a:spcPts val="775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800" b="1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Engineering</a:t>
            </a:r>
            <a:endParaRPr sz="2800" dirty="0">
              <a:latin typeface="Times New Roman"/>
              <a:cs typeface="Times New Roman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67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are statements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what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 must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do, how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it must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behave,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properties </a:t>
            </a:r>
            <a:r>
              <a:rPr sz="2800" spc="-15" dirty="0">
                <a:solidFill>
                  <a:srgbClr val="2E2B1F"/>
                </a:solidFill>
                <a:latin typeface="Times New Roman"/>
                <a:cs typeface="Times New Roman"/>
              </a:rPr>
              <a:t>it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exhibit,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qualities it must possess, and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constraints that the system and its development  must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Times New Roman"/>
                <a:cs typeface="Times New Roman"/>
              </a:rPr>
              <a:t>satisfy.</a:t>
            </a:r>
            <a:endParaRPr sz="2800" dirty="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800" b="1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2B1F"/>
                </a:solidFill>
                <a:latin typeface="Times New Roman"/>
                <a:cs typeface="Times New Roman"/>
              </a:rPr>
              <a:t>analysis</a:t>
            </a:r>
            <a:endParaRPr sz="28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specifies </a:t>
            </a:r>
            <a:r>
              <a:rPr sz="2800" spc="-20" dirty="0">
                <a:solidFill>
                  <a:srgbClr val="2E2B1F"/>
                </a:solidFill>
                <a:latin typeface="Times New Roman"/>
                <a:cs typeface="Times New Roman"/>
              </a:rPr>
              <a:t>software’s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operational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characteristics</a:t>
            </a:r>
            <a:endParaRPr sz="2800" dirty="0">
              <a:latin typeface="Times New Roman"/>
              <a:cs typeface="Times New Roman"/>
            </a:endParaRPr>
          </a:p>
          <a:p>
            <a:pPr marL="538480" marR="387985" lvl="1" indent="-228600">
              <a:lnSpc>
                <a:spcPct val="100000"/>
              </a:lnSpc>
              <a:spcBef>
                <a:spcPts val="30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indicates software's interface with </a:t>
            </a:r>
            <a:r>
              <a:rPr sz="2800" dirty="0">
                <a:solidFill>
                  <a:srgbClr val="2E2B1F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 elements</a:t>
            </a:r>
            <a:endParaRPr sz="2800" dirty="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30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Times New Roman"/>
                <a:cs typeface="Times New Roman"/>
              </a:rPr>
              <a:t>establishes constraints that software must</a:t>
            </a:r>
            <a:r>
              <a:rPr sz="28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Times New Roman"/>
                <a:cs typeface="Times New Roman"/>
              </a:rPr>
              <a:t>meet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8" name="object 8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535051"/>
            <a:ext cx="430707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148011" y="2606022"/>
            <a:ext cx="930275" cy="667385"/>
            <a:chOff x="6148011" y="2606022"/>
            <a:chExt cx="930275" cy="667385"/>
          </a:xfrm>
        </p:grpSpPr>
        <p:sp>
          <p:nvSpPr>
            <p:cNvPr id="11" name="object 11"/>
            <p:cNvSpPr/>
            <p:nvPr/>
          </p:nvSpPr>
          <p:spPr>
            <a:xfrm>
              <a:off x="6196406" y="2644190"/>
              <a:ext cx="871855" cy="621665"/>
            </a:xfrm>
            <a:custGeom>
              <a:avLst/>
              <a:gdLst/>
              <a:ahLst/>
              <a:cxnLst/>
              <a:rect l="l" t="t" r="r" b="b"/>
              <a:pathLst>
                <a:path w="871854" h="621664">
                  <a:moveTo>
                    <a:pt x="871626" y="0"/>
                  </a:moveTo>
                  <a:lnTo>
                    <a:pt x="0" y="0"/>
                  </a:lnTo>
                  <a:lnTo>
                    <a:pt x="0" y="575386"/>
                  </a:lnTo>
                  <a:lnTo>
                    <a:pt x="0" y="621106"/>
                  </a:lnTo>
                  <a:lnTo>
                    <a:pt x="871626" y="621106"/>
                  </a:lnTo>
                  <a:lnTo>
                    <a:pt x="871626" y="575386"/>
                  </a:lnTo>
                  <a:lnTo>
                    <a:pt x="871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09414" y="2644079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588" y="0"/>
                  </a:lnTo>
                </a:path>
              </a:pathLst>
            </a:custGeom>
            <a:ln w="1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003" y="2644079"/>
              <a:ext cx="0" cy="621665"/>
            </a:xfrm>
            <a:custGeom>
              <a:avLst/>
              <a:gdLst/>
              <a:ahLst/>
              <a:cxnLst/>
              <a:rect l="l" t="t" r="r" b="b"/>
              <a:pathLst>
                <a:path h="621664">
                  <a:moveTo>
                    <a:pt x="0" y="0"/>
                  </a:moveTo>
                  <a:lnTo>
                    <a:pt x="0" y="0"/>
                  </a:lnTo>
                </a:path>
                <a:path h="621664">
                  <a:moveTo>
                    <a:pt x="0" y="0"/>
                  </a:moveTo>
                  <a:lnTo>
                    <a:pt x="0" y="621206"/>
                  </a:lnTo>
                </a:path>
                <a:path h="621664">
                  <a:moveTo>
                    <a:pt x="0" y="621206"/>
                  </a:moveTo>
                  <a:lnTo>
                    <a:pt x="0" y="621206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6417" y="3257654"/>
              <a:ext cx="871855" cy="15875"/>
            </a:xfrm>
            <a:custGeom>
              <a:avLst/>
              <a:gdLst/>
              <a:ahLst/>
              <a:cxnLst/>
              <a:rect l="l" t="t" r="r" b="b"/>
              <a:pathLst>
                <a:path w="871854" h="15875">
                  <a:moveTo>
                    <a:pt x="0" y="15263"/>
                  </a:moveTo>
                  <a:lnTo>
                    <a:pt x="871585" y="15263"/>
                  </a:lnTo>
                  <a:lnTo>
                    <a:pt x="871585" y="0"/>
                  </a:lnTo>
                  <a:lnTo>
                    <a:pt x="0" y="0"/>
                  </a:lnTo>
                  <a:lnTo>
                    <a:pt x="0" y="15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6417" y="326528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96417" y="3219573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20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19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57758" y="2613654"/>
              <a:ext cx="852169" cy="606425"/>
            </a:xfrm>
            <a:custGeom>
              <a:avLst/>
              <a:gdLst/>
              <a:ahLst/>
              <a:cxnLst/>
              <a:rect l="l" t="t" r="r" b="b"/>
              <a:pathLst>
                <a:path w="852170" h="606425">
                  <a:moveTo>
                    <a:pt x="851656" y="0"/>
                  </a:moveTo>
                  <a:lnTo>
                    <a:pt x="0" y="0"/>
                  </a:lnTo>
                  <a:lnTo>
                    <a:pt x="0" y="605918"/>
                  </a:lnTo>
                  <a:lnTo>
                    <a:pt x="851656" y="605918"/>
                  </a:lnTo>
                  <a:lnTo>
                    <a:pt x="85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57758" y="2606022"/>
              <a:ext cx="852169" cy="15875"/>
            </a:xfrm>
            <a:custGeom>
              <a:avLst/>
              <a:gdLst/>
              <a:ahLst/>
              <a:cxnLst/>
              <a:rect l="l" t="t" r="r" b="b"/>
              <a:pathLst>
                <a:path w="852170" h="15875">
                  <a:moveTo>
                    <a:pt x="0" y="15263"/>
                  </a:moveTo>
                  <a:lnTo>
                    <a:pt x="851675" y="15263"/>
                  </a:lnTo>
                  <a:lnTo>
                    <a:pt x="851675" y="0"/>
                  </a:lnTo>
                  <a:lnTo>
                    <a:pt x="0" y="0"/>
                  </a:lnTo>
                  <a:lnTo>
                    <a:pt x="0" y="15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7758" y="2613654"/>
              <a:ext cx="852169" cy="606425"/>
            </a:xfrm>
            <a:custGeom>
              <a:avLst/>
              <a:gdLst/>
              <a:ahLst/>
              <a:cxnLst/>
              <a:rect l="l" t="t" r="r" b="b"/>
              <a:pathLst>
                <a:path w="852170" h="606425">
                  <a:moveTo>
                    <a:pt x="851675" y="0"/>
                  </a:moveTo>
                  <a:lnTo>
                    <a:pt x="851675" y="0"/>
                  </a:lnTo>
                </a:path>
                <a:path w="852170" h="606425">
                  <a:moveTo>
                    <a:pt x="851675" y="0"/>
                  </a:moveTo>
                  <a:lnTo>
                    <a:pt x="851675" y="605918"/>
                  </a:lnTo>
                </a:path>
                <a:path w="852170" h="606425">
                  <a:moveTo>
                    <a:pt x="851675" y="605918"/>
                  </a:moveTo>
                  <a:lnTo>
                    <a:pt x="851675" y="605918"/>
                  </a:lnTo>
                </a:path>
                <a:path w="852170" h="606425">
                  <a:moveTo>
                    <a:pt x="851675" y="605918"/>
                  </a:moveTo>
                  <a:lnTo>
                    <a:pt x="0" y="605918"/>
                  </a:lnTo>
                </a:path>
                <a:path w="852170" h="606425">
                  <a:moveTo>
                    <a:pt x="0" y="605918"/>
                  </a:moveTo>
                  <a:lnTo>
                    <a:pt x="0" y="605918"/>
                  </a:lnTo>
                </a:path>
                <a:path w="852170" h="606425">
                  <a:moveTo>
                    <a:pt x="0" y="605918"/>
                  </a:moveTo>
                  <a:lnTo>
                    <a:pt x="0" y="0"/>
                  </a:lnTo>
                </a:path>
                <a:path w="852170" h="60642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519" y="2272739"/>
            <a:ext cx="503555" cy="910590"/>
            <a:chOff x="1375519" y="2272739"/>
            <a:chExt cx="503555" cy="910590"/>
          </a:xfrm>
        </p:grpSpPr>
        <p:sp>
          <p:nvSpPr>
            <p:cNvPr id="21" name="object 21"/>
            <p:cNvSpPr/>
            <p:nvPr/>
          </p:nvSpPr>
          <p:spPr>
            <a:xfrm>
              <a:off x="1443286" y="2272739"/>
              <a:ext cx="386944" cy="3183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5519" y="2568093"/>
              <a:ext cx="503555" cy="606425"/>
            </a:xfrm>
            <a:custGeom>
              <a:avLst/>
              <a:gdLst/>
              <a:ahLst/>
              <a:cxnLst/>
              <a:rect l="l" t="t" r="r" b="b"/>
              <a:pathLst>
                <a:path w="503555" h="606425">
                  <a:moveTo>
                    <a:pt x="251559" y="0"/>
                  </a:moveTo>
                  <a:lnTo>
                    <a:pt x="251559" y="363581"/>
                  </a:lnTo>
                </a:path>
                <a:path w="503555" h="606425">
                  <a:moveTo>
                    <a:pt x="251559" y="363581"/>
                  </a:moveTo>
                  <a:lnTo>
                    <a:pt x="19039" y="591085"/>
                  </a:lnTo>
                </a:path>
                <a:path w="503555" h="606425">
                  <a:moveTo>
                    <a:pt x="271043" y="363581"/>
                  </a:moveTo>
                  <a:lnTo>
                    <a:pt x="484078" y="605918"/>
                  </a:lnTo>
                </a:path>
                <a:path w="503555" h="606425">
                  <a:moveTo>
                    <a:pt x="0" y="91273"/>
                  </a:moveTo>
                  <a:lnTo>
                    <a:pt x="503118" y="91273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46329" y="3342874"/>
            <a:ext cx="768350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80" dirty="0">
                <a:latin typeface="Arial"/>
                <a:cs typeface="Arial"/>
              </a:rPr>
              <a:t>homeow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ner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30484" y="1545141"/>
            <a:ext cx="1723389" cy="1833880"/>
            <a:chOff x="3030484" y="1545141"/>
            <a:chExt cx="1723389" cy="1833880"/>
          </a:xfrm>
        </p:grpSpPr>
        <p:sp>
          <p:nvSpPr>
            <p:cNvPr id="25" name="object 25"/>
            <p:cNvSpPr/>
            <p:nvPr/>
          </p:nvSpPr>
          <p:spPr>
            <a:xfrm>
              <a:off x="4484033" y="1937370"/>
              <a:ext cx="269795" cy="2757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1481" y="2204662"/>
              <a:ext cx="271145" cy="76200"/>
            </a:xfrm>
            <a:custGeom>
              <a:avLst/>
              <a:gdLst/>
              <a:ahLst/>
              <a:cxnLst/>
              <a:rect l="l" t="t" r="r" b="b"/>
              <a:pathLst>
                <a:path w="271145" h="76200">
                  <a:moveTo>
                    <a:pt x="271005" y="0"/>
                  </a:moveTo>
                  <a:lnTo>
                    <a:pt x="0" y="75834"/>
                  </a:lnTo>
                </a:path>
                <a:path w="271145" h="76200">
                  <a:moveTo>
                    <a:pt x="0" y="75834"/>
                  </a:moveTo>
                  <a:lnTo>
                    <a:pt x="0" y="75834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92486" y="2280497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060"/>
                  </a:moveTo>
                  <a:lnTo>
                    <a:pt x="336655" y="15060"/>
                  </a:lnTo>
                </a:path>
              </a:pathLst>
            </a:custGeom>
            <a:ln w="4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63491" y="2280497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060"/>
                  </a:moveTo>
                  <a:lnTo>
                    <a:pt x="336655" y="15060"/>
                  </a:lnTo>
                </a:path>
              </a:pathLst>
            </a:custGeom>
            <a:ln w="45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0327" y="1947037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523163" y="333459"/>
                  </a:moveTo>
                  <a:lnTo>
                    <a:pt x="523163" y="333459"/>
                  </a:lnTo>
                </a:path>
                <a:path w="523239" h="334010">
                  <a:moveTo>
                    <a:pt x="523163" y="333459"/>
                  </a:moveTo>
                  <a:lnTo>
                    <a:pt x="251965" y="257625"/>
                  </a:lnTo>
                </a:path>
                <a:path w="523239" h="334010">
                  <a:moveTo>
                    <a:pt x="251965" y="257625"/>
                  </a:moveTo>
                  <a:lnTo>
                    <a:pt x="251965" y="257625"/>
                  </a:lnTo>
                </a:path>
                <a:path w="523239" h="334010">
                  <a:moveTo>
                    <a:pt x="251965" y="257625"/>
                  </a:moveTo>
                  <a:lnTo>
                    <a:pt x="135599" y="197078"/>
                  </a:lnTo>
                </a:path>
                <a:path w="523239" h="334010">
                  <a:moveTo>
                    <a:pt x="135599" y="197078"/>
                  </a:moveTo>
                  <a:lnTo>
                    <a:pt x="135599" y="197078"/>
                  </a:lnTo>
                </a:path>
                <a:path w="523239" h="334010">
                  <a:moveTo>
                    <a:pt x="135599" y="197078"/>
                  </a:moveTo>
                  <a:lnTo>
                    <a:pt x="58472" y="136380"/>
                  </a:lnTo>
                </a:path>
                <a:path w="523239" h="334010">
                  <a:moveTo>
                    <a:pt x="58472" y="136380"/>
                  </a:moveTo>
                  <a:lnTo>
                    <a:pt x="58472" y="136380"/>
                  </a:lnTo>
                </a:path>
                <a:path w="523239" h="334010">
                  <a:moveTo>
                    <a:pt x="58472" y="136380"/>
                  </a:moveTo>
                  <a:lnTo>
                    <a:pt x="19503" y="75985"/>
                  </a:lnTo>
                </a:path>
                <a:path w="523239" h="334010">
                  <a:moveTo>
                    <a:pt x="19503" y="75985"/>
                  </a:moveTo>
                  <a:lnTo>
                    <a:pt x="19503" y="75985"/>
                  </a:lnTo>
                </a:path>
                <a:path w="523239" h="334010">
                  <a:moveTo>
                    <a:pt x="19503" y="75985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0327" y="1598743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293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58472" y="197078"/>
                  </a:lnTo>
                </a:path>
                <a:path w="523239" h="348614">
                  <a:moveTo>
                    <a:pt x="58472" y="197078"/>
                  </a:moveTo>
                  <a:lnTo>
                    <a:pt x="58472" y="197078"/>
                  </a:lnTo>
                </a:path>
                <a:path w="523239" h="348614">
                  <a:moveTo>
                    <a:pt x="58472" y="197078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251965" y="90668"/>
                  </a:lnTo>
                </a:path>
                <a:path w="523239" h="348614">
                  <a:moveTo>
                    <a:pt x="251965" y="90668"/>
                  </a:moveTo>
                  <a:lnTo>
                    <a:pt x="251965" y="90668"/>
                  </a:lnTo>
                </a:path>
                <a:path w="523239" h="348614">
                  <a:moveTo>
                    <a:pt x="251965" y="90668"/>
                  </a:moveTo>
                  <a:lnTo>
                    <a:pt x="523163" y="0"/>
                  </a:lnTo>
                </a:path>
                <a:path w="523239" h="348614">
                  <a:moveTo>
                    <a:pt x="523163" y="0"/>
                  </a:moveTo>
                  <a:lnTo>
                    <a:pt x="523163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63491" y="156831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92486" y="156831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21481" y="1598743"/>
              <a:ext cx="271145" cy="90805"/>
            </a:xfrm>
            <a:custGeom>
              <a:avLst/>
              <a:gdLst/>
              <a:ahLst/>
              <a:cxnLst/>
              <a:rect l="l" t="t" r="r" b="b"/>
              <a:pathLst>
                <a:path w="271145" h="90805">
                  <a:moveTo>
                    <a:pt x="0" y="0"/>
                  </a:moveTo>
                  <a:lnTo>
                    <a:pt x="0" y="0"/>
                  </a:lnTo>
                </a:path>
                <a:path w="271145" h="90805">
                  <a:moveTo>
                    <a:pt x="0" y="0"/>
                  </a:moveTo>
                  <a:lnTo>
                    <a:pt x="271005" y="90668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84292" y="1681218"/>
              <a:ext cx="269535" cy="2754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84031" y="2982857"/>
              <a:ext cx="269796" cy="2755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21481" y="3249997"/>
              <a:ext cx="271145" cy="76200"/>
            </a:xfrm>
            <a:custGeom>
              <a:avLst/>
              <a:gdLst/>
              <a:ahLst/>
              <a:cxnLst/>
              <a:rect l="l" t="t" r="r" b="b"/>
              <a:pathLst>
                <a:path w="271145" h="76200">
                  <a:moveTo>
                    <a:pt x="271005" y="0"/>
                  </a:moveTo>
                  <a:lnTo>
                    <a:pt x="0" y="75683"/>
                  </a:lnTo>
                </a:path>
                <a:path w="271145" h="76200">
                  <a:moveTo>
                    <a:pt x="0" y="75683"/>
                  </a:moveTo>
                  <a:lnTo>
                    <a:pt x="0" y="75683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92486" y="332568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63491" y="332568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0327" y="2992523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523163" y="333157"/>
                  </a:moveTo>
                  <a:lnTo>
                    <a:pt x="523163" y="333157"/>
                  </a:lnTo>
                </a:path>
                <a:path w="523239" h="333375">
                  <a:moveTo>
                    <a:pt x="523163" y="333157"/>
                  </a:moveTo>
                  <a:lnTo>
                    <a:pt x="251965" y="257473"/>
                  </a:lnTo>
                </a:path>
                <a:path w="523239" h="333375">
                  <a:moveTo>
                    <a:pt x="251965" y="257473"/>
                  </a:moveTo>
                  <a:lnTo>
                    <a:pt x="251965" y="257473"/>
                  </a:lnTo>
                </a:path>
                <a:path w="523239" h="333375">
                  <a:moveTo>
                    <a:pt x="251965" y="257473"/>
                  </a:moveTo>
                  <a:lnTo>
                    <a:pt x="135599" y="196776"/>
                  </a:lnTo>
                </a:path>
                <a:path w="523239" h="333375">
                  <a:moveTo>
                    <a:pt x="135599" y="196776"/>
                  </a:moveTo>
                  <a:lnTo>
                    <a:pt x="135599" y="196776"/>
                  </a:lnTo>
                </a:path>
                <a:path w="523239" h="333375">
                  <a:moveTo>
                    <a:pt x="135599" y="196776"/>
                  </a:moveTo>
                  <a:lnTo>
                    <a:pt x="58472" y="136380"/>
                  </a:lnTo>
                </a:path>
                <a:path w="523239" h="333375">
                  <a:moveTo>
                    <a:pt x="58472" y="136380"/>
                  </a:moveTo>
                  <a:lnTo>
                    <a:pt x="58472" y="136380"/>
                  </a:lnTo>
                </a:path>
                <a:path w="523239" h="333375">
                  <a:moveTo>
                    <a:pt x="58472" y="136380"/>
                  </a:moveTo>
                  <a:lnTo>
                    <a:pt x="19503" y="75531"/>
                  </a:lnTo>
                </a:path>
                <a:path w="523239" h="333375">
                  <a:moveTo>
                    <a:pt x="19503" y="75531"/>
                  </a:moveTo>
                  <a:lnTo>
                    <a:pt x="19503" y="75531"/>
                  </a:lnTo>
                </a:path>
                <a:path w="523239" h="333375">
                  <a:moveTo>
                    <a:pt x="19503" y="75531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40327" y="2644078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445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19503" y="272761"/>
                  </a:lnTo>
                </a:path>
                <a:path w="523239" h="348614">
                  <a:moveTo>
                    <a:pt x="19503" y="272761"/>
                  </a:moveTo>
                  <a:lnTo>
                    <a:pt x="58472" y="196776"/>
                  </a:lnTo>
                </a:path>
                <a:path w="523239" h="348614">
                  <a:moveTo>
                    <a:pt x="58472" y="196776"/>
                  </a:moveTo>
                  <a:lnTo>
                    <a:pt x="58472" y="196776"/>
                  </a:lnTo>
                </a:path>
                <a:path w="523239" h="348614">
                  <a:moveTo>
                    <a:pt x="58472" y="196776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135599" y="136380"/>
                  </a:lnTo>
                </a:path>
                <a:path w="523239" h="348614">
                  <a:moveTo>
                    <a:pt x="135599" y="136380"/>
                  </a:moveTo>
                  <a:lnTo>
                    <a:pt x="251965" y="90819"/>
                  </a:lnTo>
                </a:path>
                <a:path w="523239" h="348614">
                  <a:moveTo>
                    <a:pt x="251965" y="90819"/>
                  </a:moveTo>
                  <a:lnTo>
                    <a:pt x="251965" y="90819"/>
                  </a:lnTo>
                </a:path>
                <a:path w="523239" h="348614">
                  <a:moveTo>
                    <a:pt x="251965" y="90819"/>
                  </a:moveTo>
                  <a:lnTo>
                    <a:pt x="523163" y="0"/>
                  </a:lnTo>
                </a:path>
                <a:path w="523239" h="348614">
                  <a:moveTo>
                    <a:pt x="523163" y="0"/>
                  </a:moveTo>
                  <a:lnTo>
                    <a:pt x="523163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63491" y="2613654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2486" y="2613654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80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21481" y="2644078"/>
              <a:ext cx="271145" cy="91440"/>
            </a:xfrm>
            <a:custGeom>
              <a:avLst/>
              <a:gdLst/>
              <a:ahLst/>
              <a:cxnLst/>
              <a:rect l="l" t="t" r="r" b="b"/>
              <a:pathLst>
                <a:path w="271145" h="91439">
                  <a:moveTo>
                    <a:pt x="0" y="0"/>
                  </a:moveTo>
                  <a:lnTo>
                    <a:pt x="0" y="0"/>
                  </a:lnTo>
                </a:path>
                <a:path w="271145" h="91439">
                  <a:moveTo>
                    <a:pt x="0" y="0"/>
                  </a:moveTo>
                  <a:lnTo>
                    <a:pt x="271005" y="908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84295" y="2726707"/>
              <a:ext cx="269532" cy="2754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34231" y="1758707"/>
            <a:ext cx="965200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5110" marR="5080" indent="-233045">
              <a:lnSpc>
                <a:spcPct val="124400"/>
              </a:lnSpc>
              <a:spcBef>
                <a:spcPts val="90"/>
              </a:spcBef>
            </a:pPr>
            <a:r>
              <a:rPr sz="800" spc="185" dirty="0">
                <a:latin typeface="Arial"/>
                <a:cs typeface="Arial"/>
              </a:rPr>
              <a:t>Arms/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disarms  syst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40739" y="2849452"/>
            <a:ext cx="118427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740" marR="5080" indent="-193675">
              <a:lnSpc>
                <a:spcPct val="111900"/>
              </a:lnSpc>
              <a:spcBef>
                <a:spcPts val="90"/>
              </a:spcBef>
            </a:pPr>
            <a:r>
              <a:rPr sz="800" spc="190" dirty="0">
                <a:latin typeface="Arial"/>
                <a:cs typeface="Arial"/>
              </a:rPr>
              <a:t>Accesses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syst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  </a:t>
            </a:r>
            <a:r>
              <a:rPr sz="800" spc="160" dirty="0">
                <a:latin typeface="Arial"/>
                <a:cs typeface="Arial"/>
              </a:rPr>
              <a:t>via </a:t>
            </a:r>
            <a:r>
              <a:rPr sz="800" spc="105" dirty="0">
                <a:latin typeface="Arial"/>
                <a:cs typeface="Arial"/>
              </a:rPr>
              <a:t>Int</a:t>
            </a:r>
            <a:r>
              <a:rPr sz="800" spc="-150" dirty="0">
                <a:latin typeface="Arial"/>
                <a:cs typeface="Arial"/>
              </a:rPr>
              <a:t> </a:t>
            </a:r>
            <a:r>
              <a:rPr sz="800" spc="150" dirty="0">
                <a:latin typeface="Arial"/>
                <a:cs typeface="Arial"/>
              </a:rPr>
              <a:t>ernet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11639" y="5620800"/>
            <a:ext cx="1723389" cy="758190"/>
            <a:chOff x="3011639" y="5620800"/>
            <a:chExt cx="1723389" cy="758190"/>
          </a:xfrm>
        </p:grpSpPr>
        <p:sp>
          <p:nvSpPr>
            <p:cNvPr id="48" name="object 48"/>
            <p:cNvSpPr/>
            <p:nvPr/>
          </p:nvSpPr>
          <p:spPr>
            <a:xfrm>
              <a:off x="4464874" y="5992011"/>
              <a:ext cx="269897" cy="2810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01958" y="6264758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607"/>
                  </a:lnTo>
                </a:path>
                <a:path w="271779" h="76200">
                  <a:moveTo>
                    <a:pt x="0" y="75607"/>
                  </a:moveTo>
                  <a:lnTo>
                    <a:pt x="0" y="7560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2963" y="6340366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97"/>
                  </a:moveTo>
                  <a:lnTo>
                    <a:pt x="336655" y="15197"/>
                  </a:lnTo>
                </a:path>
              </a:pathLst>
            </a:custGeom>
            <a:ln w="4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43967" y="6340366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97"/>
                  </a:moveTo>
                  <a:lnTo>
                    <a:pt x="336655" y="15197"/>
                  </a:lnTo>
                </a:path>
              </a:pathLst>
            </a:custGeom>
            <a:ln w="45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1306" y="5992011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522661" y="348354"/>
                  </a:moveTo>
                  <a:lnTo>
                    <a:pt x="522661" y="348354"/>
                  </a:lnTo>
                </a:path>
                <a:path w="523239" h="348614">
                  <a:moveTo>
                    <a:pt x="522661" y="348354"/>
                  </a:moveTo>
                  <a:lnTo>
                    <a:pt x="251462" y="272746"/>
                  </a:lnTo>
                </a:path>
                <a:path w="523239" h="348614">
                  <a:moveTo>
                    <a:pt x="251462" y="272746"/>
                  </a:moveTo>
                  <a:lnTo>
                    <a:pt x="251462" y="272746"/>
                  </a:lnTo>
                </a:path>
                <a:path w="523239" h="348614">
                  <a:moveTo>
                    <a:pt x="251462" y="272746"/>
                  </a:moveTo>
                  <a:lnTo>
                    <a:pt x="154619" y="211988"/>
                  </a:lnTo>
                </a:path>
                <a:path w="523239" h="348614">
                  <a:moveTo>
                    <a:pt x="154619" y="211988"/>
                  </a:moveTo>
                  <a:lnTo>
                    <a:pt x="154619" y="211988"/>
                  </a:lnTo>
                </a:path>
                <a:path w="523239" h="348614">
                  <a:moveTo>
                    <a:pt x="154619" y="211988"/>
                  </a:moveTo>
                  <a:lnTo>
                    <a:pt x="77493" y="151578"/>
                  </a:lnTo>
                </a:path>
                <a:path w="523239" h="348614">
                  <a:moveTo>
                    <a:pt x="77493" y="151578"/>
                  </a:moveTo>
                  <a:lnTo>
                    <a:pt x="77493" y="151578"/>
                  </a:lnTo>
                </a:path>
                <a:path w="523239" h="348614">
                  <a:moveTo>
                    <a:pt x="77493" y="151578"/>
                  </a:moveTo>
                  <a:lnTo>
                    <a:pt x="19020" y="75607"/>
                  </a:lnTo>
                </a:path>
                <a:path w="523239" h="348614">
                  <a:moveTo>
                    <a:pt x="19020" y="75607"/>
                  </a:moveTo>
                  <a:lnTo>
                    <a:pt x="19020" y="75607"/>
                  </a:lnTo>
                </a:path>
                <a:path w="523239" h="348614">
                  <a:moveTo>
                    <a:pt x="19020" y="75607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21306" y="5658491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0" y="333520"/>
                  </a:moveTo>
                  <a:lnTo>
                    <a:pt x="19020" y="272746"/>
                  </a:lnTo>
                </a:path>
                <a:path w="523239" h="334010">
                  <a:moveTo>
                    <a:pt x="19020" y="272746"/>
                  </a:moveTo>
                  <a:lnTo>
                    <a:pt x="19020" y="272746"/>
                  </a:lnTo>
                </a:path>
                <a:path w="523239" h="334010">
                  <a:moveTo>
                    <a:pt x="19020" y="272746"/>
                  </a:moveTo>
                  <a:lnTo>
                    <a:pt x="77493" y="197139"/>
                  </a:lnTo>
                </a:path>
                <a:path w="523239" h="334010">
                  <a:moveTo>
                    <a:pt x="77493" y="197139"/>
                  </a:moveTo>
                  <a:lnTo>
                    <a:pt x="77493" y="197139"/>
                  </a:lnTo>
                </a:path>
                <a:path w="523239" h="334010">
                  <a:moveTo>
                    <a:pt x="77493" y="197139"/>
                  </a:moveTo>
                  <a:lnTo>
                    <a:pt x="154619" y="136380"/>
                  </a:lnTo>
                </a:path>
                <a:path w="523239" h="334010">
                  <a:moveTo>
                    <a:pt x="154619" y="136380"/>
                  </a:moveTo>
                  <a:lnTo>
                    <a:pt x="154619" y="136380"/>
                  </a:lnTo>
                </a:path>
                <a:path w="523239" h="334010">
                  <a:moveTo>
                    <a:pt x="154619" y="136380"/>
                  </a:moveTo>
                  <a:lnTo>
                    <a:pt x="251462" y="75970"/>
                  </a:lnTo>
                </a:path>
                <a:path w="523239" h="334010">
                  <a:moveTo>
                    <a:pt x="251462" y="75970"/>
                  </a:moveTo>
                  <a:lnTo>
                    <a:pt x="251462" y="75970"/>
                  </a:lnTo>
                </a:path>
                <a:path w="523239" h="334010">
                  <a:moveTo>
                    <a:pt x="251462" y="75970"/>
                  </a:moveTo>
                  <a:lnTo>
                    <a:pt x="522661" y="0"/>
                  </a:lnTo>
                </a:path>
                <a:path w="523239" h="334010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43967" y="562846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015"/>
                  </a:moveTo>
                  <a:lnTo>
                    <a:pt x="336655" y="15015"/>
                  </a:lnTo>
                </a:path>
              </a:pathLst>
            </a:custGeom>
            <a:ln w="45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72963" y="5628460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015"/>
                  </a:moveTo>
                  <a:lnTo>
                    <a:pt x="336655" y="15015"/>
                  </a:lnTo>
                </a:path>
              </a:pathLst>
            </a:custGeom>
            <a:ln w="45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01958" y="5658491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0" y="0"/>
                  </a:moveTo>
                  <a:lnTo>
                    <a:pt x="0" y="0"/>
                  </a:lnTo>
                </a:path>
                <a:path w="271779" h="76200">
                  <a:moveTo>
                    <a:pt x="0" y="0"/>
                  </a:moveTo>
                  <a:lnTo>
                    <a:pt x="271198" y="7597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64879" y="5726184"/>
              <a:ext cx="269892" cy="2734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202079" y="5788257"/>
            <a:ext cx="1449070" cy="450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1900"/>
              </a:lnSpc>
              <a:spcBef>
                <a:spcPts val="90"/>
              </a:spcBef>
            </a:pPr>
            <a:r>
              <a:rPr sz="800" spc="130" dirty="0">
                <a:latin typeface="Arial"/>
                <a:cs typeface="Arial"/>
              </a:rPr>
              <a:t>Reconf </a:t>
            </a:r>
            <a:r>
              <a:rPr sz="800" spc="155" dirty="0">
                <a:latin typeface="Arial"/>
                <a:cs typeface="Arial"/>
              </a:rPr>
              <a:t>igures</a:t>
            </a:r>
            <a:r>
              <a:rPr sz="800" spc="65" dirty="0">
                <a:latin typeface="Arial"/>
                <a:cs typeface="Arial"/>
              </a:rPr>
              <a:t> </a:t>
            </a:r>
            <a:r>
              <a:rPr sz="800" spc="175" dirty="0">
                <a:latin typeface="Arial"/>
                <a:cs typeface="Arial"/>
              </a:rPr>
              <a:t>sensors  </a:t>
            </a:r>
            <a:r>
              <a:rPr sz="800" spc="155" dirty="0">
                <a:latin typeface="Arial"/>
                <a:cs typeface="Arial"/>
              </a:rPr>
              <a:t>and </a:t>
            </a:r>
            <a:r>
              <a:rPr sz="800" spc="140" dirty="0">
                <a:latin typeface="Arial"/>
                <a:cs typeface="Arial"/>
              </a:rPr>
              <a:t>relat</a:t>
            </a:r>
            <a:r>
              <a:rPr sz="800" spc="-13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ed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800" spc="175" dirty="0">
                <a:latin typeface="Arial"/>
                <a:cs typeface="Arial"/>
              </a:rPr>
              <a:t>syst</a:t>
            </a:r>
            <a:r>
              <a:rPr sz="800" spc="-75" dirty="0">
                <a:latin typeface="Arial"/>
                <a:cs typeface="Arial"/>
              </a:rPr>
              <a:t> </a:t>
            </a:r>
            <a:r>
              <a:rPr sz="800" spc="195" dirty="0">
                <a:latin typeface="Arial"/>
                <a:cs typeface="Arial"/>
              </a:rPr>
              <a:t>em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spc="75" dirty="0">
                <a:latin typeface="Arial"/>
                <a:cs typeface="Arial"/>
              </a:rPr>
              <a:t>f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35" dirty="0">
                <a:latin typeface="Arial"/>
                <a:cs typeface="Arial"/>
              </a:rPr>
              <a:t>eat</a:t>
            </a:r>
            <a:r>
              <a:rPr sz="800" spc="-70" dirty="0">
                <a:latin typeface="Arial"/>
                <a:cs typeface="Arial"/>
              </a:rPr>
              <a:t> </a:t>
            </a:r>
            <a:r>
              <a:rPr sz="800" spc="160" dirty="0">
                <a:latin typeface="Arial"/>
                <a:cs typeface="Arial"/>
              </a:rPr>
              <a:t>ures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48348" y="1363911"/>
            <a:ext cx="4102100" cy="5257165"/>
            <a:chOff x="1948348" y="1363911"/>
            <a:chExt cx="4102100" cy="5257165"/>
          </a:xfrm>
        </p:grpSpPr>
        <p:sp>
          <p:nvSpPr>
            <p:cNvPr id="60" name="object 60"/>
            <p:cNvSpPr/>
            <p:nvPr/>
          </p:nvSpPr>
          <p:spPr>
            <a:xfrm>
              <a:off x="1956151" y="1371543"/>
              <a:ext cx="3272154" cy="5241925"/>
            </a:xfrm>
            <a:custGeom>
              <a:avLst/>
              <a:gdLst/>
              <a:ahLst/>
              <a:cxnLst/>
              <a:rect l="l" t="t" r="r" b="b"/>
              <a:pathLst>
                <a:path w="3272154" h="5241925">
                  <a:moveTo>
                    <a:pt x="581076" y="0"/>
                  </a:moveTo>
                  <a:lnTo>
                    <a:pt x="3272031" y="0"/>
                  </a:lnTo>
                </a:path>
                <a:path w="3272154" h="5241925">
                  <a:moveTo>
                    <a:pt x="3272031" y="0"/>
                  </a:moveTo>
                  <a:lnTo>
                    <a:pt x="3272031" y="0"/>
                  </a:lnTo>
                </a:path>
                <a:path w="3272154" h="5241925">
                  <a:moveTo>
                    <a:pt x="3272031" y="0"/>
                  </a:moveTo>
                  <a:lnTo>
                    <a:pt x="3272031" y="5241578"/>
                  </a:lnTo>
                </a:path>
                <a:path w="3272154" h="5241925">
                  <a:moveTo>
                    <a:pt x="3272031" y="5241578"/>
                  </a:moveTo>
                  <a:lnTo>
                    <a:pt x="3272031" y="5241578"/>
                  </a:lnTo>
                </a:path>
                <a:path w="3272154" h="5241925">
                  <a:moveTo>
                    <a:pt x="3272031" y="5241578"/>
                  </a:moveTo>
                  <a:lnTo>
                    <a:pt x="581076" y="5241578"/>
                  </a:lnTo>
                </a:path>
                <a:path w="3272154" h="5241925">
                  <a:moveTo>
                    <a:pt x="581076" y="5241578"/>
                  </a:moveTo>
                  <a:lnTo>
                    <a:pt x="581076" y="5241578"/>
                  </a:lnTo>
                </a:path>
                <a:path w="3272154" h="5241925">
                  <a:moveTo>
                    <a:pt x="581076" y="5241578"/>
                  </a:moveTo>
                  <a:lnTo>
                    <a:pt x="581076" y="0"/>
                  </a:lnTo>
                </a:path>
                <a:path w="3272154" h="5241925">
                  <a:moveTo>
                    <a:pt x="581076" y="0"/>
                  </a:moveTo>
                  <a:lnTo>
                    <a:pt x="581076" y="0"/>
                  </a:lnTo>
                </a:path>
                <a:path w="3272154" h="5241925">
                  <a:moveTo>
                    <a:pt x="38969" y="1181716"/>
                  </a:moveTo>
                  <a:lnTo>
                    <a:pt x="1200638" y="924242"/>
                  </a:lnTo>
                </a:path>
                <a:path w="3272154" h="5241925">
                  <a:moveTo>
                    <a:pt x="0" y="1332930"/>
                  </a:moveTo>
                  <a:lnTo>
                    <a:pt x="1045651" y="1575419"/>
                  </a:lnTo>
                </a:path>
                <a:path w="3272154" h="5241925">
                  <a:moveTo>
                    <a:pt x="58009" y="3893366"/>
                  </a:moveTo>
                  <a:lnTo>
                    <a:pt x="987642" y="43629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64697" y="5088514"/>
              <a:ext cx="269992" cy="27565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1958" y="5355713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607"/>
                  </a:lnTo>
                </a:path>
                <a:path w="271779" h="76200">
                  <a:moveTo>
                    <a:pt x="0" y="75607"/>
                  </a:moveTo>
                  <a:lnTo>
                    <a:pt x="0" y="7560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72963" y="543132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89"/>
                  </a:moveTo>
                  <a:lnTo>
                    <a:pt x="336655" y="15189"/>
                  </a:lnTo>
                </a:path>
              </a:pathLst>
            </a:custGeom>
            <a:ln w="4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43967" y="543132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89"/>
                  </a:moveTo>
                  <a:lnTo>
                    <a:pt x="336655" y="15189"/>
                  </a:lnTo>
                </a:path>
              </a:pathLst>
            </a:custGeom>
            <a:ln w="4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21306" y="5098179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522661" y="333141"/>
                  </a:moveTo>
                  <a:lnTo>
                    <a:pt x="522661" y="333141"/>
                  </a:lnTo>
                </a:path>
                <a:path w="523239" h="333375">
                  <a:moveTo>
                    <a:pt x="522661" y="333141"/>
                  </a:moveTo>
                  <a:lnTo>
                    <a:pt x="251462" y="257534"/>
                  </a:lnTo>
                </a:path>
                <a:path w="523239" h="333375">
                  <a:moveTo>
                    <a:pt x="251462" y="257534"/>
                  </a:moveTo>
                  <a:lnTo>
                    <a:pt x="251462" y="257534"/>
                  </a:lnTo>
                </a:path>
                <a:path w="523239" h="333375">
                  <a:moveTo>
                    <a:pt x="251462" y="257534"/>
                  </a:moveTo>
                  <a:lnTo>
                    <a:pt x="135483" y="196760"/>
                  </a:lnTo>
                </a:path>
                <a:path w="523239" h="333375">
                  <a:moveTo>
                    <a:pt x="135483" y="196760"/>
                  </a:moveTo>
                  <a:lnTo>
                    <a:pt x="135483" y="196760"/>
                  </a:lnTo>
                </a:path>
                <a:path w="523239" h="333375">
                  <a:moveTo>
                    <a:pt x="135483" y="196760"/>
                  </a:moveTo>
                  <a:lnTo>
                    <a:pt x="57970" y="136350"/>
                  </a:lnTo>
                </a:path>
                <a:path w="523239" h="333375">
                  <a:moveTo>
                    <a:pt x="57970" y="136350"/>
                  </a:moveTo>
                  <a:lnTo>
                    <a:pt x="57970" y="136350"/>
                  </a:lnTo>
                </a:path>
                <a:path w="523239" h="333375">
                  <a:moveTo>
                    <a:pt x="57970" y="136350"/>
                  </a:moveTo>
                  <a:lnTo>
                    <a:pt x="19020" y="75577"/>
                  </a:lnTo>
                </a:path>
                <a:path w="523239" h="333375">
                  <a:moveTo>
                    <a:pt x="19020" y="75577"/>
                  </a:moveTo>
                  <a:lnTo>
                    <a:pt x="19020" y="75577"/>
                  </a:lnTo>
                </a:path>
                <a:path w="523239" h="333375">
                  <a:moveTo>
                    <a:pt x="19020" y="75577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21306" y="4749734"/>
              <a:ext cx="523240" cy="348615"/>
            </a:xfrm>
            <a:custGeom>
              <a:avLst/>
              <a:gdLst/>
              <a:ahLst/>
              <a:cxnLst/>
              <a:rect l="l" t="t" r="r" b="b"/>
              <a:pathLst>
                <a:path w="523239" h="348614">
                  <a:moveTo>
                    <a:pt x="0" y="348445"/>
                  </a:moveTo>
                  <a:lnTo>
                    <a:pt x="19020" y="272761"/>
                  </a:lnTo>
                </a:path>
                <a:path w="523239" h="348614">
                  <a:moveTo>
                    <a:pt x="19020" y="272761"/>
                  </a:moveTo>
                  <a:lnTo>
                    <a:pt x="19020" y="272761"/>
                  </a:lnTo>
                </a:path>
                <a:path w="523239" h="348614">
                  <a:moveTo>
                    <a:pt x="19020" y="272761"/>
                  </a:moveTo>
                  <a:lnTo>
                    <a:pt x="57970" y="196776"/>
                  </a:lnTo>
                </a:path>
                <a:path w="523239" h="348614">
                  <a:moveTo>
                    <a:pt x="57970" y="196776"/>
                  </a:moveTo>
                  <a:lnTo>
                    <a:pt x="57970" y="196776"/>
                  </a:lnTo>
                </a:path>
                <a:path w="523239" h="348614">
                  <a:moveTo>
                    <a:pt x="57970" y="196776"/>
                  </a:moveTo>
                  <a:lnTo>
                    <a:pt x="135483" y="136380"/>
                  </a:lnTo>
                </a:path>
                <a:path w="523239" h="348614">
                  <a:moveTo>
                    <a:pt x="135483" y="136380"/>
                  </a:moveTo>
                  <a:lnTo>
                    <a:pt x="135483" y="136380"/>
                  </a:lnTo>
                </a:path>
                <a:path w="523239" h="348614">
                  <a:moveTo>
                    <a:pt x="135483" y="136380"/>
                  </a:moveTo>
                  <a:lnTo>
                    <a:pt x="251462" y="90819"/>
                  </a:lnTo>
                </a:path>
                <a:path w="523239" h="348614">
                  <a:moveTo>
                    <a:pt x="251462" y="90819"/>
                  </a:moveTo>
                  <a:lnTo>
                    <a:pt x="251462" y="90819"/>
                  </a:lnTo>
                </a:path>
                <a:path w="523239" h="348614">
                  <a:moveTo>
                    <a:pt x="251462" y="90819"/>
                  </a:moveTo>
                  <a:lnTo>
                    <a:pt x="522661" y="0"/>
                  </a:lnTo>
                </a:path>
                <a:path w="523239" h="348614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43967" y="471946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2963" y="4719461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136"/>
                  </a:moveTo>
                  <a:lnTo>
                    <a:pt x="336655" y="15136"/>
                  </a:lnTo>
                </a:path>
              </a:pathLst>
            </a:custGeom>
            <a:ln w="45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01958" y="4749734"/>
              <a:ext cx="271780" cy="91440"/>
            </a:xfrm>
            <a:custGeom>
              <a:avLst/>
              <a:gdLst/>
              <a:ahLst/>
              <a:cxnLst/>
              <a:rect l="l" t="t" r="r" b="b"/>
              <a:pathLst>
                <a:path w="271779" h="91439">
                  <a:moveTo>
                    <a:pt x="0" y="0"/>
                  </a:moveTo>
                  <a:lnTo>
                    <a:pt x="0" y="0"/>
                  </a:lnTo>
                </a:path>
                <a:path w="271779" h="91439">
                  <a:moveTo>
                    <a:pt x="0" y="0"/>
                  </a:moveTo>
                  <a:lnTo>
                    <a:pt x="271198" y="90819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64963" y="4832361"/>
              <a:ext cx="269726" cy="2754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65106" y="3931599"/>
              <a:ext cx="269665" cy="2655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201958" y="4189073"/>
              <a:ext cx="271780" cy="76200"/>
            </a:xfrm>
            <a:custGeom>
              <a:avLst/>
              <a:gdLst/>
              <a:ahLst/>
              <a:cxnLst/>
              <a:rect l="l" t="t" r="r" b="b"/>
              <a:pathLst>
                <a:path w="271779" h="76200">
                  <a:moveTo>
                    <a:pt x="271198" y="0"/>
                  </a:moveTo>
                  <a:lnTo>
                    <a:pt x="0" y="75985"/>
                  </a:lnTo>
                </a:path>
                <a:path w="271779" h="76200">
                  <a:moveTo>
                    <a:pt x="0" y="75985"/>
                  </a:moveTo>
                  <a:lnTo>
                    <a:pt x="0" y="75985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72963" y="426505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4985"/>
                  </a:moveTo>
                  <a:lnTo>
                    <a:pt x="336655" y="14985"/>
                  </a:lnTo>
                </a:path>
              </a:pathLst>
            </a:custGeom>
            <a:ln w="45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43967" y="4265059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4985"/>
                  </a:moveTo>
                  <a:lnTo>
                    <a:pt x="336655" y="14985"/>
                  </a:lnTo>
                </a:path>
              </a:pathLst>
            </a:custGeom>
            <a:ln w="45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21306" y="3931599"/>
              <a:ext cx="523240" cy="334010"/>
            </a:xfrm>
            <a:custGeom>
              <a:avLst/>
              <a:gdLst/>
              <a:ahLst/>
              <a:cxnLst/>
              <a:rect l="l" t="t" r="r" b="b"/>
              <a:pathLst>
                <a:path w="523239" h="334010">
                  <a:moveTo>
                    <a:pt x="522661" y="333459"/>
                  </a:moveTo>
                  <a:lnTo>
                    <a:pt x="522661" y="333459"/>
                  </a:lnTo>
                </a:path>
                <a:path w="523239" h="334010">
                  <a:moveTo>
                    <a:pt x="522661" y="333459"/>
                  </a:moveTo>
                  <a:lnTo>
                    <a:pt x="251462" y="257473"/>
                  </a:lnTo>
                </a:path>
                <a:path w="523239" h="334010">
                  <a:moveTo>
                    <a:pt x="251462" y="257473"/>
                  </a:moveTo>
                  <a:lnTo>
                    <a:pt x="251462" y="257473"/>
                  </a:lnTo>
                </a:path>
                <a:path w="523239" h="334010">
                  <a:moveTo>
                    <a:pt x="251462" y="257473"/>
                  </a:moveTo>
                  <a:lnTo>
                    <a:pt x="154619" y="212215"/>
                  </a:lnTo>
                </a:path>
                <a:path w="523239" h="334010">
                  <a:moveTo>
                    <a:pt x="154619" y="212215"/>
                  </a:moveTo>
                  <a:lnTo>
                    <a:pt x="154619" y="212215"/>
                  </a:lnTo>
                </a:path>
                <a:path w="523239" h="334010">
                  <a:moveTo>
                    <a:pt x="154619" y="212215"/>
                  </a:moveTo>
                  <a:lnTo>
                    <a:pt x="77493" y="136380"/>
                  </a:lnTo>
                </a:path>
                <a:path w="523239" h="334010">
                  <a:moveTo>
                    <a:pt x="77493" y="136380"/>
                  </a:moveTo>
                  <a:lnTo>
                    <a:pt x="77493" y="136380"/>
                  </a:lnTo>
                </a:path>
                <a:path w="523239" h="334010">
                  <a:moveTo>
                    <a:pt x="77493" y="136380"/>
                  </a:moveTo>
                  <a:lnTo>
                    <a:pt x="19020" y="75834"/>
                  </a:lnTo>
                </a:path>
                <a:path w="523239" h="334010">
                  <a:moveTo>
                    <a:pt x="19020" y="75834"/>
                  </a:moveTo>
                  <a:lnTo>
                    <a:pt x="19020" y="75834"/>
                  </a:lnTo>
                </a:path>
                <a:path w="523239" h="334010">
                  <a:moveTo>
                    <a:pt x="19020" y="75834"/>
                  </a:moveTo>
                  <a:lnTo>
                    <a:pt x="0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21306" y="3598442"/>
              <a:ext cx="523240" cy="333375"/>
            </a:xfrm>
            <a:custGeom>
              <a:avLst/>
              <a:gdLst/>
              <a:ahLst/>
              <a:cxnLst/>
              <a:rect l="l" t="t" r="r" b="b"/>
              <a:pathLst>
                <a:path w="523239" h="333375">
                  <a:moveTo>
                    <a:pt x="0" y="333157"/>
                  </a:moveTo>
                  <a:lnTo>
                    <a:pt x="19020" y="257473"/>
                  </a:lnTo>
                </a:path>
                <a:path w="523239" h="333375">
                  <a:moveTo>
                    <a:pt x="19020" y="257473"/>
                  </a:moveTo>
                  <a:lnTo>
                    <a:pt x="19020" y="257473"/>
                  </a:lnTo>
                </a:path>
                <a:path w="523239" h="333375">
                  <a:moveTo>
                    <a:pt x="19020" y="257473"/>
                  </a:moveTo>
                  <a:lnTo>
                    <a:pt x="77493" y="196776"/>
                  </a:lnTo>
                </a:path>
                <a:path w="523239" h="333375">
                  <a:moveTo>
                    <a:pt x="77493" y="196776"/>
                  </a:moveTo>
                  <a:lnTo>
                    <a:pt x="77493" y="196776"/>
                  </a:lnTo>
                </a:path>
                <a:path w="523239" h="333375">
                  <a:moveTo>
                    <a:pt x="77493" y="196776"/>
                  </a:moveTo>
                  <a:lnTo>
                    <a:pt x="154619" y="121092"/>
                  </a:lnTo>
                </a:path>
                <a:path w="523239" h="333375">
                  <a:moveTo>
                    <a:pt x="154619" y="121092"/>
                  </a:moveTo>
                  <a:lnTo>
                    <a:pt x="154619" y="121092"/>
                  </a:lnTo>
                </a:path>
                <a:path w="523239" h="333375">
                  <a:moveTo>
                    <a:pt x="154619" y="121092"/>
                  </a:moveTo>
                  <a:lnTo>
                    <a:pt x="251462" y="75531"/>
                  </a:lnTo>
                </a:path>
                <a:path w="523239" h="333375">
                  <a:moveTo>
                    <a:pt x="251462" y="75531"/>
                  </a:moveTo>
                  <a:lnTo>
                    <a:pt x="251462" y="75531"/>
                  </a:lnTo>
                </a:path>
                <a:path w="523239" h="333375">
                  <a:moveTo>
                    <a:pt x="251462" y="75531"/>
                  </a:moveTo>
                  <a:lnTo>
                    <a:pt x="522661" y="0"/>
                  </a:lnTo>
                </a:path>
                <a:path w="523239" h="333375">
                  <a:moveTo>
                    <a:pt x="522661" y="0"/>
                  </a:moveTo>
                  <a:lnTo>
                    <a:pt x="522661" y="0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43967" y="3568018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72963" y="3568018"/>
              <a:ext cx="329565" cy="30480"/>
            </a:xfrm>
            <a:custGeom>
              <a:avLst/>
              <a:gdLst/>
              <a:ahLst/>
              <a:cxnLst/>
              <a:rect l="l" t="t" r="r" b="b"/>
              <a:pathLst>
                <a:path w="329564" h="30479">
                  <a:moveTo>
                    <a:pt x="-7660" y="15212"/>
                  </a:moveTo>
                  <a:lnTo>
                    <a:pt x="336656" y="15212"/>
                  </a:lnTo>
                </a:path>
              </a:pathLst>
            </a:custGeom>
            <a:ln w="457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01958" y="3598442"/>
              <a:ext cx="271780" cy="75565"/>
            </a:xfrm>
            <a:custGeom>
              <a:avLst/>
              <a:gdLst/>
              <a:ahLst/>
              <a:cxnLst/>
              <a:rect l="l" t="t" r="r" b="b"/>
              <a:pathLst>
                <a:path w="271779" h="75564">
                  <a:moveTo>
                    <a:pt x="0" y="0"/>
                  </a:moveTo>
                  <a:lnTo>
                    <a:pt x="0" y="0"/>
                  </a:lnTo>
                </a:path>
                <a:path w="271779" h="75564">
                  <a:moveTo>
                    <a:pt x="0" y="0"/>
                  </a:moveTo>
                  <a:lnTo>
                    <a:pt x="271198" y="75531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65101" y="3665919"/>
              <a:ext cx="269669" cy="27331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75635" y="2840854"/>
              <a:ext cx="4066540" cy="2954020"/>
            </a:xfrm>
            <a:custGeom>
              <a:avLst/>
              <a:gdLst/>
              <a:ahLst/>
              <a:cxnLst/>
              <a:rect l="l" t="t" r="r" b="b"/>
              <a:pathLst>
                <a:path w="4066540" h="2954020">
                  <a:moveTo>
                    <a:pt x="2710536" y="1984562"/>
                  </a:moveTo>
                  <a:lnTo>
                    <a:pt x="4007766" y="242337"/>
                  </a:lnTo>
                </a:path>
                <a:path w="4066540" h="2954020">
                  <a:moveTo>
                    <a:pt x="2749389" y="893968"/>
                  </a:moveTo>
                  <a:lnTo>
                    <a:pt x="4066142" y="30424"/>
                  </a:lnTo>
                </a:path>
                <a:path w="4066540" h="2954020">
                  <a:moveTo>
                    <a:pt x="0" y="75985"/>
                  </a:moveTo>
                  <a:lnTo>
                    <a:pt x="1084195" y="1999699"/>
                  </a:lnTo>
                </a:path>
                <a:path w="4066540" h="2954020">
                  <a:moveTo>
                    <a:pt x="0" y="0"/>
                  </a:moveTo>
                  <a:lnTo>
                    <a:pt x="1084195" y="772724"/>
                  </a:lnTo>
                </a:path>
                <a:path w="4066540" h="2954020">
                  <a:moveTo>
                    <a:pt x="2826902" y="2954017"/>
                  </a:moveTo>
                  <a:lnTo>
                    <a:pt x="4027096" y="530387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473278" y="3789436"/>
            <a:ext cx="817244" cy="29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0" marR="5080" indent="-19685">
              <a:lnSpc>
                <a:spcPct val="111500"/>
              </a:lnSpc>
              <a:spcBef>
                <a:spcPts val="90"/>
              </a:spcBef>
            </a:pPr>
            <a:r>
              <a:rPr sz="800" spc="145" dirty="0">
                <a:latin typeface="Arial"/>
                <a:cs typeface="Arial"/>
              </a:rPr>
              <a:t>Responds </a:t>
            </a:r>
            <a:r>
              <a:rPr sz="800" spc="75" dirty="0">
                <a:latin typeface="Arial"/>
                <a:cs typeface="Arial"/>
              </a:rPr>
              <a:t>t</a:t>
            </a:r>
            <a:r>
              <a:rPr sz="800" spc="-125" dirty="0">
                <a:latin typeface="Arial"/>
                <a:cs typeface="Arial"/>
              </a:rPr>
              <a:t> </a:t>
            </a:r>
            <a:r>
              <a:rPr sz="800" spc="150" dirty="0">
                <a:latin typeface="Arial"/>
                <a:cs typeface="Arial"/>
              </a:rPr>
              <a:t>o  </a:t>
            </a:r>
            <a:r>
              <a:rPr sz="800" spc="170" dirty="0">
                <a:latin typeface="Arial"/>
                <a:cs typeface="Arial"/>
              </a:rPr>
              <a:t>alarm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55" dirty="0">
                <a:latin typeface="Arial"/>
                <a:cs typeface="Arial"/>
              </a:rPr>
              <a:t>event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15095" y="4894303"/>
            <a:ext cx="991869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0"/>
              </a:spcBef>
            </a:pPr>
            <a:r>
              <a:rPr sz="800" spc="145" dirty="0">
                <a:latin typeface="Arial"/>
                <a:cs typeface="Arial"/>
              </a:rPr>
              <a:t>Encount </a:t>
            </a:r>
            <a:r>
              <a:rPr sz="800" spc="160" dirty="0">
                <a:latin typeface="Arial"/>
                <a:cs typeface="Arial"/>
              </a:rPr>
              <a:t>ers </a:t>
            </a:r>
            <a:r>
              <a:rPr sz="800" spc="155" dirty="0">
                <a:latin typeface="Arial"/>
                <a:cs typeface="Arial"/>
              </a:rPr>
              <a:t>an  </a:t>
            </a:r>
            <a:r>
              <a:rPr sz="800" spc="160" dirty="0">
                <a:latin typeface="Arial"/>
                <a:cs typeface="Arial"/>
              </a:rPr>
              <a:t>error </a:t>
            </a:r>
            <a:r>
              <a:rPr sz="800" spc="150" dirty="0">
                <a:latin typeface="Arial"/>
                <a:cs typeface="Arial"/>
              </a:rPr>
              <a:t>condit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145" dirty="0">
                <a:latin typeface="Arial"/>
                <a:cs typeface="Arial"/>
              </a:rPr>
              <a:t>ion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317046" y="4772323"/>
            <a:ext cx="513080" cy="910590"/>
            <a:chOff x="1317046" y="4772323"/>
            <a:chExt cx="513080" cy="910590"/>
          </a:xfrm>
        </p:grpSpPr>
        <p:sp>
          <p:nvSpPr>
            <p:cNvPr id="85" name="object 85"/>
            <p:cNvSpPr/>
            <p:nvPr/>
          </p:nvSpPr>
          <p:spPr>
            <a:xfrm>
              <a:off x="1384938" y="4772323"/>
              <a:ext cx="387408" cy="31841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17046" y="5067754"/>
              <a:ext cx="504190" cy="606425"/>
            </a:xfrm>
            <a:custGeom>
              <a:avLst/>
              <a:gdLst/>
              <a:ahLst/>
              <a:cxnLst/>
              <a:rect l="l" t="t" r="r" b="b"/>
              <a:pathLst>
                <a:path w="504189" h="606425">
                  <a:moveTo>
                    <a:pt x="271507" y="0"/>
                  </a:moveTo>
                  <a:lnTo>
                    <a:pt x="271507" y="363566"/>
                  </a:lnTo>
                </a:path>
                <a:path w="504189" h="606425">
                  <a:moveTo>
                    <a:pt x="271507" y="363566"/>
                  </a:moveTo>
                  <a:lnTo>
                    <a:pt x="19484" y="590736"/>
                  </a:lnTo>
                </a:path>
                <a:path w="504189" h="606425">
                  <a:moveTo>
                    <a:pt x="271507" y="363566"/>
                  </a:moveTo>
                  <a:lnTo>
                    <a:pt x="503563" y="605934"/>
                  </a:lnTo>
                </a:path>
                <a:path w="504189" h="606425">
                  <a:moveTo>
                    <a:pt x="0" y="90804"/>
                  </a:moveTo>
                  <a:lnTo>
                    <a:pt x="503563" y="90804"/>
                  </a:lnTo>
                </a:path>
              </a:pathLst>
            </a:custGeom>
            <a:ln w="17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149792" y="5833864"/>
            <a:ext cx="90360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2725">
              <a:lnSpc>
                <a:spcPct val="111800"/>
              </a:lnSpc>
              <a:spcBef>
                <a:spcPts val="90"/>
              </a:spcBef>
            </a:pPr>
            <a:r>
              <a:rPr sz="800" spc="175" dirty="0">
                <a:latin typeface="Arial"/>
                <a:cs typeface="Arial"/>
              </a:rPr>
              <a:t>syst </a:t>
            </a:r>
            <a:r>
              <a:rPr sz="800" spc="195" dirty="0">
                <a:latin typeface="Arial"/>
                <a:cs typeface="Arial"/>
              </a:rPr>
              <a:t>em  </a:t>
            </a:r>
            <a:r>
              <a:rPr sz="800" spc="155" dirty="0">
                <a:latin typeface="Arial"/>
                <a:cs typeface="Arial"/>
              </a:rPr>
              <a:t>administ</a:t>
            </a:r>
            <a:r>
              <a:rPr sz="800" spc="-90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rat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125" dirty="0">
                <a:latin typeface="Arial"/>
                <a:cs typeface="Arial"/>
              </a:rPr>
              <a:t>or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67504" y="2842911"/>
            <a:ext cx="832485" cy="153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35"/>
              </a:spcBef>
            </a:pPr>
            <a:r>
              <a:rPr sz="800" spc="175" dirty="0">
                <a:latin typeface="Arial"/>
                <a:cs typeface="Arial"/>
              </a:rPr>
              <a:t>sensors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99" y="535051"/>
            <a:ext cx="46118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Use-Cases</a:t>
            </a:r>
            <a:r>
              <a:rPr sz="3200" spc="-295" dirty="0"/>
              <a:t> </a:t>
            </a:r>
            <a:r>
              <a:rPr sz="3200" spc="-90" dirty="0"/>
              <a:t>Diagram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0656" y="1654678"/>
            <a:ext cx="5669857" cy="5019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50" y="440182"/>
            <a:ext cx="713105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9" name="object 9"/>
          <p:cNvSpPr/>
          <p:nvPr/>
        </p:nvSpPr>
        <p:spPr>
          <a:xfrm>
            <a:off x="279367" y="2164751"/>
            <a:ext cx="7528096" cy="3372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70503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798826" y="1396365"/>
            <a:ext cx="324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Use Case</a:t>
            </a:r>
            <a:r>
              <a:rPr sz="2800" b="1" u="heavy" spc="-5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imes New Roman"/>
                <a:cs typeface="Times New Roman"/>
              </a:rPr>
              <a:t>Description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949" y="2190369"/>
            <a:ext cx="16351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8029" y="2190369"/>
            <a:ext cx="527177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Power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Home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Owner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Primary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 Owner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turns the power on.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5"/>
              </a:spcBef>
            </a:pP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Adjust </a:t>
            </a:r>
            <a:r>
              <a:rPr sz="1800" b="1" u="heavy" spc="-3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.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the temperature in all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rooms</a:t>
            </a:r>
            <a:r>
              <a:rPr sz="18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is 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above the desired temperature, no actions are</a:t>
            </a:r>
            <a:r>
              <a:rPr sz="1800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taken.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949" y="4479493"/>
            <a:ext cx="1113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8029" y="4479493"/>
            <a:ext cx="2869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XX, 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Perform Adjust</a:t>
            </a:r>
            <a:r>
              <a:rPr sz="1800" spc="-1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Temp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705031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8949" y="2004440"/>
            <a:ext cx="16351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8029" y="2004440"/>
            <a:ext cx="485584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52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Adjust </a:t>
            </a:r>
            <a:r>
              <a:rPr sz="2400" b="1" spc="-60" dirty="0">
                <a:solidFill>
                  <a:srgbClr val="2E2B1F"/>
                </a:solidFill>
                <a:latin typeface="Times New Roman"/>
                <a:cs typeface="Times New Roman"/>
              </a:rPr>
              <a:t>Temp 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Secondary and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Check the temperature in each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room. For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sz="18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room:</a:t>
            </a:r>
            <a:endParaRPr sz="1800">
              <a:latin typeface="Times New Roman"/>
              <a:cs typeface="Times New Roman"/>
            </a:endParaRPr>
          </a:p>
          <a:p>
            <a:pPr marL="209550" algn="ctr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Below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target: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4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b="1" u="heavy" spc="-7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Low</a:t>
            </a:r>
            <a:endParaRPr sz="1800">
              <a:latin typeface="Times New Roman"/>
              <a:cs typeface="Times New Roman"/>
            </a:endParaRPr>
          </a:p>
          <a:p>
            <a:pPr marL="272415" algn="ctr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Above target: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Perform </a:t>
            </a:r>
            <a:r>
              <a:rPr sz="1800" b="1" u="heavy" spc="-4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Temp</a:t>
            </a:r>
            <a:r>
              <a:rPr sz="1800" b="1" u="heavy" spc="-6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High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49" y="4293870"/>
            <a:ext cx="1113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 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8029" y="4293870"/>
            <a:ext cx="2868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Requirements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XX, </a:t>
            </a:r>
            <a:r>
              <a:rPr sz="1800" spc="-85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  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1800" spc="-35" dirty="0">
                <a:solidFill>
                  <a:srgbClr val="2E2B1F"/>
                </a:solidFill>
                <a:latin typeface="Times New Roman"/>
                <a:cs typeface="Times New Roman"/>
              </a:rPr>
              <a:t>Low, </a:t>
            </a:r>
            <a:r>
              <a:rPr sz="1800" spc="-30" dirty="0">
                <a:solidFill>
                  <a:srgbClr val="2E2B1F"/>
                </a:solidFill>
                <a:latin typeface="Times New Roman"/>
                <a:cs typeface="Times New Roman"/>
              </a:rPr>
              <a:t>Temp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 High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5" name="object 5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0949" y="440182"/>
            <a:ext cx="6978649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Home </a:t>
            </a:r>
            <a:r>
              <a:rPr spc="-85" dirty="0"/>
              <a:t>Heating</a:t>
            </a:r>
            <a:r>
              <a:rPr spc="-420" dirty="0"/>
              <a:t> </a:t>
            </a:r>
            <a:r>
              <a:rPr spc="-120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88949" y="2004440"/>
            <a:ext cx="16351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Descr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8029" y="2004440"/>
            <a:ext cx="4261485" cy="258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08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Low 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(initiator)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Secondary and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essential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Open room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valve, start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pump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started.</a:t>
            </a:r>
            <a:endParaRPr sz="1800">
              <a:latin typeface="Times New Roman"/>
              <a:cs typeface="Times New Roman"/>
            </a:endParaRPr>
          </a:p>
          <a:p>
            <a:pPr marL="983615">
              <a:lnSpc>
                <a:spcPct val="100000"/>
              </a:lnSpc>
              <a:spcBef>
                <a:spcPts val="145"/>
              </a:spcBef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If water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temp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falls below</a:t>
            </a:r>
            <a:r>
              <a:rPr sz="18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threshold,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open fuel value and ignite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burner.</a:t>
            </a:r>
            <a:endParaRPr sz="1800">
              <a:latin typeface="Times New Roman"/>
              <a:cs typeface="Times New Roman"/>
            </a:endParaRPr>
          </a:p>
          <a:p>
            <a:pPr marL="12700" marR="1397635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Requirements </a:t>
            </a:r>
            <a:r>
              <a:rPr sz="1800" spc="-5" dirty="0">
                <a:solidFill>
                  <a:srgbClr val="2E2B1F"/>
                </a:solidFill>
                <a:latin typeface="Times New Roman"/>
                <a:cs typeface="Times New Roman"/>
              </a:rPr>
              <a:t>XX, </a:t>
            </a:r>
            <a:r>
              <a:rPr sz="1800" spc="-85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18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E2B1F"/>
                </a:solidFill>
                <a:latin typeface="Times New Roman"/>
                <a:cs typeface="Times New Roman"/>
              </a:rPr>
              <a:t>ZZ  None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949" y="4019550"/>
            <a:ext cx="111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1800" b="1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E2B1F"/>
                </a:solidFill>
                <a:latin typeface="Times New Roman"/>
                <a:cs typeface="Times New Roman"/>
              </a:rPr>
              <a:t>Ref.:  </a:t>
            </a:r>
            <a:r>
              <a:rPr sz="18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08250" y="440182"/>
            <a:ext cx="5416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Use </a:t>
            </a:r>
            <a:r>
              <a:rPr spc="-75" dirty="0"/>
              <a:t>Case</a:t>
            </a:r>
            <a:r>
              <a:rPr spc="-395" dirty="0"/>
              <a:t> </a:t>
            </a:r>
            <a:r>
              <a:rPr spc="-85" dirty="0"/>
              <a:t>Scenario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7840" y="4645533"/>
            <a:ext cx="7654925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suggested solution, and distribute student grades on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each</a:t>
            </a:r>
            <a:r>
              <a:rPr sz="2000" spc="-1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7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This system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will also help the students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automatically distributing the  assignments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students, provide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facility where the students can  submit their solutions, remind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students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assignment is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almost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due,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remind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students 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assignment is</a:t>
            </a:r>
            <a:r>
              <a:rPr sz="20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overdue.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40" y="1573784"/>
            <a:ext cx="765619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0" marR="554990" indent="-1593215">
              <a:lnSpc>
                <a:spcPct val="116199"/>
              </a:lnSpc>
              <a:spcBef>
                <a:spcPts val="100"/>
              </a:spcBef>
            </a:pP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Home</a:t>
            </a:r>
            <a:r>
              <a:rPr sz="2400" b="1" spc="-3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Assignment</a:t>
            </a:r>
            <a:r>
              <a:rPr sz="2400" b="1" spc="-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distribution</a:t>
            </a:r>
            <a:r>
              <a:rPr sz="2400" b="1" spc="-229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Collection  System(HACS)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10"/>
              </a:spcBef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Homework assignment and collection are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an integral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part of any  educational system. </a:t>
            </a:r>
            <a:r>
              <a:rPr sz="2000" spc="-45" dirty="0">
                <a:solidFill>
                  <a:srgbClr val="2E2B1F"/>
                </a:solidFill>
                <a:latin typeface="Times New Roman"/>
                <a:cs typeface="Times New Roman"/>
              </a:rPr>
              <a:t>Today,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this task is performed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manually.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What we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want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homework assignment distribution and collection system to do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  automate this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158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be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used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Instructor/Teacher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distribute the  homework assignments,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review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students’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solutions,</a:t>
            </a:r>
            <a:r>
              <a:rPr sz="2000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distribute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524240" cy="1347470"/>
            <a:chOff x="0" y="0"/>
            <a:chExt cx="8524240" cy="1347470"/>
          </a:xfrm>
        </p:grpSpPr>
        <p:sp>
          <p:nvSpPr>
            <p:cNvPr id="5" name="object 5"/>
            <p:cNvSpPr/>
            <p:nvPr/>
          </p:nvSpPr>
          <p:spPr>
            <a:xfrm>
              <a:off x="1969007" y="1101852"/>
              <a:ext cx="6554724" cy="245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7964" y="1193291"/>
              <a:ext cx="6409690" cy="62865"/>
            </a:xfrm>
            <a:custGeom>
              <a:avLst/>
              <a:gdLst/>
              <a:ahLst/>
              <a:cxnLst/>
              <a:rect l="l" t="t" r="r" b="b"/>
              <a:pathLst>
                <a:path w="6409690" h="62865">
                  <a:moveTo>
                    <a:pt x="0" y="62611"/>
                  </a:moveTo>
                  <a:lnTo>
                    <a:pt x="6409309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485900" cy="1214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3176" y="241537"/>
            <a:ext cx="635825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0" marR="5080" indent="-1867535">
              <a:lnSpc>
                <a:spcPct val="116199"/>
              </a:lnSpc>
              <a:spcBef>
                <a:spcPts val="95"/>
              </a:spcBef>
            </a:pP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Home</a:t>
            </a:r>
            <a:r>
              <a:rPr sz="2400" spc="-3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Assignment</a:t>
            </a:r>
            <a:r>
              <a:rPr sz="2400" spc="-2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distribution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Collection</a:t>
            </a:r>
            <a:r>
              <a:rPr sz="2400" spc="-2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System 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Case</a:t>
            </a:r>
            <a:r>
              <a:rPr sz="2400" spc="-3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234439"/>
            <a:ext cx="8103108" cy="5318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77309" y="908303"/>
            <a:ext cx="5119370" cy="165100"/>
            <a:chOff x="2877309" y="908303"/>
            <a:chExt cx="5119370" cy="165100"/>
          </a:xfrm>
        </p:grpSpPr>
        <p:sp>
          <p:nvSpPr>
            <p:cNvPr id="5" name="object 5"/>
            <p:cNvSpPr/>
            <p:nvPr/>
          </p:nvSpPr>
          <p:spPr>
            <a:xfrm>
              <a:off x="2877309" y="908303"/>
              <a:ext cx="5119132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5599" y="99059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94306" y="338708"/>
            <a:ext cx="62114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sz="3200" spc="-95" dirty="0">
                <a:solidFill>
                  <a:srgbClr val="006FC0"/>
                </a:solidFill>
              </a:rPr>
              <a:t>HACS</a:t>
            </a:r>
            <a:r>
              <a:rPr sz="3200" spc="-215" dirty="0">
                <a:solidFill>
                  <a:srgbClr val="006FC0"/>
                </a:solidFill>
              </a:rPr>
              <a:t> </a:t>
            </a:r>
            <a:r>
              <a:rPr sz="3200" spc="-60" dirty="0">
                <a:solidFill>
                  <a:srgbClr val="006FC0"/>
                </a:solidFill>
              </a:rPr>
              <a:t>Use</a:t>
            </a:r>
            <a:r>
              <a:rPr sz="3200" spc="-229" dirty="0">
                <a:solidFill>
                  <a:srgbClr val="006FC0"/>
                </a:solidFill>
              </a:rPr>
              <a:t> </a:t>
            </a:r>
            <a:r>
              <a:rPr sz="3200" spc="-75" dirty="0">
                <a:solidFill>
                  <a:srgbClr val="006FC0"/>
                </a:solidFill>
              </a:rPr>
              <a:t>Cases</a:t>
            </a:r>
            <a:r>
              <a:rPr lang="en-US" sz="3200" spc="-75" dirty="0">
                <a:solidFill>
                  <a:srgbClr val="006FC0"/>
                </a:solidFill>
              </a:rPr>
              <a:t> </a:t>
            </a:r>
            <a:r>
              <a:rPr sz="3200" spc="-90" dirty="0">
                <a:solidFill>
                  <a:srgbClr val="006FC0"/>
                </a:solidFill>
              </a:rPr>
              <a:t>Description</a:t>
            </a:r>
            <a:endParaRPr sz="32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7911" y="1847215"/>
            <a:ext cx="16363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case:  </a:t>
            </a: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Actors:  </a:t>
            </a:r>
            <a:r>
              <a:rPr sz="2400" b="1" spc="-40" dirty="0">
                <a:solidFill>
                  <a:srgbClr val="2E2B1F"/>
                </a:solidFill>
                <a:latin typeface="Times New Roman"/>
                <a:cs typeface="Times New Roman"/>
              </a:rPr>
              <a:t>Type: 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Description: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140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Distribute</a:t>
            </a:r>
            <a:r>
              <a:rPr b="1" spc="-1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Assignments  </a:t>
            </a:r>
            <a:r>
              <a:rPr dirty="0"/>
              <a:t>Instructor </a:t>
            </a:r>
            <a:r>
              <a:rPr spc="-5" dirty="0"/>
              <a:t>(initiator)  Primary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essential</a:t>
            </a:r>
          </a:p>
          <a:p>
            <a:pPr marL="12700">
              <a:lnSpc>
                <a:spcPct val="100000"/>
              </a:lnSpc>
            </a:pPr>
            <a:r>
              <a:rPr dirty="0"/>
              <a:t>The Instructor </a:t>
            </a:r>
            <a:r>
              <a:rPr spc="-5" dirty="0"/>
              <a:t>completes </a:t>
            </a:r>
            <a:r>
              <a:rPr dirty="0"/>
              <a:t>an </a:t>
            </a:r>
            <a:r>
              <a:rPr spc="-5" dirty="0"/>
              <a:t>assignment</a:t>
            </a:r>
            <a:r>
              <a:rPr spc="-85" dirty="0"/>
              <a:t> </a:t>
            </a:r>
            <a:r>
              <a:rPr dirty="0"/>
              <a:t>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911" y="3310508"/>
            <a:ext cx="7232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submits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 to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instructor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submit</a:t>
            </a:r>
            <a:r>
              <a:rPr sz="24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 due date and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class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assignment is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assigned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Times New Roman"/>
                <a:cs typeface="Times New Roman"/>
              </a:rPr>
              <a:t>for.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11" y="4407484"/>
            <a:ext cx="14770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Cross</a:t>
            </a:r>
            <a:r>
              <a:rPr sz="2400" b="1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E2B1F"/>
                </a:solidFill>
                <a:latin typeface="Times New Roman"/>
                <a:cs typeface="Times New Roman"/>
              </a:rPr>
              <a:t>Ref.: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Use-Cases: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7016" y="4407484"/>
            <a:ext cx="57423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 XX, </a:t>
            </a:r>
            <a:r>
              <a:rPr sz="2400" spc="-110" dirty="0">
                <a:solidFill>
                  <a:srgbClr val="2E2B1F"/>
                </a:solidFill>
                <a:latin typeface="Times New Roman"/>
                <a:cs typeface="Times New Roman"/>
              </a:rPr>
              <a:t>YY,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r>
              <a:rPr sz="2400" spc="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ZZ</a:t>
            </a:r>
            <a:endParaRPr sz="2400">
              <a:latin typeface="Times New Roman"/>
              <a:cs typeface="Times New Roman"/>
            </a:endParaRPr>
          </a:p>
          <a:p>
            <a:pPr marL="927100" marR="5080" indent="-914400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Configure </a:t>
            </a:r>
            <a:r>
              <a:rPr sz="2400" i="1" spc="-5" dirty="0">
                <a:solidFill>
                  <a:srgbClr val="2E2B1F"/>
                </a:solidFill>
                <a:latin typeface="Times New Roman"/>
                <a:cs typeface="Times New Roman"/>
              </a:rPr>
              <a:t>HACS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done before any</a:t>
            </a:r>
            <a:r>
              <a:rPr sz="2400" spc="-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 (Instructor 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Student)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</a:t>
            </a:r>
            <a:r>
              <a:rPr sz="24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HACS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67704" y="908303"/>
            <a:ext cx="5728970" cy="165100"/>
            <a:chOff x="2267704" y="908303"/>
            <a:chExt cx="5728970" cy="165100"/>
          </a:xfrm>
        </p:grpSpPr>
        <p:sp>
          <p:nvSpPr>
            <p:cNvPr id="5" name="object 5"/>
            <p:cNvSpPr/>
            <p:nvPr/>
          </p:nvSpPr>
          <p:spPr>
            <a:xfrm>
              <a:off x="2267704" y="908303"/>
              <a:ext cx="5728759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0" y="990599"/>
              <a:ext cx="5638800" cy="0"/>
            </a:xfrm>
            <a:custGeom>
              <a:avLst/>
              <a:gdLst/>
              <a:ahLst/>
              <a:cxnLst/>
              <a:rect l="l" t="t" r="r" b="b"/>
              <a:pathLst>
                <a:path w="5638800">
                  <a:moveTo>
                    <a:pt x="0" y="0"/>
                  </a:moveTo>
                  <a:lnTo>
                    <a:pt x="56388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8229600" cy="6858000"/>
            <a:chOff x="0" y="0"/>
            <a:chExt cx="82296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85900" cy="12146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172" y="1214626"/>
              <a:ext cx="7615428" cy="5643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355472"/>
            <a:ext cx="64007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1645" algn="l"/>
              </a:tabLst>
            </a:pPr>
            <a:r>
              <a:rPr sz="3000" spc="-65" dirty="0">
                <a:solidFill>
                  <a:srgbClr val="006FC0"/>
                </a:solidFill>
              </a:rPr>
              <a:t>Use</a:t>
            </a:r>
            <a:r>
              <a:rPr sz="3000" spc="-225" dirty="0">
                <a:solidFill>
                  <a:srgbClr val="006FC0"/>
                </a:solidFill>
              </a:rPr>
              <a:t> </a:t>
            </a:r>
            <a:r>
              <a:rPr sz="3000" spc="-80" dirty="0">
                <a:solidFill>
                  <a:srgbClr val="006FC0"/>
                </a:solidFill>
              </a:rPr>
              <a:t>Cases</a:t>
            </a:r>
            <a:r>
              <a:rPr lang="en-US" sz="3000" spc="-80" dirty="0">
                <a:solidFill>
                  <a:srgbClr val="006FC0"/>
                </a:solidFill>
              </a:rPr>
              <a:t> </a:t>
            </a:r>
            <a:r>
              <a:rPr sz="3000" spc="-95" dirty="0">
                <a:solidFill>
                  <a:srgbClr val="006FC0"/>
                </a:solidFill>
              </a:rPr>
              <a:t>Diagram </a:t>
            </a:r>
            <a:r>
              <a:rPr sz="3000" spc="-65" dirty="0">
                <a:solidFill>
                  <a:srgbClr val="006FC0"/>
                </a:solidFill>
              </a:rPr>
              <a:t>for</a:t>
            </a:r>
            <a:r>
              <a:rPr sz="3000" spc="-395" dirty="0">
                <a:solidFill>
                  <a:srgbClr val="006FC0"/>
                </a:solidFill>
              </a:rPr>
              <a:t> </a:t>
            </a:r>
            <a:r>
              <a:rPr sz="3000" spc="-100" dirty="0">
                <a:solidFill>
                  <a:srgbClr val="006FC0"/>
                </a:solidFill>
              </a:rPr>
              <a:t>Restaurant</a:t>
            </a:r>
            <a:endParaRPr sz="3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199" y="533400"/>
            <a:ext cx="531799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4040" y="1473073"/>
            <a:ext cx="7437120" cy="4635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849A09"/>
                </a:solidFill>
                <a:latin typeface="Times New Roman"/>
                <a:cs typeface="Times New Roman"/>
              </a:rPr>
              <a:t>Inception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—ask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establish</a:t>
            </a:r>
            <a:r>
              <a:rPr sz="2400" spc="-1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basic understanding of the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people who want a</a:t>
            </a:r>
            <a:r>
              <a:rPr sz="2400" spc="-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nature of the solution 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desired,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848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Wingdings"/>
              <a:buChar char=""/>
              <a:tabLst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effectiveness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preliminary communication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collaboration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between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the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developer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Elicitation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—elicit requirements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from all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stakeholders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Elaboration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—create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 analysis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identifies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data,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behavioral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12700" marR="950594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Negotiation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—agree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 a deliverable system that</a:t>
            </a:r>
            <a:r>
              <a:rPr sz="24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is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realistic for developers and</a:t>
            </a:r>
            <a:r>
              <a:rPr sz="2400" spc="-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535051"/>
            <a:ext cx="669886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40" dirty="0"/>
              <a:t> </a:t>
            </a:r>
            <a:r>
              <a:rPr sz="3200" spc="-70" dirty="0"/>
              <a:t>Case</a:t>
            </a:r>
            <a:r>
              <a:rPr sz="3200" spc="-240" dirty="0"/>
              <a:t> </a:t>
            </a:r>
            <a:r>
              <a:rPr sz="3200" spc="-90" dirty="0"/>
              <a:t>Diagram</a:t>
            </a:r>
            <a:r>
              <a:rPr sz="3200" spc="-265" dirty="0"/>
              <a:t> </a:t>
            </a:r>
            <a:r>
              <a:rPr sz="3200" spc="-80" dirty="0"/>
              <a:t>Online</a:t>
            </a:r>
            <a:r>
              <a:rPr sz="3200" spc="-229" dirty="0"/>
              <a:t> </a:t>
            </a:r>
            <a:r>
              <a:rPr sz="3200" spc="-85" dirty="0"/>
              <a:t>Shopping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5336" y="1545021"/>
            <a:ext cx="7420927" cy="5225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535051"/>
            <a:ext cx="56282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29" dirty="0"/>
              <a:t> </a:t>
            </a:r>
            <a:r>
              <a:rPr sz="3200" spc="-70" dirty="0"/>
              <a:t>Case</a:t>
            </a:r>
            <a:r>
              <a:rPr sz="3200" spc="-229" dirty="0"/>
              <a:t> </a:t>
            </a:r>
            <a:r>
              <a:rPr sz="3200" spc="-95" dirty="0"/>
              <a:t>Diagram-</a:t>
            </a:r>
            <a:r>
              <a:rPr sz="3200" spc="-250" dirty="0"/>
              <a:t> </a:t>
            </a:r>
            <a:r>
              <a:rPr sz="3200" spc="-85" dirty="0"/>
              <a:t>View</a:t>
            </a:r>
            <a:r>
              <a:rPr sz="3200" spc="-235" dirty="0"/>
              <a:t> </a:t>
            </a:r>
            <a:r>
              <a:rPr sz="3200" spc="-90" dirty="0"/>
              <a:t>Items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728" y="1445861"/>
            <a:ext cx="6919524" cy="5080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54872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Use</a:t>
            </a:r>
            <a:r>
              <a:rPr sz="3200" spc="-235" dirty="0"/>
              <a:t> </a:t>
            </a:r>
            <a:r>
              <a:rPr sz="3200" spc="-70" dirty="0"/>
              <a:t>Case</a:t>
            </a:r>
            <a:r>
              <a:rPr sz="3200" spc="-235" dirty="0"/>
              <a:t> </a:t>
            </a:r>
            <a:r>
              <a:rPr sz="3200" spc="-90" dirty="0"/>
              <a:t>Diagram</a:t>
            </a:r>
            <a:r>
              <a:rPr sz="3200" spc="-265" dirty="0"/>
              <a:t> </a:t>
            </a:r>
            <a:r>
              <a:rPr sz="3200" dirty="0"/>
              <a:t>-</a:t>
            </a:r>
            <a:r>
              <a:rPr sz="3200" spc="-215" dirty="0"/>
              <a:t> </a:t>
            </a:r>
            <a:r>
              <a:rPr sz="3200" spc="-95" dirty="0"/>
              <a:t>Checkout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43904" y="1132332"/>
            <a:ext cx="5957570" cy="165100"/>
            <a:chOff x="2343904" y="1132332"/>
            <a:chExt cx="5957570" cy="165100"/>
          </a:xfrm>
        </p:grpSpPr>
        <p:sp>
          <p:nvSpPr>
            <p:cNvPr id="6" name="object 6"/>
            <p:cNvSpPr/>
            <p:nvPr/>
          </p:nvSpPr>
          <p:spPr>
            <a:xfrm>
              <a:off x="2343904" y="1132332"/>
              <a:ext cx="5957357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199" y="1214628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695" y="1450736"/>
            <a:ext cx="7234038" cy="5237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28600"/>
            <a:ext cx="6397037" cy="646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8671" y="5683097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34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18005"/>
            <a:ext cx="74637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can request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quiz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 picks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 set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of questions from its database,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compose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them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together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 quiz. It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rates the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user’s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answers, and  gives hints if the user requests</a:t>
            </a:r>
            <a:r>
              <a:rPr sz="2400" spc="-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addition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users,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have tutors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who provide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hints.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also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examinations who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certify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questions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make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sure they are not too trivial, and that they  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sensual.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75936"/>
            <a:ext cx="74644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Make a use case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diagram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 this system. </a:t>
            </a:r>
            <a:r>
              <a:rPr sz="2400" spc="-55" dirty="0">
                <a:solidFill>
                  <a:srgbClr val="2E2B1F"/>
                </a:solidFill>
                <a:latin typeface="Times New Roman"/>
                <a:cs typeface="Times New Roman"/>
              </a:rPr>
              <a:t>Work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out 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your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 cases.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Since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don’t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real stake  holders here, you are free to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details you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think is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sensual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for this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58646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95" dirty="0">
                <a:uFill>
                  <a:solidFill>
                    <a:srgbClr val="675E46"/>
                  </a:solidFill>
                </a:uFill>
              </a:rPr>
              <a:t>Example-1: </a:t>
            </a: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</a:t>
            </a:r>
            <a:r>
              <a:rPr sz="3200" u="heavy" spc="-56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 </a:t>
            </a:r>
            <a:r>
              <a:rPr sz="3200" u="heavy" spc="-85" dirty="0">
                <a:uFill>
                  <a:solidFill>
                    <a:srgbClr val="675E46"/>
                  </a:solidFill>
                </a:uFill>
              </a:rPr>
              <a:t>Scenario</a:t>
            </a:r>
            <a:endParaRPr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973" y="1857400"/>
            <a:ext cx="7885971" cy="2877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38834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65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Diagram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238" y="1333169"/>
            <a:ext cx="7432033" cy="4479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44930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471930"/>
            <a:ext cx="770890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Suppose we want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develop software for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alarm</a:t>
            </a:r>
            <a:r>
              <a:rPr sz="2000" spc="-1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clock.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2222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clock shows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day.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Using buttons, the user can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hours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 fields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individually,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choose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between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12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24-hour 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display.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is possible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set one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or two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alarms.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When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an alarm fires, it will sound  some noise. The user can turn it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off,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or choose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’snooze’.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If the user does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not respond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all, the alarm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turn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off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itself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after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2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minutes. ’Snoozing’  means to turn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off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sound,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but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alarm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will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fire again after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some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minutes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spc="-25" dirty="0">
                <a:solidFill>
                  <a:srgbClr val="2E2B1F"/>
                </a:solidFill>
                <a:latin typeface="Times New Roman"/>
                <a:cs typeface="Times New Roman"/>
              </a:rPr>
              <a:t>delay.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This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’snoozing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time’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is</a:t>
            </a:r>
            <a:r>
              <a:rPr sz="2000" spc="-2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pre-adjustable.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9644" y="397510"/>
            <a:ext cx="6772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58940" algn="l"/>
              </a:tabLst>
            </a:pPr>
            <a:r>
              <a:rPr sz="4000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Example-2: Use Case</a:t>
            </a:r>
            <a:r>
              <a:rPr sz="4000" u="heavy" spc="2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Scenario	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128" y="1338765"/>
            <a:ext cx="7253931" cy="5236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994" y="226263"/>
            <a:ext cx="380720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5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25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5" dirty="0">
                <a:uFill>
                  <a:solidFill>
                    <a:srgbClr val="675E46"/>
                  </a:solidFill>
                </a:uFill>
              </a:rPr>
              <a:t>Diagram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646" y="1865690"/>
            <a:ext cx="7025430" cy="442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3450" y="455421"/>
            <a:ext cx="426554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571373"/>
            <a:ext cx="508939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Requirements</a:t>
            </a:r>
            <a:r>
              <a:rPr sz="3200" spc="-260" dirty="0"/>
              <a:t> </a:t>
            </a:r>
            <a:r>
              <a:rPr sz="3200" spc="-90" dirty="0"/>
              <a:t>Engineering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3904" y="1085088"/>
            <a:ext cx="5957570" cy="165100"/>
            <a:chOff x="2343904" y="1085088"/>
            <a:chExt cx="5957570" cy="165100"/>
          </a:xfrm>
        </p:grpSpPr>
        <p:sp>
          <p:nvSpPr>
            <p:cNvPr id="7" name="object 7"/>
            <p:cNvSpPr/>
            <p:nvPr/>
          </p:nvSpPr>
          <p:spPr>
            <a:xfrm>
              <a:off x="2343904" y="1085088"/>
              <a:ext cx="5957357" cy="1645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199" y="1167384"/>
              <a:ext cx="5867400" cy="0"/>
            </a:xfrm>
            <a:custGeom>
              <a:avLst/>
              <a:gdLst/>
              <a:ahLst/>
              <a:cxnLst/>
              <a:rect l="l" t="t" r="r" b="b"/>
              <a:pathLst>
                <a:path w="5867400">
                  <a:moveTo>
                    <a:pt x="0" y="0"/>
                  </a:moveTo>
                  <a:lnTo>
                    <a:pt x="586740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913" y="1205611"/>
            <a:ext cx="7882255" cy="5586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Specification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—can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any one (or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more)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the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written</a:t>
            </a:r>
            <a:r>
              <a:rPr sz="2400" spc="-1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set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</a:t>
            </a:r>
            <a:r>
              <a:rPr sz="2400" spc="-14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formal</a:t>
            </a:r>
            <a:r>
              <a:rPr sz="24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mathematical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 collection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user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scenarios</a:t>
            </a:r>
            <a:r>
              <a:rPr sz="2400" spc="-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(use-cases)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prototype</a:t>
            </a:r>
            <a:endParaRPr sz="2400">
              <a:latin typeface="Times New Roman"/>
              <a:cs typeface="Times New Roman"/>
            </a:endParaRPr>
          </a:p>
          <a:p>
            <a:pPr marL="311150" indent="-299085">
              <a:lnSpc>
                <a:spcPct val="100000"/>
              </a:lnSpc>
              <a:spcBef>
                <a:spcPts val="285"/>
              </a:spcBef>
              <a:buAutoNum type="arabicPeriod" startAt="5"/>
              <a:tabLst>
                <a:tab pos="311785" algn="l"/>
              </a:tabLst>
            </a:pPr>
            <a:r>
              <a:rPr sz="2400" spc="-25" dirty="0">
                <a:solidFill>
                  <a:srgbClr val="849A09"/>
                </a:solidFill>
                <a:latin typeface="Times New Roman"/>
                <a:cs typeface="Times New Roman"/>
              </a:rPr>
              <a:t>Validation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—a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review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mechanism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that looks</a:t>
            </a:r>
            <a:r>
              <a:rPr sz="2400" spc="-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errors in content or</a:t>
            </a:r>
            <a:r>
              <a:rPr sz="24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interpretation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areas where clarification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required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missing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ts val="2735"/>
              </a:lnSpc>
              <a:spcBef>
                <a:spcPts val="28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2517775" algn="l"/>
                <a:tab pos="2893060" algn="l"/>
                <a:tab pos="3738879" algn="l"/>
                <a:tab pos="4890135" algn="l"/>
                <a:tab pos="5688330" algn="l"/>
                <a:tab pos="6429375" algn="l"/>
                <a:tab pos="761492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incon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iste</a:t>
            </a:r>
            <a:r>
              <a:rPr sz="24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ies	(a	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ajor	prob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em	when	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sz="2400" spc="-45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ge	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roducts	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538480">
              <a:lnSpc>
                <a:spcPts val="2735"/>
              </a:lnSpc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engineered)</a:t>
            </a:r>
            <a:endParaRPr sz="2400">
              <a:latin typeface="Times New Roman"/>
              <a:cs typeface="Times New Roman"/>
            </a:endParaRPr>
          </a:p>
          <a:p>
            <a:pPr marL="538480" lvl="1" indent="-228600">
              <a:lnSpc>
                <a:spcPct val="100000"/>
              </a:lnSpc>
              <a:spcBef>
                <a:spcPts val="2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conflicting or unrealistic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(unachievable)</a:t>
            </a:r>
            <a:r>
              <a:rPr sz="2400" spc="-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290"/>
              </a:spcBef>
              <a:buAutoNum type="arabicPeriod" startAt="5"/>
              <a:tabLst>
                <a:tab pos="317500" algn="l"/>
              </a:tabLst>
            </a:pP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Requirements</a:t>
            </a:r>
            <a:r>
              <a:rPr sz="2400" spc="-15" dirty="0">
                <a:solidFill>
                  <a:srgbClr val="849A0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849A09"/>
                </a:solidFill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046" y="1487109"/>
            <a:ext cx="7025430" cy="4717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0194" y="531621"/>
            <a:ext cx="4797806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0" dirty="0">
                <a:uFill>
                  <a:solidFill>
                    <a:srgbClr val="675E46"/>
                  </a:solidFill>
                </a:uFill>
              </a:rPr>
              <a:t>Use </a:t>
            </a:r>
            <a:r>
              <a:rPr sz="3200" u="heavy" spc="-70" dirty="0">
                <a:uFill>
                  <a:solidFill>
                    <a:srgbClr val="675E46"/>
                  </a:solidFill>
                </a:uFill>
              </a:rPr>
              <a:t>Case</a:t>
            </a:r>
            <a:r>
              <a:rPr sz="3200" u="heavy" spc="-430" dirty="0">
                <a:uFill>
                  <a:solidFill>
                    <a:srgbClr val="675E46"/>
                  </a:solidFill>
                </a:uFill>
              </a:rPr>
              <a:t> </a:t>
            </a:r>
            <a:r>
              <a:rPr sz="3200" u="heavy" spc="-90" dirty="0">
                <a:uFill>
                  <a:solidFill>
                    <a:srgbClr val="675E46"/>
                  </a:solidFill>
                </a:uFill>
              </a:rPr>
              <a:t>Description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856359"/>
            <a:ext cx="7635875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584835" algn="l"/>
              </a:tabLst>
            </a:pPr>
            <a:r>
              <a:rPr sz="48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References:</a:t>
            </a:r>
            <a:endParaRPr sz="4800">
              <a:latin typeface="Times New Roman"/>
              <a:cs typeface="Times New Roman"/>
            </a:endParaRPr>
          </a:p>
          <a:p>
            <a:pPr marL="1041400" marR="5080" lvl="1" indent="-5721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041400" algn="l"/>
                <a:tab pos="10420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 A </a:t>
            </a:r>
            <a:r>
              <a:rPr sz="20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practitioner’s </a:t>
            </a: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Approach</a:t>
            </a:r>
            <a:r>
              <a:rPr sz="2000" b="1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by Roger S. 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Pressman,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7th edition, McGraw Hill,</a:t>
            </a:r>
            <a:r>
              <a:rPr sz="2000" spc="-7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2010.</a:t>
            </a:r>
            <a:endParaRPr sz="20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buAutoNum type="arabicPeriod"/>
              <a:tabLst>
                <a:tab pos="1041400" algn="l"/>
                <a:tab pos="1042035" algn="l"/>
              </a:tabLst>
            </a:pPr>
            <a:r>
              <a:rPr sz="20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Engineering by Ian Sommerville,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9th</a:t>
            </a:r>
            <a:r>
              <a:rPr sz="2000" spc="-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edition,</a:t>
            </a:r>
            <a:endParaRPr sz="200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Addison-Wesley,</a:t>
            </a:r>
            <a:r>
              <a:rPr sz="2000" spc="-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  <a:p>
            <a:pPr marL="927100" marR="22860" lvl="1" indent="-457834">
              <a:lnSpc>
                <a:spcPct val="100000"/>
              </a:lnSpc>
              <a:buClr>
                <a:srgbClr val="2E2B1F"/>
              </a:buClr>
              <a:buFont typeface="Times New Roman"/>
              <a:buAutoNum type="arabicPeriod" startAt="3"/>
              <a:tabLst>
                <a:tab pos="1041400" algn="l"/>
                <a:tab pos="1042035" algn="l"/>
              </a:tabLst>
            </a:pPr>
            <a:r>
              <a:rPr dirty="0"/>
              <a:t>	</a:t>
            </a:r>
            <a:r>
              <a:rPr sz="2000" b="1" dirty="0">
                <a:solidFill>
                  <a:srgbClr val="2E2B1F"/>
                </a:solidFill>
                <a:latin typeface="Times New Roman"/>
                <a:cs typeface="Times New Roman"/>
              </a:rPr>
              <a:t>FUNCTIONAL VS NON-FUNCTIONAL  REQUIREMENTS: MAIN DIFFERENCES &amp; EXAMPLES </a:t>
            </a:r>
            <a:r>
              <a:rPr sz="2000" b="1" u="sng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2"/>
              </a:rPr>
              <a:t>https://theappsolutions.com/blog/development/functional-vs-non-  functional-requirements/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" cy="145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69188"/>
            <a:ext cx="69622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Classification </a:t>
            </a:r>
            <a:r>
              <a:rPr sz="4000" spc="-50" dirty="0"/>
              <a:t>of</a:t>
            </a:r>
            <a:r>
              <a:rPr lang="en-US" sz="4000" spc="-50" dirty="0"/>
              <a:t> </a:t>
            </a:r>
            <a:r>
              <a:rPr sz="4000" spc="-100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100" y="1767197"/>
            <a:ext cx="6644640" cy="465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75919"/>
            <a:ext cx="70111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Classification </a:t>
            </a:r>
            <a:r>
              <a:rPr sz="4000" spc="-50" dirty="0"/>
              <a:t>of</a:t>
            </a:r>
            <a:r>
              <a:rPr sz="4000" spc="-405" dirty="0"/>
              <a:t> </a:t>
            </a:r>
            <a:r>
              <a:rPr sz="4000" spc="-100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1366519"/>
            <a:ext cx="80308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Business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These include </a:t>
            </a:r>
            <a:r>
              <a:rPr sz="2200" dirty="0">
                <a:latin typeface="Times New Roman"/>
                <a:cs typeface="Times New Roman"/>
              </a:rPr>
              <a:t>high-level </a:t>
            </a:r>
            <a:r>
              <a:rPr sz="2200" spc="-5" dirty="0">
                <a:latin typeface="Times New Roman"/>
                <a:cs typeface="Times New Roman"/>
              </a:rPr>
              <a:t>statements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goals, </a:t>
            </a:r>
            <a:r>
              <a:rPr sz="2200" spc="-5" dirty="0">
                <a:latin typeface="Times New Roman"/>
                <a:cs typeface="Times New Roman"/>
              </a:rPr>
              <a:t>objectives, 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needs.</a:t>
            </a:r>
            <a:endParaRPr sz="2200">
              <a:latin typeface="Times New Roman"/>
              <a:cs typeface="Times New Roman"/>
            </a:endParaRPr>
          </a:p>
          <a:p>
            <a:pPr marL="355600" marR="69088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Stakeholder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The needs of discrete stakeholder  groups are also specified to define what they expect from a  particular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solution.</a:t>
            </a:r>
            <a:endParaRPr sz="2200">
              <a:latin typeface="Times New Roman"/>
              <a:cs typeface="Times New Roman"/>
            </a:endParaRPr>
          </a:p>
          <a:p>
            <a:pPr marL="355600" marR="52641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Solution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Solution requirements describe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characteristics that a product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have to </a:t>
            </a:r>
            <a:r>
              <a:rPr sz="2200" spc="-10" dirty="0">
                <a:latin typeface="Times New Roman"/>
                <a:cs typeface="Times New Roman"/>
              </a:rPr>
              <a:t>meet </a:t>
            </a:r>
            <a:r>
              <a:rPr sz="2200" spc="-5" dirty="0">
                <a:latin typeface="Times New Roman"/>
                <a:cs typeface="Times New Roman"/>
              </a:rPr>
              <a:t>the needs of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stakeholders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business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itself.</a:t>
            </a:r>
            <a:endParaRPr sz="22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13435" algn="l"/>
              </a:tabLst>
            </a:pP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Nonfunctional </a:t>
            </a:r>
            <a:r>
              <a:rPr sz="2200" spc="-5" dirty="0">
                <a:latin typeface="Times New Roman"/>
                <a:cs typeface="Times New Roman"/>
              </a:rPr>
              <a:t>requirements describe the general characteristics  of a system. They are also known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i="1" spc="-5" dirty="0">
                <a:latin typeface="Times New Roman"/>
                <a:cs typeface="Times New Roman"/>
              </a:rPr>
              <a:t>quality</a:t>
            </a:r>
            <a:r>
              <a:rPr sz="2200" i="1" spc="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attributes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"/>
              <a:tabLst>
                <a:tab pos="813435" algn="l"/>
              </a:tabLst>
            </a:pP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Functional </a:t>
            </a:r>
            <a:r>
              <a:rPr sz="2200" spc="-5" dirty="0">
                <a:latin typeface="Times New Roman"/>
                <a:cs typeface="Times New Roman"/>
              </a:rPr>
              <a:t>requirements describe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product </a:t>
            </a:r>
            <a:r>
              <a:rPr sz="2200" spc="-10" dirty="0">
                <a:latin typeface="Times New Roman"/>
                <a:cs typeface="Times New Roman"/>
              </a:rPr>
              <a:t>must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behave,</a:t>
            </a:r>
            <a:endParaRPr sz="22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what its features 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functions.</a:t>
            </a:r>
            <a:endParaRPr sz="2200">
              <a:latin typeface="Times New Roman"/>
              <a:cs typeface="Times New Roman"/>
            </a:endParaRPr>
          </a:p>
          <a:p>
            <a:pPr marL="355600" marR="314325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Transition </a:t>
            </a:r>
            <a:r>
              <a:rPr sz="2200" b="1" spc="-10" dirty="0">
                <a:latin typeface="Times New Roman"/>
                <a:cs typeface="Times New Roman"/>
              </a:rPr>
              <a:t>requirements. </a:t>
            </a:r>
            <a:r>
              <a:rPr sz="2200" spc="-5" dirty="0">
                <a:latin typeface="Times New Roman"/>
                <a:cs typeface="Times New Roman"/>
              </a:rPr>
              <a:t>An additional group of requirements  defines what is needed from an organization to successfully move  from its current state to its desired state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product.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11911"/>
            <a:ext cx="663016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Functional</a:t>
            </a:r>
            <a:r>
              <a:rPr sz="4000" spc="-280" dirty="0"/>
              <a:t> </a:t>
            </a:r>
            <a:r>
              <a:rPr sz="4000" spc="-105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310131"/>
            <a:ext cx="7626984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Functional requirements describe system behavior under specific  conditions and include the product features and</a:t>
            </a:r>
            <a:r>
              <a:rPr sz="2200" spc="3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functions</a:t>
            </a:r>
            <a:endParaRPr sz="2200">
              <a:latin typeface="Times New Roman"/>
              <a:cs typeface="Times New Roman"/>
            </a:endParaRPr>
          </a:p>
          <a:p>
            <a:pPr marL="355600" marR="297815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which web &amp; app developers 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add to the solution. Such  requirements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should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be precise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both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for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development team  and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stakeholders.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The list 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functional requirements</a:t>
            </a:r>
            <a:r>
              <a:rPr sz="2200" spc="5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includes: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212" y="3322065"/>
            <a:ext cx="664527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Business</a:t>
            </a:r>
            <a:r>
              <a:rPr sz="22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Rules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Transaction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corrections, adjustments, and</a:t>
            </a:r>
            <a:r>
              <a:rPr sz="22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cancellations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Administrative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functions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Authentication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Authorization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levels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Audit</a:t>
            </a:r>
            <a:r>
              <a:rPr sz="2200" spc="-5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Times New Roman"/>
                <a:cs typeface="Times New Roman"/>
              </a:rPr>
              <a:t>Tracking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External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Interfaces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Certification</a:t>
            </a:r>
            <a:r>
              <a:rPr sz="2200" spc="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Reporting</a:t>
            </a:r>
            <a:r>
              <a:rPr sz="2200" spc="-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endParaRPr sz="2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Historical</a:t>
            </a:r>
            <a:r>
              <a:rPr sz="22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74395"/>
            <a:ext cx="6931913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Example </a:t>
            </a:r>
            <a:r>
              <a:rPr sz="3200" spc="-50" dirty="0"/>
              <a:t>of </a:t>
            </a:r>
            <a:r>
              <a:rPr sz="3200" spc="-95" dirty="0"/>
              <a:t>Functional</a:t>
            </a:r>
            <a:r>
              <a:rPr sz="3200" spc="-520" dirty="0"/>
              <a:t> </a:t>
            </a:r>
            <a:r>
              <a:rPr sz="3200" spc="-100" dirty="0"/>
              <a:t>Requirements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9740" y="1394205"/>
            <a:ext cx="6920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Here,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2E2B1F"/>
                </a:solidFill>
                <a:latin typeface="Times New Roman"/>
                <a:cs typeface="Times New Roman"/>
              </a:rPr>
              <a:t>some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examples of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non-functional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requirement: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759661"/>
            <a:ext cx="77724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automatically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validates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against</a:t>
            </a:r>
            <a:r>
              <a:rPr sz="24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ABC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Contact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Management</a:t>
            </a:r>
            <a:r>
              <a:rPr sz="2400" spc="-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469900" marR="359410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Sales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should allow users to record</a:t>
            </a:r>
            <a:r>
              <a:rPr sz="24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customers 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sales</a:t>
            </a:r>
            <a:endParaRPr sz="2400">
              <a:latin typeface="Times New Roman"/>
              <a:cs typeface="Times New Roman"/>
            </a:endParaRPr>
          </a:p>
          <a:p>
            <a:pPr marL="469900" marR="399415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background color for all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application  will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be blue and have a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hexadecimal RGB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color value</a:t>
            </a:r>
            <a:r>
              <a:rPr sz="2400" spc="-11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of  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0x0000FF.</a:t>
            </a:r>
            <a:endParaRPr sz="2400">
              <a:latin typeface="Times New Roman"/>
              <a:cs typeface="Times New Roman"/>
            </a:endParaRPr>
          </a:p>
          <a:p>
            <a:pPr marL="469900" marR="449580" indent="-457834" algn="just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Only Managerial level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employees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have the right to</a:t>
            </a:r>
            <a:r>
              <a:rPr sz="2400" spc="-1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view  revenue</a:t>
            </a:r>
            <a:r>
              <a:rPr sz="24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system should be integrated with banking</a:t>
            </a:r>
            <a:r>
              <a:rPr sz="2400" spc="-2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API</a:t>
            </a:r>
            <a:endParaRPr sz="2400">
              <a:latin typeface="Times New Roman"/>
              <a:cs typeface="Times New Roman"/>
            </a:endParaRPr>
          </a:p>
          <a:p>
            <a:pPr marL="469900" marR="175260" indent="-457834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The software system should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pass</a:t>
            </a:r>
            <a:r>
              <a:rPr sz="2400" spc="-5" dirty="0">
                <a:solidFill>
                  <a:srgbClr val="D25713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D25713"/>
                </a:solidFill>
                <a:uFill>
                  <a:solidFill>
                    <a:srgbClr val="D25713"/>
                  </a:solidFill>
                </a:uFill>
                <a:latin typeface="Times New Roman"/>
                <a:cs typeface="Times New Roman"/>
                <a:hlinkClick r:id="rId4"/>
              </a:rPr>
              <a:t>Section 508</a:t>
            </a:r>
            <a:r>
              <a:rPr sz="2400" spc="-105" dirty="0">
                <a:solidFill>
                  <a:srgbClr val="D25713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400" dirty="0">
                <a:solidFill>
                  <a:srgbClr val="2E2B1F"/>
                </a:solidFill>
                <a:latin typeface="Times New Roman"/>
                <a:cs typeface="Times New Roman"/>
              </a:rPr>
              <a:t>accessibility  </a:t>
            </a:r>
            <a:r>
              <a:rPr sz="2400" spc="-5" dirty="0">
                <a:solidFill>
                  <a:srgbClr val="2E2B1F"/>
                </a:solidFill>
                <a:latin typeface="Times New Roman"/>
                <a:cs typeface="Times New Roman"/>
              </a:rPr>
              <a:t>requirement.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311911"/>
            <a:ext cx="696645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/>
              <a:t>Non-Functional</a:t>
            </a:r>
            <a:r>
              <a:rPr sz="4000" spc="-245" dirty="0"/>
              <a:t> </a:t>
            </a:r>
            <a:r>
              <a:rPr sz="4000" spc="-105" dirty="0"/>
              <a:t>Requirements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8532114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19" y="396240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20"/>
                </a:lnTo>
                <a:lnTo>
                  <a:pt x="0" y="71120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1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633" y="565022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20"/>
                </a:lnTo>
                <a:lnTo>
                  <a:pt x="71120" y="325120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4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58111" y="975360"/>
            <a:ext cx="6917690" cy="259079"/>
            <a:chOff x="1658111" y="975360"/>
            <a:chExt cx="6917690" cy="259079"/>
          </a:xfrm>
        </p:grpSpPr>
        <p:sp>
          <p:nvSpPr>
            <p:cNvPr id="7" name="object 7"/>
            <p:cNvSpPr/>
            <p:nvPr/>
          </p:nvSpPr>
          <p:spPr>
            <a:xfrm>
              <a:off x="1667255" y="975360"/>
              <a:ext cx="6908292" cy="2590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6211" y="1066800"/>
              <a:ext cx="6762750" cy="76200"/>
            </a:xfrm>
            <a:custGeom>
              <a:avLst/>
              <a:gdLst/>
              <a:ahLst/>
              <a:cxnLst/>
              <a:rect l="l" t="t" r="r" b="b"/>
              <a:pathLst>
                <a:path w="6762750" h="76200">
                  <a:moveTo>
                    <a:pt x="0" y="76200"/>
                  </a:moveTo>
                  <a:lnTo>
                    <a:pt x="6762750" y="0"/>
                  </a:lnTo>
                </a:path>
              </a:pathLst>
            </a:custGeom>
            <a:ln w="762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1485900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0011" y="1310132"/>
            <a:ext cx="79565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non-functional requirement defines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quality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attribute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of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software  system.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They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represent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set of standards used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judge the specific 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operation of a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system. Example, </a:t>
            </a:r>
            <a:r>
              <a:rPr sz="2000" spc="5" dirty="0">
                <a:solidFill>
                  <a:srgbClr val="2E2B1F"/>
                </a:solidFill>
                <a:latin typeface="Times New Roman"/>
                <a:cs typeface="Times New Roman"/>
              </a:rPr>
              <a:t>how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fast does the website</a:t>
            </a:r>
            <a:r>
              <a:rPr sz="2000" spc="-1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load?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Some typical non-functional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requirements</a:t>
            </a:r>
            <a:r>
              <a:rPr sz="2000" spc="-10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 algn="just">
              <a:lnSpc>
                <a:spcPct val="100000"/>
              </a:lnSpc>
              <a:buFont typeface="Wingdings"/>
              <a:buChar char=""/>
              <a:tabLst>
                <a:tab pos="12700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Performance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– for </a:t>
            </a:r>
            <a:r>
              <a:rPr sz="2000" spc="-10" dirty="0">
                <a:solidFill>
                  <a:srgbClr val="2E2B1F"/>
                </a:solidFill>
                <a:latin typeface="Times New Roman"/>
                <a:cs typeface="Times New Roman"/>
              </a:rPr>
              <a:t>example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Response </a:t>
            </a:r>
            <a:r>
              <a:rPr sz="2000" spc="-20" dirty="0">
                <a:solidFill>
                  <a:srgbClr val="2E2B1F"/>
                </a:solidFill>
                <a:latin typeface="Times New Roman"/>
                <a:cs typeface="Times New Roman"/>
              </a:rPr>
              <a:t>Time,</a:t>
            </a:r>
            <a:r>
              <a:rPr sz="20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Throughput,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4411" y="2834386"/>
            <a:ext cx="3338829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Utilization, Static</a:t>
            </a:r>
            <a:r>
              <a:rPr sz="2000" spc="-6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Times New Roman"/>
                <a:cs typeface="Times New Roman"/>
              </a:rPr>
              <a:t>Volumetric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Capacity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Recoverability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Maintainability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Serviceability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Regulatory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Manageability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Environmental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2E2B1F"/>
                </a:solidFill>
                <a:latin typeface="Times New Roman"/>
                <a:cs typeface="Times New Roman"/>
              </a:rPr>
              <a:t>Usability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1796</Words>
  <Application>Microsoft Office PowerPoint</Application>
  <PresentationFormat>On-screen Show (4:3)</PresentationFormat>
  <Paragraphs>252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Caladea</vt:lpstr>
      <vt:lpstr>Calibri</vt:lpstr>
      <vt:lpstr>Carlito</vt:lpstr>
      <vt:lpstr>Times New Roman</vt:lpstr>
      <vt:lpstr>Wingdings</vt:lpstr>
      <vt:lpstr>Office Theme</vt:lpstr>
      <vt:lpstr>Understanding Requirements, Use Case  and Use case Description</vt:lpstr>
      <vt:lpstr>Requirements Engineering</vt:lpstr>
      <vt:lpstr>Requirements Engineering</vt:lpstr>
      <vt:lpstr>Requirements Engineering</vt:lpstr>
      <vt:lpstr>Classification of requirements</vt:lpstr>
      <vt:lpstr>Classification of requirements</vt:lpstr>
      <vt:lpstr>Functional Requirements</vt:lpstr>
      <vt:lpstr>Example of Functional Requirements</vt:lpstr>
      <vt:lpstr>Non-Functional Requirements</vt:lpstr>
      <vt:lpstr>Example of Non-Functional Requirements</vt:lpstr>
      <vt:lpstr>Elements of the analysis model</vt:lpstr>
      <vt:lpstr>Elements of Requirements Analysis</vt:lpstr>
      <vt:lpstr>Use-Cases</vt:lpstr>
      <vt:lpstr>Use-Cases Elements</vt:lpstr>
      <vt:lpstr>Use-Cases Elements</vt:lpstr>
      <vt:lpstr>Use-Cases Elements</vt:lpstr>
      <vt:lpstr>Use Cases diagramm</vt:lpstr>
      <vt:lpstr>Use-Cases Generalization</vt:lpstr>
      <vt:lpstr>Use-Cases Diagram</vt:lpstr>
      <vt:lpstr>Use-Cases Diagram</vt:lpstr>
      <vt:lpstr>Use-Cases Diagram</vt:lpstr>
      <vt:lpstr>Home Heating System</vt:lpstr>
      <vt:lpstr>Home Heating System</vt:lpstr>
      <vt:lpstr>Home Heating System</vt:lpstr>
      <vt:lpstr>Home Heating System</vt:lpstr>
      <vt:lpstr>Use Case Scenario</vt:lpstr>
      <vt:lpstr>Home Assignment distribution and Collection System  Use Case Diagram</vt:lpstr>
      <vt:lpstr>HACS Use Cases Description</vt:lpstr>
      <vt:lpstr>Use Cases Diagram for Restaurant</vt:lpstr>
      <vt:lpstr>Use Case Diagram Online Shopping</vt:lpstr>
      <vt:lpstr>Use Case Diagram- View Items</vt:lpstr>
      <vt:lpstr>Use Case Diagram - Checkout</vt:lpstr>
      <vt:lpstr>PowerPoint Presentation</vt:lpstr>
      <vt:lpstr>Example-1: Use Case Scenario</vt:lpstr>
      <vt:lpstr>Use Case Diagram</vt:lpstr>
      <vt:lpstr>Use Case Description</vt:lpstr>
      <vt:lpstr>Example-2: Use Case Scenario </vt:lpstr>
      <vt:lpstr>Use Case Diagram</vt:lpstr>
      <vt:lpstr>Use Case Description</vt:lpstr>
      <vt:lpstr>Use Case Description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Administrator</cp:lastModifiedBy>
  <cp:revision>5</cp:revision>
  <dcterms:created xsi:type="dcterms:W3CDTF">2023-08-07T05:49:17Z</dcterms:created>
  <dcterms:modified xsi:type="dcterms:W3CDTF">2023-08-16T17:05:58Z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2023-08-07T00:00:00Z</vt:filetime>
  </property>
</Properties>
</file>