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heavy">
                <a:solidFill>
                  <a:srgbClr val="6F2F9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heavy">
                <a:solidFill>
                  <a:srgbClr val="6F2F9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heavy">
                <a:solidFill>
                  <a:srgbClr val="6F2F9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00811"/>
            <a:ext cx="5410200" cy="50800"/>
          </a:xfrm>
          <a:custGeom>
            <a:avLst/>
            <a:gdLst/>
            <a:ahLst/>
            <a:cxnLst/>
            <a:rect l="l" t="t" r="r" b="b"/>
            <a:pathLst>
              <a:path w="5410200" h="50800">
                <a:moveTo>
                  <a:pt x="0" y="50291"/>
                </a:moveTo>
                <a:lnTo>
                  <a:pt x="5410200" y="50291"/>
                </a:lnTo>
                <a:lnTo>
                  <a:pt x="54102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084945" cy="311150"/>
          </a:xfrm>
          <a:custGeom>
            <a:avLst/>
            <a:gdLst/>
            <a:ahLst/>
            <a:cxnLst/>
            <a:rect l="l" t="t" r="r" b="b"/>
            <a:pathLst>
              <a:path w="9084945" h="311150">
                <a:moveTo>
                  <a:pt x="9043416" y="0"/>
                </a:moveTo>
                <a:lnTo>
                  <a:pt x="0" y="0"/>
                </a:lnTo>
                <a:lnTo>
                  <a:pt x="0" y="310896"/>
                </a:lnTo>
                <a:lnTo>
                  <a:pt x="9043416" y="310896"/>
                </a:lnTo>
                <a:lnTo>
                  <a:pt x="9043416" y="0"/>
                </a:lnTo>
                <a:close/>
              </a:path>
              <a:path w="9084945" h="311150">
                <a:moveTo>
                  <a:pt x="9084564" y="0"/>
                </a:moveTo>
                <a:lnTo>
                  <a:pt x="9072372" y="0"/>
                </a:lnTo>
                <a:lnTo>
                  <a:pt x="9072372" y="310896"/>
                </a:lnTo>
                <a:lnTo>
                  <a:pt x="9084564" y="310896"/>
                </a:lnTo>
                <a:lnTo>
                  <a:pt x="9084564" y="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42476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896"/>
                </a:moveTo>
                <a:lnTo>
                  <a:pt x="1524" y="310896"/>
                </a:lnTo>
                <a:lnTo>
                  <a:pt x="1524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07847"/>
            <a:ext cx="9084945" cy="132715"/>
          </a:xfrm>
          <a:custGeom>
            <a:avLst/>
            <a:gdLst/>
            <a:ahLst/>
            <a:cxnLst/>
            <a:rect l="l" t="t" r="r" b="b"/>
            <a:pathLst>
              <a:path w="9084945" h="132715">
                <a:moveTo>
                  <a:pt x="9043416" y="0"/>
                </a:moveTo>
                <a:lnTo>
                  <a:pt x="0" y="0"/>
                </a:lnTo>
                <a:lnTo>
                  <a:pt x="0" y="92964"/>
                </a:lnTo>
                <a:lnTo>
                  <a:pt x="9043416" y="92964"/>
                </a:lnTo>
                <a:lnTo>
                  <a:pt x="9043416" y="0"/>
                </a:lnTo>
                <a:close/>
              </a:path>
              <a:path w="9084945" h="132715">
                <a:moveTo>
                  <a:pt x="9084564" y="0"/>
                </a:moveTo>
                <a:lnTo>
                  <a:pt x="9072372" y="0"/>
                </a:lnTo>
                <a:lnTo>
                  <a:pt x="9072372" y="132588"/>
                </a:lnTo>
                <a:lnTo>
                  <a:pt x="9084564" y="132588"/>
                </a:lnTo>
                <a:lnTo>
                  <a:pt x="9084564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142476" y="307847"/>
            <a:ext cx="1905" cy="93345"/>
          </a:xfrm>
          <a:custGeom>
            <a:avLst/>
            <a:gdLst/>
            <a:ahLst/>
            <a:cxnLst/>
            <a:rect l="l" t="t" r="r" b="b"/>
            <a:pathLst>
              <a:path w="1904" h="93345">
                <a:moveTo>
                  <a:pt x="0" y="92963"/>
                </a:moveTo>
                <a:lnTo>
                  <a:pt x="1524" y="92963"/>
                </a:lnTo>
                <a:lnTo>
                  <a:pt x="1524" y="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410200" y="359663"/>
            <a:ext cx="3633470" cy="81280"/>
          </a:xfrm>
          <a:custGeom>
            <a:avLst/>
            <a:gdLst/>
            <a:ahLst/>
            <a:cxnLst/>
            <a:rect l="l" t="t" r="r" b="b"/>
            <a:pathLst>
              <a:path w="3633470" h="81279">
                <a:moveTo>
                  <a:pt x="0" y="80771"/>
                </a:moveTo>
                <a:lnTo>
                  <a:pt x="3633216" y="80771"/>
                </a:lnTo>
                <a:lnTo>
                  <a:pt x="3633216" y="0"/>
                </a:lnTo>
                <a:lnTo>
                  <a:pt x="0" y="0"/>
                </a:lnTo>
                <a:lnTo>
                  <a:pt x="0" y="8077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142476" y="359663"/>
            <a:ext cx="1905" cy="81280"/>
          </a:xfrm>
          <a:custGeom>
            <a:avLst/>
            <a:gdLst/>
            <a:ahLst/>
            <a:cxnLst/>
            <a:rect l="l" t="t" r="r" b="b"/>
            <a:pathLst>
              <a:path w="1904" h="81279">
                <a:moveTo>
                  <a:pt x="0" y="80771"/>
                </a:moveTo>
                <a:lnTo>
                  <a:pt x="1524" y="80771"/>
                </a:lnTo>
                <a:lnTo>
                  <a:pt x="1524" y="0"/>
                </a:lnTo>
                <a:lnTo>
                  <a:pt x="0" y="0"/>
                </a:lnTo>
                <a:lnTo>
                  <a:pt x="0" y="8077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410200" y="440435"/>
            <a:ext cx="3733800" cy="180340"/>
          </a:xfrm>
          <a:custGeom>
            <a:avLst/>
            <a:gdLst/>
            <a:ahLst/>
            <a:cxnLst/>
            <a:rect l="l" t="t" r="r" b="b"/>
            <a:pathLst>
              <a:path w="3733800" h="180340">
                <a:moveTo>
                  <a:pt x="3733800" y="0"/>
                </a:moveTo>
                <a:lnTo>
                  <a:pt x="3732276" y="0"/>
                </a:lnTo>
                <a:lnTo>
                  <a:pt x="3732276" y="147828"/>
                </a:lnTo>
                <a:lnTo>
                  <a:pt x="3674364" y="147828"/>
                </a:lnTo>
                <a:lnTo>
                  <a:pt x="3674364" y="0"/>
                </a:lnTo>
                <a:lnTo>
                  <a:pt x="3662172" y="0"/>
                </a:lnTo>
                <a:lnTo>
                  <a:pt x="3662172" y="147828"/>
                </a:lnTo>
                <a:lnTo>
                  <a:pt x="3662172" y="178308"/>
                </a:lnTo>
                <a:lnTo>
                  <a:pt x="3633216" y="178308"/>
                </a:lnTo>
                <a:lnTo>
                  <a:pt x="3633216" y="147828"/>
                </a:lnTo>
                <a:lnTo>
                  <a:pt x="3633216" y="0"/>
                </a:lnTo>
                <a:lnTo>
                  <a:pt x="0" y="0"/>
                </a:lnTo>
                <a:lnTo>
                  <a:pt x="0" y="147828"/>
                </a:lnTo>
                <a:lnTo>
                  <a:pt x="0" y="178308"/>
                </a:lnTo>
                <a:lnTo>
                  <a:pt x="0" y="179832"/>
                </a:lnTo>
                <a:lnTo>
                  <a:pt x="3733800" y="179832"/>
                </a:lnTo>
                <a:lnTo>
                  <a:pt x="3733800" y="178308"/>
                </a:lnTo>
                <a:lnTo>
                  <a:pt x="3733800" y="147828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407152" y="496823"/>
            <a:ext cx="3568065" cy="128270"/>
          </a:xfrm>
          <a:custGeom>
            <a:avLst/>
            <a:gdLst/>
            <a:ahLst/>
            <a:cxnLst/>
            <a:rect l="l" t="t" r="r" b="b"/>
            <a:pathLst>
              <a:path w="3568065" h="128270">
                <a:moveTo>
                  <a:pt x="3063240" y="2159"/>
                </a:moveTo>
                <a:lnTo>
                  <a:pt x="3061081" y="0"/>
                </a:lnTo>
                <a:lnTo>
                  <a:pt x="2159" y="0"/>
                </a:lnTo>
                <a:lnTo>
                  <a:pt x="0" y="2159"/>
                </a:lnTo>
                <a:lnTo>
                  <a:pt x="0" y="26797"/>
                </a:lnTo>
                <a:lnTo>
                  <a:pt x="2159" y="28956"/>
                </a:lnTo>
                <a:lnTo>
                  <a:pt x="3061081" y="28956"/>
                </a:lnTo>
                <a:lnTo>
                  <a:pt x="3063240" y="26797"/>
                </a:lnTo>
                <a:lnTo>
                  <a:pt x="3063240" y="2159"/>
                </a:lnTo>
                <a:close/>
              </a:path>
              <a:path w="3568065" h="128270">
                <a:moveTo>
                  <a:pt x="3567684" y="94107"/>
                </a:moveTo>
                <a:lnTo>
                  <a:pt x="3565017" y="91440"/>
                </a:lnTo>
                <a:lnTo>
                  <a:pt x="1970151" y="91440"/>
                </a:lnTo>
                <a:lnTo>
                  <a:pt x="1967484" y="94107"/>
                </a:lnTo>
                <a:lnTo>
                  <a:pt x="1967484" y="125349"/>
                </a:lnTo>
                <a:lnTo>
                  <a:pt x="1970151" y="128016"/>
                </a:lnTo>
                <a:lnTo>
                  <a:pt x="3565017" y="128016"/>
                </a:lnTo>
                <a:lnTo>
                  <a:pt x="3567684" y="125349"/>
                </a:lnTo>
                <a:lnTo>
                  <a:pt x="3567684" y="941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084564" y="0"/>
            <a:ext cx="58419" cy="620395"/>
          </a:xfrm>
          <a:custGeom>
            <a:avLst/>
            <a:gdLst/>
            <a:ahLst/>
            <a:cxnLst/>
            <a:rect l="l" t="t" r="r" b="b"/>
            <a:pathLst>
              <a:path w="58420" h="620395">
                <a:moveTo>
                  <a:pt x="57911" y="0"/>
                </a:moveTo>
                <a:lnTo>
                  <a:pt x="0" y="0"/>
                </a:lnTo>
                <a:lnTo>
                  <a:pt x="0" y="620268"/>
                </a:lnTo>
                <a:lnTo>
                  <a:pt x="57911" y="620268"/>
                </a:lnTo>
                <a:lnTo>
                  <a:pt x="57911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025128" y="0"/>
            <a:ext cx="9525" cy="620395"/>
          </a:xfrm>
          <a:custGeom>
            <a:avLst/>
            <a:gdLst/>
            <a:ahLst/>
            <a:cxnLst/>
            <a:rect l="l" t="t" r="r" b="b"/>
            <a:pathLst>
              <a:path w="9525" h="620395">
                <a:moveTo>
                  <a:pt x="9143" y="0"/>
                </a:moveTo>
                <a:lnTo>
                  <a:pt x="0" y="0"/>
                </a:lnTo>
                <a:lnTo>
                  <a:pt x="0" y="620268"/>
                </a:lnTo>
                <a:lnTo>
                  <a:pt x="9143" y="620268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976360" y="0"/>
            <a:ext cx="26034" cy="620395"/>
          </a:xfrm>
          <a:custGeom>
            <a:avLst/>
            <a:gdLst/>
            <a:ahLst/>
            <a:cxnLst/>
            <a:rect l="l" t="t" r="r" b="b"/>
            <a:pathLst>
              <a:path w="26034" h="620395">
                <a:moveTo>
                  <a:pt x="25907" y="0"/>
                </a:moveTo>
                <a:lnTo>
                  <a:pt x="0" y="0"/>
                </a:lnTo>
                <a:lnTo>
                  <a:pt x="0" y="620268"/>
                </a:lnTo>
                <a:lnTo>
                  <a:pt x="25907" y="620268"/>
                </a:lnTo>
                <a:lnTo>
                  <a:pt x="259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915400" y="0"/>
            <a:ext cx="55244" cy="585470"/>
          </a:xfrm>
          <a:custGeom>
            <a:avLst/>
            <a:gdLst/>
            <a:ahLst/>
            <a:cxnLst/>
            <a:rect l="l" t="t" r="r" b="b"/>
            <a:pathLst>
              <a:path w="55245" h="585470">
                <a:moveTo>
                  <a:pt x="54864" y="0"/>
                </a:moveTo>
                <a:lnTo>
                  <a:pt x="0" y="0"/>
                </a:lnTo>
                <a:lnTo>
                  <a:pt x="0" y="585215"/>
                </a:lnTo>
                <a:lnTo>
                  <a:pt x="54864" y="585215"/>
                </a:lnTo>
                <a:lnTo>
                  <a:pt x="548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874252" y="0"/>
            <a:ext cx="7620" cy="585470"/>
          </a:xfrm>
          <a:custGeom>
            <a:avLst/>
            <a:gdLst/>
            <a:ahLst/>
            <a:cxnLst/>
            <a:rect l="l" t="t" r="r" b="b"/>
            <a:pathLst>
              <a:path w="7620" h="585470">
                <a:moveTo>
                  <a:pt x="7619" y="0"/>
                </a:moveTo>
                <a:lnTo>
                  <a:pt x="0" y="0"/>
                </a:lnTo>
                <a:lnTo>
                  <a:pt x="0" y="585215"/>
                </a:lnTo>
                <a:lnTo>
                  <a:pt x="7619" y="585215"/>
                </a:lnTo>
                <a:lnTo>
                  <a:pt x="7619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2174" y="552958"/>
            <a:ext cx="6759651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 u="heavy">
                <a:solidFill>
                  <a:srgbClr val="6F2F9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2891" y="1547825"/>
            <a:ext cx="8078216" cy="1970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200" y="3893820"/>
            <a:ext cx="3733800" cy="3175"/>
          </a:xfrm>
          <a:custGeom>
            <a:avLst/>
            <a:gdLst/>
            <a:ahLst/>
            <a:cxnLst/>
            <a:rect l="l" t="t" r="r" b="b"/>
            <a:pathLst>
              <a:path w="3733800" h="3175">
                <a:moveTo>
                  <a:pt x="0" y="3047"/>
                </a:moveTo>
                <a:lnTo>
                  <a:pt x="3733800" y="3047"/>
                </a:lnTo>
                <a:lnTo>
                  <a:pt x="37338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8757" y="2911097"/>
            <a:ext cx="9144000" cy="3772333"/>
            <a:chOff x="0" y="0"/>
            <a:chExt cx="9144000" cy="4208145"/>
          </a:xfrm>
        </p:grpSpPr>
        <p:sp>
          <p:nvSpPr>
            <p:cNvPr id="4" name="object 4"/>
            <p:cNvSpPr/>
            <p:nvPr/>
          </p:nvSpPr>
          <p:spPr>
            <a:xfrm>
              <a:off x="5410200" y="3896867"/>
              <a:ext cx="3733800" cy="192405"/>
            </a:xfrm>
            <a:custGeom>
              <a:avLst/>
              <a:gdLst/>
              <a:ahLst/>
              <a:cxnLst/>
              <a:rect l="l" t="t" r="r" b="b"/>
              <a:pathLst>
                <a:path w="3733800" h="192404">
                  <a:moveTo>
                    <a:pt x="3733800" y="0"/>
                  </a:moveTo>
                  <a:lnTo>
                    <a:pt x="0" y="0"/>
                  </a:lnTo>
                  <a:lnTo>
                    <a:pt x="0" y="164592"/>
                  </a:lnTo>
                  <a:lnTo>
                    <a:pt x="0" y="192024"/>
                  </a:lnTo>
                  <a:lnTo>
                    <a:pt x="3733800" y="192024"/>
                  </a:lnTo>
                  <a:lnTo>
                    <a:pt x="3733800" y="164592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438085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0200" y="4114800"/>
              <a:ext cx="3733800" cy="9525"/>
            </a:xfrm>
            <a:custGeom>
              <a:avLst/>
              <a:gdLst/>
              <a:ahLst/>
              <a:cxnLst/>
              <a:rect l="l" t="t" r="r" b="b"/>
              <a:pathLst>
                <a:path w="3733800" h="9525">
                  <a:moveTo>
                    <a:pt x="3733800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3733800" y="9143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438085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10200" y="4163567"/>
              <a:ext cx="1965960" cy="20320"/>
            </a:xfrm>
            <a:custGeom>
              <a:avLst/>
              <a:gdLst/>
              <a:ahLst/>
              <a:cxnLst/>
              <a:rect l="l" t="t" r="r" b="b"/>
              <a:pathLst>
                <a:path w="1965959" h="20320">
                  <a:moveTo>
                    <a:pt x="1965959" y="0"/>
                  </a:moveTo>
                  <a:lnTo>
                    <a:pt x="0" y="0"/>
                  </a:lnTo>
                  <a:lnTo>
                    <a:pt x="0" y="19811"/>
                  </a:lnTo>
                  <a:lnTo>
                    <a:pt x="1965959" y="19811"/>
                  </a:lnTo>
                  <a:lnTo>
                    <a:pt x="1965959" y="0"/>
                  </a:lnTo>
                  <a:close/>
                </a:path>
              </a:pathLst>
            </a:custGeom>
            <a:solidFill>
              <a:srgbClr val="438085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10200" y="4198620"/>
              <a:ext cx="1965960" cy="9525"/>
            </a:xfrm>
            <a:custGeom>
              <a:avLst/>
              <a:gdLst/>
              <a:ahLst/>
              <a:cxnLst/>
              <a:rect l="l" t="t" r="r" b="b"/>
              <a:pathLst>
                <a:path w="1965959" h="9525">
                  <a:moveTo>
                    <a:pt x="1965959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965959" y="9143"/>
                  </a:lnTo>
                  <a:lnTo>
                    <a:pt x="1965959" y="0"/>
                  </a:lnTo>
                  <a:close/>
                </a:path>
              </a:pathLst>
            </a:custGeom>
            <a:solidFill>
              <a:srgbClr val="438085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10200" y="3962400"/>
              <a:ext cx="3568065" cy="135890"/>
            </a:xfrm>
            <a:custGeom>
              <a:avLst/>
              <a:gdLst/>
              <a:ahLst/>
              <a:cxnLst/>
              <a:rect l="l" t="t" r="r" b="b"/>
              <a:pathLst>
                <a:path w="3568065" h="135889">
                  <a:moveTo>
                    <a:pt x="3063240" y="2032"/>
                  </a:moveTo>
                  <a:lnTo>
                    <a:pt x="3061208" y="0"/>
                  </a:lnTo>
                  <a:lnTo>
                    <a:pt x="2032" y="0"/>
                  </a:lnTo>
                  <a:lnTo>
                    <a:pt x="0" y="2032"/>
                  </a:lnTo>
                  <a:lnTo>
                    <a:pt x="0" y="25400"/>
                  </a:lnTo>
                  <a:lnTo>
                    <a:pt x="2032" y="27432"/>
                  </a:lnTo>
                  <a:lnTo>
                    <a:pt x="3061208" y="27432"/>
                  </a:lnTo>
                  <a:lnTo>
                    <a:pt x="3063240" y="25400"/>
                  </a:lnTo>
                  <a:lnTo>
                    <a:pt x="3063240" y="2032"/>
                  </a:lnTo>
                  <a:close/>
                </a:path>
                <a:path w="3568065" h="135889">
                  <a:moveTo>
                    <a:pt x="3567684" y="101727"/>
                  </a:moveTo>
                  <a:lnTo>
                    <a:pt x="3565017" y="99060"/>
                  </a:lnTo>
                  <a:lnTo>
                    <a:pt x="1970151" y="99060"/>
                  </a:lnTo>
                  <a:lnTo>
                    <a:pt x="1967484" y="101727"/>
                  </a:lnTo>
                  <a:lnTo>
                    <a:pt x="1967484" y="132969"/>
                  </a:lnTo>
                  <a:lnTo>
                    <a:pt x="1970151" y="135636"/>
                  </a:lnTo>
                  <a:lnTo>
                    <a:pt x="3565017" y="135636"/>
                  </a:lnTo>
                  <a:lnTo>
                    <a:pt x="3567684" y="132969"/>
                  </a:lnTo>
                  <a:lnTo>
                    <a:pt x="3567684" y="101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816095"/>
              <a:ext cx="9144000" cy="78105"/>
            </a:xfrm>
            <a:custGeom>
              <a:avLst/>
              <a:gdLst/>
              <a:ahLst/>
              <a:cxnLst/>
              <a:rect l="l" t="t" r="r" b="b"/>
              <a:pathLst>
                <a:path w="9144000" h="78104">
                  <a:moveTo>
                    <a:pt x="9144000" y="0"/>
                  </a:moveTo>
                  <a:lnTo>
                    <a:pt x="0" y="0"/>
                  </a:lnTo>
                  <a:lnTo>
                    <a:pt x="0" y="74676"/>
                  </a:lnTo>
                  <a:lnTo>
                    <a:pt x="0" y="77724"/>
                  </a:lnTo>
                  <a:lnTo>
                    <a:pt x="9144000" y="77724"/>
                  </a:lnTo>
                  <a:lnTo>
                    <a:pt x="9144000" y="746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38085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701795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9144000" y="0"/>
                  </a:moveTo>
                  <a:lnTo>
                    <a:pt x="6412992" y="0"/>
                  </a:lnTo>
                  <a:lnTo>
                    <a:pt x="0" y="0"/>
                  </a:lnTo>
                  <a:lnTo>
                    <a:pt x="0" y="114300"/>
                  </a:lnTo>
                  <a:lnTo>
                    <a:pt x="6412992" y="114300"/>
                  </a:lnTo>
                  <a:lnTo>
                    <a:pt x="6412992" y="188976"/>
                  </a:lnTo>
                  <a:lnTo>
                    <a:pt x="9144000" y="188976"/>
                  </a:lnTo>
                  <a:lnTo>
                    <a:pt x="9144000" y="1143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38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9144000" cy="3702050"/>
            </a:xfrm>
            <a:custGeom>
              <a:avLst/>
              <a:gdLst/>
              <a:ahLst/>
              <a:cxnLst/>
              <a:rect l="l" t="t" r="r" b="b"/>
              <a:pathLst>
                <a:path w="9144000" h="3702050">
                  <a:moveTo>
                    <a:pt x="9144000" y="0"/>
                  </a:moveTo>
                  <a:lnTo>
                    <a:pt x="0" y="0"/>
                  </a:lnTo>
                  <a:lnTo>
                    <a:pt x="0" y="3701796"/>
                  </a:lnTo>
                  <a:lnTo>
                    <a:pt x="9144000" y="37017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24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3400" y="3489680"/>
            <a:ext cx="731456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4260" algn="l"/>
              </a:tabLst>
            </a:pPr>
            <a:r>
              <a:rPr sz="6600" b="1" spc="-5" dirty="0">
                <a:solidFill>
                  <a:srgbClr val="FFFFFF"/>
                </a:solidFill>
                <a:latin typeface="Trebuchet MS"/>
                <a:cs typeface="Trebuchet MS"/>
              </a:rPr>
              <a:t>Prototyping-GUI</a:t>
            </a:r>
            <a:endParaRPr sz="6600" dirty="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-18757" y="1174899"/>
            <a:ext cx="9144000" cy="1685081"/>
            <a:chOff x="0" y="0"/>
            <a:chExt cx="9144000" cy="2663896"/>
          </a:xfrm>
        </p:grpSpPr>
        <p:sp>
          <p:nvSpPr>
            <p:cNvPr id="14" name="object 14"/>
            <p:cNvSpPr/>
            <p:nvPr/>
          </p:nvSpPr>
          <p:spPr>
            <a:xfrm>
              <a:off x="0" y="1752600"/>
              <a:ext cx="9143999" cy="838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579" y="1752600"/>
              <a:ext cx="8243316" cy="117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932610"/>
              <a:ext cx="9144000" cy="173128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9144000" cy="1752600"/>
            </a:xfrm>
            <a:custGeom>
              <a:avLst/>
              <a:gdLst/>
              <a:ahLst/>
              <a:cxnLst/>
              <a:rect l="l" t="t" r="r" b="b"/>
              <a:pathLst>
                <a:path w="9144000" h="1752600">
                  <a:moveTo>
                    <a:pt x="0" y="1752600"/>
                  </a:moveTo>
                  <a:lnTo>
                    <a:pt x="9144000" y="1752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752600"/>
                  </a:lnTo>
                  <a:close/>
                </a:path>
              </a:pathLst>
            </a:custGeom>
            <a:ln w="9144">
              <a:solidFill>
                <a:srgbClr val="8A5D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55749" y="1598295"/>
            <a:ext cx="724915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u="none" spc="-204" dirty="0">
                <a:solidFill>
                  <a:srgbClr val="000000"/>
                </a:solidFill>
              </a:rPr>
              <a:t>Software</a:t>
            </a:r>
            <a:r>
              <a:rPr sz="6000" u="none" spc="-350" dirty="0">
                <a:solidFill>
                  <a:srgbClr val="000000"/>
                </a:solidFill>
              </a:rPr>
              <a:t> </a:t>
            </a:r>
            <a:r>
              <a:rPr sz="6000" u="none" spc="-105" dirty="0">
                <a:solidFill>
                  <a:srgbClr val="000000"/>
                </a:solidFill>
              </a:rPr>
              <a:t>Engineering</a:t>
            </a:r>
            <a:endParaRPr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6592" y="857453"/>
            <a:ext cx="5901055" cy="1005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Low-Fidelity</a:t>
            </a:r>
            <a:r>
              <a:rPr spc="35" dirty="0"/>
              <a:t> </a:t>
            </a:r>
            <a:r>
              <a:rPr spc="-10" dirty="0"/>
              <a:t>Prototyping</a:t>
            </a:r>
          </a:p>
          <a:p>
            <a:pPr marL="3175" algn="ctr">
              <a:lnSpc>
                <a:spcPct val="100000"/>
              </a:lnSpc>
              <a:spcBef>
                <a:spcPts val="40"/>
              </a:spcBef>
            </a:pPr>
            <a:r>
              <a:rPr sz="2400" u="none" spc="-65" dirty="0">
                <a:solidFill>
                  <a:srgbClr val="424455"/>
                </a:solidFill>
              </a:rPr>
              <a:t>Tools </a:t>
            </a:r>
            <a:r>
              <a:rPr sz="2400" u="none" dirty="0">
                <a:solidFill>
                  <a:srgbClr val="424455"/>
                </a:solidFill>
              </a:rPr>
              <a:t>for </a:t>
            </a:r>
            <a:r>
              <a:rPr sz="2400" u="none" spc="-25" dirty="0">
                <a:solidFill>
                  <a:srgbClr val="424455"/>
                </a:solidFill>
              </a:rPr>
              <a:t>Paper</a:t>
            </a:r>
            <a:r>
              <a:rPr sz="2400" u="none" spc="60" dirty="0">
                <a:solidFill>
                  <a:srgbClr val="424455"/>
                </a:solidFill>
              </a:rPr>
              <a:t> </a:t>
            </a:r>
            <a:r>
              <a:rPr sz="2400" u="none" spc="-5" dirty="0">
                <a:solidFill>
                  <a:srgbClr val="424455"/>
                </a:solidFill>
              </a:rPr>
              <a:t>Protyping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219200" y="2286000"/>
            <a:ext cx="7010400" cy="4287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96203" y="2542159"/>
            <a:ext cx="154178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Pen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Pencil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Color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Pencil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Rubber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Paper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Eraser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Scale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Scissor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0392" y="697737"/>
            <a:ext cx="5900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Low-Fidelity</a:t>
            </a:r>
            <a:r>
              <a:rPr spc="35" dirty="0"/>
              <a:t> </a:t>
            </a:r>
            <a:r>
              <a:rPr spc="-10" dirty="0"/>
              <a:t>Prototyping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3400" indent="-256540">
              <a:lnSpc>
                <a:spcPct val="100000"/>
              </a:lnSpc>
              <a:spcBef>
                <a:spcPts val="105"/>
              </a:spcBef>
              <a:buClr>
                <a:srgbClr val="9F4DA2"/>
              </a:buClr>
              <a:buFont typeface="Wingdings"/>
              <a:buChar char=""/>
              <a:tabLst>
                <a:tab pos="534670" algn="l"/>
              </a:tabLst>
            </a:pPr>
            <a:r>
              <a:rPr spc="-5" dirty="0"/>
              <a:t>Does </a:t>
            </a:r>
            <a:r>
              <a:rPr dirty="0"/>
              <a:t>not </a:t>
            </a:r>
            <a:r>
              <a:rPr spc="-5" dirty="0"/>
              <a:t>look </a:t>
            </a:r>
            <a:r>
              <a:rPr dirty="0"/>
              <a:t>very much </a:t>
            </a:r>
            <a:r>
              <a:rPr spc="-5" dirty="0"/>
              <a:t>like the final product. Material,</a:t>
            </a:r>
            <a:r>
              <a:rPr spc="10" dirty="0"/>
              <a:t> </a:t>
            </a:r>
            <a:r>
              <a:rPr spc="-5" dirty="0"/>
              <a:t>behavior</a:t>
            </a:r>
          </a:p>
          <a:p>
            <a:pPr marL="5334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etc.</a:t>
            </a:r>
          </a:p>
          <a:p>
            <a:pPr marL="533400" marR="7239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"/>
              <a:tabLst>
                <a:tab pos="534670" algn="l"/>
              </a:tabLst>
            </a:pPr>
            <a:r>
              <a:rPr spc="-5" dirty="0"/>
              <a:t>Material such as paper </a:t>
            </a:r>
            <a:r>
              <a:rPr dirty="0"/>
              <a:t>&amp; </a:t>
            </a:r>
            <a:r>
              <a:rPr spc="-5" dirty="0"/>
              <a:t>cardboard rather </a:t>
            </a:r>
            <a:r>
              <a:rPr dirty="0"/>
              <a:t>than electronic </a:t>
            </a:r>
            <a:r>
              <a:rPr spc="-5" dirty="0"/>
              <a:t>screens,  </a:t>
            </a:r>
            <a:r>
              <a:rPr dirty="0"/>
              <a:t>metal and detailed</a:t>
            </a:r>
            <a:r>
              <a:rPr spc="-30" dirty="0"/>
              <a:t> </a:t>
            </a:r>
            <a:r>
              <a:rPr spc="-5" dirty="0"/>
              <a:t>code.</a:t>
            </a:r>
          </a:p>
          <a:p>
            <a:pPr marL="53340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"/>
              <a:tabLst>
                <a:tab pos="534670" algn="l"/>
              </a:tabLst>
            </a:pPr>
            <a:r>
              <a:rPr spc="-5" dirty="0"/>
              <a:t>Simple, cheap </a:t>
            </a:r>
            <a:r>
              <a:rPr dirty="0"/>
              <a:t>&amp; </a:t>
            </a:r>
            <a:r>
              <a:rPr spc="-5" dirty="0"/>
              <a:t>quick to produce </a:t>
            </a:r>
            <a:r>
              <a:rPr dirty="0"/>
              <a:t>and</a:t>
            </a:r>
            <a:r>
              <a:rPr spc="15" dirty="0"/>
              <a:t> </a:t>
            </a:r>
            <a:r>
              <a:rPr dirty="0"/>
              <a:t>redesign.</a:t>
            </a:r>
          </a:p>
          <a:p>
            <a:pPr marL="53340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"/>
              <a:tabLst>
                <a:tab pos="534670" algn="l"/>
              </a:tabLst>
            </a:pPr>
            <a:r>
              <a:rPr spc="-5" dirty="0"/>
              <a:t>Early stage of development –prototyping for the conceptual</a:t>
            </a:r>
            <a:r>
              <a:rPr spc="40" dirty="0"/>
              <a:t> </a:t>
            </a:r>
            <a:r>
              <a:rPr spc="-5" dirty="0"/>
              <a:t>design.</a:t>
            </a:r>
          </a:p>
        </p:txBody>
      </p:sp>
      <p:sp>
        <p:nvSpPr>
          <p:cNvPr id="4" name="object 4"/>
          <p:cNvSpPr/>
          <p:nvPr/>
        </p:nvSpPr>
        <p:spPr>
          <a:xfrm>
            <a:off x="762000" y="4191000"/>
            <a:ext cx="3276600" cy="2343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0" y="4191000"/>
            <a:ext cx="3429000" cy="236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3" y="933653"/>
            <a:ext cx="8051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Creating </a:t>
            </a:r>
            <a:r>
              <a:rPr spc="-10" dirty="0"/>
              <a:t>Low-Fidelity</a:t>
            </a:r>
            <a:r>
              <a:rPr spc="60" dirty="0"/>
              <a:t> </a:t>
            </a:r>
            <a:r>
              <a:rPr spc="-10" dirty="0"/>
              <a:t>Prototyping</a:t>
            </a:r>
          </a:p>
        </p:txBody>
      </p:sp>
      <p:sp>
        <p:nvSpPr>
          <p:cNvPr id="3" name="object 3"/>
          <p:cNvSpPr/>
          <p:nvPr/>
        </p:nvSpPr>
        <p:spPr>
          <a:xfrm>
            <a:off x="4267200" y="2209800"/>
            <a:ext cx="4850892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2286000"/>
            <a:ext cx="3962400" cy="403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812037"/>
            <a:ext cx="8051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Creating </a:t>
            </a:r>
            <a:r>
              <a:rPr spc="-10" dirty="0"/>
              <a:t>Low-Fidelity</a:t>
            </a:r>
            <a:r>
              <a:rPr spc="60" dirty="0"/>
              <a:t> </a:t>
            </a:r>
            <a:r>
              <a:rPr spc="-10" dirty="0"/>
              <a:t>Prototyping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514600"/>
            <a:ext cx="44958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24400" y="2286000"/>
            <a:ext cx="4419599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197" y="697737"/>
            <a:ext cx="5989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High-Fidelity</a:t>
            </a:r>
            <a:r>
              <a:rPr spc="40" dirty="0"/>
              <a:t> </a:t>
            </a:r>
            <a:r>
              <a:rPr spc="-10" dirty="0"/>
              <a:t>Prototyping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1547825"/>
            <a:ext cx="3696335" cy="1284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5"/>
              </a:spcBef>
              <a:buClr>
                <a:srgbClr val="9F4DA2"/>
              </a:buClr>
              <a:buFont typeface="Wingdings"/>
              <a:buChar char=""/>
              <a:tabLst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Looks very much </a:t>
            </a:r>
            <a:r>
              <a:rPr sz="2000" spc="-5" dirty="0">
                <a:latin typeface="Georgia"/>
                <a:cs typeface="Georgia"/>
              </a:rPr>
              <a:t>like the</a:t>
            </a:r>
            <a:r>
              <a:rPr sz="2000" spc="29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final</a:t>
            </a:r>
            <a:endParaRPr sz="200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Georgia"/>
                <a:cs typeface="Georgia"/>
              </a:rPr>
              <a:t>product.</a:t>
            </a:r>
            <a:endParaRPr sz="200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"/>
              <a:tabLst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If the </a:t>
            </a:r>
            <a:r>
              <a:rPr sz="2000" spc="-10" dirty="0">
                <a:latin typeface="Georgia"/>
                <a:cs typeface="Georgia"/>
              </a:rPr>
              <a:t>prototype </a:t>
            </a:r>
            <a:r>
              <a:rPr sz="2000" dirty="0">
                <a:latin typeface="Georgia"/>
                <a:cs typeface="Georgia"/>
              </a:rPr>
              <a:t>is </a:t>
            </a:r>
            <a:r>
              <a:rPr sz="2000" spc="-5" dirty="0">
                <a:latin typeface="Georgia"/>
                <a:cs typeface="Georgia"/>
              </a:rPr>
              <a:t>for software  system,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software tool,</a:t>
            </a:r>
            <a:r>
              <a:rPr sz="2000" spc="19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such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404" y="2806064"/>
            <a:ext cx="1871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1959" algn="l"/>
              </a:tabLst>
            </a:pPr>
            <a:r>
              <a:rPr sz="2000" spc="-5" dirty="0">
                <a:latin typeface="Georgia"/>
                <a:cs typeface="Georgia"/>
              </a:rPr>
              <a:t>as	Macromedia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4404" y="3110864"/>
            <a:ext cx="18053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89660" algn="l"/>
              </a:tabLst>
            </a:pPr>
            <a:r>
              <a:rPr sz="2000" spc="-5" dirty="0">
                <a:latin typeface="Georgia"/>
                <a:cs typeface="Georgia"/>
              </a:rPr>
              <a:t>Flash</a:t>
            </a:r>
            <a:r>
              <a:rPr sz="2000" dirty="0">
                <a:latin typeface="Georgia"/>
                <a:cs typeface="Georgia"/>
              </a:rPr>
              <a:t>,	Vi</a:t>
            </a:r>
            <a:r>
              <a:rPr sz="2000" spc="5" dirty="0">
                <a:latin typeface="Georgia"/>
                <a:cs typeface="Georgia"/>
              </a:rPr>
              <a:t>s</a:t>
            </a:r>
            <a:r>
              <a:rPr sz="2000" spc="-5" dirty="0">
                <a:latin typeface="Georgia"/>
                <a:cs typeface="Georgia"/>
              </a:rPr>
              <a:t>ual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3847" y="2806064"/>
            <a:ext cx="139954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1130" marR="5080" indent="-139065">
              <a:lnSpc>
                <a:spcPct val="100000"/>
              </a:lnSpc>
              <a:spcBef>
                <a:spcPts val="105"/>
              </a:spcBef>
              <a:tabLst>
                <a:tab pos="1143000" algn="l"/>
              </a:tabLst>
            </a:pPr>
            <a:r>
              <a:rPr sz="2000" dirty="0">
                <a:latin typeface="Georgia"/>
                <a:cs typeface="Georgia"/>
              </a:rPr>
              <a:t>D</a:t>
            </a:r>
            <a:r>
              <a:rPr sz="2000" spc="10" dirty="0">
                <a:latin typeface="Georgia"/>
                <a:cs typeface="Georgia"/>
              </a:rPr>
              <a:t>i</a:t>
            </a:r>
            <a:r>
              <a:rPr sz="2000" dirty="0">
                <a:latin typeface="Georgia"/>
                <a:cs typeface="Georgia"/>
              </a:rPr>
              <a:t>rector	</a:t>
            </a:r>
            <a:r>
              <a:rPr sz="2000" spc="-5" dirty="0">
                <a:latin typeface="Georgia"/>
                <a:cs typeface="Georgia"/>
              </a:rPr>
              <a:t>or  </a:t>
            </a:r>
            <a:r>
              <a:rPr sz="2000" dirty="0">
                <a:latin typeface="Georgia"/>
                <a:cs typeface="Georgia"/>
              </a:rPr>
              <a:t>Ba</a:t>
            </a:r>
            <a:r>
              <a:rPr sz="2000" spc="-10" dirty="0">
                <a:latin typeface="Georgia"/>
                <a:cs typeface="Georgia"/>
              </a:rPr>
              <a:t>s</a:t>
            </a:r>
            <a:r>
              <a:rPr sz="2000" dirty="0">
                <a:latin typeface="Georgia"/>
                <a:cs typeface="Georgia"/>
              </a:rPr>
              <a:t>ic	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or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068" y="3378174"/>
            <a:ext cx="3695700" cy="13214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algn="just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Georgia"/>
                <a:cs typeface="Georgia"/>
              </a:rPr>
              <a:t>Smalltalk, </a:t>
            </a:r>
            <a:r>
              <a:rPr sz="2000" dirty="0">
                <a:latin typeface="Georgia"/>
                <a:cs typeface="Georgia"/>
              </a:rPr>
              <a:t>might be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needed.</a:t>
            </a:r>
            <a:endParaRPr sz="2000">
              <a:latin typeface="Georgia"/>
              <a:cs typeface="Georgia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"/>
              <a:tabLst>
                <a:tab pos="269240" algn="l"/>
                <a:tab pos="1412875" algn="l"/>
                <a:tab pos="2692400" algn="l"/>
              </a:tabLst>
            </a:pPr>
            <a:r>
              <a:rPr sz="2000" spc="-5" dirty="0">
                <a:latin typeface="Georgia"/>
                <a:cs typeface="Georgia"/>
              </a:rPr>
              <a:t>Software </a:t>
            </a:r>
            <a:r>
              <a:rPr sz="2000" spc="-10" dirty="0">
                <a:latin typeface="Georgia"/>
                <a:cs typeface="Georgia"/>
              </a:rPr>
              <a:t>prototype </a:t>
            </a:r>
            <a:r>
              <a:rPr sz="2000" spc="-5" dirty="0">
                <a:latin typeface="Georgia"/>
                <a:cs typeface="Georgia"/>
              </a:rPr>
              <a:t>tools are  </a:t>
            </a:r>
            <a:r>
              <a:rPr sz="2000" dirty="0">
                <a:latin typeface="Georgia"/>
                <a:cs typeface="Georgia"/>
              </a:rPr>
              <a:t>also	</a:t>
            </a:r>
            <a:r>
              <a:rPr sz="2000" spc="-5" dirty="0">
                <a:latin typeface="Georgia"/>
                <a:cs typeface="Georgia"/>
              </a:rPr>
              <a:t>ofte</a:t>
            </a:r>
            <a:r>
              <a:rPr sz="2000" dirty="0">
                <a:latin typeface="Georgia"/>
                <a:cs typeface="Georgia"/>
              </a:rPr>
              <a:t>n	</a:t>
            </a:r>
            <a:r>
              <a:rPr sz="2000" spc="-10" dirty="0">
                <a:latin typeface="Georgia"/>
                <a:cs typeface="Georgia"/>
              </a:rPr>
              <a:t>q</a:t>
            </a:r>
            <a:r>
              <a:rPr sz="2000" spc="-5" dirty="0">
                <a:latin typeface="Georgia"/>
                <a:cs typeface="Georgia"/>
              </a:rPr>
              <a:t>ual</a:t>
            </a:r>
            <a:r>
              <a:rPr sz="2000" spc="10" dirty="0">
                <a:latin typeface="Georgia"/>
                <a:cs typeface="Georgia"/>
              </a:rPr>
              <a:t>i</a:t>
            </a:r>
            <a:r>
              <a:rPr sz="2000" spc="-5" dirty="0">
                <a:latin typeface="Georgia"/>
                <a:cs typeface="Georgia"/>
              </a:rPr>
              <a:t>fi</a:t>
            </a:r>
            <a:r>
              <a:rPr sz="2000" spc="-15" dirty="0">
                <a:latin typeface="Georgia"/>
                <a:cs typeface="Georgia"/>
              </a:rPr>
              <a:t>e</a:t>
            </a:r>
            <a:r>
              <a:rPr sz="2000" dirty="0">
                <a:latin typeface="Georgia"/>
                <a:cs typeface="Georgia"/>
              </a:rPr>
              <a:t>d  </a:t>
            </a:r>
            <a:r>
              <a:rPr sz="2000" spc="-5" dirty="0">
                <a:latin typeface="Georgia"/>
                <a:cs typeface="Georgia"/>
              </a:rPr>
              <a:t>development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environments.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068" y="4711446"/>
            <a:ext cx="36969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Font typeface="Wingdings"/>
              <a:buChar char=""/>
              <a:tabLst>
                <a:tab pos="269240" algn="l"/>
                <a:tab pos="1242695" algn="l"/>
                <a:tab pos="1537970" algn="l"/>
                <a:tab pos="3456940" algn="l"/>
              </a:tabLst>
            </a:pPr>
            <a:r>
              <a:rPr sz="2000" spc="-5" dirty="0">
                <a:latin typeface="Georgia"/>
                <a:cs typeface="Georgia"/>
              </a:rPr>
              <a:t>Mor</a:t>
            </a:r>
            <a:r>
              <a:rPr sz="2000" dirty="0">
                <a:latin typeface="Georgia"/>
                <a:cs typeface="Georgia"/>
              </a:rPr>
              <a:t>e	</a:t>
            </a:r>
            <a:r>
              <a:rPr sz="2000" spc="-5" dirty="0">
                <a:latin typeface="Georgia"/>
                <a:cs typeface="Georgia"/>
              </a:rPr>
              <a:t>ti</a:t>
            </a:r>
            <a:r>
              <a:rPr sz="2000" spc="-10" dirty="0">
                <a:latin typeface="Georgia"/>
                <a:cs typeface="Georgia"/>
              </a:rPr>
              <a:t>me-</a:t>
            </a:r>
            <a:r>
              <a:rPr sz="2000" spc="-5" dirty="0">
                <a:latin typeface="Georgia"/>
                <a:cs typeface="Georgia"/>
              </a:rPr>
              <a:t>consumi</a:t>
            </a:r>
            <a:r>
              <a:rPr sz="2000" dirty="0">
                <a:latin typeface="Georgia"/>
                <a:cs typeface="Georgia"/>
              </a:rPr>
              <a:t>ng	to  </a:t>
            </a:r>
            <a:r>
              <a:rPr sz="2000" spc="-5" dirty="0">
                <a:latin typeface="Georgia"/>
                <a:cs typeface="Georgia"/>
              </a:rPr>
              <a:t>produce		than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8335" y="5016246"/>
            <a:ext cx="13055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Georgia"/>
                <a:cs typeface="Georgia"/>
              </a:rPr>
              <a:t>low-fidelity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4404" y="5321300"/>
            <a:ext cx="1418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Georgia"/>
                <a:cs typeface="Georgia"/>
              </a:rPr>
              <a:t>prototyping.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48200" y="1600200"/>
            <a:ext cx="4191000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324485" algn="ctr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High-Fidelity</a:t>
            </a:r>
            <a:r>
              <a:rPr spc="35" dirty="0"/>
              <a:t> </a:t>
            </a:r>
            <a:r>
              <a:rPr spc="-10" dirty="0"/>
              <a:t>Prototyping</a:t>
            </a:r>
          </a:p>
          <a:p>
            <a:pPr marL="327660" algn="ctr">
              <a:lnSpc>
                <a:spcPct val="100000"/>
              </a:lnSpc>
              <a:spcBef>
                <a:spcPts val="40"/>
              </a:spcBef>
            </a:pPr>
            <a:r>
              <a:rPr sz="2400" u="none" dirty="0"/>
              <a:t>Overview on</a:t>
            </a:r>
            <a:r>
              <a:rPr sz="2400" u="none" spc="-70" dirty="0"/>
              <a:t> </a:t>
            </a:r>
            <a:r>
              <a:rPr sz="2400" u="none" spc="-65" dirty="0"/>
              <a:t>Tools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57200" y="2077211"/>
            <a:ext cx="8382000" cy="4552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0325" marR="5080" indent="-434975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Creating </a:t>
            </a:r>
            <a:r>
              <a:rPr u="none" spc="-10" dirty="0"/>
              <a:t>High-Fidelity  </a:t>
            </a:r>
            <a:r>
              <a:rPr u="none" spc="-5" dirty="0"/>
              <a:t>Pr</a:t>
            </a:r>
            <a:r>
              <a:rPr u="none" spc="-25" dirty="0"/>
              <a:t>o</a:t>
            </a:r>
            <a:r>
              <a:rPr u="none" spc="-10" dirty="0"/>
              <a:t>totypin</a:t>
            </a:r>
            <a:r>
              <a:rPr u="none" spc="-5" dirty="0"/>
              <a:t>g</a:t>
            </a:r>
            <a:r>
              <a:rPr sz="1400" u="none" spc="-5" dirty="0"/>
              <a:t>(u</a:t>
            </a:r>
            <a:r>
              <a:rPr sz="1400" u="none" spc="-15" dirty="0"/>
              <a:t>s</a:t>
            </a:r>
            <a:r>
              <a:rPr sz="1400" u="none" spc="-5" dirty="0"/>
              <a:t>in</a:t>
            </a:r>
            <a:r>
              <a:rPr sz="1400" u="none" dirty="0"/>
              <a:t>g</a:t>
            </a:r>
            <a:r>
              <a:rPr sz="1400" u="none" spc="20" dirty="0"/>
              <a:t> </a:t>
            </a:r>
            <a:r>
              <a:rPr sz="1400" u="none" spc="-60" dirty="0"/>
              <a:t>P</a:t>
            </a:r>
            <a:r>
              <a:rPr sz="1400" u="none" dirty="0"/>
              <a:t>ow</a:t>
            </a:r>
            <a:r>
              <a:rPr sz="1400" u="none" spc="-10" dirty="0"/>
              <a:t>e</a:t>
            </a:r>
            <a:r>
              <a:rPr sz="1400" u="none" spc="-5" dirty="0"/>
              <a:t>rp</a:t>
            </a:r>
            <a:r>
              <a:rPr sz="1400" u="none" dirty="0"/>
              <a:t>oi</a:t>
            </a:r>
            <a:r>
              <a:rPr sz="1400" u="none" spc="-5" dirty="0"/>
              <a:t>n</a:t>
            </a:r>
            <a:r>
              <a:rPr sz="1400" u="none" spc="-10" dirty="0"/>
              <a:t>t</a:t>
            </a:r>
            <a:r>
              <a:rPr sz="1400" u="none" dirty="0"/>
              <a:t>)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8200" y="1905000"/>
            <a:ext cx="7848600" cy="4782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7197" y="705358"/>
            <a:ext cx="522922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Creating </a:t>
            </a:r>
            <a:r>
              <a:rPr u="none" spc="-10" dirty="0"/>
              <a:t>High-Fidelity  </a:t>
            </a:r>
            <a:r>
              <a:rPr u="none" spc="-5" dirty="0"/>
              <a:t>Pr</a:t>
            </a:r>
            <a:r>
              <a:rPr u="none" spc="-20" dirty="0"/>
              <a:t>o</a:t>
            </a:r>
            <a:r>
              <a:rPr u="none" spc="-10" dirty="0"/>
              <a:t>totypin</a:t>
            </a:r>
            <a:r>
              <a:rPr u="none" spc="5" dirty="0"/>
              <a:t>g</a:t>
            </a:r>
            <a:r>
              <a:rPr sz="1400" u="none" spc="-5" dirty="0"/>
              <a:t>(U</a:t>
            </a:r>
            <a:r>
              <a:rPr sz="1400" u="none" spc="-10" dirty="0"/>
              <a:t>s</a:t>
            </a:r>
            <a:r>
              <a:rPr sz="1400" u="none" spc="-5" dirty="0"/>
              <a:t>in</a:t>
            </a:r>
            <a:r>
              <a:rPr sz="1400" u="none" dirty="0"/>
              <a:t>g</a:t>
            </a:r>
            <a:r>
              <a:rPr sz="1400" u="none" spc="20" dirty="0"/>
              <a:t> </a:t>
            </a:r>
            <a:r>
              <a:rPr sz="1400" u="none" dirty="0"/>
              <a:t>HT</a:t>
            </a:r>
            <a:r>
              <a:rPr sz="1400" u="none" spc="-5" dirty="0"/>
              <a:t>ML</a:t>
            </a:r>
            <a:r>
              <a:rPr sz="1400" u="none" dirty="0"/>
              <a:t>, </a:t>
            </a:r>
            <a:r>
              <a:rPr sz="1400" u="none" spc="-5" dirty="0"/>
              <a:t>Jav</a:t>
            </a:r>
            <a:r>
              <a:rPr sz="1400" u="none" dirty="0"/>
              <a:t>a</a:t>
            </a:r>
            <a:r>
              <a:rPr sz="1400" u="none" spc="5" dirty="0"/>
              <a:t> </a:t>
            </a:r>
            <a:r>
              <a:rPr sz="1400" u="none" spc="-5" dirty="0"/>
              <a:t>Scr</a:t>
            </a:r>
            <a:r>
              <a:rPr sz="1400" u="none" dirty="0"/>
              <a:t>ip</a:t>
            </a:r>
            <a:r>
              <a:rPr sz="1400" u="none" spc="-10" dirty="0"/>
              <a:t>t</a:t>
            </a:r>
            <a:r>
              <a:rPr sz="1400" u="none" spc="-5" dirty="0"/>
              <a:t>,cs</a:t>
            </a:r>
            <a:r>
              <a:rPr sz="1400" u="none" spc="-10" dirty="0"/>
              <a:t>s</a:t>
            </a:r>
            <a:r>
              <a:rPr sz="1400" u="none" dirty="0"/>
              <a:t>)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1143000" y="1905000"/>
            <a:ext cx="66294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5945" marR="5080" indent="-18338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Advantages </a:t>
            </a:r>
            <a:r>
              <a:rPr spc="-5" dirty="0"/>
              <a:t>of </a:t>
            </a:r>
            <a:r>
              <a:rPr spc="-10" dirty="0"/>
              <a:t>Low-Fidelity </a:t>
            </a:r>
            <a:r>
              <a:rPr u="none" spc="-10" dirty="0"/>
              <a:t> </a:t>
            </a:r>
            <a:r>
              <a:rPr spc="-10" dirty="0"/>
              <a:t>Prototyping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9468" y="2158110"/>
            <a:ext cx="7962900" cy="339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latin typeface="Georgia"/>
                <a:cs typeface="Georgia"/>
              </a:rPr>
              <a:t>Low-fidelity representations, such </a:t>
            </a:r>
            <a:r>
              <a:rPr sz="2400" dirty="0">
                <a:latin typeface="Georgia"/>
                <a:cs typeface="Georgia"/>
              </a:rPr>
              <a:t>as </a:t>
            </a:r>
            <a:r>
              <a:rPr sz="2400" spc="-5" dirty="0">
                <a:latin typeface="Georgia"/>
                <a:cs typeface="Georgia"/>
              </a:rPr>
              <a:t>sketches, differ  from the final product </a:t>
            </a:r>
            <a:r>
              <a:rPr sz="2400" dirty="0">
                <a:latin typeface="Georgia"/>
                <a:cs typeface="Georgia"/>
              </a:rPr>
              <a:t>in </a:t>
            </a:r>
            <a:r>
              <a:rPr sz="2400" spc="-5" dirty="0">
                <a:latin typeface="Georgia"/>
                <a:cs typeface="Georgia"/>
              </a:rPr>
              <a:t>interaction design, visual  </a:t>
            </a:r>
            <a:r>
              <a:rPr sz="2400" dirty="0">
                <a:latin typeface="Georgia"/>
                <a:cs typeface="Georgia"/>
              </a:rPr>
              <a:t>appearance, and/or </a:t>
            </a:r>
            <a:r>
              <a:rPr sz="2400" spc="-5" dirty="0">
                <a:latin typeface="Georgia"/>
                <a:cs typeface="Georgia"/>
              </a:rPr>
              <a:t>level </a:t>
            </a:r>
            <a:r>
              <a:rPr sz="2400" dirty="0">
                <a:latin typeface="Georgia"/>
                <a:cs typeface="Georgia"/>
              </a:rPr>
              <a:t>of </a:t>
            </a:r>
            <a:r>
              <a:rPr sz="2400" spc="-10" dirty="0">
                <a:latin typeface="Georgia"/>
                <a:cs typeface="Georgia"/>
              </a:rPr>
              <a:t>details. </a:t>
            </a:r>
            <a:r>
              <a:rPr sz="2400" dirty="0">
                <a:latin typeface="Georgia"/>
                <a:cs typeface="Georgia"/>
              </a:rPr>
              <a:t>The method is </a:t>
            </a:r>
            <a:r>
              <a:rPr sz="2400" spc="-5" dirty="0">
                <a:latin typeface="Georgia"/>
                <a:cs typeface="Georgia"/>
              </a:rPr>
              <a:t>quick  </a:t>
            </a:r>
            <a:r>
              <a:rPr sz="2400" dirty="0">
                <a:latin typeface="Georgia"/>
                <a:cs typeface="Georgia"/>
              </a:rPr>
              <a:t>&amp; </a:t>
            </a:r>
            <a:r>
              <a:rPr sz="2400" spc="-5" dirty="0">
                <a:latin typeface="Georgia"/>
                <a:cs typeface="Georgia"/>
              </a:rPr>
              <a:t>cheap which encourage iterative design idea tryouts </a:t>
            </a:r>
            <a:r>
              <a:rPr sz="2400" spc="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between/during usability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tests.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F4DA2"/>
              </a:buClr>
              <a:buFont typeface="Wingdings"/>
              <a:buChar char=""/>
            </a:pPr>
            <a:endParaRPr sz="3050">
              <a:latin typeface="Georgia"/>
              <a:cs typeface="Georgia"/>
            </a:endParaRPr>
          </a:p>
          <a:p>
            <a:pPr marL="268605" marR="5715" indent="-256540" algn="just">
              <a:lnSpc>
                <a:spcPct val="100000"/>
              </a:lnSpc>
              <a:spcBef>
                <a:spcPts val="5"/>
              </a:spcBef>
              <a:buClr>
                <a:srgbClr val="9F4DA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latin typeface="Georgia"/>
                <a:cs typeface="Georgia"/>
              </a:rPr>
              <a:t>Quick Low-fidelity tests </a:t>
            </a:r>
            <a:r>
              <a:rPr sz="2400" dirty="0">
                <a:latin typeface="Georgia"/>
                <a:cs typeface="Georgia"/>
              </a:rPr>
              <a:t>allows </a:t>
            </a:r>
            <a:r>
              <a:rPr sz="2400" spc="-5" dirty="0">
                <a:latin typeface="Georgia"/>
                <a:cs typeface="Georgia"/>
              </a:rPr>
              <a:t>designers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latin typeface="Georgia"/>
                <a:cs typeface="Georgia"/>
              </a:rPr>
              <a:t>users to </a:t>
            </a:r>
            <a:r>
              <a:rPr sz="2400" spc="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focus </a:t>
            </a:r>
            <a:r>
              <a:rPr sz="2400" dirty="0">
                <a:latin typeface="Georgia"/>
                <a:cs typeface="Georgia"/>
              </a:rPr>
              <a:t>on </a:t>
            </a:r>
            <a:r>
              <a:rPr sz="2400" spc="-5" dirty="0">
                <a:latin typeface="Georgia"/>
                <a:cs typeface="Georgia"/>
              </a:rPr>
              <a:t>high-level interaction design and information  architecture, </a:t>
            </a:r>
            <a:r>
              <a:rPr sz="2400" dirty="0">
                <a:latin typeface="Georgia"/>
                <a:cs typeface="Georgia"/>
              </a:rPr>
              <a:t>rather </a:t>
            </a:r>
            <a:r>
              <a:rPr sz="2400" spc="-5" dirty="0">
                <a:latin typeface="Georgia"/>
                <a:cs typeface="Georgia"/>
              </a:rPr>
              <a:t>than </a:t>
            </a:r>
            <a:r>
              <a:rPr sz="2400" dirty="0">
                <a:latin typeface="Georgia"/>
                <a:cs typeface="Georgia"/>
              </a:rPr>
              <a:t>on </a:t>
            </a:r>
            <a:r>
              <a:rPr sz="2400" spc="-5" dirty="0">
                <a:latin typeface="Georgia"/>
                <a:cs typeface="Georgia"/>
              </a:rPr>
              <a:t>details </a:t>
            </a:r>
            <a:r>
              <a:rPr sz="2400" dirty="0">
                <a:latin typeface="Georgia"/>
                <a:cs typeface="Georgia"/>
              </a:rPr>
              <a:t>or </a:t>
            </a:r>
            <a:r>
              <a:rPr sz="2400" spc="-5" dirty="0">
                <a:latin typeface="Georgia"/>
                <a:cs typeface="Georgia"/>
              </a:rPr>
              <a:t>visual</a:t>
            </a:r>
            <a:r>
              <a:rPr sz="2400" spc="-7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style.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2252" y="629158"/>
            <a:ext cx="654304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0395" marR="5080" indent="-187833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Advantages </a:t>
            </a:r>
            <a:r>
              <a:rPr spc="-5" dirty="0"/>
              <a:t>of </a:t>
            </a:r>
            <a:r>
              <a:rPr spc="-10" dirty="0"/>
              <a:t>High-Fidelity </a:t>
            </a:r>
            <a:r>
              <a:rPr u="none" spc="-10" dirty="0"/>
              <a:t> </a:t>
            </a:r>
            <a:r>
              <a:rPr spc="-10" dirty="0"/>
              <a:t>Prototyping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462910"/>
            <a:ext cx="7849870" cy="237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latin typeface="Georgia"/>
                <a:cs typeface="Georgia"/>
              </a:rPr>
              <a:t>High-fidelity prototypes offer </a:t>
            </a:r>
            <a:r>
              <a:rPr sz="2400" dirty="0">
                <a:latin typeface="Georgia"/>
                <a:cs typeface="Georgia"/>
              </a:rPr>
              <a:t>more </a:t>
            </a:r>
            <a:r>
              <a:rPr sz="2400" spc="-5" dirty="0">
                <a:latin typeface="Georgia"/>
                <a:cs typeface="Georgia"/>
              </a:rPr>
              <a:t>realistic interactions  than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low-fidelity.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F4DA2"/>
              </a:buClr>
              <a:buFont typeface="Wingdings"/>
              <a:buChar char=""/>
            </a:pPr>
            <a:endParaRPr sz="3050">
              <a:latin typeface="Georgia"/>
              <a:cs typeface="Georgia"/>
            </a:endParaRPr>
          </a:p>
          <a:p>
            <a:pPr marL="284480" indent="-272415">
              <a:lnSpc>
                <a:spcPct val="100000"/>
              </a:lnSpc>
              <a:buClr>
                <a:srgbClr val="9F4DA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latin typeface="Georgia"/>
                <a:cs typeface="Georgia"/>
              </a:rPr>
              <a:t>Better </a:t>
            </a:r>
            <a:r>
              <a:rPr sz="2400" dirty="0">
                <a:latin typeface="Georgia"/>
                <a:cs typeface="Georgia"/>
              </a:rPr>
              <a:t>at </a:t>
            </a:r>
            <a:r>
              <a:rPr sz="2400" spc="-5" dirty="0">
                <a:latin typeface="Georgia"/>
                <a:cs typeface="Georgia"/>
              </a:rPr>
              <a:t>conveying the </a:t>
            </a:r>
            <a:r>
              <a:rPr sz="2400" dirty="0">
                <a:latin typeface="Georgia"/>
                <a:cs typeface="Georgia"/>
              </a:rPr>
              <a:t>range </a:t>
            </a:r>
            <a:r>
              <a:rPr sz="2400" spc="-5" dirty="0">
                <a:latin typeface="Georgia"/>
                <a:cs typeface="Georgia"/>
              </a:rPr>
              <a:t>of design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possibilities.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F4DA2"/>
              </a:buClr>
              <a:buFont typeface="Wingdings"/>
              <a:buChar char=""/>
            </a:pPr>
            <a:endParaRPr sz="3050">
              <a:latin typeface="Georgia"/>
              <a:cs typeface="Georgia"/>
            </a:endParaRPr>
          </a:p>
          <a:p>
            <a:pPr marL="284480" indent="-272415">
              <a:lnSpc>
                <a:spcPct val="100000"/>
              </a:lnSpc>
              <a:buClr>
                <a:srgbClr val="9F4DA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latin typeface="Georgia"/>
                <a:cs typeface="Georgia"/>
              </a:rPr>
              <a:t>User-driven.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8950" y="1113485"/>
            <a:ext cx="2932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/>
                <a:cs typeface="Times New Roman"/>
              </a:rPr>
              <a:t>List of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Times New Roman"/>
                <a:cs typeface="Times New Roman"/>
              </a:rPr>
              <a:t>Topics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31346"/>
            <a:ext cx="6153150" cy="26555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75920" indent="-363855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b="1" dirty="0">
                <a:latin typeface="Times New Roman"/>
                <a:cs typeface="Times New Roman"/>
              </a:rPr>
              <a:t>What </a:t>
            </a:r>
            <a:r>
              <a:rPr sz="3200" b="1" spc="-5" dirty="0">
                <a:latin typeface="Times New Roman"/>
                <a:cs typeface="Times New Roman"/>
              </a:rPr>
              <a:t>is Software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Prototyping?</a:t>
            </a:r>
            <a:endParaRPr sz="3200">
              <a:latin typeface="Times New Roman"/>
              <a:cs typeface="Times New Roman"/>
            </a:endParaRPr>
          </a:p>
          <a:p>
            <a:pPr marL="375920" indent="-363855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b="1" dirty="0">
                <a:latin typeface="Times New Roman"/>
                <a:cs typeface="Times New Roman"/>
              </a:rPr>
              <a:t>Benefits of </a:t>
            </a:r>
            <a:r>
              <a:rPr sz="3200" b="1" spc="-5" dirty="0">
                <a:latin typeface="Times New Roman"/>
                <a:cs typeface="Times New Roman"/>
              </a:rPr>
              <a:t>Software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Prototyping</a:t>
            </a:r>
            <a:endParaRPr sz="3200">
              <a:latin typeface="Times New Roman"/>
              <a:cs typeface="Times New Roman"/>
            </a:endParaRPr>
          </a:p>
          <a:p>
            <a:pPr marL="375920" indent="-363855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b="1" spc="-50" dirty="0">
                <a:latin typeface="Times New Roman"/>
                <a:cs typeface="Times New Roman"/>
              </a:rPr>
              <a:t>Types </a:t>
            </a:r>
            <a:r>
              <a:rPr sz="3200" b="1" dirty="0">
                <a:latin typeface="Times New Roman"/>
                <a:cs typeface="Times New Roman"/>
              </a:rPr>
              <a:t>of</a:t>
            </a:r>
            <a:r>
              <a:rPr sz="3200" b="1" spc="2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Prototyping</a:t>
            </a:r>
            <a:endParaRPr sz="3200">
              <a:latin typeface="Times New Roman"/>
              <a:cs typeface="Times New Roman"/>
            </a:endParaRPr>
          </a:p>
          <a:p>
            <a:pPr marL="375920" indent="-363855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Creating </a:t>
            </a:r>
            <a:r>
              <a:rPr sz="3200" b="1" dirty="0">
                <a:latin typeface="Times New Roman"/>
                <a:cs typeface="Times New Roman"/>
              </a:rPr>
              <a:t>Paper</a:t>
            </a:r>
            <a:r>
              <a:rPr sz="3200" b="1" spc="-12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Prototypes</a:t>
            </a:r>
            <a:endParaRPr sz="3200">
              <a:latin typeface="Times New Roman"/>
              <a:cs typeface="Times New Roman"/>
            </a:endParaRPr>
          </a:p>
          <a:p>
            <a:pPr marL="375920" indent="-363855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Creating </a:t>
            </a:r>
            <a:r>
              <a:rPr sz="3200" b="1" dirty="0">
                <a:latin typeface="Times New Roman"/>
                <a:cs typeface="Times New Roman"/>
              </a:rPr>
              <a:t>High-Fidelity</a:t>
            </a:r>
            <a:r>
              <a:rPr sz="3200" b="1" spc="-10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Prototype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6642" y="812037"/>
            <a:ext cx="6891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7325" algn="l"/>
              </a:tabLst>
            </a:pPr>
            <a:r>
              <a:rPr spc="-10" dirty="0"/>
              <a:t>Design</a:t>
            </a:r>
            <a:r>
              <a:rPr spc="40" dirty="0"/>
              <a:t> </a:t>
            </a:r>
            <a:r>
              <a:rPr spc="-5" dirty="0"/>
              <a:t>and	</a:t>
            </a:r>
            <a:r>
              <a:rPr spc="-35" dirty="0"/>
              <a:t>Prototyping</a:t>
            </a:r>
            <a:r>
              <a:rPr b="0" spc="-35" dirty="0">
                <a:latin typeface="Trebuchet MS"/>
                <a:cs typeface="Trebuchet MS"/>
              </a:rPr>
              <a:t>Topics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4985" y="1736877"/>
            <a:ext cx="5529580" cy="46748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90525" indent="-257175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•"/>
              <a:tabLst>
                <a:tab pos="391160" algn="l"/>
              </a:tabLst>
            </a:pPr>
            <a:r>
              <a:rPr sz="2800" spc="-10" dirty="0">
                <a:latin typeface="Georgia"/>
                <a:cs typeface="Georgia"/>
              </a:rPr>
              <a:t>University Management </a:t>
            </a:r>
            <a:r>
              <a:rPr sz="2800" spc="-5" dirty="0">
                <a:latin typeface="Georgia"/>
                <a:cs typeface="Georgia"/>
              </a:rPr>
              <a:t>System</a:t>
            </a:r>
            <a:endParaRPr sz="2800">
              <a:latin typeface="Georgia"/>
              <a:cs typeface="Georgia"/>
            </a:endParaRPr>
          </a:p>
          <a:p>
            <a:pPr marL="532130" lvl="1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532765" algn="l"/>
              </a:tabLst>
            </a:pPr>
            <a:r>
              <a:rPr sz="2800" spc="-5" dirty="0">
                <a:latin typeface="Georgia"/>
                <a:cs typeface="Georgia"/>
              </a:rPr>
              <a:t>Hospital </a:t>
            </a:r>
            <a:r>
              <a:rPr sz="2800" spc="-10" dirty="0">
                <a:latin typeface="Georgia"/>
                <a:cs typeface="Georgia"/>
              </a:rPr>
              <a:t>Management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System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Electronic Patient Record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System</a:t>
            </a:r>
            <a:endParaRPr sz="2800">
              <a:latin typeface="Georgia"/>
              <a:cs typeface="Georgia"/>
            </a:endParaRPr>
          </a:p>
          <a:p>
            <a:pPr marL="1061085" lvl="1" indent="-257175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1061720" algn="l"/>
              </a:tabLst>
            </a:pPr>
            <a:r>
              <a:rPr sz="2800" spc="-10" dirty="0">
                <a:latin typeface="Georgia"/>
                <a:cs typeface="Georgia"/>
              </a:rPr>
              <a:t>Online </a:t>
            </a:r>
            <a:r>
              <a:rPr sz="2800" spc="-5" dirty="0">
                <a:latin typeface="Georgia"/>
                <a:cs typeface="Georgia"/>
              </a:rPr>
              <a:t>Shoping </a:t>
            </a:r>
            <a:r>
              <a:rPr sz="2800" spc="-10" dirty="0">
                <a:latin typeface="Georgia"/>
                <a:cs typeface="Georgia"/>
              </a:rPr>
              <a:t>System</a:t>
            </a:r>
            <a:endParaRPr sz="2800">
              <a:latin typeface="Georgia"/>
              <a:cs typeface="Georgia"/>
            </a:endParaRPr>
          </a:p>
          <a:p>
            <a:pPr marL="1285240" lvl="2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1285875" algn="l"/>
              </a:tabLst>
            </a:pPr>
            <a:r>
              <a:rPr sz="2800" spc="-5" dirty="0">
                <a:latin typeface="Georgia"/>
                <a:cs typeface="Georgia"/>
              </a:rPr>
              <a:t>Smart Phone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Design</a:t>
            </a:r>
            <a:endParaRPr sz="2800">
              <a:latin typeface="Georgia"/>
              <a:cs typeface="Georgia"/>
            </a:endParaRPr>
          </a:p>
          <a:p>
            <a:pPr marL="424180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424180" algn="l"/>
              </a:tabLst>
            </a:pPr>
            <a:r>
              <a:rPr sz="2800" spc="-5" dirty="0">
                <a:latin typeface="Georgia"/>
                <a:cs typeface="Georgia"/>
              </a:rPr>
              <a:t>Product Design </a:t>
            </a:r>
            <a:r>
              <a:rPr sz="2800" spc="-10" dirty="0">
                <a:latin typeface="Georgia"/>
                <a:cs typeface="Georgia"/>
              </a:rPr>
              <a:t>(Business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Idea)</a:t>
            </a:r>
            <a:endParaRPr sz="2800">
              <a:latin typeface="Georgia"/>
              <a:cs typeface="Georgia"/>
            </a:endParaRPr>
          </a:p>
          <a:p>
            <a:pPr marL="1725930" lvl="1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1726564" algn="l"/>
                <a:tab pos="2971800" algn="l"/>
              </a:tabLst>
            </a:pPr>
            <a:r>
              <a:rPr sz="2800" spc="-10" dirty="0">
                <a:latin typeface="Georgia"/>
                <a:cs typeface="Georgia"/>
              </a:rPr>
              <a:t>Games	Design</a:t>
            </a:r>
            <a:endParaRPr sz="2800">
              <a:latin typeface="Georgia"/>
              <a:cs typeface="Georgia"/>
            </a:endParaRPr>
          </a:p>
          <a:p>
            <a:pPr marL="132016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1320800" algn="l"/>
              </a:tabLst>
            </a:pPr>
            <a:r>
              <a:rPr sz="2800" spc="-5" dirty="0">
                <a:latin typeface="Georgia"/>
                <a:cs typeface="Georgia"/>
              </a:rPr>
              <a:t>Website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Developent</a:t>
            </a:r>
            <a:endParaRPr sz="2800">
              <a:latin typeface="Georgia"/>
              <a:cs typeface="Georgia"/>
            </a:endParaRPr>
          </a:p>
          <a:p>
            <a:pPr marL="53975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540385" algn="l"/>
              </a:tabLst>
            </a:pPr>
            <a:r>
              <a:rPr sz="2800" spc="-5" dirty="0">
                <a:latin typeface="Georgia"/>
                <a:cs typeface="Georgia"/>
              </a:rPr>
              <a:t>Recruite </a:t>
            </a:r>
            <a:r>
              <a:rPr sz="2800" spc="-10" dirty="0">
                <a:latin typeface="Georgia"/>
                <a:cs typeface="Georgia"/>
              </a:rPr>
              <a:t>Management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System</a:t>
            </a:r>
            <a:endParaRPr sz="2800">
              <a:latin typeface="Georgia"/>
              <a:cs typeface="Georgia"/>
            </a:endParaRPr>
          </a:p>
          <a:p>
            <a:pPr marL="1489710" lvl="1" indent="-257175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1490345" algn="l"/>
              </a:tabLst>
            </a:pPr>
            <a:r>
              <a:rPr sz="2800" spc="-5" dirty="0">
                <a:latin typeface="Georgia"/>
                <a:cs typeface="Georgia"/>
              </a:rPr>
              <a:t>Tourism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Software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716" y="926033"/>
            <a:ext cx="3002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28445" algn="l"/>
              </a:tabLst>
            </a:pPr>
            <a:r>
              <a:rPr spc="-5" dirty="0"/>
              <a:t>Home	</a:t>
            </a:r>
            <a:r>
              <a:rPr spc="-204" dirty="0"/>
              <a:t>P</a:t>
            </a:r>
            <a:r>
              <a:rPr spc="-5" dirty="0"/>
              <a:t>ag</a:t>
            </a:r>
            <a:r>
              <a:rPr spc="-20" dirty="0"/>
              <a:t>e</a:t>
            </a:r>
            <a:r>
              <a:rPr spc="-10" dirty="0"/>
              <a:t>..</a:t>
            </a:r>
          </a:p>
        </p:txBody>
      </p:sp>
      <p:sp>
        <p:nvSpPr>
          <p:cNvPr id="3" name="object 3"/>
          <p:cNvSpPr/>
          <p:nvPr/>
        </p:nvSpPr>
        <p:spPr>
          <a:xfrm>
            <a:off x="434340" y="1775460"/>
            <a:ext cx="8439912" cy="482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02233"/>
            <a:ext cx="2889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005" dirty="0">
                <a:latin typeface="Times New Roman"/>
                <a:cs typeface="Times New Roman"/>
              </a:rPr>
              <a:t> </a:t>
            </a:r>
            <a:r>
              <a:rPr spc="-10" dirty="0"/>
              <a:t>Categories…</a:t>
            </a:r>
          </a:p>
        </p:txBody>
      </p:sp>
      <p:sp>
        <p:nvSpPr>
          <p:cNvPr id="3" name="object 3"/>
          <p:cNvSpPr/>
          <p:nvPr/>
        </p:nvSpPr>
        <p:spPr>
          <a:xfrm>
            <a:off x="274320" y="1981200"/>
            <a:ext cx="8488680" cy="4087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02233"/>
            <a:ext cx="2099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Sample..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1752600"/>
            <a:ext cx="8839200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02233"/>
            <a:ext cx="4197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Selective</a:t>
            </a:r>
            <a:r>
              <a:rPr spc="-5" dirty="0"/>
              <a:t> </a:t>
            </a:r>
            <a:r>
              <a:rPr spc="-10" dirty="0"/>
              <a:t>product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2219278"/>
            <a:ext cx="8188452" cy="4039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02233"/>
            <a:ext cx="1671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Login..</a:t>
            </a:r>
          </a:p>
        </p:txBody>
      </p:sp>
      <p:sp>
        <p:nvSpPr>
          <p:cNvPr id="3" name="object 3"/>
          <p:cNvSpPr/>
          <p:nvPr/>
        </p:nvSpPr>
        <p:spPr>
          <a:xfrm>
            <a:off x="153923" y="2307814"/>
            <a:ext cx="8836152" cy="3957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02233"/>
            <a:ext cx="4843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Create New</a:t>
            </a:r>
            <a:r>
              <a:rPr spc="-295" dirty="0"/>
              <a:t> </a:t>
            </a:r>
            <a:r>
              <a:rPr spc="-5" dirty="0"/>
              <a:t>Account</a:t>
            </a:r>
          </a:p>
        </p:txBody>
      </p:sp>
      <p:sp>
        <p:nvSpPr>
          <p:cNvPr id="3" name="object 3"/>
          <p:cNvSpPr/>
          <p:nvPr/>
        </p:nvSpPr>
        <p:spPr>
          <a:xfrm>
            <a:off x="257556" y="2209800"/>
            <a:ext cx="8859012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818"/>
            <a:ext cx="3241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Control</a:t>
            </a:r>
            <a:r>
              <a:rPr spc="-50" dirty="0"/>
              <a:t> </a:t>
            </a:r>
            <a:r>
              <a:rPr spc="-5" dirty="0"/>
              <a:t>panel</a:t>
            </a:r>
          </a:p>
        </p:txBody>
      </p:sp>
      <p:sp>
        <p:nvSpPr>
          <p:cNvPr id="3" name="object 3"/>
          <p:cNvSpPr/>
          <p:nvPr/>
        </p:nvSpPr>
        <p:spPr>
          <a:xfrm>
            <a:off x="1944623" y="2359151"/>
            <a:ext cx="6682740" cy="3017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818"/>
            <a:ext cx="2849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Saved</a:t>
            </a:r>
            <a:r>
              <a:rPr spc="-60" dirty="0"/>
              <a:t> </a:t>
            </a:r>
            <a:r>
              <a:rPr spc="-10" dirty="0"/>
              <a:t>Items</a:t>
            </a:r>
          </a:p>
        </p:txBody>
      </p:sp>
      <p:sp>
        <p:nvSpPr>
          <p:cNvPr id="3" name="object 3"/>
          <p:cNvSpPr/>
          <p:nvPr/>
        </p:nvSpPr>
        <p:spPr>
          <a:xfrm>
            <a:off x="2008632" y="2458211"/>
            <a:ext cx="6477000" cy="3057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818"/>
            <a:ext cx="1024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Cart</a:t>
            </a:r>
          </a:p>
        </p:txBody>
      </p:sp>
      <p:sp>
        <p:nvSpPr>
          <p:cNvPr id="3" name="object 3"/>
          <p:cNvSpPr/>
          <p:nvPr/>
        </p:nvSpPr>
        <p:spPr>
          <a:xfrm>
            <a:off x="1944623" y="2286000"/>
            <a:ext cx="6682740" cy="3041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046" y="770890"/>
            <a:ext cx="7280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latin typeface="Times New Roman"/>
                <a:cs typeface="Times New Roman"/>
              </a:rPr>
              <a:t>Software </a:t>
            </a:r>
            <a:r>
              <a:rPr spc="-5" dirty="0">
                <a:latin typeface="Times New Roman"/>
                <a:cs typeface="Times New Roman"/>
              </a:rPr>
              <a:t>Development Life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Cycle</a:t>
            </a:r>
          </a:p>
        </p:txBody>
      </p:sp>
      <p:sp>
        <p:nvSpPr>
          <p:cNvPr id="3" name="object 3"/>
          <p:cNvSpPr/>
          <p:nvPr/>
        </p:nvSpPr>
        <p:spPr>
          <a:xfrm>
            <a:off x="2087373" y="1843437"/>
            <a:ext cx="5365239" cy="4566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818"/>
            <a:ext cx="1400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Ord</a:t>
            </a:r>
            <a:r>
              <a:rPr spc="-25" dirty="0"/>
              <a:t>e</a:t>
            </a:r>
            <a:r>
              <a:rPr spc="-5" dirty="0"/>
              <a:t>r</a:t>
            </a:r>
          </a:p>
        </p:txBody>
      </p:sp>
      <p:sp>
        <p:nvSpPr>
          <p:cNvPr id="3" name="object 3"/>
          <p:cNvSpPr/>
          <p:nvPr/>
        </p:nvSpPr>
        <p:spPr>
          <a:xfrm>
            <a:off x="1944623" y="2286000"/>
            <a:ext cx="6682740" cy="3060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818"/>
            <a:ext cx="3982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Cash on</a:t>
            </a:r>
            <a:r>
              <a:rPr spc="-65" dirty="0"/>
              <a:t> </a:t>
            </a:r>
            <a:r>
              <a:rPr spc="-10" dirty="0"/>
              <a:t>Delivery</a:t>
            </a:r>
          </a:p>
        </p:txBody>
      </p:sp>
      <p:sp>
        <p:nvSpPr>
          <p:cNvPr id="3" name="object 3"/>
          <p:cNvSpPr/>
          <p:nvPr/>
        </p:nvSpPr>
        <p:spPr>
          <a:xfrm>
            <a:off x="1944623" y="2458211"/>
            <a:ext cx="6615683" cy="3073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818"/>
            <a:ext cx="4616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Debit &amp; </a:t>
            </a:r>
            <a:r>
              <a:rPr spc="-10" dirty="0"/>
              <a:t>Credit</a:t>
            </a:r>
            <a:r>
              <a:rPr spc="-30" dirty="0"/>
              <a:t> </a:t>
            </a:r>
            <a:r>
              <a:rPr spc="-10" dirty="0"/>
              <a:t>card</a:t>
            </a:r>
          </a:p>
        </p:txBody>
      </p:sp>
      <p:sp>
        <p:nvSpPr>
          <p:cNvPr id="3" name="object 3"/>
          <p:cNvSpPr/>
          <p:nvPr/>
        </p:nvSpPr>
        <p:spPr>
          <a:xfrm>
            <a:off x="1944623" y="2453705"/>
            <a:ext cx="6682740" cy="3259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818"/>
            <a:ext cx="37738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Mobile</a:t>
            </a:r>
            <a:r>
              <a:rPr spc="-90" dirty="0"/>
              <a:t> </a:t>
            </a:r>
            <a:r>
              <a:rPr spc="-30" dirty="0"/>
              <a:t>Payment</a:t>
            </a:r>
          </a:p>
        </p:txBody>
      </p:sp>
      <p:sp>
        <p:nvSpPr>
          <p:cNvPr id="3" name="object 3"/>
          <p:cNvSpPr/>
          <p:nvPr/>
        </p:nvSpPr>
        <p:spPr>
          <a:xfrm>
            <a:off x="2028444" y="2286000"/>
            <a:ext cx="6598920" cy="3171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818"/>
            <a:ext cx="2867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heavy" spc="-10" dirty="0">
                <a:solidFill>
                  <a:srgbClr val="424455"/>
                </a:solidFill>
                <a:uFill>
                  <a:solidFill>
                    <a:srgbClr val="424455"/>
                  </a:solidFill>
                </a:uFill>
              </a:rPr>
              <a:t>References: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9" y="2385186"/>
            <a:ext cx="7317740" cy="362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3843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Software </a:t>
            </a:r>
            <a:r>
              <a:rPr sz="2400" dirty="0">
                <a:latin typeface="Times New Roman"/>
                <a:cs typeface="Times New Roman"/>
              </a:rPr>
              <a:t>Engineering by Ian </a:t>
            </a:r>
            <a:r>
              <a:rPr sz="2400" spc="-5" dirty="0">
                <a:latin typeface="Times New Roman"/>
                <a:cs typeface="Times New Roman"/>
              </a:rPr>
              <a:t>Sommerville</a:t>
            </a:r>
            <a:r>
              <a:rPr sz="2400" b="1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9th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edition,  </a:t>
            </a:r>
            <a:r>
              <a:rPr sz="2400" spc="-25" dirty="0">
                <a:latin typeface="Times New Roman"/>
                <a:cs typeface="Times New Roman"/>
              </a:rPr>
              <a:t>Addison-Wesley,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2011</a:t>
            </a:r>
            <a:endParaRPr sz="2400">
              <a:latin typeface="Times New Roman"/>
              <a:cs typeface="Times New Roman"/>
            </a:endParaRPr>
          </a:p>
          <a:p>
            <a:pPr marL="469900" marR="51943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Software </a:t>
            </a:r>
            <a:r>
              <a:rPr sz="2400" dirty="0">
                <a:latin typeface="Times New Roman"/>
                <a:cs typeface="Times New Roman"/>
              </a:rPr>
              <a:t>Engineering A </a:t>
            </a:r>
            <a:r>
              <a:rPr sz="2400" spc="-5" dirty="0">
                <a:latin typeface="Times New Roman"/>
                <a:cs typeface="Times New Roman"/>
              </a:rPr>
              <a:t>practitioner’s Approach </a:t>
            </a:r>
            <a:r>
              <a:rPr sz="2400" dirty="0">
                <a:latin typeface="Times New Roman"/>
                <a:cs typeface="Times New Roman"/>
              </a:rPr>
              <a:t>by  Roger </a:t>
            </a:r>
            <a:r>
              <a:rPr sz="2400" spc="-5" dirty="0">
                <a:latin typeface="Times New Roman"/>
                <a:cs typeface="Times New Roman"/>
              </a:rPr>
              <a:t>S. Pressman, </a:t>
            </a:r>
            <a:r>
              <a:rPr sz="2400" dirty="0">
                <a:latin typeface="Times New Roman"/>
                <a:cs typeface="Times New Roman"/>
              </a:rPr>
              <a:t>7th edition, </a:t>
            </a:r>
            <a:r>
              <a:rPr sz="2400" spc="-5" dirty="0">
                <a:latin typeface="Times New Roman"/>
                <a:cs typeface="Times New Roman"/>
              </a:rPr>
              <a:t>McGraw </a:t>
            </a:r>
            <a:r>
              <a:rPr sz="2400" dirty="0">
                <a:latin typeface="Times New Roman"/>
                <a:cs typeface="Times New Roman"/>
              </a:rPr>
              <a:t>Hill,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2010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Norman, D.A. </a:t>
            </a:r>
            <a:r>
              <a:rPr sz="2400" dirty="0">
                <a:latin typeface="Times New Roman"/>
                <a:cs typeface="Times New Roman"/>
              </a:rPr>
              <a:t>1988. The Psychology 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everyday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things. Basic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Books.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AutoNum type="arabicPeriod" startAt="4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Snyder C. 2003. Paper prototyping. </a:t>
            </a:r>
            <a:r>
              <a:rPr sz="2400" spc="-10" dirty="0">
                <a:latin typeface="Times New Roman"/>
                <a:cs typeface="Times New Roman"/>
              </a:rPr>
              <a:t>Morgan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Kaufmann.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buAutoNum type="arabicPeriod" startAt="4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Preece, Rogers, Sharp. 2002. </a:t>
            </a:r>
            <a:r>
              <a:rPr sz="2400" spc="-5" dirty="0">
                <a:latin typeface="Times New Roman"/>
                <a:cs typeface="Times New Roman"/>
              </a:rPr>
              <a:t>Interaction Design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beyond  </a:t>
            </a:r>
            <a:r>
              <a:rPr sz="2400" spc="-5" dirty="0">
                <a:latin typeface="Times New Roman"/>
                <a:cs typeface="Times New Roman"/>
              </a:rPr>
              <a:t>human-computer</a:t>
            </a:r>
            <a:r>
              <a:rPr sz="2400" dirty="0">
                <a:latin typeface="Times New Roman"/>
                <a:cs typeface="Times New Roman"/>
              </a:rPr>
              <a:t> interaction.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3041" y="770890"/>
            <a:ext cx="4675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latin typeface="Times New Roman"/>
                <a:cs typeface="Times New Roman"/>
              </a:rPr>
              <a:t>Software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Prototyping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7068" y="1732533"/>
            <a:ext cx="8270240" cy="4369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Georgia"/>
                <a:cs typeface="Georgia"/>
              </a:rPr>
              <a:t>A Software </a:t>
            </a:r>
            <a:r>
              <a:rPr sz="2800" dirty="0">
                <a:latin typeface="Georgia"/>
                <a:cs typeface="Georgia"/>
              </a:rPr>
              <a:t>prototype </a:t>
            </a:r>
            <a:r>
              <a:rPr sz="2800" spc="-5" dirty="0">
                <a:latin typeface="Georgia"/>
                <a:cs typeface="Georgia"/>
              </a:rPr>
              <a:t>is a </a:t>
            </a:r>
            <a:r>
              <a:rPr sz="2800" b="1" spc="-10" dirty="0">
                <a:latin typeface="Georgia"/>
                <a:cs typeface="Georgia"/>
              </a:rPr>
              <a:t>draft </a:t>
            </a:r>
            <a:r>
              <a:rPr sz="2800" b="1" spc="-5" dirty="0">
                <a:latin typeface="Georgia"/>
                <a:cs typeface="Georgia"/>
              </a:rPr>
              <a:t>version </a:t>
            </a:r>
            <a:r>
              <a:rPr sz="2800" spc="-5" dirty="0">
                <a:latin typeface="Georgia"/>
                <a:cs typeface="Georgia"/>
              </a:rPr>
              <a:t>of  software program </a:t>
            </a:r>
            <a:r>
              <a:rPr sz="2800" spc="-10" dirty="0">
                <a:latin typeface="Georgia"/>
                <a:cs typeface="Georgia"/>
              </a:rPr>
              <a:t>that </a:t>
            </a:r>
            <a:r>
              <a:rPr sz="2800" spc="-5" dirty="0">
                <a:latin typeface="Georgia"/>
                <a:cs typeface="Georgia"/>
              </a:rPr>
              <a:t>allows you </a:t>
            </a:r>
            <a:r>
              <a:rPr sz="2800" spc="-10" dirty="0">
                <a:latin typeface="Georgia"/>
                <a:cs typeface="Georgia"/>
              </a:rPr>
              <a:t>to </a:t>
            </a:r>
            <a:r>
              <a:rPr sz="2800" spc="-5" dirty="0">
                <a:latin typeface="Georgia"/>
                <a:cs typeface="Georgia"/>
              </a:rPr>
              <a:t>explore </a:t>
            </a:r>
            <a:r>
              <a:rPr sz="2800" spc="-10" dirty="0">
                <a:latin typeface="Georgia"/>
                <a:cs typeface="Georgia"/>
              </a:rPr>
              <a:t>your  </a:t>
            </a:r>
            <a:r>
              <a:rPr sz="2800" spc="-5" dirty="0">
                <a:latin typeface="Georgia"/>
                <a:cs typeface="Georgia"/>
              </a:rPr>
              <a:t>ideas and show </a:t>
            </a:r>
            <a:r>
              <a:rPr sz="2800" spc="-10" dirty="0">
                <a:latin typeface="Georgia"/>
                <a:cs typeface="Georgia"/>
              </a:rPr>
              <a:t>the </a:t>
            </a:r>
            <a:r>
              <a:rPr sz="2800" spc="-5" dirty="0">
                <a:latin typeface="Georgia"/>
                <a:cs typeface="Georgia"/>
              </a:rPr>
              <a:t>intention </a:t>
            </a:r>
            <a:r>
              <a:rPr sz="2800" spc="-10" dirty="0">
                <a:latin typeface="Georgia"/>
                <a:cs typeface="Georgia"/>
              </a:rPr>
              <a:t>behind </a:t>
            </a:r>
            <a:r>
              <a:rPr sz="2800" spc="-5" dirty="0">
                <a:latin typeface="Georgia"/>
                <a:cs typeface="Georgia"/>
              </a:rPr>
              <a:t>a feature or  </a:t>
            </a:r>
            <a:r>
              <a:rPr sz="2800" spc="-10" dirty="0">
                <a:latin typeface="Georgia"/>
                <a:cs typeface="Georgia"/>
              </a:rPr>
              <a:t>the overall </a:t>
            </a:r>
            <a:r>
              <a:rPr sz="2800" spc="-5" dirty="0">
                <a:latin typeface="Georgia"/>
                <a:cs typeface="Georgia"/>
              </a:rPr>
              <a:t>design concept </a:t>
            </a:r>
            <a:r>
              <a:rPr sz="2800" spc="-10" dirty="0">
                <a:latin typeface="Georgia"/>
                <a:cs typeface="Georgia"/>
              </a:rPr>
              <a:t>to </a:t>
            </a:r>
            <a:r>
              <a:rPr sz="2800" spc="-5" dirty="0">
                <a:latin typeface="Georgia"/>
                <a:cs typeface="Georgia"/>
              </a:rPr>
              <a:t>users </a:t>
            </a:r>
            <a:r>
              <a:rPr sz="2800" spc="-10" dirty="0">
                <a:latin typeface="Georgia"/>
                <a:cs typeface="Georgia"/>
              </a:rPr>
              <a:t>before  </a:t>
            </a:r>
            <a:r>
              <a:rPr sz="2800" spc="-5" dirty="0">
                <a:latin typeface="Georgia"/>
                <a:cs typeface="Georgia"/>
              </a:rPr>
              <a:t>investing time and money into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development.</a:t>
            </a:r>
            <a:endParaRPr sz="2800">
              <a:latin typeface="Georgia"/>
              <a:cs typeface="Georgia"/>
            </a:endParaRPr>
          </a:p>
          <a:p>
            <a:pPr marL="268605" marR="6985" indent="-256540" algn="just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SzPct val="96428"/>
              <a:buFont typeface="Wingdings"/>
              <a:buChar char=""/>
              <a:tabLst>
                <a:tab pos="426084" algn="l"/>
              </a:tabLst>
            </a:pPr>
            <a:r>
              <a:rPr sz="2800" spc="-5" dirty="0">
                <a:latin typeface="Georgia"/>
                <a:cs typeface="Georgia"/>
              </a:rPr>
              <a:t>A prototype typically </a:t>
            </a:r>
            <a:r>
              <a:rPr sz="2800" spc="-10" dirty="0">
                <a:latin typeface="Georgia"/>
                <a:cs typeface="Georgia"/>
              </a:rPr>
              <a:t>simulates </a:t>
            </a:r>
            <a:r>
              <a:rPr sz="2800" spc="-5" dirty="0">
                <a:latin typeface="Georgia"/>
                <a:cs typeface="Georgia"/>
              </a:rPr>
              <a:t>only a few aspects  of, and </a:t>
            </a:r>
            <a:r>
              <a:rPr sz="2800" spc="-10" dirty="0">
                <a:latin typeface="Georgia"/>
                <a:cs typeface="Georgia"/>
              </a:rPr>
              <a:t>may be </a:t>
            </a:r>
            <a:r>
              <a:rPr sz="2800" spc="-5" dirty="0">
                <a:latin typeface="Georgia"/>
                <a:cs typeface="Georgia"/>
              </a:rPr>
              <a:t>completely different </a:t>
            </a:r>
            <a:r>
              <a:rPr sz="2800" spc="-10" dirty="0">
                <a:latin typeface="Georgia"/>
                <a:cs typeface="Georgia"/>
              </a:rPr>
              <a:t>from, the final  product.</a:t>
            </a:r>
            <a:endParaRPr sz="2800">
              <a:latin typeface="Georgia"/>
              <a:cs typeface="Georgia"/>
            </a:endParaRPr>
          </a:p>
          <a:p>
            <a:pPr marL="268605" marR="8255" indent="-256540" algn="just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Georgia"/>
                <a:cs typeface="Georgia"/>
              </a:rPr>
              <a:t>Prototyping </a:t>
            </a:r>
            <a:r>
              <a:rPr sz="2800" spc="-10" dirty="0">
                <a:latin typeface="Georgia"/>
                <a:cs typeface="Georgia"/>
              </a:rPr>
              <a:t>can be </a:t>
            </a:r>
            <a:r>
              <a:rPr sz="2800" spc="-5" dirty="0">
                <a:latin typeface="Georgia"/>
                <a:cs typeface="Georgia"/>
              </a:rPr>
              <a:t>considered as a risk reduction  activity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685" y="735837"/>
            <a:ext cx="48850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Prototyping</a:t>
            </a:r>
            <a:r>
              <a:rPr spc="-5" dirty="0"/>
              <a:t> </a:t>
            </a:r>
            <a:r>
              <a:rPr spc="-10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1623186"/>
            <a:ext cx="8055609" cy="4018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259079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Georgia"/>
                <a:cs typeface="Georgia"/>
              </a:rPr>
              <a:t>Misunderstandings between </a:t>
            </a:r>
            <a:r>
              <a:rPr sz="2800" spc="-10" dirty="0">
                <a:latin typeface="Georgia"/>
                <a:cs typeface="Georgia"/>
              </a:rPr>
              <a:t>software </a:t>
            </a:r>
            <a:r>
              <a:rPr sz="2800" spc="-5" dirty="0">
                <a:latin typeface="Georgia"/>
                <a:cs typeface="Georgia"/>
              </a:rPr>
              <a:t>users and  developers are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exposed</a:t>
            </a:r>
            <a:endParaRPr sz="2800">
              <a:latin typeface="Georgia"/>
              <a:cs typeface="Georgia"/>
            </a:endParaRPr>
          </a:p>
          <a:p>
            <a:pPr marL="268605" marR="23431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latin typeface="Georgia"/>
                <a:cs typeface="Georgia"/>
              </a:rPr>
              <a:t>Missing services may </a:t>
            </a:r>
            <a:r>
              <a:rPr sz="2800" spc="-5" dirty="0">
                <a:latin typeface="Georgia"/>
                <a:cs typeface="Georgia"/>
              </a:rPr>
              <a:t>be </a:t>
            </a:r>
            <a:r>
              <a:rPr sz="2800" spc="-10" dirty="0">
                <a:latin typeface="Georgia"/>
                <a:cs typeface="Georgia"/>
              </a:rPr>
              <a:t>detected </a:t>
            </a:r>
            <a:r>
              <a:rPr sz="2800" spc="-5" dirty="0">
                <a:latin typeface="Georgia"/>
                <a:cs typeface="Georgia"/>
              </a:rPr>
              <a:t>and confusing  services may be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identified</a:t>
            </a:r>
            <a:endParaRPr sz="2800">
              <a:latin typeface="Georgia"/>
              <a:cs typeface="Georgia"/>
            </a:endParaRPr>
          </a:p>
          <a:p>
            <a:pPr marL="329565" indent="-31750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Georgia"/>
                <a:cs typeface="Georgia"/>
              </a:rPr>
              <a:t>A </a:t>
            </a:r>
            <a:r>
              <a:rPr sz="2800" spc="-10" dirty="0">
                <a:latin typeface="Georgia"/>
                <a:cs typeface="Georgia"/>
              </a:rPr>
              <a:t>working </a:t>
            </a:r>
            <a:r>
              <a:rPr sz="2800" spc="-5" dirty="0">
                <a:latin typeface="Georgia"/>
                <a:cs typeface="Georgia"/>
              </a:rPr>
              <a:t>system is </a:t>
            </a:r>
            <a:r>
              <a:rPr sz="2800" spc="-10" dirty="0">
                <a:latin typeface="Georgia"/>
                <a:cs typeface="Georgia"/>
              </a:rPr>
              <a:t>available early </a:t>
            </a:r>
            <a:r>
              <a:rPr sz="2800" spc="-5" dirty="0">
                <a:latin typeface="Georgia"/>
                <a:cs typeface="Georgia"/>
              </a:rPr>
              <a:t>in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spc="10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process</a:t>
            </a:r>
            <a:endParaRPr sz="2800">
              <a:latin typeface="Georgia"/>
              <a:cs typeface="Georgia"/>
            </a:endParaRPr>
          </a:p>
          <a:p>
            <a:pPr marL="268605" marR="1035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Georgia"/>
                <a:cs typeface="Georgia"/>
              </a:rPr>
              <a:t>The </a:t>
            </a:r>
            <a:r>
              <a:rPr sz="2800" spc="-10" dirty="0">
                <a:latin typeface="Georgia"/>
                <a:cs typeface="Georgia"/>
              </a:rPr>
              <a:t>prototype may </a:t>
            </a:r>
            <a:r>
              <a:rPr sz="2800" spc="-5" dirty="0">
                <a:latin typeface="Georgia"/>
                <a:cs typeface="Georgia"/>
              </a:rPr>
              <a:t>serve as a </a:t>
            </a:r>
            <a:r>
              <a:rPr sz="2800" spc="-10" dirty="0">
                <a:latin typeface="Georgia"/>
                <a:cs typeface="Georgia"/>
              </a:rPr>
              <a:t>basis </a:t>
            </a:r>
            <a:r>
              <a:rPr sz="2800" spc="-5" dirty="0">
                <a:latin typeface="Georgia"/>
                <a:cs typeface="Georgia"/>
              </a:rPr>
              <a:t>for </a:t>
            </a:r>
            <a:r>
              <a:rPr sz="2800" spc="-10" dirty="0">
                <a:latin typeface="Georgia"/>
                <a:cs typeface="Georgia"/>
              </a:rPr>
              <a:t>deriving </a:t>
            </a:r>
            <a:r>
              <a:rPr sz="2800" spc="-5" dirty="0">
                <a:latin typeface="Georgia"/>
                <a:cs typeface="Georgia"/>
              </a:rPr>
              <a:t>a  system</a:t>
            </a:r>
            <a:r>
              <a:rPr sz="2800" spc="-10" dirty="0">
                <a:latin typeface="Georgia"/>
                <a:cs typeface="Georgia"/>
              </a:rPr>
              <a:t> specification</a:t>
            </a:r>
            <a:endParaRPr sz="2800">
              <a:latin typeface="Georgia"/>
              <a:cs typeface="Georgia"/>
            </a:endParaRPr>
          </a:p>
          <a:p>
            <a:pPr marL="268605" marR="38735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Georgia"/>
                <a:cs typeface="Georgia"/>
              </a:rPr>
              <a:t>The system </a:t>
            </a:r>
            <a:r>
              <a:rPr sz="2800" spc="-10" dirty="0">
                <a:latin typeface="Georgia"/>
                <a:cs typeface="Georgia"/>
              </a:rPr>
              <a:t>can </a:t>
            </a:r>
            <a:r>
              <a:rPr sz="2800" spc="-5" dirty="0">
                <a:latin typeface="Georgia"/>
                <a:cs typeface="Georgia"/>
              </a:rPr>
              <a:t>support user training and </a:t>
            </a:r>
            <a:r>
              <a:rPr sz="2800" spc="-10" dirty="0">
                <a:latin typeface="Georgia"/>
                <a:cs typeface="Georgia"/>
              </a:rPr>
              <a:t>system  testing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4105" y="964133"/>
            <a:ext cx="2726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Continue...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1927986"/>
            <a:ext cx="8103870" cy="3980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2794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Georgia"/>
                <a:cs typeface="Georgia"/>
              </a:rPr>
              <a:t>Sometimes it helps </a:t>
            </a:r>
            <a:r>
              <a:rPr sz="2800" spc="-10" dirty="0">
                <a:latin typeface="Georgia"/>
                <a:cs typeface="Georgia"/>
              </a:rPr>
              <a:t>to </a:t>
            </a:r>
            <a:r>
              <a:rPr sz="2800" spc="-5" dirty="0">
                <a:latin typeface="Georgia"/>
                <a:cs typeface="Georgia"/>
              </a:rPr>
              <a:t>demonstrate </a:t>
            </a:r>
            <a:r>
              <a:rPr sz="2800" spc="-10" dirty="0">
                <a:latin typeface="Georgia"/>
                <a:cs typeface="Georgia"/>
              </a:rPr>
              <a:t>the </a:t>
            </a:r>
            <a:r>
              <a:rPr sz="2800" spc="-5" dirty="0">
                <a:latin typeface="Georgia"/>
                <a:cs typeface="Georgia"/>
              </a:rPr>
              <a:t>concept </a:t>
            </a:r>
            <a:r>
              <a:rPr sz="2800" spc="-10" dirty="0">
                <a:latin typeface="Georgia"/>
                <a:cs typeface="Georgia"/>
              </a:rPr>
              <a:t>to  </a:t>
            </a:r>
            <a:r>
              <a:rPr sz="2800" spc="-5" dirty="0">
                <a:latin typeface="Georgia"/>
                <a:cs typeface="Georgia"/>
              </a:rPr>
              <a:t>prospective investors to get funding for</a:t>
            </a:r>
            <a:r>
              <a:rPr sz="2800" spc="5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project.</a:t>
            </a:r>
            <a:endParaRPr sz="2800">
              <a:latin typeface="Georgia"/>
              <a:cs typeface="Georgia"/>
            </a:endParaRPr>
          </a:p>
          <a:p>
            <a:pPr marL="268605" marR="9144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Georgia"/>
                <a:cs typeface="Georgia"/>
              </a:rPr>
              <a:t>It </a:t>
            </a:r>
            <a:r>
              <a:rPr sz="2800" spc="-10" dirty="0">
                <a:latin typeface="Georgia"/>
                <a:cs typeface="Georgia"/>
              </a:rPr>
              <a:t>reduces risk </a:t>
            </a:r>
            <a:r>
              <a:rPr sz="2800" spc="-5" dirty="0">
                <a:latin typeface="Georgia"/>
                <a:cs typeface="Georgia"/>
              </a:rPr>
              <a:t>of failure, as </a:t>
            </a:r>
            <a:r>
              <a:rPr sz="2800" spc="-10" dirty="0">
                <a:latin typeface="Georgia"/>
                <a:cs typeface="Georgia"/>
              </a:rPr>
              <a:t>potential risks can be  </a:t>
            </a:r>
            <a:r>
              <a:rPr sz="2800" spc="-5" dirty="0">
                <a:latin typeface="Georgia"/>
                <a:cs typeface="Georgia"/>
              </a:rPr>
              <a:t>identified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early.</a:t>
            </a:r>
            <a:endParaRPr sz="280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Georgia"/>
                <a:cs typeface="Georgia"/>
              </a:rPr>
              <a:t>Iteration </a:t>
            </a:r>
            <a:r>
              <a:rPr sz="2800" spc="-10" dirty="0">
                <a:latin typeface="Georgia"/>
                <a:cs typeface="Georgia"/>
              </a:rPr>
              <a:t>between </a:t>
            </a:r>
            <a:r>
              <a:rPr sz="2800" spc="-5" dirty="0">
                <a:latin typeface="Georgia"/>
                <a:cs typeface="Georgia"/>
              </a:rPr>
              <a:t>development team and client  provides a very good and conductive environment  </a:t>
            </a:r>
            <a:r>
              <a:rPr sz="2800" spc="-10" dirty="0">
                <a:latin typeface="Georgia"/>
                <a:cs typeface="Georgia"/>
              </a:rPr>
              <a:t>during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project.</a:t>
            </a:r>
            <a:endParaRPr sz="2800">
              <a:latin typeface="Georgia"/>
              <a:cs typeface="Georgia"/>
            </a:endParaRPr>
          </a:p>
          <a:p>
            <a:pPr marL="268605" marR="165100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Georgia"/>
                <a:cs typeface="Georgia"/>
              </a:rPr>
              <a:t>This type </a:t>
            </a:r>
            <a:r>
              <a:rPr sz="2800" dirty="0">
                <a:latin typeface="Georgia"/>
                <a:cs typeface="Georgia"/>
              </a:rPr>
              <a:t>of </a:t>
            </a:r>
            <a:r>
              <a:rPr sz="2800" spc="-10" dirty="0">
                <a:latin typeface="Georgia"/>
                <a:cs typeface="Georgia"/>
              </a:rPr>
              <a:t>approach </a:t>
            </a:r>
            <a:r>
              <a:rPr sz="2800" spc="-5" dirty="0">
                <a:latin typeface="Georgia"/>
                <a:cs typeface="Georgia"/>
              </a:rPr>
              <a:t>of developing </a:t>
            </a:r>
            <a:r>
              <a:rPr sz="2800" spc="-10" dirty="0">
                <a:latin typeface="Georgia"/>
                <a:cs typeface="Georgia"/>
              </a:rPr>
              <a:t>the software  </a:t>
            </a:r>
            <a:r>
              <a:rPr sz="2800" spc="-5" dirty="0">
                <a:latin typeface="Georgia"/>
                <a:cs typeface="Georgia"/>
              </a:rPr>
              <a:t>is used for non-IT-literate</a:t>
            </a:r>
            <a:r>
              <a:rPr sz="2800" spc="4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person.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008" y="849833"/>
            <a:ext cx="47301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Prototyping</a:t>
            </a:r>
            <a:r>
              <a:rPr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998" y="1860550"/>
            <a:ext cx="821182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0200" indent="-31813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30835" algn="l"/>
              </a:tabLst>
            </a:pP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Identify basic</a:t>
            </a:r>
            <a:r>
              <a:rPr sz="2000" b="1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requirements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Determine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basic requirements including the input and</a:t>
            </a:r>
            <a:r>
              <a:rPr sz="2000" spc="-19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output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information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desired. Details, such as </a:t>
            </a:r>
            <a:r>
              <a:rPr sz="2000" spc="-15" dirty="0">
                <a:solidFill>
                  <a:srgbClr val="212121"/>
                </a:solidFill>
                <a:latin typeface="Times New Roman"/>
                <a:cs typeface="Times New Roman"/>
              </a:rPr>
              <a:t>security,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can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typically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be</a:t>
            </a:r>
            <a:r>
              <a:rPr sz="2000" spc="-1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ignored.</a:t>
            </a:r>
            <a:endParaRPr sz="2000">
              <a:latin typeface="Times New Roman"/>
              <a:cs typeface="Times New Roman"/>
            </a:endParaRPr>
          </a:p>
          <a:p>
            <a:pPr marL="330200" indent="-318135">
              <a:lnSpc>
                <a:spcPct val="100000"/>
              </a:lnSpc>
              <a:buAutoNum type="arabicPeriod" startAt="2"/>
              <a:tabLst>
                <a:tab pos="330835" algn="l"/>
              </a:tabLst>
            </a:pP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Develop initial</a:t>
            </a:r>
            <a:r>
              <a:rPr sz="2000" b="1" spc="-7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prototype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initial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prototype is developed that includes only user</a:t>
            </a:r>
            <a:r>
              <a:rPr sz="2000" spc="-20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interfaces.</a:t>
            </a:r>
            <a:endParaRPr sz="2000">
              <a:latin typeface="Times New Roman"/>
              <a:cs typeface="Times New Roman"/>
            </a:endParaRPr>
          </a:p>
          <a:p>
            <a:pPr marL="330200" indent="-318135">
              <a:lnSpc>
                <a:spcPct val="100000"/>
              </a:lnSpc>
              <a:buAutoNum type="arabicPeriod" startAt="2"/>
              <a:tabLst>
                <a:tab pos="330835" algn="l"/>
              </a:tabLst>
            </a:pP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Review</a:t>
            </a:r>
            <a:endParaRPr sz="2000">
              <a:latin typeface="Times New Roman"/>
              <a:cs typeface="Times New Roman"/>
            </a:endParaRPr>
          </a:p>
          <a:p>
            <a:pPr marL="927100" marR="5080" lvl="1" indent="-457834">
              <a:lnSpc>
                <a:spcPct val="100000"/>
              </a:lnSpc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customers,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including end-users,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examine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the prototype and</a:t>
            </a:r>
            <a:r>
              <a:rPr sz="2000" spc="-1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provide  feedback on potential additions or</a:t>
            </a:r>
            <a:r>
              <a:rPr sz="2000" spc="-1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changes.</a:t>
            </a:r>
            <a:endParaRPr sz="2000">
              <a:latin typeface="Times New Roman"/>
              <a:cs typeface="Times New Roman"/>
            </a:endParaRPr>
          </a:p>
          <a:p>
            <a:pPr marL="330200" indent="-318135">
              <a:lnSpc>
                <a:spcPct val="100000"/>
              </a:lnSpc>
              <a:buAutoNum type="arabicPeriod" startAt="2"/>
              <a:tabLst>
                <a:tab pos="330835" algn="l"/>
              </a:tabLst>
            </a:pP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Revise and enhance the</a:t>
            </a:r>
            <a:r>
              <a:rPr sz="2000" b="1" spc="-10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prototype</a:t>
            </a:r>
            <a:endParaRPr sz="2000">
              <a:latin typeface="Times New Roman"/>
              <a:cs typeface="Times New Roman"/>
            </a:endParaRPr>
          </a:p>
          <a:p>
            <a:pPr marL="927100" marR="407670" lvl="1" indent="-457834">
              <a:lnSpc>
                <a:spcPct val="100000"/>
              </a:lnSpc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Using the feedback both the specifications and the prototype can</a:t>
            </a:r>
            <a:r>
              <a:rPr sz="2000" spc="-229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be  improved. Negotiation about what is within the scope of the 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contract/product 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may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be </a:t>
            </a:r>
            <a:r>
              <a:rPr sz="2000" spc="-15" dirty="0">
                <a:solidFill>
                  <a:srgbClr val="212121"/>
                </a:solidFill>
                <a:latin typeface="Times New Roman"/>
                <a:cs typeface="Times New Roman"/>
              </a:rPr>
              <a:t>necessary.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If changes are introduced then</a:t>
            </a:r>
            <a:r>
              <a:rPr sz="2000" spc="-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a  repeat of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steps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#3 and #4 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may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be</a:t>
            </a:r>
            <a:r>
              <a:rPr sz="2000" spc="-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needed.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3145" y="849833"/>
            <a:ext cx="4079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Software</a:t>
            </a:r>
            <a:r>
              <a:rPr spc="-2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096" y="1955790"/>
            <a:ext cx="7195184" cy="3275329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465"/>
              </a:spcBef>
              <a:buClr>
                <a:srgbClr val="9F4DA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Evolutionary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prototyping</a:t>
            </a:r>
            <a:endParaRPr sz="2800">
              <a:latin typeface="Times New Roman"/>
              <a:cs typeface="Times New Roman"/>
            </a:endParaRPr>
          </a:p>
          <a:p>
            <a:pPr marL="559435" marR="50165" lvl="1" indent="-245745">
              <a:lnSpc>
                <a:spcPct val="100000"/>
              </a:lnSpc>
              <a:spcBef>
                <a:spcPts val="315"/>
              </a:spcBef>
              <a:buClr>
                <a:srgbClr val="438085"/>
              </a:buClr>
              <a:buFont typeface="Wingdings"/>
              <a:buChar char=""/>
              <a:tabLst>
                <a:tab pos="560070" algn="l"/>
              </a:tabLst>
            </a:pPr>
            <a:r>
              <a:rPr sz="2400" spc="-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initial prototype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produced and refined through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stages to the </a:t>
            </a:r>
            <a:r>
              <a:rPr sz="2400" spc="-5" dirty="0">
                <a:latin typeface="Times New Roman"/>
                <a:cs typeface="Times New Roman"/>
              </a:rPr>
              <a:t>final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285"/>
              </a:spcBef>
              <a:buClr>
                <a:srgbClr val="9F4DA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15" dirty="0">
                <a:latin typeface="Times New Roman"/>
                <a:cs typeface="Times New Roman"/>
              </a:rPr>
              <a:t>Throw-away</a:t>
            </a:r>
            <a:r>
              <a:rPr sz="2800" b="1" spc="5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prototyping</a:t>
            </a:r>
            <a:endParaRPr sz="2800">
              <a:latin typeface="Times New Roman"/>
              <a:cs typeface="Times New Roman"/>
            </a:endParaRPr>
          </a:p>
          <a:p>
            <a:pPr marL="559435" marR="5080" lvl="1" indent="-245745">
              <a:lnSpc>
                <a:spcPct val="100000"/>
              </a:lnSpc>
              <a:spcBef>
                <a:spcPts val="315"/>
              </a:spcBef>
              <a:buClr>
                <a:srgbClr val="438085"/>
              </a:buClr>
              <a:buFont typeface="Wingdings"/>
              <a:buChar char=""/>
              <a:tabLst>
                <a:tab pos="56007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prototype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produced to help discover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requirements  problems </a:t>
            </a:r>
            <a:r>
              <a:rPr sz="2400" dirty="0">
                <a:latin typeface="Times New Roman"/>
                <a:cs typeface="Times New Roman"/>
              </a:rPr>
              <a:t>and then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discarded</a:t>
            </a:r>
            <a:endParaRPr sz="2400">
              <a:latin typeface="Times New Roman"/>
              <a:cs typeface="Times New Roman"/>
            </a:endParaRPr>
          </a:p>
          <a:p>
            <a:pPr marL="559435" marR="868044" lvl="1" indent="-245745">
              <a:lnSpc>
                <a:spcPct val="100000"/>
              </a:lnSpc>
              <a:spcBef>
                <a:spcPts val="305"/>
              </a:spcBef>
              <a:buClr>
                <a:srgbClr val="438085"/>
              </a:buClr>
              <a:buFont typeface="Wingdings"/>
              <a:buChar char=""/>
              <a:tabLst>
                <a:tab pos="560070" algn="l"/>
              </a:tabLst>
            </a:pPr>
            <a:r>
              <a:rPr sz="2400" dirty="0">
                <a:latin typeface="Times New Roman"/>
                <a:cs typeface="Times New Roman"/>
              </a:rPr>
              <a:t>The system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then developed using </a:t>
            </a:r>
            <a:r>
              <a:rPr sz="2400" spc="-5" dirty="0">
                <a:latin typeface="Times New Roman"/>
                <a:cs typeface="Times New Roman"/>
              </a:rPr>
              <a:t>some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  </a:t>
            </a:r>
            <a:r>
              <a:rPr sz="2400" spc="-5" dirty="0">
                <a:latin typeface="Times New Roman"/>
                <a:cs typeface="Times New Roman"/>
              </a:rPr>
              <a:t>development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6445" y="849833"/>
            <a:ext cx="4917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Types </a:t>
            </a:r>
            <a:r>
              <a:rPr spc="-5" dirty="0"/>
              <a:t>of</a:t>
            </a:r>
            <a:r>
              <a:rPr spc="20" dirty="0"/>
              <a:t> </a:t>
            </a:r>
            <a:r>
              <a:rPr spc="-10" dirty="0"/>
              <a:t>Prototyping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15387"/>
            <a:ext cx="7442200" cy="30930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420"/>
              </a:spcBef>
              <a:buClr>
                <a:srgbClr val="9F4DA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10" dirty="0">
                <a:latin typeface="Georgia"/>
                <a:cs typeface="Georgia"/>
              </a:rPr>
              <a:t>Low-Fidelity</a:t>
            </a:r>
            <a:r>
              <a:rPr sz="2800" b="1" spc="30" dirty="0">
                <a:latin typeface="Georgia"/>
                <a:cs typeface="Georgia"/>
              </a:rPr>
              <a:t> </a:t>
            </a:r>
            <a:r>
              <a:rPr sz="2800" b="1" spc="-10" dirty="0">
                <a:latin typeface="Georgia"/>
                <a:cs typeface="Georgia"/>
              </a:rPr>
              <a:t>Prototyping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5"/>
              </a:spcBef>
              <a:tabLst>
                <a:tab pos="559435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b="1" dirty="0">
                <a:solidFill>
                  <a:srgbClr val="6F2F9F"/>
                </a:solidFill>
                <a:latin typeface="Georgia"/>
                <a:cs typeface="Georgia"/>
              </a:rPr>
              <a:t>Paper</a:t>
            </a:r>
            <a:r>
              <a:rPr sz="2600" b="1" spc="-5" dirty="0">
                <a:solidFill>
                  <a:srgbClr val="6F2F9F"/>
                </a:solidFill>
                <a:latin typeface="Georgia"/>
                <a:cs typeface="Georgia"/>
              </a:rPr>
              <a:t> </a:t>
            </a:r>
            <a:r>
              <a:rPr sz="2600" b="1" dirty="0">
                <a:solidFill>
                  <a:srgbClr val="6F2F9F"/>
                </a:solidFill>
                <a:latin typeface="Georgia"/>
                <a:cs typeface="Georgia"/>
              </a:rPr>
              <a:t>prototyping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5"/>
              </a:spcBef>
              <a:tabLst>
                <a:tab pos="559435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b="1" spc="-5" dirty="0">
                <a:solidFill>
                  <a:srgbClr val="6F2F9F"/>
                </a:solidFill>
                <a:latin typeface="Georgia"/>
                <a:cs typeface="Georgia"/>
              </a:rPr>
              <a:t>Mockups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Georgia"/>
              <a:cs typeface="Georgia"/>
            </a:endParaRPr>
          </a:p>
          <a:p>
            <a:pPr marL="329565" indent="-317500">
              <a:lnSpc>
                <a:spcPct val="100000"/>
              </a:lnSpc>
              <a:spcBef>
                <a:spcPts val="5"/>
              </a:spcBef>
              <a:buClr>
                <a:srgbClr val="9F4DA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10" dirty="0">
                <a:latin typeface="Georgia"/>
                <a:cs typeface="Georgia"/>
              </a:rPr>
              <a:t>High-Fidelity</a:t>
            </a:r>
            <a:r>
              <a:rPr sz="2800" b="1" spc="50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Prototyping</a:t>
            </a:r>
            <a:endParaRPr sz="2800">
              <a:latin typeface="Georgia"/>
              <a:cs typeface="Georgia"/>
            </a:endParaRPr>
          </a:p>
          <a:p>
            <a:pPr marL="560070" marR="5080" indent="-245745">
              <a:lnSpc>
                <a:spcPct val="100000"/>
              </a:lnSpc>
              <a:spcBef>
                <a:spcPts val="310"/>
              </a:spcBef>
              <a:tabLst>
                <a:tab pos="559435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solidFill>
                  <a:srgbClr val="6F2F9F"/>
                </a:solidFill>
                <a:latin typeface="Georgia"/>
                <a:cs typeface="Georgia"/>
              </a:rPr>
              <a:t>Macromedia </a:t>
            </a:r>
            <a:r>
              <a:rPr sz="2600" dirty="0">
                <a:solidFill>
                  <a:srgbClr val="6F2F9F"/>
                </a:solidFill>
                <a:latin typeface="Georgia"/>
                <a:cs typeface="Georgia"/>
              </a:rPr>
              <a:t>Director </a:t>
            </a:r>
            <a:r>
              <a:rPr sz="2600" spc="-5" dirty="0">
                <a:solidFill>
                  <a:srgbClr val="6F2F9F"/>
                </a:solidFill>
                <a:latin typeface="Georgia"/>
                <a:cs typeface="Georgia"/>
              </a:rPr>
              <a:t>or Flash, Smalltalk </a:t>
            </a:r>
            <a:r>
              <a:rPr sz="2600" dirty="0">
                <a:solidFill>
                  <a:srgbClr val="6F2F9F"/>
                </a:solidFill>
                <a:latin typeface="Georgia"/>
                <a:cs typeface="Georgia"/>
              </a:rPr>
              <a:t>, </a:t>
            </a:r>
            <a:r>
              <a:rPr sz="2600" spc="-5" dirty="0">
                <a:solidFill>
                  <a:srgbClr val="6F2F9F"/>
                </a:solidFill>
                <a:latin typeface="Georgia"/>
                <a:cs typeface="Georgia"/>
              </a:rPr>
              <a:t>Java  </a:t>
            </a:r>
            <a:r>
              <a:rPr sz="2600" dirty="0">
                <a:solidFill>
                  <a:srgbClr val="6F2F9F"/>
                </a:solidFill>
                <a:latin typeface="Georgia"/>
                <a:cs typeface="Georgia"/>
              </a:rPr>
              <a:t>Script, Microsoft Tools,</a:t>
            </a:r>
            <a:r>
              <a:rPr sz="2600" spc="-80" dirty="0">
                <a:solidFill>
                  <a:srgbClr val="6F2F9F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6F2F9F"/>
                </a:solidFill>
                <a:latin typeface="Georgia"/>
                <a:cs typeface="Georgia"/>
              </a:rPr>
              <a:t>HTML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7AEB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803</Words>
  <Application>Microsoft Office PowerPoint</Application>
  <PresentationFormat>On-screen Show (4:3)</PresentationFormat>
  <Paragraphs>123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Georgia</vt:lpstr>
      <vt:lpstr>Times New Roman</vt:lpstr>
      <vt:lpstr>Trebuchet MS</vt:lpstr>
      <vt:lpstr>Wingdings</vt:lpstr>
      <vt:lpstr>Office Theme</vt:lpstr>
      <vt:lpstr>Software Engineering</vt:lpstr>
      <vt:lpstr>List of Topics</vt:lpstr>
      <vt:lpstr>Software Development Life Cycle</vt:lpstr>
      <vt:lpstr>Software Prototyping</vt:lpstr>
      <vt:lpstr>Prototyping Benefits</vt:lpstr>
      <vt:lpstr>Continue...</vt:lpstr>
      <vt:lpstr>Prototyping Process</vt:lpstr>
      <vt:lpstr>Software Process</vt:lpstr>
      <vt:lpstr>Types of Prototyping</vt:lpstr>
      <vt:lpstr>Low-Fidelity Prototyping Tools for Paper Protyping</vt:lpstr>
      <vt:lpstr>Low-Fidelity Prototyping</vt:lpstr>
      <vt:lpstr>Creating Low-Fidelity Prototyping</vt:lpstr>
      <vt:lpstr>Creating Low-Fidelity Prototyping</vt:lpstr>
      <vt:lpstr>High-Fidelity Prototyping</vt:lpstr>
      <vt:lpstr>High-Fidelity Prototyping Overview on Tools</vt:lpstr>
      <vt:lpstr>Creating High-Fidelity  Prototyping(using Powerpoint)</vt:lpstr>
      <vt:lpstr>Creating High-Fidelity  Prototyping(Using HTML, Java Script,css)</vt:lpstr>
      <vt:lpstr>Advantages of Low-Fidelity  Prototyping</vt:lpstr>
      <vt:lpstr>Advantages of High-Fidelity  Prototyping</vt:lpstr>
      <vt:lpstr>Design and PrototypingTopics</vt:lpstr>
      <vt:lpstr>Home Page..</vt:lpstr>
      <vt:lpstr> Categories…</vt:lpstr>
      <vt:lpstr>Sample..</vt:lpstr>
      <vt:lpstr>Selective product</vt:lpstr>
      <vt:lpstr>Login..</vt:lpstr>
      <vt:lpstr>Create New Account</vt:lpstr>
      <vt:lpstr>Control panel</vt:lpstr>
      <vt:lpstr>Saved Items</vt:lpstr>
      <vt:lpstr>Cart</vt:lpstr>
      <vt:lpstr>Order</vt:lpstr>
      <vt:lpstr>Cash on Delivery</vt:lpstr>
      <vt:lpstr>Debit &amp; Credit card</vt:lpstr>
      <vt:lpstr>Mobile Payment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Hadware Peripherals</dc:title>
  <dc:creator>M A Sattar</dc:creator>
  <cp:lastModifiedBy>Administrator</cp:lastModifiedBy>
  <cp:revision>1</cp:revision>
  <dcterms:created xsi:type="dcterms:W3CDTF">2023-10-19T05:12:22Z</dcterms:created>
  <dcterms:modified xsi:type="dcterms:W3CDTF">2023-10-19T05:24:26Z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2023-10-19T00:00:00Z</vt:filetime>
  </property>
</Properties>
</file>