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8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9118600" cy="6832600"/>
  <p:notesSz cx="9118600" cy="683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2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42" y="-8436"/>
            <a:ext cx="9144332" cy="684947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455" y="2395628"/>
            <a:ext cx="5810534" cy="1640205"/>
          </a:xfrm>
        </p:spPr>
        <p:txBody>
          <a:bodyPr anchor="b">
            <a:noAutofit/>
          </a:bodyPr>
          <a:lstStyle>
            <a:lvl1pPr algn="r">
              <a:defRPr sz="53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55" y="4035832"/>
            <a:ext cx="5810534" cy="109283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5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2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4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49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7" y="607342"/>
            <a:ext cx="6330081" cy="3390994"/>
          </a:xfrm>
        </p:spPr>
        <p:txBody>
          <a:bodyPr anchor="ctr">
            <a:normAutofit/>
          </a:bodyPr>
          <a:lstStyle>
            <a:lvl1pPr algn="l">
              <a:defRPr sz="43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7" y="4453843"/>
            <a:ext cx="6330081" cy="1565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5508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75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732" y="607342"/>
            <a:ext cx="6055315" cy="3011405"/>
          </a:xfrm>
        </p:spPr>
        <p:txBody>
          <a:bodyPr anchor="ctr">
            <a:normAutofit/>
          </a:bodyPr>
          <a:lstStyle>
            <a:lvl1pPr algn="l">
              <a:defRPr sz="43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8015" y="3618747"/>
            <a:ext cx="5404749" cy="379589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5508" indent="0">
              <a:buFontTx/>
              <a:buNone/>
              <a:defRPr/>
            </a:lvl2pPr>
            <a:lvl3pPr marL="911017" indent="0">
              <a:buFontTx/>
              <a:buNone/>
              <a:defRPr/>
            </a:lvl3pPr>
            <a:lvl4pPr marL="1366525" indent="0">
              <a:buFontTx/>
              <a:buNone/>
              <a:defRPr/>
            </a:lvl4pPr>
            <a:lvl5pPr marL="182203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5" y="4453843"/>
            <a:ext cx="6330082" cy="1565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5508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  <p:sp>
        <p:nvSpPr>
          <p:cNvPr id="24" name="TextBox 23"/>
          <p:cNvSpPr txBox="1"/>
          <p:nvPr/>
        </p:nvSpPr>
        <p:spPr>
          <a:xfrm>
            <a:off x="481370" y="787451"/>
            <a:ext cx="456049" cy="582610"/>
          </a:xfrm>
          <a:prstGeom prst="rect">
            <a:avLst/>
          </a:prstGeom>
        </p:spPr>
        <p:txBody>
          <a:bodyPr vert="horz" lIns="91101" tIns="45551" rIns="91101" bIns="45551" rtlCol="0" anchor="ctr">
            <a:noAutofit/>
          </a:bodyPr>
          <a:lstStyle/>
          <a:p>
            <a:pPr lvl="0"/>
            <a:r>
              <a:rPr lang="en-US" sz="797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28956" y="2875865"/>
            <a:ext cx="456049" cy="582610"/>
          </a:xfrm>
          <a:prstGeom prst="rect">
            <a:avLst/>
          </a:prstGeom>
        </p:spPr>
        <p:txBody>
          <a:bodyPr vert="horz" lIns="91101" tIns="45551" rIns="91101" bIns="45551" rtlCol="0" anchor="ctr">
            <a:noAutofit/>
          </a:bodyPr>
          <a:lstStyle/>
          <a:p>
            <a:pPr lvl="0"/>
            <a:r>
              <a:rPr lang="en-US" sz="797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85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5" y="1924833"/>
            <a:ext cx="6330082" cy="2585847"/>
          </a:xfrm>
        </p:spPr>
        <p:txBody>
          <a:bodyPr anchor="b">
            <a:normAutofit/>
          </a:bodyPr>
          <a:lstStyle>
            <a:lvl1pPr algn="l">
              <a:defRPr sz="43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5" y="4510680"/>
            <a:ext cx="6330082" cy="1508307"/>
          </a:xfrm>
        </p:spPr>
        <p:txBody>
          <a:bodyPr anchor="t">
            <a:normAutofit/>
          </a:bodyPr>
          <a:lstStyle>
            <a:lvl1pPr marL="0" indent="0" algn="l">
              <a:buNone/>
              <a:defRPr sz="17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5508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84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732" y="607342"/>
            <a:ext cx="6055315" cy="3011405"/>
          </a:xfrm>
        </p:spPr>
        <p:txBody>
          <a:bodyPr anchor="ctr">
            <a:normAutofit/>
          </a:bodyPr>
          <a:lstStyle>
            <a:lvl1pPr algn="l">
              <a:defRPr sz="43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7904" y="3998336"/>
            <a:ext cx="6330083" cy="51234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5508" indent="0">
              <a:buFontTx/>
              <a:buNone/>
              <a:defRPr/>
            </a:lvl2pPr>
            <a:lvl3pPr marL="911017" indent="0">
              <a:buFontTx/>
              <a:buNone/>
              <a:defRPr/>
            </a:lvl3pPr>
            <a:lvl4pPr marL="1366525" indent="0">
              <a:buFontTx/>
              <a:buNone/>
              <a:defRPr/>
            </a:lvl4pPr>
            <a:lvl5pPr marL="182203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5" y="4510680"/>
            <a:ext cx="6330082" cy="1508307"/>
          </a:xfrm>
        </p:spPr>
        <p:txBody>
          <a:bodyPr anchor="t">
            <a:normAutofit/>
          </a:bodyPr>
          <a:lstStyle>
            <a:lvl1pPr marL="0" indent="0" algn="l">
              <a:buNone/>
              <a:defRPr sz="179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5508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  <p:sp>
        <p:nvSpPr>
          <p:cNvPr id="24" name="TextBox 23"/>
          <p:cNvSpPr txBox="1"/>
          <p:nvPr/>
        </p:nvSpPr>
        <p:spPr>
          <a:xfrm>
            <a:off x="481370" y="787451"/>
            <a:ext cx="456049" cy="582610"/>
          </a:xfrm>
          <a:prstGeom prst="rect">
            <a:avLst/>
          </a:prstGeom>
        </p:spPr>
        <p:txBody>
          <a:bodyPr vert="horz" lIns="91101" tIns="45551" rIns="91101" bIns="45551" rtlCol="0" anchor="ctr">
            <a:noAutofit/>
          </a:bodyPr>
          <a:lstStyle/>
          <a:p>
            <a:pPr lvl="0"/>
            <a:r>
              <a:rPr lang="en-US" sz="797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28956" y="2875865"/>
            <a:ext cx="456049" cy="582610"/>
          </a:xfrm>
          <a:prstGeom prst="rect">
            <a:avLst/>
          </a:prstGeom>
        </p:spPr>
        <p:txBody>
          <a:bodyPr vert="horz" lIns="91101" tIns="45551" rIns="91101" bIns="45551" rtlCol="0" anchor="ctr">
            <a:noAutofit/>
          </a:bodyPr>
          <a:lstStyle/>
          <a:p>
            <a:pPr lvl="0"/>
            <a:r>
              <a:rPr lang="en-US" sz="797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225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8" y="607342"/>
            <a:ext cx="6323850" cy="3011405"/>
          </a:xfrm>
        </p:spPr>
        <p:txBody>
          <a:bodyPr anchor="ctr">
            <a:normAutofit/>
          </a:bodyPr>
          <a:lstStyle>
            <a:lvl1pPr algn="l">
              <a:defRPr sz="43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7904" y="3998336"/>
            <a:ext cx="6330083" cy="51234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1">
                <a:solidFill>
                  <a:schemeClr val="accent1"/>
                </a:solidFill>
              </a:defRPr>
            </a:lvl1pPr>
            <a:lvl2pPr marL="455508" indent="0">
              <a:buFontTx/>
              <a:buNone/>
              <a:defRPr/>
            </a:lvl2pPr>
            <a:lvl3pPr marL="911017" indent="0">
              <a:buFontTx/>
              <a:buNone/>
              <a:defRPr/>
            </a:lvl3pPr>
            <a:lvl4pPr marL="1366525" indent="0">
              <a:buFontTx/>
              <a:buNone/>
              <a:defRPr/>
            </a:lvl4pPr>
            <a:lvl5pPr marL="182203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5" y="4510680"/>
            <a:ext cx="6330082" cy="1508307"/>
          </a:xfrm>
        </p:spPr>
        <p:txBody>
          <a:bodyPr anchor="t">
            <a:normAutofit/>
          </a:bodyPr>
          <a:lstStyle>
            <a:lvl1pPr marL="0" indent="0" algn="l">
              <a:buNone/>
              <a:defRPr sz="179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5508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39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412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0708" y="607343"/>
            <a:ext cx="976093" cy="523200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906" y="607343"/>
            <a:ext cx="5180595" cy="523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33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8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5" y="2690865"/>
            <a:ext cx="6330082" cy="1819816"/>
          </a:xfrm>
        </p:spPr>
        <p:txBody>
          <a:bodyPr anchor="b"/>
          <a:lstStyle>
            <a:lvl1pPr algn="l">
              <a:defRPr sz="3985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5" y="4510680"/>
            <a:ext cx="6330082" cy="857213"/>
          </a:xfrm>
        </p:spPr>
        <p:txBody>
          <a:bodyPr anchor="t"/>
          <a:lstStyle>
            <a:lvl1pPr marL="0" indent="0" algn="l">
              <a:buNone/>
              <a:defRPr sz="199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5508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7" y="607342"/>
            <a:ext cx="6330081" cy="1315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907" y="2152587"/>
            <a:ext cx="3079531" cy="3866399"/>
          </a:xfrm>
        </p:spPr>
        <p:txBody>
          <a:bodyPr>
            <a:normAutofit/>
          </a:bodyPr>
          <a:lstStyle>
            <a:lvl1pPr>
              <a:defRPr sz="1793"/>
            </a:lvl1pPr>
            <a:lvl2pPr>
              <a:defRPr sz="1594"/>
            </a:lvl2pPr>
            <a:lvl3pPr>
              <a:defRPr sz="1395"/>
            </a:lvl3pPr>
            <a:lvl4pPr>
              <a:defRPr sz="1196"/>
            </a:lvl4pPr>
            <a:lvl5pPr>
              <a:defRPr sz="1196"/>
            </a:lvl5pPr>
            <a:lvl6pPr>
              <a:defRPr sz="1196"/>
            </a:lvl6pPr>
            <a:lvl7pPr>
              <a:defRPr sz="1196"/>
            </a:lvl7pPr>
            <a:lvl8pPr>
              <a:defRPr sz="1196"/>
            </a:lvl8pPr>
            <a:lvl9pPr>
              <a:defRPr sz="119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8456" y="2152588"/>
            <a:ext cx="3079532" cy="3866400"/>
          </a:xfrm>
        </p:spPr>
        <p:txBody>
          <a:bodyPr>
            <a:normAutofit/>
          </a:bodyPr>
          <a:lstStyle>
            <a:lvl1pPr>
              <a:defRPr sz="1793"/>
            </a:lvl1pPr>
            <a:lvl2pPr>
              <a:defRPr sz="1594"/>
            </a:lvl2pPr>
            <a:lvl3pPr>
              <a:defRPr sz="1395"/>
            </a:lvl3pPr>
            <a:lvl4pPr>
              <a:defRPr sz="1196"/>
            </a:lvl4pPr>
            <a:lvl5pPr>
              <a:defRPr sz="1196"/>
            </a:lvl5pPr>
            <a:lvl6pPr>
              <a:defRPr sz="1196"/>
            </a:lvl6pPr>
            <a:lvl7pPr>
              <a:defRPr sz="1196"/>
            </a:lvl7pPr>
            <a:lvl8pPr>
              <a:defRPr sz="1196"/>
            </a:lvl8pPr>
            <a:lvl9pPr>
              <a:defRPr sz="119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04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6" y="607342"/>
            <a:ext cx="6330080" cy="13159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6" y="2152979"/>
            <a:ext cx="3082087" cy="574128"/>
          </a:xfrm>
        </p:spPr>
        <p:txBody>
          <a:bodyPr anchor="b">
            <a:noAutofit/>
          </a:bodyPr>
          <a:lstStyle>
            <a:lvl1pPr marL="0" indent="0">
              <a:buNone/>
              <a:defRPr sz="2391" b="0"/>
            </a:lvl1pPr>
            <a:lvl2pPr marL="455508" indent="0">
              <a:buNone/>
              <a:defRPr sz="1993" b="1"/>
            </a:lvl2pPr>
            <a:lvl3pPr marL="911017" indent="0">
              <a:buNone/>
              <a:defRPr sz="1793" b="1"/>
            </a:lvl3pPr>
            <a:lvl4pPr marL="1366525" indent="0">
              <a:buNone/>
              <a:defRPr sz="1594" b="1"/>
            </a:lvl4pPr>
            <a:lvl5pPr marL="1822033" indent="0">
              <a:buNone/>
              <a:defRPr sz="1594" b="1"/>
            </a:lvl5pPr>
            <a:lvl6pPr marL="2277542" indent="0">
              <a:buNone/>
              <a:defRPr sz="1594" b="1"/>
            </a:lvl6pPr>
            <a:lvl7pPr marL="2733050" indent="0">
              <a:buNone/>
              <a:defRPr sz="1594" b="1"/>
            </a:lvl7pPr>
            <a:lvl8pPr marL="3188559" indent="0">
              <a:buNone/>
              <a:defRPr sz="1594" b="1"/>
            </a:lvl8pPr>
            <a:lvl9pPr marL="3644067" indent="0">
              <a:buNone/>
              <a:defRPr sz="15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906" y="2727108"/>
            <a:ext cx="3082087" cy="329188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5899" y="2152979"/>
            <a:ext cx="3082087" cy="574128"/>
          </a:xfrm>
        </p:spPr>
        <p:txBody>
          <a:bodyPr anchor="b">
            <a:noAutofit/>
          </a:bodyPr>
          <a:lstStyle>
            <a:lvl1pPr marL="0" indent="0">
              <a:buNone/>
              <a:defRPr sz="2391" b="0"/>
            </a:lvl1pPr>
            <a:lvl2pPr marL="455508" indent="0">
              <a:buNone/>
              <a:defRPr sz="1993" b="1"/>
            </a:lvl2pPr>
            <a:lvl3pPr marL="911017" indent="0">
              <a:buNone/>
              <a:defRPr sz="1793" b="1"/>
            </a:lvl3pPr>
            <a:lvl4pPr marL="1366525" indent="0">
              <a:buNone/>
              <a:defRPr sz="1594" b="1"/>
            </a:lvl4pPr>
            <a:lvl5pPr marL="1822033" indent="0">
              <a:buNone/>
              <a:defRPr sz="1594" b="1"/>
            </a:lvl5pPr>
            <a:lvl6pPr marL="2277542" indent="0">
              <a:buNone/>
              <a:defRPr sz="1594" b="1"/>
            </a:lvl6pPr>
            <a:lvl7pPr marL="2733050" indent="0">
              <a:buNone/>
              <a:defRPr sz="1594" b="1"/>
            </a:lvl7pPr>
            <a:lvl8pPr marL="3188559" indent="0">
              <a:buNone/>
              <a:defRPr sz="1594" b="1"/>
            </a:lvl8pPr>
            <a:lvl9pPr marL="3644067" indent="0">
              <a:buNone/>
              <a:defRPr sz="15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5899" y="2727108"/>
            <a:ext cx="3082087" cy="329188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01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6" y="607342"/>
            <a:ext cx="6330081" cy="1315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85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98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6" y="1493054"/>
            <a:ext cx="2782431" cy="1273731"/>
          </a:xfrm>
        </p:spPr>
        <p:txBody>
          <a:bodyPr anchor="b">
            <a:normAutofit/>
          </a:bodyPr>
          <a:lstStyle>
            <a:lvl1pPr>
              <a:defRPr sz="19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1355" y="513018"/>
            <a:ext cx="3376631" cy="550596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906" y="2766784"/>
            <a:ext cx="2782431" cy="2574877"/>
          </a:xfrm>
        </p:spPr>
        <p:txBody>
          <a:bodyPr>
            <a:normAutofit/>
          </a:bodyPr>
          <a:lstStyle>
            <a:lvl1pPr marL="0" indent="0">
              <a:buNone/>
              <a:defRPr sz="1395"/>
            </a:lvl1pPr>
            <a:lvl2pPr marL="341631" indent="0">
              <a:buNone/>
              <a:defRPr sz="1046"/>
            </a:lvl2pPr>
            <a:lvl3pPr marL="683263" indent="0">
              <a:buNone/>
              <a:defRPr sz="897"/>
            </a:lvl3pPr>
            <a:lvl4pPr marL="1024894" indent="0">
              <a:buNone/>
              <a:defRPr sz="747"/>
            </a:lvl4pPr>
            <a:lvl5pPr marL="1366525" indent="0">
              <a:buNone/>
              <a:defRPr sz="747"/>
            </a:lvl5pPr>
            <a:lvl6pPr marL="1708156" indent="0">
              <a:buNone/>
              <a:defRPr sz="747"/>
            </a:lvl6pPr>
            <a:lvl7pPr marL="2049788" indent="0">
              <a:buNone/>
              <a:defRPr sz="747"/>
            </a:lvl7pPr>
            <a:lvl8pPr marL="2391419" indent="0">
              <a:buNone/>
              <a:defRPr sz="747"/>
            </a:lvl8pPr>
            <a:lvl9pPr marL="2733050" indent="0">
              <a:buNone/>
              <a:defRPr sz="7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4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06" y="4782820"/>
            <a:ext cx="6330081" cy="564639"/>
          </a:xfrm>
        </p:spPr>
        <p:txBody>
          <a:bodyPr anchor="b">
            <a:normAutofit/>
          </a:bodyPr>
          <a:lstStyle>
            <a:lvl1pPr algn="l">
              <a:defRPr sz="23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906" y="607342"/>
            <a:ext cx="6330081" cy="3831475"/>
          </a:xfrm>
        </p:spPr>
        <p:txBody>
          <a:bodyPr anchor="t">
            <a:normAutofit/>
          </a:bodyPr>
          <a:lstStyle>
            <a:lvl1pPr marL="0" indent="0" algn="ctr">
              <a:buNone/>
              <a:defRPr sz="1594"/>
            </a:lvl1pPr>
            <a:lvl2pPr marL="455508" indent="0">
              <a:buNone/>
              <a:defRPr sz="1594"/>
            </a:lvl2pPr>
            <a:lvl3pPr marL="911017" indent="0">
              <a:buNone/>
              <a:defRPr sz="1594"/>
            </a:lvl3pPr>
            <a:lvl4pPr marL="1366525" indent="0">
              <a:buNone/>
              <a:defRPr sz="1594"/>
            </a:lvl4pPr>
            <a:lvl5pPr marL="1822033" indent="0">
              <a:buNone/>
              <a:defRPr sz="1594"/>
            </a:lvl5pPr>
            <a:lvl6pPr marL="2277542" indent="0">
              <a:buNone/>
              <a:defRPr sz="1594"/>
            </a:lvl6pPr>
            <a:lvl7pPr marL="2733050" indent="0">
              <a:buNone/>
              <a:defRPr sz="1594"/>
            </a:lvl7pPr>
            <a:lvl8pPr marL="3188559" indent="0">
              <a:buNone/>
              <a:defRPr sz="1594"/>
            </a:lvl8pPr>
            <a:lvl9pPr marL="3644067" indent="0">
              <a:buNone/>
              <a:defRPr sz="15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906" y="5347459"/>
            <a:ext cx="6330081" cy="671528"/>
          </a:xfrm>
        </p:spPr>
        <p:txBody>
          <a:bodyPr>
            <a:normAutofit/>
          </a:bodyPr>
          <a:lstStyle>
            <a:lvl1pPr marL="0" indent="0">
              <a:buNone/>
              <a:defRPr sz="1196"/>
            </a:lvl1pPr>
            <a:lvl2pPr marL="455508" indent="0">
              <a:buNone/>
              <a:defRPr sz="1196"/>
            </a:lvl2pPr>
            <a:lvl3pPr marL="911017" indent="0">
              <a:buNone/>
              <a:defRPr sz="996"/>
            </a:lvl3pPr>
            <a:lvl4pPr marL="1366525" indent="0">
              <a:buNone/>
              <a:defRPr sz="897"/>
            </a:lvl4pPr>
            <a:lvl5pPr marL="1822033" indent="0">
              <a:buNone/>
              <a:defRPr sz="897"/>
            </a:lvl5pPr>
            <a:lvl6pPr marL="2277542" indent="0">
              <a:buNone/>
              <a:defRPr sz="897"/>
            </a:lvl6pPr>
            <a:lvl7pPr marL="2733050" indent="0">
              <a:buNone/>
              <a:defRPr sz="897"/>
            </a:lvl7pPr>
            <a:lvl8pPr marL="3188559" indent="0">
              <a:buNone/>
              <a:defRPr sz="897"/>
            </a:lvl8pPr>
            <a:lvl9pPr marL="3644067" indent="0">
              <a:buNone/>
              <a:defRPr sz="8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79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43" y="-8436"/>
            <a:ext cx="9144333" cy="684947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906" y="607342"/>
            <a:ext cx="6330080" cy="1315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06" y="2152588"/>
            <a:ext cx="6330081" cy="386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0243" y="6018988"/>
            <a:ext cx="682232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/>
              <a:t>Syste</a:t>
            </a:r>
            <a:r>
              <a:rPr lang="en-US" spc="-5"/>
              <a:t>m</a:t>
            </a:r>
            <a:r>
              <a:rPr lang="en-US"/>
              <a:t> </a:t>
            </a:r>
            <a:r>
              <a:rPr lang="en-US" spc="-10"/>
              <a:t>Analysi</a:t>
            </a:r>
            <a:r>
              <a:rPr lang="en-US" spc="-5"/>
              <a:t>s</a:t>
            </a:r>
            <a:r>
              <a:rPr lang="en-US" spc="5"/>
              <a:t> </a:t>
            </a:r>
            <a:r>
              <a:rPr lang="en-US" spc="-10"/>
              <a:t>An</a:t>
            </a:r>
            <a:r>
              <a:rPr lang="en-US" spc="-5"/>
              <a:t>d</a:t>
            </a:r>
            <a:r>
              <a:rPr lang="en-US"/>
              <a:t> </a:t>
            </a:r>
            <a:r>
              <a:rPr lang="en-US" spc="-5"/>
              <a:t>Design</a:t>
            </a:r>
            <a:r>
              <a:rPr lang="en-US"/>
              <a:t>	</a:t>
            </a:r>
            <a:r>
              <a:rPr lang="en-US" sz="2800"/>
              <a:t>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906" y="6018988"/>
            <a:ext cx="4610131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685"/>
              </a:lnSpc>
            </a:pPr>
            <a:r>
              <a:rPr lang="en-US" spc="-5"/>
              <a:t>V.</a:t>
            </a:r>
            <a:r>
              <a:rPr lang="en-US" spc="-65"/>
              <a:t> </a:t>
            </a:r>
            <a:r>
              <a:rPr lang="en-US" spc="-1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6774" y="6018988"/>
            <a:ext cx="511214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7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2510"/>
              </a:lnSpc>
            </a:pPr>
            <a:r>
              <a:rPr lang="en-US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2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5508" rtl="0" eaLnBrk="1" latinLnBrk="0" hangingPunct="1">
        <a:spcBef>
          <a:spcPct val="0"/>
        </a:spcBef>
        <a:buNone/>
        <a:defRPr sz="3587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1631" indent="-341631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0201" indent="-284693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38771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4279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49788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05296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60804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16313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71821" indent="-227754" algn="l" defTabSz="455508" rtl="0" eaLnBrk="1" latinLnBrk="0" hangingPunct="1">
        <a:spcBef>
          <a:spcPts val="99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508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1017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525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2033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542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3050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559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4067" algn="l" defTabSz="455508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400300" y="2552107"/>
            <a:ext cx="4191000" cy="690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101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97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1955998"/>
            <a:ext cx="8153400" cy="1460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1017" rtl="0" eaLnBrk="1" latinLnBrk="0" hangingPunct="1">
              <a:lnSpc>
                <a:spcPct val="90000"/>
              </a:lnSpc>
              <a:spcBef>
                <a:spcPts val="1196"/>
              </a:spcBef>
              <a:spcAft>
                <a:spcPts val="19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1" kern="1200" cap="all" spc="199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5508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23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1017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23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66525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2033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77542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33050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88559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44067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cap="none" dirty="0">
                <a:solidFill>
                  <a:srgbClr val="0070C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Systems Analyst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 txBox="1"/>
          <p:nvPr/>
        </p:nvSpPr>
        <p:spPr>
          <a:xfrm>
            <a:off x="1054100" y="2044700"/>
            <a:ext cx="7247890" cy="367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820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Data Flow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Diagram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Decision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Tables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Modeling Language such as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UML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Normalization of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Databases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Testing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tools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ISO/CMM procedure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manuals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500" y="985103"/>
            <a:ext cx="8107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Tools used by Systems</a:t>
            </a:r>
            <a:r>
              <a:rPr lang="en-US" sz="4800" b="1" u="sng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Analyst</a:t>
            </a:r>
            <a:endParaRPr lang="en-US" sz="4800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 txBox="1"/>
          <p:nvPr/>
        </p:nvSpPr>
        <p:spPr>
          <a:xfrm>
            <a:off x="520700" y="1892300"/>
            <a:ext cx="8148955" cy="432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40"/>
              </a:spcBef>
              <a:buFont typeface="Wingdings" panose="05000000000000000000" pitchFamily="2" charset="2"/>
              <a:buChar char="q"/>
              <a:tabLst>
                <a:tab pos="442595" algn="l"/>
                <a:tab pos="443230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Defining</a:t>
            </a:r>
            <a:r>
              <a:rPr sz="2800" b="1" spc="-8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Requirements</a:t>
            </a:r>
            <a:endParaRPr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2323465">
              <a:lnSpc>
                <a:spcPct val="100000"/>
              </a:lnSpc>
              <a:spcBef>
                <a:spcPts val="1689"/>
              </a:spcBef>
            </a:pPr>
            <a:r>
              <a:rPr sz="2800" b="1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Involves Interviewing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 panose="05000000000000000000" pitchFamily="2" charset="2"/>
              <a:buChar char="q"/>
              <a:tabLst>
                <a:tab pos="442595" algn="l"/>
                <a:tab pos="443230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Prioritizing</a:t>
            </a:r>
            <a:r>
              <a:rPr sz="2800" b="1" spc="-8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Requirements</a:t>
            </a:r>
            <a:endParaRPr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2323465">
              <a:lnSpc>
                <a:spcPct val="100000"/>
              </a:lnSpc>
              <a:spcBef>
                <a:spcPts val="1689"/>
              </a:spcBef>
            </a:pP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Obtain Users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Consensus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q"/>
              <a:tabLst>
                <a:tab pos="441959" algn="l"/>
                <a:tab pos="442595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Fact</a:t>
            </a:r>
            <a:r>
              <a:rPr sz="2800" b="1" spc="-8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Gathering</a:t>
            </a:r>
            <a:endParaRPr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2620645" lvl="1" indent="-207645">
              <a:lnSpc>
                <a:spcPct val="100000"/>
              </a:lnSpc>
              <a:spcBef>
                <a:spcPts val="1685"/>
              </a:spcBef>
              <a:buChar char="-"/>
              <a:tabLst>
                <a:tab pos="262128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Data, Facts, Opinions 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Managers</a:t>
            </a:r>
            <a:endParaRPr sz="2800" dirty="0">
              <a:latin typeface="Times New Roman"/>
              <a:cs typeface="Times New Roman"/>
            </a:endParaRPr>
          </a:p>
          <a:p>
            <a:pPr marL="2620645" lvl="1" indent="-207645">
              <a:lnSpc>
                <a:spcPct val="100000"/>
              </a:lnSpc>
              <a:spcBef>
                <a:spcPts val="1689"/>
              </a:spcBef>
              <a:buChar char="-"/>
              <a:tabLst>
                <a:tab pos="2621280" algn="l"/>
              </a:tabLst>
            </a:pPr>
            <a:r>
              <a:rPr sz="2800" spc="-5" dirty="0">
                <a:latin typeface="Times New Roman"/>
                <a:cs typeface="Times New Roman"/>
              </a:rPr>
              <a:t>Lower level Users should be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consulted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Roles of Systems</a:t>
            </a:r>
            <a:r>
              <a:rPr lang="en-US" sz="4800" b="1" u="sng" spc="-7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Analyst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4100" y="1892300"/>
            <a:ext cx="7252970" cy="4116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41959" algn="l"/>
                <a:tab pos="442595" algn="l"/>
              </a:tabLst>
            </a:pPr>
            <a:r>
              <a:rPr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Analysis and</a:t>
            </a:r>
            <a:r>
              <a:rPr sz="2800" b="1" spc="-9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evaluation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1689"/>
              </a:spcBef>
            </a:pPr>
            <a:r>
              <a:rPr sz="2800" b="1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Arrive at appropriate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 panose="05000000000000000000" pitchFamily="2" charset="2"/>
              <a:buChar char="q"/>
              <a:tabLst>
                <a:tab pos="442595" algn="l"/>
                <a:tab pos="443230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Solving</a:t>
            </a:r>
            <a:r>
              <a:rPr sz="2800" b="1" spc="-8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problems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257300" marR="5080" lvl="1" indent="-330200">
              <a:lnSpc>
                <a:spcPts val="5050"/>
              </a:lnSpc>
              <a:spcBef>
                <a:spcPts val="450"/>
              </a:spcBef>
              <a:buChar char="-"/>
              <a:tabLst>
                <a:tab pos="1223645" algn="l"/>
                <a:tab pos="1224915" algn="l"/>
              </a:tabLst>
            </a:pPr>
            <a:r>
              <a:rPr sz="2800" spc="-5" dirty="0">
                <a:latin typeface="Times New Roman"/>
                <a:cs typeface="Times New Roman"/>
              </a:rPr>
              <a:t>Hazy requirements converted into specific  requirements</a:t>
            </a:r>
            <a:endParaRPr sz="2800" dirty="0">
              <a:latin typeface="Times New Roman"/>
              <a:cs typeface="Times New Roman"/>
            </a:endParaRPr>
          </a:p>
          <a:p>
            <a:pPr marL="1198880" lvl="1" indent="-297180">
              <a:lnSpc>
                <a:spcPct val="100000"/>
              </a:lnSpc>
              <a:spcBef>
                <a:spcPts val="1235"/>
              </a:spcBef>
              <a:buChar char="-"/>
              <a:tabLst>
                <a:tab pos="1198880" algn="l"/>
                <a:tab pos="1199515" algn="l"/>
              </a:tabLst>
            </a:pPr>
            <a:r>
              <a:rPr sz="2800" spc="-5" dirty="0">
                <a:latin typeface="Times New Roman"/>
                <a:cs typeface="Times New Roman"/>
              </a:rPr>
              <a:t>Suggest many alternative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solutions</a:t>
            </a:r>
            <a:endParaRPr sz="2800" dirty="0">
              <a:latin typeface="Times New Roman"/>
              <a:cs typeface="Times New Roman"/>
            </a:endParaRPr>
          </a:p>
          <a:p>
            <a:pPr marL="1224280" lvl="1" indent="-297180">
              <a:lnSpc>
                <a:spcPct val="100000"/>
              </a:lnSpc>
              <a:spcBef>
                <a:spcPts val="5"/>
              </a:spcBef>
              <a:buChar char="-"/>
              <a:tabLst>
                <a:tab pos="1224280" algn="l"/>
                <a:tab pos="1224915" algn="l"/>
              </a:tabLst>
            </a:pPr>
            <a:r>
              <a:rPr sz="2800" spc="-5" dirty="0">
                <a:latin typeface="Times New Roman"/>
                <a:cs typeface="Times New Roman"/>
              </a:rPr>
              <a:t>Quantify cost 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benefits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1700" y="2044700"/>
            <a:ext cx="7696200" cy="364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Drawing up</a:t>
            </a:r>
            <a:r>
              <a:rPr sz="2800" b="1" spc="-7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S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pecifications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523365" lvl="1" indent="-176530">
              <a:lnSpc>
                <a:spcPct val="100000"/>
              </a:lnSpc>
              <a:spcBef>
                <a:spcPts val="2050"/>
              </a:spcBef>
              <a:buFont typeface="Times New Roman"/>
              <a:buChar char="-"/>
              <a:tabLst>
                <a:tab pos="1524000" algn="l"/>
              </a:tabLst>
            </a:pPr>
            <a:r>
              <a:rPr lang="en-US" sz="2400" u="heavy" dirty="0">
                <a:solidFill>
                  <a:srgbClr val="0070C0"/>
                </a:solidFill>
                <a:latin typeface="Garamond"/>
                <a:cs typeface="Garamond"/>
              </a:rPr>
              <a:t>Functional</a:t>
            </a:r>
            <a:r>
              <a:rPr lang="en-US" sz="2400" u="heavy" spc="-120" dirty="0">
                <a:solidFill>
                  <a:srgbClr val="0070C0"/>
                </a:solidFill>
                <a:latin typeface="Garamond"/>
                <a:cs typeface="Garamond"/>
              </a:rPr>
              <a:t> </a:t>
            </a:r>
            <a:r>
              <a:rPr lang="en-US" sz="2400" u="heavy" spc="-5" dirty="0">
                <a:solidFill>
                  <a:srgbClr val="0070C0"/>
                </a:solidFill>
                <a:latin typeface="Garamond"/>
                <a:cs typeface="Garamond"/>
              </a:rPr>
              <a:t>Specifications</a:t>
            </a:r>
            <a:endParaRPr lang="en-US" sz="2400" dirty="0">
              <a:solidFill>
                <a:srgbClr val="0070C0"/>
              </a:solidFill>
              <a:latin typeface="Garamond"/>
              <a:cs typeface="Garamond"/>
            </a:endParaRPr>
          </a:p>
          <a:p>
            <a:pPr marL="2175510" lvl="2" indent="-295910">
              <a:lnSpc>
                <a:spcPct val="100000"/>
              </a:lnSpc>
              <a:spcBef>
                <a:spcPts val="1689"/>
              </a:spcBef>
              <a:buChar char="-"/>
              <a:tabLst>
                <a:tab pos="2175510" algn="l"/>
                <a:tab pos="2176145" algn="l"/>
              </a:tabLst>
            </a:pPr>
            <a:r>
              <a:rPr sz="2800" spc="-5" dirty="0">
                <a:latin typeface="Times New Roman"/>
                <a:cs typeface="Times New Roman"/>
              </a:rPr>
              <a:t>Understood by users 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programmers</a:t>
            </a:r>
            <a:endParaRPr sz="2800" dirty="0">
              <a:latin typeface="Times New Roman"/>
              <a:cs typeface="Times New Roman"/>
            </a:endParaRPr>
          </a:p>
          <a:p>
            <a:pPr marL="2176145" lvl="2" indent="-296545">
              <a:lnSpc>
                <a:spcPct val="100000"/>
              </a:lnSpc>
              <a:spcBef>
                <a:spcPts val="1805"/>
              </a:spcBef>
              <a:buChar char="-"/>
              <a:tabLst>
                <a:tab pos="2175510" algn="l"/>
                <a:tab pos="217678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Accepted by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</a:t>
            </a:r>
            <a:endParaRPr sz="2800" dirty="0">
              <a:latin typeface="Times New Roman"/>
              <a:cs typeface="Times New Roman"/>
            </a:endParaRPr>
          </a:p>
          <a:p>
            <a:pPr marL="2175510" lvl="2" indent="-295910">
              <a:lnSpc>
                <a:spcPct val="100000"/>
              </a:lnSpc>
              <a:spcBef>
                <a:spcPts val="1689"/>
              </a:spcBef>
              <a:buChar char="-"/>
              <a:tabLst>
                <a:tab pos="2175510" algn="l"/>
                <a:tab pos="2176145" algn="l"/>
              </a:tabLst>
            </a:pPr>
            <a:r>
              <a:rPr sz="2800" spc="-5" dirty="0">
                <a:latin typeface="Times New Roman"/>
                <a:cs typeface="Times New Roman"/>
              </a:rPr>
              <a:t>Precise and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detailed</a:t>
            </a:r>
            <a:endParaRPr sz="2800" dirty="0">
              <a:latin typeface="Times New Roman"/>
              <a:cs typeface="Times New Roman"/>
            </a:endParaRPr>
          </a:p>
          <a:p>
            <a:pPr marL="2176145" lvl="2" indent="-296545">
              <a:lnSpc>
                <a:spcPct val="100000"/>
              </a:lnSpc>
              <a:spcBef>
                <a:spcPts val="1685"/>
              </a:spcBef>
              <a:buChar char="-"/>
              <a:tabLst>
                <a:tab pos="2175510" algn="l"/>
                <a:tab pos="2176145" algn="l"/>
              </a:tabLst>
            </a:pPr>
            <a:r>
              <a:rPr sz="2800" spc="-5" dirty="0">
                <a:latin typeface="Times New Roman"/>
                <a:cs typeface="Times New Roman"/>
              </a:rPr>
              <a:t>Account for possible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0300" y="1968500"/>
            <a:ext cx="7924800" cy="3367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System</a:t>
            </a:r>
            <a:r>
              <a:rPr lang="en-US" sz="2800" b="1" spc="-8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Design</a:t>
            </a:r>
            <a:endParaRPr lang="en-US"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721360" lvl="1" indent="-251460">
              <a:spcBef>
                <a:spcPts val="1689"/>
              </a:spcBef>
              <a:buFont typeface="Microsoft Sans Serif"/>
              <a:buChar char="▪"/>
              <a:tabLst>
                <a:tab pos="264795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Logical design of</a:t>
            </a:r>
            <a:r>
              <a:rPr sz="2400" b="1" spc="-7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system</a:t>
            </a:r>
            <a:endParaRPr sz="24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592580" lvl="2" indent="-208279">
              <a:spcBef>
                <a:spcPts val="1685"/>
              </a:spcBef>
              <a:buChar char="-"/>
              <a:tabLst>
                <a:tab pos="11360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Objects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identification</a:t>
            </a:r>
            <a:endParaRPr sz="2400" b="1" dirty="0">
              <a:latin typeface="Times New Roman"/>
              <a:cs typeface="Times New Roman"/>
            </a:endParaRPr>
          </a:p>
          <a:p>
            <a:pPr marL="1591945" lvl="2" indent="-207645">
              <a:spcBef>
                <a:spcPts val="1689"/>
              </a:spcBef>
              <a:buChar char="-"/>
              <a:tabLst>
                <a:tab pos="11353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Normalizing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database</a:t>
            </a:r>
            <a:endParaRPr sz="2400" b="1" dirty="0">
              <a:latin typeface="Times New Roman"/>
              <a:cs typeface="Times New Roman"/>
            </a:endParaRPr>
          </a:p>
          <a:p>
            <a:pPr marL="1591945" lvl="2" indent="-207645">
              <a:spcBef>
                <a:spcPts val="1689"/>
              </a:spcBef>
              <a:buChar char="-"/>
              <a:tabLst>
                <a:tab pos="11353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Test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plan</a:t>
            </a:r>
            <a:endParaRPr sz="2400" b="1" dirty="0">
              <a:latin typeface="Times New Roman"/>
              <a:cs typeface="Times New Roman"/>
            </a:endParaRPr>
          </a:p>
          <a:p>
            <a:pPr marL="721360" lvl="1" indent="-251460">
              <a:spcBef>
                <a:spcPts val="1685"/>
              </a:spcBef>
              <a:buFont typeface="Microsoft Sans Serif"/>
              <a:buChar char="▪"/>
              <a:tabLst>
                <a:tab pos="264795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Design must be modular to accommodate</a:t>
            </a:r>
            <a:r>
              <a:rPr sz="2400" b="1" spc="-4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change</a:t>
            </a:r>
            <a:endParaRPr sz="2400" b="1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2700" y="2120900"/>
            <a:ext cx="6737984" cy="236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41325" algn="l"/>
                <a:tab pos="441959" algn="l"/>
              </a:tabLst>
            </a:pPr>
            <a:r>
              <a:rPr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Evaluating</a:t>
            </a:r>
            <a:r>
              <a:rPr sz="2800" b="1" spc="-9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Systems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701800">
              <a:lnSpc>
                <a:spcPct val="100000"/>
              </a:lnSpc>
              <a:spcBef>
                <a:spcPts val="1689"/>
              </a:spcBef>
            </a:pPr>
            <a:r>
              <a:rPr sz="2800" b="1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Evaluation after use for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sometime</a:t>
            </a:r>
            <a:endParaRPr sz="2800" dirty="0">
              <a:latin typeface="Times New Roman"/>
              <a:cs typeface="Times New Roman"/>
            </a:endParaRPr>
          </a:p>
          <a:p>
            <a:pPr marL="1909445" indent="-207645">
              <a:lnSpc>
                <a:spcPct val="100000"/>
              </a:lnSpc>
              <a:spcBef>
                <a:spcPts val="1685"/>
              </a:spcBef>
              <a:buChar char="-"/>
              <a:tabLst>
                <a:tab pos="1910080" algn="l"/>
              </a:tabLst>
            </a:pPr>
            <a:r>
              <a:rPr sz="2800" spc="-5" dirty="0">
                <a:latin typeface="Times New Roman"/>
                <a:cs typeface="Times New Roman"/>
              </a:rPr>
              <a:t>Plan periodicity for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evaluation</a:t>
            </a:r>
            <a:endParaRPr sz="2800" dirty="0">
              <a:latin typeface="Times New Roman"/>
              <a:cs typeface="Times New Roman"/>
            </a:endParaRPr>
          </a:p>
          <a:p>
            <a:pPr marL="1908810" indent="-207010">
              <a:lnSpc>
                <a:spcPct val="100000"/>
              </a:lnSpc>
              <a:spcBef>
                <a:spcPts val="1689"/>
              </a:spcBef>
              <a:buChar char="-"/>
              <a:tabLst>
                <a:tab pos="1909445" algn="l"/>
              </a:tabLst>
            </a:pPr>
            <a:r>
              <a:rPr sz="2800" spc="-5" dirty="0">
                <a:latin typeface="Times New Roman"/>
                <a:cs typeface="Times New Roman"/>
              </a:rPr>
              <a:t>Modify as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needed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4314" y="1968500"/>
            <a:ext cx="7795986" cy="3665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365" indent="-36766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dirty="0">
                <a:solidFill>
                  <a:srgbClr val="7030A0"/>
                </a:solidFill>
                <a:latin typeface="Times New Roman"/>
                <a:cs typeface="Times New Roman"/>
              </a:rPr>
              <a:t>KNOWLEDGE OF</a:t>
            </a:r>
            <a:r>
              <a:rPr sz="2400" b="1" spc="-5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ORGANISATION</a:t>
            </a:r>
            <a:endParaRPr sz="24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413510" lvl="1" indent="-207645">
              <a:lnSpc>
                <a:spcPct val="100000"/>
              </a:lnSpc>
              <a:spcBef>
                <a:spcPts val="1265"/>
              </a:spcBef>
              <a:buChar char="-"/>
              <a:tabLst>
                <a:tab pos="141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Knowing user’s jargon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practices</a:t>
            </a:r>
            <a:endParaRPr sz="2800" dirty="0">
              <a:latin typeface="Times New Roman"/>
              <a:cs typeface="Times New Roman"/>
            </a:endParaRPr>
          </a:p>
          <a:p>
            <a:pPr marL="1413510" lvl="1" indent="-207645">
              <a:lnSpc>
                <a:spcPct val="100000"/>
              </a:lnSpc>
              <a:spcBef>
                <a:spcPts val="1689"/>
              </a:spcBef>
              <a:buChar char="-"/>
              <a:tabLst>
                <a:tab pos="141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Know Management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functions.</a:t>
            </a:r>
            <a:endParaRPr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-"/>
            </a:pPr>
            <a:endParaRPr sz="2650" dirty="0">
              <a:latin typeface="Times New Roman"/>
              <a:cs typeface="Times New Roman"/>
            </a:endParaRPr>
          </a:p>
          <a:p>
            <a:pPr marL="380365" indent="-36766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dirty="0">
                <a:solidFill>
                  <a:srgbClr val="7030A0"/>
                </a:solidFill>
                <a:latin typeface="Times New Roman"/>
                <a:cs typeface="Times New Roman"/>
              </a:rPr>
              <a:t>KNOWLEDGE OF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COMPUTERS</a:t>
            </a:r>
            <a:r>
              <a:rPr sz="2400" b="1" spc="-8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AND</a:t>
            </a: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SOFTWARE</a:t>
            </a:r>
            <a:endParaRPr sz="24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413510" lvl="1" indent="-207645">
              <a:lnSpc>
                <a:spcPct val="100000"/>
              </a:lnSpc>
              <a:spcBef>
                <a:spcPts val="1500"/>
              </a:spcBef>
              <a:buChar char="-"/>
              <a:tabLst>
                <a:tab pos="141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Knowledge of system design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tools</a:t>
            </a:r>
            <a:endParaRPr sz="2800" dirty="0">
              <a:latin typeface="Times New Roman"/>
              <a:cs typeface="Times New Roman"/>
            </a:endParaRPr>
          </a:p>
          <a:p>
            <a:pPr marL="1413510" lvl="1" indent="-207645">
              <a:lnSpc>
                <a:spcPct val="100000"/>
              </a:lnSpc>
              <a:spcBef>
                <a:spcPts val="1685"/>
              </a:spcBef>
              <a:buChar char="-"/>
              <a:tabLst>
                <a:tab pos="141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Keep abreast of modern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developments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292100"/>
            <a:ext cx="7620000" cy="1471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b="1" u="sng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u="sng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b="1" u="sng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9300" y="1816100"/>
            <a:ext cx="8001000" cy="433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365" indent="-36766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GOOD INTERPERSONNAL</a:t>
            </a:r>
            <a:r>
              <a:rPr sz="2400" b="1" spc="3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RELATIONS</a:t>
            </a:r>
            <a:endParaRPr sz="27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Need to work as team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member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Lead </a:t>
            </a:r>
            <a:r>
              <a:rPr sz="2400" b="1" spc="-10" dirty="0">
                <a:latin typeface="Times New Roman"/>
                <a:cs typeface="Times New Roman"/>
              </a:rPr>
              <a:t>smaller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teams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Interface with </a:t>
            </a:r>
            <a:r>
              <a:rPr sz="2400" b="1" spc="-10" dirty="0">
                <a:latin typeface="Times New Roman"/>
                <a:cs typeface="Times New Roman"/>
              </a:rPr>
              <a:t>programmers </a:t>
            </a:r>
            <a:r>
              <a:rPr sz="2400" b="1" spc="-5" dirty="0">
                <a:latin typeface="Times New Roman"/>
                <a:cs typeface="Times New Roman"/>
              </a:rPr>
              <a:t>&amp;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Users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Motivator.</a:t>
            </a:r>
            <a:endParaRPr sz="2400" b="1" dirty="0">
              <a:latin typeface="Times New Roman"/>
              <a:cs typeface="Times New Roman"/>
            </a:endParaRPr>
          </a:p>
          <a:p>
            <a:pPr marL="380365" indent="-367665">
              <a:lnSpc>
                <a:spcPct val="100000"/>
              </a:lnSpc>
              <a:spcBef>
                <a:spcPts val="1185"/>
              </a:spcBef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ABILITY </a:t>
            </a:r>
            <a:r>
              <a:rPr sz="2400" b="1" dirty="0">
                <a:solidFill>
                  <a:srgbClr val="7030A0"/>
                </a:solidFill>
                <a:latin typeface="Times New Roman"/>
                <a:cs typeface="Times New Roman"/>
              </a:rPr>
              <a:t>TO</a:t>
            </a:r>
            <a:r>
              <a:rPr sz="2400" b="1" spc="-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COMMUNICATE</a:t>
            </a:r>
            <a:endParaRPr sz="24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73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Oral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Presentation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Report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Writing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Answer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queries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0300" y="1968500"/>
            <a:ext cx="7086600" cy="385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565" indent="-36766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56565" algn="l"/>
                <a:tab pos="457200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ANALYTICAL</a:t>
            </a:r>
            <a:r>
              <a:rPr sz="2400" b="1" spc="-3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MIND</a:t>
            </a:r>
            <a:endParaRPr sz="24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074420" lvl="1" indent="-147320">
              <a:lnSpc>
                <a:spcPct val="100000"/>
              </a:lnSpc>
              <a:spcBef>
                <a:spcPts val="1930"/>
              </a:spcBef>
              <a:buChar char="-"/>
              <a:tabLst>
                <a:tab pos="107505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Problem solving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attitude</a:t>
            </a:r>
            <a:endParaRPr sz="2000" b="1" dirty="0">
              <a:latin typeface="Times New Roman"/>
              <a:cs typeface="Times New Roman"/>
            </a:endParaRPr>
          </a:p>
          <a:p>
            <a:pPr marL="1074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07505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Ability </a:t>
            </a:r>
            <a:r>
              <a:rPr sz="2000" b="1" spc="-5" dirty="0">
                <a:latin typeface="Times New Roman"/>
                <a:cs typeface="Times New Roman"/>
              </a:rPr>
              <a:t>to </a:t>
            </a:r>
            <a:r>
              <a:rPr sz="2000" b="1" spc="-10" dirty="0">
                <a:latin typeface="Times New Roman"/>
                <a:cs typeface="Times New Roman"/>
              </a:rPr>
              <a:t>assess </a:t>
            </a:r>
            <a:r>
              <a:rPr sz="2000" b="1" spc="-5" dirty="0">
                <a:latin typeface="Times New Roman"/>
                <a:cs typeface="Times New Roman"/>
              </a:rPr>
              <a:t>trade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offs</a:t>
            </a:r>
            <a:endParaRPr sz="2000" b="1" dirty="0">
              <a:latin typeface="Times New Roman"/>
              <a:cs typeface="Times New Roman"/>
            </a:endParaRPr>
          </a:p>
          <a:p>
            <a:pPr marL="1074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07505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Sound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commonsense</a:t>
            </a:r>
            <a:endParaRPr sz="2000" b="1" dirty="0">
              <a:latin typeface="Times New Roman"/>
              <a:cs typeface="Times New Roman"/>
            </a:endParaRPr>
          </a:p>
          <a:p>
            <a:pPr marL="1099820" lvl="1" indent="-148590">
              <a:lnSpc>
                <a:spcPct val="100000"/>
              </a:lnSpc>
              <a:spcBef>
                <a:spcPts val="1200"/>
              </a:spcBef>
              <a:buChar char="-"/>
              <a:tabLst>
                <a:tab pos="110045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Curiosity </a:t>
            </a:r>
            <a:r>
              <a:rPr sz="2000" b="1" spc="-5" dirty="0">
                <a:latin typeface="Times New Roman"/>
                <a:cs typeface="Times New Roman"/>
              </a:rPr>
              <a:t>to learn about new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organizations</a:t>
            </a:r>
            <a:endParaRPr sz="20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80365" indent="-367665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BREADTH </a:t>
            </a:r>
            <a:r>
              <a:rPr sz="2400" b="1" dirty="0">
                <a:solidFill>
                  <a:srgbClr val="7030A0"/>
                </a:solidFill>
                <a:latin typeface="Times New Roman"/>
                <a:cs typeface="Times New Roman"/>
              </a:rPr>
              <a:t>OF</a:t>
            </a:r>
            <a:r>
              <a:rPr sz="2400" b="1" spc="-9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030A0"/>
                </a:solidFill>
                <a:latin typeface="Times New Roman"/>
                <a:cs typeface="Times New Roman"/>
              </a:rPr>
              <a:t>KNOWLEDGE</a:t>
            </a:r>
            <a:endParaRPr sz="24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137920" lvl="1" indent="-147955">
              <a:lnSpc>
                <a:spcPct val="100000"/>
              </a:lnSpc>
              <a:spcBef>
                <a:spcPts val="1330"/>
              </a:spcBef>
              <a:buChar char="-"/>
              <a:tabLst>
                <a:tab pos="113855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Broad Liberal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Knowledge</a:t>
            </a:r>
            <a:endParaRPr sz="2000" b="1" dirty="0">
              <a:latin typeface="Times New Roman"/>
              <a:cs typeface="Times New Roman"/>
            </a:endParaRPr>
          </a:p>
          <a:p>
            <a:pPr marL="1138555" lvl="1" indent="-148590">
              <a:lnSpc>
                <a:spcPct val="100000"/>
              </a:lnSpc>
              <a:spcBef>
                <a:spcPts val="1200"/>
              </a:spcBef>
              <a:buChar char="-"/>
              <a:tabLst>
                <a:tab pos="113919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Variety of jobs to be tackled in </a:t>
            </a:r>
            <a:r>
              <a:rPr sz="2000" b="1" spc="-10" dirty="0">
                <a:latin typeface="Times New Roman"/>
                <a:cs typeface="Times New Roman"/>
              </a:rPr>
              <a:t>diverse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organizations</a:t>
            </a:r>
            <a:endParaRPr sz="2000" b="1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</TotalTime>
  <Words>242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Garamond</vt:lpstr>
      <vt:lpstr>Microsoft Sans Serif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Attributes of a Systems Analyst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Administrator</cp:lastModifiedBy>
  <cp:revision>36</cp:revision>
  <dcterms:created xsi:type="dcterms:W3CDTF">2017-05-14T20:52:20Z</dcterms:created>
  <dcterms:modified xsi:type="dcterms:W3CDTF">2023-09-10T17:48:55Z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2007-12-10T00:00:00Z</vt:filetime>
  </property>
  <property fmtid="{D5CDD505-2E9C-101B-9397-08002B2CF9AE}" pid="3" name="Creator">
    <vt:lpwstr>Acrobat PDFMaker 7.0 for PowerPoint</vt:lpwstr>
  </property>
  <property fmtid="{D5CDD505-2E9C-101B-9397-08002B2CF9AE}" pid="4" name="LastSaved">
    <vt:filetime>2017-05-14T00:00:00Z</vt:filetime>
  </property>
</Properties>
</file>