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0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4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C8A23-370E-4CE9-B016-C8438E6B91A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D135-1882-4D2D-BF8A-5339DD34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6">
                    <a:lumMod val="50000"/>
                  </a:schemeClr>
                </a:solidFill>
              </a:rPr>
              <a:t>Reform of The Legal Profession</a:t>
            </a:r>
            <a:endParaRPr lang="en-US" sz="7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63569"/>
            <a:ext cx="9144000" cy="5083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 : </a:t>
            </a:r>
            <a:r>
              <a:rPr lang="en-US" sz="2000" dirty="0" err="1" smtClean="0"/>
              <a:t>Sharmila</a:t>
            </a:r>
            <a:r>
              <a:rPr lang="en-US" sz="2000" dirty="0" smtClean="0"/>
              <a:t> Hasan Shashi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75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Introduction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235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Lawyers play a crucial role in the judicial system of a democratic state. The Constitution and various laws recognize their importance, especially in arrest, detention, and judicial appointments. This presentation focuses on three key issues: obtaining a lawyer's certificate, training, and conduct in judicial proceedings, highlighting challenges and reforms needed in Bangladesh.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4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Current Procedure for Obtaining a Certificate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284"/>
            <a:ext cx="10515600" cy="435133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According to Article 27 of the Bangladesh Legal Practitioner and Bar Council Order 1972, a person must fulfill the following conditions to appear for the Bar Entrance Examination: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(a) He must be a citizen of Bangladesh;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(b) He must be 21 years of age;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(c) He must have a law degree from a recognized university in Bangladesh or from a university outside Bangladesh recognized by the Bar Council or he must be a Barrister-at-Law.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2.    After passing LLB in Bangladesh, a person is eligible to become an apprentice.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3.    He has to work as an apprentice for six months under a pupilage agreement with a practicing advocate with at least 10 years of experience.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22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Lawyer Inclusion Examination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87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At present, the Lawyer Inclusion Examination covers a total of seven subjects: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1. Code of Civil Procedure, 1908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2. Code of Penal Code, 1860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3. Code of Criminal Procedure, 1898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4. Specific Relief Act, 1877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5. Limitation Act, 1908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6. Evidence Act, 1872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7. Bar Council Order and Rules, 1972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The examination consists of three stages: (a) Multiple-choice (MCQ), (b) Written Examination, and (c) Oral Examination.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Candidates must pass the MCQ examination worth 100 marks, followed by a written examination of 100 marks, and finally an oral examination of 50 marks to be considered eligible for admission as a lawyer.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8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AD47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 for Admission to Bar in Neighboring Countries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0783" y="2357942"/>
            <a:ext cx="2579426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India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0783" y="3070746"/>
            <a:ext cx="2579426" cy="28623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Register with the State Bar Council.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Pass the All India Bar Examination (AIBE).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LLB from a BCI recognized university.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AIBE is a mandatory 100-mark MCQ test covering various legal subjects.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9857" y="2341174"/>
            <a:ext cx="2906973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Sri Lanka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9857" y="3070746"/>
            <a:ext cx="2906973" cy="31393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Enroll at Sri Lanka Law College (SLLC) for LLB graduates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Non-LLB students must study for three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Undergo a six-month apprenticeship before enrollment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Enrolled as Attorney-at-Law by the Supreme Court of Sri Lanka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4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Problems in Qualification and Certification of Lawyers in Bangladesh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1159"/>
            <a:ext cx="10515600" cy="4657062"/>
          </a:xfrm>
        </p:spPr>
        <p:txBody>
          <a:bodyPr>
            <a:no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The syllabus for the Bangladesh Bar Council Entrance Examination is limited and not aligned with the evolving legal landscape.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Currently, only seven subjects are examined, with essential topics missing, such as the Constitution, Family Law, and Legal Ethics.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This absence of relevant subjects leaves candidates unprepared for modern legal challenges.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The Bangladesh Bar Council Inclusion Examination has faced repeated delays, creating financial, mental, and social hurdles for aspiring lawyers.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In comparison, neighboring countries like India and Sri Lanka conduct their examinations more efficiently.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This situation underscores the deficiencies in Bangladesh's legal qualification system.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058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906973" cy="6858000"/>
          </a:xfr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Role of Professional Discipline and Bar Council Tribunal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419" y="2286473"/>
            <a:ext cx="1882254" cy="4351338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400" dirty="0">
                <a:solidFill>
                  <a:srgbClr val="0D4714"/>
                </a:solidFill>
                <a:latin typeface="Outfit"/>
              </a:rPr>
              <a:t>Professional discipline and ethics among lawyers are vital for maintaining the dignity of the legal profession.</a:t>
            </a: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3134" y="1354304"/>
            <a:ext cx="244294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Professional Discipline and Ethics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7403" y="1354304"/>
            <a:ext cx="2074460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Issues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9660" y="1354304"/>
            <a:ext cx="2238233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Consequences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7403" y="2286473"/>
            <a:ext cx="2074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>
                <a:solidFill>
                  <a:srgbClr val="0D4714"/>
                </a:solidFill>
                <a:latin typeface="Outfit"/>
              </a:rPr>
              <a:t>Lack of specific measures for enforcement by the Bangladesh Bar Council Tribunal.</a:t>
            </a:r>
            <a:endParaRPr lang="en-US" sz="2400" dirty="0">
              <a:solidFill>
                <a:srgbClr val="0D4714"/>
              </a:solidFill>
              <a:latin typeface="Outfi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89660" y="2442949"/>
            <a:ext cx="23610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 smtClean="0">
                <a:solidFill>
                  <a:srgbClr val="0D4714"/>
                </a:solidFill>
                <a:effectLst/>
                <a:latin typeface="Outfit"/>
              </a:rPr>
              <a:t>Negligence in maintaining professional standards, leading to delays in case handling, unprofessional behavior, and participation in corrupt practices.</a:t>
            </a:r>
            <a:endParaRPr lang="en-US" sz="2000" b="0" i="0" dirty="0">
              <a:solidFill>
                <a:srgbClr val="0D4714"/>
              </a:solidFill>
              <a:effectLst/>
              <a:latin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180182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607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Outfit</vt:lpstr>
      <vt:lpstr>Office Theme</vt:lpstr>
      <vt:lpstr>Reform of The Legal Profession</vt:lpstr>
      <vt:lpstr>Introduction</vt:lpstr>
      <vt:lpstr>Current Procedure for Obtaining a Certificate</vt:lpstr>
      <vt:lpstr>Lawyer Inclusion Examination</vt:lpstr>
      <vt:lpstr>Procedure for Admission to Bar in Neighboring Countries</vt:lpstr>
      <vt:lpstr>Problems in Qualification and Certification of Lawyers in Bangladesh</vt:lpstr>
      <vt:lpstr>Role of Professional Discipline and Bar Council Tribunal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Reform of The Legal Profession</dc:title>
  <dc:creator>Student</dc:creator>
  <cp:lastModifiedBy>Student</cp:lastModifiedBy>
  <cp:revision>6</cp:revision>
  <dcterms:created xsi:type="dcterms:W3CDTF">2025-05-20T05:46:25Z</dcterms:created>
  <dcterms:modified xsi:type="dcterms:W3CDTF">2025-05-20T06:46:32Z</dcterms:modified>
</cp:coreProperties>
</file>