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ontserrat"/>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lp.stanford.edu/IR-book/html/htmledition/stemming-and-lemmatization-1.html" TargetMode="External"/><Relationship Id="rId3" Type="http://schemas.openxmlformats.org/officeDocument/2006/relationships/hyperlink" Target="https://www.geeksforgeeks.org/python-lemmatization-approaches-with-examp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139e70b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139e70b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c91c6077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c91c607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https://nlp.stanford.edu/IR-book/html/htmledition/stemming-and-lemmatization-1.html</a:t>
            </a:r>
            <a:endParaRPr/>
          </a:p>
          <a:p>
            <a:pPr indent="0" lvl="0" marL="0" rtl="0" algn="l">
              <a:spcBef>
                <a:spcPts val="0"/>
              </a:spcBef>
              <a:spcAft>
                <a:spcPts val="0"/>
              </a:spcAft>
              <a:buNone/>
            </a:pPr>
            <a:r>
              <a:rPr lang="en" u="sng">
                <a:solidFill>
                  <a:schemeClr val="hlink"/>
                </a:solidFill>
                <a:hlinkClick r:id="rId3"/>
              </a:rPr>
              <a:t>https://www.geeksforgeeks.org/python-lemmatization-approaches-with-examples/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139e70b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139e70b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139e70b7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139e70b7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139e70b7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139e70b7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139e70b7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139e70b7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139e70b78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139e70b78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139e70b7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139e70b7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139e70b78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139e70b78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139e70b7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139e70b7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a3a4845a2_3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a3a4845a2_3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a3a4845a2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a3a4845a2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cfb0496ab_3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cfb0496ab_3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a3a4845a2_3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a3a4845a2_3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a3a4845a2_3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a3a4845a2_3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a3a4845a2_3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a3a4845a2_3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cfb0496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cfb049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cfb0496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cfb0496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cfb0496ab_3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cfb0496ab_3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cfb0496ab_3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cfb0496ab_3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lab.research.google.com/drive/1wpc6ZnZybr4mKZOUK3-mF71ZLqFnu68Q?usp=sharing" TargetMode="External"/><Relationship Id="rId4" Type="http://schemas.openxmlformats.org/officeDocument/2006/relationships/hyperlink" Target="https://colab.research.google.com/drive/1ZnvmPER3lC_CH3hL9WRvqtJYjxAA1g3r?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Hate Speech Detection</a:t>
            </a:r>
            <a:endParaRPr/>
          </a:p>
        </p:txBody>
      </p:sp>
      <p:sp>
        <p:nvSpPr>
          <p:cNvPr id="278" name="Google Shape;278;p13"/>
          <p:cNvSpPr txBox="1"/>
          <p:nvPr/>
        </p:nvSpPr>
        <p:spPr>
          <a:xfrm>
            <a:off x="367200" y="3001600"/>
            <a:ext cx="8520600" cy="1813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t/>
            </a:r>
            <a:endParaRPr sz="1500">
              <a:solidFill>
                <a:srgbClr val="FFFFFF"/>
              </a:solidFill>
              <a:latin typeface="Montserrat"/>
              <a:ea typeface="Montserrat"/>
              <a:cs typeface="Montserrat"/>
              <a:sym typeface="Montserrat"/>
            </a:endParaRPr>
          </a:p>
        </p:txBody>
      </p:sp>
      <p:sp>
        <p:nvSpPr>
          <p:cNvPr id="279" name="Google Shape;279;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73333"/>
              <a:buFont typeface="Arial"/>
              <a:buNone/>
            </a:pPr>
            <a:r>
              <a:rPr b="0" lang="en" sz="1500"/>
              <a:t>1814038 Vishant Mehta</a:t>
            </a:r>
            <a:endParaRPr b="0" sz="1500"/>
          </a:p>
          <a:p>
            <a:pPr indent="0" lvl="0" marL="0" rtl="0" algn="l">
              <a:spcBef>
                <a:spcPts val="0"/>
              </a:spcBef>
              <a:spcAft>
                <a:spcPts val="0"/>
              </a:spcAft>
              <a:buClr>
                <a:schemeClr val="dk2"/>
              </a:buClr>
              <a:buSzPct val="73333"/>
              <a:buFont typeface="Arial"/>
              <a:buNone/>
            </a:pPr>
            <a:r>
              <a:rPr b="0" lang="en" sz="1500"/>
              <a:t>1814040 Nishavak Naik</a:t>
            </a:r>
            <a:endParaRPr b="0" sz="1500"/>
          </a:p>
          <a:p>
            <a:pPr indent="0" lvl="0" marL="0" rtl="0" algn="l">
              <a:spcBef>
                <a:spcPts val="0"/>
              </a:spcBef>
              <a:spcAft>
                <a:spcPts val="0"/>
              </a:spcAft>
              <a:buNone/>
            </a:pPr>
            <a:r>
              <a:rPr b="0" lang="en" sz="1500"/>
              <a:t>1814041 Vighnesh Naik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a:t>
            </a:r>
            <a:r>
              <a:rPr lang="en"/>
              <a:t>Network</a:t>
            </a:r>
            <a:endParaRPr/>
          </a:p>
        </p:txBody>
      </p:sp>
      <p:sp>
        <p:nvSpPr>
          <p:cNvPr id="331" name="Google Shape;331;p22"/>
          <p:cNvSpPr txBox="1"/>
          <p:nvPr>
            <p:ph idx="1" type="body"/>
          </p:nvPr>
        </p:nvSpPr>
        <p:spPr>
          <a:xfrm>
            <a:off x="1303800" y="1697975"/>
            <a:ext cx="70305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rely on training data to learn and improve their accuracy over time. However, once these learning algorithms are fine-tuned for accuracy, they are powerful tools in computer science and artificial intelligence, allowing us to classify and cluster data at a high velocity. Tasks in speech recognition or image recognition can take minutes versus hours when compared to the manual identification by human experts. </a:t>
            </a:r>
            <a:endParaRPr/>
          </a:p>
          <a:p>
            <a:pPr indent="0" lvl="0" marL="0" rtl="0" algn="l">
              <a:spcBef>
                <a:spcPts val="1200"/>
              </a:spcBef>
              <a:spcAft>
                <a:spcPts val="0"/>
              </a:spcAft>
              <a:buNone/>
            </a:pPr>
            <a:r>
              <a:rPr lang="en"/>
              <a:t>One of the most well-known neural networks is Google’s search algorithm.</a:t>
            </a:r>
            <a:endParaRPr/>
          </a:p>
          <a:p>
            <a:pPr indent="0" lvl="0" marL="0" rtl="0" algn="l">
              <a:spcBef>
                <a:spcPts val="1200"/>
              </a:spcBef>
              <a:spcAft>
                <a:spcPts val="0"/>
              </a:spcAft>
              <a:buNone/>
            </a:pPr>
            <a:r>
              <a:rPr lang="en"/>
              <a:t>Adam optimizer is an adaptive learning rate optimization algorithm that’s been designed specifically for training deep neural networks. </a:t>
            </a:r>
            <a:endParaRPr/>
          </a:p>
          <a:p>
            <a:pPr indent="0" lvl="0" marL="0" rtl="0" algn="l">
              <a:spcBef>
                <a:spcPts val="1200"/>
              </a:spcBef>
              <a:spcAft>
                <a:spcPts val="1200"/>
              </a:spcAft>
              <a:buNone/>
            </a:pPr>
            <a:r>
              <a:rPr lang="en"/>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IA1 Code</a:t>
            </a:r>
            <a:endParaRPr sz="1400"/>
          </a:p>
          <a:p>
            <a:pPr indent="0" lvl="0" marL="0" rtl="0" algn="ctr">
              <a:spcBef>
                <a:spcPts val="1200"/>
              </a:spcBef>
              <a:spcAft>
                <a:spcPts val="0"/>
              </a:spcAft>
              <a:buNone/>
            </a:pPr>
            <a:r>
              <a:rPr lang="en" sz="1400" u="sng">
                <a:solidFill>
                  <a:srgbClr val="9FC5E8"/>
                </a:solidFill>
                <a:latin typeface="Arial"/>
                <a:ea typeface="Arial"/>
                <a:cs typeface="Arial"/>
                <a:sym typeface="Arial"/>
                <a:hlinkClick r:id="rId3">
                  <a:extLst>
                    <a:ext uri="{A12FA001-AC4F-418D-AE19-62706E023703}">
                      <ahyp:hlinkClr val="tx"/>
                    </a:ext>
                  </a:extLst>
                </a:hlinkClick>
              </a:rPr>
              <a:t>https://colab.research.google.com/drive/1wpc6ZnZybr4mKZOUK3-mF71ZLqFnu68Q?usp=sharing</a:t>
            </a:r>
            <a:endParaRPr sz="1400">
              <a:solidFill>
                <a:srgbClr val="9FC5E8"/>
              </a:solidFill>
            </a:endParaRPr>
          </a:p>
          <a:p>
            <a:pPr indent="0" lvl="0" marL="0" rtl="0" algn="l">
              <a:spcBef>
                <a:spcPts val="1200"/>
              </a:spcBef>
              <a:spcAft>
                <a:spcPts val="0"/>
              </a:spcAft>
              <a:buNone/>
            </a:pPr>
            <a:r>
              <a:rPr lang="en" sz="1400"/>
              <a:t>IA2 Code</a:t>
            </a:r>
            <a:endParaRPr sz="1400"/>
          </a:p>
          <a:p>
            <a:pPr indent="0" lvl="0" marL="0" rtl="0" algn="ctr">
              <a:spcBef>
                <a:spcPts val="1200"/>
              </a:spcBef>
              <a:spcAft>
                <a:spcPts val="1200"/>
              </a:spcAft>
              <a:buNone/>
            </a:pPr>
            <a:r>
              <a:rPr lang="en" sz="1400" u="sng">
                <a:solidFill>
                  <a:srgbClr val="9FC5E8"/>
                </a:solidFill>
                <a:latin typeface="Arial"/>
                <a:ea typeface="Arial"/>
                <a:cs typeface="Arial"/>
                <a:sym typeface="Arial"/>
                <a:hlinkClick r:id="rId4">
                  <a:extLst>
                    <a:ext uri="{A12FA001-AC4F-418D-AE19-62706E023703}">
                      <ahyp:hlinkClr val="tx"/>
                    </a:ext>
                  </a:extLst>
                </a:hlinkClick>
              </a:rPr>
              <a:t>https://colab.research.google.com/drive/1ZnvmPER3lC_CH3hL9WRvqtJYjxAA1g3r?usp=sharing</a:t>
            </a:r>
            <a:endParaRPr sz="1400"/>
          </a:p>
        </p:txBody>
      </p:sp>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COLAB LINK</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4"/>
          <p:cNvPicPr preferRelativeResize="0"/>
          <p:nvPr/>
        </p:nvPicPr>
        <p:blipFill>
          <a:blip r:embed="rId3">
            <a:alphaModFix amt="18000"/>
          </a:blip>
          <a:stretch>
            <a:fillRect/>
          </a:stretch>
        </p:blipFill>
        <p:spPr>
          <a:xfrm>
            <a:off x="0" y="0"/>
            <a:ext cx="9143999" cy="5143500"/>
          </a:xfrm>
          <a:prstGeom prst="rect">
            <a:avLst/>
          </a:prstGeom>
          <a:noFill/>
          <a:ln>
            <a:noFill/>
          </a:ln>
        </p:spPr>
      </p:pic>
      <p:sp>
        <p:nvSpPr>
          <p:cNvPr id="343" name="Google Shape;343;p24"/>
          <p:cNvSpPr txBox="1"/>
          <p:nvPr>
            <p:ph idx="4294967295" type="title"/>
          </p:nvPr>
        </p:nvSpPr>
        <p:spPr>
          <a:xfrm>
            <a:off x="824000" y="2263950"/>
            <a:ext cx="58578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600"/>
              <a:t>RESULTS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347" name="Shape 347"/>
        <p:cNvGrpSpPr/>
        <p:nvPr/>
      </p:nvGrpSpPr>
      <p:grpSpPr>
        <a:xfrm>
          <a:off x="0" y="0"/>
          <a:ext cx="0" cy="0"/>
          <a:chOff x="0" y="0"/>
          <a:chExt cx="0" cy="0"/>
        </a:xfrm>
      </p:grpSpPr>
      <p:pic>
        <p:nvPicPr>
          <p:cNvPr id="348" name="Google Shape;348;p25"/>
          <p:cNvPicPr preferRelativeResize="0"/>
          <p:nvPr/>
        </p:nvPicPr>
        <p:blipFill>
          <a:blip r:embed="rId3">
            <a:alphaModFix/>
          </a:blip>
          <a:stretch>
            <a:fillRect/>
          </a:stretch>
        </p:blipFill>
        <p:spPr>
          <a:xfrm>
            <a:off x="1303800" y="1704325"/>
            <a:ext cx="7030500" cy="1583025"/>
          </a:xfrm>
          <a:prstGeom prst="rect">
            <a:avLst/>
          </a:prstGeom>
          <a:noFill/>
          <a:ln>
            <a:noFill/>
          </a:ln>
        </p:spPr>
      </p:pic>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Support Vector Classifier</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353" name="Shape 353"/>
        <p:cNvGrpSpPr/>
        <p:nvPr/>
      </p:nvGrpSpPr>
      <p:grpSpPr>
        <a:xfrm>
          <a:off x="0" y="0"/>
          <a:ext cx="0" cy="0"/>
          <a:chOff x="0" y="0"/>
          <a:chExt cx="0" cy="0"/>
        </a:xfrm>
      </p:grpSpPr>
      <p:pic>
        <p:nvPicPr>
          <p:cNvPr id="354" name="Google Shape;354;p26"/>
          <p:cNvPicPr preferRelativeResize="0"/>
          <p:nvPr/>
        </p:nvPicPr>
        <p:blipFill>
          <a:blip r:embed="rId3">
            <a:alphaModFix/>
          </a:blip>
          <a:stretch>
            <a:fillRect/>
          </a:stretch>
        </p:blipFill>
        <p:spPr>
          <a:xfrm>
            <a:off x="1303800" y="1801450"/>
            <a:ext cx="7030500" cy="1556000"/>
          </a:xfrm>
          <a:prstGeom prst="rect">
            <a:avLst/>
          </a:prstGeom>
          <a:noFill/>
          <a:ln>
            <a:noFill/>
          </a:ln>
        </p:spPr>
      </p:pic>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Logistic Regression</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359" name="Shape 359"/>
        <p:cNvGrpSpPr/>
        <p:nvPr/>
      </p:nvGrpSpPr>
      <p:grpSpPr>
        <a:xfrm>
          <a:off x="0" y="0"/>
          <a:ext cx="0" cy="0"/>
          <a:chOff x="0" y="0"/>
          <a:chExt cx="0" cy="0"/>
        </a:xfrm>
      </p:grpSpPr>
      <p:pic>
        <p:nvPicPr>
          <p:cNvPr id="360" name="Google Shape;360;p27"/>
          <p:cNvPicPr preferRelativeResize="0"/>
          <p:nvPr/>
        </p:nvPicPr>
        <p:blipFill>
          <a:blip r:embed="rId3">
            <a:alphaModFix/>
          </a:blip>
          <a:stretch>
            <a:fillRect/>
          </a:stretch>
        </p:blipFill>
        <p:spPr>
          <a:xfrm>
            <a:off x="1303800" y="1890826"/>
            <a:ext cx="7030501" cy="1290173"/>
          </a:xfrm>
          <a:prstGeom prst="rect">
            <a:avLst/>
          </a:prstGeom>
          <a:noFill/>
          <a:ln>
            <a:noFill/>
          </a:ln>
        </p:spPr>
      </p:pic>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Random Forest Classifier</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365" name="Shape 365"/>
        <p:cNvGrpSpPr/>
        <p:nvPr/>
      </p:nvGrpSpPr>
      <p:grpSpPr>
        <a:xfrm>
          <a:off x="0" y="0"/>
          <a:ext cx="0" cy="0"/>
          <a:chOff x="0" y="0"/>
          <a:chExt cx="0" cy="0"/>
        </a:xfrm>
      </p:grpSpPr>
      <p:pic>
        <p:nvPicPr>
          <p:cNvPr id="366" name="Google Shape;366;p28"/>
          <p:cNvPicPr preferRelativeResize="0"/>
          <p:nvPr/>
        </p:nvPicPr>
        <p:blipFill rotWithShape="1">
          <a:blip r:embed="rId3">
            <a:alphaModFix/>
          </a:blip>
          <a:srcRect b="0" l="0" r="0" t="23646"/>
          <a:stretch/>
        </p:blipFill>
        <p:spPr>
          <a:xfrm>
            <a:off x="1303800" y="1597879"/>
            <a:ext cx="7030500" cy="2490686"/>
          </a:xfrm>
          <a:prstGeom prst="rect">
            <a:avLst/>
          </a:prstGeom>
          <a:noFill/>
          <a:ln>
            <a:noFill/>
          </a:ln>
        </p:spPr>
      </p:pic>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Neural Network</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29"/>
          <p:cNvPicPr preferRelativeResize="0"/>
          <p:nvPr/>
        </p:nvPicPr>
        <p:blipFill>
          <a:blip r:embed="rId3">
            <a:alphaModFix/>
          </a:blip>
          <a:stretch>
            <a:fillRect/>
          </a:stretch>
        </p:blipFill>
        <p:spPr>
          <a:xfrm>
            <a:off x="2756587" y="292188"/>
            <a:ext cx="3630826" cy="4559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376" name="Shape 376"/>
        <p:cNvGrpSpPr/>
        <p:nvPr/>
      </p:nvGrpSpPr>
      <p:grpSpPr>
        <a:xfrm>
          <a:off x="0" y="0"/>
          <a:ext cx="0" cy="0"/>
          <a:chOff x="0" y="0"/>
          <a:chExt cx="0" cy="0"/>
        </a:xfrm>
      </p:grpSpPr>
      <p:pic>
        <p:nvPicPr>
          <p:cNvPr id="377" name="Google Shape;377;p30"/>
          <p:cNvPicPr preferRelativeResize="0"/>
          <p:nvPr/>
        </p:nvPicPr>
        <p:blipFill>
          <a:blip r:embed="rId3">
            <a:alphaModFix/>
          </a:blip>
          <a:stretch>
            <a:fillRect/>
          </a:stretch>
        </p:blipFill>
        <p:spPr>
          <a:xfrm>
            <a:off x="152400" y="2007525"/>
            <a:ext cx="8839201" cy="2298740"/>
          </a:xfrm>
          <a:prstGeom prst="rect">
            <a:avLst/>
          </a:prstGeom>
          <a:noFill/>
          <a:ln>
            <a:noFill/>
          </a:ln>
        </p:spPr>
      </p:pic>
      <p:sp>
        <p:nvSpPr>
          <p:cNvPr id="378" name="Google Shape;37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Model Fitting</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1"/>
          <p:cNvPicPr preferRelativeResize="0"/>
          <p:nvPr/>
        </p:nvPicPr>
        <p:blipFill>
          <a:blip r:embed="rId3">
            <a:alphaModFix/>
          </a:blip>
          <a:stretch>
            <a:fillRect/>
          </a:stretch>
        </p:blipFill>
        <p:spPr>
          <a:xfrm>
            <a:off x="1395875" y="324576"/>
            <a:ext cx="6352251" cy="4494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INTRODUCTION</a:t>
            </a:r>
            <a:endParaRPr sz="2800"/>
          </a:p>
        </p:txBody>
      </p:sp>
      <p:sp>
        <p:nvSpPr>
          <p:cNvPr id="285" name="Google Shape;285;p14"/>
          <p:cNvSpPr txBox="1"/>
          <p:nvPr>
            <p:ph idx="1" type="body"/>
          </p:nvPr>
        </p:nvSpPr>
        <p:spPr>
          <a:xfrm>
            <a:off x="1303800" y="1990050"/>
            <a:ext cx="7030500" cy="199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implications of hate speech have received considerable attention from legal scholars, philosophers, and the society as a whole.</a:t>
            </a:r>
            <a:endParaRPr/>
          </a:p>
          <a:p>
            <a:pPr indent="0" lvl="0" marL="0" rtl="0" algn="l">
              <a:spcBef>
                <a:spcPts val="1200"/>
              </a:spcBef>
              <a:spcAft>
                <a:spcPts val="0"/>
              </a:spcAft>
              <a:buNone/>
            </a:pPr>
            <a:r>
              <a:rPr lang="en"/>
              <a:t>There has been a rising concern over the effects of hate speech and offensive language.</a:t>
            </a:r>
            <a:endParaRPr/>
          </a:p>
          <a:p>
            <a:pPr indent="0" lvl="0" marL="0" rtl="0" algn="l">
              <a:spcBef>
                <a:spcPts val="1200"/>
              </a:spcBef>
              <a:spcAft>
                <a:spcPts val="0"/>
              </a:spcAft>
              <a:buNone/>
            </a:pPr>
            <a:r>
              <a:rPr lang="en"/>
              <a:t>The analysis is done using many well-known conceptual analysis methods that are different from analytic philosophy.</a:t>
            </a:r>
            <a:endParaRPr/>
          </a:p>
          <a:p>
            <a:pPr indent="0" lvl="0" marL="0" rtl="0" algn="l">
              <a:spcBef>
                <a:spcPts val="1200"/>
              </a:spcBef>
              <a:spcAft>
                <a:spcPts val="1200"/>
              </a:spcAft>
              <a:buNone/>
            </a:pPr>
            <a:r>
              <a:rPr lang="en"/>
              <a:t>We aim to classify tweets from a </a:t>
            </a:r>
            <a:r>
              <a:rPr lang="en"/>
              <a:t>twitter</a:t>
            </a:r>
            <a:r>
              <a:rPr lang="en"/>
              <a:t> </a:t>
            </a:r>
            <a:r>
              <a:rPr lang="en"/>
              <a:t>dataset</a:t>
            </a:r>
            <a:r>
              <a:rPr lang="en"/>
              <a:t> as hate speech and non-hate speech.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CONCLUSION</a:t>
            </a:r>
            <a:endParaRPr sz="2800"/>
          </a:p>
        </p:txBody>
      </p:sp>
      <p:sp>
        <p:nvSpPr>
          <p:cNvPr id="389" name="Google Shape;38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surveyed and studied various research papers and compared the methodology of all the papers. We analysed their approach to detect hate speech. Thereby, we trained and tested several machine learning algorithms - </a:t>
            </a:r>
            <a:r>
              <a:rPr lang="en">
                <a:solidFill>
                  <a:srgbClr val="9FC5E8"/>
                </a:solidFill>
              </a:rPr>
              <a:t>Support Vector Classifier (SVC), Multinomial Naive Bayes (MultinomialNB), Random Forest Classifier (RFC), Stochastic Gradient Descent (SGD) Classifier and Logistic Regression (LR)</a:t>
            </a:r>
            <a:r>
              <a:rPr lang="en"/>
              <a:t>. </a:t>
            </a:r>
            <a:endParaRPr/>
          </a:p>
          <a:p>
            <a:pPr indent="0" lvl="0" marL="0" rtl="0" algn="l">
              <a:spcBef>
                <a:spcPts val="1200"/>
              </a:spcBef>
              <a:spcAft>
                <a:spcPts val="0"/>
              </a:spcAft>
              <a:buNone/>
            </a:pPr>
            <a:r>
              <a:rPr lang="en"/>
              <a:t>After trying out various algorithms for the detection of hate speech, we found that on “Twitter hate speech” dataset, the </a:t>
            </a:r>
            <a:r>
              <a:rPr lang="en">
                <a:solidFill>
                  <a:srgbClr val="9FC5E8"/>
                </a:solidFill>
              </a:rPr>
              <a:t>Logistic Regression model worked the best with a F1 score of 69.2% and an accuracy of 96.3%</a:t>
            </a:r>
            <a:r>
              <a:rPr lang="en"/>
              <a:t> whereas the </a:t>
            </a:r>
            <a:r>
              <a:rPr lang="en">
                <a:solidFill>
                  <a:srgbClr val="9FC5E8"/>
                </a:solidFill>
              </a:rPr>
              <a:t>Stochastic Gradient Descent Classifier gave the least F1 score of 10.6% and an accuracy of 93.7%</a:t>
            </a:r>
            <a:r>
              <a:rPr lang="en"/>
              <a:t>. </a:t>
            </a:r>
            <a:endParaRPr/>
          </a:p>
          <a:p>
            <a:pPr indent="0" lvl="0" marL="0" rtl="0" algn="l">
              <a:spcBef>
                <a:spcPts val="1200"/>
              </a:spcBef>
              <a:spcAft>
                <a:spcPts val="1200"/>
              </a:spcAft>
              <a:buNone/>
            </a:pPr>
            <a:r>
              <a:rPr lang="en"/>
              <a:t>Considering the sparseness of the dataset, these results are a good achievement. Furthermore, the performance of the models can be increased by combining algorithms to create ensemble models and thus finding the one with the best 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303800" y="1396450"/>
            <a:ext cx="7030500" cy="3135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u="sng"/>
              <a:t>Information</a:t>
            </a:r>
            <a:r>
              <a:rPr lang="en"/>
              <a:t>:</a:t>
            </a:r>
            <a:endParaRPr/>
          </a:p>
          <a:p>
            <a:pPr indent="0" lvl="0" marL="457200" rtl="0" algn="l">
              <a:spcBef>
                <a:spcPts val="1200"/>
              </a:spcBef>
              <a:spcAft>
                <a:spcPts val="0"/>
              </a:spcAft>
              <a:buNone/>
            </a:pPr>
            <a:r>
              <a:rPr lang="en"/>
              <a:t>Dataset contains tweets with potential abusive or hate speech. </a:t>
            </a:r>
            <a:br>
              <a:rPr lang="en"/>
            </a:br>
            <a:r>
              <a:rPr lang="en"/>
              <a:t>It has 56745 rows and  2 columns</a:t>
            </a:r>
            <a:br>
              <a:rPr lang="en"/>
            </a:br>
            <a:r>
              <a:rPr lang="en"/>
              <a:t>The columns consists of ‘label’’ </a:t>
            </a:r>
            <a:r>
              <a:rPr lang="en"/>
              <a:t>and </a:t>
            </a:r>
            <a:br>
              <a:rPr lang="en"/>
            </a:br>
            <a:r>
              <a:rPr lang="en"/>
              <a:t>Column 'tweet' contains the actual user tweet content. </a:t>
            </a:r>
            <a:br>
              <a:rPr lang="en"/>
            </a:br>
            <a:r>
              <a:rPr lang="en"/>
              <a:t>Column 'label' contains zeros and ones to indicate whether the tweet have hate speech or abusive content in them.</a:t>
            </a:r>
            <a:endParaRPr/>
          </a:p>
          <a:p>
            <a:pPr indent="-304958" lvl="0" marL="457200" rtl="0" algn="l">
              <a:spcBef>
                <a:spcPts val="1200"/>
              </a:spcBef>
              <a:spcAft>
                <a:spcPts val="0"/>
              </a:spcAft>
              <a:buSzPct val="100000"/>
              <a:buChar char="●"/>
            </a:pPr>
            <a:r>
              <a:rPr lang="en" u="sng"/>
              <a:t>Preprocessing</a:t>
            </a:r>
            <a:r>
              <a:rPr lang="en"/>
              <a:t>:</a:t>
            </a:r>
            <a:endParaRPr/>
          </a:p>
          <a:p>
            <a:pPr indent="0" lvl="0" marL="457200" rtl="0" algn="l">
              <a:spcBef>
                <a:spcPts val="1200"/>
              </a:spcBef>
              <a:spcAft>
                <a:spcPts val="1200"/>
              </a:spcAft>
              <a:buNone/>
            </a:pPr>
            <a:r>
              <a:rPr lang="en"/>
              <a:t>The dataset contains tweets, which are filled with special characters. So Using regex all special characters and number are removed and contractions are removed. We have used NLTK Library.  </a:t>
            </a:r>
            <a:r>
              <a:rPr lang="en">
                <a:solidFill>
                  <a:srgbClr val="9FC5E8"/>
                </a:solidFill>
              </a:rPr>
              <a:t>"WordNetLemmatizer"</a:t>
            </a:r>
            <a:r>
              <a:rPr lang="en"/>
              <a:t> to lemmatize the tweets which converts the words into its root form. As the stopwords hold low level information and removal does not affect precision, we removed them using nltk stopwords. Then perform Vectorization by creating vectors from the embeddings by using gensim word2vec class.</a:t>
            </a:r>
            <a:endParaRPr/>
          </a:p>
        </p:txBody>
      </p:sp>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1" type="body"/>
          </p:nvPr>
        </p:nvSpPr>
        <p:spPr>
          <a:xfrm>
            <a:off x="1303800" y="1990050"/>
            <a:ext cx="7030500" cy="199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u="sng"/>
              <a:t>MACHINE LEARNING </a:t>
            </a:r>
            <a:r>
              <a:rPr b="1" lang="en" u="sng"/>
              <a:t>ALGORITHMS</a:t>
            </a:r>
            <a:endParaRPr b="1" u="sng"/>
          </a:p>
          <a:p>
            <a:pPr indent="-311150" lvl="0" marL="457200" rtl="0" algn="l">
              <a:spcBef>
                <a:spcPts val="1200"/>
              </a:spcBef>
              <a:spcAft>
                <a:spcPts val="0"/>
              </a:spcAft>
              <a:buSzPts val="1300"/>
              <a:buAutoNum type="arabicPeriod"/>
            </a:pPr>
            <a:r>
              <a:rPr lang="en"/>
              <a:t>Support Vector Classification</a:t>
            </a:r>
            <a:endParaRPr/>
          </a:p>
          <a:p>
            <a:pPr indent="-311150" lvl="0" marL="457200" rtl="0" algn="l">
              <a:spcBef>
                <a:spcPts val="0"/>
              </a:spcBef>
              <a:spcAft>
                <a:spcPts val="0"/>
              </a:spcAft>
              <a:buSzPts val="1300"/>
              <a:buAutoNum type="arabicPeriod"/>
            </a:pPr>
            <a:r>
              <a:rPr lang="en"/>
              <a:t>Random Forest Classifier </a:t>
            </a:r>
            <a:endParaRPr/>
          </a:p>
          <a:p>
            <a:pPr indent="-311150" lvl="0" marL="457200" rtl="0" algn="l">
              <a:spcBef>
                <a:spcPts val="0"/>
              </a:spcBef>
              <a:spcAft>
                <a:spcPts val="0"/>
              </a:spcAft>
              <a:buSzPts val="1300"/>
              <a:buAutoNum type="arabicPeriod"/>
            </a:pPr>
            <a:r>
              <a:rPr lang="en"/>
              <a:t>Logistic Regress</a:t>
            </a:r>
            <a:r>
              <a:rPr lang="en"/>
              <a:t>ion</a:t>
            </a:r>
            <a:endParaRPr b="1" u="sng"/>
          </a:p>
          <a:p>
            <a:pPr indent="0" lvl="0" marL="0" rtl="0" algn="l">
              <a:spcBef>
                <a:spcPts val="1200"/>
              </a:spcBef>
              <a:spcAft>
                <a:spcPts val="0"/>
              </a:spcAft>
              <a:buNone/>
            </a:pPr>
            <a:r>
              <a:rPr b="1" lang="en" u="sng"/>
              <a:t>Neural Network</a:t>
            </a:r>
            <a:endParaRPr b="1" u="sng"/>
          </a:p>
          <a:p>
            <a:pPr indent="0" lvl="0" marL="0" rtl="0" algn="l">
              <a:spcBef>
                <a:spcPts val="1200"/>
              </a:spcBef>
              <a:spcAft>
                <a:spcPts val="1200"/>
              </a:spcAft>
              <a:buNone/>
            </a:pPr>
            <a:r>
              <a:rPr lang="en"/>
              <a:t>Adam optimizer and Binary Cross-Entropy loss function based neural network.</a:t>
            </a:r>
            <a:endParaRPr/>
          </a:p>
        </p:txBody>
      </p:sp>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Implemented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Classification</a:t>
            </a:r>
            <a:endParaRPr/>
          </a:p>
        </p:txBody>
      </p:sp>
      <p:sp>
        <p:nvSpPr>
          <p:cNvPr id="308" name="Google Shape;308;p18"/>
          <p:cNvSpPr txBox="1"/>
          <p:nvPr>
            <p:ph idx="1" type="body"/>
          </p:nvPr>
        </p:nvSpPr>
        <p:spPr>
          <a:xfrm>
            <a:off x="1303800" y="1597875"/>
            <a:ext cx="7030500" cy="291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a:p>
          <a:p>
            <a:pPr indent="0" lvl="0" marL="0" rtl="0" algn="l">
              <a:spcBef>
                <a:spcPts val="1200"/>
              </a:spcBef>
              <a:spcAft>
                <a:spcPts val="0"/>
              </a:spcAft>
              <a:buNone/>
            </a:pPr>
            <a:r>
              <a:rPr lang="en"/>
              <a:t>To differentiate various classes, SVM creates a hyperplane in multidimensional space. SVM iteratively generates the best hyperplane, which is then utilised to minimise an error. The goal of SVM is to find a maximum marginal hyperplane (MMH) that splits a dataset into classes as evenly as possible.</a:t>
            </a:r>
            <a:endParaRPr/>
          </a:p>
          <a:p>
            <a:pPr indent="0" lvl="0" marL="0" rtl="0" algn="l">
              <a:spcBef>
                <a:spcPts val="1200"/>
              </a:spcBef>
              <a:spcAft>
                <a:spcPts val="0"/>
              </a:spcAft>
              <a:buNone/>
            </a:pPr>
            <a:r>
              <a:rPr lang="en"/>
              <a:t>SVM can be of two types:</a:t>
            </a:r>
            <a:endParaRPr/>
          </a:p>
          <a:p>
            <a:pPr indent="-311150" lvl="0" marL="457200" rtl="0" algn="l">
              <a:spcBef>
                <a:spcPts val="1200"/>
              </a:spcBef>
              <a:spcAft>
                <a:spcPts val="0"/>
              </a:spcAft>
              <a:buSzPts val="1300"/>
              <a:buChar char="●"/>
            </a:pPr>
            <a:r>
              <a:rPr lang="en"/>
              <a:t>Linear SVM</a:t>
            </a:r>
            <a:endParaRPr/>
          </a:p>
          <a:p>
            <a:pPr indent="-311150" lvl="0" marL="457200" rtl="0" algn="l">
              <a:spcBef>
                <a:spcPts val="0"/>
              </a:spcBef>
              <a:spcAft>
                <a:spcPts val="0"/>
              </a:spcAft>
              <a:buSzPts val="1300"/>
              <a:buChar char="●"/>
            </a:pPr>
            <a:r>
              <a:rPr lang="en"/>
              <a:t>Non-linear SVM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rotWithShape="1">
          <a:blip r:embed="rId3">
            <a:alphaModFix/>
          </a:blip>
          <a:srcRect b="0" l="0" r="2152" t="0"/>
          <a:stretch/>
        </p:blipFill>
        <p:spPr>
          <a:xfrm>
            <a:off x="1272813" y="152400"/>
            <a:ext cx="6598374"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Classifier</a:t>
            </a:r>
            <a:endParaRPr/>
          </a:p>
        </p:txBody>
      </p:sp>
      <p:sp>
        <p:nvSpPr>
          <p:cNvPr id="319" name="Google Shape;319;p20"/>
          <p:cNvSpPr txBox="1"/>
          <p:nvPr>
            <p:ph idx="1" type="body"/>
          </p:nvPr>
        </p:nvSpPr>
        <p:spPr>
          <a:xfrm>
            <a:off x="1303800" y="1990050"/>
            <a:ext cx="7030500" cy="237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Random Forest Classifier utilizes ensemble learning, which is a technique that combines several classifiers. It is basically numerous decision trees working together, each individual tree works on sub-sample of the dataset. The average of each trees predicted classes is taken for the end results. More number of trees increases the precision of the outcome and also reduces overfitting.</a:t>
            </a:r>
            <a:endParaRPr/>
          </a:p>
          <a:p>
            <a:pPr indent="-311150" lvl="0" marL="457200" rtl="0" algn="l">
              <a:spcBef>
                <a:spcPts val="1200"/>
              </a:spcBef>
              <a:spcAft>
                <a:spcPts val="0"/>
              </a:spcAft>
              <a:buSzPts val="1300"/>
              <a:buChar char="●"/>
            </a:pPr>
            <a:r>
              <a:rPr lang="en"/>
              <a:t>Random forests work well for a large range of data items than a single decision tree does.</a:t>
            </a:r>
            <a:endParaRPr/>
          </a:p>
          <a:p>
            <a:pPr indent="-311150" lvl="0" marL="457200" rtl="0" algn="l">
              <a:spcBef>
                <a:spcPts val="0"/>
              </a:spcBef>
              <a:spcAft>
                <a:spcPts val="0"/>
              </a:spcAft>
              <a:buSzPts val="1300"/>
              <a:buChar char="●"/>
            </a:pPr>
            <a:r>
              <a:rPr lang="en"/>
              <a:t>Random forest has less variance then single decision tree.</a:t>
            </a:r>
            <a:endParaRPr/>
          </a:p>
          <a:p>
            <a:pPr indent="-311150" lvl="0" marL="457200" rtl="0" algn="l">
              <a:spcBef>
                <a:spcPts val="0"/>
              </a:spcBef>
              <a:spcAft>
                <a:spcPts val="0"/>
              </a:spcAft>
              <a:buSzPts val="1300"/>
              <a:buChar char="●"/>
            </a:pPr>
            <a:r>
              <a:rPr lang="en"/>
              <a:t>Random forests are very flexible and possess very high accuracy.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is one of popular supervised learning algorithm used for classification problem. It predicts the output of the dependent variable using the set of independent variable and gives the output value in range of 0 to 1. </a:t>
            </a:r>
            <a:endParaRPr/>
          </a:p>
          <a:p>
            <a:pPr indent="0" lvl="0" marL="0" rtl="0" algn="l">
              <a:spcBef>
                <a:spcPts val="1200"/>
              </a:spcBef>
              <a:spcAft>
                <a:spcPts val="1200"/>
              </a:spcAft>
              <a:buNone/>
            </a:pPr>
            <a:r>
              <a:rPr lang="en"/>
              <a:t>The output value gives the likeliness of the dependent variable. Instead of fitting a regression line, we used logistic regression to fit a sigmoidal logistic function that predicts two maximum values. To convert expected values to probabilities, the sigmoid function is used. For regularization we use C value as 100. Regularization is applying a penalty to increasing the magnitude of parameter values in order to reduce overfitting. Smaller the value of C means stronger regularization.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