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242851"/>
            <a:ext cx="8968083" cy="2759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Shape 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5" y="4243844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0" y="2590077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9111714" y="2590077"/>
            <a:ext cx="3077108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680322" y="2733708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680322" y="4394039"/>
            <a:ext cx="8144134" cy="1117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9255346" y="2750336"/>
            <a:ext cx="1171887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Shape 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928628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5929621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0" y="456798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10585827" y="456798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680322" y="4711616"/>
            <a:ext cx="9613858" cy="453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680322" y="609597"/>
            <a:ext cx="9613858" cy="3589574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0318" y="5169582"/>
            <a:ext cx="9613861" cy="6229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10729454" y="4711308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Shape 1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928628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5929621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0" y="456798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0585827" y="456798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680322" y="609597"/>
            <a:ext cx="9613858" cy="3592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0322" y="4711614"/>
            <a:ext cx="9613858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10729454" y="4711614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Shape 1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928628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5929621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0" y="456798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0585827" y="456798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1127855" y="609597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402287" y="3653378"/>
            <a:ext cx="8156579" cy="548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680322" y="4711614"/>
            <a:ext cx="9613858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10729454" y="4709925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35" name="Shape 135"/>
          <p:cNvSpPr txBox="1"/>
          <p:nvPr/>
        </p:nvSpPr>
        <p:spPr>
          <a:xfrm>
            <a:off x="583572" y="74811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lang="en-US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9662809" y="303352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lang="en-US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Shape 1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928628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5929621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0" y="456798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10585827" y="456798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680318" y="4711614"/>
            <a:ext cx="9613861" cy="5885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0320" y="5300148"/>
            <a:ext cx="9613861" cy="5022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0729454" y="4709925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Shape 1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669222" y="753227"/>
            <a:ext cx="9624959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60945" y="2336873"/>
            <a:ext cx="307003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4" type="body"/>
          </p:nvPr>
        </p:nvSpPr>
        <p:spPr>
          <a:xfrm>
            <a:off x="3945469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5" type="body"/>
          </p:nvPr>
        </p:nvSpPr>
        <p:spPr>
          <a:xfrm>
            <a:off x="7224156" y="2336873"/>
            <a:ext cx="307002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6" type="body"/>
          </p:nvPr>
        </p:nvSpPr>
        <p:spPr>
          <a:xfrm>
            <a:off x="7224156" y="3022673"/>
            <a:ext cx="3070024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Shape 1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680322" y="753227"/>
            <a:ext cx="9613859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0318" y="4297503"/>
            <a:ext cx="30497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9" name="Shape 169"/>
          <p:cNvSpPr/>
          <p:nvPr>
            <p:ph idx="2" type="pic"/>
          </p:nvPr>
        </p:nvSpPr>
        <p:spPr>
          <a:xfrm>
            <a:off x="680318" y="2336873"/>
            <a:ext cx="3049704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3" type="body"/>
          </p:nvPr>
        </p:nvSpPr>
        <p:spPr>
          <a:xfrm>
            <a:off x="680318" y="4873764"/>
            <a:ext cx="3049704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2" name="Shape 172"/>
          <p:cNvSpPr/>
          <p:nvPr>
            <p:ph idx="5" type="pic"/>
          </p:nvPr>
        </p:nvSpPr>
        <p:spPr>
          <a:xfrm>
            <a:off x="3945469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6" type="body"/>
          </p:nvPr>
        </p:nvSpPr>
        <p:spPr>
          <a:xfrm>
            <a:off x="3944117" y="4873764"/>
            <a:ext cx="3067296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5" name="Shape 175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Shape 1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 rot="5400000">
            <a:off x="8116207" y="1869394"/>
            <a:ext cx="5106987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 rot="5400000">
            <a:off x="9868201" y="5372402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 rot="5400000">
            <a:off x="8489251" y="2249575"/>
            <a:ext cx="4353759" cy="107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 rot="5400000">
            <a:off x="2452029" y="-1162110"/>
            <a:ext cx="5326588" cy="88700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10" type="dt"/>
          </p:nvPr>
        </p:nvSpPr>
        <p:spPr>
          <a:xfrm>
            <a:off x="6807125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11" type="ftr"/>
          </p:nvPr>
        </p:nvSpPr>
        <p:spPr>
          <a:xfrm>
            <a:off x="680320" y="5936187"/>
            <a:ext cx="6126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10097550" y="5398632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Shape 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80320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" name="Shape 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86907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" name="Shape 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/>
          <p:nvPr/>
        </p:nvSpPr>
        <p:spPr>
          <a:xfrm>
            <a:off x="-1" y="2726266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0585825" y="2726266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680322" y="2869894"/>
            <a:ext cx="9613859" cy="1090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0322" y="4232171"/>
            <a:ext cx="9613859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729454" y="2869894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Shape 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Shape 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0320" y="2336873"/>
            <a:ext cx="4698357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Shape 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680318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906350" y="2336873"/>
            <a:ext cx="4472327" cy="6931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3" type="body"/>
          </p:nvPr>
        </p:nvSpPr>
        <p:spPr>
          <a:xfrm>
            <a:off x="5820153" y="2336873"/>
            <a:ext cx="4474027" cy="69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" name="Shape 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" name="Shape 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Shape 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680320" y="753227"/>
            <a:ext cx="9613858" cy="10809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685846" y="2336873"/>
            <a:ext cx="5608335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680322" y="2336872"/>
            <a:ext cx="3790077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Shape 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680322" y="753227"/>
            <a:ext cx="9613856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4868332" y="2336874"/>
            <a:ext cx="5425848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0322" y="2336873"/>
            <a:ext cx="3876255" cy="3599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Shape 6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680320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ctrTitle"/>
          </p:nvPr>
        </p:nvSpPr>
        <p:spPr>
          <a:xfrm>
            <a:off x="680322" y="2216874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Site Access Checkpoint </a:t>
            </a:r>
          </a:p>
        </p:txBody>
      </p:sp>
      <p:sp>
        <p:nvSpPr>
          <p:cNvPr id="203" name="Shape 203"/>
          <p:cNvSpPr txBox="1"/>
          <p:nvPr>
            <p:ph idx="1" type="subTitle"/>
          </p:nvPr>
        </p:nvSpPr>
        <p:spPr>
          <a:xfrm>
            <a:off x="680322" y="4394039"/>
            <a:ext cx="8144134" cy="1117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Created by: Nisha Verma, Jay Jatin, Cameron Simon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/>
              <a:t>Before Meeting Client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0322" y="2336875"/>
            <a:ext cx="48027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PHP with Laravel F</a:t>
            </a:r>
            <a:r>
              <a:rPr lang="en-US"/>
              <a:t>ramework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Ruby on Rails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After Meeting Client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0320" y="2336873"/>
            <a:ext cx="9613800" cy="359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Initially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Java, AngularJS, and Google App Engine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Final Choice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AngularJS and Firebase.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/>
              <a:t>Overview of Final </a:t>
            </a: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Decision 	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0325" y="2336875"/>
            <a:ext cx="9613800" cy="4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Backend: 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1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Firebase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a backend service that provides data storage, file storage, authentication, and static website hosting for </a:t>
            </a:r>
            <a:r>
              <a:rPr lang="en-US"/>
              <a:t>the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app.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Frontend: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1" lang="en-US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AngularJS</a:t>
            </a:r>
            <a:r>
              <a:rPr b="0" i="0" lang="en-US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– </a:t>
            </a:r>
            <a:r>
              <a:rPr lang="en-US"/>
              <a:t>Model View Controller (MVC) framework.</a:t>
            </a: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Char char="•"/>
            </a:pPr>
            <a:r>
              <a:rPr b="0" i="1" lang="en-US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AngularFire </a:t>
            </a: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officially supported AngularJS binding for Firebase. 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1" lang="en-US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 </a:t>
            </a:r>
            <a:r>
              <a:rPr b="0" i="1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 -</a:t>
            </a:r>
            <a:r>
              <a:rPr b="0" i="1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framework for designing </a:t>
            </a:r>
            <a:r>
              <a:rPr lang="en-US"/>
              <a:t>responsive web content</a:t>
            </a: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/>
              <a:t>Why </a:t>
            </a: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AngularJS ? 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0325" y="2595375"/>
            <a:ext cx="54822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Two way data binding 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Testing 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Comprehensive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Scalable</a:t>
            </a: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6321275" y="2853690"/>
            <a:ext cx="4691400" cy="3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680320" y="2201590"/>
            <a:ext cx="3335088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/>
        </p:nvSpPr>
        <p:spPr>
          <a:xfrm>
            <a:off x="6321287" y="2201590"/>
            <a:ext cx="3335088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2 way data binding.jpeg"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825" y="2614625"/>
            <a:ext cx="5882024" cy="306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/>
              <a:t>Why </a:t>
            </a: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Firebase ?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0322" y="2336873"/>
            <a:ext cx="488559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512775" y="2565100"/>
            <a:ext cx="7278900" cy="4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rtl="0">
              <a:lnSpc>
                <a:spcPct val="15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Easy Integration with AngularJS using AngularFire.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Real Time Database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Authentication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Hosting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680320" y="2041916"/>
            <a:ext cx="333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/>
        </p:nvSpPr>
        <p:spPr>
          <a:xfrm>
            <a:off x="6359549" y="2041900"/>
            <a:ext cx="247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irebase.jpg"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75" y="2946099"/>
            <a:ext cx="3873724" cy="24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Other Tools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0323" y="2336875"/>
            <a:ext cx="5733300" cy="359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HTML5 - Frontend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CSS - Frontend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Node.js - Runtime Environment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Brackets - Text Editor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Github - Collaboration Environment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br>
              <a:rPr lang="en-US"/>
            </a:b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Application Structure</a:t>
            </a:r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304" y="2325048"/>
            <a:ext cx="7988199" cy="39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ctrTitle"/>
          </p:nvPr>
        </p:nvSpPr>
        <p:spPr>
          <a:xfrm>
            <a:off x="680322" y="2733708"/>
            <a:ext cx="8144100" cy="1373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Implementation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/>
              <a:t>Key </a:t>
            </a: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0320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Login</a:t>
            </a:r>
            <a:r>
              <a:rPr lang="en-US"/>
              <a:t> and Logout ability</a:t>
            </a: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for both </a:t>
            </a:r>
            <a:r>
              <a:rPr lang="en-US"/>
              <a:t>C</a:t>
            </a: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ontractors and Admin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Dashboard for Admin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Safety Training page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Firebase for Security, </a:t>
            </a:r>
            <a:r>
              <a:rPr lang="en-US"/>
              <a:t>D</a:t>
            </a: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ata Storage, and </a:t>
            </a:r>
            <a:r>
              <a:rPr lang="en-US"/>
              <a:t>web hosting.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1. </a:t>
            </a:r>
            <a:r>
              <a:rPr lang="en-US"/>
              <a:t>Admin’s Login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0325" y="2336875"/>
            <a:ext cx="4995900" cy="359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Ability to login with custom email.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Authentication security provided by Firebase.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9" name="Shape 319"/>
          <p:cNvPicPr preferRelativeResize="0"/>
          <p:nvPr/>
        </p:nvPicPr>
        <p:blipFill rotWithShape="1">
          <a:blip r:embed="rId3">
            <a:alphaModFix/>
          </a:blip>
          <a:srcRect b="35757" l="25589" r="26588" t="17483"/>
          <a:stretch/>
        </p:blipFill>
        <p:spPr>
          <a:xfrm>
            <a:off x="5613925" y="2336874"/>
            <a:ext cx="5722775" cy="36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Table of Contents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0325" y="2336875"/>
            <a:ext cx="4753200" cy="4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905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/>
              <a:t>Introduction and Terminology</a:t>
            </a:r>
          </a:p>
          <a:p>
            <a:pPr indent="-1905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 </a:t>
            </a:r>
            <a:r>
              <a:rPr lang="en-US" sz="1800"/>
              <a:t>Info</a:t>
            </a:r>
          </a:p>
          <a:p>
            <a:pPr indent="-1905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/>
              <a:t>Needs of the Client</a:t>
            </a:r>
          </a:p>
          <a:p>
            <a:pPr indent="-1905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Decision</a:t>
            </a:r>
            <a:r>
              <a:rPr lang="en-US" sz="1800"/>
              <a:t>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Char char="•"/>
            </a:pPr>
            <a:r>
              <a:rPr lang="en-US" sz="1800"/>
              <a:t>Implementation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Char char="•"/>
            </a:pPr>
            <a:r>
              <a:rPr lang="en-US" sz="1800"/>
              <a:t>Security and Maintenance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Char char="•"/>
            </a:pPr>
            <a:r>
              <a:rPr lang="en-US" sz="1800"/>
              <a:t>Testing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/>
              <a:t>Summary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a) </a:t>
            </a:r>
            <a:r>
              <a:rPr lang="en-US"/>
              <a:t>Admin’s Homepage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0320" y="2336873"/>
            <a:ext cx="4698300" cy="359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Show all contractors currently on site with login time.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US"/>
              <a:t>Show all the contractors who needs their safety training updated.  </a:t>
            </a:r>
          </a:p>
        </p:txBody>
      </p:sp>
      <p:pic>
        <p:nvPicPr>
          <p:cNvPr id="326" name="Shape 326"/>
          <p:cNvPicPr preferRelativeResize="0"/>
          <p:nvPr/>
        </p:nvPicPr>
        <p:blipFill rotWithShape="1">
          <a:blip r:embed="rId3">
            <a:alphaModFix/>
          </a:blip>
          <a:srcRect b="7618" l="0" r="32899" t="9572"/>
          <a:stretch/>
        </p:blipFill>
        <p:spPr>
          <a:xfrm>
            <a:off x="5531025" y="2336874"/>
            <a:ext cx="6329176" cy="35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</a:t>
            </a:r>
            <a:r>
              <a:rPr lang="en-US"/>
              <a:t>) </a:t>
            </a:r>
            <a:r>
              <a:rPr lang="en-US"/>
              <a:t>Show Contractors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0325" y="2270400"/>
            <a:ext cx="4698300" cy="433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Ability to see all the contractors and their profile information.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Edit any contractor.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Delete any contractor.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Add a new contractor.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-US" sz="1800"/>
              <a:t>Search a contractor.</a:t>
            </a:r>
          </a:p>
        </p:txBody>
      </p:sp>
      <p:pic>
        <p:nvPicPr>
          <p:cNvPr id="333" name="Shape 333"/>
          <p:cNvPicPr preferRelativeResize="0"/>
          <p:nvPr/>
        </p:nvPicPr>
        <p:blipFill rotWithShape="1">
          <a:blip r:embed="rId3">
            <a:alphaModFix/>
          </a:blip>
          <a:srcRect b="23272" l="0" r="31134" t="15614"/>
          <a:stretch/>
        </p:blipFill>
        <p:spPr>
          <a:xfrm>
            <a:off x="5378624" y="2270400"/>
            <a:ext cx="6266699" cy="40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a) Show Contractors (continued)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0320" y="2336873"/>
            <a:ext cx="4698300" cy="359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-US" sz="3000"/>
              <a:t>Updating information for a contractor.</a:t>
            </a:r>
          </a:p>
        </p:txBody>
      </p:sp>
      <p:pic>
        <p:nvPicPr>
          <p:cNvPr id="340" name="Shape 340"/>
          <p:cNvPicPr preferRelativeResize="0"/>
          <p:nvPr/>
        </p:nvPicPr>
        <p:blipFill rotWithShape="1">
          <a:blip r:embed="rId3">
            <a:alphaModFix/>
          </a:blip>
          <a:srcRect b="15352" l="0" r="10362" t="9572"/>
          <a:stretch/>
        </p:blipFill>
        <p:spPr>
          <a:xfrm>
            <a:off x="5302674" y="2336875"/>
            <a:ext cx="6416125" cy="393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a) Show Contractors (continued)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0320" y="2336873"/>
            <a:ext cx="4698300" cy="359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Adding new contractor.</a:t>
            </a:r>
          </a:p>
        </p:txBody>
      </p:sp>
      <p:pic>
        <p:nvPicPr>
          <p:cNvPr id="347" name="Shape 347"/>
          <p:cNvPicPr preferRelativeResize="0"/>
          <p:nvPr/>
        </p:nvPicPr>
        <p:blipFill rotWithShape="1">
          <a:blip r:embed="rId3">
            <a:alphaModFix/>
          </a:blip>
          <a:srcRect b="23553" l="0" r="46478" t="15586"/>
          <a:stretch/>
        </p:blipFill>
        <p:spPr>
          <a:xfrm>
            <a:off x="5531025" y="2556675"/>
            <a:ext cx="5463074" cy="349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a) Show Contractors (continued)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0320" y="2336873"/>
            <a:ext cx="4698300" cy="359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Search contractors by their name, company name, or a pin.</a:t>
            </a:r>
          </a:p>
        </p:txBody>
      </p:sp>
      <p:pic>
        <p:nvPicPr>
          <p:cNvPr id="354" name="Shape 354"/>
          <p:cNvPicPr preferRelativeResize="0"/>
          <p:nvPr/>
        </p:nvPicPr>
        <p:blipFill rotWithShape="1">
          <a:blip r:embed="rId3">
            <a:alphaModFix/>
          </a:blip>
          <a:srcRect b="25972" l="0" r="27813" t="16066"/>
          <a:stretch/>
        </p:blipFill>
        <p:spPr>
          <a:xfrm>
            <a:off x="5531025" y="2574350"/>
            <a:ext cx="6081725" cy="371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</a:t>
            </a:r>
            <a:r>
              <a:rPr lang="en-US"/>
              <a:t>) Reports 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443475" y="2099400"/>
            <a:ext cx="5087400" cy="450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Ability to see contractors’ login information.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Ability to save these reports in csv format. </a:t>
            </a:r>
          </a:p>
        </p:txBody>
      </p:sp>
      <p:pic>
        <p:nvPicPr>
          <p:cNvPr id="361" name="Shape 361"/>
          <p:cNvPicPr preferRelativeResize="0"/>
          <p:nvPr/>
        </p:nvPicPr>
        <p:blipFill rotWithShape="1">
          <a:blip r:embed="rId3">
            <a:alphaModFix/>
          </a:blip>
          <a:srcRect b="39036" l="0" r="31186" t="14967"/>
          <a:stretch/>
        </p:blipFill>
        <p:spPr>
          <a:xfrm>
            <a:off x="5683275" y="2521325"/>
            <a:ext cx="5664351" cy="351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b) Reports (continued) 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0320" y="2336873"/>
            <a:ext cx="4698300" cy="359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Display reports in file.</a:t>
            </a:r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3">
            <a:alphaModFix/>
          </a:blip>
          <a:srcRect b="49158" l="0" r="31544" t="1633"/>
          <a:stretch/>
        </p:blipFill>
        <p:spPr>
          <a:xfrm>
            <a:off x="5571875" y="2223200"/>
            <a:ext cx="6081725" cy="383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</a:t>
            </a:r>
            <a:r>
              <a:rPr lang="en-US"/>
              <a:t>) Settings</a:t>
            </a:r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0325" y="2643675"/>
            <a:ext cx="4850700" cy="335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Ability to edit or delete Admin’s profile.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Add new admin to the system.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Add new company.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  <p:pic>
        <p:nvPicPr>
          <p:cNvPr id="375" name="Shape 375"/>
          <p:cNvPicPr preferRelativeResize="0"/>
          <p:nvPr/>
        </p:nvPicPr>
        <p:blipFill rotWithShape="1">
          <a:blip r:embed="rId3">
            <a:alphaModFix/>
          </a:blip>
          <a:srcRect b="51586" l="0" r="32345" t="9250"/>
          <a:stretch/>
        </p:blipFill>
        <p:spPr>
          <a:xfrm>
            <a:off x="5598375" y="2814725"/>
            <a:ext cx="5784975" cy="26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</a:t>
            </a:r>
            <a:r>
              <a:rPr lang="en-US"/>
              <a:t>) Settings (continued) </a:t>
            </a: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540375" y="2006462"/>
            <a:ext cx="3798300" cy="78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Add Admin</a:t>
            </a: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418075" y="2085500"/>
            <a:ext cx="3798300" cy="97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Add Company</a:t>
            </a: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3">
            <a:alphaModFix/>
          </a:blip>
          <a:srcRect b="29848" l="0" r="46256" t="10811"/>
          <a:stretch/>
        </p:blipFill>
        <p:spPr>
          <a:xfrm>
            <a:off x="339000" y="2967799"/>
            <a:ext cx="4621775" cy="293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4">
            <a:alphaModFix/>
          </a:blip>
          <a:srcRect b="50002" l="0" r="48956" t="9306"/>
          <a:stretch/>
        </p:blipFill>
        <p:spPr>
          <a:xfrm>
            <a:off x="6526924" y="2967799"/>
            <a:ext cx="4450701" cy="293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2</a:t>
            </a:r>
            <a:r>
              <a:rPr lang="en-US"/>
              <a:t>. Contractors </a:t>
            </a:r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167025" y="2531287"/>
            <a:ext cx="4995900" cy="273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Ability to login and logout with their unique pin number.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3">
            <a:alphaModFix/>
          </a:blip>
          <a:srcRect b="45110" l="0" r="22582" t="10030"/>
          <a:stretch/>
        </p:blipFill>
        <p:spPr>
          <a:xfrm>
            <a:off x="5349549" y="2336875"/>
            <a:ext cx="5924949" cy="312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Introduction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0320" y="2336873"/>
            <a:ext cx="9613800" cy="359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Time/Attendance system for the contractors working at construction jobsites.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-US"/>
              <a:t>Client - CSM Group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Contractors </a:t>
            </a:r>
            <a:r>
              <a:rPr lang="en-US"/>
              <a:t>(continued) </a:t>
            </a: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0325" y="2259125"/>
            <a:ext cx="3798300" cy="97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Login</a:t>
            </a: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495825" y="2336875"/>
            <a:ext cx="3798300" cy="97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Logout</a:t>
            </a:r>
          </a:p>
        </p:txBody>
      </p:sp>
      <p:pic>
        <p:nvPicPr>
          <p:cNvPr id="399" name="Shape 399"/>
          <p:cNvPicPr preferRelativeResize="0"/>
          <p:nvPr/>
        </p:nvPicPr>
        <p:blipFill rotWithShape="1">
          <a:blip r:embed="rId3">
            <a:alphaModFix/>
          </a:blip>
          <a:srcRect b="45124" l="0" r="21813" t="9729"/>
          <a:stretch/>
        </p:blipFill>
        <p:spPr>
          <a:xfrm>
            <a:off x="342125" y="3125750"/>
            <a:ext cx="5691674" cy="346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Shape 400"/>
          <p:cNvPicPr preferRelativeResize="0"/>
          <p:nvPr/>
        </p:nvPicPr>
        <p:blipFill rotWithShape="1">
          <a:blip r:embed="rId4">
            <a:alphaModFix/>
          </a:blip>
          <a:srcRect b="43092" l="0" r="20628" t="10425"/>
          <a:stretch/>
        </p:blipFill>
        <p:spPr>
          <a:xfrm>
            <a:off x="6186199" y="3125750"/>
            <a:ext cx="5414851" cy="34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ctrTitle"/>
          </p:nvPr>
        </p:nvSpPr>
        <p:spPr>
          <a:xfrm>
            <a:off x="680322" y="2733708"/>
            <a:ext cx="8144100" cy="1373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4800"/>
              <a:t>Security and Maintenance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680320" y="818752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Security</a:t>
            </a:r>
            <a:r>
              <a:rPr lang="en-US"/>
              <a:t> For</a:t>
            </a:r>
            <a:r>
              <a:rPr b="0" i="0" lang="en-US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Firebase</a:t>
            </a:r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0320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Security for database by Firebase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Easy authentication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12" name="Shape 4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975" y="2850100"/>
            <a:ext cx="7798649" cy="3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Security For Firebase (Continued)</a:t>
            </a:r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0325" y="2336875"/>
            <a:ext cx="9613800" cy="382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</a:pPr>
            <a:r>
              <a:rPr lang="en-US"/>
              <a:t>Login and logout for Contractors easily done through unique PINs</a:t>
            </a:r>
          </a:p>
          <a:p>
            <a:pPr lvl="1">
              <a:spcBef>
                <a:spcPts val="0"/>
              </a:spcBef>
            </a:pPr>
            <a:r>
              <a:rPr lang="en-US"/>
              <a:t>Unique PINs enforced by system. 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</a:pPr>
            <a:r>
              <a:rPr lang="en-US"/>
              <a:t>Provides</a:t>
            </a:r>
            <a:r>
              <a:rPr lang="en-US"/>
              <a:t> a SSL certificate </a:t>
            </a:r>
          </a:p>
          <a:p>
            <a:pPr lvl="1">
              <a:spcBef>
                <a:spcPts val="0"/>
              </a:spcBef>
            </a:pPr>
            <a:r>
              <a:rPr lang="en-US"/>
              <a:t>Helps with encryption of the data.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</a:pPr>
            <a:r>
              <a:rPr lang="en-US"/>
              <a:t>Followed guidelines from:   </a:t>
            </a:r>
          </a:p>
          <a:p>
            <a:pPr lvl="1">
              <a:spcBef>
                <a:spcPts val="0"/>
              </a:spcBef>
            </a:pPr>
            <a:r>
              <a:rPr lang="en-US"/>
              <a:t>https://firebase.google.com/docs/database/security/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Security </a:t>
            </a:r>
            <a:r>
              <a:rPr lang="en-US"/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AngularJS</a:t>
            </a:r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0320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HTML Injection Protection</a:t>
            </a:r>
            <a:r>
              <a:rPr lang="en-US"/>
              <a:t>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JSON Hijacking Protection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CSRF or Cross Site Request Forgery</a:t>
            </a:r>
            <a:r>
              <a:rPr b="0" i="0" lang="en-US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protection.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Following guidelines for: </a:t>
            </a:r>
          </a:p>
          <a:p>
            <a:pPr indent="-2540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https://docs.angularjs.org/guide/security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Security Considerations Through Firebase</a:t>
            </a: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0320" y="2336873"/>
            <a:ext cx="9613800" cy="359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</a:pPr>
            <a:r>
              <a:rPr lang="en-US"/>
              <a:t>Formatting what data should look like coming into the database can be checked.  </a:t>
            </a:r>
            <a:r>
              <a:rPr lang="en-US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</a:pPr>
            <a:r>
              <a:rPr lang="en-US"/>
              <a:t>Permissions can be set on who can read and write data.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 of Firebase Security Rules</a:t>
            </a:r>
          </a:p>
        </p:txBody>
      </p:sp>
      <p:pic>
        <p:nvPicPr>
          <p:cNvPr id="436" name="Shape 4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625" y="2226775"/>
            <a:ext cx="5651199" cy="441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592945" y="753227"/>
            <a:ext cx="9613800" cy="108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Firebase Console Authentication</a:t>
            </a:r>
          </a:p>
        </p:txBody>
      </p:sp>
      <p:pic>
        <p:nvPicPr>
          <p:cNvPr id="442" name="Shape 4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87" y="3395225"/>
            <a:ext cx="11903225" cy="100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Maintenance</a:t>
            </a:r>
            <a:r>
              <a:rPr lang="en-US" sz="4800"/>
              <a:t> </a:t>
            </a:r>
          </a:p>
        </p:txBody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0320" y="2336873"/>
            <a:ext cx="9613800" cy="359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Upkeep and maintenance will be done by CSM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Code is easy to find and locate within project structure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Code is located on GitHub for easy </a:t>
            </a:r>
            <a:r>
              <a:rPr lang="en-US"/>
              <a:t>collaboration.</a:t>
            </a:r>
            <a:r>
              <a:rPr lang="en-US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US"/>
              <a:t>Maintenance</a:t>
            </a:r>
            <a:r>
              <a:rPr lang="en-US"/>
              <a:t> document was created to help with this.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/>
              <a:t>Firebase Console Database Info</a:t>
            </a:r>
          </a:p>
        </p:txBody>
      </p:sp>
      <p:pic>
        <p:nvPicPr>
          <p:cNvPr id="454" name="Shape 454"/>
          <p:cNvPicPr preferRelativeResize="0"/>
          <p:nvPr/>
        </p:nvPicPr>
        <p:blipFill rotWithShape="1">
          <a:blip r:embed="rId3">
            <a:alphaModFix/>
          </a:blip>
          <a:srcRect b="5339" l="0" r="0" t="9641"/>
          <a:stretch/>
        </p:blipFill>
        <p:spPr>
          <a:xfrm>
            <a:off x="309462" y="2146049"/>
            <a:ext cx="11573076" cy="454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/>
              <a:t>Terminology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0324" y="2336875"/>
            <a:ext cx="84573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1000"/>
              </a:spcBef>
            </a:pPr>
            <a:r>
              <a:rPr lang="en-US"/>
              <a:t>Client - CSM Group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000"/>
              </a:spcBef>
            </a:pPr>
            <a:r>
              <a:rPr lang="en-US"/>
              <a:t>Admin - CSM Group’s Employee (Project Manager)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000"/>
              </a:spcBef>
            </a:pPr>
            <a:r>
              <a:rPr lang="en-US"/>
              <a:t>Contractors - People working at CSM Group’s Jobsite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000"/>
              </a:spcBef>
            </a:pPr>
            <a:r>
              <a:rPr lang="en-US"/>
              <a:t>PIN - 5 digit Contractor ID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ctrTitle"/>
          </p:nvPr>
        </p:nvSpPr>
        <p:spPr>
          <a:xfrm>
            <a:off x="680322" y="2733708"/>
            <a:ext cx="8144100" cy="1373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Testing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</a:t>
            </a:r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0325" y="2336875"/>
            <a:ext cx="9613800" cy="41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Karma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Spawns a test server that loads application and runs tests.</a:t>
            </a: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Jasmine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Keeps test well documented and structured </a:t>
            </a: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Allows for making asserts, or what the result of a process should be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Example of Good Test </a:t>
            </a:r>
          </a:p>
        </p:txBody>
      </p:sp>
      <p:pic>
        <p:nvPicPr>
          <p:cNvPr id="471" name="Shape 4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12" y="3647425"/>
            <a:ext cx="11343374" cy="139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 of Bad Test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2562650" y="6301050"/>
            <a:ext cx="27300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78" name="Shape 4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37" y="3290112"/>
            <a:ext cx="12023325" cy="15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 </a:t>
            </a:r>
          </a:p>
        </p:txBody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0320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Goal: C</a:t>
            </a:r>
            <a:r>
              <a:rPr lang="en-US"/>
              <a:t>reate a replacement to the paper and pen method of signing in contractors on job sites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Our web application will be run locally using AngularJS and Firebase.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The Site Access Checkpoint Application will be tested at the Grand Rapids and Kalamazoo job sites. 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ctrTitle"/>
          </p:nvPr>
        </p:nvSpPr>
        <p:spPr>
          <a:xfrm>
            <a:off x="680322" y="2733708"/>
            <a:ext cx="8144100" cy="1373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Questions?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Client</a:t>
            </a:r>
            <a:r>
              <a:rPr lang="en-US"/>
              <a:t>’s Background</a:t>
            </a: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0325" y="2336875"/>
            <a:ext cx="10743900" cy="3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CSM Group</a:t>
            </a:r>
            <a:r>
              <a:rPr lang="en-US"/>
              <a:t> - Construction Services Management Company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43 Active jobsites in 26 states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Managing projects in Healthcare, Food &amp; Beverage, Education, Advanced Technologies, Commercial, and Industrial Manufacturing.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Application Testing Sites</a:t>
            </a:r>
          </a:p>
        </p:txBody>
      </p:sp>
      <p:pic>
        <p:nvPicPr>
          <p:cNvPr descr="CSM Group Project Map_Blue_2.png"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25" y="1995599"/>
            <a:ext cx="10475822" cy="4529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Current System 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0322" y="2336875"/>
            <a:ext cx="4699500" cy="359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Fields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Name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Company name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Time In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Time Out</a:t>
            </a:r>
          </a:p>
        </p:txBody>
      </p:sp>
      <p:pic>
        <p:nvPicPr>
          <p:cNvPr descr="Check In Sheet.jpeg"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200" y="2045375"/>
            <a:ext cx="4947873" cy="4520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Needs of the Client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0320" y="2336873"/>
            <a:ext cx="9613800" cy="359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Simple and Easy to use application to replace the Paper-Pen system for contractors’ daily sign in sheet.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Cross check contractor’s safety training status with Time/</a:t>
            </a:r>
            <a:r>
              <a:rPr lang="en-US"/>
              <a:t>Attendance</a:t>
            </a:r>
            <a:r>
              <a:rPr lang="en-US"/>
              <a:t> system.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Daily and Weekly reports for job site owner(s) and client.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ctrTitle"/>
          </p:nvPr>
        </p:nvSpPr>
        <p:spPr>
          <a:xfrm>
            <a:off x="680322" y="2733708"/>
            <a:ext cx="8144100" cy="1373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Design Decisions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