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796" autoAdjust="0"/>
  </p:normalViewPr>
  <p:slideViewPr>
    <p:cSldViewPr>
      <p:cViewPr varScale="1">
        <p:scale>
          <a:sx n="59" d="100"/>
          <a:sy n="59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Web Application Development  | infidata technologies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E3FAB-BFF2-463D-9B31-9ED45497540A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B091-EF0A-4E13-A9DE-230B43C86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Web Application Development  | infidata technologies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67E63-13A3-4C88-A815-04F62BAEB350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69E-BCE8-4773-B6BC-AE575AE67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D69E-BCE8-4773-B6BC-AE575AE67E3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Web Application Development  | infidata technologies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D69E-BCE8-4773-B6BC-AE575AE67E3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Web Application Development  | infidata technologies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31A-1DFF-4F36-BD30-F42B78BDDDCA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01CF-C9ED-4874-9BF4-77A4BFBD7C1D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0605-5789-4814-8232-C4ED91F08FEE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E02B-4C26-404A-BB29-4A3928368354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F392-03DC-42DA-9843-BB4B4CEBFDAF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E676-EAAB-4299-9847-ABCBF726A721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A0D-A6C9-4B6F-BB49-319254620502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4CC-F687-4679-BDB9-C87983A0F52D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C9D-1F77-412E-AAB1-CA3B2FA6C0CE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E201-44E8-46C3-A4AB-EA0FD52C1A8F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B0F-8008-48EA-B793-23811C24C7E1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95D4-932F-4492-AEB4-DEE34B32A331}" type="datetime1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at infidata Technologis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9CC7-B62D-4D16-913B-8AACED11A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iv.asp" TargetMode="External"/><Relationship Id="rId13" Type="http://schemas.openxmlformats.org/officeDocument/2006/relationships/hyperlink" Target="https://www.w3schools.com/tags/tag_figure.asp" TargetMode="External"/><Relationship Id="rId18" Type="http://schemas.openxmlformats.org/officeDocument/2006/relationships/hyperlink" Target="https://www.w3schools.com/tags/tag_hr.asp" TargetMode="External"/><Relationship Id="rId26" Type="http://schemas.openxmlformats.org/officeDocument/2006/relationships/hyperlink" Target="https://www.w3schools.com/tags/tag_pre.asp" TargetMode="External"/><Relationship Id="rId3" Type="http://schemas.openxmlformats.org/officeDocument/2006/relationships/hyperlink" Target="https://www.w3schools.com/tags/tag_article.asp" TargetMode="External"/><Relationship Id="rId21" Type="http://schemas.openxmlformats.org/officeDocument/2006/relationships/hyperlink" Target="https://www.w3schools.com/tags/tag_nav.asp" TargetMode="External"/><Relationship Id="rId7" Type="http://schemas.openxmlformats.org/officeDocument/2006/relationships/hyperlink" Target="https://www.w3schools.com/tags/tag_dd.asp" TargetMode="External"/><Relationship Id="rId12" Type="http://schemas.openxmlformats.org/officeDocument/2006/relationships/hyperlink" Target="https://www.w3schools.com/tags/tag_figcaption.asp" TargetMode="External"/><Relationship Id="rId17" Type="http://schemas.openxmlformats.org/officeDocument/2006/relationships/hyperlink" Target="https://www.w3schools.com/tags/tag_header.asp" TargetMode="External"/><Relationship Id="rId25" Type="http://schemas.openxmlformats.org/officeDocument/2006/relationships/hyperlink" Target="https://www.w3schools.com/tags/tag_p.asp" TargetMode="External"/><Relationship Id="rId2" Type="http://schemas.openxmlformats.org/officeDocument/2006/relationships/hyperlink" Target="https://www.w3schools.com/tags/tag_address.asp" TargetMode="External"/><Relationship Id="rId16" Type="http://schemas.openxmlformats.org/officeDocument/2006/relationships/hyperlink" Target="https://www.w3schools.com/tags/tag_hn.asp" TargetMode="External"/><Relationship Id="rId20" Type="http://schemas.openxmlformats.org/officeDocument/2006/relationships/hyperlink" Target="https://www.w3schools.com/tags/tag_main.asp" TargetMode="External"/><Relationship Id="rId29" Type="http://schemas.openxmlformats.org/officeDocument/2006/relationships/hyperlink" Target="https://www.w3schools.com/tags/tag_tfo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nvas.asp" TargetMode="External"/><Relationship Id="rId11" Type="http://schemas.openxmlformats.org/officeDocument/2006/relationships/hyperlink" Target="https://www.w3schools.com/tags/tag_fieldset.asp" TargetMode="External"/><Relationship Id="rId24" Type="http://schemas.openxmlformats.org/officeDocument/2006/relationships/hyperlink" Target="https://www.w3schools.com/tags/tag_output.asp" TargetMode="External"/><Relationship Id="rId5" Type="http://schemas.openxmlformats.org/officeDocument/2006/relationships/hyperlink" Target="https://www.w3schools.com/tags/tag_blockquote.asp" TargetMode="External"/><Relationship Id="rId15" Type="http://schemas.openxmlformats.org/officeDocument/2006/relationships/hyperlink" Target="https://www.w3schools.com/tags/tag_form.asp" TargetMode="External"/><Relationship Id="rId23" Type="http://schemas.openxmlformats.org/officeDocument/2006/relationships/hyperlink" Target="https://www.w3schools.com/tags/tag_ol.asp" TargetMode="External"/><Relationship Id="rId28" Type="http://schemas.openxmlformats.org/officeDocument/2006/relationships/hyperlink" Target="https://www.w3schools.com/tags/tag_table.asp" TargetMode="External"/><Relationship Id="rId10" Type="http://schemas.openxmlformats.org/officeDocument/2006/relationships/hyperlink" Target="https://www.w3schools.com/tags/tag_dt.asp" TargetMode="External"/><Relationship Id="rId19" Type="http://schemas.openxmlformats.org/officeDocument/2006/relationships/hyperlink" Target="https://www.w3schools.com/tags/tag_li.asp" TargetMode="External"/><Relationship Id="rId31" Type="http://schemas.openxmlformats.org/officeDocument/2006/relationships/hyperlink" Target="https://www.w3schools.com/tags/tag_video.asp" TargetMode="External"/><Relationship Id="rId4" Type="http://schemas.openxmlformats.org/officeDocument/2006/relationships/hyperlink" Target="https://www.w3schools.com/tags/tag_aside.asp" TargetMode="External"/><Relationship Id="rId9" Type="http://schemas.openxmlformats.org/officeDocument/2006/relationships/hyperlink" Target="https://www.w3schools.com/tags/tag_dl.asp" TargetMode="External"/><Relationship Id="rId14" Type="http://schemas.openxmlformats.org/officeDocument/2006/relationships/hyperlink" Target="https://www.w3schools.com/tags/tag_footer.asp" TargetMode="External"/><Relationship Id="rId22" Type="http://schemas.openxmlformats.org/officeDocument/2006/relationships/hyperlink" Target="https://www.w3schools.com/tags/tag_noscript.asp" TargetMode="External"/><Relationship Id="rId27" Type="http://schemas.openxmlformats.org/officeDocument/2006/relationships/hyperlink" Target="https://www.w3schools.com/tags/tag_section.asp" TargetMode="External"/><Relationship Id="rId30" Type="http://schemas.openxmlformats.org/officeDocument/2006/relationships/hyperlink" Target="https://www.w3schools.com/tags/tag_ul.asp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br.asp" TargetMode="External"/><Relationship Id="rId13" Type="http://schemas.openxmlformats.org/officeDocument/2006/relationships/hyperlink" Target="https://www.w3schools.com/tags/tag_em.asp" TargetMode="External"/><Relationship Id="rId18" Type="http://schemas.openxmlformats.org/officeDocument/2006/relationships/hyperlink" Target="https://www.w3schools.com/tags/tag_label.asp" TargetMode="External"/><Relationship Id="rId26" Type="http://schemas.openxmlformats.org/officeDocument/2006/relationships/hyperlink" Target="https://www.w3schools.com/tags/tag_small.asp" TargetMode="External"/><Relationship Id="rId3" Type="http://schemas.openxmlformats.org/officeDocument/2006/relationships/hyperlink" Target="https://www.w3schools.com/tags/tag_abbr.asp" TargetMode="External"/><Relationship Id="rId21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big.asp" TargetMode="External"/><Relationship Id="rId12" Type="http://schemas.openxmlformats.org/officeDocument/2006/relationships/hyperlink" Target="https://www.w3schools.com/tags/tag_dfn.asp" TargetMode="External"/><Relationship Id="rId17" Type="http://schemas.openxmlformats.org/officeDocument/2006/relationships/hyperlink" Target="https://www.w3schools.com/tags/tag_kbd.asp" TargetMode="External"/><Relationship Id="rId25" Type="http://schemas.openxmlformats.org/officeDocument/2006/relationships/hyperlink" Target="https://www.w3schools.com/tags/tag_select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a.asp" TargetMode="External"/><Relationship Id="rId16" Type="http://schemas.openxmlformats.org/officeDocument/2006/relationships/hyperlink" Target="https://www.w3schools.com/tags/tag_input.asp" TargetMode="External"/><Relationship Id="rId20" Type="http://schemas.openxmlformats.org/officeDocument/2006/relationships/hyperlink" Target="https://www.w3schools.com/tags/tag_object.asp" TargetMode="External"/><Relationship Id="rId29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do.asp" TargetMode="External"/><Relationship Id="rId11" Type="http://schemas.openxmlformats.org/officeDocument/2006/relationships/hyperlink" Target="https://www.w3schools.com/tags/tag_code.asp" TargetMode="External"/><Relationship Id="rId24" Type="http://schemas.openxmlformats.org/officeDocument/2006/relationships/hyperlink" Target="https://www.w3schools.com/tags/tag_script.asp" TargetMode="External"/><Relationship Id="rId32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b.asp" TargetMode="External"/><Relationship Id="rId15" Type="http://schemas.openxmlformats.org/officeDocument/2006/relationships/hyperlink" Target="https://www.w3schools.com/tags/tag_img.asp" TargetMode="External"/><Relationship Id="rId23" Type="http://schemas.openxmlformats.org/officeDocument/2006/relationships/hyperlink" Target="https://www.w3schools.com/tags/tag_samp.asp" TargetMode="External"/><Relationship Id="rId28" Type="http://schemas.openxmlformats.org/officeDocument/2006/relationships/hyperlink" Target="https://www.w3schools.com/tags/tag_strong.asp" TargetMode="External"/><Relationship Id="rId10" Type="http://schemas.openxmlformats.org/officeDocument/2006/relationships/hyperlink" Target="https://www.w3schools.com/tags/tag_cite.asp" TargetMode="External"/><Relationship Id="rId19" Type="http://schemas.openxmlformats.org/officeDocument/2006/relationships/hyperlink" Target="https://www.w3schools.com/tags/tag_map.asp" TargetMode="External"/><Relationship Id="rId31" Type="http://schemas.openxmlformats.org/officeDocument/2006/relationships/hyperlink" Target="https://www.w3schools.com/tags/tag_textarea.asp" TargetMode="External"/><Relationship Id="rId4" Type="http://schemas.openxmlformats.org/officeDocument/2006/relationships/hyperlink" Target="https://www.w3schools.com/tags/tag_acronym.asp" TargetMode="External"/><Relationship Id="rId9" Type="http://schemas.openxmlformats.org/officeDocument/2006/relationships/hyperlink" Target="https://www.w3schools.com/tags/tag_button.asp" TargetMode="External"/><Relationship Id="rId14" Type="http://schemas.openxmlformats.org/officeDocument/2006/relationships/hyperlink" Target="https://www.w3schools.com/tags/tag_i.asp" TargetMode="External"/><Relationship Id="rId22" Type="http://schemas.openxmlformats.org/officeDocument/2006/relationships/hyperlink" Target="https://www.w3schools.com/tags/tag_q.asp" TargetMode="External"/><Relationship Id="rId27" Type="http://schemas.openxmlformats.org/officeDocument/2006/relationships/hyperlink" Target="https://www.w3schools.com/tags/tag_span.asp" TargetMode="External"/><Relationship Id="rId30" Type="http://schemas.openxmlformats.org/officeDocument/2006/relationships/hyperlink" Target="https://www.w3schools.com/tags/tag_sup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pan.asp" TargetMode="External"/><Relationship Id="rId2" Type="http://schemas.openxmlformats.org/officeDocument/2006/relationships/hyperlink" Target="https://www.w3schools.com/tags/tag_div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(HYPERTEXT MARKUP LANGUAGE)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Prepared at </a:t>
            </a:r>
            <a:r>
              <a:rPr lang="en-US" dirty="0" err="1" smtClean="0"/>
              <a:t>InfidataTechhnology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Binod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endParaRPr lang="en-US" dirty="0" smtClean="0"/>
          </a:p>
          <a:p>
            <a:r>
              <a:rPr lang="en-US" dirty="0" smtClean="0"/>
              <a:t>aolbinod@gmail.com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dirty="0"/>
              <a:t>The style Attribute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 style attribute is used to specify the styling of an element, like color, font, size etc.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28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 style="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color:red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"&gt;I am a paragraph&lt;/p&gt;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048000"/>
            <a:ext cx="8610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lang</a:t>
            </a:r>
            <a:r>
              <a:rPr lang="en-US" sz="2800" dirty="0"/>
              <a:t> </a:t>
            </a:r>
            <a:r>
              <a:rPr lang="en-US" sz="2800" dirty="0" smtClean="0"/>
              <a:t>Attribute</a:t>
            </a:r>
          </a:p>
          <a:p>
            <a:r>
              <a:rPr lang="en-US" dirty="0"/>
              <a:t>The language of the document can be declared in the &lt;html&gt; tag.</a:t>
            </a:r>
          </a:p>
          <a:p>
            <a:r>
              <a:rPr lang="en-US" dirty="0"/>
              <a:t>The language is declared with the </a:t>
            </a:r>
            <a:r>
              <a:rPr lang="en-US" dirty="0" err="1"/>
              <a:t>lang</a:t>
            </a:r>
            <a:r>
              <a:rPr lang="en-US" dirty="0"/>
              <a:t> attribute.</a:t>
            </a:r>
          </a:p>
          <a:p>
            <a:r>
              <a:rPr lang="en-US" dirty="0"/>
              <a:t>Declaring a language is important for accessibility applications (screen readers) and search engines:</a:t>
            </a:r>
          </a:p>
          <a:p>
            <a:endParaRPr lang="en-US" sz="28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43434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&lt;html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="en-US"&gt;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/>
              <a:t>The title Attribute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0772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Here, a title attribute is added to the &lt;p&gt; element. The value of the title attribute will be displayed as a tooltip when you mouse over the paragraph:</a:t>
            </a:r>
          </a:p>
          <a:p>
            <a:pPr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9812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 title="I'm a tooltip"&gt;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is a paragraph.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/>
              <a:t>HTML </a:t>
            </a:r>
            <a:r>
              <a:rPr lang="en-US" sz="2800" dirty="0" smtClean="0"/>
              <a:t>Headings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/>
              <a:t>Headings are defined with the </a:t>
            </a:r>
            <a:r>
              <a:rPr lang="en-US" dirty="0" smtClean="0"/>
              <a:t>&lt;h1&gt;</a:t>
            </a:r>
            <a:r>
              <a:rPr lang="en-US" dirty="0"/>
              <a:t> to </a:t>
            </a:r>
            <a:r>
              <a:rPr lang="en-US" dirty="0" smtClean="0"/>
              <a:t>&lt;h6&gt;</a:t>
            </a:r>
            <a:r>
              <a:rPr lang="en-US" dirty="0"/>
              <a:t> tags.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5146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&lt;h1&gt;Heading 1&lt;/h1&gt;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&lt;h2&gt;Heading 2&lt;/h2&gt;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&lt;h3&gt;Heading 3&lt;/h3&gt;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&lt;h4&gt;Heading 4&lt;/h4&gt;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&lt;h5&gt;Heading 5&lt;/h5&gt;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&lt;h6&gt;Heading 6&lt;/h6&gt;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7244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Headings Are Important</a:t>
            </a:r>
          </a:p>
          <a:p>
            <a:r>
              <a:rPr lang="en-US" dirty="0"/>
              <a:t>Search engines use the headings to index the structure and content of your web pages.</a:t>
            </a:r>
          </a:p>
          <a:p>
            <a:r>
              <a:rPr lang="en-US" dirty="0"/>
              <a:t>Users skim your pages by its headings. It is important to use headings to show the document structure.</a:t>
            </a:r>
          </a:p>
          <a:p>
            <a:r>
              <a:rPr lang="en-US" dirty="0"/>
              <a:t>&lt;h1&gt; headings should be used for main headings, followed by &lt;h2&gt; headings, then the less important &lt;h3&gt;, and so 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Bigger </a:t>
            </a:r>
            <a:r>
              <a:rPr lang="en-US" sz="2800" dirty="0" smtClean="0"/>
              <a:t>Headings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Each HTML heading has a default size. However, you can specify the size for any heading with the style attribute, using the CSS font-size property:</a:t>
            </a:r>
          </a:p>
          <a:p>
            <a:pPr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288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 style="font-size:60px;"&gt;Heading 1&lt;/h1&gt;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352800"/>
            <a:ext cx="2353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 Horizontal Rules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&lt;hr&gt; tag defines a thematic break in an HTML page, and is most often displayed as a horizontal rule.</a:t>
            </a:r>
          </a:p>
          <a:p>
            <a:r>
              <a:rPr lang="en-US" dirty="0"/>
              <a:t>The &lt;hr&gt; element is used to separate content (or define a change) in an HTML page: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4876800"/>
          <a:ext cx="4191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172212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&lt;h1&gt;This is heading 1&lt;/h1&gt;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&lt;p&gt;This is some text.&lt;/p&gt;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&lt;hr&gt;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&lt;h2&gt;This is heading 2&lt;/h2&gt;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&lt;p&gt;This is some other text.&lt;/p&gt;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&lt;hr&gt;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HTML &lt;head&gt; </a:t>
            </a:r>
            <a:r>
              <a:rPr lang="en-US" dirty="0" smtClean="0"/>
              <a:t>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 </a:t>
            </a:r>
            <a:r>
              <a:rPr lang="en-US" sz="2000" dirty="0"/>
              <a:t>HTML &lt;head&gt; element has nothing to do with HTML headings.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</a:t>
            </a:r>
            <a:r>
              <a:rPr lang="en-US" sz="2000" dirty="0"/>
              <a:t> &lt;head&gt; element is a container for metadata. HTML metadata is data about the HTML document. Metadata is not displayed.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</a:t>
            </a:r>
            <a:r>
              <a:rPr lang="en-US" sz="2000" dirty="0"/>
              <a:t> &lt;head&gt; element is placed between the &lt;html&gt; tag and the &lt;body&gt; tag: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908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&lt;title&gt;My First HTML&lt;/title&gt;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&lt;meta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="UTF-8"&gt;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Line Breaks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 breaks the line (Br: Break)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Tables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5907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Defining an HTML Table</a:t>
            </a:r>
          </a:p>
          <a:p>
            <a:r>
              <a:rPr lang="en-US" sz="2000" dirty="0" smtClean="0"/>
              <a:t>An HTML table is defined with the &lt;table&gt; tag.</a:t>
            </a:r>
          </a:p>
          <a:p>
            <a:r>
              <a:rPr lang="en-US" sz="2000" dirty="0" smtClean="0"/>
              <a:t>Each table row is defined with the 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 tag. A table header is defined with the 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 tag. By default, table headings are bold and centered. A table data/cell is defined with the &lt;td&gt; tag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819400"/>
          <a:ext cx="38862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42900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&lt;table style="width:100%"&gt;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&gt;Age&lt;/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  &lt;td&gt;Jill&lt;/td&gt;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&lt;td&gt;Smith&lt;/td&gt;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&lt;td&gt;50&lt;/td&gt;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&lt;td&gt;Eve&lt;/td&gt;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&lt;td&gt;Jackson&lt;/td&gt;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&lt;td&gt;94&lt;/td&gt;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Table - Adding Cell Padding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Cell padding specifies the space between the cell content and its borders.</a:t>
            </a:r>
          </a:p>
          <a:p>
            <a:r>
              <a:rPr lang="en-US" sz="2000" dirty="0" smtClean="0"/>
              <a:t>If you do not specify a padding, the table cells will be displayed without padding.</a:t>
            </a:r>
          </a:p>
          <a:p>
            <a:r>
              <a:rPr lang="en-US" sz="2000" dirty="0" smtClean="0"/>
              <a:t>To set the padding, use the CSS padding property: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0480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td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padding: 15px;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114801"/>
            <a:ext cx="5410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 Table - Left-align Headings</a:t>
            </a:r>
          </a:p>
          <a:p>
            <a:r>
              <a:rPr lang="en-US" sz="2000" dirty="0" smtClean="0"/>
              <a:t>By default, table headings are bold and centered.</a:t>
            </a:r>
          </a:p>
          <a:p>
            <a:r>
              <a:rPr lang="en-US" sz="2000" dirty="0" smtClean="0"/>
              <a:t>To left-align the table headings, use the CSS text-align property:</a:t>
            </a:r>
          </a:p>
          <a:p>
            <a:endParaRPr lang="en-US" sz="28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56388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text-align: left;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HTML Table - Adding a Border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 smtClean="0"/>
              <a:t>If you do not specify a border for the table, it will be displayed without borders.</a:t>
            </a:r>
          </a:p>
          <a:p>
            <a:r>
              <a:rPr lang="en-US" sz="2000" dirty="0" smtClean="0"/>
              <a:t>A border is set using the CSS border property: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098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table,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td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border: 1px solid black;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276601"/>
            <a:ext cx="54519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HTML Table - Collapsed Borders</a:t>
            </a:r>
          </a:p>
          <a:p>
            <a:endParaRPr lang="en-US" sz="3200" dirty="0" smtClean="0"/>
          </a:p>
          <a:p>
            <a:r>
              <a:rPr lang="en-US" sz="2000" dirty="0" smtClean="0"/>
              <a:t>If you want the borders to collapse into one border, add the CSS border-collapse property: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51054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table,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td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border: 1px solid black;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border-collapse: collapse;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Table - Adding Border Spacing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 smtClean="0"/>
              <a:t>Border spacing specifies the space between the cells.</a:t>
            </a:r>
          </a:p>
          <a:p>
            <a:r>
              <a:rPr lang="en-US" sz="2000" dirty="0" smtClean="0"/>
              <a:t>To set the border spacing for a table, use the CSS border-spacing property: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7526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border-spacing: 5px;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743200"/>
            <a:ext cx="88463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HTML Table - Cells that Span Many Columns</a:t>
            </a:r>
          </a:p>
          <a:p>
            <a:r>
              <a:rPr lang="en-US" sz="2400" dirty="0" smtClean="0"/>
              <a:t>To make a cell span more than one column, use the </a:t>
            </a:r>
            <a:r>
              <a:rPr lang="en-US" sz="2400" dirty="0" err="1" smtClean="0"/>
              <a:t>colspan</a:t>
            </a:r>
            <a:r>
              <a:rPr lang="en-US" sz="2400" dirty="0" smtClean="0"/>
              <a:t> attribute: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3505200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3276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&lt;table style="width:100%"&gt;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&gt;Name&lt;/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colspan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="2"&gt;Telephone&lt;/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&lt;td&gt;Bill Gates&lt;/td&gt;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&lt;td&gt;55577854&lt;/td&gt;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&lt;td&gt;55577855&lt;/td&gt;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229600" cy="3352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HTML </a:t>
            </a:r>
            <a:r>
              <a:rPr lang="en-US" sz="2000" dirty="0"/>
              <a:t>is the standard markup language for creating Web pages.</a:t>
            </a:r>
          </a:p>
          <a:p>
            <a:r>
              <a:rPr lang="en-US" sz="2000" dirty="0"/>
              <a:t>HTML stands for Hyper Text Markup Language</a:t>
            </a:r>
          </a:p>
          <a:p>
            <a:r>
              <a:rPr lang="en-US" sz="2000" dirty="0"/>
              <a:t>HTML describes the structure of Web pages using markup</a:t>
            </a:r>
          </a:p>
          <a:p>
            <a:r>
              <a:rPr lang="en-US" sz="2000" dirty="0"/>
              <a:t>HTML elements are the building blocks of HTML pages</a:t>
            </a:r>
          </a:p>
          <a:p>
            <a:r>
              <a:rPr lang="en-US" sz="2000" dirty="0"/>
              <a:t>HTML elements are represented by tags</a:t>
            </a:r>
          </a:p>
          <a:p>
            <a:r>
              <a:rPr lang="en-US" sz="2000" dirty="0"/>
              <a:t>HTML tags label pieces of content such as "heading", "paragraph", "table", and so on</a:t>
            </a:r>
          </a:p>
          <a:p>
            <a:r>
              <a:rPr lang="en-US" sz="2000" dirty="0"/>
              <a:t>Browsers do not display the HTML tags, but use them to render the content of the page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352800"/>
          <a:ext cx="4953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&lt;title&gt;Page Title&lt;/title&gt;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&lt;h1&gt;My First Heading&lt;/h1&gt;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&lt;p&gt;My first paragraph.&lt;/p&gt;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HTML Table - Cells that Span Many Rows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make a cell span more than one row, use the </a:t>
            </a:r>
            <a:r>
              <a:rPr lang="en-US" sz="2400" dirty="0" err="1" smtClean="0"/>
              <a:t>rowspan</a:t>
            </a:r>
            <a:r>
              <a:rPr lang="en-US" sz="2400" dirty="0" smtClean="0"/>
              <a:t> attribute: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574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&lt;table style="width:100%"&gt;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&gt;Name:&lt;/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&lt;td&gt;Bill Gates&lt;/td&gt;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rowspan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="2"&gt;Telephone:&lt;/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&lt;td&gt;55577854&lt;/td&gt;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&lt;td&gt;55577855&lt;/td&gt;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HTML Table - Adding a Caption</a:t>
            </a:r>
            <a:br>
              <a:rPr lang="en-US" sz="3200" dirty="0" smtClean="0"/>
            </a:br>
            <a:r>
              <a:rPr lang="en-US" sz="2400" dirty="0" smtClean="0"/>
              <a:t>To add a caption to a table, use the &lt;caption&gt; tag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133600"/>
          <a:ext cx="3810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&lt;table style="width:100%"&gt;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&lt;caption&gt;Monthly savings&lt;/caption&gt;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&gt;Month&lt;/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&gt;Savings&lt;/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&lt;td&gt;January&lt;/td&gt;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&lt;td&gt;$100&lt;/td&gt;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&lt;td&gt;February&lt;/td&gt;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&lt;td&gt;$50&lt;/td&gt;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58" y="2514600"/>
            <a:ext cx="5008642" cy="18671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905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Special Style for One Table</a:t>
            </a:r>
            <a:br>
              <a:rPr lang="en-US" sz="3200" dirty="0" smtClean="0"/>
            </a:br>
            <a:r>
              <a:rPr lang="en-US" sz="2400" dirty="0" smtClean="0"/>
              <a:t>To define a special style for a special table, add an id attribute to the table: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28194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&lt;table id="t01"&gt;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&gt;Age&lt;/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&lt;td&gt;Eve&lt;/td&gt;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&lt;td&gt;Jackson&lt;/td&gt;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&lt;td&gt;94&lt;/td&gt;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2286000"/>
          <a:ext cx="426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table#t01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width: 100%; 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background-color: #f1f1c1;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Block and Inline Elements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Every HTML element has a default display value depending on what type of element it is. The default display value for most elements is block or inline.</a:t>
            </a:r>
          </a:p>
          <a:p>
            <a:pPr>
              <a:buNone/>
            </a:pPr>
            <a:r>
              <a:rPr lang="en-US" sz="2000" b="1" dirty="0" smtClean="0"/>
              <a:t>Block-level Elements</a:t>
            </a:r>
          </a:p>
          <a:p>
            <a:pPr>
              <a:buNone/>
            </a:pPr>
            <a:r>
              <a:rPr lang="en-US" sz="2000" dirty="0" smtClean="0"/>
              <a:t>A block-level element always starts on a new line and takes up the full width available (stretches out to the left and right as far as it can).</a:t>
            </a:r>
          </a:p>
          <a:p>
            <a:pPr>
              <a:buNone/>
            </a:pPr>
            <a:r>
              <a:rPr lang="en-US" sz="2000" dirty="0" smtClean="0"/>
              <a:t>The &lt;div&gt; element is a block-level element.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64681"/>
            <a:ext cx="30480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 level elements in HTML:</a:t>
            </a:r>
          </a:p>
          <a:p>
            <a:r>
              <a:rPr lang="en-US" b="1" dirty="0" smtClean="0">
                <a:hlinkClick r:id="rId2"/>
              </a:rPr>
              <a:t>&lt;address&gt;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&lt;article&gt;</a:t>
            </a:r>
            <a:endParaRPr lang="en-US" b="1" dirty="0" smtClean="0"/>
          </a:p>
          <a:p>
            <a:r>
              <a:rPr lang="en-US" b="1" dirty="0" smtClean="0">
                <a:hlinkClick r:id="rId4"/>
              </a:rPr>
              <a:t>&lt;aside&gt;</a:t>
            </a:r>
            <a:endParaRPr lang="en-US" b="1" dirty="0" smtClean="0"/>
          </a:p>
          <a:p>
            <a:r>
              <a:rPr lang="en-US" b="1" dirty="0" smtClean="0">
                <a:hlinkClick r:id="rId5"/>
              </a:rPr>
              <a:t>&lt;</a:t>
            </a:r>
            <a:r>
              <a:rPr lang="en-US" b="1" dirty="0" err="1" smtClean="0">
                <a:hlinkClick r:id="rId5"/>
              </a:rPr>
              <a:t>blockquote</a:t>
            </a:r>
            <a:r>
              <a:rPr lang="en-US" b="1" dirty="0" smtClean="0">
                <a:hlinkClick r:id="rId5"/>
              </a:rPr>
              <a:t>&gt;</a:t>
            </a:r>
            <a:endParaRPr lang="en-US" b="1" dirty="0" smtClean="0"/>
          </a:p>
          <a:p>
            <a:r>
              <a:rPr lang="en-US" b="1" dirty="0" smtClean="0">
                <a:hlinkClick r:id="rId6"/>
              </a:rPr>
              <a:t>&lt;canvas&gt;</a:t>
            </a:r>
            <a:endParaRPr lang="en-US" b="1" dirty="0" smtClean="0"/>
          </a:p>
          <a:p>
            <a:r>
              <a:rPr lang="en-US" b="1" dirty="0" smtClean="0">
                <a:hlinkClick r:id="rId7"/>
              </a:rPr>
              <a:t>&lt;</a:t>
            </a:r>
            <a:r>
              <a:rPr lang="en-US" b="1" dirty="0" err="1" smtClean="0">
                <a:hlinkClick r:id="rId7"/>
              </a:rPr>
              <a:t>dd</a:t>
            </a:r>
            <a:r>
              <a:rPr lang="en-US" b="1" dirty="0" smtClean="0">
                <a:hlinkClick r:id="rId7"/>
              </a:rPr>
              <a:t>&gt;</a:t>
            </a:r>
            <a:endParaRPr lang="en-US" b="1" dirty="0" smtClean="0"/>
          </a:p>
          <a:p>
            <a:r>
              <a:rPr lang="en-US" b="1" dirty="0" smtClean="0">
                <a:hlinkClick r:id="rId8"/>
              </a:rPr>
              <a:t>&lt;div&gt;</a:t>
            </a:r>
            <a:endParaRPr lang="en-US" b="1" dirty="0" smtClean="0"/>
          </a:p>
          <a:p>
            <a:r>
              <a:rPr lang="en-US" b="1" dirty="0" smtClean="0">
                <a:hlinkClick r:id="rId9"/>
              </a:rPr>
              <a:t>&lt;dl&gt;</a:t>
            </a:r>
            <a:endParaRPr lang="en-US" b="1" dirty="0" smtClean="0"/>
          </a:p>
          <a:p>
            <a:r>
              <a:rPr lang="en-US" b="1" dirty="0" smtClean="0">
                <a:hlinkClick r:id="rId10"/>
              </a:rPr>
              <a:t>&lt;</a:t>
            </a:r>
            <a:r>
              <a:rPr lang="en-US" b="1" dirty="0" err="1" smtClean="0">
                <a:hlinkClick r:id="rId10"/>
              </a:rPr>
              <a:t>dt</a:t>
            </a:r>
            <a:r>
              <a:rPr lang="en-US" b="1" dirty="0" smtClean="0">
                <a:hlinkClick r:id="rId10"/>
              </a:rPr>
              <a:t>&gt;</a:t>
            </a:r>
            <a:endParaRPr lang="en-US" b="1" dirty="0" smtClean="0"/>
          </a:p>
          <a:p>
            <a:r>
              <a:rPr lang="en-US" b="1" dirty="0" smtClean="0">
                <a:hlinkClick r:id="rId11"/>
              </a:rPr>
              <a:t>&lt;</a:t>
            </a:r>
            <a:r>
              <a:rPr lang="en-US" b="1" dirty="0" err="1" smtClean="0">
                <a:hlinkClick r:id="rId11"/>
              </a:rPr>
              <a:t>fieldset</a:t>
            </a:r>
            <a:r>
              <a:rPr lang="en-US" b="1" dirty="0" smtClean="0">
                <a:hlinkClick r:id="rId11"/>
              </a:rPr>
              <a:t>&gt;</a:t>
            </a:r>
            <a:endParaRPr lang="en-US" b="1" dirty="0" smtClean="0"/>
          </a:p>
          <a:p>
            <a:r>
              <a:rPr lang="en-US" b="1" dirty="0" smtClean="0">
                <a:hlinkClick r:id="rId12"/>
              </a:rPr>
              <a:t>&lt;</a:t>
            </a:r>
            <a:r>
              <a:rPr lang="en-US" b="1" dirty="0" err="1" smtClean="0">
                <a:hlinkClick r:id="rId12"/>
              </a:rPr>
              <a:t>figcaption</a:t>
            </a:r>
            <a:r>
              <a:rPr lang="en-US" b="1" dirty="0" smtClean="0">
                <a:hlinkClick r:id="rId12"/>
              </a:rPr>
              <a:t>&gt;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441680"/>
            <a:ext cx="241375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3"/>
              </a:rPr>
              <a:t>&lt;figure&gt;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&lt;footer&gt;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&lt;form&gt;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&lt;h1&gt;-&lt;h6&gt;</a:t>
            </a:r>
            <a:endParaRPr lang="en-US" dirty="0" smtClean="0"/>
          </a:p>
          <a:p>
            <a:r>
              <a:rPr lang="en-US" dirty="0" smtClean="0">
                <a:hlinkClick r:id="rId17"/>
              </a:rPr>
              <a:t>&lt;header&gt;</a:t>
            </a:r>
            <a:endParaRPr lang="en-US" dirty="0" smtClean="0"/>
          </a:p>
          <a:p>
            <a:r>
              <a:rPr lang="en-US" dirty="0" smtClean="0">
                <a:hlinkClick r:id="rId18"/>
              </a:rPr>
              <a:t>&lt;hr&gt;</a:t>
            </a:r>
            <a:endParaRPr lang="en-US" dirty="0" smtClean="0"/>
          </a:p>
          <a:p>
            <a:r>
              <a:rPr lang="en-US" dirty="0" smtClean="0">
                <a:hlinkClick r:id="rId19"/>
              </a:rPr>
              <a:t>&lt;</a:t>
            </a:r>
            <a:r>
              <a:rPr lang="en-US" dirty="0" err="1" smtClean="0">
                <a:hlinkClick r:id="rId19"/>
              </a:rPr>
              <a:t>li</a:t>
            </a:r>
            <a:r>
              <a:rPr lang="en-US" dirty="0" smtClean="0">
                <a:hlinkClick r:id="rId19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&lt;main&gt;</a:t>
            </a:r>
            <a:endParaRPr lang="en-US" dirty="0" smtClean="0"/>
          </a:p>
          <a:p>
            <a:r>
              <a:rPr lang="en-US" dirty="0" smtClean="0">
                <a:hlinkClick r:id="rId21"/>
              </a:rPr>
              <a:t>&lt;</a:t>
            </a:r>
            <a:r>
              <a:rPr lang="en-US" dirty="0" err="1" smtClean="0">
                <a:hlinkClick r:id="rId21"/>
              </a:rPr>
              <a:t>nav</a:t>
            </a:r>
            <a:r>
              <a:rPr lang="en-US" dirty="0" smtClean="0">
                <a:hlinkClick r:id="rId21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22"/>
              </a:rPr>
              <a:t>&lt;</a:t>
            </a:r>
            <a:r>
              <a:rPr lang="en-US" dirty="0" err="1" smtClean="0">
                <a:hlinkClick r:id="rId22"/>
              </a:rPr>
              <a:t>noscript</a:t>
            </a:r>
            <a:r>
              <a:rPr lang="en-US" dirty="0" smtClean="0">
                <a:hlinkClick r:id="rId22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23"/>
              </a:rPr>
              <a:t>&lt;</a:t>
            </a:r>
            <a:r>
              <a:rPr lang="en-US" dirty="0" err="1" smtClean="0">
                <a:hlinkClick r:id="rId23"/>
              </a:rPr>
              <a:t>ol</a:t>
            </a:r>
            <a:r>
              <a:rPr lang="en-US" dirty="0" smtClean="0">
                <a:hlinkClick r:id="rId23"/>
              </a:rPr>
              <a:t>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810000"/>
            <a:ext cx="1371600" cy="2661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4"/>
              </a:rPr>
              <a:t>&lt;output&gt;</a:t>
            </a:r>
            <a:endParaRPr lang="en-US" dirty="0" smtClean="0"/>
          </a:p>
          <a:p>
            <a:r>
              <a:rPr lang="en-US" dirty="0" smtClean="0">
                <a:hlinkClick r:id="rId25"/>
              </a:rPr>
              <a:t>&lt;p&gt;</a:t>
            </a:r>
            <a:endParaRPr lang="en-US" dirty="0" smtClean="0"/>
          </a:p>
          <a:p>
            <a:r>
              <a:rPr lang="en-US" dirty="0" smtClean="0">
                <a:hlinkClick r:id="rId26"/>
              </a:rPr>
              <a:t>&lt;pre&gt;</a:t>
            </a:r>
            <a:endParaRPr lang="en-US" dirty="0" smtClean="0"/>
          </a:p>
          <a:p>
            <a:r>
              <a:rPr lang="en-US" dirty="0" smtClean="0">
                <a:hlinkClick r:id="rId27"/>
              </a:rPr>
              <a:t>&lt;section&gt;</a:t>
            </a:r>
            <a:endParaRPr lang="en-US" dirty="0" smtClean="0"/>
          </a:p>
          <a:p>
            <a:r>
              <a:rPr lang="en-US" dirty="0" smtClean="0">
                <a:hlinkClick r:id="rId28"/>
              </a:rPr>
              <a:t>&lt;table&gt;</a:t>
            </a:r>
            <a:endParaRPr lang="en-US" dirty="0" smtClean="0"/>
          </a:p>
          <a:p>
            <a:r>
              <a:rPr lang="en-US" dirty="0" smtClean="0">
                <a:hlinkClick r:id="rId29"/>
              </a:rPr>
              <a:t>&lt;</a:t>
            </a:r>
            <a:r>
              <a:rPr lang="en-US" dirty="0" err="1" smtClean="0">
                <a:hlinkClick r:id="rId29"/>
              </a:rPr>
              <a:t>tfoot</a:t>
            </a:r>
            <a:r>
              <a:rPr lang="en-US" dirty="0" smtClean="0">
                <a:hlinkClick r:id="rId29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30"/>
              </a:rPr>
              <a:t>&lt;</a:t>
            </a:r>
            <a:r>
              <a:rPr lang="en-US" dirty="0" err="1" smtClean="0">
                <a:hlinkClick r:id="rId30"/>
              </a:rPr>
              <a:t>ul</a:t>
            </a:r>
            <a:r>
              <a:rPr lang="en-US" dirty="0" smtClean="0">
                <a:hlinkClick r:id="rId30"/>
              </a:rPr>
              <a:t>&gt;</a:t>
            </a:r>
            <a:endParaRPr lang="en-US" dirty="0" smtClean="0"/>
          </a:p>
          <a:p>
            <a:r>
              <a:rPr lang="en-US" dirty="0" smtClean="0">
                <a:hlinkClick r:id="rId31"/>
              </a:rPr>
              <a:t>&lt;video&gt;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Inline Elements</a:t>
            </a:r>
            <a:br>
              <a:rPr lang="en-US" dirty="0" smtClean="0"/>
            </a:br>
            <a:r>
              <a:rPr lang="en-US" sz="3100" dirty="0" smtClean="0"/>
              <a:t>An inline element does not start on a new line and only takes up as much width as necessary.</a:t>
            </a:r>
            <a:br>
              <a:rPr lang="en-US" sz="3100" dirty="0" smtClean="0"/>
            </a:br>
            <a:r>
              <a:rPr lang="en-US" sz="3100" dirty="0" smtClean="0"/>
              <a:t>This is an inline &lt;span&gt; element inside a paragraph.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312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Inline elements in HTML:</a:t>
            </a:r>
          </a:p>
          <a:p>
            <a:r>
              <a:rPr lang="en-US" sz="2400" dirty="0" smtClean="0">
                <a:hlinkClick r:id="rId2"/>
              </a:rPr>
              <a:t>&lt;a&gt;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&lt;</a:t>
            </a:r>
            <a:r>
              <a:rPr lang="en-US" sz="2400" dirty="0" err="1" smtClean="0">
                <a:hlinkClick r:id="rId3"/>
              </a:rPr>
              <a:t>abbr</a:t>
            </a:r>
            <a:r>
              <a:rPr lang="en-US" sz="2400" dirty="0" smtClean="0">
                <a:hlinkClick r:id="rId3"/>
              </a:rPr>
              <a:t>&gt;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&lt;acronym&gt;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&lt;b&gt;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&lt;</a:t>
            </a:r>
            <a:r>
              <a:rPr lang="en-US" sz="2400" dirty="0" err="1" smtClean="0">
                <a:hlinkClick r:id="rId6"/>
              </a:rPr>
              <a:t>bdo</a:t>
            </a:r>
            <a:r>
              <a:rPr lang="en-US" sz="2400" dirty="0" smtClean="0">
                <a:hlinkClick r:id="rId6"/>
              </a:rPr>
              <a:t>&gt;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&lt;big&gt;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&lt;</a:t>
            </a:r>
            <a:r>
              <a:rPr lang="en-US" sz="2400" dirty="0" err="1" smtClean="0">
                <a:hlinkClick r:id="rId8"/>
              </a:rPr>
              <a:t>br</a:t>
            </a:r>
            <a:r>
              <a:rPr lang="en-US" sz="2400" dirty="0" smtClean="0">
                <a:hlinkClick r:id="rId8"/>
              </a:rPr>
              <a:t>&gt;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1752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hlinkClick r:id="rId9"/>
              </a:rPr>
              <a:t>&lt;button&gt;</a:t>
            </a:r>
            <a:endParaRPr lang="en-US" sz="2200" dirty="0" smtClean="0"/>
          </a:p>
          <a:p>
            <a:r>
              <a:rPr lang="en-US" sz="2200" dirty="0" smtClean="0">
                <a:hlinkClick r:id="rId10"/>
              </a:rPr>
              <a:t>&lt;cite&gt;</a:t>
            </a:r>
            <a:endParaRPr lang="en-US" sz="2200" dirty="0" smtClean="0"/>
          </a:p>
          <a:p>
            <a:r>
              <a:rPr lang="en-US" sz="2200" dirty="0" smtClean="0">
                <a:hlinkClick r:id="rId11"/>
              </a:rPr>
              <a:t>&lt;code&gt;</a:t>
            </a:r>
            <a:endParaRPr lang="en-US" sz="2200" dirty="0" smtClean="0"/>
          </a:p>
          <a:p>
            <a:r>
              <a:rPr lang="en-US" sz="2200" dirty="0" smtClean="0">
                <a:hlinkClick r:id="rId12"/>
              </a:rPr>
              <a:t>&lt;</a:t>
            </a:r>
            <a:r>
              <a:rPr lang="en-US" sz="2200" dirty="0" err="1" smtClean="0">
                <a:hlinkClick r:id="rId12"/>
              </a:rPr>
              <a:t>dfn</a:t>
            </a:r>
            <a:r>
              <a:rPr lang="en-US" sz="2200" dirty="0" smtClean="0">
                <a:hlinkClick r:id="rId12"/>
              </a:rPr>
              <a:t>&gt;</a:t>
            </a:r>
            <a:endParaRPr lang="en-US" sz="2200" dirty="0" smtClean="0"/>
          </a:p>
          <a:p>
            <a:r>
              <a:rPr lang="en-US" sz="2200" dirty="0" smtClean="0">
                <a:hlinkClick r:id="rId13"/>
              </a:rPr>
              <a:t>&lt;</a:t>
            </a:r>
            <a:r>
              <a:rPr lang="en-US" sz="2200" dirty="0" err="1" smtClean="0">
                <a:hlinkClick r:id="rId13"/>
              </a:rPr>
              <a:t>em</a:t>
            </a:r>
            <a:r>
              <a:rPr lang="en-US" sz="2200" dirty="0" smtClean="0">
                <a:hlinkClick r:id="rId13"/>
              </a:rPr>
              <a:t>&gt;</a:t>
            </a:r>
            <a:endParaRPr lang="en-US" sz="2200" dirty="0" smtClean="0"/>
          </a:p>
          <a:p>
            <a:r>
              <a:rPr lang="en-US" sz="2200" dirty="0" smtClean="0">
                <a:hlinkClick r:id="rId14"/>
              </a:rPr>
              <a:t>&lt;</a:t>
            </a:r>
            <a:r>
              <a:rPr lang="en-US" sz="2200" dirty="0" err="1" smtClean="0">
                <a:hlinkClick r:id="rId14"/>
              </a:rPr>
              <a:t>i</a:t>
            </a:r>
            <a:r>
              <a:rPr lang="en-US" sz="2200" dirty="0" smtClean="0">
                <a:hlinkClick r:id="rId14"/>
              </a:rPr>
              <a:t>&gt;</a:t>
            </a:r>
            <a:endParaRPr lang="en-US" sz="2200" dirty="0" smtClean="0"/>
          </a:p>
          <a:p>
            <a:r>
              <a:rPr lang="en-US" sz="2200" dirty="0" smtClean="0">
                <a:hlinkClick r:id="rId15"/>
              </a:rPr>
              <a:t>&lt;</a:t>
            </a:r>
            <a:r>
              <a:rPr lang="en-US" sz="2200" dirty="0" err="1" smtClean="0">
                <a:hlinkClick r:id="rId15"/>
              </a:rPr>
              <a:t>img</a:t>
            </a:r>
            <a:r>
              <a:rPr lang="en-US" sz="2200" dirty="0" smtClean="0">
                <a:hlinkClick r:id="rId15"/>
              </a:rPr>
              <a:t>&gt;</a:t>
            </a:r>
            <a:endParaRPr lang="en-US" sz="2200" dirty="0" smtClean="0"/>
          </a:p>
          <a:p>
            <a:r>
              <a:rPr lang="en-US" sz="2200" dirty="0" smtClean="0">
                <a:hlinkClick r:id="rId16"/>
              </a:rPr>
              <a:t>&lt;input&gt;</a:t>
            </a:r>
            <a:endParaRPr lang="en-US" sz="2200" dirty="0" smtClean="0"/>
          </a:p>
          <a:p>
            <a:r>
              <a:rPr lang="en-US" sz="2200" dirty="0" smtClean="0">
                <a:hlinkClick r:id="rId17"/>
              </a:rPr>
              <a:t>&lt;</a:t>
            </a:r>
            <a:r>
              <a:rPr lang="en-US" sz="2200" dirty="0" err="1" smtClean="0">
                <a:hlinkClick r:id="rId17"/>
              </a:rPr>
              <a:t>kbd</a:t>
            </a:r>
            <a:r>
              <a:rPr lang="en-US" sz="2200" dirty="0" smtClean="0">
                <a:hlinkClick r:id="rId17"/>
              </a:rPr>
              <a:t>&gt;</a:t>
            </a:r>
            <a:endParaRPr lang="en-US" sz="2200" dirty="0" smtClean="0"/>
          </a:p>
          <a:p>
            <a:r>
              <a:rPr lang="en-US" sz="2200" dirty="0" smtClean="0">
                <a:hlinkClick r:id="rId18"/>
              </a:rPr>
              <a:t>&lt;label&gt;</a:t>
            </a:r>
            <a:endParaRPr lang="en-US" sz="2200" dirty="0" smtClean="0"/>
          </a:p>
          <a:p>
            <a:r>
              <a:rPr lang="en-US" sz="2200" dirty="0" smtClean="0">
                <a:hlinkClick r:id="rId19"/>
              </a:rPr>
              <a:t>&lt;map&gt;</a:t>
            </a:r>
            <a:endParaRPr lang="en-US" sz="2200" dirty="0" smtClean="0"/>
          </a:p>
          <a:p>
            <a:r>
              <a:rPr lang="en-US" sz="2200" dirty="0" smtClean="0">
                <a:hlinkClick r:id="rId20"/>
              </a:rPr>
              <a:t>&lt;object&gt;</a:t>
            </a:r>
            <a:endParaRPr lang="en-US" sz="2200" dirty="0" smtClean="0"/>
          </a:p>
          <a:p>
            <a:r>
              <a:rPr lang="en-US" sz="2200" dirty="0" smtClean="0">
                <a:hlinkClick r:id="rId21"/>
              </a:rPr>
              <a:t>&lt;</a:t>
            </a:r>
            <a:r>
              <a:rPr lang="en-US" sz="2200" dirty="0" err="1" smtClean="0">
                <a:hlinkClick r:id="rId21"/>
              </a:rPr>
              <a:t>var</a:t>
            </a:r>
            <a:r>
              <a:rPr lang="en-US" sz="2200" dirty="0" smtClean="0">
                <a:hlinkClick r:id="rId21"/>
              </a:rPr>
              <a:t>&gt;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15258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2"/>
              </a:rPr>
              <a:t>&lt;q&gt;</a:t>
            </a:r>
            <a:endParaRPr lang="en-US" sz="2400" dirty="0" smtClean="0"/>
          </a:p>
          <a:p>
            <a:r>
              <a:rPr lang="en-US" sz="2400" dirty="0" smtClean="0">
                <a:hlinkClick r:id="rId23"/>
              </a:rPr>
              <a:t>&lt;</a:t>
            </a:r>
            <a:r>
              <a:rPr lang="en-US" sz="2400" dirty="0" err="1" smtClean="0">
                <a:hlinkClick r:id="rId23"/>
              </a:rPr>
              <a:t>samp</a:t>
            </a:r>
            <a:r>
              <a:rPr lang="en-US" sz="2400" dirty="0" smtClean="0">
                <a:hlinkClick r:id="rId23"/>
              </a:rPr>
              <a:t>&gt;</a:t>
            </a:r>
            <a:endParaRPr lang="en-US" sz="2400" dirty="0" smtClean="0"/>
          </a:p>
          <a:p>
            <a:r>
              <a:rPr lang="en-US" sz="2400" dirty="0" smtClean="0">
                <a:hlinkClick r:id="rId24"/>
              </a:rPr>
              <a:t>&lt;script&gt;</a:t>
            </a:r>
            <a:endParaRPr lang="en-US" sz="2400" dirty="0" smtClean="0"/>
          </a:p>
          <a:p>
            <a:r>
              <a:rPr lang="en-US" sz="2400" dirty="0" smtClean="0">
                <a:hlinkClick r:id="rId25"/>
              </a:rPr>
              <a:t>&lt;select&gt;</a:t>
            </a:r>
            <a:endParaRPr lang="en-US" sz="2400" dirty="0" smtClean="0"/>
          </a:p>
          <a:p>
            <a:r>
              <a:rPr lang="en-US" sz="2400" dirty="0" smtClean="0">
                <a:hlinkClick r:id="rId26"/>
              </a:rPr>
              <a:t>&lt;small&gt;</a:t>
            </a:r>
            <a:endParaRPr lang="en-US" sz="2400" dirty="0" smtClean="0"/>
          </a:p>
          <a:p>
            <a:r>
              <a:rPr lang="en-US" sz="2400" dirty="0" smtClean="0">
                <a:hlinkClick r:id="rId27"/>
              </a:rPr>
              <a:t>&lt;span&gt;</a:t>
            </a:r>
            <a:endParaRPr lang="en-US" sz="2400" dirty="0" smtClean="0"/>
          </a:p>
          <a:p>
            <a:r>
              <a:rPr lang="en-US" sz="2400" dirty="0" smtClean="0">
                <a:hlinkClick r:id="rId28"/>
              </a:rPr>
              <a:t>&lt;strong&gt;</a:t>
            </a:r>
            <a:endParaRPr lang="en-US" sz="2400" dirty="0" smtClean="0"/>
          </a:p>
          <a:p>
            <a:r>
              <a:rPr lang="en-US" sz="2400" dirty="0" smtClean="0">
                <a:hlinkClick r:id="rId29"/>
              </a:rPr>
              <a:t>&lt;sub&gt;</a:t>
            </a:r>
            <a:endParaRPr lang="en-US" sz="2400" dirty="0" smtClean="0"/>
          </a:p>
          <a:p>
            <a:r>
              <a:rPr lang="en-US" sz="2400" dirty="0" smtClean="0">
                <a:hlinkClick r:id="rId30"/>
              </a:rPr>
              <a:t>&lt;sup&gt;</a:t>
            </a:r>
            <a:endParaRPr lang="en-US" sz="2400" dirty="0" smtClean="0"/>
          </a:p>
          <a:p>
            <a:r>
              <a:rPr lang="en-US" sz="2400" dirty="0" smtClean="0">
                <a:hlinkClick r:id="rId31"/>
              </a:rPr>
              <a:t>&lt;</a:t>
            </a:r>
            <a:r>
              <a:rPr lang="en-US" sz="2400" dirty="0" err="1" smtClean="0">
                <a:hlinkClick r:id="rId31"/>
              </a:rPr>
              <a:t>textarea</a:t>
            </a:r>
            <a:r>
              <a:rPr lang="en-US" sz="2400" dirty="0" smtClean="0">
                <a:hlinkClick r:id="rId31"/>
              </a:rPr>
              <a:t>&gt;</a:t>
            </a:r>
            <a:endParaRPr lang="en-US" sz="2400" dirty="0" smtClean="0"/>
          </a:p>
          <a:p>
            <a:r>
              <a:rPr lang="en-US" sz="2400" dirty="0" smtClean="0">
                <a:hlinkClick r:id="rId32"/>
              </a:rPr>
              <a:t>&lt;time&gt;</a:t>
            </a:r>
            <a:endParaRPr lang="en-US" sz="2400" dirty="0" smtClean="0"/>
          </a:p>
          <a:p>
            <a:r>
              <a:rPr lang="en-US" sz="2400" dirty="0" smtClean="0">
                <a:hlinkClick r:id="rId33"/>
              </a:rPr>
              <a:t>&lt;</a:t>
            </a:r>
            <a:r>
              <a:rPr lang="en-US" sz="2400" dirty="0" err="1" smtClean="0">
                <a:hlinkClick r:id="rId33"/>
              </a:rPr>
              <a:t>tt</a:t>
            </a:r>
            <a:r>
              <a:rPr lang="en-US" sz="2400" dirty="0" smtClean="0">
                <a:hlinkClick r:id="rId33"/>
              </a:rPr>
              <a:t>&gt;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&lt;div&gt;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 &lt;div&gt; element is often used as a container for other HTML elements.</a:t>
            </a:r>
          </a:p>
          <a:p>
            <a:pPr>
              <a:buNone/>
            </a:pPr>
            <a:r>
              <a:rPr lang="en-US" sz="2000" dirty="0" smtClean="0"/>
              <a:t>-The &lt;div&gt; element has no required attributes, but style, class and id are common.</a:t>
            </a:r>
          </a:p>
          <a:p>
            <a:pPr>
              <a:buNone/>
            </a:pPr>
            <a:r>
              <a:rPr lang="en-US" sz="2000" dirty="0" smtClean="0"/>
              <a:t>--When used together with CSS, the &lt;div&gt; element can be used to style blocks of content: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0480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&lt;div style="background-color:black;color:white;padding:20px;"&gt;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&lt;h2&gt;London&lt;/h2&gt;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&lt;p&gt;London is the capital city of England. It is the most populous city in the United Kingdom, with a metropolitan area of over 13 million inhabitants.&lt;/p&gt;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 &lt;span&gt; element is often used as a container for some text.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 &lt;span&gt; element has no required attributes, but style, class and id are common.</a:t>
            </a:r>
            <a:br>
              <a:rPr lang="en-US" sz="2000" dirty="0" smtClean="0"/>
            </a:br>
            <a:r>
              <a:rPr lang="en-US" sz="2000" dirty="0" smtClean="0"/>
              <a:t>When used together with CSS,</a:t>
            </a:r>
          </a:p>
          <a:p>
            <a:r>
              <a:rPr lang="en-US" sz="2000" dirty="0" smtClean="0"/>
              <a:t> the &lt;span&gt; element can be used to style parts of the text: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31852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HTML Grouping Tags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3528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Tag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2"/>
                        </a:rPr>
                        <a:t>&lt;div&gt;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section in a document (block-level)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3"/>
                        </a:rPr>
                        <a:t>&lt;span&gt;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section in a document (inline)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 The class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 class attribute specifies one or more class names for an HTML element.</a:t>
            </a:r>
          </a:p>
          <a:p>
            <a:r>
              <a:rPr lang="en-US" sz="2000" dirty="0" smtClean="0"/>
              <a:t>The class name can be used by CSS and JavaScript to perform certain tasks for elements with the specified class name.</a:t>
            </a:r>
          </a:p>
          <a:p>
            <a:r>
              <a:rPr lang="en-US" sz="2000" dirty="0" smtClean="0"/>
              <a:t>In CSS, to select elements with a specific class, write a period (.) character, followed by the name of the class: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2971800"/>
          <a:ext cx="38862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8620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.city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  background-color: tomato;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color: white;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padding: 10px;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b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&lt;/style&gt;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&lt;body&gt;</a:t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</a:t>
                      </a: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class="city"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&gt;London&lt;/h2&gt;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&lt;p&gt;London is the capital of England.&lt;/p&gt;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</a:t>
                      </a: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class="city"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&gt;Paris&lt;/h2&gt;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&lt;p&gt;Paris is the capital of France.&lt;/p&gt;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</a:t>
                      </a: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class="city"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&gt;Tokyo&lt;/h2&gt;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&lt;p&gt;Tokyo is the capital of Japan.&lt;/p&gt;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HTML elements can have more than one class name, each class name must be separated by a space.</a:t>
            </a:r>
          </a:p>
          <a:p>
            <a:pPr>
              <a:buNone/>
            </a:pPr>
            <a:r>
              <a:rPr lang="en-US" sz="2400" dirty="0" smtClean="0"/>
              <a:t>Example</a:t>
            </a:r>
          </a:p>
          <a:p>
            <a:pPr>
              <a:buNone/>
            </a:pPr>
            <a:r>
              <a:rPr lang="en-US" sz="2400" dirty="0" smtClean="0"/>
              <a:t>Style elements with the class name "city", also style elements with the class name "main":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004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 main"&gt;London&lt;/h2&gt;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class="city"&gt;Paris&lt;/h2&gt;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class="city"&gt;Tokyo&lt;/h2&gt;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319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example above,</a:t>
            </a:r>
          </a:p>
          <a:p>
            <a:r>
              <a:rPr lang="en-US" dirty="0" smtClean="0"/>
              <a:t> the first &lt;h2&gt; element belongs to both the "city" class and the "main" class.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Same Class, Different Tag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Different tags, like &lt;h2&gt; and &lt;p&gt;, can have the same class name and thereby share the same style: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class="city"&gt;Paris&lt;/h2&gt;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 class="city"&gt;Paris is the capital of France&lt;/p&gt;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144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HTML tags are element names surrounded by angle brackets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&gt;content goes here...&lt;/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" y="2667000"/>
            <a:ext cx="9143999" cy="3477875"/>
          </a:xfrm>
          <a:prstGeom prst="rect">
            <a:avLst/>
          </a:prstGeom>
          <a:solidFill>
            <a:srgbClr val="F1F1F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HTML tags normally come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 pairs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like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&lt;p&gt;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first tag in a pair is 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start tag,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the second tag is 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end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end tag is written like the start tag, but with a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forward slash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inserted before the tag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cs typeface="Arial" pitchFamily="34" charset="0"/>
              </a:rPr>
              <a:t>Tip: The start tag is also called the opening tag, and the end tag the closing tag.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The id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Using The id Attribute</a:t>
            </a:r>
          </a:p>
          <a:p>
            <a:r>
              <a:rPr lang="en-US" sz="2000" dirty="0" smtClean="0"/>
              <a:t>The id attribute specifies a unique id for an HTML element (the value must be unique within the HTML document).</a:t>
            </a:r>
          </a:p>
          <a:p>
            <a:r>
              <a:rPr lang="en-US" sz="2000" dirty="0" smtClean="0"/>
              <a:t>The id value can be used by CSS and JavaScript to perform certain tasks for a unique element with the specified id value.</a:t>
            </a:r>
          </a:p>
          <a:p>
            <a:r>
              <a:rPr lang="en-US" sz="2000" dirty="0" smtClean="0"/>
              <a:t>In CSS, to select an element with a specific id, write a hash (#) character, followed by the id of the element: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3800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myHeader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  background-color: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lightblue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color: black;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padding: 40px;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text-align: center;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&lt;/style&gt;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 id="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myHeader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"&gt;My Header&lt;/h1&gt;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Class and 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HTML element can only have one unique id that belongs to that single element, while a class name can be used by multiple elements:</a:t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4114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65760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&lt;!-- A unique element --&gt;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 id="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myHeader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"&gt;My Cities&lt;/h1&gt;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&lt;!-- Multiple similar elements --&gt;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class="city"&gt;London&lt;/h2&gt;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&lt;p&gt;London is the capital of England.&lt;/p&gt;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class="city"&gt;Paris&lt;/h2&gt;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&lt;p&gt;Paris is the capital of France.&lt;/p&gt;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 class="city"&gt;Tokyo&lt;/h2&gt;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&lt;p&gt;Tokyo is the capital of Japan.&lt;/p&gt;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371600"/>
          <a:ext cx="4267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/* Style the element with the id 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myHeader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*/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myHeader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  background-color: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lightblue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color: black;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padding: 40px;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text-align: center;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/* Style all elements with the class name "city" */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.city 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background-color: tomato;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color: white;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padding: 10px;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&lt;/style&gt;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2000" dirty="0" smtClean="0"/>
              <a:t>The HTML &lt;form&gt; element defines a form that is used to collect user input.</a:t>
            </a:r>
          </a:p>
          <a:p>
            <a:r>
              <a:rPr lang="en-US" sz="2000" dirty="0" smtClean="0"/>
              <a:t>An HTML form contains </a:t>
            </a:r>
            <a:r>
              <a:rPr lang="en-US" sz="2000" b="1" dirty="0" smtClean="0"/>
              <a:t>form elements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Form elements are different types of input elements, like text fields, checkboxes, radio buttons, submit buttons, and more.</a:t>
            </a:r>
          </a:p>
          <a:p>
            <a:pPr>
              <a:buNone/>
            </a:pPr>
            <a:r>
              <a:rPr lang="en-US" sz="2400" b="1" dirty="0" smtClean="0"/>
              <a:t>The &lt;input&gt; Element</a:t>
            </a:r>
          </a:p>
          <a:p>
            <a:r>
              <a:rPr lang="en-US" sz="2000" dirty="0" smtClean="0"/>
              <a:t>The &lt;input&gt; element is the most important form element.</a:t>
            </a:r>
          </a:p>
          <a:p>
            <a:r>
              <a:rPr lang="en-US" sz="2000" dirty="0" smtClean="0"/>
              <a:t>The &lt;input&gt; element can be displayed in several ways, depending on the </a:t>
            </a:r>
            <a:r>
              <a:rPr lang="en-US" sz="2000" b="1" dirty="0" smtClean="0"/>
              <a:t>type</a:t>
            </a:r>
            <a:r>
              <a:rPr lang="en-US" sz="2000" dirty="0" smtClean="0"/>
              <a:t> attribute.</a:t>
            </a:r>
          </a:p>
          <a:p>
            <a:pPr>
              <a:buNone/>
            </a:pPr>
            <a:r>
              <a:rPr lang="en-US" sz="2000" dirty="0" smtClean="0"/>
              <a:t>Here are some examples: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886200"/>
          <a:ext cx="5562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/>
                <a:gridCol w="2781300"/>
              </a:tblGrid>
              <a:tr h="4197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Type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68961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&lt;input type="text"&gt;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one-line text input field</a:t>
                      </a:r>
                    </a:p>
                  </a:txBody>
                  <a:tcPr marL="76200" marR="76200" marT="76200" marB="76200"/>
                </a:tc>
              </a:tr>
              <a:tr h="959457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&lt;input type="radio"&gt;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radio button (for selecting one of many choices)</a:t>
                      </a:r>
                    </a:p>
                  </a:txBody>
                  <a:tcPr marL="76200" marR="76200" marT="76200" marB="76200"/>
                </a:tc>
              </a:tr>
              <a:tr h="68961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&lt;input type="submit"&gt;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submit button (for submitting the form)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Text Input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200" i="1" dirty="0" smtClean="0"/>
              <a:t>&lt;input type="text"&gt; defines a one-line input field for </a:t>
            </a:r>
            <a:r>
              <a:rPr lang="en-US" sz="2200" b="1" i="1" dirty="0" smtClean="0"/>
              <a:t>text input</a:t>
            </a:r>
            <a:r>
              <a:rPr lang="en-US" sz="2200" i="1" dirty="0" smtClean="0"/>
              <a:t>: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First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Last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048000"/>
            <a:ext cx="64559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Radio Button Input</a:t>
            </a:r>
          </a:p>
          <a:p>
            <a:r>
              <a:rPr lang="en-US" dirty="0" smtClean="0"/>
              <a:t>&lt;input type="radio"&gt; defines a </a:t>
            </a:r>
            <a:r>
              <a:rPr lang="en-US" b="1" dirty="0" smtClean="0"/>
              <a:t>radio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Radio buttons let a user select ONE of a limited number of choices: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41910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type="radio" name="gender" value="male" checked&gt; Male&lt;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type="radio" name="gender" value="female"&gt; Female&lt;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type="radio" name="gender" value="other"&gt; Other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Submit Button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&lt;input type="submit"&gt; defines a button for </a:t>
            </a:r>
            <a:r>
              <a:rPr lang="en-US" sz="2400" b="1" dirty="0" smtClean="0"/>
              <a:t>submitting</a:t>
            </a:r>
            <a:r>
              <a:rPr lang="en-US" sz="2400" dirty="0" smtClean="0"/>
              <a:t> the form data to a </a:t>
            </a:r>
            <a:r>
              <a:rPr lang="en-US" sz="2400" b="1" dirty="0" smtClean="0"/>
              <a:t>form-handler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The form-handler is typically a server page with a script for processing input data.</a:t>
            </a:r>
            <a:br>
              <a:rPr lang="en-US" sz="2400" dirty="0" smtClean="0"/>
            </a:br>
            <a:r>
              <a:rPr lang="en-US" sz="2400" dirty="0" smtClean="0"/>
              <a:t>The form-handler is specified in the form's </a:t>
            </a:r>
            <a:r>
              <a:rPr lang="en-US" sz="2400" b="1" dirty="0" smtClean="0"/>
              <a:t>action</a:t>
            </a:r>
            <a:r>
              <a:rPr lang="en-US" sz="2400" dirty="0" smtClean="0"/>
              <a:t> attribute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9718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action="/action_page.php"&gt;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First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value="Mickey"&gt;&lt;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Last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value="Mouse"&gt;&lt;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type="submit" value="Submit"&gt;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Action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 action attribute defines the action to be performed when the form is submitted.</a:t>
            </a:r>
          </a:p>
          <a:p>
            <a:r>
              <a:rPr lang="en-US" sz="2000" dirty="0" smtClean="0"/>
              <a:t>Normally, the form data is sent to a web page on the server when the user clicks on the submit button.</a:t>
            </a:r>
          </a:p>
          <a:p>
            <a:r>
              <a:rPr lang="en-US" sz="2000" dirty="0" smtClean="0"/>
              <a:t>In the example above, the form data is sent to a page on the server called "/action_page.php". This page contains a server-side script that handles the form data: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2004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action="/action_page.php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648200"/>
            <a:ext cx="6699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 action attribute is omitted, the action is set to the current page.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The Target Attribute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The target attribute specifies if the submitted result will open in a new browser tab, a frame, or in the current window.</a:t>
            </a:r>
          </a:p>
          <a:p>
            <a:pPr>
              <a:buNone/>
            </a:pPr>
            <a:r>
              <a:rPr lang="en-US" sz="2400" dirty="0" smtClean="0"/>
              <a:t>The default value is "_self" which means the form will be submitted in the current window.</a:t>
            </a:r>
          </a:p>
          <a:p>
            <a:pPr>
              <a:buNone/>
            </a:pPr>
            <a:r>
              <a:rPr lang="en-US" sz="2400" dirty="0" smtClean="0"/>
              <a:t>-To make the form result open in a new browser tab, use the value "_blank":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810000"/>
          <a:ext cx="5562600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action="/action_page.php"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target="_blank"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29000"/>
            <a:ext cx="843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legal values are "_parent", "_top", or a name representing the name of an </a:t>
            </a:r>
            <a:r>
              <a:rPr lang="en-US" dirty="0" err="1" smtClean="0"/>
              <a:t>iframe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784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Method Attribute</a:t>
            </a:r>
          </a:p>
          <a:p>
            <a:r>
              <a:rPr lang="en-US" dirty="0" smtClean="0"/>
              <a:t>The method attribute specifies the HTTP method (</a:t>
            </a:r>
            <a:r>
              <a:rPr lang="en-US" b="1" dirty="0" smtClean="0"/>
              <a:t>GET </a:t>
            </a:r>
            <a:r>
              <a:rPr lang="en-US" dirty="0" smtClean="0"/>
              <a:t>or </a:t>
            </a:r>
            <a:r>
              <a:rPr lang="en-US" b="1" dirty="0" smtClean="0"/>
              <a:t>POST</a:t>
            </a:r>
            <a:r>
              <a:rPr lang="en-US" dirty="0" smtClean="0"/>
              <a:t>) to be used when submitting the form data: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5486400"/>
          <a:ext cx="495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action="/action_page.php"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method="get"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6248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action="/action_page.php"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method="post”&gt;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When to Use GET?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1"/>
            <a:ext cx="82296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default method when submitting form data is GET.</a:t>
            </a:r>
            <a:br>
              <a:rPr lang="en-US" sz="1800" dirty="0" smtClean="0"/>
            </a:br>
            <a:r>
              <a:rPr lang="en-US" sz="1800" dirty="0" smtClean="0"/>
              <a:t>However, when GET is used, the submitted form data will be </a:t>
            </a:r>
            <a:r>
              <a:rPr lang="en-US" sz="1800" b="1" dirty="0" smtClean="0"/>
              <a:t>visible in the page address field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2954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action_page.php?firstname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Mickey&amp;lastname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=Mouse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133600"/>
            <a:ext cx="70512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Notes on GET: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Appends form-data into the URL in name/value pairs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The length of a URL is limited (about 3000 characters)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Never use GET to send sensitive data! (will be visible in the URL)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Useful for form submissions where a user want to bookmark the result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GET is better for non-secure data, like query strings in Google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624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to Use POST?</a:t>
            </a:r>
          </a:p>
          <a:p>
            <a:r>
              <a:rPr lang="en-US" dirty="0" smtClean="0"/>
              <a:t>Always use POST if the form data contains sensitive or personal information. The POST method does not display the submitted form data in the page address field.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181600"/>
            <a:ext cx="7592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Notes on POST: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POST has no size limitations, and can be used to send large amounts of data.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Form submissions with POST cannot be bookmarked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Name Attribute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Each input field must have a name attribute to be </a:t>
            </a:r>
            <a:r>
              <a:rPr lang="en-US" sz="2400" dirty="0" err="1" smtClean="0"/>
              <a:t>submitte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-If the name attribute is omitted, the data of that input field will not be sent at all.</a:t>
            </a:r>
          </a:p>
          <a:p>
            <a:pPr>
              <a:buNone/>
            </a:pPr>
            <a:r>
              <a:rPr lang="en-US" sz="2400" dirty="0" smtClean="0"/>
              <a:t>-This example will only submit the "Last name" input field: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2004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action="/action_page.php"&gt;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First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value="Mickey"&gt;&lt;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Last name:&lt;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type="text"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value="Mouse"&gt;&lt;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&lt;input type="submit" value="Submit"&gt;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Grouping Form Data with &lt;</a:t>
            </a:r>
            <a:r>
              <a:rPr lang="en-US" sz="3200" dirty="0" err="1" smtClean="0"/>
              <a:t>fieldset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 &lt;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 element is used to group related data in a form.</a:t>
            </a:r>
          </a:p>
          <a:p>
            <a:pPr>
              <a:buNone/>
            </a:pPr>
            <a:r>
              <a:rPr lang="en-US" sz="2400" dirty="0" smtClean="0"/>
              <a:t>The &lt;legend&gt; element defines a caption for the &lt;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 element.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09800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&lt;form 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&lt;legend&gt;Personal information:&lt;/legend&gt;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First name:&lt;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&lt;input type="text" name="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value="Mickey"&gt;&lt;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 Last name:&lt;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&lt;input type="text" name="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value="Mouse"&gt;&lt;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 &lt;input type="submit" value="Submit"&gt;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Page Structure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66800"/>
            <a:ext cx="9018611" cy="4953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HTML Form Elements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The &lt;input&gt; Element</a:t>
            </a:r>
          </a:p>
          <a:p>
            <a:r>
              <a:rPr lang="en-US" sz="2000" dirty="0" smtClean="0"/>
              <a:t>The most important form element is the &lt;input&gt; element.</a:t>
            </a:r>
          </a:p>
          <a:p>
            <a:pPr>
              <a:buNone/>
            </a:pPr>
            <a:r>
              <a:rPr lang="en-US" sz="2000" dirty="0" smtClean="0"/>
              <a:t>The &lt;input&gt; element can be displayed in several ways, depending on the type attribute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000" dirty="0" smtClean="0"/>
              <a:t>If the type attribute is omitted, the input field gets the default type: "text".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048000"/>
          <a:ext cx="6096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&lt;input name="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 type="text"&gt;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33800"/>
            <a:ext cx="4611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&lt;select&gt; Element</a:t>
            </a:r>
          </a:p>
          <a:p>
            <a:r>
              <a:rPr lang="en-US" dirty="0" smtClean="0"/>
              <a:t>The &lt;select&gt; element defines a </a:t>
            </a:r>
            <a:r>
              <a:rPr lang="en-US" b="1" dirty="0" smtClean="0"/>
              <a:t>drop-down list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4958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&lt;select name="cars"&gt;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volvo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"&gt;Volvo&lt;/option&gt;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saab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"&gt;Saab&lt;/option&gt;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value="fiat"&gt;Fiat&lt;/option&gt;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audi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"&gt;Audi&lt;/option&gt;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5380672"/>
            <a:ext cx="35052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 &lt;option&gt; elements defines an option that can be selected.</a:t>
            </a:r>
          </a:p>
          <a:p>
            <a:r>
              <a:rPr lang="en-US" dirty="0" smtClean="0"/>
              <a:t>By default, the first item in the drop-down list is selected.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Visible Values: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Use the size attribute to specify the number of visible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954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&lt;select name="cars"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size="3"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volvo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"&gt;Volvo&lt;/option&gt;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saab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"&gt;Saab&lt;/option&gt;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value="fiat"&gt;Fiat&lt;/option&gt;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audi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"&gt;Audi&lt;/option&gt;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352800"/>
            <a:ext cx="716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Allow Multiple Selections:</a:t>
            </a:r>
          </a:p>
          <a:p>
            <a:r>
              <a:rPr lang="en-US" dirty="0" smtClean="0"/>
              <a:t>Use the multiple attribute to allow the user to select more than one value: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148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&lt;select name="cars" size="4"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multiple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volvo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"&gt;Volvo&lt;/option&gt;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saab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"&gt;Saab&lt;/option&gt;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value="fiat"&gt;Fiat&lt;/option&gt;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&lt;option value="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audi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"&gt;Audi&lt;/option&gt;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400800" cy="15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&lt;</a:t>
            </a:r>
            <a:r>
              <a:rPr lang="en-US" sz="2800" dirty="0" err="1" smtClean="0"/>
              <a:t>textarea</a:t>
            </a:r>
            <a:r>
              <a:rPr lang="en-US" sz="2800" dirty="0" smtClean="0"/>
              <a:t>&gt; Element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85800"/>
            <a:ext cx="6570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 &lt;</a:t>
            </a:r>
            <a:r>
              <a:rPr lang="en-US" dirty="0" err="1" smtClean="0"/>
              <a:t>textarea</a:t>
            </a:r>
            <a:r>
              <a:rPr lang="en-US" dirty="0" smtClean="0"/>
              <a:t>&gt; element defines a multi-line input field (</a:t>
            </a:r>
            <a:r>
              <a:rPr lang="en-US" b="1" dirty="0" smtClean="0"/>
              <a:t>a text area</a:t>
            </a:r>
            <a:r>
              <a:rPr lang="en-US" dirty="0" smtClean="0"/>
              <a:t>):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487588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 name="message" rows="10" cols="30"&gt;</a:t>
            </a:r>
            <a:br>
              <a:rPr lang="en-US" dirty="0" smtClean="0"/>
            </a:br>
            <a:r>
              <a:rPr lang="en-US" dirty="0" smtClean="0"/>
              <a:t>The cat was playing in the garden.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6645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 rows attribute specifies the visible number of lines in a text area.</a:t>
            </a:r>
          </a:p>
          <a:p>
            <a:r>
              <a:rPr lang="en-US" dirty="0" smtClean="0"/>
              <a:t>The cols attribute specifies the visible width of a text area.</a:t>
            </a:r>
          </a:p>
          <a:p>
            <a:r>
              <a:rPr lang="en-US" dirty="0" smtClean="0"/>
              <a:t>This is how the HTML code above will be displayed in a browser: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61898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 name="message" style="width:200px; height:600px"&gt;</a:t>
            </a:r>
            <a:br>
              <a:rPr lang="en-US" dirty="0" smtClean="0"/>
            </a:br>
            <a:r>
              <a:rPr lang="en-US" dirty="0" smtClean="0"/>
              <a:t>The cat was playing in the garden.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The &lt;button&gt; Element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 &lt;button&gt; element defines a </a:t>
            </a:r>
            <a:r>
              <a:rPr lang="en-US" sz="2000" dirty="0" smtClean="0"/>
              <a:t>clickable</a:t>
            </a:r>
            <a:r>
              <a:rPr lang="en-US" dirty="0" smtClean="0"/>
              <a:t> </a:t>
            </a:r>
            <a:r>
              <a:rPr lang="en-US" b="1" dirty="0" smtClean="0"/>
              <a:t>button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715875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&lt;button type="button" </a:t>
            </a:r>
            <a:r>
              <a:rPr lang="en-US" dirty="0" err="1" smtClean="0"/>
              <a:t>onclick</a:t>
            </a:r>
            <a:r>
              <a:rPr lang="en-US" dirty="0" smtClean="0"/>
              <a:t>="alert('Hello World!')"&gt;Click Me!&lt;/button&gt;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HTML5 added the following form elements: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datalist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&lt;output&gt;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HTML5 &lt;</a:t>
            </a:r>
            <a:r>
              <a:rPr lang="en-US" sz="2400" dirty="0" err="1" smtClean="0"/>
              <a:t>datalist</a:t>
            </a:r>
            <a:r>
              <a:rPr lang="en-US" sz="2400" dirty="0" smtClean="0"/>
              <a:t>&gt; Element</a:t>
            </a:r>
          </a:p>
          <a:p>
            <a:r>
              <a:rPr lang="en-US" sz="2400" dirty="0" smtClean="0"/>
              <a:t>The &lt;</a:t>
            </a:r>
            <a:r>
              <a:rPr lang="en-US" sz="2400" dirty="0" err="1" smtClean="0"/>
              <a:t>datalist</a:t>
            </a:r>
            <a:r>
              <a:rPr lang="en-US" sz="2400" dirty="0" smtClean="0"/>
              <a:t>&gt; element specifies a list of pre-defined options for an &lt;input&gt; element.</a:t>
            </a:r>
          </a:p>
          <a:p>
            <a:r>
              <a:rPr lang="en-US" sz="2400" dirty="0" smtClean="0"/>
              <a:t>Users will see a drop-down list of the pre-defined options as they input data.</a:t>
            </a:r>
          </a:p>
          <a:p>
            <a:r>
              <a:rPr lang="en-US" sz="2400" dirty="0" smtClean="0"/>
              <a:t>The list attribute of the &lt;input&gt; element, must refer to the id attribute of the &lt;</a:t>
            </a:r>
            <a:r>
              <a:rPr lang="en-US" sz="2400" dirty="0" err="1" smtClean="0"/>
              <a:t>datalist</a:t>
            </a:r>
            <a:r>
              <a:rPr lang="en-US" sz="2400" dirty="0" smtClean="0"/>
              <a:t>&gt; element.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810000"/>
            <a:ext cx="5943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&lt;form action="/action_page.php"&gt;</a:t>
            </a:r>
            <a:br>
              <a:rPr lang="en-US" dirty="0" smtClean="0"/>
            </a:br>
            <a:r>
              <a:rPr lang="en-US" dirty="0" smtClean="0"/>
              <a:t>  &lt;input list="browsers"&gt;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datalist</a:t>
            </a:r>
            <a:r>
              <a:rPr lang="en-US" dirty="0" smtClean="0"/>
              <a:t> id="browsers"&gt;</a:t>
            </a:r>
            <a:br>
              <a:rPr lang="en-US" dirty="0" smtClean="0"/>
            </a:br>
            <a:r>
              <a:rPr lang="en-US" dirty="0" smtClean="0"/>
              <a:t>    &lt;option value="Internet Explorer"&gt;</a:t>
            </a:r>
            <a:br>
              <a:rPr lang="en-US" dirty="0" smtClean="0"/>
            </a:br>
            <a:r>
              <a:rPr lang="en-US" dirty="0" smtClean="0"/>
              <a:t>    &lt;option value="Firefox"&gt;</a:t>
            </a:r>
            <a:br>
              <a:rPr lang="en-US" dirty="0" smtClean="0"/>
            </a:br>
            <a:r>
              <a:rPr lang="en-US" dirty="0" smtClean="0"/>
              <a:t>    &lt;option value="Chrome"&gt;</a:t>
            </a:r>
            <a:br>
              <a:rPr lang="en-US" dirty="0" smtClean="0"/>
            </a:br>
            <a:r>
              <a:rPr lang="en-US" dirty="0" smtClean="0"/>
              <a:t>    &lt;option value="Opera"&gt;</a:t>
            </a:r>
            <a:br>
              <a:rPr lang="en-US" dirty="0" smtClean="0"/>
            </a:br>
            <a:r>
              <a:rPr lang="en-US" dirty="0" smtClean="0"/>
              <a:t>    &lt;option value="Safari"&gt;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datalist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HTML5 &lt;output&gt; Element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 &lt;output&gt; element represents the result of a calculation (like one performed by a script)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828800"/>
            <a:ext cx="5479129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&lt;form action="/action_page.php"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oninput</a:t>
            </a:r>
            <a:r>
              <a:rPr lang="en-US" dirty="0" smtClean="0"/>
              <a:t>="</a:t>
            </a:r>
            <a:r>
              <a:rPr lang="en-US" dirty="0" err="1" smtClean="0"/>
              <a:t>x.value</a:t>
            </a:r>
            <a:r>
              <a:rPr lang="en-US" dirty="0" smtClean="0"/>
              <a:t>=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a.value</a:t>
            </a:r>
            <a:r>
              <a:rPr lang="en-US" dirty="0" smtClean="0"/>
              <a:t>)+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b.value</a:t>
            </a:r>
            <a:r>
              <a:rPr lang="en-US" dirty="0" smtClean="0"/>
              <a:t>)"&gt;</a:t>
            </a:r>
            <a:br>
              <a:rPr lang="en-US" dirty="0" smtClean="0"/>
            </a:br>
            <a:r>
              <a:rPr lang="en-US" dirty="0" smtClean="0"/>
              <a:t>  0</a:t>
            </a:r>
            <a:br>
              <a:rPr lang="en-US" dirty="0" smtClean="0"/>
            </a:br>
            <a:r>
              <a:rPr lang="en-US" dirty="0" smtClean="0"/>
              <a:t>  &lt;input type="range"  id="a" name="a" value="50"&gt;</a:t>
            </a:r>
            <a:br>
              <a:rPr lang="en-US" dirty="0" smtClean="0"/>
            </a:br>
            <a:r>
              <a:rPr lang="en-US" dirty="0" smtClean="0"/>
              <a:t>  100 +</a:t>
            </a:r>
            <a:br>
              <a:rPr lang="en-US" dirty="0" smtClean="0"/>
            </a:br>
            <a:r>
              <a:rPr lang="en-US" dirty="0" smtClean="0"/>
              <a:t>  &lt;input type="number" id="b" name="b" value="50"&gt;</a:t>
            </a:r>
            <a:br>
              <a:rPr lang="en-US" dirty="0" smtClean="0"/>
            </a:br>
            <a:r>
              <a:rPr lang="en-US" dirty="0" smtClean="0"/>
              <a:t>  =</a:t>
            </a:r>
            <a:br>
              <a:rPr lang="en-US" dirty="0" smtClean="0"/>
            </a:br>
            <a:r>
              <a:rPr lang="en-US" dirty="0" smtClean="0"/>
              <a:t>  &lt;output name="x" for="a b"&gt;&lt;/output&gt;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type="submit"&gt;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HTML Input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Input Type Text</a:t>
            </a:r>
          </a:p>
          <a:p>
            <a:pPr>
              <a:buNone/>
            </a:pPr>
            <a:r>
              <a:rPr lang="en-US" sz="2000" dirty="0" smtClean="0"/>
              <a:t>&lt;input type="text"&gt; defines a </a:t>
            </a:r>
            <a:r>
              <a:rPr lang="en-US" sz="2000" b="1" dirty="0" smtClean="0"/>
              <a:t>one-line text input field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81200"/>
            <a:ext cx="57150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 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firstname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lastname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0"/>
            <a:ext cx="4987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Input Type Password</a:t>
            </a:r>
          </a:p>
          <a:p>
            <a:r>
              <a:rPr lang="en-US" dirty="0" smtClean="0"/>
              <a:t>&lt;input type="password"&gt; defines a </a:t>
            </a:r>
            <a:r>
              <a:rPr lang="en-US" b="1" dirty="0" smtClean="0"/>
              <a:t>password field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648200"/>
            <a:ext cx="4411336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 User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name="username"&gt;&lt;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User password:&lt;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type="password" name="</a:t>
            </a:r>
            <a:r>
              <a:rPr lang="en-US" dirty="0" err="1" smtClean="0"/>
              <a:t>psw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809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Input Type Submit</a:t>
            </a:r>
          </a:p>
          <a:p>
            <a:r>
              <a:rPr lang="en-US" dirty="0" smtClean="0"/>
              <a:t>&lt;input type="submit"&gt; defines a button for </a:t>
            </a:r>
            <a:r>
              <a:rPr lang="en-US" b="1" dirty="0" smtClean="0"/>
              <a:t>submitting</a:t>
            </a:r>
            <a:r>
              <a:rPr lang="en-US" dirty="0" smtClean="0"/>
              <a:t> form data to a </a:t>
            </a:r>
            <a:r>
              <a:rPr lang="en-US" b="1" dirty="0" smtClean="0"/>
              <a:t>form-handler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form-handler is typically a server page with a script for processing input data.</a:t>
            </a:r>
          </a:p>
          <a:p>
            <a:r>
              <a:rPr lang="en-US" dirty="0" smtClean="0"/>
              <a:t>The form-handler is specified in the form's action attribute: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6266459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&lt;form action="/action_page.php"&gt;</a:t>
            </a:r>
            <a:br>
              <a:rPr lang="en-US" dirty="0" smtClean="0"/>
            </a:br>
            <a:r>
              <a:rPr lang="en-US" dirty="0" smtClean="0"/>
              <a:t>  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firstname</a:t>
            </a:r>
            <a:r>
              <a:rPr lang="en-US" dirty="0" smtClean="0"/>
              <a:t>" value="Mickey"&gt;&lt;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lastname</a:t>
            </a:r>
            <a:r>
              <a:rPr lang="en-US" dirty="0" smtClean="0"/>
              <a:t>" value="Mouse"&gt;&lt;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type="submit" value="Submit"&gt;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338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Input Type Reset</a:t>
            </a:r>
          </a:p>
          <a:p>
            <a:r>
              <a:rPr lang="en-US" dirty="0" smtClean="0"/>
              <a:t>&lt;input type="reset"&gt; defines a </a:t>
            </a:r>
            <a:r>
              <a:rPr lang="en-US" b="1" dirty="0" smtClean="0"/>
              <a:t>reset button</a:t>
            </a:r>
            <a:r>
              <a:rPr lang="en-US" dirty="0" smtClean="0"/>
              <a:t> that will reset all form values to their default values: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343400"/>
            <a:ext cx="6266459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&lt;form action="/action_page.php"&gt;</a:t>
            </a:r>
            <a:br>
              <a:rPr lang="en-US" dirty="0" smtClean="0"/>
            </a:br>
            <a:r>
              <a:rPr lang="en-US" dirty="0" smtClean="0"/>
              <a:t>  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firstname</a:t>
            </a:r>
            <a:r>
              <a:rPr lang="en-US" dirty="0" smtClean="0"/>
              <a:t>" value="Mickey"&gt;&lt;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type="text" name="</a:t>
            </a:r>
            <a:r>
              <a:rPr lang="en-US" dirty="0" err="1" smtClean="0"/>
              <a:t>lastname</a:t>
            </a:r>
            <a:r>
              <a:rPr lang="en-US" dirty="0" smtClean="0"/>
              <a:t>" value="Mouse"&gt;&lt;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&lt;input type="submit" value="Submit"&gt;</a:t>
            </a:r>
            <a:br>
              <a:rPr lang="en-US" dirty="0" smtClean="0"/>
            </a:br>
            <a:r>
              <a:rPr lang="en-US" dirty="0" smtClean="0"/>
              <a:t>  &lt;input type="reset"&gt;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762000"/>
            <a:ext cx="38366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HTML5 Input Types</a:t>
            </a:r>
          </a:p>
          <a:p>
            <a:r>
              <a:rPr lang="en-US" sz="2000" dirty="0" smtClean="0"/>
              <a:t>HTML5 added several new input types:</a:t>
            </a:r>
          </a:p>
          <a:p>
            <a:r>
              <a:rPr lang="en-US" sz="2000" dirty="0" smtClean="0"/>
              <a:t>color</a:t>
            </a:r>
          </a:p>
          <a:p>
            <a:r>
              <a:rPr lang="en-US" sz="2000" dirty="0" smtClean="0"/>
              <a:t>date</a:t>
            </a:r>
          </a:p>
          <a:p>
            <a:r>
              <a:rPr lang="en-US" sz="2000" dirty="0" err="1" smtClean="0"/>
              <a:t>datetime</a:t>
            </a:r>
            <a:r>
              <a:rPr lang="en-US" sz="2000" dirty="0" smtClean="0"/>
              <a:t>-local</a:t>
            </a:r>
          </a:p>
          <a:p>
            <a:r>
              <a:rPr lang="en-US" sz="2000" dirty="0" smtClean="0"/>
              <a:t>email</a:t>
            </a:r>
          </a:p>
          <a:p>
            <a:r>
              <a:rPr lang="en-US" sz="2000" dirty="0" smtClean="0"/>
              <a:t>month</a:t>
            </a:r>
          </a:p>
          <a:p>
            <a:r>
              <a:rPr lang="en-US" sz="2000" dirty="0" smtClean="0"/>
              <a:t>number</a:t>
            </a:r>
          </a:p>
          <a:p>
            <a:r>
              <a:rPr lang="en-US" sz="2000" dirty="0" smtClean="0"/>
              <a:t>range</a:t>
            </a:r>
          </a:p>
          <a:p>
            <a:r>
              <a:rPr lang="en-US" sz="2000" dirty="0" smtClean="0"/>
              <a:t>search</a:t>
            </a:r>
          </a:p>
          <a:p>
            <a:r>
              <a:rPr lang="en-US" sz="2000" dirty="0" err="1" smtClean="0"/>
              <a:t>tel</a:t>
            </a:r>
            <a:endParaRPr lang="en-US" sz="2000" dirty="0" smtClean="0"/>
          </a:p>
          <a:p>
            <a:r>
              <a:rPr lang="en-US" sz="2000" dirty="0" smtClean="0"/>
              <a:t>time</a:t>
            </a:r>
          </a:p>
          <a:p>
            <a:r>
              <a:rPr lang="en-US" sz="2000" dirty="0" err="1" smtClean="0"/>
              <a:t>url</a:t>
            </a:r>
            <a:endParaRPr lang="en-US" sz="2000" dirty="0" smtClean="0"/>
          </a:p>
          <a:p>
            <a:r>
              <a:rPr lang="en-US" sz="2000" dirty="0" smtClean="0"/>
              <a:t>week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6500" y="2967335"/>
            <a:ext cx="575317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(Code ,eat , Sleep)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Repeat</a:t>
            </a:r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1828800"/>
            <a:ext cx="4436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 !!!!!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Documents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All </a:t>
            </a:r>
            <a:r>
              <a:rPr lang="en-US" sz="1800" dirty="0"/>
              <a:t>HTML documents must start with a document type declaration: &lt;!DOCTYPE html</a:t>
            </a:r>
            <a:r>
              <a:rPr lang="en-US" sz="1800" dirty="0" smtClean="0"/>
              <a:t>&gt;.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T he </a:t>
            </a:r>
            <a:r>
              <a:rPr lang="en-US" sz="1800" dirty="0"/>
              <a:t>HTML document itself begins with &lt;html&gt; and ends with &lt;/html&gt;.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The </a:t>
            </a:r>
            <a:r>
              <a:rPr lang="en-US" sz="1800" dirty="0"/>
              <a:t>visible part of the HTML document is between &lt;body&gt; and &lt;/body&gt;.</a:t>
            </a:r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7526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&lt;h1&gt;This is heading1&lt;/h1&gt;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&lt;p&gt;This is Paragraph Example&lt;/p&gt;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28600" y="4267200"/>
            <a:ext cx="8382000" cy="1256698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HTML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Headings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HTML headings are defined with 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&lt;h1&gt;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&lt;h6&gt;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tags.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&lt;h1&gt;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defines the most important heading.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&lt;h6&gt;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defines the least important heading: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55626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&lt;h1&gt;This is heading 1&lt;/h1&gt;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&lt;h2&gt;This is heading 2&lt;/h2&gt;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&lt;h3&gt;This is heading 3&lt;/h3&gt;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HTML </a:t>
            </a:r>
            <a:r>
              <a:rPr lang="en-US" sz="2800" dirty="0" smtClean="0"/>
              <a:t>Paragraphs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HTML </a:t>
            </a:r>
            <a:r>
              <a:rPr lang="en-US" sz="2800" dirty="0"/>
              <a:t>paragraphs are defined with the &lt;p&gt; tag:</a:t>
            </a:r>
          </a:p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&lt;p&gt;This is  paragraph1.&lt;/p&gt;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&lt;p&gt;This is another paragraph2.&lt;/p&gt;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514600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Dummy Paragraph text :</a:t>
                      </a:r>
                    </a:p>
                    <a:p>
                      <a:r>
                        <a:rPr lang="en-US" baseline="0" dirty="0" smtClean="0"/>
                        <a:t>Start &lt;p &gt;tag and press L and </a:t>
                      </a:r>
                      <a:r>
                        <a:rPr lang="en-US" baseline="0" dirty="0" err="1" smtClean="0"/>
                        <a:t>ctrl+space</a:t>
                      </a:r>
                      <a:r>
                        <a:rPr lang="en-US" baseline="0" dirty="0" smtClean="0"/>
                        <a:t>. You will see options like </a:t>
                      </a:r>
                      <a:r>
                        <a:rPr lang="en-US" baseline="0" dirty="0" err="1" smtClean="0"/>
                        <a:t>lorem</a:t>
                      </a:r>
                      <a:r>
                        <a:rPr lang="en-US" baseline="0" dirty="0" smtClean="0"/>
                        <a:t> then press 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86200"/>
            <a:ext cx="4495800" cy="21815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/>
              <a:t>HTML </a:t>
            </a:r>
            <a:r>
              <a:rPr lang="en-US" sz="2800" dirty="0" smtClean="0"/>
              <a:t>Links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HTML links are defined with the &lt;a&gt; tag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The </a:t>
            </a:r>
            <a:r>
              <a:rPr lang="en-US" sz="2200" dirty="0"/>
              <a:t>link's destination is specified in the </a:t>
            </a:r>
            <a:r>
              <a:rPr lang="en-US" sz="2200" dirty="0" err="1"/>
              <a:t>href</a:t>
            </a:r>
            <a:r>
              <a:rPr lang="en-US" sz="2200" dirty="0"/>
              <a:t> attribute.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HTML </a:t>
            </a:r>
            <a:r>
              <a:rPr lang="en-US" b="1" dirty="0" smtClean="0"/>
              <a:t>Images</a:t>
            </a:r>
          </a:p>
          <a:p>
            <a:pPr>
              <a:buNone/>
            </a:pPr>
            <a:r>
              <a:rPr lang="en-US" sz="1900" dirty="0"/>
              <a:t>HTML images are defined with the &lt;</a:t>
            </a:r>
            <a:r>
              <a:rPr lang="en-US" sz="1900" dirty="0" err="1"/>
              <a:t>img</a:t>
            </a:r>
            <a:r>
              <a:rPr lang="en-US" sz="1900" dirty="0"/>
              <a:t>&gt; tag.</a:t>
            </a:r>
          </a:p>
          <a:p>
            <a:pPr>
              <a:buNone/>
            </a:pPr>
            <a:r>
              <a:rPr lang="en-US" sz="1900" dirty="0"/>
              <a:t>The source file (</a:t>
            </a:r>
            <a:r>
              <a:rPr lang="en-US" sz="1900" dirty="0" err="1"/>
              <a:t>src</a:t>
            </a:r>
            <a:r>
              <a:rPr lang="en-US" sz="1900" dirty="0"/>
              <a:t>), alternative text (alt), width, and height are provided as attributes: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954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="https://www.facebook.com"&gt;Click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5029200"/>
          <a:ext cx="762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="w3schools.jpg" alt="W3Schools.com" width="104" height="142"&gt;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/>
              <a:t>HTML Buttons</a:t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HTML buttons are defined with the &lt;button&gt; tag</a:t>
            </a:r>
            <a:r>
              <a:rPr lang="en-US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447800"/>
          <a:ext cx="6172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&lt;button&gt;Click me&lt;/button&gt;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971801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smtClean="0"/>
              <a:t>Lists</a:t>
            </a:r>
          </a:p>
          <a:p>
            <a:r>
              <a:rPr lang="en-US" sz="2000" dirty="0"/>
              <a:t>HTML lists are defined with the </a:t>
            </a:r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r>
              <a:rPr lang="en-US" sz="2000" dirty="0"/>
              <a:t> (unordered/bullet list) or the </a:t>
            </a:r>
            <a:r>
              <a:rPr lang="en-US" sz="2000" dirty="0" smtClean="0"/>
              <a:t>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</a:t>
            </a:r>
            <a:r>
              <a:rPr lang="en-US" sz="2000" dirty="0"/>
              <a:t> (ordered/numbered list) tag, followed by </a:t>
            </a:r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  <a:r>
              <a:rPr lang="en-US" sz="2000" dirty="0"/>
              <a:t> tags (list items):</a:t>
            </a:r>
            <a:endParaRPr lang="en-US" sz="2000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4419599"/>
          <a:ext cx="3505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1691640"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&lt;ul&gt;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&lt;li&gt;Coffee&lt;/li&gt;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&lt;li&gt;Tea&lt;/li&gt;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&lt;li&gt;Milk&lt;/li&gt;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4343400"/>
          <a:ext cx="32004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1691640"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&lt;ol&gt;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&lt;li&gt;Coffee&lt;/li&gt;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&lt;li&gt;Tea&lt;/li&gt;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&lt;li&gt;Milk&lt;/li&gt;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&lt;/ol&gt;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Attributes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All HTML elements can have </a:t>
            </a:r>
            <a:r>
              <a:rPr lang="en-US" sz="3600" b="1" dirty="0"/>
              <a:t>attributes</a:t>
            </a:r>
            <a:endParaRPr lang="en-US" sz="3600" dirty="0"/>
          </a:p>
          <a:p>
            <a:r>
              <a:rPr lang="en-US" sz="3600" dirty="0"/>
              <a:t>Attributes provide </a:t>
            </a:r>
            <a:r>
              <a:rPr lang="en-US" sz="3600" b="1" dirty="0"/>
              <a:t>additional information</a:t>
            </a:r>
            <a:r>
              <a:rPr lang="en-US" sz="3600" dirty="0"/>
              <a:t> about an element</a:t>
            </a:r>
          </a:p>
          <a:p>
            <a:r>
              <a:rPr lang="en-US" sz="3600" dirty="0"/>
              <a:t>Attributes are always specified in </a:t>
            </a:r>
            <a:r>
              <a:rPr lang="en-US" sz="3600" b="1" dirty="0"/>
              <a:t>the start tag</a:t>
            </a:r>
            <a:endParaRPr lang="en-US" sz="3600" dirty="0"/>
          </a:p>
          <a:p>
            <a:r>
              <a:rPr lang="en-US" sz="3600" dirty="0"/>
              <a:t>Attributes usually come in name/value pairs like: </a:t>
            </a:r>
            <a:r>
              <a:rPr lang="en-US" sz="3600" b="1" dirty="0"/>
              <a:t>name="</a:t>
            </a:r>
            <a:r>
              <a:rPr lang="en-US" sz="3600" b="1" dirty="0" smtClean="0"/>
              <a:t>value“</a:t>
            </a:r>
          </a:p>
          <a:p>
            <a:pPr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***********************************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 smtClean="0"/>
              <a:t>The </a:t>
            </a:r>
            <a:r>
              <a:rPr lang="en-US" sz="3600" dirty="0" err="1"/>
              <a:t>href</a:t>
            </a:r>
            <a:r>
              <a:rPr lang="en-US" sz="3600" dirty="0"/>
              <a:t> </a:t>
            </a:r>
            <a:r>
              <a:rPr lang="en-US" sz="3600" dirty="0" smtClean="0"/>
              <a:t>Attribute</a:t>
            </a:r>
            <a:br>
              <a:rPr lang="en-US" sz="3600" dirty="0" smtClean="0"/>
            </a:br>
            <a:r>
              <a:rPr lang="en-US" sz="3600" dirty="0">
                <a:solidFill>
                  <a:srgbClr val="00B050"/>
                </a:solidFill>
              </a:rPr>
              <a:t>&lt;a </a:t>
            </a:r>
            <a:r>
              <a:rPr lang="en-US" sz="3600" dirty="0" err="1">
                <a:solidFill>
                  <a:srgbClr val="00B050"/>
                </a:solidFill>
              </a:rPr>
              <a:t>href</a:t>
            </a:r>
            <a:r>
              <a:rPr lang="en-US" sz="3600" dirty="0">
                <a:solidFill>
                  <a:srgbClr val="00B050"/>
                </a:solidFill>
              </a:rPr>
              <a:t>="https://www.w3schools.com"&gt;This is a link&lt;/a&gt;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/>
              <a:t>The </a:t>
            </a:r>
            <a:r>
              <a:rPr lang="en-US" sz="3600" dirty="0" err="1"/>
              <a:t>src</a:t>
            </a:r>
            <a:r>
              <a:rPr lang="en-US" sz="3600" dirty="0"/>
              <a:t> Attribute</a:t>
            </a:r>
          </a:p>
          <a:p>
            <a:pPr>
              <a:buNone/>
            </a:pPr>
            <a:r>
              <a:rPr lang="en-US" sz="3600" dirty="0" smtClean="0"/>
              <a:t>-HTML </a:t>
            </a:r>
            <a:r>
              <a:rPr lang="en-US" sz="3600" dirty="0"/>
              <a:t>images are defined with the &lt;</a:t>
            </a:r>
            <a:r>
              <a:rPr lang="en-US" sz="3600" dirty="0" err="1"/>
              <a:t>img</a:t>
            </a:r>
            <a:r>
              <a:rPr lang="en-US" sz="3600" dirty="0"/>
              <a:t>&gt; tag.</a:t>
            </a:r>
          </a:p>
          <a:p>
            <a:pPr>
              <a:buNone/>
            </a:pPr>
            <a:r>
              <a:rPr lang="en-US" sz="3600" dirty="0" smtClean="0"/>
              <a:t>-The </a:t>
            </a:r>
            <a:r>
              <a:rPr lang="en-US" sz="3600" dirty="0"/>
              <a:t>filename of the image source is specified in the </a:t>
            </a:r>
            <a:r>
              <a:rPr lang="en-US" sz="3600" dirty="0" err="1"/>
              <a:t>src</a:t>
            </a:r>
            <a:r>
              <a:rPr lang="en-US" sz="3600" dirty="0"/>
              <a:t> attribute</a:t>
            </a:r>
            <a:r>
              <a:rPr lang="en-US" sz="3600" dirty="0" smtClean="0"/>
              <a:t>: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 err="1">
                <a:solidFill>
                  <a:srgbClr val="FF0000"/>
                </a:solidFill>
              </a:rPr>
              <a:t>img</a:t>
            </a:r>
            <a:r>
              <a:rPr lang="en-US" sz="3600" dirty="0">
                <a:solidFill>
                  <a:srgbClr val="FF0000"/>
                </a:solidFill>
              </a:rPr>
              <a:t> </a:t>
            </a:r>
            <a:r>
              <a:rPr lang="en-US" sz="3600" dirty="0" err="1">
                <a:solidFill>
                  <a:srgbClr val="FF0000"/>
                </a:solidFill>
              </a:rPr>
              <a:t>src</a:t>
            </a:r>
            <a:r>
              <a:rPr lang="en-US" sz="3600" dirty="0">
                <a:solidFill>
                  <a:srgbClr val="FF0000"/>
                </a:solidFill>
              </a:rPr>
              <a:t>="img_girl.jpg</a:t>
            </a:r>
            <a:r>
              <a:rPr lang="en-US" sz="36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/>
              <a:t>The width and height Attributes</a:t>
            </a:r>
          </a:p>
          <a:p>
            <a:pPr>
              <a:buNone/>
            </a:pPr>
            <a:r>
              <a:rPr lang="en-US" sz="3600" dirty="0"/>
              <a:t>Images in HTML have a set of </a:t>
            </a:r>
            <a:r>
              <a:rPr lang="en-US" sz="3600" b="1" dirty="0"/>
              <a:t>size</a:t>
            </a:r>
            <a:r>
              <a:rPr lang="en-US" sz="3600" dirty="0"/>
              <a:t> attributes, which specifies the width and height of the image: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300" b="1" dirty="0">
                <a:solidFill>
                  <a:srgbClr val="FF0000"/>
                </a:solidFill>
              </a:rPr>
              <a:t>&lt;</a:t>
            </a:r>
            <a:r>
              <a:rPr lang="en-US" sz="2300" b="1" dirty="0" err="1">
                <a:solidFill>
                  <a:srgbClr val="FF0000"/>
                </a:solidFill>
              </a:rPr>
              <a:t>img</a:t>
            </a:r>
            <a:r>
              <a:rPr lang="en-US" sz="2300" b="1" dirty="0">
                <a:solidFill>
                  <a:srgbClr val="FF0000"/>
                </a:solidFill>
              </a:rPr>
              <a:t> </a:t>
            </a:r>
            <a:r>
              <a:rPr lang="en-US" sz="2300" b="1" dirty="0" err="1">
                <a:solidFill>
                  <a:srgbClr val="FF0000"/>
                </a:solidFill>
              </a:rPr>
              <a:t>src</a:t>
            </a:r>
            <a:r>
              <a:rPr lang="en-US" sz="2300" b="1" dirty="0">
                <a:solidFill>
                  <a:srgbClr val="FF0000"/>
                </a:solidFill>
              </a:rPr>
              <a:t>="img_girl.jpg" width="500" height="600</a:t>
            </a:r>
            <a:r>
              <a:rPr lang="en-US" sz="2300" b="1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800" dirty="0" smtClean="0">
                <a:sym typeface="Wingdings" pitchFamily="2" charset="2"/>
              </a:rPr>
              <a:t></a:t>
            </a:r>
            <a:r>
              <a:rPr lang="en-US" sz="3800" dirty="0" smtClean="0"/>
              <a:t>The alt Attribute</a:t>
            </a:r>
          </a:p>
          <a:p>
            <a:pPr>
              <a:buNone/>
            </a:pPr>
            <a:r>
              <a:rPr lang="en-US" sz="3300" dirty="0"/>
              <a:t>-</a:t>
            </a:r>
            <a:r>
              <a:rPr lang="en-US" sz="3300" dirty="0" smtClean="0"/>
              <a:t>The</a:t>
            </a:r>
            <a:r>
              <a:rPr lang="en-US" sz="3300" dirty="0"/>
              <a:t> alt attribute specifies an alternative text to be used, when an image cannot be displayed.</a:t>
            </a:r>
          </a:p>
          <a:p>
            <a:pPr>
              <a:buNone/>
            </a:pPr>
            <a:r>
              <a:rPr lang="en-US" sz="3300" dirty="0" smtClean="0"/>
              <a:t>-The </a:t>
            </a:r>
            <a:r>
              <a:rPr lang="en-US" sz="3300" dirty="0"/>
              <a:t>value of the attribute can be read by screen readers. This way, someone "listening" to the webpage, e.g. a blind </a:t>
            </a:r>
            <a:r>
              <a:rPr lang="en-US" sz="3300" dirty="0" smtClean="0"/>
              <a:t>person</a:t>
            </a:r>
            <a:r>
              <a:rPr lang="en-US" sz="3300" dirty="0"/>
              <a:t>, can "hear" the element.</a:t>
            </a:r>
          </a:p>
          <a:p>
            <a:pPr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</a:t>
            </a:r>
            <a:r>
              <a:rPr lang="en-US" sz="2900" dirty="0" err="1" smtClean="0">
                <a:solidFill>
                  <a:srgbClr val="FF0000"/>
                </a:solidFill>
              </a:rPr>
              <a:t>img</a:t>
            </a:r>
            <a:r>
              <a:rPr lang="en-US" sz="2900" dirty="0" smtClean="0">
                <a:solidFill>
                  <a:srgbClr val="FF0000"/>
                </a:solidFill>
              </a:rPr>
              <a:t> </a:t>
            </a:r>
            <a:r>
              <a:rPr lang="en-US" sz="2900" dirty="0" err="1" smtClean="0">
                <a:solidFill>
                  <a:srgbClr val="FF0000"/>
                </a:solidFill>
              </a:rPr>
              <a:t>src</a:t>
            </a:r>
            <a:r>
              <a:rPr lang="en-US" sz="2900" dirty="0" smtClean="0">
                <a:solidFill>
                  <a:srgbClr val="FF0000"/>
                </a:solidFill>
              </a:rPr>
              <a:t>="img_girl.jpg" alt="Girl with a jacket"&gt;</a:t>
            </a:r>
            <a:endParaRPr lang="en-US" sz="29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9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6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9CC7-B62D-4D16-913B-8AACED11A3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at infidata Technologis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1761</Words>
  <Application>Microsoft Office PowerPoint</Application>
  <PresentationFormat>On-screen Show (4:3)</PresentationFormat>
  <Paragraphs>534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HTML (HYPERTEXT MARKUP LANGUAGE)</vt:lpstr>
      <vt:lpstr>What is HTML? </vt:lpstr>
      <vt:lpstr>HTML Tags  </vt:lpstr>
      <vt:lpstr>HTML Page Structure  </vt:lpstr>
      <vt:lpstr>HTML Documents  </vt:lpstr>
      <vt:lpstr>HTML Paragraphs </vt:lpstr>
      <vt:lpstr>HTML Links </vt:lpstr>
      <vt:lpstr>HTML Buttons  </vt:lpstr>
      <vt:lpstr>HTML Attributes  </vt:lpstr>
      <vt:lpstr>The style Attribute  </vt:lpstr>
      <vt:lpstr>The title Attribute  </vt:lpstr>
      <vt:lpstr>HTML Headings</vt:lpstr>
      <vt:lpstr>Bigger Headings</vt:lpstr>
      <vt:lpstr>The HTML &lt;head&gt; Element </vt:lpstr>
      <vt:lpstr>HTML Line Breaks  </vt:lpstr>
      <vt:lpstr>HTML Tables </vt:lpstr>
      <vt:lpstr>HTML Table - Adding Cell Padding</vt:lpstr>
      <vt:lpstr>HTML Table - Adding a Border  </vt:lpstr>
      <vt:lpstr>HTML Table - Adding Border Spacing</vt:lpstr>
      <vt:lpstr>HTML Table - Cells that Span Many Rows</vt:lpstr>
      <vt:lpstr>HTML Table - Adding a Caption To add a caption to a table, use the &lt;caption&gt; tag: </vt:lpstr>
      <vt:lpstr>A Special Style for One Table To define a special style for a special table, add an id attribute to the table:   </vt:lpstr>
      <vt:lpstr>HTML Block and Inline Elements  </vt:lpstr>
      <vt:lpstr> Inline Elements An inline element does not start on a new line and only takes up as much width as necessary. This is an inline &lt;span&gt; element inside a paragraph. </vt:lpstr>
      <vt:lpstr>The &lt;div&gt; Element</vt:lpstr>
      <vt:lpstr>The &lt;span&gt; element is often used as a container for some text.  </vt:lpstr>
      <vt:lpstr>HTML The class Attribute  </vt:lpstr>
      <vt:lpstr>Multiple Classes </vt:lpstr>
      <vt:lpstr>Same Class, Different Tag</vt:lpstr>
      <vt:lpstr>HTML The id Attribute  </vt:lpstr>
      <vt:lpstr>Difference Between Class and ID</vt:lpstr>
      <vt:lpstr>HTML Forms </vt:lpstr>
      <vt:lpstr>Text Input &lt;input type="text"&gt; defines a one-line input field for text input: </vt:lpstr>
      <vt:lpstr>The Submit Button </vt:lpstr>
      <vt:lpstr>The Action Attribute</vt:lpstr>
      <vt:lpstr>The Target Attribute</vt:lpstr>
      <vt:lpstr>When to Use GET?  </vt:lpstr>
      <vt:lpstr>The Name Attribute</vt:lpstr>
      <vt:lpstr>Grouping Form Data with &lt;fieldset&gt;</vt:lpstr>
      <vt:lpstr>HTML Form Elements</vt:lpstr>
      <vt:lpstr>Visible Values:</vt:lpstr>
      <vt:lpstr>The &lt;textarea&gt; Element</vt:lpstr>
      <vt:lpstr>The &lt;button&gt; Element</vt:lpstr>
      <vt:lpstr>HTML5 Form Elements</vt:lpstr>
      <vt:lpstr>HTML5 &lt;output&gt; Element</vt:lpstr>
      <vt:lpstr>HTML Input Types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binod</dc:creator>
  <cp:lastModifiedBy>binod</cp:lastModifiedBy>
  <cp:revision>19</cp:revision>
  <dcterms:created xsi:type="dcterms:W3CDTF">2018-07-24T10:15:47Z</dcterms:created>
  <dcterms:modified xsi:type="dcterms:W3CDTF">2019-02-14T07:07:44Z</dcterms:modified>
</cp:coreProperties>
</file>