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79" r:id="rId4"/>
    <p:sldId id="258" r:id="rId5"/>
    <p:sldId id="259" r:id="rId6"/>
    <p:sldId id="260" r:id="rId7"/>
    <p:sldId id="281" r:id="rId8"/>
    <p:sldId id="286" r:id="rId9"/>
    <p:sldId id="282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83" r:id="rId18"/>
    <p:sldId id="284" r:id="rId19"/>
    <p:sldId id="268" r:id="rId20"/>
    <p:sldId id="271" r:id="rId21"/>
    <p:sldId id="272" r:id="rId22"/>
    <p:sldId id="273" r:id="rId23"/>
    <p:sldId id="285" r:id="rId24"/>
    <p:sldId id="274" r:id="rId25"/>
    <p:sldId id="275" r:id="rId26"/>
    <p:sldId id="276" r:id="rId27"/>
    <p:sldId id="287" r:id="rId28"/>
  </p:sldIdLst>
  <p:sldSz cx="9144000" cy="5143500" type="screen16x9"/>
  <p:notesSz cx="6858000" cy="9144000"/>
  <p:embeddedFontLst>
    <p:embeddedFont>
      <p:font typeface="Roboto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53D6E23-AABA-4E5D-B1ED-0954ADB3AAFD}">
  <a:tblStyle styleId="{053D6E23-AABA-4E5D-B1ED-0954ADB3AAFD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489431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13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Random Forest Model:-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0.256</a:t>
            </a:r>
          </a:p>
        </p:txBody>
      </p:sp>
    </p:spTree>
    <p:extLst>
      <p:ext uri="{BB962C8B-B14F-4D97-AF65-F5344CB8AC3E}">
        <p14:creationId xmlns:p14="http://schemas.microsoft.com/office/powerpoint/2010/main" val="3283881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349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316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802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7717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774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044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103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452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5268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93410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314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493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835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Only JFK, LAX and SFO airports were taken into consideration as Origin airport.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Our model is extensible to many airports, but due to weather data and other constraint we have only restricted ourselves to some of the major airports of USA.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 are using a static data-set source for flight data for years 2006,2007 and 2008.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Source :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Weather Data was taken for stations near JFK, LAX and SFO airports.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Weather Data was taken for 2006, 2007 and 2008.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data was taken from static source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Source :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3590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201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946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948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98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373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5191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>
            <a:normAutofit fontScale="90000"/>
          </a:bodyPr>
          <a:lstStyle/>
          <a:p>
            <a:pPr lvl="0" algn="ctr">
              <a:spcBef>
                <a:spcPts val="0"/>
              </a:spcBef>
              <a:buNone/>
            </a:pP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r>
              <a:rPr lang="en" dirty="0"/>
              <a:t>Exploratory Aviation Delay and Reviews Analysis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265500" y="3801750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i="1" dirty="0"/>
              <a:t>Under the guidance of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i="1" dirty="0"/>
              <a:t>Prof. Juan C Rodriguez</a:t>
            </a:r>
            <a:endParaRPr i="1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 algn="just"/>
            <a:r>
              <a:rPr lang="pt-BR" b="1" u="sng" dirty="0"/>
              <a:t>TEAM MEMBERS:</a:t>
            </a:r>
          </a:p>
          <a:p>
            <a:pPr lvl="0" algn="just"/>
            <a:r>
              <a:rPr lang="pt-BR" dirty="0"/>
              <a:t>Prateek Chourasia</a:t>
            </a:r>
          </a:p>
          <a:p>
            <a:pPr lvl="0" algn="just"/>
            <a:r>
              <a:rPr lang="pt-BR" dirty="0"/>
              <a:t>Riya Patni</a:t>
            </a:r>
          </a:p>
          <a:p>
            <a:pPr lvl="0" algn="just"/>
            <a:r>
              <a:rPr lang="pt-BR" dirty="0"/>
              <a:t>Nishchal Nagar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prediction models work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87" y="1424575"/>
            <a:ext cx="8261125" cy="335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</a:pPr>
            <a:r>
              <a:rPr lang="en" dirty="0"/>
              <a:t>Recommender System designed for predicting flight delays consists of following Stages</a:t>
            </a:r>
          </a:p>
          <a:p>
            <a:pPr marL="914400" lvl="1" indent="-228600" rtl="0">
              <a:spcBef>
                <a:spcPts val="0"/>
              </a:spcBef>
              <a:buChar char="◆"/>
            </a:pPr>
            <a:r>
              <a:rPr lang="en" dirty="0"/>
              <a:t>Stage 1: Combining Weather and Flight Dataset</a:t>
            </a:r>
          </a:p>
          <a:p>
            <a:pPr marL="914400" lvl="1" indent="-228600" rtl="0">
              <a:spcBef>
                <a:spcPts val="0"/>
              </a:spcBef>
              <a:buChar char="◆"/>
            </a:pPr>
            <a:r>
              <a:rPr lang="en" dirty="0"/>
              <a:t>Stage 2: Preprocessing the Combined dataset</a:t>
            </a:r>
          </a:p>
          <a:p>
            <a:pPr marL="914400" lvl="1" indent="-228600" rtl="0">
              <a:spcBef>
                <a:spcPts val="0"/>
              </a:spcBef>
              <a:buChar char="◆"/>
            </a:pPr>
            <a:r>
              <a:rPr lang="en" dirty="0"/>
              <a:t>Stage 3: Applying different machine learning models and training them using training data</a:t>
            </a:r>
          </a:p>
          <a:p>
            <a:pPr marL="914400" lvl="1" indent="-228600">
              <a:spcBef>
                <a:spcPts val="0"/>
              </a:spcBef>
              <a:buChar char="◆"/>
            </a:pPr>
            <a:r>
              <a:rPr lang="en" dirty="0"/>
              <a:t>Stage 4: Testing the obtained model on test dataset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541175" y="69717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Stage 1: Combining the dataset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➔"/>
            </a:pPr>
            <a:r>
              <a:rPr lang="en"/>
              <a:t>Stage 1 in the process comprises of combining the weather and flight dataset.</a:t>
            </a:r>
          </a:p>
          <a:p>
            <a:pPr marL="457200" lvl="0" indent="-228600" rtl="0">
              <a:spcBef>
                <a:spcPts val="0"/>
              </a:spcBef>
              <a:buChar char="➔"/>
            </a:pPr>
            <a:r>
              <a:rPr lang="en"/>
              <a:t>For training purposes we have combined 2006 and 2007 weather and flight dataset, and for testing purpose we are combining 2008’s weather and flight dataset.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Stage 2: Preprocessing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➔"/>
            </a:pPr>
            <a:r>
              <a:rPr lang="en"/>
              <a:t>After the required dataset have been combined , it is followed by preprocessing of the dataset.</a:t>
            </a:r>
          </a:p>
          <a:p>
            <a:pPr marL="457200" lvl="0" indent="-228600" rtl="0">
              <a:spcBef>
                <a:spcPts val="0"/>
              </a:spcBef>
              <a:buChar char="➔"/>
            </a:pPr>
            <a:r>
              <a:rPr lang="en"/>
              <a:t>Preprocessing Step comprises of extracting the desired columns from the desired dataset, in our case we have taken 10 columns from the combined dataset for processing</a:t>
            </a:r>
          </a:p>
          <a:p>
            <a:pPr marL="457200" lvl="0" indent="-228600" rtl="0">
              <a:spcBef>
                <a:spcPts val="0"/>
              </a:spcBef>
              <a:buChar char="➔"/>
            </a:pPr>
            <a:r>
              <a:rPr lang="en"/>
              <a:t>Preprocessing step in our model also consists of labeling the training set as flight being delayed(1) or flight on schedule(0)</a:t>
            </a:r>
          </a:p>
          <a:p>
            <a:pPr marL="914400" lvl="1" indent="-228600">
              <a:spcBef>
                <a:spcPts val="0"/>
              </a:spcBef>
              <a:buChar char="◆"/>
            </a:pPr>
            <a:r>
              <a:rPr lang="en"/>
              <a:t>Note: We have considered DepartureDealy &gt; 15min as delay in flight.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3: Applying different ML Models 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➔"/>
            </a:pPr>
            <a:r>
              <a:rPr lang="en"/>
              <a:t>After preparing the Training and testing data ,we need to choose different Machine Learning models to train and fine-tune them in order to obtain the desired result</a:t>
            </a:r>
          </a:p>
          <a:p>
            <a:pPr marL="457200" lvl="0" indent="-228600">
              <a:spcBef>
                <a:spcPts val="0"/>
              </a:spcBef>
              <a:buChar char="➔"/>
            </a:pPr>
            <a:r>
              <a:rPr lang="en"/>
              <a:t>We have used Gradient Boosting Trees and Random Forests model for designing our recommender system.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4 : Testing the ML Model 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➔"/>
            </a:pPr>
            <a:r>
              <a:rPr lang="en"/>
              <a:t>After ML Model has been trained using training data, we need to check its accuracy using test data.</a:t>
            </a:r>
          </a:p>
          <a:p>
            <a:pPr marL="457200" lvl="0" indent="-228600" rtl="0">
              <a:spcBef>
                <a:spcPts val="0"/>
              </a:spcBef>
              <a:buChar char="➔"/>
            </a:pPr>
            <a:r>
              <a:rPr lang="en"/>
              <a:t>The test data/ unseen data is fed to the trained network and test error is calculated determining the accuracy of the model.</a:t>
            </a:r>
          </a:p>
          <a:p>
            <a:pPr marL="457200" lvl="0" indent="-228600" rtl="0">
              <a:spcBef>
                <a:spcPts val="0"/>
              </a:spcBef>
              <a:buChar char="➔"/>
            </a:pPr>
            <a:r>
              <a:rPr lang="en"/>
              <a:t>In our case, we have incrementally added the weather parameters to make our model more accurate and measuring its accuracy on the test data.</a:t>
            </a:r>
          </a:p>
          <a:p>
            <a:pPr marL="457200" lvl="0" indent="-228600">
              <a:spcBef>
                <a:spcPts val="0"/>
              </a:spcBef>
              <a:buChar char="➔"/>
            </a:pPr>
            <a:r>
              <a:rPr lang="en"/>
              <a:t>Results of our experiment are documented on the next slide.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Prediction Accuracy Results</a:t>
            </a:r>
          </a:p>
        </p:txBody>
      </p:sp>
      <p:graphicFrame>
        <p:nvGraphicFramePr>
          <p:cNvPr id="147" name="Shape 147"/>
          <p:cNvGraphicFramePr/>
          <p:nvPr>
            <p:extLst>
              <p:ext uri="{D42A27DB-BD31-4B8C-83A1-F6EECF244321}">
                <p14:modId xmlns:p14="http://schemas.microsoft.com/office/powerpoint/2010/main" val="2548798775"/>
              </p:ext>
            </p:extLst>
          </p:nvPr>
        </p:nvGraphicFramePr>
        <p:xfrm>
          <a:off x="281925" y="2000250"/>
          <a:ext cx="8463300" cy="2255430"/>
        </p:xfrm>
        <a:graphic>
          <a:graphicData uri="http://schemas.openxmlformats.org/drawingml/2006/table">
            <a:tbl>
              <a:tblPr>
                <a:noFill/>
                <a:tableStyleId>{053D6E23-AABA-4E5D-B1ED-0954ADB3AAFD}</a:tableStyleId>
              </a:tblPr>
              <a:tblGrid>
                <a:gridCol w="15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7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4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Model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FlightData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FlightData + WindSpeed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FlightData + WindSpeed + Visibility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FlightData + WindSpeed+Visibility+Precipitation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Gradient Boosted Tree Model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73.8%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74.02%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74.8%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76.5%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Random Forest Model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71.8%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73.5%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73.93%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74.2%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Design Pipeline for Module 2  </a:t>
            </a:r>
            <a:br>
              <a:rPr lang="en" dirty="0"/>
            </a:br>
            <a:r>
              <a:rPr lang="en" dirty="0"/>
              <a:t>Text Analysis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5" y="2576512"/>
            <a:ext cx="90106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51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Understanding TF/IDF and LDA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Intuition behind TF/IDF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Intuition behind Latent Dirichlet Allocation (LDA)</a:t>
            </a:r>
          </a:p>
        </p:txBody>
      </p:sp>
    </p:spTree>
    <p:extLst>
      <p:ext uri="{BB962C8B-B14F-4D97-AF65-F5344CB8AC3E}">
        <p14:creationId xmlns:p14="http://schemas.microsoft.com/office/powerpoint/2010/main" val="262152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Text Analysis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306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Pre process reviews data</a:t>
            </a:r>
          </a:p>
          <a:p>
            <a:pPr marL="514350" lvl="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Tokenize, remove stopwords, special characters and words of short length</a:t>
            </a:r>
          </a:p>
          <a:p>
            <a:pPr marL="514350" lvl="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Generate TF-IDF model </a:t>
            </a:r>
          </a:p>
          <a:p>
            <a:pPr marL="514350" lvl="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Apply LDA Clustering</a:t>
            </a:r>
          </a:p>
          <a:p>
            <a:pPr marL="514350" lvl="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Combine topics with original dataset</a:t>
            </a:r>
          </a:p>
          <a:p>
            <a:pPr marL="514350" lvl="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Analyze interesting topics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Objective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What causes delays in flights?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Build a model that can predict the delay based on such factors.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Test the model for accuracy.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Perform text-analysis on user reviews to get a sense of common-topics.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Combine all of the above to develop a sound recommender system.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1049699"/>
            <a:ext cx="8706049" cy="37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Analyzing results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0" y="1810725"/>
            <a:ext cx="9144000" cy="281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477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5875"/>
            <a:ext cx="8826500" cy="603250"/>
          </a:xfrm>
        </p:spPr>
        <p:txBody>
          <a:bodyPr/>
          <a:lstStyle/>
          <a:p>
            <a:r>
              <a:rPr lang="en-US" dirty="0"/>
              <a:t>Analysis of Airport Reviews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8"/>
          <a:stretch/>
        </p:blipFill>
        <p:spPr>
          <a:xfrm>
            <a:off x="0" y="1255"/>
            <a:ext cx="9144000" cy="494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73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300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Flight delays are caused due to a combination of factors such as origin, destination, carrier, airTime, time of the year etc. </a:t>
            </a:r>
          </a:p>
          <a:p>
            <a:pPr marL="514350" lvl="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Weather factors such as precipitation, visibility and wind speed also impact the flight schedules</a:t>
            </a:r>
          </a:p>
          <a:p>
            <a:pPr marL="514350" lvl="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GBT model gave more accurate results in delay prediction</a:t>
            </a:r>
          </a:p>
          <a:p>
            <a:pPr marL="514350" lvl="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Prediction can be improved by incorporating more factors such as manufacturer, aircraft design, age of aircraft etc.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Based on user reviews, airports and airlines can be rated based on different factors such as cleanliness, seat comfort, shopping experience, value for money etc.</a:t>
            </a:r>
          </a:p>
          <a:p>
            <a:pPr marL="514350" lvl="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Text analysis helped us find out the most common topics that decide a user review.</a:t>
            </a:r>
          </a:p>
          <a:p>
            <a:pPr marL="514350" lvl="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Using a prediction model on these topics, we can predict the user rating analyzing a new review.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97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Using this model on live streamed flight and weather data.</a:t>
            </a:r>
          </a:p>
          <a:p>
            <a:pPr marL="514350" lvl="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Improve accuracy of prediction by including additional parameters about aircraft design.</a:t>
            </a:r>
          </a:p>
          <a:p>
            <a:pPr marL="514350" lvl="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Automating the training process on streamed data after fixed intervals, to improve accuracy.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Scale-up the model to analyze all the airlines from all sources and destinations across United States.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5634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	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 the airline companies understand what impacts their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 the users plan ahead of time by predicting the delays on chosen routes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 users understand which airport suits them better based on preferences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the common topics that reviewers talk about by analyzing text reviews.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25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Data Sources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" u="sng" dirty="0"/>
              <a:t>Three Datasets: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Flights Data - </a:t>
            </a:r>
            <a:r>
              <a:rPr lang="en" sz="1600" dirty="0"/>
              <a:t>Origin, Destination, DepDelay, Time, Carrier, Cancellation, etc.</a:t>
            </a:r>
            <a:endParaRPr lang="en" dirty="0"/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Weather Data - </a:t>
            </a:r>
            <a:r>
              <a:rPr lang="en" sz="1600" dirty="0"/>
              <a:t>Time, wind, precipitation, visibility, location, etc.</a:t>
            </a:r>
            <a:endParaRPr lang="en" dirty="0"/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User Reviews Data - </a:t>
            </a:r>
            <a:r>
              <a:rPr lang="en" sz="1600" dirty="0"/>
              <a:t>Carrier, time, review, rating, class, author_details, 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 Stack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71900" y="1828800"/>
            <a:ext cx="8222100" cy="2999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b="1" dirty="0">
                <a:solidFill>
                  <a:schemeClr val="tx1">
                    <a:lumMod val="75000"/>
                  </a:schemeClr>
                </a:solidFill>
              </a:rPr>
              <a:t>Apache Spark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b="1" u="sng" dirty="0"/>
              <a:t>Apache Spark (Scala)</a:t>
            </a:r>
            <a:r>
              <a:rPr lang="en" dirty="0"/>
              <a:t> - Data Preprocessing for Machine Learning and                                          Delay analysis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</a:pPr>
            <a:r>
              <a:rPr lang="en" b="1" u="sng" dirty="0"/>
              <a:t>Pyspark </a:t>
            </a:r>
            <a:r>
              <a:rPr lang="en" dirty="0"/>
              <a:t>- Data preprocessing for Text Analysis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</a:pPr>
            <a:r>
              <a:rPr lang="en" b="1" u="sng" dirty="0"/>
              <a:t>SparkMLlib</a:t>
            </a:r>
            <a:r>
              <a:rPr lang="en" u="sng" dirty="0"/>
              <a:t> </a:t>
            </a:r>
            <a:r>
              <a:rPr lang="en" dirty="0"/>
              <a:t>- Machine Learning, Text Analysis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</a:pPr>
            <a:r>
              <a:rPr lang="en" b="1" u="sng" dirty="0"/>
              <a:t>SparkSQL </a:t>
            </a:r>
            <a:r>
              <a:rPr lang="en" dirty="0"/>
              <a:t>- Analysis of results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b="1" dirty="0">
                <a:solidFill>
                  <a:schemeClr val="tx1">
                    <a:lumMod val="75000"/>
                  </a:schemeClr>
                </a:solidFill>
              </a:rPr>
              <a:t>R Programming and Tableau - Visualizations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Architecture Design</a:t>
            </a:r>
          </a:p>
        </p:txBody>
      </p:sp>
      <p:sp>
        <p:nvSpPr>
          <p:cNvPr id="92" name="Shape 92"/>
          <p:cNvSpPr/>
          <p:nvPr/>
        </p:nvSpPr>
        <p:spPr>
          <a:xfrm>
            <a:off x="259474" y="875275"/>
            <a:ext cx="900600" cy="8583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Weather Data</a:t>
            </a:r>
          </a:p>
        </p:txBody>
      </p:sp>
      <p:sp>
        <p:nvSpPr>
          <p:cNvPr id="93" name="Shape 93"/>
          <p:cNvSpPr/>
          <p:nvPr/>
        </p:nvSpPr>
        <p:spPr>
          <a:xfrm>
            <a:off x="262948" y="2321125"/>
            <a:ext cx="900600" cy="858300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Flight Data</a:t>
            </a:r>
          </a:p>
        </p:txBody>
      </p:sp>
      <p:sp>
        <p:nvSpPr>
          <p:cNvPr id="94" name="Shape 94"/>
          <p:cNvSpPr/>
          <p:nvPr/>
        </p:nvSpPr>
        <p:spPr>
          <a:xfrm>
            <a:off x="2151099" y="1131475"/>
            <a:ext cx="1080649" cy="1745700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Combining Weather and Flight Data</a:t>
            </a:r>
          </a:p>
        </p:txBody>
      </p:sp>
      <p:cxnSp>
        <p:nvCxnSpPr>
          <p:cNvPr id="97" name="Shape 97"/>
          <p:cNvCxnSpPr>
            <a:stCxn id="92" idx="4"/>
            <a:endCxn id="94" idx="2"/>
          </p:cNvCxnSpPr>
          <p:nvPr/>
        </p:nvCxnSpPr>
        <p:spPr>
          <a:xfrm>
            <a:off x="1160074" y="1304425"/>
            <a:ext cx="991025" cy="699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8" name="Shape 98"/>
          <p:cNvCxnSpPr>
            <a:stCxn id="93" idx="4"/>
            <a:endCxn id="94" idx="2"/>
          </p:cNvCxnSpPr>
          <p:nvPr/>
        </p:nvCxnSpPr>
        <p:spPr>
          <a:xfrm flipV="1">
            <a:off x="1163548" y="2004325"/>
            <a:ext cx="987551" cy="7459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9" name="Shape 99"/>
          <p:cNvCxnSpPr>
            <a:stCxn id="94" idx="4"/>
            <a:endCxn id="116" idx="1"/>
          </p:cNvCxnSpPr>
          <p:nvPr/>
        </p:nvCxnSpPr>
        <p:spPr>
          <a:xfrm flipV="1">
            <a:off x="3231748" y="1995763"/>
            <a:ext cx="1578377" cy="85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1" name="Shape 101"/>
          <p:cNvSpPr/>
          <p:nvPr/>
        </p:nvSpPr>
        <p:spPr>
          <a:xfrm>
            <a:off x="7879724" y="1765375"/>
            <a:ext cx="1080600" cy="47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Prediction</a:t>
            </a:r>
          </a:p>
        </p:txBody>
      </p:sp>
      <p:cxnSp>
        <p:nvCxnSpPr>
          <p:cNvPr id="102" name="Shape 102"/>
          <p:cNvCxnSpPr>
            <a:stCxn id="116" idx="3"/>
            <a:endCxn id="101" idx="1"/>
          </p:cNvCxnSpPr>
          <p:nvPr/>
        </p:nvCxnSpPr>
        <p:spPr>
          <a:xfrm>
            <a:off x="6467475" y="1995763"/>
            <a:ext cx="1412249" cy="85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" name="Shape 93"/>
          <p:cNvSpPr/>
          <p:nvPr/>
        </p:nvSpPr>
        <p:spPr>
          <a:xfrm>
            <a:off x="259474" y="3706400"/>
            <a:ext cx="900600" cy="858300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ReviewsData</a:t>
            </a:r>
          </a:p>
        </p:txBody>
      </p:sp>
      <p:sp>
        <p:nvSpPr>
          <p:cNvPr id="43" name="Shape 95"/>
          <p:cNvSpPr/>
          <p:nvPr/>
        </p:nvSpPr>
        <p:spPr>
          <a:xfrm>
            <a:off x="2136494" y="3721775"/>
            <a:ext cx="905577" cy="81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Preprocessing the data </a:t>
            </a:r>
          </a:p>
        </p:txBody>
      </p:sp>
      <p:sp>
        <p:nvSpPr>
          <p:cNvPr id="59" name="Shape 93"/>
          <p:cNvSpPr/>
          <p:nvPr/>
        </p:nvSpPr>
        <p:spPr>
          <a:xfrm>
            <a:off x="3387813" y="3698050"/>
            <a:ext cx="900600" cy="858300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Clean Data</a:t>
            </a:r>
          </a:p>
        </p:txBody>
      </p:sp>
      <p:cxnSp>
        <p:nvCxnSpPr>
          <p:cNvPr id="78" name="Shape 99"/>
          <p:cNvCxnSpPr>
            <a:endCxn id="43" idx="1"/>
          </p:cNvCxnSpPr>
          <p:nvPr/>
        </p:nvCxnSpPr>
        <p:spPr>
          <a:xfrm flipV="1">
            <a:off x="1160074" y="4130525"/>
            <a:ext cx="976420" cy="359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0" name="Shape 99"/>
          <p:cNvCxnSpPr>
            <a:stCxn id="43" idx="3"/>
            <a:endCxn id="59" idx="2"/>
          </p:cNvCxnSpPr>
          <p:nvPr/>
        </p:nvCxnSpPr>
        <p:spPr>
          <a:xfrm flipV="1">
            <a:off x="3042071" y="4127200"/>
            <a:ext cx="345742" cy="33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6" name="Shape 102"/>
          <p:cNvCxnSpPr>
            <a:endCxn id="119" idx="1"/>
          </p:cNvCxnSpPr>
          <p:nvPr/>
        </p:nvCxnSpPr>
        <p:spPr>
          <a:xfrm>
            <a:off x="4273733" y="4139625"/>
            <a:ext cx="826161" cy="1643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9" name="Shape 101"/>
          <p:cNvSpPr/>
          <p:nvPr/>
        </p:nvSpPr>
        <p:spPr>
          <a:xfrm>
            <a:off x="7687933" y="3927550"/>
            <a:ext cx="1080600" cy="47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Topics</a:t>
            </a:r>
          </a:p>
        </p:txBody>
      </p:sp>
      <p:cxnSp>
        <p:nvCxnSpPr>
          <p:cNvPr id="110" name="Shape 100"/>
          <p:cNvCxnSpPr>
            <a:stCxn id="119" idx="3"/>
            <a:endCxn id="109" idx="1"/>
          </p:cNvCxnSpPr>
          <p:nvPr/>
        </p:nvCxnSpPr>
        <p:spPr>
          <a:xfrm>
            <a:off x="6788468" y="4156062"/>
            <a:ext cx="899465" cy="1043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2" name="Rectangle 81"/>
          <p:cNvSpPr/>
          <p:nvPr/>
        </p:nvSpPr>
        <p:spPr>
          <a:xfrm>
            <a:off x="98250" y="704851"/>
            <a:ext cx="9010052" cy="443865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4" name="Straight Connector 83"/>
          <p:cNvCxnSpPr/>
          <p:nvPr/>
        </p:nvCxnSpPr>
        <p:spPr>
          <a:xfrm>
            <a:off x="98250" y="3623525"/>
            <a:ext cx="9010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Shape 101"/>
          <p:cNvSpPr/>
          <p:nvPr/>
        </p:nvSpPr>
        <p:spPr>
          <a:xfrm>
            <a:off x="4810125" y="1393475"/>
            <a:ext cx="1657350" cy="12045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Module 1 – Prediction System(Random Forest/ GBT Model)</a:t>
            </a:r>
          </a:p>
        </p:txBody>
      </p:sp>
      <p:sp>
        <p:nvSpPr>
          <p:cNvPr id="119" name="Shape 101"/>
          <p:cNvSpPr/>
          <p:nvPr/>
        </p:nvSpPr>
        <p:spPr>
          <a:xfrm>
            <a:off x="5099894" y="3696900"/>
            <a:ext cx="1688574" cy="91832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Module 2 – Text Analysis (TF/IDF &amp; LDA Model)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Goals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Scalable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Generic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Automated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 Tolerance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Modularity</a:t>
            </a:r>
          </a:p>
        </p:txBody>
      </p:sp>
    </p:spTree>
    <p:extLst>
      <p:ext uri="{BB962C8B-B14F-4D97-AF65-F5344CB8AC3E}">
        <p14:creationId xmlns:p14="http://schemas.microsoft.com/office/powerpoint/2010/main" val="1134051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Delays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74158" y="2232837"/>
            <a:ext cx="4476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Visualize delays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353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Design Pipeline for Module 1  </a:t>
            </a:r>
            <a:br>
              <a:rPr lang="en" dirty="0"/>
            </a:br>
            <a:r>
              <a:rPr lang="en" dirty="0"/>
              <a:t>Delay Prediction Model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762125"/>
            <a:ext cx="8954725" cy="306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77246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190</TotalTime>
  <Words>1013</Words>
  <Application>Microsoft Office PowerPoint</Application>
  <PresentationFormat>On-screen Show (16:9)</PresentationFormat>
  <Paragraphs>130</Paragraphs>
  <Slides>27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Roboto</vt:lpstr>
      <vt:lpstr>material</vt:lpstr>
      <vt:lpstr>       Exploratory Aviation Delay and Reviews Analysis</vt:lpstr>
      <vt:lpstr>Project Objective</vt:lpstr>
      <vt:lpstr>Motivation </vt:lpstr>
      <vt:lpstr>Data Sources</vt:lpstr>
      <vt:lpstr>Tech Stack</vt:lpstr>
      <vt:lpstr>Architecture Design</vt:lpstr>
      <vt:lpstr>Design Goals</vt:lpstr>
      <vt:lpstr>Analyzing Delays</vt:lpstr>
      <vt:lpstr>Design Pipeline for Module 1   Delay Prediction Model</vt:lpstr>
      <vt:lpstr>How prediction models work</vt:lpstr>
      <vt:lpstr>Model</vt:lpstr>
      <vt:lpstr>Stage 1: Combining the dataset</vt:lpstr>
      <vt:lpstr>Stage 2: Preprocessing</vt:lpstr>
      <vt:lpstr>Step 3: Applying different ML Models </vt:lpstr>
      <vt:lpstr>Step 4 : Testing the ML Model </vt:lpstr>
      <vt:lpstr>Prediction Accuracy Results</vt:lpstr>
      <vt:lpstr>Design Pipeline for Module 2   Text Analysis</vt:lpstr>
      <vt:lpstr>Understanding TF/IDF and LDA</vt:lpstr>
      <vt:lpstr>Text Analysis</vt:lpstr>
      <vt:lpstr>PowerPoint Presentation</vt:lpstr>
      <vt:lpstr>Analyzing results </vt:lpstr>
      <vt:lpstr>PowerPoint Presentation</vt:lpstr>
      <vt:lpstr>Analysis of Airport Reviews</vt:lpstr>
      <vt:lpstr>Conclusion</vt:lpstr>
      <vt:lpstr>Conclusion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Delay Recommender System</dc:title>
  <cp:lastModifiedBy>Nishchal Nagar</cp:lastModifiedBy>
  <cp:revision>13</cp:revision>
  <dcterms:modified xsi:type="dcterms:W3CDTF">2017-05-03T22:02:40Z</dcterms:modified>
</cp:coreProperties>
</file>