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38"/>
  </p:notesMasterIdLst>
  <p:handoutMasterIdLst>
    <p:handoutMasterId r:id="rId39"/>
  </p:handoutMasterIdLst>
  <p:sldIdLst>
    <p:sldId id="258" r:id="rId5"/>
    <p:sldId id="331"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33" r:id="rId33"/>
    <p:sldId id="360" r:id="rId34"/>
    <p:sldId id="361" r:id="rId35"/>
    <p:sldId id="332" r:id="rId36"/>
    <p:sldId id="261" r:id="rId3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88706" autoAdjust="0"/>
  </p:normalViewPr>
  <p:slideViewPr>
    <p:cSldViewPr snapToGrid="0" showGuides="1">
      <p:cViewPr varScale="1">
        <p:scale>
          <a:sx n="66" d="100"/>
          <a:sy n="66" d="100"/>
        </p:scale>
        <p:origin x="-876" y="-114"/>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9/16/2016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9/16/2016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800"/>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a:lnSpc>
                <a:spcPts val="1400"/>
              </a:lnSpc>
              <a:spcBef>
                <a:spcPts val="400"/>
              </a:spcBef>
              <a:spcAft>
                <a:spcPts val="0"/>
              </a:spcAft>
              <a:defRPr sz="1800"/>
            </a:lvl1pPr>
            <a:lvl2pPr>
              <a:lnSpc>
                <a:spcPts val="1400"/>
              </a:lnSpc>
              <a:spcBef>
                <a:spcPts val="400"/>
              </a:spcBef>
              <a:spcAft>
                <a:spcPts val="0"/>
              </a:spcAft>
              <a:defRPr sz="16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30342796"/>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tutorials.jenkov.com/java-concurrency/volatile.html" TargetMode="Externa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hyperlink" Target="http://tutorials.jenkov.com/java-concurrency/race-conditions-and-critical-sections.html" TargetMode="Externa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tutorials.jenkov.com/java-concurrency/synchronized.html" TargetMode="Externa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hyperlink" Target="http://tutorials.jenkov.com/java-concurrency/race-conditions-and-critical-sections.html" TargetMode="Externa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dirty="0"/>
              <a:t>Core Java Memory Model</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September, </a:t>
            </a:r>
            <a:r>
              <a:rPr lang="en-US" dirty="0" smtClean="0">
                <a:latin typeface="+mj-lt"/>
              </a:rPr>
              <a:t>2016</a:t>
            </a:r>
          </a:p>
        </p:txBody>
      </p:sp>
    </p:spTree>
    <p:extLst>
      <p:ext uri="{BB962C8B-B14F-4D97-AF65-F5344CB8AC3E}">
        <p14:creationId xmlns:p14="http://schemas.microsoft.com/office/powerpoint/2010/main" val="365260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11015" y="304800"/>
            <a:ext cx="11274663" cy="533400"/>
          </a:xfrm>
        </p:spPr>
        <p:txBody>
          <a:bodyPr/>
          <a:lstStyle/>
          <a:p>
            <a:r>
              <a:rPr lang="en-US" altLang="en-US" sz="2000" smtClean="0">
                <a:solidFill>
                  <a:srgbClr val="404040"/>
                </a:solidFill>
              </a:rPr>
              <a:t>Final/Volatile with Old and New  Memory Model</a:t>
            </a:r>
            <a:r>
              <a:rPr lang="en-US" altLang="en-US" smtClean="0"/>
              <a:t>	</a:t>
            </a:r>
          </a:p>
        </p:txBody>
      </p:sp>
      <p:sp>
        <p:nvSpPr>
          <p:cNvPr id="14339" name="Content Placeholder 2"/>
          <p:cNvSpPr>
            <a:spLocks noGrp="1"/>
          </p:cNvSpPr>
          <p:nvPr>
            <p:ph sz="quarter" idx="10"/>
          </p:nvPr>
        </p:nvSpPr>
        <p:spPr>
          <a:xfrm>
            <a:off x="711015" y="914400"/>
            <a:ext cx="10868369" cy="5638800"/>
          </a:xfrm>
        </p:spPr>
        <p:txBody>
          <a:bodyPr/>
          <a:lstStyle/>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dirty="0" smtClean="0"/>
              <a:t>Each read of a volatile will see the last write to that volatile by any thread; in effect, they are designated by the programmer as fields for which it is never acceptable to see a "stale" value as a result of caching or reordering. The compiler and runtime are prohibited from allocating them in registers. They must also ensure that after they are written, they are flushed out of the cache to main memory, so they can immediately become visible to other threads. Similarly, before a volatile field is read, the cache must be invalidated so that the value in main memory, not the local processor cache, is the one seen. There are also additional restrictions on reordering accesses to volatile variables. </a:t>
            </a:r>
          </a:p>
          <a:p>
            <a:pPr marL="38100" indent="0" algn="just">
              <a:lnSpc>
                <a:spcPct val="120000"/>
              </a:lnSpc>
              <a:spcBef>
                <a:spcPct val="20000"/>
              </a:spcBef>
              <a:spcAft>
                <a:spcPct val="0"/>
              </a:spcAft>
              <a:buClr>
                <a:schemeClr val="accent1"/>
              </a:buClr>
              <a:buFont typeface="Wingdings" panose="05000000000000000000" pitchFamily="2" charset="2"/>
              <a:buNone/>
            </a:pPr>
            <a:endParaRPr lang="en-US" altLang="en-US" sz="1600" dirty="0" smtClean="0"/>
          </a:p>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u="sng" dirty="0" smtClean="0"/>
              <a:t>Volatile With Old Memory Model</a:t>
            </a:r>
            <a:r>
              <a:rPr lang="en-US" altLang="en-US" sz="1600" dirty="0" smtClean="0"/>
              <a:t>:</a:t>
            </a:r>
          </a:p>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dirty="0" smtClean="0"/>
              <a:t>Under the old memory model, accesses to volatile variables could not be reordered with each other, but they could be reordered with nonvolatile variable accesses. This undermined the usefulness of volatile fields as a means of signaling conditions from one thread to another.</a:t>
            </a:r>
          </a:p>
          <a:p>
            <a:pPr marL="38100" indent="0" algn="just">
              <a:lnSpc>
                <a:spcPct val="120000"/>
              </a:lnSpc>
              <a:spcBef>
                <a:spcPct val="20000"/>
              </a:spcBef>
              <a:spcAft>
                <a:spcPct val="0"/>
              </a:spcAft>
              <a:buClr>
                <a:schemeClr val="accent1"/>
              </a:buClr>
              <a:buFont typeface="Wingdings" panose="05000000000000000000" pitchFamily="2" charset="2"/>
              <a:buNone/>
            </a:pPr>
            <a:endParaRPr lang="en-US" altLang="en-US" sz="1600" dirty="0" smtClean="0"/>
          </a:p>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u="sng" dirty="0" smtClean="0"/>
              <a:t>Volatile With New Java Memory Model</a:t>
            </a:r>
            <a:r>
              <a:rPr lang="en-US" altLang="en-US" sz="1600" dirty="0" smtClean="0"/>
              <a:t>:</a:t>
            </a:r>
          </a:p>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dirty="0" smtClean="0"/>
              <a:t> Under the new memory model, it is still true that volatile variables cannot be reordered</a:t>
            </a:r>
          </a:p>
        </p:txBody>
      </p:sp>
    </p:spTree>
    <p:extLst>
      <p:ext uri="{BB962C8B-B14F-4D97-AF65-F5344CB8AC3E}">
        <p14:creationId xmlns:p14="http://schemas.microsoft.com/office/powerpoint/2010/main" val="2888103633"/>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11015" y="304800"/>
            <a:ext cx="11274663" cy="533400"/>
          </a:xfrm>
        </p:spPr>
        <p:txBody>
          <a:bodyPr/>
          <a:lstStyle/>
          <a:p>
            <a:r>
              <a:rPr lang="en-US" altLang="en-US" sz="2000" smtClean="0">
                <a:solidFill>
                  <a:srgbClr val="404040"/>
                </a:solidFill>
              </a:rPr>
              <a:t>Final/Volatile with Old and New  Memory Model</a:t>
            </a:r>
            <a:r>
              <a:rPr lang="en-US" altLang="en-US" smtClean="0"/>
              <a:t>	</a:t>
            </a:r>
          </a:p>
        </p:txBody>
      </p:sp>
      <p:sp>
        <p:nvSpPr>
          <p:cNvPr id="15363" name="Content Placeholder 2"/>
          <p:cNvSpPr>
            <a:spLocks noGrp="1"/>
          </p:cNvSpPr>
          <p:nvPr>
            <p:ph sz="quarter" idx="10"/>
          </p:nvPr>
        </p:nvSpPr>
        <p:spPr>
          <a:xfrm>
            <a:off x="711015" y="914400"/>
            <a:ext cx="10868369" cy="5638800"/>
          </a:xfrm>
        </p:spPr>
        <p:txBody>
          <a:bodyPr/>
          <a:lstStyle/>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smtClean="0"/>
              <a:t>with each other. The difference is that it is now no longer so easy to reorder normal field accesses around them. Writing to a volatile field has the same memory effect as a monitor release, and reading from a volatile field has the same memory effect as a monitor acquire. In effect, because the new memory model places stricter constraints on reordering of volatile field accesses with other field accesses, volatile or not, anything that was visible to thread A when it writes to volatile field f becomes visible to thread B when it reads f. </a:t>
            </a:r>
          </a:p>
          <a:p>
            <a:pPr marL="38100" indent="0" algn="just">
              <a:lnSpc>
                <a:spcPct val="120000"/>
              </a:lnSpc>
              <a:spcBef>
                <a:spcPct val="20000"/>
              </a:spcBef>
              <a:spcAft>
                <a:spcPct val="0"/>
              </a:spcAft>
              <a:buClr>
                <a:schemeClr val="accent1"/>
              </a:buClr>
              <a:buFont typeface="Wingdings" panose="05000000000000000000" pitchFamily="2" charset="2"/>
              <a:buNone/>
            </a:pPr>
            <a:endParaRPr lang="en-US" altLang="en-US" sz="1600" smtClean="0"/>
          </a:p>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smtClean="0"/>
              <a:t>Here is a simple example of how volatile fields can be used:</a:t>
            </a:r>
          </a:p>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smtClean="0"/>
              <a:t>class VolatileExample {</a:t>
            </a:r>
          </a:p>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smtClean="0"/>
              <a:t>  int x = 0;</a:t>
            </a:r>
          </a:p>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smtClean="0"/>
              <a:t>  volatile boolean v = false;</a:t>
            </a:r>
          </a:p>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smtClean="0"/>
              <a:t>  public void writer() {</a:t>
            </a:r>
          </a:p>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smtClean="0"/>
              <a:t>    x = 42;</a:t>
            </a:r>
          </a:p>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smtClean="0"/>
              <a:t>    v = true;</a:t>
            </a:r>
          </a:p>
          <a:p>
            <a:pPr marL="38100" indent="0" algn="just">
              <a:lnSpc>
                <a:spcPct val="120000"/>
              </a:lnSpc>
              <a:spcBef>
                <a:spcPct val="20000"/>
              </a:spcBef>
              <a:spcAft>
                <a:spcPct val="0"/>
              </a:spcAft>
              <a:buClr>
                <a:schemeClr val="accent1"/>
              </a:buClr>
              <a:buFont typeface="Wingdings" panose="05000000000000000000" pitchFamily="2" charset="2"/>
              <a:buNone/>
            </a:pPr>
            <a:r>
              <a:rPr lang="en-US" altLang="en-US" sz="1600" smtClean="0"/>
              <a:t>  }</a:t>
            </a:r>
          </a:p>
          <a:p>
            <a:pPr marL="38100" indent="0" algn="just">
              <a:lnSpc>
                <a:spcPct val="120000"/>
              </a:lnSpc>
              <a:spcBef>
                <a:spcPct val="20000"/>
              </a:spcBef>
              <a:spcAft>
                <a:spcPct val="0"/>
              </a:spcAft>
              <a:buClr>
                <a:schemeClr val="accent1"/>
              </a:buClr>
              <a:buFont typeface="Wingdings" panose="05000000000000000000" pitchFamily="2" charset="2"/>
              <a:buNone/>
            </a:pPr>
            <a:endParaRPr lang="en-US" altLang="en-US" sz="1600" smtClean="0"/>
          </a:p>
        </p:txBody>
      </p:sp>
    </p:spTree>
    <p:extLst>
      <p:ext uri="{BB962C8B-B14F-4D97-AF65-F5344CB8AC3E}">
        <p14:creationId xmlns:p14="http://schemas.microsoft.com/office/powerpoint/2010/main" val="3018224986"/>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11015" y="304800"/>
            <a:ext cx="11274663" cy="533400"/>
          </a:xfrm>
        </p:spPr>
        <p:txBody>
          <a:bodyPr/>
          <a:lstStyle/>
          <a:p>
            <a:r>
              <a:rPr lang="en-US" altLang="en-US" sz="2000" smtClean="0">
                <a:solidFill>
                  <a:srgbClr val="404040"/>
                </a:solidFill>
              </a:rPr>
              <a:t>Final/Volatile with Old and New  Memory Model</a:t>
            </a:r>
            <a:r>
              <a:rPr lang="en-US" altLang="en-US" smtClean="0"/>
              <a:t>	</a:t>
            </a:r>
          </a:p>
        </p:txBody>
      </p:sp>
      <p:sp>
        <p:nvSpPr>
          <p:cNvPr id="3" name="Content Placeholder 2"/>
          <p:cNvSpPr>
            <a:spLocks noGrp="1"/>
          </p:cNvSpPr>
          <p:nvPr>
            <p:ph sz="quarter" idx="10"/>
          </p:nvPr>
        </p:nvSpPr>
        <p:spPr>
          <a:xfrm>
            <a:off x="711015" y="914400"/>
            <a:ext cx="10868369" cy="5638800"/>
          </a:xfrm>
        </p:spPr>
        <p:txBody>
          <a:bodyPr/>
          <a:lstStyle/>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public void reader() {</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if (v == true) {</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//uses x - guaranteed to see 42.</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smtClean="0"/>
              <a:t>}</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600" dirty="0"/>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Assume that one thread is calling writer, and another is calling reader. The write to v in writer releases the write to x to memory, and the read of v acquires that value from memory. Thus, if the reader sees the value true for v, it is also guaranteed to see the write to 42 that happened before it. This would not have been true under the old memory model.  If v were not volatile, then the compiler could reorder the writes in writer, and reader's read of x might see 0.</a:t>
            </a:r>
          </a:p>
          <a:p>
            <a:pPr>
              <a:defRPr/>
            </a:pPr>
            <a:endParaRPr lang="en-US" sz="1600" dirty="0"/>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Effectively, the semantics of volatile have been strengthened substantially, almost to the level of synchronization. Each read or write of a volatile field acts like "half" a synchronization, for purposes of visibility. </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600" dirty="0"/>
          </a:p>
        </p:txBody>
      </p:sp>
    </p:spTree>
    <p:extLst>
      <p:ext uri="{BB962C8B-B14F-4D97-AF65-F5344CB8AC3E}">
        <p14:creationId xmlns:p14="http://schemas.microsoft.com/office/powerpoint/2010/main" val="1447481486"/>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Happens-before Concept</a:t>
            </a:r>
          </a:p>
        </p:txBody>
      </p:sp>
      <p:sp>
        <p:nvSpPr>
          <p:cNvPr id="3" name="Content Placeholder 2"/>
          <p:cNvSpPr>
            <a:spLocks noGrp="1"/>
          </p:cNvSpPr>
          <p:nvPr>
            <p:ph sz="quarter" idx="10"/>
          </p:nvPr>
        </p:nvSpPr>
        <p:spPr>
          <a:xfrm>
            <a:off x="711015" y="914400"/>
            <a:ext cx="10766795" cy="5410200"/>
          </a:xfrm>
        </p:spPr>
        <p:txBody>
          <a:bodyPr/>
          <a:lstStyle/>
          <a:p>
            <a:pPr marL="323850" indent="-285750" algn="just">
              <a:lnSpc>
                <a:spcPct val="120000"/>
              </a:lnSpc>
              <a:spcBef>
                <a:spcPct val="20000"/>
              </a:spcBef>
              <a:spcAft>
                <a:spcPct val="0"/>
              </a:spcAft>
              <a:buClr>
                <a:schemeClr val="accent1"/>
              </a:buClr>
              <a:defRPr/>
            </a:pPr>
            <a:r>
              <a:rPr lang="en-US" sz="1600" dirty="0"/>
              <a:t>The </a:t>
            </a:r>
            <a:r>
              <a:rPr lang="en-US" sz="1600" i="1" dirty="0"/>
              <a:t>JMM</a:t>
            </a:r>
            <a:r>
              <a:rPr lang="en-US" sz="1600" dirty="0"/>
              <a:t> defines a partial ordering </a:t>
            </a:r>
            <a:r>
              <a:rPr lang="en-US" sz="1600" dirty="0" smtClean="0"/>
              <a:t>called </a:t>
            </a:r>
            <a:r>
              <a:rPr lang="en-US" sz="1600" i="1" dirty="0"/>
              <a:t>happens-before</a:t>
            </a:r>
            <a:r>
              <a:rPr lang="en-US" sz="1600" dirty="0"/>
              <a:t> on all actions within the program. To guarantee that the thread executing action </a:t>
            </a:r>
            <a:r>
              <a:rPr lang="en-US" sz="1600" i="1" dirty="0"/>
              <a:t>B</a:t>
            </a:r>
            <a:r>
              <a:rPr lang="en-US" sz="1600" dirty="0"/>
              <a:t> can see the results of action </a:t>
            </a:r>
            <a:r>
              <a:rPr lang="en-US" sz="1600" i="1" dirty="0"/>
              <a:t>A</a:t>
            </a:r>
            <a:r>
              <a:rPr lang="en-US" sz="1600" dirty="0"/>
              <a:t> (whether or not </a:t>
            </a:r>
            <a:r>
              <a:rPr lang="en-US" sz="1600" i="1" dirty="0"/>
              <a:t>A</a:t>
            </a:r>
            <a:r>
              <a:rPr lang="en-US" sz="1600" dirty="0"/>
              <a:t> and </a:t>
            </a:r>
            <a:r>
              <a:rPr lang="en-US" sz="1600" i="1" dirty="0"/>
              <a:t>B</a:t>
            </a:r>
            <a:r>
              <a:rPr lang="en-US" sz="1600" dirty="0"/>
              <a:t> occur in different threads), there must be a </a:t>
            </a:r>
            <a:r>
              <a:rPr lang="en-US" sz="1600" i="1" dirty="0"/>
              <a:t>happens-before</a:t>
            </a:r>
            <a:r>
              <a:rPr lang="en-US" sz="1600" dirty="0"/>
              <a:t> relationship between </a:t>
            </a:r>
            <a:r>
              <a:rPr lang="en-US" sz="1600" i="1" dirty="0"/>
              <a:t>A</a:t>
            </a:r>
            <a:r>
              <a:rPr lang="en-US" sz="1600" dirty="0"/>
              <a:t> and </a:t>
            </a:r>
            <a:r>
              <a:rPr lang="en-US" sz="1600" i="1" dirty="0"/>
              <a:t>B</a:t>
            </a:r>
            <a:r>
              <a:rPr lang="en-US" sz="1600" dirty="0"/>
              <a:t>. In the absence of a </a:t>
            </a:r>
            <a:r>
              <a:rPr lang="en-US" sz="1600" i="1" dirty="0"/>
              <a:t>happens-before</a:t>
            </a:r>
            <a:r>
              <a:rPr lang="en-US" sz="1600" dirty="0"/>
              <a:t> ordering between two operations, the JVM is free to reorder them as it pleases</a:t>
            </a:r>
            <a:r>
              <a:rPr lang="en-US" sz="1600" dirty="0" smtClean="0"/>
              <a:t>.</a:t>
            </a:r>
            <a:r>
              <a:rPr lang="en-US" sz="1600" dirty="0" smtClean="0">
                <a:solidFill>
                  <a:srgbClr val="4D4D4D"/>
                </a:solidFill>
                <a:latin typeface="Georgia" pitchFamily="-112" charset="0"/>
              </a:rPr>
              <a:t> </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000"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r>
              <a:rPr lang="en-US" sz="1600" dirty="0"/>
              <a:t>A </a:t>
            </a:r>
            <a:r>
              <a:rPr lang="en-US" sz="1600" i="1" dirty="0"/>
              <a:t>data race</a:t>
            </a:r>
            <a:r>
              <a:rPr lang="en-US" sz="1600" dirty="0"/>
              <a:t> occurs when a variable is read by more than one thread, and written by at least one thread, but the reads and writes are not ordered by </a:t>
            </a:r>
            <a:r>
              <a:rPr lang="en-US" sz="1600" i="1" dirty="0"/>
              <a:t>happens-before</a:t>
            </a:r>
            <a:r>
              <a:rPr lang="en-US" sz="1600" dirty="0"/>
              <a:t>. A </a:t>
            </a:r>
            <a:r>
              <a:rPr lang="en-US" sz="1600" i="1" dirty="0"/>
              <a:t>correctly synchronized program</a:t>
            </a:r>
            <a:r>
              <a:rPr lang="en-US" sz="1600" dirty="0"/>
              <a:t> is one with no data races; correctly synchronized programs exhibit sequential consistency, meaning that all actions within the program appear to happen in a fixed, global order.</a:t>
            </a:r>
            <a:endParaRPr lang="en-US" sz="1600"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endParaRPr lang="en-US" sz="1600" dirty="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r>
              <a:rPr lang="en-US" sz="1600" dirty="0"/>
              <a:t>Even though actions are only partially ordered, synchronization actions—lock acquisition and release, and reads and writes of volatile variables—are totally ordered. This makes it sensible to describe </a:t>
            </a:r>
            <a:r>
              <a:rPr lang="en-US" sz="1600" i="1" dirty="0"/>
              <a:t>happens-before</a:t>
            </a:r>
            <a:r>
              <a:rPr lang="en-US" sz="1600" dirty="0"/>
              <a:t> in terms of “subsequent” lock acquisitions and reads of volatile variables</a:t>
            </a:r>
            <a:r>
              <a:rPr lang="en-US" sz="1600" dirty="0" smtClean="0"/>
              <a:t>.</a:t>
            </a:r>
            <a:endParaRPr lang="en-US" sz="1600" dirty="0">
              <a:solidFill>
                <a:srgbClr val="4D4D4D"/>
              </a:solidFill>
              <a:latin typeface="Georgia" pitchFamily="-112" charset="0"/>
            </a:endParaRPr>
          </a:p>
          <a:p>
            <a:pPr algn="just">
              <a:defRPr/>
            </a:pPr>
            <a:endParaRPr lang="en-US" dirty="0" smtClean="0"/>
          </a:p>
        </p:txBody>
      </p:sp>
    </p:spTree>
    <p:extLst>
      <p:ext uri="{BB962C8B-B14F-4D97-AF65-F5344CB8AC3E}">
        <p14:creationId xmlns:p14="http://schemas.microsoft.com/office/powerpoint/2010/main" val="3192104484"/>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Happens-before Concept</a:t>
            </a:r>
          </a:p>
        </p:txBody>
      </p:sp>
      <p:pic>
        <p:nvPicPr>
          <p:cNvPr id="18435"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1218883" y="1143000"/>
            <a:ext cx="8767067" cy="4876800"/>
          </a:xfrm>
        </p:spPr>
      </p:pic>
    </p:spTree>
    <p:extLst>
      <p:ext uri="{BB962C8B-B14F-4D97-AF65-F5344CB8AC3E}">
        <p14:creationId xmlns:p14="http://schemas.microsoft.com/office/powerpoint/2010/main" val="2395886924"/>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Happens-before Concept</a:t>
            </a:r>
          </a:p>
        </p:txBody>
      </p:sp>
      <p:sp>
        <p:nvSpPr>
          <p:cNvPr id="3" name="Content Placeholder 2"/>
          <p:cNvSpPr>
            <a:spLocks noGrp="1"/>
          </p:cNvSpPr>
          <p:nvPr>
            <p:ph sz="quarter" idx="10"/>
          </p:nvPr>
        </p:nvSpPr>
        <p:spPr>
          <a:xfrm>
            <a:off x="711015" y="914400"/>
            <a:ext cx="10766795" cy="5410200"/>
          </a:xfrm>
        </p:spPr>
        <p:txBody>
          <a:bodyPr/>
          <a:lstStyle/>
          <a:p>
            <a:pPr marL="323850" indent="-285750" algn="just">
              <a:lnSpc>
                <a:spcPct val="120000"/>
              </a:lnSpc>
              <a:spcBef>
                <a:spcPct val="20000"/>
              </a:spcBef>
              <a:spcAft>
                <a:spcPct val="0"/>
              </a:spcAft>
              <a:buClr>
                <a:schemeClr val="accent1"/>
              </a:buClr>
              <a:defRPr/>
            </a:pPr>
            <a:r>
              <a:rPr lang="en-US" sz="1600" dirty="0" smtClean="0"/>
              <a:t>The above figure illustrates </a:t>
            </a:r>
            <a:r>
              <a:rPr lang="en-US" sz="1600" dirty="0"/>
              <a:t>the </a:t>
            </a:r>
            <a:r>
              <a:rPr lang="en-US" sz="1600" i="1" dirty="0"/>
              <a:t>happens-before</a:t>
            </a:r>
            <a:r>
              <a:rPr lang="en-US" sz="1600" dirty="0"/>
              <a:t> relation when two threads synchronize using a common lock. All the actions within thread A are ordered by the program order rule, as are the actions within thread B. Because A releases lock M and B subsequently acquires M, all the actions in A before releasing the lock are therefore ordered before the actions in B after acquiring the lock. When two threads synchronize on different locks, we can't say anything about the ordering of actions between them—there is no </a:t>
            </a:r>
            <a:r>
              <a:rPr lang="en-US" sz="1600" i="1" dirty="0"/>
              <a:t>happens-before</a:t>
            </a:r>
            <a:r>
              <a:rPr lang="en-US" sz="1600" dirty="0"/>
              <a:t> relation between the actions in the two threads</a:t>
            </a:r>
            <a:r>
              <a:rPr lang="en-US" sz="1600" dirty="0" smtClean="0"/>
              <a:t>.</a:t>
            </a:r>
            <a:r>
              <a:rPr lang="en-US" sz="1600" dirty="0" smtClean="0">
                <a:solidFill>
                  <a:srgbClr val="4D4D4D"/>
                </a:solidFill>
                <a:latin typeface="Georgia" pitchFamily="-112" charset="0"/>
              </a:rPr>
              <a:t> </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000" dirty="0" smtClean="0">
              <a:solidFill>
                <a:srgbClr val="4D4D4D"/>
              </a:solidFill>
              <a:latin typeface="Georgia" pitchFamily="-112" charset="0"/>
            </a:endParaRPr>
          </a:p>
          <a:p>
            <a:pPr algn="just">
              <a:defRPr/>
            </a:pPr>
            <a:endParaRPr lang="en-US" dirty="0" smtClean="0"/>
          </a:p>
        </p:txBody>
      </p:sp>
    </p:spTree>
    <p:extLst>
      <p:ext uri="{BB962C8B-B14F-4D97-AF65-F5344CB8AC3E}">
        <p14:creationId xmlns:p14="http://schemas.microsoft.com/office/powerpoint/2010/main" val="2798992103"/>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711015" y="304800"/>
            <a:ext cx="11274663" cy="533400"/>
          </a:xfrm>
        </p:spPr>
        <p:txBody>
          <a:bodyPr/>
          <a:lstStyle/>
          <a:p>
            <a:r>
              <a:rPr lang="en-US" altLang="en-US" smtClean="0"/>
              <a:t>Happens-before Concept</a:t>
            </a:r>
          </a:p>
        </p:txBody>
      </p:sp>
      <p:sp>
        <p:nvSpPr>
          <p:cNvPr id="3" name="Content Placeholder 2"/>
          <p:cNvSpPr>
            <a:spLocks noGrp="1"/>
          </p:cNvSpPr>
          <p:nvPr>
            <p:ph sz="quarter" idx="10"/>
          </p:nvPr>
        </p:nvSpPr>
        <p:spPr>
          <a:xfrm>
            <a:off x="711015" y="762000"/>
            <a:ext cx="10766795" cy="5715000"/>
          </a:xfrm>
        </p:spPr>
        <p:txBody>
          <a:bodyPr/>
          <a:lstStyle/>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The </a:t>
            </a:r>
            <a:r>
              <a:rPr lang="en-US" sz="1600" dirty="0" smtClean="0"/>
              <a:t>rules for happens-before are: </a:t>
            </a:r>
          </a:p>
          <a:p>
            <a:pPr marL="0" indent="0">
              <a:buFont typeface="Wingdings" panose="05000000000000000000" pitchFamily="2" charset="2"/>
              <a:buNone/>
              <a:defRPr/>
            </a:pPr>
            <a:endParaRPr lang="en-US" sz="1600" dirty="0"/>
          </a:p>
          <a:p>
            <a:pPr>
              <a:defRPr/>
            </a:pPr>
            <a:r>
              <a:rPr lang="en-US" sz="1600" b="1" dirty="0"/>
              <a:t>Program order rule.</a:t>
            </a:r>
            <a:r>
              <a:rPr lang="en-US" sz="1600" dirty="0"/>
              <a:t> Each action in a thread </a:t>
            </a:r>
            <a:r>
              <a:rPr lang="en-US" sz="1600" i="1" dirty="0"/>
              <a:t>happens-before</a:t>
            </a:r>
            <a:r>
              <a:rPr lang="en-US" sz="1600" dirty="0"/>
              <a:t> every action in that thread that comes later in the program order</a:t>
            </a:r>
            <a:r>
              <a:rPr lang="en-US" sz="1600" dirty="0" smtClean="0"/>
              <a:t>.</a:t>
            </a:r>
          </a:p>
          <a:p>
            <a:pPr>
              <a:defRPr/>
            </a:pPr>
            <a:endParaRPr lang="en-US" sz="1600" dirty="0"/>
          </a:p>
          <a:p>
            <a:pPr>
              <a:defRPr/>
            </a:pPr>
            <a:r>
              <a:rPr lang="en-US" sz="1600" b="1" dirty="0"/>
              <a:t>Monitor lock rule.</a:t>
            </a:r>
            <a:r>
              <a:rPr lang="en-US" sz="1600" dirty="0"/>
              <a:t> An unlock on a monitor lock happens-before every subsequent lock on that same monitor lock</a:t>
            </a:r>
            <a:r>
              <a:rPr lang="en-US" sz="1600" dirty="0" smtClean="0"/>
              <a:t>.</a:t>
            </a:r>
            <a:endParaRPr lang="en-US" sz="1600" dirty="0"/>
          </a:p>
          <a:p>
            <a:pPr>
              <a:defRPr/>
            </a:pPr>
            <a:endParaRPr lang="en-US" sz="1600" b="1" dirty="0" smtClean="0"/>
          </a:p>
          <a:p>
            <a:pPr>
              <a:defRPr/>
            </a:pPr>
            <a:r>
              <a:rPr lang="en-US" sz="1600" b="1" dirty="0" smtClean="0"/>
              <a:t>Volatile </a:t>
            </a:r>
            <a:r>
              <a:rPr lang="en-US" sz="1600" b="1" dirty="0"/>
              <a:t>variable rule.</a:t>
            </a:r>
            <a:r>
              <a:rPr lang="en-US" sz="1600" dirty="0"/>
              <a:t> A write to a volatile field happens-before every subsequent read of that same field</a:t>
            </a:r>
            <a:r>
              <a:rPr lang="en-US" sz="1600" dirty="0" smtClean="0"/>
              <a:t>.</a:t>
            </a:r>
            <a:endParaRPr lang="en-US" sz="1600" dirty="0"/>
          </a:p>
          <a:p>
            <a:pPr>
              <a:defRPr/>
            </a:pPr>
            <a:endParaRPr lang="en-US" sz="1600" b="1" dirty="0" smtClean="0"/>
          </a:p>
          <a:p>
            <a:pPr>
              <a:defRPr/>
            </a:pPr>
            <a:r>
              <a:rPr lang="en-US" sz="1600" b="1" dirty="0" smtClean="0"/>
              <a:t>Thread </a:t>
            </a:r>
            <a:r>
              <a:rPr lang="en-US" sz="1600" b="1" dirty="0"/>
              <a:t>start rule.</a:t>
            </a:r>
            <a:r>
              <a:rPr lang="en-US" sz="1600" dirty="0"/>
              <a:t> A call to </a:t>
            </a:r>
            <a:r>
              <a:rPr lang="en-US" sz="1600" dirty="0" err="1"/>
              <a:t>Thread.start</a:t>
            </a:r>
            <a:r>
              <a:rPr lang="en-US" sz="1600" dirty="0"/>
              <a:t> on a thread </a:t>
            </a:r>
            <a:r>
              <a:rPr lang="en-US" sz="1600" i="1" dirty="0"/>
              <a:t>happens-before</a:t>
            </a:r>
            <a:r>
              <a:rPr lang="en-US" sz="1600" dirty="0"/>
              <a:t> every action in the started thread</a:t>
            </a:r>
            <a:r>
              <a:rPr lang="en-US" sz="1600" dirty="0" smtClean="0"/>
              <a:t>.</a:t>
            </a:r>
          </a:p>
          <a:p>
            <a:pPr>
              <a:defRPr/>
            </a:pPr>
            <a:endParaRPr lang="en-US" sz="1600" dirty="0"/>
          </a:p>
          <a:p>
            <a:pPr>
              <a:defRPr/>
            </a:pPr>
            <a:r>
              <a:rPr lang="en-US" sz="1600" b="1" dirty="0"/>
              <a:t>Thread termination rule.</a:t>
            </a:r>
            <a:r>
              <a:rPr lang="en-US" sz="1600" dirty="0"/>
              <a:t> Any action in a thread </a:t>
            </a:r>
            <a:r>
              <a:rPr lang="en-US" sz="1600" i="1" dirty="0"/>
              <a:t>happens-before</a:t>
            </a:r>
            <a:r>
              <a:rPr lang="en-US" sz="1600" dirty="0"/>
              <a:t> any other thread detects that thread has terminated, either by successfully return from </a:t>
            </a:r>
            <a:r>
              <a:rPr lang="en-US" sz="1600" dirty="0" err="1"/>
              <a:t>Thread.join</a:t>
            </a:r>
            <a:r>
              <a:rPr lang="en-US" sz="1600" dirty="0"/>
              <a:t> or by </a:t>
            </a:r>
            <a:r>
              <a:rPr lang="en-US" sz="1600" dirty="0" err="1"/>
              <a:t>Thread.isAlive</a:t>
            </a:r>
            <a:r>
              <a:rPr lang="en-US" sz="1600" dirty="0"/>
              <a:t> returning false</a:t>
            </a:r>
            <a:r>
              <a:rPr lang="en-US" sz="1600" dirty="0" smtClean="0"/>
              <a:t>.</a:t>
            </a:r>
          </a:p>
          <a:p>
            <a:pPr>
              <a:defRPr/>
            </a:pPr>
            <a:endParaRPr lang="en-US" sz="1600" dirty="0"/>
          </a:p>
          <a:p>
            <a:pPr>
              <a:defRPr/>
            </a:pPr>
            <a:r>
              <a:rPr lang="en-US" sz="1600" b="1" dirty="0"/>
              <a:t>Interruption rule.</a:t>
            </a:r>
            <a:r>
              <a:rPr lang="en-US" sz="1600" dirty="0"/>
              <a:t> A thread calling interrupt on another thread happens-before the interrupted thread detects the interrupt (either by having </a:t>
            </a:r>
            <a:r>
              <a:rPr lang="en-US" sz="1600" dirty="0" err="1"/>
              <a:t>InterruptedException</a:t>
            </a:r>
            <a:r>
              <a:rPr lang="en-US" sz="1600" dirty="0"/>
              <a:t> thrown, or invoking </a:t>
            </a:r>
            <a:r>
              <a:rPr lang="en-US" sz="1600" dirty="0" err="1"/>
              <a:t>isInterrupted</a:t>
            </a:r>
            <a:r>
              <a:rPr lang="en-US" sz="1600" dirty="0"/>
              <a:t> or interrupted</a:t>
            </a:r>
            <a:r>
              <a:rPr lang="en-US" sz="1600" dirty="0" smtClean="0"/>
              <a:t>).</a:t>
            </a:r>
          </a:p>
          <a:p>
            <a:pPr>
              <a:defRPr/>
            </a:pPr>
            <a:endParaRPr lang="en-US" sz="1600" dirty="0"/>
          </a:p>
          <a:p>
            <a:pPr>
              <a:defRPr/>
            </a:pPr>
            <a:r>
              <a:rPr lang="en-US" sz="1600" b="1" dirty="0" err="1"/>
              <a:t>Finalizer</a:t>
            </a:r>
            <a:r>
              <a:rPr lang="en-US" sz="1600" b="1" dirty="0"/>
              <a:t> rule.</a:t>
            </a:r>
            <a:r>
              <a:rPr lang="en-US" sz="1600" dirty="0"/>
              <a:t> The end of a constructor for an object </a:t>
            </a:r>
            <a:r>
              <a:rPr lang="en-US" sz="1600" i="1" dirty="0"/>
              <a:t>happens-before</a:t>
            </a:r>
            <a:r>
              <a:rPr lang="en-US" sz="1600" dirty="0"/>
              <a:t> the start of the </a:t>
            </a:r>
            <a:r>
              <a:rPr lang="en-US" sz="1600" dirty="0" err="1"/>
              <a:t>finalizer</a:t>
            </a:r>
            <a:r>
              <a:rPr lang="en-US" sz="1600" dirty="0"/>
              <a:t> for that object</a:t>
            </a:r>
            <a:r>
              <a:rPr lang="en-US" sz="1600" dirty="0" smtClean="0"/>
              <a:t>.</a:t>
            </a:r>
          </a:p>
          <a:p>
            <a:pPr>
              <a:defRPr/>
            </a:pPr>
            <a:endParaRPr lang="en-US" sz="1600" dirty="0"/>
          </a:p>
          <a:p>
            <a:pPr>
              <a:defRPr/>
            </a:pPr>
            <a:r>
              <a:rPr lang="en-US" sz="1600" b="1" dirty="0"/>
              <a:t>Transitivity. If A </a:t>
            </a:r>
            <a:r>
              <a:rPr lang="en-US" sz="1600" b="1" i="1" dirty="0"/>
              <a:t>happens-before</a:t>
            </a:r>
            <a:r>
              <a:rPr lang="en-US" sz="1600" b="1" dirty="0"/>
              <a:t> B, and B </a:t>
            </a:r>
            <a:r>
              <a:rPr lang="en-US" sz="1600" b="1" i="1" dirty="0"/>
              <a:t>happens-before</a:t>
            </a:r>
            <a:r>
              <a:rPr lang="en-US" sz="1600" b="1" dirty="0"/>
              <a:t> C, then A </a:t>
            </a:r>
            <a:r>
              <a:rPr lang="en-US" sz="1600" b="1" i="1" dirty="0"/>
              <a:t>happens-before C</a:t>
            </a:r>
            <a:r>
              <a:rPr lang="en-US" sz="1600" b="1" dirty="0" smtClean="0"/>
              <a:t>.</a:t>
            </a:r>
            <a:endParaRPr lang="en-US" dirty="0" smtClean="0"/>
          </a:p>
        </p:txBody>
      </p:sp>
    </p:spTree>
    <p:extLst>
      <p:ext uri="{BB962C8B-B14F-4D97-AF65-F5344CB8AC3E}">
        <p14:creationId xmlns:p14="http://schemas.microsoft.com/office/powerpoint/2010/main" val="2358641561"/>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711015" y="304800"/>
            <a:ext cx="11274663" cy="609600"/>
          </a:xfrm>
        </p:spPr>
        <p:txBody>
          <a:bodyPr/>
          <a:lstStyle/>
          <a:p>
            <a:r>
              <a:rPr lang="en-US" altLang="en-US" smtClean="0"/>
              <a:t>Visibility Problem</a:t>
            </a:r>
          </a:p>
        </p:txBody>
      </p:sp>
      <p:sp>
        <p:nvSpPr>
          <p:cNvPr id="3" name="Content Placeholder 2"/>
          <p:cNvSpPr>
            <a:spLocks noGrp="1"/>
          </p:cNvSpPr>
          <p:nvPr>
            <p:ph sz="quarter" idx="10"/>
          </p:nvPr>
        </p:nvSpPr>
        <p:spPr>
          <a:xfrm>
            <a:off x="711015" y="838200"/>
            <a:ext cx="10868369" cy="5486400"/>
          </a:xfrm>
        </p:spPr>
        <p:txBody>
          <a:bodyPr/>
          <a:lstStyle/>
          <a:p>
            <a:pPr marL="323850" indent="-285750" algn="just">
              <a:lnSpc>
                <a:spcPct val="120000"/>
              </a:lnSpc>
              <a:spcBef>
                <a:spcPct val="20000"/>
              </a:spcBef>
              <a:spcAft>
                <a:spcPct val="0"/>
              </a:spcAft>
              <a:buClr>
                <a:schemeClr val="accent1"/>
              </a:buClr>
              <a:defRPr/>
            </a:pPr>
            <a:r>
              <a:rPr lang="en-US" sz="1600" dirty="0"/>
              <a:t>Under what conditions the effects of one thread are visible to another. The effects of interest here are writes to fields, as seen via reads of those fields. </a:t>
            </a:r>
            <a:endParaRPr lang="en-US" sz="1600" dirty="0" smtClean="0">
              <a:solidFill>
                <a:srgbClr val="4D4D4D"/>
              </a:solidFill>
              <a:latin typeface="Georgia" pitchFamily="-112" charset="0"/>
            </a:endParaRP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r>
              <a:rPr lang="en-US" sz="1600" dirty="0" smtClean="0"/>
              <a:t>Changes </a:t>
            </a:r>
            <a:r>
              <a:rPr lang="en-US" sz="1600" dirty="0"/>
              <a:t>to fields made by one thread are guaranteed to be visible to other threads only under the following conditions: </a:t>
            </a:r>
            <a:endParaRPr lang="en-US" sz="1600" dirty="0">
              <a:solidFill>
                <a:srgbClr val="4D4D4D"/>
              </a:solidFill>
              <a:latin typeface="Georgia" pitchFamily="-112" charset="0"/>
            </a:endParaRPr>
          </a:p>
          <a:p>
            <a:pPr algn="just">
              <a:defRPr/>
            </a:pPr>
            <a:endParaRPr lang="en-US" dirty="0" smtClean="0"/>
          </a:p>
          <a:p>
            <a:pPr marL="555625" lvl="2" indent="-285750" algn="just">
              <a:lnSpc>
                <a:spcPct val="120000"/>
              </a:lnSpc>
              <a:spcBef>
                <a:spcPct val="20000"/>
              </a:spcBef>
              <a:spcAft>
                <a:spcPct val="0"/>
              </a:spcAft>
              <a:buClr>
                <a:schemeClr val="accent1"/>
              </a:buClr>
              <a:buFont typeface="Wingdings" panose="05000000000000000000" pitchFamily="2" charset="2"/>
              <a:buChar char="v"/>
              <a:defRPr/>
            </a:pPr>
            <a:r>
              <a:rPr lang="en-US" sz="1400" dirty="0">
                <a:latin typeface="Georgia" panose="02040502050405020303" pitchFamily="18" charset="0"/>
              </a:rPr>
              <a:t>A writing thread releases a synchronization lock and a reading thread subsequently acquires that same synchronization lock. .</a:t>
            </a:r>
          </a:p>
          <a:p>
            <a:pPr marL="555625" lvl="2" indent="-285750" algn="just">
              <a:lnSpc>
                <a:spcPct val="120000"/>
              </a:lnSpc>
              <a:spcBef>
                <a:spcPct val="20000"/>
              </a:spcBef>
              <a:spcAft>
                <a:spcPct val="0"/>
              </a:spcAft>
              <a:buClr>
                <a:schemeClr val="accent1"/>
              </a:buClr>
              <a:buFont typeface="Wingdings" panose="05000000000000000000" pitchFamily="2" charset="2"/>
              <a:buChar char="v"/>
              <a:defRPr/>
            </a:pPr>
            <a:r>
              <a:rPr lang="en-US" sz="1400" dirty="0">
                <a:latin typeface="Georgia" panose="02040502050405020303" pitchFamily="18" charset="0"/>
              </a:rPr>
              <a:t>If a field is declared as volatile, any value written to it is flushed and made visible by the writer thread before the writer thread performs any further memory operation (i.e., for the purposes at hand it is flushed immediately). Reader threads must reload the values of volatile fields upon each access. </a:t>
            </a:r>
          </a:p>
          <a:p>
            <a:pPr marL="555625" lvl="2" indent="-285750" algn="just">
              <a:lnSpc>
                <a:spcPct val="120000"/>
              </a:lnSpc>
              <a:spcBef>
                <a:spcPct val="20000"/>
              </a:spcBef>
              <a:spcAft>
                <a:spcPct val="0"/>
              </a:spcAft>
              <a:buClr>
                <a:schemeClr val="accent1"/>
              </a:buClr>
              <a:buFont typeface="Wingdings" panose="05000000000000000000" pitchFamily="2" charset="2"/>
              <a:buChar char="v"/>
              <a:defRPr/>
            </a:pPr>
            <a:r>
              <a:rPr lang="en-US" sz="1400" dirty="0">
                <a:latin typeface="Georgia" panose="02040502050405020303" pitchFamily="18" charset="0"/>
              </a:rPr>
              <a:t>The first time a thread accesses a field of an object, it sees either the initial value of the field or a value since written by some other thread. .</a:t>
            </a:r>
          </a:p>
          <a:p>
            <a:pPr marL="555625" lvl="2" indent="-285750" algn="just">
              <a:lnSpc>
                <a:spcPct val="120000"/>
              </a:lnSpc>
              <a:spcBef>
                <a:spcPct val="20000"/>
              </a:spcBef>
              <a:spcAft>
                <a:spcPct val="0"/>
              </a:spcAft>
              <a:buClr>
                <a:schemeClr val="accent1"/>
              </a:buClr>
              <a:buFont typeface="Wingdings" panose="05000000000000000000" pitchFamily="2" charset="2"/>
              <a:buChar char="v"/>
              <a:defRPr/>
            </a:pPr>
            <a:r>
              <a:rPr lang="en-US" sz="1400" dirty="0">
                <a:latin typeface="Georgia" panose="02040502050405020303" pitchFamily="18" charset="0"/>
              </a:rPr>
              <a:t>As a thread terminates, all written variables are flushed to main memory. For example, if one thread synchronizes on the termination of another thread using </a:t>
            </a:r>
            <a:r>
              <a:rPr lang="en-US" sz="1400" dirty="0" err="1">
                <a:latin typeface="Georgia" panose="02040502050405020303" pitchFamily="18" charset="0"/>
              </a:rPr>
              <a:t>Thread.join</a:t>
            </a:r>
            <a:r>
              <a:rPr lang="en-US" sz="1400" dirty="0">
                <a:latin typeface="Georgia" panose="02040502050405020303" pitchFamily="18" charset="0"/>
              </a:rPr>
              <a:t>, then it is guaranteed to see the effects made by that thread.</a:t>
            </a:r>
          </a:p>
          <a:p>
            <a:pPr marL="269875" lvl="2" indent="0" algn="just">
              <a:lnSpc>
                <a:spcPct val="120000"/>
              </a:lnSpc>
              <a:spcBef>
                <a:spcPct val="20000"/>
              </a:spcBef>
              <a:spcAft>
                <a:spcPct val="0"/>
              </a:spcAft>
              <a:buClr>
                <a:schemeClr val="accent1"/>
              </a:buClr>
              <a:buFont typeface="Arial" charset="0"/>
              <a:buNone/>
              <a:defRPr/>
            </a:pPr>
            <a:endParaRPr lang="en-US" sz="1400" dirty="0">
              <a:solidFill>
                <a:srgbClr val="4D4D4D"/>
              </a:solidFill>
              <a:latin typeface="Georgia" pitchFamily="-112" charset="0"/>
            </a:endParaRPr>
          </a:p>
          <a:p>
            <a:pPr>
              <a:defRPr/>
            </a:pPr>
            <a:endParaRPr lang="en-US" dirty="0" smtClean="0"/>
          </a:p>
          <a:p>
            <a:pPr>
              <a:defRPr/>
            </a:pPr>
            <a:endParaRPr lang="en-US" dirty="0"/>
          </a:p>
        </p:txBody>
      </p:sp>
    </p:spTree>
    <p:extLst>
      <p:ext uri="{BB962C8B-B14F-4D97-AF65-F5344CB8AC3E}">
        <p14:creationId xmlns:p14="http://schemas.microsoft.com/office/powerpoint/2010/main" val="824521124"/>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11015" y="304800"/>
            <a:ext cx="11274663" cy="609600"/>
          </a:xfrm>
        </p:spPr>
        <p:txBody>
          <a:bodyPr/>
          <a:lstStyle/>
          <a:p>
            <a:r>
              <a:rPr lang="en-US" altLang="en-US" smtClean="0"/>
              <a:t>Visibility Problem</a:t>
            </a:r>
          </a:p>
        </p:txBody>
      </p:sp>
      <p:sp>
        <p:nvSpPr>
          <p:cNvPr id="3" name="Content Placeholder 2"/>
          <p:cNvSpPr>
            <a:spLocks noGrp="1"/>
          </p:cNvSpPr>
          <p:nvPr>
            <p:ph sz="quarter" idx="10"/>
          </p:nvPr>
        </p:nvSpPr>
        <p:spPr>
          <a:xfrm>
            <a:off x="711015" y="838200"/>
            <a:ext cx="10868369" cy="5486400"/>
          </a:xfrm>
        </p:spPr>
        <p:txBody>
          <a:bodyPr/>
          <a:lstStyle/>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dirty="0"/>
              <a:t>Visibility problems never arise when passing references to objects across methods in </a:t>
            </a:r>
            <a:r>
              <a:rPr lang="en-US" dirty="0" smtClean="0"/>
              <a:t>the </a:t>
            </a:r>
            <a:r>
              <a:rPr lang="en-US" dirty="0"/>
              <a:t>same thread</a:t>
            </a:r>
            <a:r>
              <a:rPr lang="en-US" dirty="0" smtClean="0"/>
              <a:t>.</a:t>
            </a:r>
          </a:p>
          <a:p>
            <a:pPr marL="38100" lvl="1" indent="0" algn="just">
              <a:lnSpc>
                <a:spcPct val="120000"/>
              </a:lnSpc>
              <a:spcBef>
                <a:spcPct val="20000"/>
              </a:spcBef>
              <a:spcAft>
                <a:spcPct val="0"/>
              </a:spcAft>
              <a:buClr>
                <a:schemeClr val="accent1"/>
              </a:buClr>
              <a:buSzPct val="125000"/>
              <a:buFont typeface="Wingdings" panose="05000000000000000000" pitchFamily="2" charset="2"/>
              <a:buNone/>
              <a:defRPr/>
            </a:pPr>
            <a:endParaRPr lang="en-US" dirty="0" smtClean="0">
              <a:solidFill>
                <a:srgbClr val="4D4D4D"/>
              </a:solidFill>
              <a:latin typeface="Georgia" pitchFamily="-112" charset="0"/>
            </a:endParaRPr>
          </a:p>
          <a:p>
            <a:pPr marL="323850" indent="-285750" algn="just">
              <a:lnSpc>
                <a:spcPct val="120000"/>
              </a:lnSpc>
              <a:spcBef>
                <a:spcPct val="20000"/>
              </a:spcBef>
              <a:spcAft>
                <a:spcPct val="0"/>
              </a:spcAft>
              <a:buClr>
                <a:schemeClr val="accent1"/>
              </a:buClr>
              <a:defRPr/>
            </a:pPr>
            <a:r>
              <a:rPr lang="en-US" sz="1600" dirty="0" smtClean="0"/>
              <a:t>Here is example of a code with visibility problem:  </a:t>
            </a:r>
            <a:endParaRPr lang="en-US" sz="1600" dirty="0">
              <a:solidFill>
                <a:srgbClr val="4D4D4D"/>
              </a:solidFill>
              <a:latin typeface="Georgia" pitchFamily="-112" charset="0"/>
            </a:endParaRPr>
          </a:p>
          <a:p>
            <a:pPr algn="just">
              <a:defRPr/>
            </a:pPr>
            <a:endParaRPr lang="en-US" dirty="0" smtClean="0"/>
          </a:p>
          <a:p>
            <a:pPr marL="269875" lvl="2" indent="0" algn="just">
              <a:lnSpc>
                <a:spcPct val="120000"/>
              </a:lnSpc>
              <a:spcBef>
                <a:spcPct val="20000"/>
              </a:spcBef>
              <a:spcAft>
                <a:spcPct val="0"/>
              </a:spcAft>
              <a:buClr>
                <a:schemeClr val="accent1"/>
              </a:buClr>
              <a:buFont typeface="Arial" charset="0"/>
              <a:buNone/>
              <a:defRPr/>
            </a:pPr>
            <a:r>
              <a:rPr lang="en-US" sz="1400" dirty="0"/>
              <a:t>class </a:t>
            </a:r>
            <a:r>
              <a:rPr lang="en-US" sz="1400" dirty="0" err="1"/>
              <a:t>LoopMayNeverEnd</a:t>
            </a:r>
            <a:r>
              <a:rPr lang="en-US" sz="1400" dirty="0"/>
              <a:t> { </a:t>
            </a:r>
          </a:p>
          <a:p>
            <a:pPr marL="269875" lvl="2" indent="0" algn="just">
              <a:lnSpc>
                <a:spcPct val="120000"/>
              </a:lnSpc>
              <a:spcBef>
                <a:spcPct val="20000"/>
              </a:spcBef>
              <a:spcAft>
                <a:spcPct val="0"/>
              </a:spcAft>
              <a:buClr>
                <a:schemeClr val="accent1"/>
              </a:buClr>
              <a:buFont typeface="Arial" charset="0"/>
              <a:buNone/>
              <a:defRPr/>
            </a:pPr>
            <a:r>
              <a:rPr lang="en-US" sz="1400" dirty="0"/>
              <a:t>  </a:t>
            </a:r>
            <a:r>
              <a:rPr lang="en-US" sz="1400" dirty="0" err="1"/>
              <a:t>boolean</a:t>
            </a:r>
            <a:r>
              <a:rPr lang="en-US" sz="1400" dirty="0"/>
              <a:t> done = false; </a:t>
            </a:r>
          </a:p>
          <a:p>
            <a:pPr marL="269875" lvl="2" indent="0" algn="just">
              <a:lnSpc>
                <a:spcPct val="120000"/>
              </a:lnSpc>
              <a:spcBef>
                <a:spcPct val="20000"/>
              </a:spcBef>
              <a:spcAft>
                <a:spcPct val="0"/>
              </a:spcAft>
              <a:buClr>
                <a:schemeClr val="accent1"/>
              </a:buClr>
              <a:buFont typeface="Arial" charset="0"/>
              <a:buNone/>
              <a:defRPr/>
            </a:pPr>
            <a:endParaRPr lang="en-US" sz="1400" dirty="0"/>
          </a:p>
          <a:p>
            <a:pPr marL="269875" lvl="2" indent="0" algn="just">
              <a:lnSpc>
                <a:spcPct val="120000"/>
              </a:lnSpc>
              <a:spcBef>
                <a:spcPct val="20000"/>
              </a:spcBef>
              <a:spcAft>
                <a:spcPct val="0"/>
              </a:spcAft>
              <a:buClr>
                <a:schemeClr val="accent1"/>
              </a:buClr>
              <a:buFont typeface="Arial" charset="0"/>
              <a:buNone/>
              <a:defRPr/>
            </a:pPr>
            <a:r>
              <a:rPr lang="en-US" sz="1400" dirty="0"/>
              <a:t>  void work() { </a:t>
            </a:r>
          </a:p>
          <a:p>
            <a:pPr marL="269875" lvl="2" indent="0" algn="just">
              <a:lnSpc>
                <a:spcPct val="120000"/>
              </a:lnSpc>
              <a:spcBef>
                <a:spcPct val="20000"/>
              </a:spcBef>
              <a:spcAft>
                <a:spcPct val="0"/>
              </a:spcAft>
              <a:buClr>
                <a:schemeClr val="accent1"/>
              </a:buClr>
              <a:buFont typeface="Arial" charset="0"/>
              <a:buNone/>
              <a:defRPr/>
            </a:pPr>
            <a:r>
              <a:rPr lang="en-US" sz="1400" dirty="0"/>
              <a:t>    while (!done) { </a:t>
            </a:r>
          </a:p>
          <a:p>
            <a:pPr marL="269875" lvl="2" indent="0" algn="just">
              <a:lnSpc>
                <a:spcPct val="120000"/>
              </a:lnSpc>
              <a:spcBef>
                <a:spcPct val="20000"/>
              </a:spcBef>
              <a:spcAft>
                <a:spcPct val="0"/>
              </a:spcAft>
              <a:buClr>
                <a:schemeClr val="accent1"/>
              </a:buClr>
              <a:buFont typeface="Arial" charset="0"/>
              <a:buNone/>
              <a:defRPr/>
            </a:pPr>
            <a:r>
              <a:rPr lang="en-US" sz="1400" dirty="0"/>
              <a:t>      // do work </a:t>
            </a:r>
          </a:p>
          <a:p>
            <a:pPr marL="269875" lvl="2" indent="0" algn="just">
              <a:lnSpc>
                <a:spcPct val="120000"/>
              </a:lnSpc>
              <a:spcBef>
                <a:spcPct val="20000"/>
              </a:spcBef>
              <a:spcAft>
                <a:spcPct val="0"/>
              </a:spcAft>
              <a:buClr>
                <a:schemeClr val="accent1"/>
              </a:buClr>
              <a:buFont typeface="Arial" charset="0"/>
              <a:buNone/>
              <a:defRPr/>
            </a:pPr>
            <a:r>
              <a:rPr lang="en-US" sz="1400" dirty="0"/>
              <a:t>    } </a:t>
            </a:r>
          </a:p>
          <a:p>
            <a:pPr marL="269875" lvl="2" indent="0" algn="just">
              <a:lnSpc>
                <a:spcPct val="120000"/>
              </a:lnSpc>
              <a:spcBef>
                <a:spcPct val="20000"/>
              </a:spcBef>
              <a:spcAft>
                <a:spcPct val="0"/>
              </a:spcAft>
              <a:buClr>
                <a:schemeClr val="accent1"/>
              </a:buClr>
              <a:buFont typeface="Arial" charset="0"/>
              <a:buNone/>
              <a:defRPr/>
            </a:pPr>
            <a:r>
              <a:rPr lang="en-US" sz="1400" dirty="0"/>
              <a:t>  } </a:t>
            </a:r>
          </a:p>
          <a:p>
            <a:pPr marL="269875" lvl="2" indent="0" algn="just">
              <a:lnSpc>
                <a:spcPct val="120000"/>
              </a:lnSpc>
              <a:spcBef>
                <a:spcPct val="20000"/>
              </a:spcBef>
              <a:spcAft>
                <a:spcPct val="0"/>
              </a:spcAft>
              <a:buClr>
                <a:schemeClr val="accent1"/>
              </a:buClr>
              <a:buFont typeface="Arial" charset="0"/>
              <a:buNone/>
              <a:defRPr/>
            </a:pPr>
            <a:r>
              <a:rPr lang="en-US" sz="1400" dirty="0"/>
              <a:t> </a:t>
            </a:r>
          </a:p>
          <a:p>
            <a:pPr marL="269875" lvl="2" indent="0" algn="just">
              <a:lnSpc>
                <a:spcPct val="120000"/>
              </a:lnSpc>
              <a:spcBef>
                <a:spcPct val="20000"/>
              </a:spcBef>
              <a:spcAft>
                <a:spcPct val="0"/>
              </a:spcAft>
              <a:buClr>
                <a:schemeClr val="accent1"/>
              </a:buClr>
              <a:buFont typeface="Arial" charset="0"/>
              <a:buNone/>
              <a:defRPr/>
            </a:pPr>
            <a:r>
              <a:rPr lang="en-US" sz="1400" dirty="0"/>
              <a:t>  void </a:t>
            </a:r>
            <a:r>
              <a:rPr lang="en-US" sz="1400" dirty="0" err="1"/>
              <a:t>stopWork</a:t>
            </a:r>
            <a:r>
              <a:rPr lang="en-US" sz="1400" dirty="0"/>
              <a:t>() { </a:t>
            </a:r>
          </a:p>
          <a:p>
            <a:pPr marL="269875" lvl="2" indent="0" algn="just">
              <a:lnSpc>
                <a:spcPct val="120000"/>
              </a:lnSpc>
              <a:spcBef>
                <a:spcPct val="20000"/>
              </a:spcBef>
              <a:spcAft>
                <a:spcPct val="0"/>
              </a:spcAft>
              <a:buClr>
                <a:schemeClr val="accent1"/>
              </a:buClr>
              <a:buFont typeface="Arial" charset="0"/>
              <a:buNone/>
              <a:defRPr/>
            </a:pPr>
            <a:r>
              <a:rPr lang="en-US" sz="1400" dirty="0"/>
              <a:t>    done = true; </a:t>
            </a:r>
          </a:p>
          <a:p>
            <a:pPr marL="269875" lvl="2" indent="0" algn="just">
              <a:lnSpc>
                <a:spcPct val="120000"/>
              </a:lnSpc>
              <a:spcBef>
                <a:spcPct val="20000"/>
              </a:spcBef>
              <a:spcAft>
                <a:spcPct val="0"/>
              </a:spcAft>
              <a:buClr>
                <a:schemeClr val="accent1"/>
              </a:buClr>
              <a:buFont typeface="Arial" charset="0"/>
              <a:buNone/>
              <a:defRPr/>
            </a:pPr>
            <a:r>
              <a:rPr lang="en-US" sz="1400" dirty="0"/>
              <a:t>  } </a:t>
            </a:r>
          </a:p>
          <a:p>
            <a:pPr marL="269875" lvl="2" indent="0" algn="just">
              <a:lnSpc>
                <a:spcPct val="120000"/>
              </a:lnSpc>
              <a:spcBef>
                <a:spcPct val="20000"/>
              </a:spcBef>
              <a:spcAft>
                <a:spcPct val="0"/>
              </a:spcAft>
              <a:buClr>
                <a:schemeClr val="accent1"/>
              </a:buClr>
              <a:buFont typeface="Arial" charset="0"/>
              <a:buNone/>
              <a:defRPr/>
            </a:pPr>
            <a:r>
              <a:rPr lang="en-US" sz="1400" dirty="0" smtClean="0"/>
              <a:t>}</a:t>
            </a:r>
            <a:endParaRPr lang="en-US" sz="1400" dirty="0">
              <a:solidFill>
                <a:srgbClr val="4D4D4D"/>
              </a:solidFill>
              <a:latin typeface="Georgia" pitchFamily="-112" charset="0"/>
            </a:endParaRPr>
          </a:p>
        </p:txBody>
      </p:sp>
    </p:spTree>
    <p:extLst>
      <p:ext uri="{BB962C8B-B14F-4D97-AF65-F5344CB8AC3E}">
        <p14:creationId xmlns:p14="http://schemas.microsoft.com/office/powerpoint/2010/main" val="3455185983"/>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711015" y="304800"/>
            <a:ext cx="11274663" cy="609600"/>
          </a:xfrm>
        </p:spPr>
        <p:txBody>
          <a:bodyPr/>
          <a:lstStyle/>
          <a:p>
            <a:r>
              <a:rPr lang="en-US" altLang="en-US" smtClean="0"/>
              <a:t>Visibility Problem</a:t>
            </a:r>
          </a:p>
        </p:txBody>
      </p:sp>
      <p:sp>
        <p:nvSpPr>
          <p:cNvPr id="23555" name="Content Placeholder 2"/>
          <p:cNvSpPr>
            <a:spLocks noGrp="1"/>
          </p:cNvSpPr>
          <p:nvPr>
            <p:ph sz="quarter" idx="10"/>
          </p:nvPr>
        </p:nvSpPr>
        <p:spPr>
          <a:xfrm>
            <a:off x="711015" y="838200"/>
            <a:ext cx="10868369" cy="5486400"/>
          </a:xfrm>
        </p:spPr>
        <p:txBody>
          <a:bodyPr/>
          <a:lstStyle/>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r>
              <a:rPr lang="en-US" altLang="en-US" smtClean="0"/>
              <a:t>In this code, imagine that two threads are created; one thread calls work, and at some point, the other thread calls stopWork on the same object. Because there is no synchronization between the two, the thread in the loop may never see the update to done performed by the other thread. In practice, this may happen if the compiler detects that no writes are performed to done in the first thread; the compiler may decide that the program only has to read done once, transforming it into an infinite loop.</a:t>
            </a:r>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r>
              <a:rPr lang="en-US" altLang="en-US" smtClean="0"/>
              <a:t>One of the key concepts needed to understand the JMM is that of </a:t>
            </a:r>
            <a:r>
              <a:rPr lang="en-US" altLang="en-US" i="1" smtClean="0"/>
              <a:t>visibility</a:t>
            </a:r>
            <a:r>
              <a:rPr lang="en-US" altLang="en-US" smtClean="0"/>
              <a:t> -- how do you know that if thread A executes someVariable = 3, other threads will see the value 3 written there by thread A? A number of reasons exist for why another thread might not immediately see the value 3 for someVariable: it could be because the compiler has reordered instructions in order to execute more efficiently, or that someVariable was cached in a register, or that its value was written to the cache on the writing processor but not yet flushed to main memory, or that there is an old (or stale) value in the reading processor's cache. </a:t>
            </a:r>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r>
              <a:rPr lang="en-US" altLang="en-US" smtClean="0"/>
              <a:t>It is the memory model that determines when a thread can reliably "see" writes to</a:t>
            </a:r>
          </a:p>
        </p:txBody>
      </p:sp>
    </p:spTree>
    <p:extLst>
      <p:ext uri="{BB962C8B-B14F-4D97-AF65-F5344CB8AC3E}">
        <p14:creationId xmlns:p14="http://schemas.microsoft.com/office/powerpoint/2010/main" val="2654940404"/>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00100" lvl="1">
              <a:buFont typeface="+mj-lt"/>
              <a:buAutoNum type="arabicPeriod"/>
              <a:defRPr/>
            </a:pPr>
            <a:r>
              <a:rPr lang="en-US" sz="2400" dirty="0">
                <a:solidFill>
                  <a:srgbClr val="404040"/>
                </a:solidFill>
                <a:latin typeface="Georgia" panose="02040502050405020303" pitchFamily="18" charset="0"/>
              </a:rPr>
              <a:t>What is a memory model, and why would I want one? </a:t>
            </a:r>
          </a:p>
          <a:p>
            <a:pPr marL="800100" lvl="1">
              <a:buFont typeface="+mj-lt"/>
              <a:buAutoNum type="arabicPeriod"/>
              <a:defRPr/>
            </a:pPr>
            <a:r>
              <a:rPr lang="en-US" sz="2400" dirty="0">
                <a:solidFill>
                  <a:srgbClr val="404040"/>
                </a:solidFill>
                <a:latin typeface="Georgia" panose="02040502050405020303" pitchFamily="18" charset="0"/>
              </a:rPr>
              <a:t>Final/Volatile with Old and New Memory Model</a:t>
            </a:r>
          </a:p>
          <a:p>
            <a:pPr marL="800100" lvl="1">
              <a:buFont typeface="+mj-lt"/>
              <a:buAutoNum type="arabicPeriod"/>
              <a:defRPr/>
            </a:pPr>
            <a:r>
              <a:rPr lang="en-US" sz="2400" dirty="0">
                <a:solidFill>
                  <a:srgbClr val="404040"/>
                </a:solidFill>
                <a:latin typeface="Georgia" panose="02040502050405020303" pitchFamily="18" charset="0"/>
              </a:rPr>
              <a:t>Happen Before Concept. </a:t>
            </a:r>
          </a:p>
          <a:p>
            <a:pPr marL="800100" lvl="1">
              <a:buFont typeface="+mj-lt"/>
              <a:buAutoNum type="arabicPeriod"/>
              <a:defRPr/>
            </a:pPr>
            <a:r>
              <a:rPr lang="en-US" sz="2400" dirty="0">
                <a:solidFill>
                  <a:srgbClr val="404040"/>
                </a:solidFill>
                <a:latin typeface="Georgia" panose="02040502050405020303" pitchFamily="18" charset="0"/>
              </a:rPr>
              <a:t>Memory Barrier (Read Barrier, Write Barrier)</a:t>
            </a:r>
          </a:p>
          <a:p>
            <a:pPr marL="800100" lvl="1">
              <a:buFont typeface="+mj-lt"/>
              <a:buAutoNum type="arabicPeriod"/>
              <a:defRPr/>
            </a:pPr>
            <a:r>
              <a:rPr lang="en-US" sz="2400" dirty="0">
                <a:solidFill>
                  <a:srgbClr val="404040"/>
                </a:solidFill>
                <a:latin typeface="Georgia" panose="02040502050405020303" pitchFamily="18" charset="0"/>
              </a:rPr>
              <a:t>Visibility Problem.  </a:t>
            </a:r>
          </a:p>
          <a:p>
            <a:pPr marL="800100" lvl="1">
              <a:buFont typeface="+mj-lt"/>
              <a:buAutoNum type="arabicPeriod"/>
              <a:defRPr/>
            </a:pPr>
            <a:r>
              <a:rPr lang="en-US" sz="2400" dirty="0">
                <a:solidFill>
                  <a:srgbClr val="404040"/>
                </a:solidFill>
                <a:latin typeface="Georgia" panose="02040502050405020303" pitchFamily="18" charset="0"/>
              </a:rPr>
              <a:t>Race Condition Problem. </a:t>
            </a:r>
            <a:endParaRPr lang="en-US" sz="2400" dirty="0">
              <a:solidFill>
                <a:srgbClr val="404040"/>
              </a:solidFill>
              <a:latin typeface="Comic Sans MS" pitchFamily="66" charset="0"/>
            </a:endParaRPr>
          </a:p>
          <a:p>
            <a:endParaRPr lang="en-US" dirty="0"/>
          </a:p>
        </p:txBody>
      </p:sp>
    </p:spTree>
    <p:extLst>
      <p:ext uri="{BB962C8B-B14F-4D97-AF65-F5344CB8AC3E}">
        <p14:creationId xmlns:p14="http://schemas.microsoft.com/office/powerpoint/2010/main" val="323139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11015" y="304800"/>
            <a:ext cx="11274663" cy="609600"/>
          </a:xfrm>
        </p:spPr>
        <p:txBody>
          <a:bodyPr/>
          <a:lstStyle/>
          <a:p>
            <a:r>
              <a:rPr lang="en-US" altLang="en-US" smtClean="0"/>
              <a:t>Visibility Problem</a:t>
            </a:r>
          </a:p>
        </p:txBody>
      </p:sp>
      <p:sp>
        <p:nvSpPr>
          <p:cNvPr id="18435" name="Content Placeholder 2"/>
          <p:cNvSpPr>
            <a:spLocks noGrp="1"/>
          </p:cNvSpPr>
          <p:nvPr>
            <p:ph sz="quarter" idx="10"/>
          </p:nvPr>
        </p:nvSpPr>
        <p:spPr>
          <a:xfrm>
            <a:off x="711015" y="838200"/>
            <a:ext cx="10868369" cy="5486400"/>
          </a:xfrm>
        </p:spPr>
        <p:txBody>
          <a:bodyPr/>
          <a:lstStyle/>
          <a:p>
            <a:pPr marL="269875" lvl="2" indent="0" algn="just">
              <a:lnSpc>
                <a:spcPct val="120000"/>
              </a:lnSpc>
              <a:spcBef>
                <a:spcPct val="20000"/>
              </a:spcBef>
              <a:spcAft>
                <a:spcPct val="0"/>
              </a:spcAft>
              <a:buClr>
                <a:schemeClr val="accent1"/>
              </a:buClr>
              <a:buFont typeface="Arial" charset="0"/>
              <a:buNone/>
              <a:defRPr/>
            </a:pPr>
            <a:r>
              <a:rPr lang="en-US" altLang="en-US" sz="1600" dirty="0">
                <a:latin typeface="Georgia" panose="02040502050405020303" pitchFamily="18" charset="0"/>
              </a:rPr>
              <a:t>variables made by other threads. In particular, the memory model defines semantics for volatile, synchronized, and final that make guarantees of visibility of memory operations across threads.</a:t>
            </a:r>
          </a:p>
          <a:p>
            <a:pPr marL="38100" lvl="1" indent="0" algn="just">
              <a:lnSpc>
                <a:spcPct val="120000"/>
              </a:lnSpc>
              <a:spcBef>
                <a:spcPct val="20000"/>
              </a:spcBef>
              <a:spcAft>
                <a:spcPct val="0"/>
              </a:spcAft>
              <a:buClr>
                <a:schemeClr val="accent1"/>
              </a:buClr>
              <a:buSzPct val="125000"/>
              <a:buFont typeface="Wingdings" panose="05000000000000000000" pitchFamily="2" charset="2"/>
              <a:buNone/>
              <a:defRPr/>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altLang="en-US" dirty="0" smtClean="0"/>
              <a:t>When a thread exits a synchronized block as part of releasing the associated monitor, the JMM requires that the local processor cache be flushed to main memory. (Actually, the memory model does not talk about caches -- it talks about an abstraction, </a:t>
            </a:r>
            <a:r>
              <a:rPr lang="en-US" altLang="en-US" i="1" dirty="0" smtClean="0"/>
              <a:t>local memory</a:t>
            </a:r>
            <a:r>
              <a:rPr lang="en-US" altLang="en-US" dirty="0" smtClean="0"/>
              <a:t>, which encompasses caches, registers, and other hardware and compiler optimizations.) Similarly, as part of acquiring the monitor when entering a synchronized block, local caches are invalidated so that subsequent reads will go directly to main memory and not the local cache. This process guarantees that when a variable is written by one thread during a synchronized block protected by a given monitor and read by another thread during a synchronized block protected by the same monitor, the write to the variable will be visible by the reading thread. The JMM does not make this guarantee in the absence of synchronization -- which is why synchronization (or its younger sibling, volatile) must be used whenever multiple threads are accessing the same variables.</a:t>
            </a:r>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endParaRPr lang="en-US" altLang="en-US" dirty="0" smtClean="0"/>
          </a:p>
        </p:txBody>
      </p:sp>
    </p:spTree>
    <p:extLst>
      <p:ext uri="{BB962C8B-B14F-4D97-AF65-F5344CB8AC3E}">
        <p14:creationId xmlns:p14="http://schemas.microsoft.com/office/powerpoint/2010/main" val="1628283288"/>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711015" y="304800"/>
            <a:ext cx="11274663" cy="609600"/>
          </a:xfrm>
        </p:spPr>
        <p:txBody>
          <a:bodyPr/>
          <a:lstStyle/>
          <a:p>
            <a:r>
              <a:rPr lang="en-US" altLang="en-US" smtClean="0"/>
              <a:t>Visibility Problem</a:t>
            </a:r>
          </a:p>
        </p:txBody>
      </p:sp>
      <p:sp>
        <p:nvSpPr>
          <p:cNvPr id="19459" name="Content Placeholder 2"/>
          <p:cNvSpPr>
            <a:spLocks noGrp="1"/>
          </p:cNvSpPr>
          <p:nvPr>
            <p:ph sz="quarter" idx="10"/>
          </p:nvPr>
        </p:nvSpPr>
        <p:spPr>
          <a:xfrm>
            <a:off x="711015" y="838200"/>
            <a:ext cx="10868369" cy="5486400"/>
          </a:xfrm>
        </p:spPr>
        <p:txBody>
          <a:bodyPr/>
          <a:lstStyle/>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altLang="en-US" dirty="0"/>
              <a:t>If two or more threads are sharing an object, without the proper use of either volatile declarations or synchronization, updates to the shared object made by one thread may not be visible to other threads</a:t>
            </a:r>
          </a:p>
          <a:p>
            <a:pPr marL="38100" lvl="1" indent="0" algn="just">
              <a:lnSpc>
                <a:spcPct val="120000"/>
              </a:lnSpc>
              <a:spcBef>
                <a:spcPct val="20000"/>
              </a:spcBef>
              <a:spcAft>
                <a:spcPct val="0"/>
              </a:spcAft>
              <a:buClr>
                <a:schemeClr val="accent1"/>
              </a:buClr>
              <a:buSzPct val="125000"/>
              <a:buFont typeface="Wingdings" panose="05000000000000000000" pitchFamily="2" charset="2"/>
              <a:buNone/>
              <a:defRPr/>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altLang="en-US" dirty="0" smtClean="0"/>
              <a:t>Imagine that the shared object is initially stored in main memory. A thread running on CPU one then reads the shared object into its CPU cache. There it makes a change to the shared object. As long as the CPU cache has not been flushed back to main memory, the changed version of the shared object is not visible to threads running on other CPUs. This way each thread may end up with its own copy of the shared object, each copy sitting in a different CPU cache.</a:t>
            </a:r>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altLang="en-US" dirty="0" smtClean="0"/>
              <a:t>The following diagram illustrates the sketched situation. One thread running on the left CPU copies the shared object into its CPU cache, and changes its count variable to 2. This change is not visible to other threads running on the right CPU, because the update to count has not been flushed back to main memory yet. </a:t>
            </a:r>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endParaRPr lang="en-US" altLang="en-US" dirty="0" smtClean="0"/>
          </a:p>
        </p:txBody>
      </p:sp>
    </p:spTree>
    <p:extLst>
      <p:ext uri="{BB962C8B-B14F-4D97-AF65-F5344CB8AC3E}">
        <p14:creationId xmlns:p14="http://schemas.microsoft.com/office/powerpoint/2010/main" val="1395536970"/>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711015" y="304800"/>
            <a:ext cx="11274663" cy="609600"/>
          </a:xfrm>
        </p:spPr>
        <p:txBody>
          <a:bodyPr/>
          <a:lstStyle/>
          <a:p>
            <a:r>
              <a:rPr lang="en-US" altLang="en-US" smtClean="0"/>
              <a:t>Visibility Problem</a:t>
            </a:r>
          </a:p>
        </p:txBody>
      </p:sp>
      <p:sp>
        <p:nvSpPr>
          <p:cNvPr id="26627" name="Content Placeholder 2"/>
          <p:cNvSpPr>
            <a:spLocks noGrp="1"/>
          </p:cNvSpPr>
          <p:nvPr>
            <p:ph sz="quarter" idx="10"/>
          </p:nvPr>
        </p:nvSpPr>
        <p:spPr>
          <a:xfrm>
            <a:off x="711015" y="838200"/>
            <a:ext cx="10868369" cy="5486400"/>
          </a:xfrm>
        </p:spPr>
        <p:txBody>
          <a:bodyPr/>
          <a:lstStyle/>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r>
              <a:rPr lang="en-US" altLang="en-US" smtClean="0"/>
              <a:t>To solve this problem you can use </a:t>
            </a:r>
            <a:r>
              <a:rPr lang="en-US" altLang="en-US" smtClean="0">
                <a:hlinkClick r:id="rId2"/>
              </a:rPr>
              <a:t>Java's volatile keyword</a:t>
            </a:r>
            <a:r>
              <a:rPr lang="en-US" altLang="en-US" smtClean="0"/>
              <a:t>. The volatile keyword can make sure that a given variable is read directly from main memory, and always written back to main memory when updated. . </a:t>
            </a:r>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smtClean="0"/>
          </a:p>
        </p:txBody>
      </p:sp>
      <p:pic>
        <p:nvPicPr>
          <p:cNvPr id="2662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0912" y="762001"/>
            <a:ext cx="660228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5269024"/>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11015" y="304800"/>
            <a:ext cx="11274663" cy="609600"/>
          </a:xfrm>
        </p:spPr>
        <p:txBody>
          <a:bodyPr/>
          <a:lstStyle/>
          <a:p>
            <a:r>
              <a:rPr lang="en-US" altLang="en-US" smtClean="0"/>
              <a:t>Race Condition Problem</a:t>
            </a:r>
          </a:p>
        </p:txBody>
      </p:sp>
      <p:sp>
        <p:nvSpPr>
          <p:cNvPr id="27651" name="Content Placeholder 2"/>
          <p:cNvSpPr>
            <a:spLocks noGrp="1"/>
          </p:cNvSpPr>
          <p:nvPr>
            <p:ph sz="quarter" idx="10"/>
          </p:nvPr>
        </p:nvSpPr>
        <p:spPr>
          <a:xfrm>
            <a:off x="711015" y="838200"/>
            <a:ext cx="10868369" cy="5486400"/>
          </a:xfrm>
        </p:spPr>
        <p:txBody>
          <a:bodyPr/>
          <a:lstStyle/>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r>
              <a:rPr lang="en-US" altLang="en-US" dirty="0" smtClean="0"/>
              <a:t>If two or more threads share an object, and more than one thread updates variables in that shared object, </a:t>
            </a:r>
            <a:r>
              <a:rPr lang="en-US" altLang="en-US" dirty="0" smtClean="0">
                <a:hlinkClick r:id="rId2"/>
              </a:rPr>
              <a:t>race conditions</a:t>
            </a:r>
            <a:r>
              <a:rPr lang="en-US" altLang="en-US" dirty="0" smtClean="0"/>
              <a:t> may occur. </a:t>
            </a:r>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r>
              <a:rPr lang="en-US" altLang="en-US" dirty="0" smtClean="0"/>
              <a:t>Imagine if thread A reads the variable count of a shared object into its CPU cache. Imagine too, that thread B does the same, but into a different CPU cache. Now thread A adds one to count, and thread B does the same. Now var1 has been incremented two times, once in each CPU cache.</a:t>
            </a:r>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r>
              <a:rPr lang="en-US" altLang="en-US" dirty="0" smtClean="0"/>
              <a:t>If these increments had been carried out sequentially, the variable count would be been incremented twice and had the original value + 2 written back to main memory. </a:t>
            </a:r>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r>
              <a:rPr lang="en-US" altLang="en-US" dirty="0" smtClean="0"/>
              <a:t>However, the two increments have been carried out concurrently without proper synchronization. Regardless of which of thread A and B that writes its updated version of count back to main memory, the updated value will only be 1 higher than the original value, despite the two increments. </a:t>
            </a:r>
          </a:p>
        </p:txBody>
      </p:sp>
    </p:spTree>
    <p:extLst>
      <p:ext uri="{BB962C8B-B14F-4D97-AF65-F5344CB8AC3E}">
        <p14:creationId xmlns:p14="http://schemas.microsoft.com/office/powerpoint/2010/main" val="103515667"/>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11015" y="304800"/>
            <a:ext cx="11274663" cy="609600"/>
          </a:xfrm>
        </p:spPr>
        <p:txBody>
          <a:bodyPr/>
          <a:lstStyle/>
          <a:p>
            <a:r>
              <a:rPr lang="en-US" altLang="en-US" smtClean="0"/>
              <a:t>Race Condition Problem</a:t>
            </a:r>
          </a:p>
        </p:txBody>
      </p:sp>
      <p:sp>
        <p:nvSpPr>
          <p:cNvPr id="28675" name="Content Placeholder 2"/>
          <p:cNvSpPr>
            <a:spLocks noGrp="1"/>
          </p:cNvSpPr>
          <p:nvPr>
            <p:ph sz="quarter" idx="10"/>
          </p:nvPr>
        </p:nvSpPr>
        <p:spPr>
          <a:xfrm>
            <a:off x="711015" y="838200"/>
            <a:ext cx="10868369" cy="5486400"/>
          </a:xfrm>
        </p:spPr>
        <p:txBody>
          <a:bodyPr/>
          <a:lstStyle/>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r>
              <a:rPr lang="en-US" altLang="en-US" dirty="0" smtClean="0"/>
              <a:t>This diagram illustrates an occurrence of the problem with race conditions as described above: </a:t>
            </a:r>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endParaRPr lang="en-US" alt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pPr>
            <a:r>
              <a:rPr lang="en-US" altLang="en-US" dirty="0" smtClean="0"/>
              <a:t>To solve this problem you can use a </a:t>
            </a:r>
            <a:r>
              <a:rPr lang="en-US" altLang="en-US" dirty="0" smtClean="0">
                <a:hlinkClick r:id="rId2"/>
              </a:rPr>
              <a:t>Java synchronized block</a:t>
            </a:r>
            <a:r>
              <a:rPr lang="en-US" altLang="en-US" dirty="0" smtClean="0"/>
              <a:t>. A synchronized block guarantees that only one thread can enter a given critical section of the code at any given time. Synchronized blocks also guarantee that all variables accessed inside the synchronized block will be read in from main memory, and when the thread exits the synchronized block, all updated variables will be flushed back to main memory again, regardless of whether the variable is declared volatile or not. </a:t>
            </a:r>
          </a:p>
        </p:txBody>
      </p:sp>
      <p:pic>
        <p:nvPicPr>
          <p:cNvPr id="2867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3608" y="1157514"/>
            <a:ext cx="688160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0879485"/>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711015" y="304800"/>
            <a:ext cx="11274663" cy="609600"/>
          </a:xfrm>
        </p:spPr>
        <p:txBody>
          <a:bodyPr/>
          <a:lstStyle/>
          <a:p>
            <a:r>
              <a:rPr lang="en-US" altLang="en-US" smtClean="0"/>
              <a:t>Memory Barrier </a:t>
            </a:r>
          </a:p>
        </p:txBody>
      </p:sp>
      <p:sp>
        <p:nvSpPr>
          <p:cNvPr id="3" name="Content Placeholder 2"/>
          <p:cNvSpPr>
            <a:spLocks noGrp="1"/>
          </p:cNvSpPr>
          <p:nvPr>
            <p:ph sz="quarter" idx="10"/>
          </p:nvPr>
        </p:nvSpPr>
        <p:spPr>
          <a:xfrm>
            <a:off x="711015" y="838200"/>
            <a:ext cx="10868369" cy="5486400"/>
          </a:xfrm>
        </p:spPr>
        <p:txBody>
          <a:bodyPr/>
          <a:lstStyle/>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dirty="0"/>
              <a:t>The techniques for making memory visible from a processor core are known as memory barriers or </a:t>
            </a:r>
            <a:r>
              <a:rPr lang="en-US" dirty="0" smtClean="0"/>
              <a:t>fences. </a:t>
            </a:r>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endParaRPr lang="en-US" i="1"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i="1" dirty="0" smtClean="0"/>
              <a:t>Memory </a:t>
            </a:r>
            <a:r>
              <a:rPr lang="en-US" i="1" dirty="0"/>
              <a:t>barriers</a:t>
            </a:r>
            <a:r>
              <a:rPr lang="en-US" dirty="0"/>
              <a:t>, or fences, are a set of processor instructions used to apply ordering limitations on memory operations</a:t>
            </a:r>
            <a:endParaRPr 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endParaRPr 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i="1" dirty="0"/>
              <a:t>Memory barriers </a:t>
            </a:r>
            <a:r>
              <a:rPr lang="en-US" dirty="0"/>
              <a:t>are CPU instructions that allow you to make certain assumptions about when data will be visible to other processes.  In Java, you implement them with the volatile keyword. </a:t>
            </a:r>
            <a:endParaRPr 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endParaRPr lang="en-US" dirty="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dirty="0"/>
              <a:t>Memory barriers provide two </a:t>
            </a:r>
            <a:r>
              <a:rPr lang="en-US" dirty="0" smtClean="0"/>
              <a:t>properties:</a:t>
            </a:r>
          </a:p>
          <a:p>
            <a:pPr marL="441325" lvl="2" indent="-171450" algn="just">
              <a:lnSpc>
                <a:spcPct val="120000"/>
              </a:lnSpc>
              <a:spcBef>
                <a:spcPct val="20000"/>
              </a:spcBef>
              <a:spcAft>
                <a:spcPct val="0"/>
              </a:spcAft>
              <a:buClr>
                <a:schemeClr val="accent1"/>
              </a:buClr>
              <a:defRPr/>
            </a:pPr>
            <a:r>
              <a:rPr lang="en-US" sz="1600" dirty="0">
                <a:latin typeface="Georgia" panose="02040502050405020303" pitchFamily="18" charset="0"/>
              </a:rPr>
              <a:t>Firstly, they preserve externally visible program order by ensuring all instructions either side of the barrier appear in the correct program order if observed from another CPU and,</a:t>
            </a:r>
          </a:p>
          <a:p>
            <a:pPr marL="441325" lvl="2" indent="-171450" algn="just">
              <a:lnSpc>
                <a:spcPct val="120000"/>
              </a:lnSpc>
              <a:spcBef>
                <a:spcPct val="20000"/>
              </a:spcBef>
              <a:spcAft>
                <a:spcPct val="0"/>
              </a:spcAft>
              <a:buClr>
                <a:schemeClr val="accent1"/>
              </a:buClr>
              <a:defRPr/>
            </a:pPr>
            <a:r>
              <a:rPr lang="en-US" sz="1600" dirty="0">
                <a:latin typeface="Georgia" panose="02040502050405020303" pitchFamily="18" charset="0"/>
              </a:rPr>
              <a:t>secondly, they make the memory visible by ensuring the data is propagated to the cache sub-system. </a:t>
            </a:r>
            <a:endParaRPr lang="en-US" sz="1600" dirty="0" smtClean="0">
              <a:latin typeface="Georgia" panose="02040502050405020303" pitchFamily="18" charset="0"/>
            </a:endParaRPr>
          </a:p>
          <a:p>
            <a:pPr marL="441325" lvl="2" indent="-171450" algn="just">
              <a:lnSpc>
                <a:spcPct val="120000"/>
              </a:lnSpc>
              <a:spcBef>
                <a:spcPct val="20000"/>
              </a:spcBef>
              <a:spcAft>
                <a:spcPct val="0"/>
              </a:spcAft>
              <a:buClr>
                <a:schemeClr val="accent1"/>
              </a:buClr>
              <a:defRPr/>
            </a:pPr>
            <a:endParaRPr lang="en-US" sz="1600" dirty="0">
              <a:latin typeface="Georgia" panose="02040502050405020303" pitchFamily="18" charset="0"/>
            </a:endParaRPr>
          </a:p>
          <a:p>
            <a:pPr marL="441325" lvl="2" indent="-171450" algn="just">
              <a:lnSpc>
                <a:spcPct val="120000"/>
              </a:lnSpc>
              <a:spcBef>
                <a:spcPct val="20000"/>
              </a:spcBef>
              <a:spcAft>
                <a:spcPct val="0"/>
              </a:spcAft>
              <a:buClr>
                <a:schemeClr val="accent1"/>
              </a:buClr>
              <a:defRPr/>
            </a:pPr>
            <a:endParaRPr lang="en-US" sz="1600" dirty="0" smtClean="0">
              <a:latin typeface="Georgia" panose="02040502050405020303" pitchFamily="18" charset="0"/>
            </a:endParaRPr>
          </a:p>
          <a:p>
            <a:pPr marL="441325" lvl="2" indent="-171450" algn="just">
              <a:lnSpc>
                <a:spcPct val="120000"/>
              </a:lnSpc>
              <a:spcBef>
                <a:spcPct val="20000"/>
              </a:spcBef>
              <a:spcAft>
                <a:spcPct val="0"/>
              </a:spcAft>
              <a:buClr>
                <a:schemeClr val="accent1"/>
              </a:buClr>
              <a:defRPr/>
            </a:pPr>
            <a:endParaRPr lang="en-US" sz="1600" dirty="0">
              <a:latin typeface="Georgia" panose="02040502050405020303" pitchFamily="18" charset="0"/>
            </a:endParaRPr>
          </a:p>
          <a:p>
            <a:pPr marL="441325" lvl="2" indent="-171450" algn="just">
              <a:lnSpc>
                <a:spcPct val="120000"/>
              </a:lnSpc>
              <a:spcBef>
                <a:spcPct val="20000"/>
              </a:spcBef>
              <a:spcAft>
                <a:spcPct val="0"/>
              </a:spcAft>
              <a:buClr>
                <a:schemeClr val="accent1"/>
              </a:buClr>
              <a:defRPr/>
            </a:pPr>
            <a:endParaRPr lang="en-US" sz="1600" dirty="0">
              <a:latin typeface="Georgia" panose="02040502050405020303" pitchFamily="18" charset="0"/>
            </a:endParaRPr>
          </a:p>
          <a:p>
            <a:pPr marL="323850" lvl="1" indent="-285750" algn="just">
              <a:lnSpc>
                <a:spcPct val="120000"/>
              </a:lnSpc>
              <a:spcBef>
                <a:spcPct val="20000"/>
              </a:spcBef>
              <a:spcAft>
                <a:spcPct val="0"/>
              </a:spcAft>
              <a:buClr>
                <a:schemeClr val="accent1"/>
              </a:buClr>
              <a:buFont typeface="Wingdings" panose="05000000000000000000" pitchFamily="2" charset="2"/>
              <a:buChar char="Ø"/>
              <a:defRPr/>
            </a:pPr>
            <a:endParaRPr lang="en-US" sz="2000" dirty="0" smtClean="0"/>
          </a:p>
          <a:p>
            <a:pPr marL="381000" lvl="1" indent="-342900" algn="just">
              <a:lnSpc>
                <a:spcPct val="120000"/>
              </a:lnSpc>
              <a:spcBef>
                <a:spcPct val="20000"/>
              </a:spcBef>
              <a:spcAft>
                <a:spcPct val="0"/>
              </a:spcAft>
              <a:buClr>
                <a:schemeClr val="accent1"/>
              </a:buClr>
              <a:buFont typeface="Wingdings" panose="05000000000000000000" pitchFamily="2" charset="2"/>
              <a:buChar char="Ø"/>
              <a:defRPr/>
            </a:pPr>
            <a:endParaRPr lang="en-US" sz="2000" dirty="0"/>
          </a:p>
        </p:txBody>
      </p:sp>
    </p:spTree>
    <p:extLst>
      <p:ext uri="{BB962C8B-B14F-4D97-AF65-F5344CB8AC3E}">
        <p14:creationId xmlns:p14="http://schemas.microsoft.com/office/powerpoint/2010/main" val="925342766"/>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11015" y="304800"/>
            <a:ext cx="11274663" cy="609600"/>
          </a:xfrm>
        </p:spPr>
        <p:txBody>
          <a:bodyPr/>
          <a:lstStyle/>
          <a:p>
            <a:r>
              <a:rPr lang="en-US" altLang="en-US" smtClean="0"/>
              <a:t>Memory Barrier </a:t>
            </a:r>
          </a:p>
        </p:txBody>
      </p:sp>
      <p:sp>
        <p:nvSpPr>
          <p:cNvPr id="3" name="Content Placeholder 2"/>
          <p:cNvSpPr>
            <a:spLocks noGrp="1"/>
          </p:cNvSpPr>
          <p:nvPr>
            <p:ph sz="quarter" idx="10"/>
          </p:nvPr>
        </p:nvSpPr>
        <p:spPr>
          <a:xfrm>
            <a:off x="711015" y="838200"/>
            <a:ext cx="10868369" cy="5486400"/>
          </a:xfrm>
        </p:spPr>
        <p:txBody>
          <a:bodyPr/>
          <a:lstStyle/>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dirty="0"/>
              <a:t>A </a:t>
            </a:r>
            <a:r>
              <a:rPr lang="en-US" i="1" dirty="0"/>
              <a:t>read barrier </a:t>
            </a:r>
            <a:r>
              <a:rPr lang="en-US" dirty="0"/>
              <a:t>will flush the invalidation queue, thus ensuring that all writes by other CPUs become visible to the flushing CPU. </a:t>
            </a:r>
            <a:r>
              <a:rPr lang="en-US" dirty="0" smtClean="0"/>
              <a:t> </a:t>
            </a:r>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endParaRPr lang="en-US" dirty="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dirty="0"/>
              <a:t>A </a:t>
            </a:r>
            <a:r>
              <a:rPr lang="en-US" i="1" dirty="0"/>
              <a:t>read barrier </a:t>
            </a:r>
            <a:r>
              <a:rPr lang="en-US" dirty="0"/>
              <a:t>invalidates the local memory (cache, registers, </a:t>
            </a:r>
            <a:r>
              <a:rPr lang="en-US" dirty="0" err="1"/>
              <a:t>etc</a:t>
            </a:r>
            <a:r>
              <a:rPr lang="en-US" dirty="0"/>
              <a:t>) and then reads the contents from the main memory, so that changes made by other threads becomes visible to the current Thread.</a:t>
            </a:r>
            <a:endParaRPr 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endParaRPr 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dirty="0"/>
              <a:t>A </a:t>
            </a:r>
            <a:r>
              <a:rPr lang="en-US" i="1" dirty="0"/>
              <a:t>write barrier </a:t>
            </a:r>
            <a:r>
              <a:rPr lang="en-US" dirty="0"/>
              <a:t>flushes out the contents of the processor's local memory to the main memory, so that changes made by the current Thread becomes visible to the other </a:t>
            </a:r>
            <a:r>
              <a:rPr lang="en-US" dirty="0" smtClean="0"/>
              <a:t>threads.</a:t>
            </a:r>
            <a:endParaRPr lang="en-US" dirty="0" smtClean="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endParaRPr lang="en-US" dirty="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i="1" dirty="0" smtClean="0"/>
              <a:t>Write </a:t>
            </a:r>
            <a:r>
              <a:rPr lang="en-US" i="1" dirty="0"/>
              <a:t>barrier</a:t>
            </a:r>
            <a:r>
              <a:rPr lang="en-US" dirty="0"/>
              <a:t> will flush all the data that was written before the barrier out to cache, therefore any other thread that tries to read that data will get the most up-to-date version regardless of which core or which socket it might be executing by</a:t>
            </a:r>
            <a:r>
              <a:rPr lang="en-US" dirty="0" smtClean="0"/>
              <a:t>.</a:t>
            </a:r>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endParaRPr lang="en-US" dirty="0"/>
          </a:p>
          <a:p>
            <a:pPr marL="323850" lvl="1" indent="-285750" algn="just">
              <a:lnSpc>
                <a:spcPct val="120000"/>
              </a:lnSpc>
              <a:spcBef>
                <a:spcPct val="20000"/>
              </a:spcBef>
              <a:spcAft>
                <a:spcPct val="0"/>
              </a:spcAft>
              <a:buClr>
                <a:schemeClr val="accent1"/>
              </a:buClr>
              <a:buSzPct val="125000"/>
              <a:buFont typeface="Wingdings" panose="05000000000000000000" pitchFamily="2" charset="2"/>
              <a:buChar char="Ø"/>
              <a:defRPr/>
            </a:pPr>
            <a:r>
              <a:rPr lang="en-US" dirty="0" smtClean="0"/>
              <a:t>Key </a:t>
            </a:r>
            <a:r>
              <a:rPr lang="en-US" dirty="0"/>
              <a:t>point of generational GC is what it does need to collect entire heap each time, but just portion of it (e.g. young space). But to achieve this JVM have to </a:t>
            </a:r>
            <a:r>
              <a:rPr lang="en-US" dirty="0" smtClean="0"/>
              <a:t>implement</a:t>
            </a:r>
            <a:endParaRPr lang="en-US" dirty="0"/>
          </a:p>
          <a:p>
            <a:pPr marL="38100" lvl="1" indent="0" algn="just">
              <a:lnSpc>
                <a:spcPct val="120000"/>
              </a:lnSpc>
              <a:spcBef>
                <a:spcPct val="20000"/>
              </a:spcBef>
              <a:spcAft>
                <a:spcPct val="0"/>
              </a:spcAft>
              <a:buClr>
                <a:schemeClr val="accent1"/>
              </a:buClr>
              <a:buSzPct val="125000"/>
              <a:buFont typeface="Wingdings" panose="05000000000000000000" pitchFamily="2" charset="2"/>
              <a:buNone/>
              <a:defRPr/>
            </a:pPr>
            <a:r>
              <a:rPr lang="en-US" b="1" i="1" dirty="0" smtClean="0"/>
              <a:t>	</a:t>
            </a:r>
            <a:endParaRPr lang="en-US" dirty="0"/>
          </a:p>
          <a:p>
            <a:pPr marL="441325" lvl="2" indent="-171450" algn="just">
              <a:lnSpc>
                <a:spcPct val="120000"/>
              </a:lnSpc>
              <a:spcBef>
                <a:spcPct val="20000"/>
              </a:spcBef>
              <a:spcAft>
                <a:spcPct val="0"/>
              </a:spcAft>
              <a:buClr>
                <a:schemeClr val="accent1"/>
              </a:buClr>
              <a:defRPr/>
            </a:pPr>
            <a:endParaRPr lang="en-US" sz="1600" dirty="0">
              <a:latin typeface="Georgia" panose="02040502050405020303" pitchFamily="18" charset="0"/>
            </a:endParaRPr>
          </a:p>
          <a:p>
            <a:pPr marL="323850" lvl="1" indent="-285750" algn="just">
              <a:lnSpc>
                <a:spcPct val="120000"/>
              </a:lnSpc>
              <a:spcBef>
                <a:spcPct val="20000"/>
              </a:spcBef>
              <a:spcAft>
                <a:spcPct val="0"/>
              </a:spcAft>
              <a:buClr>
                <a:schemeClr val="accent1"/>
              </a:buClr>
              <a:buFont typeface="Wingdings" panose="05000000000000000000" pitchFamily="2" charset="2"/>
              <a:buChar char="Ø"/>
              <a:defRPr/>
            </a:pPr>
            <a:endParaRPr lang="en-US" sz="2000" dirty="0" smtClean="0"/>
          </a:p>
          <a:p>
            <a:pPr marL="381000" lvl="1" indent="-342900" algn="just">
              <a:lnSpc>
                <a:spcPct val="120000"/>
              </a:lnSpc>
              <a:spcBef>
                <a:spcPct val="20000"/>
              </a:spcBef>
              <a:spcAft>
                <a:spcPct val="0"/>
              </a:spcAft>
              <a:buClr>
                <a:schemeClr val="accent1"/>
              </a:buClr>
              <a:buFont typeface="Wingdings" panose="05000000000000000000" pitchFamily="2" charset="2"/>
              <a:buChar char="Ø"/>
              <a:defRPr/>
            </a:pPr>
            <a:endParaRPr lang="en-US" sz="2000" dirty="0"/>
          </a:p>
        </p:txBody>
      </p:sp>
    </p:spTree>
    <p:extLst>
      <p:ext uri="{BB962C8B-B14F-4D97-AF65-F5344CB8AC3E}">
        <p14:creationId xmlns:p14="http://schemas.microsoft.com/office/powerpoint/2010/main" val="716736734"/>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2539338" y="2689225"/>
            <a:ext cx="6500707" cy="3676650"/>
          </a:xfrm>
        </p:spPr>
      </p:pic>
      <p:sp>
        <p:nvSpPr>
          <p:cNvPr id="31747" name="Rectangle 1"/>
          <p:cNvSpPr>
            <a:spLocks noChangeArrowheads="1"/>
          </p:cNvSpPr>
          <p:nvPr/>
        </p:nvSpPr>
        <p:spPr bwMode="auto">
          <a:xfrm>
            <a:off x="711015" y="381001"/>
            <a:ext cx="1076679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bg2"/>
                </a:solidFill>
                <a:latin typeface="Arial" charset="0"/>
                <a:ea typeface="ＭＳ Ｐゴシック" pitchFamily="34" charset="-128"/>
              </a:defRPr>
            </a:lvl1pPr>
            <a:lvl2pPr eaLnBrk="0" hangingPunct="0">
              <a:defRPr sz="1600">
                <a:solidFill>
                  <a:schemeClr val="bg2"/>
                </a:solidFill>
                <a:latin typeface="Arial" charset="0"/>
                <a:ea typeface="ＭＳ Ｐゴシック" pitchFamily="34" charset="-128"/>
              </a:defRPr>
            </a:lvl2pPr>
            <a:lvl3pPr marL="1143000" indent="-228600" eaLnBrk="0" hangingPunct="0">
              <a:defRPr sz="1600">
                <a:solidFill>
                  <a:schemeClr val="bg2"/>
                </a:solidFill>
                <a:latin typeface="Arial" charset="0"/>
                <a:ea typeface="ＭＳ Ｐゴシック" pitchFamily="34" charset="-128"/>
              </a:defRPr>
            </a:lvl3pPr>
            <a:lvl4pPr marL="1600200" indent="-228600" eaLnBrk="0" hangingPunct="0">
              <a:defRPr sz="1600">
                <a:solidFill>
                  <a:schemeClr val="bg2"/>
                </a:solidFill>
                <a:latin typeface="Arial" charset="0"/>
                <a:ea typeface="ＭＳ Ｐゴシック" pitchFamily="34" charset="-128"/>
              </a:defRPr>
            </a:lvl4pPr>
            <a:lvl5pPr marL="2057400" indent="-228600" eaLnBrk="0" hangingPunct="0">
              <a:defRPr sz="16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600">
                <a:solidFill>
                  <a:schemeClr val="bg2"/>
                </a:solidFill>
                <a:latin typeface="Arial" charset="0"/>
                <a:ea typeface="ＭＳ Ｐゴシック" pitchFamily="34" charset="-128"/>
              </a:defRPr>
            </a:lvl9pPr>
          </a:lstStyle>
          <a:p>
            <a:pPr marL="0" lvl="1" eaLnBrk="1" hangingPunct="1"/>
            <a:r>
              <a:rPr lang="en-US" altLang="en-US" dirty="0">
                <a:solidFill>
                  <a:schemeClr val="tx1">
                    <a:lumMod val="75000"/>
                    <a:lumOff val="25000"/>
                  </a:schemeClr>
                </a:solidFill>
                <a:latin typeface="+mn-lt"/>
                <a:ea typeface="+mn-ea"/>
              </a:rPr>
              <a:t>special machinery called “write barrier”. There 2 types of write barriers implemented in </a:t>
            </a:r>
            <a:r>
              <a:rPr lang="en-US" altLang="en-US" dirty="0" err="1">
                <a:solidFill>
                  <a:schemeClr val="tx1">
                    <a:lumMod val="75000"/>
                    <a:lumOff val="25000"/>
                  </a:schemeClr>
                </a:solidFill>
                <a:latin typeface="+mn-lt"/>
                <a:ea typeface="+mn-ea"/>
              </a:rPr>
              <a:t>HotSpot</a:t>
            </a:r>
            <a:r>
              <a:rPr lang="en-US" altLang="en-US" dirty="0">
                <a:solidFill>
                  <a:schemeClr val="tx1">
                    <a:lumMod val="75000"/>
                    <a:lumOff val="25000"/>
                  </a:schemeClr>
                </a:solidFill>
                <a:latin typeface="+mn-lt"/>
                <a:ea typeface="+mn-ea"/>
              </a:rPr>
              <a:t>: dirty cards and snapshot-at-the-beginning (SATB). SATB write barrier is used in G1 algorithms. All other algorithms are using dirty cards.</a:t>
            </a:r>
          </a:p>
          <a:p>
            <a:pPr eaLnBrk="1" hangingPunct="1"/>
            <a:endParaRPr lang="en-US" altLang="en-US" dirty="0">
              <a:solidFill>
                <a:schemeClr val="tx1">
                  <a:lumMod val="75000"/>
                  <a:lumOff val="25000"/>
                </a:schemeClr>
              </a:solidFill>
              <a:latin typeface="+mn-lt"/>
              <a:ea typeface="+mn-ea"/>
            </a:endParaRPr>
          </a:p>
          <a:p>
            <a:pPr eaLnBrk="1" hangingPunct="1"/>
            <a:r>
              <a:rPr lang="en-US" altLang="en-US" b="1" dirty="0">
                <a:solidFill>
                  <a:schemeClr val="tx1">
                    <a:lumMod val="75000"/>
                    <a:lumOff val="25000"/>
                  </a:schemeClr>
                </a:solidFill>
                <a:latin typeface="+mn-lt"/>
                <a:ea typeface="+mn-ea"/>
              </a:rPr>
              <a:t>Dirty cards write barrier</a:t>
            </a:r>
          </a:p>
          <a:p>
            <a:pPr eaLnBrk="1" hangingPunct="1"/>
            <a:r>
              <a:rPr lang="en-US" altLang="en-US" dirty="0">
                <a:solidFill>
                  <a:schemeClr val="tx1">
                    <a:lumMod val="75000"/>
                    <a:lumOff val="25000"/>
                  </a:schemeClr>
                </a:solidFill>
                <a:latin typeface="+mn-lt"/>
                <a:ea typeface="+mn-ea"/>
              </a:rPr>
              <a:t>Principle of dirty card write-barrier is very simple. </a:t>
            </a:r>
            <a:r>
              <a:rPr lang="en-US" altLang="en-US" dirty="0">
                <a:solidFill>
                  <a:schemeClr val="tx1">
                    <a:lumMod val="75000"/>
                    <a:lumOff val="25000"/>
                  </a:schemeClr>
                </a:solidFill>
                <a:latin typeface="+mn-lt"/>
                <a:ea typeface="+mn-ea"/>
              </a:rPr>
              <a:t>Each time when program modifies </a:t>
            </a:r>
            <a:r>
              <a:rPr lang="en-US" altLang="en-US" dirty="0" smtClean="0">
                <a:solidFill>
                  <a:schemeClr val="tx1">
                    <a:lumMod val="75000"/>
                    <a:lumOff val="25000"/>
                  </a:schemeClr>
                </a:solidFill>
                <a:latin typeface="+mn-lt"/>
                <a:ea typeface="+mn-ea"/>
              </a:rPr>
              <a:t>reference </a:t>
            </a:r>
            <a:r>
              <a:rPr lang="en-US" altLang="en-US" dirty="0">
                <a:solidFill>
                  <a:schemeClr val="tx1">
                    <a:lumMod val="75000"/>
                    <a:lumOff val="25000"/>
                  </a:schemeClr>
                </a:solidFill>
                <a:latin typeface="+mn-lt"/>
                <a:ea typeface="+mn-ea"/>
              </a:rPr>
              <a:t>in memory, it should mark modified memory page as dirty. </a:t>
            </a:r>
            <a:r>
              <a:rPr lang="en-US" altLang="en-US" dirty="0">
                <a:solidFill>
                  <a:schemeClr val="tx1">
                    <a:lumMod val="75000"/>
                    <a:lumOff val="25000"/>
                  </a:schemeClr>
                </a:solidFill>
                <a:latin typeface="+mn-lt"/>
                <a:ea typeface="+mn-ea"/>
              </a:rPr>
              <a:t>There is a special card table in JVM and each 512 byte page of memory has associated byte in card table.</a:t>
            </a:r>
          </a:p>
        </p:txBody>
      </p:sp>
    </p:spTree>
    <p:extLst>
      <p:ext uri="{BB962C8B-B14F-4D97-AF65-F5344CB8AC3E}">
        <p14:creationId xmlns:p14="http://schemas.microsoft.com/office/powerpoint/2010/main" val="3468846036"/>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Sources and References</a:t>
            </a:r>
          </a:p>
        </p:txBody>
      </p:sp>
      <p:sp>
        <p:nvSpPr>
          <p:cNvPr id="32771" name="Content Placeholder 2"/>
          <p:cNvSpPr>
            <a:spLocks noGrp="1"/>
          </p:cNvSpPr>
          <p:nvPr>
            <p:ph sz="quarter" idx="10"/>
          </p:nvPr>
        </p:nvSpPr>
        <p:spPr/>
        <p:txBody>
          <a:bodyPr/>
          <a:lstStyle/>
          <a:p>
            <a:pPr>
              <a:spcAft>
                <a:spcPct val="0"/>
              </a:spcAft>
            </a:pPr>
            <a:r>
              <a:rPr lang="en-US" altLang="en-US" smtClean="0"/>
              <a:t> Java Concurrency in Practice – Brian Goetz. </a:t>
            </a:r>
          </a:p>
          <a:p>
            <a:pPr>
              <a:spcAft>
                <a:spcPct val="0"/>
              </a:spcAft>
            </a:pPr>
            <a:endParaRPr lang="en-US" altLang="en-US" smtClean="0"/>
          </a:p>
          <a:p>
            <a:pPr>
              <a:spcAft>
                <a:spcPct val="0"/>
              </a:spcAft>
            </a:pPr>
            <a:endParaRPr lang="en-US" altLang="en-US" smtClean="0"/>
          </a:p>
          <a:p>
            <a:pPr>
              <a:spcAft>
                <a:spcPct val="0"/>
              </a:spcAft>
            </a:pPr>
            <a:endParaRPr lang="en-US" altLang="en-US" smtClean="0"/>
          </a:p>
        </p:txBody>
      </p:sp>
    </p:spTree>
    <p:extLst>
      <p:ext uri="{BB962C8B-B14F-4D97-AF65-F5344CB8AC3E}">
        <p14:creationId xmlns:p14="http://schemas.microsoft.com/office/powerpoint/2010/main" val="971631937"/>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769601" cy="5312404"/>
          </a:xfrm>
        </p:spPr>
        <p:txBody>
          <a:bodyPr>
            <a:normAutofit/>
          </a:bodyPr>
          <a:lstStyle/>
          <a:p>
            <a:pPr marL="647700" indent="-342900">
              <a:defRPr/>
            </a:pPr>
            <a:r>
              <a:rPr lang="en-US" sz="2500" dirty="0">
                <a:solidFill>
                  <a:srgbClr val="404040"/>
                </a:solidFill>
                <a:latin typeface="Georgia" panose="02040502050405020303" pitchFamily="18" charset="0"/>
              </a:rPr>
              <a:t>What is a memory model, and why would I want one</a:t>
            </a:r>
            <a:r>
              <a:rPr lang="en-US" sz="2500" dirty="0" smtClean="0">
                <a:solidFill>
                  <a:srgbClr val="404040"/>
                </a:solidFill>
                <a:latin typeface="Georgia" panose="02040502050405020303" pitchFamily="18" charset="0"/>
              </a:rPr>
              <a:t>?</a:t>
            </a:r>
          </a:p>
          <a:p>
            <a:pPr marL="901700" lvl="1" indent="-342900" algn="just">
              <a:defRPr/>
            </a:pPr>
            <a:r>
              <a:rPr lang="en-US" sz="2000" i="1" dirty="0" smtClean="0"/>
              <a:t>The </a:t>
            </a:r>
            <a:r>
              <a:rPr lang="en-US" sz="2000" i="1" dirty="0"/>
              <a:t>Java </a:t>
            </a:r>
            <a:r>
              <a:rPr lang="en-US" sz="2000" i="1" u="sng" dirty="0"/>
              <a:t>Memory Model </a:t>
            </a:r>
            <a:r>
              <a:rPr lang="en-US" sz="2000" i="1" dirty="0"/>
              <a:t>(JMM) was defined in Java SE 5 (JSR 133) and specifies the guarantees a JVM implementation must provide to a Java programmer when writing concurrent code</a:t>
            </a:r>
            <a:r>
              <a:rPr lang="en-US" sz="2400" dirty="0"/>
              <a:t>. </a:t>
            </a:r>
            <a:endParaRPr lang="en-US" sz="2400" dirty="0">
              <a:solidFill>
                <a:srgbClr val="404040"/>
              </a:solidFill>
              <a:latin typeface="Georgia" panose="02040502050405020303" pitchFamily="18" charset="0"/>
            </a:endParaRPr>
          </a:p>
          <a:p>
            <a:pPr marL="647700" indent="-342900">
              <a:defRPr/>
            </a:pPr>
            <a:r>
              <a:rPr lang="en-US" sz="2500" dirty="0">
                <a:solidFill>
                  <a:srgbClr val="404040"/>
                </a:solidFill>
                <a:latin typeface="Georgia" panose="02040502050405020303" pitchFamily="18" charset="0"/>
              </a:rPr>
              <a:t>Final/Volatile with Old and New Memory </a:t>
            </a:r>
            <a:r>
              <a:rPr lang="en-US" sz="2500" dirty="0" smtClean="0">
                <a:solidFill>
                  <a:srgbClr val="404040"/>
                </a:solidFill>
                <a:latin typeface="Georgia" panose="02040502050405020303" pitchFamily="18" charset="0"/>
              </a:rPr>
              <a:t>Model</a:t>
            </a:r>
          </a:p>
          <a:p>
            <a:pPr marL="901700" lvl="1" indent="-342900" algn="just">
              <a:defRPr/>
            </a:pPr>
            <a:r>
              <a:rPr lang="en-US" sz="2000" i="1" dirty="0"/>
              <a:t>Nothing in the </a:t>
            </a:r>
            <a:r>
              <a:rPr lang="en-US" sz="2000" i="1" u="sng" dirty="0"/>
              <a:t>old memory model </a:t>
            </a:r>
            <a:r>
              <a:rPr lang="en-US" sz="2000" i="1" dirty="0"/>
              <a:t>treated final fields differently from any other field -- meaning synchronization was the only way to ensure that all threads see the value of a final field that was written by the </a:t>
            </a:r>
            <a:r>
              <a:rPr lang="en-US" sz="2000" i="1" dirty="0" smtClean="0"/>
              <a:t>constructor.</a:t>
            </a:r>
          </a:p>
          <a:p>
            <a:pPr marL="901700" lvl="1" indent="-342900" algn="just">
              <a:defRPr/>
            </a:pPr>
            <a:r>
              <a:rPr lang="en-US" sz="2000" dirty="0" smtClean="0"/>
              <a:t>Once </a:t>
            </a:r>
            <a:r>
              <a:rPr lang="en-US" sz="2000" dirty="0"/>
              <a:t>an object is constructed, the values assigned to the final fields in the constructor will be visible to all other threads without </a:t>
            </a:r>
            <a:r>
              <a:rPr lang="en-US" sz="2000" dirty="0" smtClean="0"/>
              <a:t>synchronization.</a:t>
            </a:r>
          </a:p>
          <a:p>
            <a:pPr marL="901700" lvl="1" indent="-342900" algn="just">
              <a:defRPr/>
            </a:pPr>
            <a:r>
              <a:rPr lang="en-US" altLang="en-US" sz="2000" dirty="0"/>
              <a:t>Under the </a:t>
            </a:r>
            <a:r>
              <a:rPr lang="en-US" altLang="en-US" sz="2000" u="sng" dirty="0"/>
              <a:t>old memory model</a:t>
            </a:r>
            <a:r>
              <a:rPr lang="en-US" altLang="en-US" sz="2000" dirty="0"/>
              <a:t>, accesses to </a:t>
            </a:r>
            <a:r>
              <a:rPr lang="en-US" altLang="en-US" sz="2000" u="sng" dirty="0"/>
              <a:t>volatile variables </a:t>
            </a:r>
            <a:r>
              <a:rPr lang="en-US" altLang="en-US" sz="2000" dirty="0"/>
              <a:t>could not be reordered with each other, but they could be reordered with nonvolatile variable </a:t>
            </a:r>
            <a:r>
              <a:rPr lang="en-US" altLang="en-US" sz="2000" dirty="0" smtClean="0"/>
              <a:t>accesses.</a:t>
            </a:r>
          </a:p>
          <a:p>
            <a:pPr marL="901700" lvl="1" indent="-342900" algn="just">
              <a:defRPr/>
            </a:pPr>
            <a:r>
              <a:rPr lang="en-US" altLang="en-US" sz="2000" dirty="0"/>
              <a:t>Under the </a:t>
            </a:r>
            <a:r>
              <a:rPr lang="en-US" altLang="en-US" sz="2000" u="sng" dirty="0"/>
              <a:t>new memory model</a:t>
            </a:r>
            <a:r>
              <a:rPr lang="en-US" altLang="en-US" sz="2000" dirty="0"/>
              <a:t>, it is still true that </a:t>
            </a:r>
            <a:r>
              <a:rPr lang="en-US" altLang="en-US" sz="2000" u="sng" dirty="0"/>
              <a:t>volatile variables </a:t>
            </a:r>
            <a:r>
              <a:rPr lang="en-US" altLang="en-US" sz="2000" dirty="0"/>
              <a:t>cannot be </a:t>
            </a:r>
            <a:r>
              <a:rPr lang="en-US" altLang="en-US" sz="2000" dirty="0" smtClean="0"/>
              <a:t>reordered.</a:t>
            </a:r>
            <a:endParaRPr lang="en-US" altLang="en-US" sz="2000" dirty="0"/>
          </a:p>
          <a:p>
            <a:pPr marL="901700" lvl="1" indent="-342900" algn="just">
              <a:defRPr/>
            </a:pPr>
            <a:endParaRPr lang="en-US" sz="2000" i="1" dirty="0"/>
          </a:p>
          <a:p>
            <a:endParaRPr lang="en-US" dirty="0"/>
          </a:p>
        </p:txBody>
      </p:sp>
    </p:spTree>
    <p:extLst>
      <p:ext uri="{BB962C8B-B14F-4D97-AF65-F5344CB8AC3E}">
        <p14:creationId xmlns:p14="http://schemas.microsoft.com/office/powerpoint/2010/main" val="275642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a:defRPr/>
            </a:pPr>
            <a:r>
              <a:rPr lang="en-US" dirty="0">
                <a:solidFill>
                  <a:srgbClr val="404040"/>
                </a:solidFill>
              </a:rPr>
              <a:t>What is a memory model, and why would I want one?</a:t>
            </a:r>
            <a:r>
              <a:rPr lang="en-US" altLang="en-US" dirty="0" smtClean="0"/>
              <a:t>	</a:t>
            </a:r>
          </a:p>
        </p:txBody>
      </p:sp>
      <p:sp>
        <p:nvSpPr>
          <p:cNvPr id="3" name="Content Placeholder 2"/>
          <p:cNvSpPr>
            <a:spLocks noGrp="1"/>
          </p:cNvSpPr>
          <p:nvPr>
            <p:ph sz="quarter" idx="10"/>
          </p:nvPr>
        </p:nvSpPr>
        <p:spPr>
          <a:xfrm>
            <a:off x="711015" y="914400"/>
            <a:ext cx="10868369" cy="5486400"/>
          </a:xfrm>
        </p:spPr>
        <p:txBody>
          <a:bodyPr/>
          <a:lstStyle/>
          <a:p>
            <a:pPr marL="323850" indent="-285750" algn="just">
              <a:lnSpc>
                <a:spcPct val="120000"/>
              </a:lnSpc>
              <a:spcBef>
                <a:spcPct val="20000"/>
              </a:spcBef>
              <a:spcAft>
                <a:spcPct val="0"/>
              </a:spcAft>
              <a:buClr>
                <a:schemeClr val="accent1"/>
              </a:buClr>
              <a:defRPr/>
            </a:pPr>
            <a:r>
              <a:rPr lang="en-US" sz="1600" dirty="0"/>
              <a:t>The </a:t>
            </a:r>
            <a:r>
              <a:rPr lang="en-US" sz="1600" i="1" dirty="0"/>
              <a:t>Java Memory Model </a:t>
            </a:r>
            <a:r>
              <a:rPr lang="en-US" sz="1600" dirty="0"/>
              <a:t>(JMM) was defined in Java SE 5 (JSR 133) </a:t>
            </a:r>
            <a:r>
              <a:rPr lang="en-US" sz="1600" dirty="0" smtClean="0"/>
              <a:t>and specifies </a:t>
            </a:r>
            <a:r>
              <a:rPr lang="en-US" sz="1600" dirty="0"/>
              <a:t>the guarantees a JVM implementation must provide to a </a:t>
            </a:r>
            <a:r>
              <a:rPr lang="en-US" sz="1600" dirty="0" smtClean="0"/>
              <a:t>Java programmer </a:t>
            </a:r>
            <a:r>
              <a:rPr lang="en-US" sz="1600" dirty="0"/>
              <a:t>when writing concurrent code. </a:t>
            </a:r>
            <a:endParaRPr lang="en-US" sz="1600" dirty="0" smtClean="0"/>
          </a:p>
          <a:p>
            <a:pPr marL="323850" indent="-285750" algn="just">
              <a:lnSpc>
                <a:spcPct val="120000"/>
              </a:lnSpc>
              <a:spcBef>
                <a:spcPct val="20000"/>
              </a:spcBef>
              <a:spcAft>
                <a:spcPct val="0"/>
              </a:spcAft>
              <a:buClr>
                <a:schemeClr val="accent1"/>
              </a:buClr>
              <a:defRPr/>
            </a:pPr>
            <a:endParaRPr lang="en-US" sz="1600" dirty="0"/>
          </a:p>
          <a:p>
            <a:pPr marL="323850" indent="-285750" algn="just">
              <a:lnSpc>
                <a:spcPct val="120000"/>
              </a:lnSpc>
              <a:spcBef>
                <a:spcPct val="20000"/>
              </a:spcBef>
              <a:spcAft>
                <a:spcPct val="0"/>
              </a:spcAft>
              <a:buClr>
                <a:schemeClr val="accent1"/>
              </a:buClr>
              <a:defRPr/>
            </a:pPr>
            <a:r>
              <a:rPr lang="en-US" sz="1600" dirty="0" smtClean="0"/>
              <a:t>The JMM </a:t>
            </a:r>
            <a:r>
              <a:rPr lang="en-US" sz="1600" dirty="0"/>
              <a:t>is defined in </a:t>
            </a:r>
            <a:r>
              <a:rPr lang="en-US" sz="1600" dirty="0" smtClean="0"/>
              <a:t>terms of </a:t>
            </a:r>
            <a:r>
              <a:rPr lang="en-US" sz="1600" dirty="0"/>
              <a:t>actions like reading and writing fields, and synchronizing on a monitor</a:t>
            </a:r>
            <a:r>
              <a:rPr lang="en-US" sz="1600" dirty="0" smtClean="0"/>
              <a:t>. These </a:t>
            </a:r>
            <a:r>
              <a:rPr lang="en-US" sz="1600" dirty="0"/>
              <a:t>actions form an ordering (called the “happens-before” ordering</a:t>
            </a:r>
            <a:r>
              <a:rPr lang="en-US" sz="1600" dirty="0" smtClean="0"/>
              <a:t>) that </a:t>
            </a:r>
            <a:r>
              <a:rPr lang="en-US" sz="1600" dirty="0"/>
              <a:t>can be used to reason about when a thread sees the result of </a:t>
            </a:r>
            <a:r>
              <a:rPr lang="en-US" sz="1600" dirty="0" smtClean="0"/>
              <a:t>another thread’s </a:t>
            </a:r>
            <a:r>
              <a:rPr lang="en-US" sz="1600" dirty="0"/>
              <a:t>actions, what constitutes a properly synchronized program, how </a:t>
            </a:r>
            <a:r>
              <a:rPr lang="en-US" sz="1600" dirty="0" smtClean="0"/>
              <a:t>to make </a:t>
            </a:r>
            <a:r>
              <a:rPr lang="en-US" sz="1600" dirty="0"/>
              <a:t>fields immutable, and more</a:t>
            </a:r>
            <a:r>
              <a:rPr lang="en-US" sz="1600" dirty="0" smtClean="0"/>
              <a:t>.</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600" dirty="0" smtClean="0"/>
          </a:p>
          <a:p>
            <a:pPr marL="323850" indent="-285750" algn="just">
              <a:lnSpc>
                <a:spcPct val="120000"/>
              </a:lnSpc>
              <a:spcBef>
                <a:spcPct val="20000"/>
              </a:spcBef>
              <a:spcAft>
                <a:spcPct val="0"/>
              </a:spcAft>
              <a:buClr>
                <a:schemeClr val="accent1"/>
              </a:buClr>
              <a:defRPr/>
            </a:pPr>
            <a:r>
              <a:rPr lang="en-US" sz="1600" dirty="0" smtClean="0"/>
              <a:t>Suppose on thread assigns a value to </a:t>
            </a:r>
            <a:r>
              <a:rPr lang="en-US" sz="1600" dirty="0" err="1" smtClean="0"/>
              <a:t>aVariable</a:t>
            </a:r>
            <a:r>
              <a:rPr lang="en-US" sz="1600" dirty="0" smtClean="0"/>
              <a:t>: </a:t>
            </a:r>
          </a:p>
          <a:p>
            <a:pPr marL="720725" lvl="3" indent="0">
              <a:lnSpc>
                <a:spcPct val="120000"/>
              </a:lnSpc>
              <a:spcBef>
                <a:spcPct val="20000"/>
              </a:spcBef>
              <a:spcAft>
                <a:spcPct val="0"/>
              </a:spcAft>
              <a:buClr>
                <a:schemeClr val="accent1"/>
              </a:buClr>
              <a:buFont typeface="Courier New" pitchFamily="49" charset="0"/>
              <a:buNone/>
              <a:defRPr/>
            </a:pPr>
            <a:r>
              <a:rPr lang="en-US" sz="1600" dirty="0" err="1">
                <a:latin typeface="Georgia" panose="02040502050405020303" pitchFamily="18" charset="0"/>
              </a:rPr>
              <a:t>aVariable</a:t>
            </a:r>
            <a:r>
              <a:rPr lang="en-US" sz="1600" dirty="0">
                <a:latin typeface="Georgia" panose="02040502050405020303" pitchFamily="18" charset="0"/>
              </a:rPr>
              <a:t> = 3</a:t>
            </a:r>
            <a:r>
              <a:rPr lang="en-US" sz="1600" dirty="0" smtClean="0">
                <a:latin typeface="Georgia" panose="02040502050405020303" pitchFamily="18" charset="0"/>
              </a:rPr>
              <a:t>; </a:t>
            </a:r>
            <a:endParaRPr lang="en-US" sz="1600" dirty="0">
              <a:latin typeface="Georgia" panose="02040502050405020303" pitchFamily="18" charset="0"/>
            </a:endParaRP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600" dirty="0"/>
              <a:t>A memory model addresses the question “Under what conditions does a thread that reads </a:t>
            </a:r>
            <a:r>
              <a:rPr lang="en-US" sz="1600" dirty="0" err="1"/>
              <a:t>aVariable</a:t>
            </a:r>
            <a:r>
              <a:rPr lang="en-US" sz="1600" dirty="0"/>
              <a:t> see the value 3?” This may sound like a dumb question, but in the absence of synchronization, there are a number of reasons a </a:t>
            </a:r>
            <a:r>
              <a:rPr lang="en-US" sz="1600" dirty="0" smtClean="0"/>
              <a:t>thread might </a:t>
            </a:r>
            <a:r>
              <a:rPr lang="en-US" sz="1600" dirty="0"/>
              <a:t>not immediately—or ever—see the results of an operation in another thread. </a:t>
            </a:r>
            <a:r>
              <a:rPr lang="en-US" sz="1600" dirty="0" smtClean="0"/>
              <a:t>Compilers</a:t>
            </a:r>
            <a:endParaRPr lang="en-US" sz="1600" dirty="0"/>
          </a:p>
        </p:txBody>
      </p:sp>
    </p:spTree>
    <p:extLst>
      <p:ext uri="{BB962C8B-B14F-4D97-AF65-F5344CB8AC3E}">
        <p14:creationId xmlns:p14="http://schemas.microsoft.com/office/powerpoint/2010/main" val="456025904"/>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769601" cy="5312404"/>
          </a:xfrm>
        </p:spPr>
        <p:txBody>
          <a:bodyPr>
            <a:normAutofit/>
          </a:bodyPr>
          <a:lstStyle/>
          <a:p>
            <a:pPr marL="647700" indent="-342900">
              <a:defRPr/>
            </a:pPr>
            <a:r>
              <a:rPr lang="en-US" sz="2500" dirty="0" smtClean="0">
                <a:solidFill>
                  <a:srgbClr val="404040"/>
                </a:solidFill>
                <a:latin typeface="Georgia" panose="02040502050405020303" pitchFamily="18" charset="0"/>
              </a:rPr>
              <a:t>Happen </a:t>
            </a:r>
            <a:r>
              <a:rPr lang="en-US" sz="2500" dirty="0">
                <a:solidFill>
                  <a:srgbClr val="404040"/>
                </a:solidFill>
                <a:latin typeface="Georgia" panose="02040502050405020303" pitchFamily="18" charset="0"/>
              </a:rPr>
              <a:t>Before Concept. </a:t>
            </a:r>
            <a:endParaRPr lang="en-US" sz="2500" dirty="0" smtClean="0">
              <a:solidFill>
                <a:srgbClr val="404040"/>
              </a:solidFill>
              <a:latin typeface="Georgia" panose="02040502050405020303" pitchFamily="18" charset="0"/>
            </a:endParaRPr>
          </a:p>
          <a:p>
            <a:pPr marL="901700" lvl="1" indent="-342900" algn="just">
              <a:defRPr/>
            </a:pPr>
            <a:r>
              <a:rPr lang="en-US" sz="2000" i="1" dirty="0"/>
              <a:t>To guarantee that the thread executing action B can see the results of action A (whether or not A and B occur in different threads), there must be a happens-before relationship between A and B. In the absence of a happens-before ordering between two operations, the JVM is free to reorder them as it pleases</a:t>
            </a:r>
            <a:r>
              <a:rPr lang="en-US" sz="2400" dirty="0" smtClean="0"/>
              <a:t>.</a:t>
            </a:r>
            <a:endParaRPr lang="en-US" sz="2400" dirty="0">
              <a:solidFill>
                <a:srgbClr val="404040"/>
              </a:solidFill>
              <a:latin typeface="Georgia" panose="02040502050405020303" pitchFamily="18" charset="0"/>
            </a:endParaRPr>
          </a:p>
          <a:p>
            <a:pPr marL="647700" indent="-342900">
              <a:defRPr/>
            </a:pPr>
            <a:r>
              <a:rPr lang="en-US" sz="2500" dirty="0">
                <a:solidFill>
                  <a:srgbClr val="404040"/>
                </a:solidFill>
                <a:latin typeface="Georgia" panose="02040502050405020303" pitchFamily="18" charset="0"/>
              </a:rPr>
              <a:t>Memory Barrier (Read Barrier, Write Barrier</a:t>
            </a:r>
            <a:r>
              <a:rPr lang="en-US" sz="2500" dirty="0" smtClean="0">
                <a:solidFill>
                  <a:srgbClr val="404040"/>
                </a:solidFill>
                <a:latin typeface="Georgia" panose="02040502050405020303" pitchFamily="18" charset="0"/>
              </a:rPr>
              <a:t>)</a:t>
            </a:r>
          </a:p>
          <a:p>
            <a:pPr marL="901700" lvl="1" indent="-342900">
              <a:defRPr/>
            </a:pPr>
            <a:r>
              <a:rPr lang="en-US" sz="2000" i="1" dirty="0"/>
              <a:t>The techniques for making memory visible from a processor core are known as memory barriers or fences. </a:t>
            </a:r>
          </a:p>
          <a:p>
            <a:pPr marL="901700" lvl="1" indent="-342900">
              <a:defRPr/>
            </a:pPr>
            <a:r>
              <a:rPr lang="en-US" sz="2000" i="1" dirty="0"/>
              <a:t>A read barrier will flush the invalidation queue, thus ensuring that all writes by other CPUs become visible to the flushing </a:t>
            </a:r>
            <a:r>
              <a:rPr lang="en-US" sz="2000" i="1" dirty="0" smtClean="0"/>
              <a:t>CPU.</a:t>
            </a:r>
            <a:endParaRPr lang="en-US" sz="2000" i="1" dirty="0"/>
          </a:p>
          <a:p>
            <a:pPr marL="901700" lvl="1" indent="-342900">
              <a:defRPr/>
            </a:pPr>
            <a:r>
              <a:rPr lang="en-US" sz="2000" i="1" dirty="0"/>
              <a:t>A write barrier flushes out the contents of the processor's local memory to the main memory, so that changes made by the current Thread becomes visible to the other threads.</a:t>
            </a:r>
          </a:p>
          <a:p>
            <a:endParaRPr lang="en-US" dirty="0"/>
          </a:p>
        </p:txBody>
      </p:sp>
    </p:spTree>
    <p:extLst>
      <p:ext uri="{BB962C8B-B14F-4D97-AF65-F5344CB8AC3E}">
        <p14:creationId xmlns:p14="http://schemas.microsoft.com/office/powerpoint/2010/main" val="32794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769601" cy="5312404"/>
          </a:xfrm>
        </p:spPr>
        <p:txBody>
          <a:bodyPr>
            <a:normAutofit/>
          </a:bodyPr>
          <a:lstStyle/>
          <a:p>
            <a:pPr marL="647700" indent="-342900">
              <a:defRPr/>
            </a:pPr>
            <a:r>
              <a:rPr lang="en-US" sz="2500" dirty="0">
                <a:solidFill>
                  <a:srgbClr val="404040"/>
                </a:solidFill>
                <a:latin typeface="Georgia" panose="02040502050405020303" pitchFamily="18" charset="0"/>
              </a:rPr>
              <a:t>Visibility Problem.  </a:t>
            </a:r>
            <a:endParaRPr lang="en-US" sz="2500" dirty="0" smtClean="0">
              <a:solidFill>
                <a:srgbClr val="404040"/>
              </a:solidFill>
              <a:latin typeface="Georgia" panose="02040502050405020303" pitchFamily="18" charset="0"/>
            </a:endParaRPr>
          </a:p>
          <a:p>
            <a:pPr marL="901700" lvl="1" indent="-342900">
              <a:defRPr/>
            </a:pPr>
            <a:r>
              <a:rPr lang="en-US" sz="2000" i="1" dirty="0"/>
              <a:t>Under what conditions the effects of one thread are visible to another. The effects of interest here are writes to fields, as seen via reads of those fields. </a:t>
            </a:r>
            <a:endParaRPr lang="en-US" sz="2000" i="1" dirty="0">
              <a:solidFill>
                <a:srgbClr val="404040"/>
              </a:solidFill>
              <a:latin typeface="Georgia" panose="02040502050405020303" pitchFamily="18" charset="0"/>
            </a:endParaRPr>
          </a:p>
          <a:p>
            <a:pPr marL="647700" indent="-342900">
              <a:defRPr/>
            </a:pPr>
            <a:r>
              <a:rPr lang="en-US" sz="2500" dirty="0">
                <a:solidFill>
                  <a:srgbClr val="404040"/>
                </a:solidFill>
                <a:latin typeface="Georgia" panose="02040502050405020303" pitchFamily="18" charset="0"/>
              </a:rPr>
              <a:t>Race Condition Problem. </a:t>
            </a:r>
            <a:endParaRPr lang="en-US" sz="2500" dirty="0" smtClean="0">
              <a:solidFill>
                <a:srgbClr val="404040"/>
              </a:solidFill>
              <a:latin typeface="Georgia" panose="02040502050405020303" pitchFamily="18" charset="0"/>
            </a:endParaRPr>
          </a:p>
          <a:p>
            <a:pPr marL="901700" lvl="1" indent="-342900">
              <a:defRPr/>
            </a:pPr>
            <a:r>
              <a:rPr lang="en-US" altLang="en-US" sz="2000" i="1" dirty="0"/>
              <a:t>If two or more threads share an object, and more than one thread updates variables in that shared object, </a:t>
            </a:r>
            <a:r>
              <a:rPr lang="en-US" altLang="en-US" sz="2000" i="1" dirty="0">
                <a:hlinkClick r:id="rId2"/>
              </a:rPr>
              <a:t>race conditions</a:t>
            </a:r>
            <a:r>
              <a:rPr lang="en-US" altLang="en-US" sz="2000" i="1" dirty="0"/>
              <a:t> may occur. </a:t>
            </a:r>
            <a:endParaRPr lang="en-US" sz="2400" dirty="0">
              <a:solidFill>
                <a:srgbClr val="404040"/>
              </a:solidFill>
              <a:latin typeface="Comic Sans MS" pitchFamily="66" charset="0"/>
            </a:endParaRPr>
          </a:p>
          <a:p>
            <a:pPr marL="901700" lvl="1" indent="-342900">
              <a:defRPr/>
            </a:pPr>
            <a:endParaRPr lang="en-US" sz="2400" dirty="0">
              <a:solidFill>
                <a:srgbClr val="404040"/>
              </a:solidFill>
              <a:latin typeface="Georgia" panose="02040502050405020303" pitchFamily="18" charset="0"/>
            </a:endParaRPr>
          </a:p>
          <a:p>
            <a:endParaRPr lang="en-US" dirty="0"/>
          </a:p>
        </p:txBody>
      </p:sp>
    </p:spTree>
    <p:extLst>
      <p:ext uri="{BB962C8B-B14F-4D97-AF65-F5344CB8AC3E}">
        <p14:creationId xmlns:p14="http://schemas.microsoft.com/office/powerpoint/2010/main" val="231837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altLang="en-US" dirty="0"/>
              <a:t>Java Concurrency in Practice – Brian Goetz</a:t>
            </a:r>
            <a:endParaRPr lang="en-US" dirty="0"/>
          </a:p>
        </p:txBody>
      </p:sp>
    </p:spTree>
    <p:extLst>
      <p:ext uri="{BB962C8B-B14F-4D97-AF65-F5344CB8AC3E}">
        <p14:creationId xmlns:p14="http://schemas.microsoft.com/office/powerpoint/2010/main" val="2756425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a:defRPr/>
            </a:pPr>
            <a:r>
              <a:rPr lang="en-US" dirty="0">
                <a:solidFill>
                  <a:srgbClr val="404040"/>
                </a:solidFill>
              </a:rPr>
              <a:t>What is a memory model, and why would I want one?</a:t>
            </a:r>
            <a:r>
              <a:rPr lang="en-US" altLang="en-US" dirty="0" smtClean="0"/>
              <a:t>	</a:t>
            </a:r>
          </a:p>
        </p:txBody>
      </p:sp>
      <p:sp>
        <p:nvSpPr>
          <p:cNvPr id="3" name="Content Placeholder 2"/>
          <p:cNvSpPr>
            <a:spLocks noGrp="1"/>
          </p:cNvSpPr>
          <p:nvPr>
            <p:ph sz="quarter" idx="10"/>
          </p:nvPr>
        </p:nvSpPr>
        <p:spPr>
          <a:xfrm>
            <a:off x="711015" y="914400"/>
            <a:ext cx="10868369" cy="5638800"/>
          </a:xfrm>
        </p:spPr>
        <p:txBody>
          <a:bodyPr/>
          <a:lstStyle/>
          <a:p>
            <a:pPr marL="269875" lvl="1" indent="0" algn="just">
              <a:lnSpc>
                <a:spcPct val="120000"/>
              </a:lnSpc>
              <a:spcBef>
                <a:spcPct val="20000"/>
              </a:spcBef>
              <a:spcAft>
                <a:spcPct val="0"/>
              </a:spcAft>
              <a:buClr>
                <a:schemeClr val="accent1"/>
              </a:buClr>
              <a:buFont typeface="Wingdings" panose="05000000000000000000" pitchFamily="2" charset="2"/>
              <a:buNone/>
              <a:defRPr/>
            </a:pPr>
            <a:r>
              <a:rPr lang="en-US" dirty="0"/>
              <a:t>may generate instructions in a different order than the “obvious” one suggested by the source code, or store variables in registers instead of in memory; processors </a:t>
            </a:r>
            <a:r>
              <a:rPr lang="en-US" dirty="0" smtClean="0"/>
              <a:t>may execute </a:t>
            </a:r>
            <a:r>
              <a:rPr lang="en-US" dirty="0"/>
              <a:t>instructions in parallel or out of order; caches may vary the order in which writes to variables are committed to main memory; and values stored in processor-local caches may not be visible to other processors. These factors can prevent a thread from seeing the most up-to-date value for a variable and can cause memory actions in other threads to appear to happen out of order—if you don't use adequate synchronization</a:t>
            </a:r>
            <a:r>
              <a:rPr lang="en-US" sz="1200" dirty="0"/>
              <a:t>.</a:t>
            </a:r>
          </a:p>
          <a:p>
            <a:pPr marL="323850" indent="-285750" algn="just">
              <a:lnSpc>
                <a:spcPct val="120000"/>
              </a:lnSpc>
              <a:spcBef>
                <a:spcPct val="20000"/>
              </a:spcBef>
              <a:spcAft>
                <a:spcPct val="0"/>
              </a:spcAft>
              <a:buClr>
                <a:schemeClr val="accent1"/>
              </a:buClr>
              <a:defRPr/>
            </a:pPr>
            <a:endParaRPr lang="en-US" sz="1400" dirty="0"/>
          </a:p>
          <a:p>
            <a:pPr marL="323850" indent="-285750" algn="just">
              <a:lnSpc>
                <a:spcPct val="120000"/>
              </a:lnSpc>
              <a:spcBef>
                <a:spcPct val="20000"/>
              </a:spcBef>
              <a:spcAft>
                <a:spcPct val="0"/>
              </a:spcAft>
              <a:buClr>
                <a:schemeClr val="accent1"/>
              </a:buClr>
              <a:defRPr/>
            </a:pPr>
            <a:r>
              <a:rPr lang="en-US" sz="1600" i="1" dirty="0"/>
              <a:t>JMM</a:t>
            </a:r>
            <a:r>
              <a:rPr lang="en-US" sz="1600" dirty="0"/>
              <a:t> specifies the minimal guarantees the </a:t>
            </a:r>
            <a:r>
              <a:rPr lang="en-US" sz="1600" i="1" dirty="0"/>
              <a:t>JVM</a:t>
            </a:r>
            <a:r>
              <a:rPr lang="en-US" sz="1600" dirty="0"/>
              <a:t> must make about when writes to  a variables become visible to other threads </a:t>
            </a:r>
            <a:r>
              <a:rPr lang="en-US" sz="1600" dirty="0" smtClean="0"/>
              <a:t>.</a:t>
            </a:r>
          </a:p>
          <a:p>
            <a:pPr marL="323850" indent="-285750" algn="just">
              <a:lnSpc>
                <a:spcPct val="120000"/>
              </a:lnSpc>
              <a:spcBef>
                <a:spcPct val="20000"/>
              </a:spcBef>
              <a:spcAft>
                <a:spcPct val="0"/>
              </a:spcAft>
              <a:buClr>
                <a:schemeClr val="accent1"/>
              </a:buClr>
              <a:defRPr/>
            </a:pPr>
            <a:endParaRPr lang="en-US" sz="1600" dirty="0"/>
          </a:p>
          <a:p>
            <a:pPr marL="323850" indent="-285750" algn="just">
              <a:lnSpc>
                <a:spcPct val="120000"/>
              </a:lnSpc>
              <a:spcBef>
                <a:spcPct val="20000"/>
              </a:spcBef>
              <a:spcAft>
                <a:spcPct val="0"/>
              </a:spcAft>
              <a:buClr>
                <a:schemeClr val="accent1"/>
              </a:buClr>
              <a:defRPr/>
            </a:pPr>
            <a:r>
              <a:rPr lang="en-US" sz="1600" dirty="0" smtClean="0"/>
              <a:t>It was designed to balance the need for predictability and ease of program development with the realities of implementing high – performance JVMs on a wide range of popular processor architectures. </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400" dirty="0"/>
          </a:p>
          <a:p>
            <a:pPr marL="323850" indent="-285750" algn="just">
              <a:lnSpc>
                <a:spcPct val="120000"/>
              </a:lnSpc>
              <a:spcBef>
                <a:spcPct val="20000"/>
              </a:spcBef>
              <a:spcAft>
                <a:spcPct val="0"/>
              </a:spcAft>
              <a:buClr>
                <a:schemeClr val="accent1"/>
              </a:buClr>
              <a:defRPr/>
            </a:pPr>
            <a:r>
              <a:rPr lang="en-US" sz="1600" dirty="0"/>
              <a:t>An architecture's </a:t>
            </a:r>
            <a:r>
              <a:rPr lang="en-US" sz="1600" i="1" dirty="0"/>
              <a:t>memory model</a:t>
            </a:r>
            <a:r>
              <a:rPr lang="en-US" sz="1600" dirty="0"/>
              <a:t> tells programs what guarantees they can expect from the memory system, and specifies the special instructions required (called </a:t>
            </a:r>
            <a:r>
              <a:rPr lang="en-US" sz="1600" i="1" dirty="0" smtClean="0"/>
              <a:t>memory</a:t>
            </a:r>
            <a:endParaRPr lang="en-US" sz="1400" dirty="0"/>
          </a:p>
        </p:txBody>
      </p:sp>
    </p:spTree>
    <p:extLst>
      <p:ext uri="{BB962C8B-B14F-4D97-AF65-F5344CB8AC3E}">
        <p14:creationId xmlns:p14="http://schemas.microsoft.com/office/powerpoint/2010/main" val="2231789791"/>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a:defRPr/>
            </a:pPr>
            <a:r>
              <a:rPr lang="en-US" dirty="0">
                <a:solidFill>
                  <a:srgbClr val="404040"/>
                </a:solidFill>
              </a:rPr>
              <a:t>What is a memory model, and why would I want one?</a:t>
            </a:r>
            <a:r>
              <a:rPr lang="en-US" altLang="en-US" dirty="0" smtClean="0"/>
              <a:t>	</a:t>
            </a:r>
          </a:p>
        </p:txBody>
      </p:sp>
      <p:sp>
        <p:nvSpPr>
          <p:cNvPr id="3" name="Content Placeholder 2"/>
          <p:cNvSpPr>
            <a:spLocks noGrp="1"/>
          </p:cNvSpPr>
          <p:nvPr>
            <p:ph sz="quarter" idx="10"/>
          </p:nvPr>
        </p:nvSpPr>
        <p:spPr>
          <a:xfrm>
            <a:off x="711015" y="914400"/>
            <a:ext cx="10868369" cy="5638800"/>
          </a:xfrm>
        </p:spPr>
        <p:txBody>
          <a:bodyPr/>
          <a:lstStyle/>
          <a:p>
            <a:pPr marL="269875" lvl="1" indent="0" algn="just">
              <a:lnSpc>
                <a:spcPct val="120000"/>
              </a:lnSpc>
              <a:spcBef>
                <a:spcPct val="20000"/>
              </a:spcBef>
              <a:spcAft>
                <a:spcPct val="0"/>
              </a:spcAft>
              <a:buClr>
                <a:schemeClr val="accent1"/>
              </a:buClr>
              <a:buFont typeface="Wingdings" panose="05000000000000000000" pitchFamily="2" charset="2"/>
              <a:buNone/>
              <a:defRPr/>
            </a:pPr>
            <a:r>
              <a:rPr lang="en-US" i="1" dirty="0"/>
              <a:t>barriers</a:t>
            </a:r>
            <a:r>
              <a:rPr lang="en-US" dirty="0"/>
              <a:t> or </a:t>
            </a:r>
            <a:r>
              <a:rPr lang="en-US" i="1" dirty="0"/>
              <a:t>fences</a:t>
            </a:r>
            <a:r>
              <a:rPr lang="en-US" dirty="0"/>
              <a:t>) to get the additional memory coordination guarantees </a:t>
            </a:r>
            <a:r>
              <a:rPr lang="en-US" dirty="0" smtClean="0"/>
              <a:t>required when </a:t>
            </a:r>
            <a:r>
              <a:rPr lang="en-US" dirty="0"/>
              <a:t>sharing data. </a:t>
            </a:r>
            <a:endParaRPr lang="en-US" dirty="0" smtClean="0"/>
          </a:p>
          <a:p>
            <a:pPr marL="269875" lvl="1" indent="0" algn="just">
              <a:lnSpc>
                <a:spcPct val="120000"/>
              </a:lnSpc>
              <a:spcBef>
                <a:spcPct val="20000"/>
              </a:spcBef>
              <a:spcAft>
                <a:spcPct val="0"/>
              </a:spcAft>
              <a:buClr>
                <a:schemeClr val="accent1"/>
              </a:buClr>
              <a:buFont typeface="Wingdings" panose="05000000000000000000" pitchFamily="2" charset="2"/>
              <a:buNone/>
              <a:defRPr/>
            </a:pPr>
            <a:endParaRPr lang="en-US" dirty="0" smtClean="0"/>
          </a:p>
          <a:p>
            <a:pPr marL="323850" indent="-285750" algn="just">
              <a:lnSpc>
                <a:spcPct val="120000"/>
              </a:lnSpc>
              <a:spcBef>
                <a:spcPct val="20000"/>
              </a:spcBef>
              <a:spcAft>
                <a:spcPct val="0"/>
              </a:spcAft>
              <a:buClr>
                <a:schemeClr val="accent1"/>
              </a:buClr>
              <a:defRPr/>
            </a:pPr>
            <a:r>
              <a:rPr lang="en-US" sz="1600" dirty="0"/>
              <a:t>In order to shield the Java developer from the differences between memory models across architectures, Java provides its own memory model, and the JVM deals with the differences between the JMM and the underlying platform's memory model by inserting memory barriers at the appropriate places. </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400" dirty="0"/>
          </a:p>
          <a:p>
            <a:pPr marL="323850" indent="-285750" algn="just">
              <a:lnSpc>
                <a:spcPct val="120000"/>
              </a:lnSpc>
              <a:spcBef>
                <a:spcPct val="20000"/>
              </a:spcBef>
              <a:spcAft>
                <a:spcPct val="0"/>
              </a:spcAft>
              <a:buClr>
                <a:schemeClr val="accent1"/>
              </a:buClr>
              <a:defRPr/>
            </a:pPr>
            <a:r>
              <a:rPr lang="en-US" sz="1600" dirty="0" smtClean="0"/>
              <a:t>Modern </a:t>
            </a:r>
            <a:r>
              <a:rPr lang="en-US" sz="1600" dirty="0"/>
              <a:t>shared-memory multiprocessors (and compilers) can do some surprising things when data is shared across threads, unless you've told them not to through the use of memory barriers. Fortunately, Java programs need not specify the placement of memory barriers; they need only identify when shared state is being accessed, through the proper use of synchronization</a:t>
            </a:r>
            <a:r>
              <a:rPr lang="en-US" sz="1600" dirty="0" smtClean="0"/>
              <a:t>. </a:t>
            </a:r>
          </a:p>
          <a:p>
            <a:pPr marL="323850" indent="-285750" algn="just">
              <a:lnSpc>
                <a:spcPct val="120000"/>
              </a:lnSpc>
              <a:spcBef>
                <a:spcPct val="20000"/>
              </a:spcBef>
              <a:spcAft>
                <a:spcPct val="0"/>
              </a:spcAft>
              <a:buClr>
                <a:schemeClr val="accent1"/>
              </a:buClr>
              <a:defRPr/>
            </a:pPr>
            <a:endParaRPr lang="en-US" sz="1600" dirty="0"/>
          </a:p>
          <a:p>
            <a:pPr marL="323850" indent="-285750" algn="just">
              <a:lnSpc>
                <a:spcPct val="120000"/>
              </a:lnSpc>
              <a:spcBef>
                <a:spcPct val="20000"/>
              </a:spcBef>
              <a:spcAft>
                <a:spcPct val="0"/>
              </a:spcAft>
              <a:buClr>
                <a:schemeClr val="accent1"/>
              </a:buClr>
              <a:defRPr/>
            </a:pPr>
            <a:r>
              <a:rPr lang="en-US" sz="1600" dirty="0"/>
              <a:t>The </a:t>
            </a:r>
            <a:r>
              <a:rPr lang="en-US" sz="1600" i="1" dirty="0"/>
              <a:t>Java Memory Model </a:t>
            </a:r>
            <a:r>
              <a:rPr lang="en-US" sz="1600" dirty="0"/>
              <a:t>is specified in terms of </a:t>
            </a:r>
            <a:r>
              <a:rPr lang="en-US" sz="1600" i="1" dirty="0"/>
              <a:t>actions</a:t>
            </a:r>
            <a:r>
              <a:rPr lang="en-US" sz="1600" dirty="0"/>
              <a:t>, which include reads and writes to variables, locks and unlocks of monitors, and starting and joining with threads.</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600" dirty="0" smtClean="0"/>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400" dirty="0" smtClean="0"/>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400" dirty="0"/>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400" dirty="0"/>
          </a:p>
        </p:txBody>
      </p:sp>
    </p:spTree>
    <p:extLst>
      <p:ext uri="{BB962C8B-B14F-4D97-AF65-F5344CB8AC3E}">
        <p14:creationId xmlns:p14="http://schemas.microsoft.com/office/powerpoint/2010/main" val="2710252763"/>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a:defRPr/>
            </a:pPr>
            <a:r>
              <a:rPr lang="en-US" dirty="0">
                <a:solidFill>
                  <a:srgbClr val="404040"/>
                </a:solidFill>
              </a:rPr>
              <a:t>What is a memory model, and why would I want one?</a:t>
            </a:r>
            <a:r>
              <a:rPr lang="en-US" altLang="en-US" dirty="0" smtClean="0"/>
              <a:t>	</a:t>
            </a:r>
          </a:p>
        </p:txBody>
      </p:sp>
      <p:sp>
        <p:nvSpPr>
          <p:cNvPr id="3" name="Content Placeholder 2"/>
          <p:cNvSpPr>
            <a:spLocks noGrp="1"/>
          </p:cNvSpPr>
          <p:nvPr>
            <p:ph sz="quarter" idx="10"/>
          </p:nvPr>
        </p:nvSpPr>
        <p:spPr>
          <a:xfrm>
            <a:off x="711015" y="914400"/>
            <a:ext cx="10868369" cy="5638800"/>
          </a:xfrm>
        </p:spPr>
        <p:txBody>
          <a:bodyPr/>
          <a:lstStyle/>
          <a:p>
            <a:pPr marL="323850" indent="-285750" algn="just">
              <a:lnSpc>
                <a:spcPct val="120000"/>
              </a:lnSpc>
              <a:spcBef>
                <a:spcPct val="20000"/>
              </a:spcBef>
              <a:spcAft>
                <a:spcPct val="0"/>
              </a:spcAft>
              <a:buClr>
                <a:schemeClr val="accent1"/>
              </a:buClr>
              <a:defRPr/>
            </a:pPr>
            <a:r>
              <a:rPr lang="en-US" sz="1600" dirty="0" smtClean="0"/>
              <a:t>The </a:t>
            </a:r>
            <a:r>
              <a:rPr lang="en-US" sz="1600" i="1" dirty="0"/>
              <a:t>Java memory model </a:t>
            </a:r>
            <a:r>
              <a:rPr lang="en-US" sz="1600" dirty="0"/>
              <a:t>specifies how the Java virtual machine works with the computer's memory (RAM). </a:t>
            </a:r>
            <a:endParaRPr lang="en-US" sz="1600" dirty="0" smtClean="0"/>
          </a:p>
          <a:p>
            <a:pPr marL="323850" indent="-285750" algn="just">
              <a:lnSpc>
                <a:spcPct val="120000"/>
              </a:lnSpc>
              <a:spcBef>
                <a:spcPct val="20000"/>
              </a:spcBef>
              <a:spcAft>
                <a:spcPct val="0"/>
              </a:spcAft>
              <a:buClr>
                <a:schemeClr val="accent1"/>
              </a:buClr>
              <a:defRPr/>
            </a:pPr>
            <a:endParaRPr lang="en-US" sz="1600" dirty="0"/>
          </a:p>
          <a:p>
            <a:pPr marL="323850" indent="-285750" algn="just">
              <a:lnSpc>
                <a:spcPct val="120000"/>
              </a:lnSpc>
              <a:spcBef>
                <a:spcPct val="20000"/>
              </a:spcBef>
              <a:spcAft>
                <a:spcPct val="0"/>
              </a:spcAft>
              <a:buClr>
                <a:schemeClr val="accent1"/>
              </a:buClr>
              <a:defRPr/>
            </a:pPr>
            <a:r>
              <a:rPr lang="en-US" sz="1600" dirty="0"/>
              <a:t>The </a:t>
            </a:r>
            <a:r>
              <a:rPr lang="en-US" sz="1600" i="1" dirty="0"/>
              <a:t>Java memory model</a:t>
            </a:r>
            <a:r>
              <a:rPr lang="en-US" sz="1600" dirty="0"/>
              <a:t> specifies how and when different threads can see values written to shared variables by other threads, and how to synchronize access to shared variables when necessary. </a:t>
            </a:r>
            <a:endParaRPr lang="en-US" sz="1600" dirty="0" smtClean="0"/>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400" dirty="0"/>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400" dirty="0"/>
          </a:p>
        </p:txBody>
      </p:sp>
    </p:spTree>
    <p:extLst>
      <p:ext uri="{BB962C8B-B14F-4D97-AF65-F5344CB8AC3E}">
        <p14:creationId xmlns:p14="http://schemas.microsoft.com/office/powerpoint/2010/main" val="4240063255"/>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11015" y="304800"/>
            <a:ext cx="11274663" cy="533400"/>
          </a:xfrm>
        </p:spPr>
        <p:txBody>
          <a:bodyPr/>
          <a:lstStyle/>
          <a:p>
            <a:r>
              <a:rPr lang="en-US" altLang="en-US" sz="2000" smtClean="0">
                <a:solidFill>
                  <a:srgbClr val="404040"/>
                </a:solidFill>
              </a:rPr>
              <a:t>Final/Volatile with Old and New  Memory Model</a:t>
            </a:r>
            <a:r>
              <a:rPr lang="en-US" altLang="en-US" smtClean="0"/>
              <a:t>	</a:t>
            </a:r>
          </a:p>
        </p:txBody>
      </p:sp>
      <p:sp>
        <p:nvSpPr>
          <p:cNvPr id="3" name="Content Placeholder 2"/>
          <p:cNvSpPr>
            <a:spLocks noGrp="1"/>
          </p:cNvSpPr>
          <p:nvPr>
            <p:ph sz="quarter" idx="10"/>
          </p:nvPr>
        </p:nvSpPr>
        <p:spPr>
          <a:xfrm>
            <a:off x="711015" y="914400"/>
            <a:ext cx="10868369" cy="5638800"/>
          </a:xfrm>
        </p:spPr>
        <p:txBody>
          <a:bodyPr/>
          <a:lstStyle/>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u="sng" dirty="0" smtClean="0"/>
              <a:t>Final With Old Memory Model</a:t>
            </a:r>
            <a:r>
              <a:rPr lang="en-US" sz="1600" dirty="0" smtClean="0"/>
              <a:t>:</a:t>
            </a:r>
          </a:p>
          <a:p>
            <a:pPr marL="323850" indent="-285750" algn="just">
              <a:lnSpc>
                <a:spcPct val="120000"/>
              </a:lnSpc>
              <a:spcBef>
                <a:spcPct val="20000"/>
              </a:spcBef>
              <a:spcAft>
                <a:spcPct val="0"/>
              </a:spcAft>
              <a:buClr>
                <a:schemeClr val="accent1"/>
              </a:buClr>
              <a:defRPr/>
            </a:pPr>
            <a:endParaRPr lang="en-US" sz="1600" dirty="0" smtClean="0"/>
          </a:p>
          <a:p>
            <a:pPr marL="323850" indent="-285750" algn="just">
              <a:lnSpc>
                <a:spcPct val="120000"/>
              </a:lnSpc>
              <a:spcBef>
                <a:spcPct val="20000"/>
              </a:spcBef>
              <a:spcAft>
                <a:spcPct val="0"/>
              </a:spcAft>
              <a:buClr>
                <a:schemeClr val="accent1"/>
              </a:buClr>
              <a:defRPr/>
            </a:pPr>
            <a:r>
              <a:rPr lang="en-US" sz="1600" dirty="0"/>
              <a:t>One widely held belief, for example, was that if </a:t>
            </a:r>
            <a:r>
              <a:rPr lang="en-US" sz="1600" i="1" dirty="0"/>
              <a:t>final</a:t>
            </a:r>
            <a:r>
              <a:rPr lang="en-US" sz="1600" dirty="0"/>
              <a:t> fields were used, then synchronization between threads was unnecessary to guarantee another thread would see the value of the field. While this is a reasonable assumption and a sensible behavior, and indeed how we would want things to work, under the </a:t>
            </a:r>
            <a:r>
              <a:rPr lang="en-US" sz="1600" i="1" dirty="0"/>
              <a:t>old memory model</a:t>
            </a:r>
            <a:r>
              <a:rPr lang="en-US" sz="1600" dirty="0"/>
              <a:t>, it was simply not true. Nothing in the </a:t>
            </a:r>
            <a:r>
              <a:rPr lang="en-US" sz="1600" i="1" dirty="0"/>
              <a:t>old memory model </a:t>
            </a:r>
            <a:r>
              <a:rPr lang="en-US" sz="1600" dirty="0"/>
              <a:t>treated final fields differently from any other field -- meaning synchronization was the only way to ensure that all threads see the value of a final field that was written by the constructor. As a result, it was possible for a thread to see the default value of the field, and then at some later time see its constructed value.</a:t>
            </a:r>
            <a:endParaRPr lang="en-US" sz="1600" dirty="0" smtClean="0"/>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600" dirty="0" smtClean="0"/>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u="sng" dirty="0"/>
              <a:t>Final With </a:t>
            </a:r>
            <a:r>
              <a:rPr lang="en-US" sz="1600" u="sng" dirty="0" smtClean="0"/>
              <a:t>New Java Memory Model (JMM)</a:t>
            </a:r>
            <a:r>
              <a:rPr lang="en-US" sz="1600" dirty="0" smtClean="0"/>
              <a:t>:</a:t>
            </a:r>
            <a:endParaRPr lang="en-US" sz="1600" dirty="0"/>
          </a:p>
          <a:p>
            <a:pPr marL="323850" indent="-285750" algn="just">
              <a:lnSpc>
                <a:spcPct val="120000"/>
              </a:lnSpc>
              <a:spcBef>
                <a:spcPct val="20000"/>
              </a:spcBef>
              <a:spcAft>
                <a:spcPct val="0"/>
              </a:spcAft>
              <a:buClr>
                <a:schemeClr val="accent1"/>
              </a:buClr>
              <a:defRPr/>
            </a:pPr>
            <a:r>
              <a:rPr lang="en-US" sz="1600" dirty="0" smtClean="0"/>
              <a:t>The </a:t>
            </a:r>
            <a:r>
              <a:rPr lang="en-US" sz="1600" dirty="0"/>
              <a:t>values for an object's final fields are set in its constructor. Assuming the object is constructed "correctly", once an object is constructed, the values assigned to the final fields in the constructor will be visible to all other threads without synchronization. In addition, the visible values for any other object or array referenced by those final fields will be at least as up-to-date as the final fields. </a:t>
            </a:r>
            <a:endParaRPr lang="en-US" sz="1600" dirty="0" smtClean="0"/>
          </a:p>
          <a:p>
            <a:pPr marL="323850" indent="-285750" algn="just">
              <a:lnSpc>
                <a:spcPct val="120000"/>
              </a:lnSpc>
              <a:spcBef>
                <a:spcPct val="20000"/>
              </a:spcBef>
              <a:spcAft>
                <a:spcPct val="0"/>
              </a:spcAft>
              <a:buClr>
                <a:schemeClr val="accent1"/>
              </a:buClr>
              <a:defRPr/>
            </a:pPr>
            <a:endParaRPr lang="en-US" sz="1600" dirty="0"/>
          </a:p>
        </p:txBody>
      </p:sp>
    </p:spTree>
    <p:extLst>
      <p:ext uri="{BB962C8B-B14F-4D97-AF65-F5344CB8AC3E}">
        <p14:creationId xmlns:p14="http://schemas.microsoft.com/office/powerpoint/2010/main" val="437225848"/>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711015" y="304800"/>
            <a:ext cx="11274663" cy="533400"/>
          </a:xfrm>
        </p:spPr>
        <p:txBody>
          <a:bodyPr/>
          <a:lstStyle/>
          <a:p>
            <a:r>
              <a:rPr lang="en-US" altLang="en-US" sz="2000" smtClean="0">
                <a:solidFill>
                  <a:srgbClr val="404040"/>
                </a:solidFill>
              </a:rPr>
              <a:t>Final/Volatile with Old and New  Memory Model</a:t>
            </a:r>
            <a:r>
              <a:rPr lang="en-US" altLang="en-US" smtClean="0"/>
              <a:t>	</a:t>
            </a:r>
          </a:p>
        </p:txBody>
      </p:sp>
      <p:sp>
        <p:nvSpPr>
          <p:cNvPr id="3" name="Content Placeholder 2"/>
          <p:cNvSpPr>
            <a:spLocks noGrp="1"/>
          </p:cNvSpPr>
          <p:nvPr>
            <p:ph sz="quarter" idx="10"/>
          </p:nvPr>
        </p:nvSpPr>
        <p:spPr>
          <a:xfrm>
            <a:off x="711015" y="914400"/>
            <a:ext cx="10868369" cy="5638800"/>
          </a:xfrm>
        </p:spPr>
        <p:txBody>
          <a:bodyPr/>
          <a:lstStyle/>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u="sng" dirty="0" smtClean="0"/>
              <a:t>Final </a:t>
            </a:r>
            <a:r>
              <a:rPr lang="en-US" sz="1600" u="sng" dirty="0"/>
              <a:t>With </a:t>
            </a:r>
            <a:r>
              <a:rPr lang="en-US" sz="1600" u="sng" dirty="0" smtClean="0"/>
              <a:t>New Java Memory Model (JMM)</a:t>
            </a:r>
            <a:r>
              <a:rPr lang="en-US" sz="1600" dirty="0" smtClean="0"/>
              <a:t>:</a:t>
            </a:r>
            <a:endParaRPr lang="en-US" sz="1600" dirty="0"/>
          </a:p>
          <a:p>
            <a:pPr marL="323850" indent="-285750" algn="just">
              <a:lnSpc>
                <a:spcPct val="120000"/>
              </a:lnSpc>
              <a:spcBef>
                <a:spcPct val="20000"/>
              </a:spcBef>
              <a:spcAft>
                <a:spcPct val="0"/>
              </a:spcAft>
              <a:buClr>
                <a:schemeClr val="accent1"/>
              </a:buClr>
              <a:defRPr/>
            </a:pPr>
            <a:r>
              <a:rPr lang="en-US" sz="1600" dirty="0"/>
              <a:t>What does it mean for an object to be properly constructed? It simply means that no reference to the object being constructed is allowed to "escape" during construction. </a:t>
            </a:r>
            <a:r>
              <a:rPr lang="en-US" sz="1600" dirty="0" smtClean="0"/>
              <a:t>In </a:t>
            </a:r>
            <a:r>
              <a:rPr lang="en-US" sz="1600" dirty="0"/>
              <a:t>other words, do not place a reference to the object being constructed anywhere where another thread might be able to see it; do not assign it to a static field, do not register it as a listener with any other object, and so on. These tasks should be done after the constructor completes, not in the </a:t>
            </a:r>
            <a:r>
              <a:rPr lang="en-US" sz="1600" dirty="0" smtClean="0"/>
              <a:t>constructor. </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smtClean="0"/>
              <a:t>class </a:t>
            </a:r>
            <a:r>
              <a:rPr lang="en-US" sz="1600" dirty="0" err="1"/>
              <a:t>FinalFieldExample</a:t>
            </a:r>
            <a:r>
              <a:rPr lang="en-US" sz="1600" dirty="0"/>
              <a:t> {</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final </a:t>
            </a:r>
            <a:r>
              <a:rPr lang="en-US" sz="1600" dirty="0" err="1"/>
              <a:t>int</a:t>
            </a:r>
            <a:r>
              <a:rPr lang="en-US" sz="1600" dirty="0"/>
              <a:t> x;</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a:t>
            </a:r>
            <a:r>
              <a:rPr lang="en-US" sz="1600" dirty="0" err="1"/>
              <a:t>int</a:t>
            </a:r>
            <a:r>
              <a:rPr lang="en-US" sz="1600" dirty="0"/>
              <a:t> y;</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static </a:t>
            </a:r>
            <a:r>
              <a:rPr lang="en-US" sz="1600" dirty="0" err="1"/>
              <a:t>FinalFieldExample</a:t>
            </a:r>
            <a:r>
              <a:rPr lang="en-US" sz="1600" dirty="0"/>
              <a:t> f;</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public </a:t>
            </a:r>
            <a:r>
              <a:rPr lang="en-US" sz="1600" dirty="0" err="1"/>
              <a:t>FinalFieldExample</a:t>
            </a:r>
            <a:r>
              <a:rPr lang="en-US" sz="1600" dirty="0"/>
              <a:t>() {</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x = 3;</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y = 4;</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smtClean="0"/>
              <a:t>  </a:t>
            </a:r>
            <a:r>
              <a:rPr lang="en-US" sz="1600" dirty="0"/>
              <a:t>static void writer() {</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f = new </a:t>
            </a:r>
            <a:r>
              <a:rPr lang="en-US" sz="1600" dirty="0" err="1"/>
              <a:t>FinalFieldExample</a:t>
            </a:r>
            <a:r>
              <a:rPr lang="en-US" sz="1600" dirty="0" smtClean="0"/>
              <a:t>();</a:t>
            </a:r>
            <a:endParaRPr lang="en-US" sz="1600" dirty="0"/>
          </a:p>
        </p:txBody>
      </p:sp>
    </p:spTree>
    <p:extLst>
      <p:ext uri="{BB962C8B-B14F-4D97-AF65-F5344CB8AC3E}">
        <p14:creationId xmlns:p14="http://schemas.microsoft.com/office/powerpoint/2010/main" val="1164616581"/>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11015" y="304800"/>
            <a:ext cx="11274663" cy="533400"/>
          </a:xfrm>
        </p:spPr>
        <p:txBody>
          <a:bodyPr/>
          <a:lstStyle/>
          <a:p>
            <a:r>
              <a:rPr lang="en-US" altLang="en-US" sz="2000" smtClean="0">
                <a:solidFill>
                  <a:srgbClr val="404040"/>
                </a:solidFill>
              </a:rPr>
              <a:t>Final/Volatile with Old and New  Memory Model</a:t>
            </a:r>
            <a:r>
              <a:rPr lang="en-US" altLang="en-US" smtClean="0"/>
              <a:t>	</a:t>
            </a:r>
          </a:p>
        </p:txBody>
      </p:sp>
      <p:sp>
        <p:nvSpPr>
          <p:cNvPr id="3" name="Content Placeholder 2"/>
          <p:cNvSpPr>
            <a:spLocks noGrp="1"/>
          </p:cNvSpPr>
          <p:nvPr>
            <p:ph sz="quarter" idx="10"/>
          </p:nvPr>
        </p:nvSpPr>
        <p:spPr>
          <a:xfrm>
            <a:off x="711015" y="914400"/>
            <a:ext cx="10868369" cy="5638800"/>
          </a:xfrm>
        </p:spPr>
        <p:txBody>
          <a:bodyPr/>
          <a:lstStyle/>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u="sng" dirty="0" smtClean="0"/>
              <a:t>Final </a:t>
            </a:r>
            <a:r>
              <a:rPr lang="en-US" sz="1600" u="sng" dirty="0"/>
              <a:t>With </a:t>
            </a:r>
            <a:r>
              <a:rPr lang="en-US" sz="1600" u="sng" dirty="0" smtClean="0"/>
              <a:t>New Java Memory Model (JMM)</a:t>
            </a:r>
            <a:r>
              <a:rPr lang="en-US" sz="1600" dirty="0" smtClean="0"/>
              <a:t>:</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smtClean="0"/>
              <a:t>static </a:t>
            </a:r>
            <a:r>
              <a:rPr lang="en-US" sz="1600" dirty="0"/>
              <a:t>void reader() {</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if (f != null) {</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a:t>
            </a:r>
            <a:r>
              <a:rPr lang="en-US" sz="1600" dirty="0" err="1"/>
              <a:t>int</a:t>
            </a:r>
            <a:r>
              <a:rPr lang="en-US" sz="1600" dirty="0"/>
              <a:t> </a:t>
            </a:r>
            <a:r>
              <a:rPr lang="en-US" sz="1600" dirty="0" err="1"/>
              <a:t>i</a:t>
            </a:r>
            <a:r>
              <a:rPr lang="en-US" sz="1600" dirty="0"/>
              <a:t> = </a:t>
            </a:r>
            <a:r>
              <a:rPr lang="en-US" sz="1600" dirty="0" err="1"/>
              <a:t>f.x</a:t>
            </a:r>
            <a:r>
              <a:rPr lang="en-US" sz="1600" dirty="0"/>
              <a:t>;</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a:t>
            </a:r>
            <a:r>
              <a:rPr lang="en-US" sz="1600" dirty="0" err="1"/>
              <a:t>int</a:t>
            </a:r>
            <a:r>
              <a:rPr lang="en-US" sz="1600" dirty="0"/>
              <a:t> j = </a:t>
            </a:r>
            <a:r>
              <a:rPr lang="en-US" sz="1600" dirty="0" err="1"/>
              <a:t>f.y</a:t>
            </a:r>
            <a:r>
              <a:rPr lang="en-US" sz="1600" dirty="0"/>
              <a:t>;</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  }</a:t>
            </a:r>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smtClean="0"/>
              <a:t>}</a:t>
            </a:r>
          </a:p>
          <a:p>
            <a:pPr marL="38100" indent="0" algn="just">
              <a:lnSpc>
                <a:spcPct val="120000"/>
              </a:lnSpc>
              <a:spcBef>
                <a:spcPct val="20000"/>
              </a:spcBef>
              <a:spcAft>
                <a:spcPct val="0"/>
              </a:spcAft>
              <a:buClr>
                <a:schemeClr val="accent1"/>
              </a:buClr>
              <a:buFont typeface="Wingdings" panose="05000000000000000000" pitchFamily="2" charset="2"/>
              <a:buNone/>
              <a:defRPr/>
            </a:pPr>
            <a:endParaRPr lang="en-US" sz="1600" dirty="0"/>
          </a:p>
          <a:p>
            <a:pPr marL="323850" indent="-285750" algn="just">
              <a:lnSpc>
                <a:spcPct val="120000"/>
              </a:lnSpc>
              <a:spcBef>
                <a:spcPct val="20000"/>
              </a:spcBef>
              <a:spcAft>
                <a:spcPct val="0"/>
              </a:spcAft>
              <a:buClr>
                <a:schemeClr val="accent1"/>
              </a:buClr>
              <a:defRPr/>
            </a:pPr>
            <a:r>
              <a:rPr lang="en-US" sz="1600" dirty="0"/>
              <a:t>The class above is an example of how final fields should be used. A thread executing reader is guaranteed to see the value 3 for </a:t>
            </a:r>
            <a:r>
              <a:rPr lang="en-US" sz="1600" dirty="0" err="1"/>
              <a:t>f.x</a:t>
            </a:r>
            <a:r>
              <a:rPr lang="en-US" sz="1600" dirty="0"/>
              <a:t>, because it is final. It is not guaranteed to see the value 4 for y, because it is not final. </a:t>
            </a:r>
            <a:endParaRPr lang="en-US" sz="1600" dirty="0" smtClean="0"/>
          </a:p>
          <a:p>
            <a:pPr marL="323850" indent="-285750" algn="just">
              <a:lnSpc>
                <a:spcPct val="120000"/>
              </a:lnSpc>
              <a:spcBef>
                <a:spcPct val="20000"/>
              </a:spcBef>
              <a:spcAft>
                <a:spcPct val="0"/>
              </a:spcAft>
              <a:buClr>
                <a:schemeClr val="accent1"/>
              </a:buClr>
              <a:defRPr/>
            </a:pPr>
            <a:endParaRPr lang="en-US" sz="1600" dirty="0"/>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u="sng" dirty="0" smtClean="0"/>
              <a:t>Volatile</a:t>
            </a:r>
            <a:r>
              <a:rPr lang="en-US" sz="1600" dirty="0" smtClean="0"/>
              <a:t>:</a:t>
            </a:r>
            <a:endParaRPr lang="en-US" sz="1600" dirty="0"/>
          </a:p>
          <a:p>
            <a:pPr marL="38100" indent="0" algn="just">
              <a:lnSpc>
                <a:spcPct val="120000"/>
              </a:lnSpc>
              <a:spcBef>
                <a:spcPct val="20000"/>
              </a:spcBef>
              <a:spcAft>
                <a:spcPct val="0"/>
              </a:spcAft>
              <a:buClr>
                <a:schemeClr val="accent1"/>
              </a:buClr>
              <a:buFont typeface="Wingdings" panose="05000000000000000000" pitchFamily="2" charset="2"/>
              <a:buNone/>
              <a:defRPr/>
            </a:pPr>
            <a:r>
              <a:rPr lang="en-US" sz="1600" dirty="0"/>
              <a:t>Volatile fields are special fields which are used for communicating state between threads. </a:t>
            </a:r>
          </a:p>
        </p:txBody>
      </p:sp>
    </p:spTree>
    <p:extLst>
      <p:ext uri="{BB962C8B-B14F-4D97-AF65-F5344CB8AC3E}">
        <p14:creationId xmlns:p14="http://schemas.microsoft.com/office/powerpoint/2010/main" val="2564391170"/>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Props1.xml><?xml version="1.0" encoding="utf-8"?>
<ds:datastoreItem xmlns:ds="http://schemas.openxmlformats.org/officeDocument/2006/customXml" ds:itemID="{26F53719-B4BD-49BC-B198-39FD3ED5738B}">
  <ds:schemaRefs>
    <ds:schemaRef ds:uri="http://schemas.microsoft.com/sharepoint/v3/contenttype/forms"/>
  </ds:schemaRefs>
</ds:datastoreItem>
</file>

<file path=customXml/itemProps2.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61D4D0-73CC-4280-AF59-F361C383B16A}">
  <ds:schemaRefs>
    <ds:schemaRef ds:uri="http://purl.org/dc/dcmitype/"/>
    <ds:schemaRef ds:uri="http://schemas.microsoft.com/office/2006/metadata/properties"/>
    <ds:schemaRef ds:uri="http://www.w3.org/XML/1998/namespace"/>
    <ds:schemaRef ds:uri="http://purl.org/dc/terms/"/>
    <ds:schemaRef ds:uri="http://purl.org/dc/elements/1.1/"/>
    <ds:schemaRef ds:uri="c8085c4b-1ac7-4641-80ad-2522959560d5"/>
    <ds:schemaRef ds:uri="http://schemas.microsoft.com/office/2006/documentManagement/types"/>
    <ds:schemaRef ds:uri="http://schemas.microsoft.com/office/infopath/2007/PartnerControls"/>
    <ds:schemaRef ds:uri="http://schemas.openxmlformats.org/package/2006/metadata/core-properties"/>
    <ds:schemaRef ds:uri="24943d0a-27c4-4bf8-a607-4a8907b6c8ab"/>
  </ds:schemaRefs>
</ds:datastoreItem>
</file>

<file path=docProps/app.xml><?xml version="1.0" encoding="utf-8"?>
<Properties xmlns="http://schemas.openxmlformats.org/officeDocument/2006/extended-properties" xmlns:vt="http://schemas.openxmlformats.org/officeDocument/2006/docPropsVTypes">
  <Template/>
  <TotalTime>15080</TotalTime>
  <Words>3944</Words>
  <Application>Microsoft Office PowerPoint</Application>
  <PresentationFormat>Custom</PresentationFormat>
  <Paragraphs>264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Content Masters</vt:lpstr>
      <vt:lpstr>Core Java Memory Model</vt:lpstr>
      <vt:lpstr>PowerPoint Presentation</vt:lpstr>
      <vt:lpstr>What is a memory model, and why would I want one? </vt:lpstr>
      <vt:lpstr>What is a memory model, and why would I want one? </vt:lpstr>
      <vt:lpstr>What is a memory model, and why would I want one? </vt:lpstr>
      <vt:lpstr>What is a memory model, and why would I want one? </vt:lpstr>
      <vt:lpstr>Final/Volatile with Old and New  Memory Model </vt:lpstr>
      <vt:lpstr>Final/Volatile with Old and New  Memory Model </vt:lpstr>
      <vt:lpstr>Final/Volatile with Old and New  Memory Model </vt:lpstr>
      <vt:lpstr>Final/Volatile with Old and New  Memory Model </vt:lpstr>
      <vt:lpstr>Final/Volatile with Old and New  Memory Model </vt:lpstr>
      <vt:lpstr>Final/Volatile with Old and New  Memory Model </vt:lpstr>
      <vt:lpstr>Happens-before Concept</vt:lpstr>
      <vt:lpstr>Happens-before Concept</vt:lpstr>
      <vt:lpstr>Happens-before Concept</vt:lpstr>
      <vt:lpstr>Happens-before Concept</vt:lpstr>
      <vt:lpstr>Visibility Problem</vt:lpstr>
      <vt:lpstr>Visibility Problem</vt:lpstr>
      <vt:lpstr>Visibility Problem</vt:lpstr>
      <vt:lpstr>Visibility Problem</vt:lpstr>
      <vt:lpstr>Visibility Problem</vt:lpstr>
      <vt:lpstr>Visibility Problem</vt:lpstr>
      <vt:lpstr>Race Condition Problem</vt:lpstr>
      <vt:lpstr>Race Condition Problem</vt:lpstr>
      <vt:lpstr>Memory Barrier </vt:lpstr>
      <vt:lpstr>Memory Barrier </vt:lpstr>
      <vt:lpstr>PowerPoint Presentation</vt:lpstr>
      <vt:lpstr>Sources and References</vt:lpstr>
      <vt:lpstr>Recap</vt:lpstr>
      <vt:lpstr>Recap</vt:lpstr>
      <vt:lpstr>Recap</vt:lpstr>
      <vt:lpstr>References</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WIN764BIT</cp:lastModifiedBy>
  <cp:revision>143</cp:revision>
  <cp:lastPrinted>2015-02-14T20:13:28Z</cp:lastPrinted>
  <dcterms:created xsi:type="dcterms:W3CDTF">2015-02-05T19:35:34Z</dcterms:created>
  <dcterms:modified xsi:type="dcterms:W3CDTF">2016-09-16T09:57:23Z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