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46"/>
  </p:notesMasterIdLst>
  <p:handoutMasterIdLst>
    <p:handoutMasterId r:id="rId47"/>
  </p:handoutMasterIdLst>
  <p:sldIdLst>
    <p:sldId id="258" r:id="rId5"/>
    <p:sldId id="331" r:id="rId6"/>
    <p:sldId id="334" r:id="rId7"/>
    <p:sldId id="336" r:id="rId8"/>
    <p:sldId id="337"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33" r:id="rId42"/>
    <p:sldId id="371" r:id="rId43"/>
    <p:sldId id="372" r:id="rId44"/>
    <p:sldId id="261" r:id="rId4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66" d="100"/>
          <a:sy n="66" d="100"/>
        </p:scale>
        <p:origin x="-876"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8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800"/>
            </a:lvl1pPr>
            <a:lvl2pPr>
              <a:lnSpc>
                <a:spcPts val="1400"/>
              </a:lnSpc>
              <a:spcBef>
                <a:spcPts val="400"/>
              </a:spcBef>
              <a:spcAft>
                <a:spcPts val="0"/>
              </a:spcAft>
              <a:defRPr sz="16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524478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hyperlink" Target="https://plumbr.eu/outofmemoryerror/permgen-space" TargetMode="Externa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hyperlink" Target="https://www.ibm.com/developerworks/community/groups/service/html/communityoverview?communityUuid=2245aa39-fa5c-4475-b891-14c205f7333c" TargetMode="Externa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hyperlink" Target="https://access.redhat.com/documentation/en-US/JBoss_Enterprise_Application_Platform/5/html/Performance_Tuning_Guide/chap-Performance_Tuning_Guide-Java_Virtual_Machine_Tuning.html" TargetMode="External"/><Relationship Id="rId2" Type="http://schemas.openxmlformats.org/officeDocument/2006/relationships/hyperlink" Target="https://docs.oracle.com/cd/E13222_01/wls/docs81/perform/JVMTuning.html" TargetMode="External"/><Relationship Id="rId1" Type="http://schemas.openxmlformats.org/officeDocument/2006/relationships/slideLayout" Target="../slideLayouts/slideLayout23.xml"/><Relationship Id="rId4" Type="http://schemas.openxmlformats.org/officeDocument/2006/relationships/hyperlink" Target="https://www.ibm.com/developerworks/community/groups/service/html/communityoverview?communityUuid=2245aa39-fa5c-4475-b891-14c205f7333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dirty="0"/>
              <a:t>Garbage Collection Concepts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3400"/>
            <a:ext cx="11274663" cy="914400"/>
          </a:xfrm>
        </p:spPr>
        <p:txBody>
          <a:bodyPr>
            <a:normAutofit fontScale="90000"/>
          </a:bodyPr>
          <a:lstStyle/>
          <a:p>
            <a:pPr>
              <a:defRPr/>
            </a:pPr>
            <a:r>
              <a:rPr lang="en-US" sz="1600" dirty="0">
                <a:solidFill>
                  <a:srgbClr val="4D4D4D"/>
                </a:solidFill>
                <a:latin typeface="Georgia" pitchFamily="-112" charset="0"/>
                <a:ea typeface="+mn-ea"/>
                <a:cs typeface="+mn-cs"/>
              </a:rPr>
              <a:t>5. At the next minor GC, the same process repeats. However this time the survivor spaces switch. Referenced objects are moved to S0. Surviving objects are aged. Eden and S1 are cleared.</a:t>
            </a:r>
            <a:r>
              <a:rPr lang="en-US" dirty="0"/>
              <a:t/>
            </a:r>
            <a:br>
              <a:rPr lang="en-US" dirty="0"/>
            </a:br>
            <a:endParaRPr lang="en-US" dirty="0"/>
          </a:p>
        </p:txBody>
      </p:sp>
      <p:pic>
        <p:nvPicPr>
          <p:cNvPr id="14339"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794466" y="2057400"/>
            <a:ext cx="7584158" cy="4267200"/>
          </a:xfrm>
        </p:spPr>
      </p:pic>
    </p:spTree>
    <p:extLst>
      <p:ext uri="{BB962C8B-B14F-4D97-AF65-F5344CB8AC3E}">
        <p14:creationId xmlns:p14="http://schemas.microsoft.com/office/powerpoint/2010/main" val="1060864658"/>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3400"/>
            <a:ext cx="11274663" cy="914400"/>
          </a:xfrm>
        </p:spPr>
        <p:txBody>
          <a:bodyPr>
            <a:normAutofit fontScale="90000"/>
          </a:bodyPr>
          <a:lstStyle/>
          <a:p>
            <a:pPr>
              <a:defRPr/>
            </a:pPr>
            <a:r>
              <a:rPr lang="en-US" sz="1600" dirty="0">
                <a:solidFill>
                  <a:srgbClr val="4D4D4D"/>
                </a:solidFill>
                <a:latin typeface="Georgia" pitchFamily="-112" charset="0"/>
                <a:ea typeface="+mn-ea"/>
                <a:cs typeface="+mn-cs"/>
              </a:rPr>
              <a:t>6. This slide demonstrates promotion. After a minor GC, when aged objects reach a certain age threshold (8 in this example) they are promoted from young generation to old generation</a:t>
            </a:r>
            <a:r>
              <a:rPr lang="en-US" sz="1600" dirty="0" smtClean="0">
                <a:solidFill>
                  <a:srgbClr val="4D4D4D"/>
                </a:solidFill>
                <a:latin typeface="Georgia" pitchFamily="-112" charset="0"/>
                <a:ea typeface="+mn-ea"/>
                <a:cs typeface="+mn-cs"/>
              </a:rPr>
              <a:t>.</a:t>
            </a:r>
            <a:r>
              <a:rPr lang="en-US" dirty="0"/>
              <a:t/>
            </a:r>
            <a:br>
              <a:rPr lang="en-US" dirty="0"/>
            </a:br>
            <a:endParaRPr lang="en-US" dirty="0"/>
          </a:p>
        </p:txBody>
      </p:sp>
      <p:pic>
        <p:nvPicPr>
          <p:cNvPr id="15363"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794466" y="2057400"/>
            <a:ext cx="7584158" cy="4267200"/>
          </a:xfrm>
        </p:spPr>
      </p:pic>
    </p:spTree>
    <p:extLst>
      <p:ext uri="{BB962C8B-B14F-4D97-AF65-F5344CB8AC3E}">
        <p14:creationId xmlns:p14="http://schemas.microsoft.com/office/powerpoint/2010/main" val="3364278413"/>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3400"/>
            <a:ext cx="11274663" cy="914400"/>
          </a:xfrm>
        </p:spPr>
        <p:txBody>
          <a:bodyPr>
            <a:normAutofit/>
          </a:bodyPr>
          <a:lstStyle/>
          <a:p>
            <a:pPr>
              <a:defRPr/>
            </a:pPr>
            <a:r>
              <a:rPr lang="en-US" sz="1600" dirty="0">
                <a:solidFill>
                  <a:srgbClr val="4D4D4D"/>
                </a:solidFill>
                <a:latin typeface="Georgia" pitchFamily="-112" charset="0"/>
                <a:ea typeface="+mn-ea"/>
                <a:cs typeface="+mn-cs"/>
              </a:rPr>
              <a:t>7. As minor GCs continue to </a:t>
            </a:r>
            <a:r>
              <a:rPr lang="en-US" sz="1600" dirty="0" err="1">
                <a:solidFill>
                  <a:srgbClr val="4D4D4D"/>
                </a:solidFill>
                <a:latin typeface="Georgia" pitchFamily="-112" charset="0"/>
                <a:ea typeface="+mn-ea"/>
                <a:cs typeface="+mn-cs"/>
              </a:rPr>
              <a:t>occure</a:t>
            </a:r>
            <a:r>
              <a:rPr lang="en-US" sz="1600" dirty="0">
                <a:solidFill>
                  <a:srgbClr val="4D4D4D"/>
                </a:solidFill>
                <a:latin typeface="Georgia" pitchFamily="-112" charset="0"/>
                <a:ea typeface="+mn-ea"/>
                <a:cs typeface="+mn-cs"/>
              </a:rPr>
              <a:t> objects will continue to be promoted to the old generation space.</a:t>
            </a:r>
            <a:r>
              <a:rPr lang="en-US" dirty="0"/>
              <a:t/>
            </a:r>
            <a:br>
              <a:rPr lang="en-US" dirty="0"/>
            </a:br>
            <a:endParaRPr lang="en-US" dirty="0"/>
          </a:p>
        </p:txBody>
      </p:sp>
      <p:pic>
        <p:nvPicPr>
          <p:cNvPr id="16387"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794466" y="2057400"/>
            <a:ext cx="7584158" cy="4267200"/>
          </a:xfrm>
        </p:spPr>
      </p:pic>
    </p:spTree>
    <p:extLst>
      <p:ext uri="{BB962C8B-B14F-4D97-AF65-F5344CB8AC3E}">
        <p14:creationId xmlns:p14="http://schemas.microsoft.com/office/powerpoint/2010/main" val="34931597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3400"/>
            <a:ext cx="11274663" cy="914400"/>
          </a:xfrm>
        </p:spPr>
        <p:txBody>
          <a:bodyPr>
            <a:normAutofit/>
          </a:bodyPr>
          <a:lstStyle/>
          <a:p>
            <a:pPr>
              <a:defRPr/>
            </a:pPr>
            <a:r>
              <a:rPr lang="en-US" sz="1600" dirty="0">
                <a:solidFill>
                  <a:srgbClr val="4D4D4D"/>
                </a:solidFill>
                <a:latin typeface="Georgia" pitchFamily="-112" charset="0"/>
                <a:ea typeface="+mn-ea"/>
                <a:cs typeface="+mn-cs"/>
              </a:rPr>
              <a:t>8. Eventually, a major GC will be performed on the old generation which cleans up and compacts that space.</a:t>
            </a:r>
            <a:r>
              <a:rPr lang="en-US" dirty="0"/>
              <a:t/>
            </a:r>
            <a:br>
              <a:rPr lang="en-US" dirty="0"/>
            </a:br>
            <a:endParaRPr lang="en-US" dirty="0"/>
          </a:p>
        </p:txBody>
      </p:sp>
      <p:pic>
        <p:nvPicPr>
          <p:cNvPr id="17411"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794466" y="2057400"/>
            <a:ext cx="7584158" cy="4267200"/>
          </a:xfrm>
        </p:spPr>
      </p:pic>
    </p:spTree>
    <p:extLst>
      <p:ext uri="{BB962C8B-B14F-4D97-AF65-F5344CB8AC3E}">
        <p14:creationId xmlns:p14="http://schemas.microsoft.com/office/powerpoint/2010/main" val="75533699"/>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Perm Gen (non-heap) Space</a:t>
            </a:r>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a:t>Permanent Generation or “Perm Gen” </a:t>
            </a:r>
            <a:r>
              <a:rPr lang="en-US" sz="1600" dirty="0" smtClean="0"/>
              <a:t>of Heap is somewhat special </a:t>
            </a:r>
            <a:r>
              <a:rPr lang="en-US" sz="1600" dirty="0">
                <a:solidFill>
                  <a:srgbClr val="4D4D4D"/>
                </a:solidFill>
                <a:latin typeface="Georgia" pitchFamily="-112" charset="0"/>
              </a:rPr>
              <a:t>and it is used to store metadata related to classes and method in JVM i.e. pointers into the rest of the heap where the objects are </a:t>
            </a:r>
            <a:r>
              <a:rPr lang="en-US" sz="1600" dirty="0" smtClean="0">
                <a:solidFill>
                  <a:srgbClr val="4D4D4D"/>
                </a:solidFill>
                <a:latin typeface="Georgia" pitchFamily="-112" charset="0"/>
              </a:rPr>
              <a:t>allocated.</a:t>
            </a:r>
          </a:p>
          <a:p>
            <a:pPr marL="323850" indent="-285750" algn="just">
              <a:lnSpc>
                <a:spcPct val="120000"/>
              </a:lnSpc>
              <a:spcBef>
                <a:spcPct val="20000"/>
              </a:spcBef>
              <a:spcAft>
                <a:spcPct val="0"/>
              </a:spcAft>
              <a:buClr>
                <a:schemeClr val="accent1"/>
              </a:buClr>
              <a:defRPr/>
            </a:pPr>
            <a:endParaRPr lang="en-US" sz="1000" dirty="0" smtClean="0"/>
          </a:p>
          <a:p>
            <a:pPr marL="323850" indent="-285750" algn="just">
              <a:lnSpc>
                <a:spcPct val="120000"/>
              </a:lnSpc>
              <a:spcBef>
                <a:spcPct val="20000"/>
              </a:spcBef>
              <a:spcAft>
                <a:spcPct val="0"/>
              </a:spcAft>
              <a:buClr>
                <a:schemeClr val="accent1"/>
              </a:buClr>
              <a:defRPr/>
            </a:pPr>
            <a:r>
              <a:rPr lang="en-US" sz="1600" dirty="0" smtClean="0"/>
              <a:t>The </a:t>
            </a:r>
            <a:r>
              <a:rPr lang="en-US" sz="1600" dirty="0"/>
              <a:t>PermGen also contains Class-loaders which have to be manually destroyed at the end of their use else they stay in memory and also keep holding references to their objects on the </a:t>
            </a:r>
            <a:r>
              <a:rPr lang="en-US" sz="1600" dirty="0" smtClean="0"/>
              <a:t>heap.</a:t>
            </a:r>
          </a:p>
          <a:p>
            <a:pPr marL="323850" indent="-285750" algn="just">
              <a:lnSpc>
                <a:spcPct val="120000"/>
              </a:lnSpc>
              <a:spcBef>
                <a:spcPct val="20000"/>
              </a:spcBef>
              <a:spcAft>
                <a:spcPct val="0"/>
              </a:spcAft>
              <a:buClr>
                <a:schemeClr val="accent1"/>
              </a:buClr>
              <a:defRPr/>
            </a:pPr>
            <a:endParaRPr lang="en-US" sz="10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smtClean="0"/>
              <a:t>The </a:t>
            </a:r>
            <a:r>
              <a:rPr lang="en-US" sz="1600" i="1" dirty="0"/>
              <a:t>perm</a:t>
            </a:r>
            <a:r>
              <a:rPr lang="en-US" sz="1600" dirty="0"/>
              <a:t> generation is where the runtime stores objects it “knows” to be effectively immortal, such as Classes and static </a:t>
            </a:r>
            <a:r>
              <a:rPr lang="en-US" sz="1600" dirty="0" smtClean="0"/>
              <a:t>Strings.</a:t>
            </a:r>
            <a:r>
              <a:rPr lang="en-US" sz="1600" dirty="0" smtClean="0">
                <a:solidFill>
                  <a:srgbClr val="4D4D4D"/>
                </a:solidFill>
                <a:latin typeface="Georgia" pitchFamily="-112" charset="0"/>
              </a:rPr>
              <a:t> </a:t>
            </a:r>
            <a:r>
              <a:rPr lang="en-US" sz="1600" dirty="0">
                <a:solidFill>
                  <a:srgbClr val="4D4D4D"/>
                </a:solidFill>
                <a:latin typeface="Georgia" pitchFamily="-112" charset="0"/>
              </a:rPr>
              <a:t>It also holds String pool provided by JVM. </a:t>
            </a:r>
            <a:endParaRPr lang="en-US" sz="1600" dirty="0" smtClean="0">
              <a:solidFill>
                <a:srgbClr val="4D4D4D"/>
              </a:solidFill>
              <a:latin typeface="Georgia" pitchFamily="-112" charset="0"/>
            </a:endParaRP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dirty="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Perm Gen is populated by JVM at runtime based on the classes used by the application. Perm Gen also contains Java SE library classes and methods. Perm Gen objects are garbage collected in a full garbage </a:t>
            </a:r>
            <a:r>
              <a:rPr lang="en-US" sz="1600" dirty="0" smtClean="0"/>
              <a:t>collection</a:t>
            </a:r>
            <a:r>
              <a:rPr lang="en-US" sz="1600" dirty="0" smtClean="0">
                <a:solidFill>
                  <a:srgbClr val="4D4D4D"/>
                </a:solidFill>
                <a:latin typeface="Georgia" pitchFamily="-112" charset="0"/>
              </a:rPr>
              <a:t>.</a:t>
            </a: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The pool containing all the reflective data of the virtual machine itself, such as class and method objects. With Java VMs that use class data sharing, this generation is divided into read-only and read-write areas.</a:t>
            </a: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marL="0" indent="0" algn="just">
              <a:buFont typeface="Wingdings" panose="05000000000000000000" pitchFamily="2" charset="2"/>
              <a:buNone/>
              <a:defRPr/>
            </a:pPr>
            <a:endParaRPr lang="en-US" dirty="0" smtClean="0"/>
          </a:p>
          <a:p>
            <a:pPr>
              <a:defRPr/>
            </a:pPr>
            <a:endParaRPr lang="en-US" dirty="0"/>
          </a:p>
        </p:txBody>
      </p:sp>
    </p:spTree>
    <p:extLst>
      <p:ext uri="{BB962C8B-B14F-4D97-AF65-F5344CB8AC3E}">
        <p14:creationId xmlns:p14="http://schemas.microsoft.com/office/powerpoint/2010/main" val="293358274"/>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Perm Gen (non-heap) Space</a:t>
            </a:r>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a:t>In Oracle's JVM, the permanent generation is not part of the heap. It's a separate space for class definitions and related data. In Java 6 and earlier, interned strings were also stored in the permanent generation. In Java 7, interned strings are stored in the main object heap</a:t>
            </a:r>
            <a:r>
              <a:rPr lang="en-US" sz="1600" dirty="0" smtClean="0"/>
              <a:t>.</a:t>
            </a:r>
          </a:p>
          <a:p>
            <a:pPr marL="323850" indent="-285750" algn="just">
              <a:lnSpc>
                <a:spcPct val="120000"/>
              </a:lnSpc>
              <a:spcBef>
                <a:spcPct val="20000"/>
              </a:spcBef>
              <a:spcAft>
                <a:spcPct val="0"/>
              </a:spcAft>
              <a:buClr>
                <a:schemeClr val="accent1"/>
              </a:buClr>
              <a:defRPr/>
            </a:pPr>
            <a:endParaRPr lang="en-US" sz="1000" dirty="0">
              <a:solidFill>
                <a:srgbClr val="4D4D4D"/>
              </a:solidFill>
              <a:latin typeface="Georgia" pitchFamily="-112" charset="0"/>
            </a:endParaRPr>
          </a:p>
          <a:p>
            <a:pPr marL="323850" indent="-285750">
              <a:lnSpc>
                <a:spcPct val="120000"/>
              </a:lnSpc>
              <a:spcBef>
                <a:spcPct val="20000"/>
              </a:spcBef>
              <a:spcAft>
                <a:spcPct val="0"/>
              </a:spcAft>
              <a:buClr>
                <a:schemeClr val="accent1"/>
              </a:buClr>
              <a:defRPr/>
            </a:pPr>
            <a:r>
              <a:rPr lang="en-US" sz="1600" b="1" dirty="0"/>
              <a:t>Java8 Update:</a:t>
            </a:r>
            <a:r>
              <a:rPr lang="en-US" sz="1600" dirty="0"/>
              <a:t> </a:t>
            </a:r>
            <a:r>
              <a:rPr lang="en-US" sz="1600" b="1" dirty="0" err="1" smtClean="0"/>
              <a:t>PermGen</a:t>
            </a:r>
            <a:r>
              <a:rPr lang="en-US" sz="1600" b="1" dirty="0" smtClean="0"/>
              <a:t> i</a:t>
            </a:r>
            <a:r>
              <a:rPr lang="en-US" sz="1600" dirty="0" smtClean="0"/>
              <a:t>s </a:t>
            </a:r>
            <a:r>
              <a:rPr lang="en-US" sz="1600" dirty="0"/>
              <a:t>replaced with </a:t>
            </a:r>
            <a:r>
              <a:rPr lang="en-US" sz="1600" b="1" dirty="0" err="1"/>
              <a:t>Metaspace</a:t>
            </a:r>
            <a:r>
              <a:rPr lang="en-US" sz="1600" dirty="0"/>
              <a:t> which is very similar</a:t>
            </a:r>
            <a:r>
              <a:rPr lang="en-US" sz="1600" dirty="0" smtClean="0"/>
              <a:t>.  Main </a:t>
            </a:r>
            <a:r>
              <a:rPr lang="en-US" sz="1600" dirty="0"/>
              <a:t>difference is that </a:t>
            </a:r>
            <a:r>
              <a:rPr lang="en-US" sz="1600" dirty="0" err="1"/>
              <a:t>Metaspace</a:t>
            </a:r>
            <a:r>
              <a:rPr lang="en-US" sz="1600" dirty="0"/>
              <a:t> re-sizes dynamically i.e., It can expand at </a:t>
            </a:r>
            <a:r>
              <a:rPr lang="en-US" sz="1600"/>
              <a:t>runtime</a:t>
            </a:r>
            <a:r>
              <a:rPr lang="en-US" sz="1600" smtClean="0"/>
              <a:t>. Java </a:t>
            </a:r>
            <a:r>
              <a:rPr lang="en-US" sz="1600" dirty="0" err="1"/>
              <a:t>Metaspace</a:t>
            </a:r>
            <a:r>
              <a:rPr lang="en-US" sz="1600" dirty="0"/>
              <a:t> space: unbounded (default</a:t>
            </a: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000" dirty="0" smtClean="0"/>
          </a:p>
          <a:p>
            <a:pPr marL="323850" indent="-285750" algn="just">
              <a:lnSpc>
                <a:spcPct val="120000"/>
              </a:lnSpc>
              <a:spcBef>
                <a:spcPct val="20000"/>
              </a:spcBef>
              <a:spcAft>
                <a:spcPct val="0"/>
              </a:spcAft>
              <a:buClr>
                <a:schemeClr val="accent1"/>
              </a:buClr>
              <a:defRPr/>
            </a:pPr>
            <a:r>
              <a:rPr lang="en-US" sz="1600" dirty="0" smtClean="0"/>
              <a:t>Prior </a:t>
            </a:r>
            <a:r>
              <a:rPr lang="en-US" sz="1600" dirty="0"/>
              <a:t>to </a:t>
            </a:r>
            <a:r>
              <a:rPr lang="en-US" sz="1600" b="1" dirty="0"/>
              <a:t>Java 8 </a:t>
            </a:r>
            <a:r>
              <a:rPr lang="en-US" sz="1600" dirty="0"/>
              <a:t>there existed a special space called the ‘Permanent Generation’. This is where the metadata such as classes would go. Also, some additional things like internalized strings were kept in </a:t>
            </a:r>
            <a:r>
              <a:rPr lang="en-US" sz="1600" dirty="0" err="1"/>
              <a:t>Permgen</a:t>
            </a:r>
            <a:r>
              <a:rPr lang="en-US" sz="1600" dirty="0"/>
              <a:t>. It actually used to create a lot of trouble to Java developers, since it is quite hard to predict how much space all of that would require. Result of these failed predictions took the form of </a:t>
            </a:r>
            <a:r>
              <a:rPr lang="en-US" sz="1600" dirty="0" err="1">
                <a:hlinkClick r:id="rId2"/>
              </a:rPr>
              <a:t>java.lang.OutOfMemoryError</a:t>
            </a:r>
            <a:r>
              <a:rPr lang="en-US" sz="1600" dirty="0">
                <a:hlinkClick r:id="rId2"/>
              </a:rPr>
              <a:t>: </a:t>
            </a:r>
            <a:r>
              <a:rPr lang="en-US" sz="1600" dirty="0" err="1">
                <a:hlinkClick r:id="rId2"/>
              </a:rPr>
              <a:t>Permgen</a:t>
            </a:r>
            <a:r>
              <a:rPr lang="en-US" sz="1600" dirty="0">
                <a:hlinkClick r:id="rId2"/>
              </a:rPr>
              <a:t> space</a:t>
            </a:r>
            <a:r>
              <a:rPr lang="en-US" sz="1600" dirty="0"/>
              <a:t>. Unless the cause of such </a:t>
            </a:r>
            <a:r>
              <a:rPr lang="en-US" sz="1600" dirty="0" err="1"/>
              <a:t>OutOfMemoryError</a:t>
            </a:r>
            <a:r>
              <a:rPr lang="en-US" sz="1600" dirty="0"/>
              <a:t> was an actual memory leak, the way to fix this problem was to simply increase the </a:t>
            </a:r>
            <a:r>
              <a:rPr lang="en-US" sz="1600" dirty="0" err="1"/>
              <a:t>permgen</a:t>
            </a:r>
            <a:r>
              <a:rPr lang="en-US" sz="1600" dirty="0"/>
              <a:t> size similar to the following example setting the maximum allowed </a:t>
            </a:r>
            <a:r>
              <a:rPr lang="en-US" sz="1600" dirty="0" err="1"/>
              <a:t>permgen</a:t>
            </a:r>
            <a:r>
              <a:rPr lang="en-US" sz="1600" dirty="0"/>
              <a:t> size to 256 MB: </a:t>
            </a:r>
            <a:endParaRPr lang="en-US" sz="1600" dirty="0" smtClean="0"/>
          </a:p>
          <a:p>
            <a:pPr marL="555625" lvl="1" indent="-285750" algn="just">
              <a:lnSpc>
                <a:spcPct val="120000"/>
              </a:lnSpc>
              <a:spcBef>
                <a:spcPct val="20000"/>
              </a:spcBef>
              <a:spcAft>
                <a:spcPct val="0"/>
              </a:spcAft>
              <a:buClr>
                <a:schemeClr val="accent1"/>
              </a:buClr>
              <a:defRPr/>
            </a:pPr>
            <a:r>
              <a:rPr lang="en-US" sz="1400" dirty="0"/>
              <a:t>java -</a:t>
            </a:r>
            <a:r>
              <a:rPr lang="en-US" sz="1400" dirty="0" err="1"/>
              <a:t>XX:MaxPermSize</a:t>
            </a:r>
            <a:r>
              <a:rPr lang="en-US" sz="1400" dirty="0"/>
              <a:t>=256m </a:t>
            </a:r>
            <a:r>
              <a:rPr lang="en-US" sz="1400" dirty="0" err="1"/>
              <a:t>com.mycompany.MyApplication</a:t>
            </a:r>
            <a:r>
              <a:rPr lang="en-US" sz="1400" dirty="0" smtClean="0">
                <a:solidFill>
                  <a:srgbClr val="4D4D4D"/>
                </a:solidFill>
                <a:latin typeface="Georgia" pitchFamily="-112" charset="0"/>
              </a:rPr>
              <a:t> </a:t>
            </a:r>
          </a:p>
          <a:p>
            <a:pPr marL="323850" indent="-285750" algn="just">
              <a:lnSpc>
                <a:spcPct val="120000"/>
              </a:lnSpc>
              <a:spcBef>
                <a:spcPct val="20000"/>
              </a:spcBef>
              <a:spcAft>
                <a:spcPct val="0"/>
              </a:spcAft>
              <a:buClr>
                <a:schemeClr val="accent1"/>
              </a:buClr>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algn="just">
              <a:defRPr/>
            </a:pPr>
            <a:endParaRPr lang="en-US" dirty="0" smtClean="0"/>
          </a:p>
          <a:p>
            <a:pPr>
              <a:defRPr/>
            </a:pPr>
            <a:endParaRPr lang="en-US" dirty="0"/>
          </a:p>
        </p:txBody>
      </p:sp>
    </p:spTree>
    <p:extLst>
      <p:ext uri="{BB962C8B-B14F-4D97-AF65-F5344CB8AC3E}">
        <p14:creationId xmlns:p14="http://schemas.microsoft.com/office/powerpoint/2010/main" val="747900791"/>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Minor GC Vs Major GC</a:t>
            </a:r>
          </a:p>
        </p:txBody>
      </p:sp>
      <p:sp>
        <p:nvSpPr>
          <p:cNvPr id="3" name="Content Placeholder 2"/>
          <p:cNvSpPr>
            <a:spLocks noGrp="1"/>
          </p:cNvSpPr>
          <p:nvPr>
            <p:ph sz="quarter" idx="10"/>
          </p:nvPr>
        </p:nvSpPr>
        <p:spPr>
          <a:xfrm>
            <a:off x="711015" y="914400"/>
            <a:ext cx="11274663"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smtClean="0"/>
              <a:t>     </a:t>
            </a:r>
            <a:r>
              <a:rPr lang="en-US" dirty="0" smtClean="0"/>
              <a:t>Minor GC</a:t>
            </a:r>
          </a:p>
          <a:p>
            <a:pPr marL="323850" indent="-285750" algn="just">
              <a:lnSpc>
                <a:spcPct val="120000"/>
              </a:lnSpc>
              <a:spcBef>
                <a:spcPct val="20000"/>
              </a:spcBef>
              <a:spcAft>
                <a:spcPct val="0"/>
              </a:spcAft>
              <a:buClr>
                <a:schemeClr val="accent1"/>
              </a:buClr>
              <a:defRPr/>
            </a:pPr>
            <a:r>
              <a:rPr lang="en-US" sz="1600" dirty="0" smtClean="0"/>
              <a:t>Collecting garbage from Young space (consisting of Eden and survivor spaces) is called a Minor  GC.</a:t>
            </a:r>
          </a:p>
          <a:p>
            <a:pPr marL="555625" lvl="1" indent="-285750" algn="just">
              <a:lnSpc>
                <a:spcPct val="120000"/>
              </a:lnSpc>
              <a:spcBef>
                <a:spcPct val="20000"/>
              </a:spcBef>
              <a:spcAft>
                <a:spcPct val="0"/>
              </a:spcAft>
              <a:buClr>
                <a:schemeClr val="accent1"/>
              </a:buClr>
              <a:defRPr/>
            </a:pPr>
            <a:r>
              <a:rPr lang="en-US" sz="1400" dirty="0" smtClean="0"/>
              <a:t>Minor GC is always triggered when JVM is unable to allocate space for a new Object, e.g. the Eden is getting full. </a:t>
            </a:r>
          </a:p>
          <a:p>
            <a:pPr marL="555625" lvl="1" indent="-285750" algn="just">
              <a:lnSpc>
                <a:spcPct val="120000"/>
              </a:lnSpc>
              <a:spcBef>
                <a:spcPct val="20000"/>
              </a:spcBef>
              <a:spcAft>
                <a:spcPct val="0"/>
              </a:spcAft>
              <a:buClr>
                <a:schemeClr val="accent1"/>
              </a:buClr>
              <a:defRPr/>
            </a:pPr>
            <a:r>
              <a:rPr lang="en-US" sz="1400" dirty="0"/>
              <a:t>Whenever the pool is filled, its entire content is copied and the pointer can start tracking the free memory from zero again. So instead of classical Mark, Sweep and Compact, cleaning Eden and Survivor spaces is carried out with Mark and Copy instead. So, no fragmentation actually takes place inside Eden or Survivor spaces. The write pointer is always residing on the top of the used pool</a:t>
            </a:r>
            <a:r>
              <a:rPr lang="en-US" sz="1400" dirty="0" smtClean="0"/>
              <a:t>.</a:t>
            </a:r>
          </a:p>
          <a:p>
            <a:pPr marL="555625" lvl="1" indent="-285750" algn="just">
              <a:lnSpc>
                <a:spcPct val="120000"/>
              </a:lnSpc>
              <a:spcBef>
                <a:spcPct val="20000"/>
              </a:spcBef>
              <a:spcAft>
                <a:spcPct val="0"/>
              </a:spcAft>
              <a:buClr>
                <a:schemeClr val="accent1"/>
              </a:buClr>
              <a:defRPr/>
            </a:pPr>
            <a:r>
              <a:rPr lang="en-US" sz="1400" dirty="0"/>
              <a:t>During a Minor GC event, Tenured generation is effectively ignored. References from tenured generation to young generation are considered </a:t>
            </a:r>
            <a:r>
              <a:rPr lang="en-US" sz="1400" i="1" dirty="0"/>
              <a:t>de facto</a:t>
            </a:r>
            <a:r>
              <a:rPr lang="en-US" sz="1400" dirty="0"/>
              <a:t> GC roots. References from young generation to Tenured generation are simply ignored during the markup </a:t>
            </a:r>
            <a:r>
              <a:rPr lang="en-US" sz="1400" dirty="0" smtClean="0"/>
              <a:t>phase.</a:t>
            </a:r>
          </a:p>
          <a:p>
            <a:pPr marL="555625" lvl="1" indent="-285750" algn="just">
              <a:lnSpc>
                <a:spcPct val="120000"/>
              </a:lnSpc>
              <a:spcBef>
                <a:spcPct val="20000"/>
              </a:spcBef>
              <a:spcAft>
                <a:spcPct val="0"/>
              </a:spcAft>
              <a:buClr>
                <a:schemeClr val="accent1"/>
              </a:buClr>
              <a:defRPr/>
            </a:pPr>
            <a:r>
              <a:rPr lang="en-US" sz="1400" dirty="0"/>
              <a:t>All minor garbage collections are "</a:t>
            </a:r>
            <a:r>
              <a:rPr lang="en-US" sz="1400" b="1" dirty="0"/>
              <a:t>Stop the World</a:t>
            </a:r>
            <a:r>
              <a:rPr lang="en-US" sz="1400" dirty="0"/>
              <a:t>" events. This means that all application threads are stopped until the operation completes. Minor garbage collections are </a:t>
            </a:r>
            <a:r>
              <a:rPr lang="en-US" sz="1400" i="1" dirty="0"/>
              <a:t>always</a:t>
            </a:r>
            <a:r>
              <a:rPr lang="en-US" sz="1400" dirty="0"/>
              <a:t> Stop the World events</a:t>
            </a:r>
            <a:r>
              <a:rPr lang="en-US" sz="1400" dirty="0" smtClean="0"/>
              <a:t>. For </a:t>
            </a:r>
            <a:r>
              <a:rPr lang="en-US" sz="1400" dirty="0"/>
              <a:t>most of the applications, the length of the pauses is negligible latency-wise. This is true if most of the objects in Eden can be considered garbage and are never copied to Survivor/Old spaces. If the opposite is true and most of the newborn objects are not eligible for GC, Minor GC pauses start taking considerably more time</a:t>
            </a:r>
            <a:r>
              <a:rPr lang="en-US" sz="1400" dirty="0" smtClean="0"/>
              <a:t>.</a:t>
            </a:r>
          </a:p>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sz="1400" dirty="0" smtClean="0"/>
              <a:t>		</a:t>
            </a:r>
            <a:r>
              <a:rPr lang="en-US" sz="1400" dirty="0"/>
              <a:t>	</a:t>
            </a:r>
            <a:r>
              <a:rPr lang="en-US" sz="1400" b="1" dirty="0"/>
              <a:t>every Minor GC cleans the Young generation</a:t>
            </a:r>
            <a:r>
              <a:rPr lang="en-US" sz="1400" dirty="0" smtClean="0"/>
              <a:t>.</a:t>
            </a:r>
          </a:p>
        </p:txBody>
      </p:sp>
    </p:spTree>
    <p:extLst>
      <p:ext uri="{BB962C8B-B14F-4D97-AF65-F5344CB8AC3E}">
        <p14:creationId xmlns:p14="http://schemas.microsoft.com/office/powerpoint/2010/main" val="1505260238"/>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Minor GC Vs Major GC</a:t>
            </a:r>
          </a:p>
        </p:txBody>
      </p:sp>
      <p:sp>
        <p:nvSpPr>
          <p:cNvPr id="3" name="Content Placeholder 2"/>
          <p:cNvSpPr>
            <a:spLocks noGrp="1"/>
          </p:cNvSpPr>
          <p:nvPr>
            <p:ph sz="quarter" idx="10"/>
          </p:nvPr>
        </p:nvSpPr>
        <p:spPr>
          <a:xfrm>
            <a:off x="711015" y="914400"/>
            <a:ext cx="11274663"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smtClean="0"/>
              <a:t>     </a:t>
            </a:r>
            <a:r>
              <a:rPr lang="en-US" dirty="0" smtClean="0"/>
              <a:t>Major GC</a:t>
            </a:r>
          </a:p>
          <a:p>
            <a:pPr marL="323850" indent="-285750" algn="just">
              <a:lnSpc>
                <a:spcPct val="120000"/>
              </a:lnSpc>
              <a:spcBef>
                <a:spcPct val="20000"/>
              </a:spcBef>
              <a:spcAft>
                <a:spcPct val="0"/>
              </a:spcAft>
              <a:buClr>
                <a:schemeClr val="accent1"/>
              </a:buClr>
              <a:defRPr/>
            </a:pPr>
            <a:r>
              <a:rPr lang="en-US" sz="1600" dirty="0" smtClean="0"/>
              <a:t>Major GC is cleaning the tenured space.</a:t>
            </a:r>
          </a:p>
          <a:p>
            <a:pPr marL="555625" lvl="1" indent="-285750" algn="just">
              <a:lnSpc>
                <a:spcPct val="120000"/>
              </a:lnSpc>
              <a:spcBef>
                <a:spcPct val="20000"/>
              </a:spcBef>
              <a:spcAft>
                <a:spcPct val="0"/>
              </a:spcAft>
              <a:buClr>
                <a:schemeClr val="accent1"/>
              </a:buClr>
              <a:defRPr/>
            </a:pPr>
            <a:r>
              <a:rPr lang="en-US" sz="1400" dirty="0"/>
              <a:t>The </a:t>
            </a:r>
            <a:r>
              <a:rPr lang="en-US" sz="1400" b="1" dirty="0"/>
              <a:t>Old Generation</a:t>
            </a:r>
            <a:r>
              <a:rPr lang="en-US" sz="1400" dirty="0"/>
              <a:t> is used to store long surviving objects. Typically, a threshold is set for young generation object and when that age is met, the object gets moved to the old generation. Eventually the old generation needs to be collected. This event is called a </a:t>
            </a:r>
            <a:r>
              <a:rPr lang="en-US" sz="1400" b="1" i="1" dirty="0"/>
              <a:t>major garbage collection</a:t>
            </a:r>
            <a:r>
              <a:rPr lang="en-US" sz="1400" dirty="0" smtClean="0"/>
              <a:t>.</a:t>
            </a:r>
          </a:p>
          <a:p>
            <a:pPr marL="555625" lvl="1" indent="-285750" algn="just">
              <a:lnSpc>
                <a:spcPct val="120000"/>
              </a:lnSpc>
              <a:spcBef>
                <a:spcPct val="20000"/>
              </a:spcBef>
              <a:spcAft>
                <a:spcPct val="0"/>
              </a:spcAft>
              <a:buClr>
                <a:schemeClr val="accent1"/>
              </a:buClr>
              <a:defRPr/>
            </a:pPr>
            <a:r>
              <a:rPr lang="en-US" sz="1400" dirty="0"/>
              <a:t>Major garbage collection are also </a:t>
            </a:r>
            <a:r>
              <a:rPr lang="en-US" sz="1400" b="1" dirty="0"/>
              <a:t>Stop the World</a:t>
            </a:r>
            <a:r>
              <a:rPr lang="en-US" sz="1400" dirty="0"/>
              <a:t> events. Often a major collection is much slower because it involves all live objects. So for Responsive applications, major garbage collections should be minimized. Also note, that the length of the Stop the World event for a major garbage collection is affected by the kind of garbage collector that is </a:t>
            </a:r>
            <a:r>
              <a:rPr lang="en-US" sz="1400" dirty="0" smtClean="0"/>
              <a:t>used </a:t>
            </a:r>
            <a:r>
              <a:rPr lang="en-US" sz="1400" dirty="0"/>
              <a:t>for the old generation space</a:t>
            </a:r>
            <a:r>
              <a:rPr lang="en-US" sz="1400" dirty="0" smtClean="0"/>
              <a:t>.</a:t>
            </a:r>
          </a:p>
          <a:p>
            <a:pPr marL="555625" lvl="1" indent="-285750" algn="just">
              <a:lnSpc>
                <a:spcPct val="120000"/>
              </a:lnSpc>
              <a:spcBef>
                <a:spcPct val="20000"/>
              </a:spcBef>
              <a:spcAft>
                <a:spcPct val="0"/>
              </a:spcAft>
              <a:buClr>
                <a:schemeClr val="accent1"/>
              </a:buClr>
              <a:defRPr/>
            </a:pPr>
            <a:endParaRPr lang="en-US" sz="1400" dirty="0" smtClean="0"/>
          </a:p>
        </p:txBody>
      </p:sp>
    </p:spTree>
    <p:extLst>
      <p:ext uri="{BB962C8B-B14F-4D97-AF65-F5344CB8AC3E}">
        <p14:creationId xmlns:p14="http://schemas.microsoft.com/office/powerpoint/2010/main" val="4045831816"/>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Minor GC Vs Major GC</a:t>
            </a:r>
          </a:p>
        </p:txBody>
      </p:sp>
      <p:sp>
        <p:nvSpPr>
          <p:cNvPr id="3" name="Content Placeholder 2"/>
          <p:cNvSpPr>
            <a:spLocks noGrp="1"/>
          </p:cNvSpPr>
          <p:nvPr>
            <p:ph sz="quarter" idx="10"/>
          </p:nvPr>
        </p:nvSpPr>
        <p:spPr>
          <a:xfrm>
            <a:off x="711015" y="914400"/>
            <a:ext cx="10868369"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smtClean="0"/>
              <a:t>    How </a:t>
            </a:r>
            <a:r>
              <a:rPr lang="en-US" dirty="0" smtClean="0"/>
              <a:t>Minor GC is happening in CMS</a:t>
            </a:r>
          </a:p>
          <a:p>
            <a:pPr marL="323850" indent="-285750" algn="just">
              <a:lnSpc>
                <a:spcPct val="120000"/>
              </a:lnSpc>
              <a:spcBef>
                <a:spcPct val="20000"/>
              </a:spcBef>
              <a:spcAft>
                <a:spcPct val="0"/>
              </a:spcAft>
              <a:buClr>
                <a:schemeClr val="accent1"/>
              </a:buClr>
              <a:defRPr/>
            </a:pPr>
            <a:r>
              <a:rPr lang="en-US" sz="1400" i="1" dirty="0"/>
              <a:t>CMS</a:t>
            </a:r>
            <a:r>
              <a:rPr lang="en-US" sz="1400" dirty="0"/>
              <a:t> collector is generational; thus both </a:t>
            </a:r>
            <a:r>
              <a:rPr lang="en-US" sz="1400" i="1" dirty="0"/>
              <a:t>minor</a:t>
            </a:r>
            <a:r>
              <a:rPr lang="en-US" sz="1400" dirty="0"/>
              <a:t> and </a:t>
            </a:r>
            <a:r>
              <a:rPr lang="en-US" sz="1400" i="1" dirty="0"/>
              <a:t>major</a:t>
            </a:r>
            <a:r>
              <a:rPr lang="en-US" sz="1400" dirty="0"/>
              <a:t> collections occur. The CMS collector attempts to reduce pause times due to major collections by using separate garbage collector threads to trace the reachable objects concurrently with the execution of the application threads. </a:t>
            </a:r>
            <a:endParaRPr lang="en-US" sz="1400" dirty="0" smtClean="0"/>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During </a:t>
            </a:r>
            <a:r>
              <a:rPr lang="en-US" sz="1400" dirty="0"/>
              <a:t>each major collection cycle, the CMS collector pauses all the application threads for a brief period at the beginning of the collection and again toward the middle of the collection. The second pause tends to be the longer of the two pauses. Multiple threads are used to do the collection work during both pauses. The remainder of the collection (including most of the tracing of live objects and sweeping of unreachable objects is done with one or more garbage collector threads that run concurrently with the application. </a:t>
            </a:r>
            <a:r>
              <a:rPr lang="en-US" sz="1400" i="1" dirty="0"/>
              <a:t>Minor</a:t>
            </a:r>
            <a:r>
              <a:rPr lang="en-US" sz="1400" dirty="0"/>
              <a:t> collections can interleave with an ongoing major cycle, and are done in a manner similar to the parallel collector (in particular, the application threads are stopped during minor collections).</a:t>
            </a:r>
          </a:p>
          <a:p>
            <a:pPr marL="555625" lvl="1" indent="-285750" algn="just">
              <a:lnSpc>
                <a:spcPct val="120000"/>
              </a:lnSpc>
              <a:spcBef>
                <a:spcPct val="20000"/>
              </a:spcBef>
              <a:spcAft>
                <a:spcPct val="0"/>
              </a:spcAft>
              <a:buClr>
                <a:schemeClr val="accent1"/>
              </a:buClr>
              <a:defRPr/>
            </a:pPr>
            <a:endParaRPr lang="en-US" sz="1400" dirty="0" smtClean="0"/>
          </a:p>
        </p:txBody>
      </p:sp>
    </p:spTree>
    <p:extLst>
      <p:ext uri="{BB962C8B-B14F-4D97-AF65-F5344CB8AC3E}">
        <p14:creationId xmlns:p14="http://schemas.microsoft.com/office/powerpoint/2010/main" val="3392008402"/>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How JVM cleaning memory ?</a:t>
            </a:r>
          </a:p>
        </p:txBody>
      </p:sp>
      <p:sp>
        <p:nvSpPr>
          <p:cNvPr id="3" name="Content Placeholder 2"/>
          <p:cNvSpPr>
            <a:spLocks noGrp="1"/>
          </p:cNvSpPr>
          <p:nvPr>
            <p:ph sz="quarter" idx="10"/>
          </p:nvPr>
        </p:nvSpPr>
        <p:spPr>
          <a:xfrm>
            <a:off x="711015" y="914400"/>
            <a:ext cx="10868369"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i="1" dirty="0" smtClean="0"/>
              <a:t>Why </a:t>
            </a:r>
            <a:r>
              <a:rPr lang="en-US" i="1" dirty="0" err="1" smtClean="0"/>
              <a:t>CleanUp</a:t>
            </a:r>
            <a:r>
              <a:rPr lang="en-US" sz="1400" i="1" dirty="0"/>
              <a:t>?</a:t>
            </a:r>
            <a:endParaRPr lang="en-US" sz="1400" i="1" dirty="0" smtClean="0"/>
          </a:p>
          <a:p>
            <a:pPr marL="323850" indent="-285750" algn="just">
              <a:lnSpc>
                <a:spcPct val="120000"/>
              </a:lnSpc>
              <a:spcBef>
                <a:spcPct val="20000"/>
              </a:spcBef>
              <a:spcAft>
                <a:spcPct val="0"/>
              </a:spcAft>
              <a:buClr>
                <a:schemeClr val="accent1"/>
              </a:buClr>
              <a:defRPr/>
            </a:pPr>
            <a:r>
              <a:rPr lang="en-US" sz="1400" dirty="0"/>
              <a:t>Every object in a Java program uses computing resources that are finite. Most obviously, all objects use some memory to store their images on the heap. (This is true even for objects that declare no instance variables. Each object image must include some kind of pointer to class data, and can include other implementation-dependent information as well.) But objects may also use other finite resources besides memory. For example, some objects may use resources such as file handles, graphics contexts, sockets, and so on. When you design an object, you must make sure it eventually releases any finite resources it uses so the system won't run out of those resources</a:t>
            </a:r>
            <a:r>
              <a:rPr lang="en-US" sz="1400" dirty="0" smtClean="0"/>
              <a:t>.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Because Java is a garbage-collected language, releasing the memory associated with an object is easy. All you need to do is let go of all references to the object. Because you don't have to worry about explicitly freeing an object, as you must in languages such as C or C++, you needn't worry about corrupting memory by accidentally freeing the same object twice. You do, however, need to make sure you actually release all references to the object. If you don't, you can end up with a memory leak, just like the memory leaks you get in a C++ program when you forget to explicitly free objects. Nevertheless, so long as you release all references to an object, you needn't worry about explicitly "freeing" that memory</a:t>
            </a:r>
            <a:r>
              <a:rPr lang="en-US" sz="1400" dirty="0" smtClean="0"/>
              <a:t>.</a:t>
            </a:r>
            <a:endParaRPr lang="en-US" sz="1400" dirty="0"/>
          </a:p>
          <a:p>
            <a:pPr marL="555625" lvl="1" indent="-285750" algn="just">
              <a:lnSpc>
                <a:spcPct val="120000"/>
              </a:lnSpc>
              <a:spcBef>
                <a:spcPct val="20000"/>
              </a:spcBef>
              <a:spcAft>
                <a:spcPct val="0"/>
              </a:spcAft>
              <a:buClr>
                <a:schemeClr val="accent1"/>
              </a:buClr>
              <a:defRPr/>
            </a:pPr>
            <a:endParaRPr lang="en-US" sz="1400" dirty="0" smtClean="0"/>
          </a:p>
        </p:txBody>
      </p:sp>
    </p:spTree>
    <p:extLst>
      <p:ext uri="{BB962C8B-B14F-4D97-AF65-F5344CB8AC3E}">
        <p14:creationId xmlns:p14="http://schemas.microsoft.com/office/powerpoint/2010/main" val="206716165"/>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71550" lvl="1" indent="-514350">
              <a:buFont typeface="+mj-lt"/>
              <a:buAutoNum type="arabicPeriod"/>
              <a:defRPr/>
            </a:pPr>
            <a:r>
              <a:rPr lang="en-US" sz="2800" dirty="0">
                <a:solidFill>
                  <a:srgbClr val="404040"/>
                </a:solidFill>
                <a:latin typeface="Georgia" panose="02040502050405020303" pitchFamily="18" charset="0"/>
              </a:rPr>
              <a:t>Eden Space</a:t>
            </a:r>
          </a:p>
          <a:p>
            <a:pPr marL="971550" lvl="1" indent="-514350">
              <a:buFont typeface="+mj-lt"/>
              <a:buAutoNum type="arabicPeriod"/>
              <a:defRPr/>
            </a:pPr>
            <a:r>
              <a:rPr lang="en-US" sz="2800" dirty="0">
                <a:solidFill>
                  <a:srgbClr val="404040"/>
                </a:solidFill>
                <a:latin typeface="Georgia" panose="02040502050405020303" pitchFamily="18" charset="0"/>
              </a:rPr>
              <a:t>Perm Gen Space</a:t>
            </a:r>
          </a:p>
          <a:p>
            <a:pPr marL="971550" lvl="1" indent="-514350">
              <a:buFont typeface="+mj-lt"/>
              <a:buAutoNum type="arabicPeriod"/>
              <a:defRPr/>
            </a:pPr>
            <a:r>
              <a:rPr lang="en-US" sz="2800" dirty="0">
                <a:solidFill>
                  <a:srgbClr val="404040"/>
                </a:solidFill>
                <a:latin typeface="Georgia" panose="02040502050405020303" pitchFamily="18" charset="0"/>
              </a:rPr>
              <a:t>Minor  GC Vs Major GC</a:t>
            </a:r>
          </a:p>
          <a:p>
            <a:pPr marL="971550" lvl="1" indent="-514350">
              <a:buFont typeface="+mj-lt"/>
              <a:buAutoNum type="arabicPeriod"/>
              <a:defRPr/>
            </a:pPr>
            <a:r>
              <a:rPr lang="en-US" sz="2800" dirty="0">
                <a:solidFill>
                  <a:srgbClr val="404040"/>
                </a:solidFill>
                <a:latin typeface="Georgia" panose="02040502050405020303" pitchFamily="18" charset="0"/>
              </a:rPr>
              <a:t>Parallel GS</a:t>
            </a:r>
          </a:p>
          <a:p>
            <a:pPr marL="971550" lvl="1" indent="-514350">
              <a:buFont typeface="+mj-lt"/>
              <a:buAutoNum type="arabicPeriod"/>
              <a:defRPr/>
            </a:pPr>
            <a:r>
              <a:rPr lang="en-US" sz="2800" dirty="0">
                <a:solidFill>
                  <a:srgbClr val="404040"/>
                </a:solidFill>
                <a:latin typeface="Georgia" panose="02040502050405020303" pitchFamily="18" charset="0"/>
              </a:rPr>
              <a:t>CMS </a:t>
            </a:r>
          </a:p>
          <a:p>
            <a:pPr marL="971550" lvl="1" indent="-514350">
              <a:buFont typeface="+mj-lt"/>
              <a:buAutoNum type="arabicPeriod"/>
              <a:defRPr/>
            </a:pPr>
            <a:r>
              <a:rPr lang="en-US" sz="2800" dirty="0">
                <a:solidFill>
                  <a:srgbClr val="404040"/>
                </a:solidFill>
                <a:latin typeface="Georgia" panose="02040502050405020303" pitchFamily="18" charset="0"/>
              </a:rPr>
              <a:t>JVM Tuning</a:t>
            </a:r>
          </a:p>
          <a:p>
            <a:pPr marL="971550" lvl="1" indent="-514350">
              <a:buFont typeface="+mj-lt"/>
              <a:buAutoNum type="arabicPeriod"/>
              <a:defRPr/>
            </a:pPr>
            <a:r>
              <a:rPr lang="en-US" sz="2800" dirty="0">
                <a:solidFill>
                  <a:srgbClr val="404040"/>
                </a:solidFill>
                <a:latin typeface="Georgia" panose="02040502050405020303" pitchFamily="18" charset="0"/>
              </a:rPr>
              <a:t>Thread Dump Analysis (Tool) </a:t>
            </a:r>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How JVM cleaning memory ?</a:t>
            </a:r>
          </a:p>
        </p:txBody>
      </p:sp>
      <p:sp>
        <p:nvSpPr>
          <p:cNvPr id="3" name="Content Placeholder 2"/>
          <p:cNvSpPr>
            <a:spLocks noGrp="1"/>
          </p:cNvSpPr>
          <p:nvPr>
            <p:ph sz="quarter" idx="10"/>
          </p:nvPr>
        </p:nvSpPr>
        <p:spPr>
          <a:xfrm>
            <a:off x="711015" y="914400"/>
            <a:ext cx="10868369"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i="1" dirty="0" smtClean="0"/>
              <a:t>Garbage Collector</a:t>
            </a:r>
            <a:endParaRPr lang="en-US" sz="1400" i="1" dirty="0" smtClean="0"/>
          </a:p>
          <a:p>
            <a:pPr marL="323850" indent="-285750" algn="just">
              <a:lnSpc>
                <a:spcPct val="120000"/>
              </a:lnSpc>
              <a:spcBef>
                <a:spcPct val="20000"/>
              </a:spcBef>
              <a:spcAft>
                <a:spcPct val="0"/>
              </a:spcAft>
              <a:buClr>
                <a:schemeClr val="accent1"/>
              </a:buClr>
              <a:defRPr/>
            </a:pPr>
            <a:r>
              <a:rPr lang="en-US" sz="1400" dirty="0"/>
              <a:t>The JVM runtime environment uses a large memory pool called the heap, for object allocation. The JVM automatically starts garbage collections (GC) to clean up the heap of unreferenced or dead objects. </a:t>
            </a:r>
            <a:endParaRPr lang="en-US" sz="1400" dirty="0" smtClean="0"/>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JVM </a:t>
            </a:r>
            <a:r>
              <a:rPr lang="en-US" sz="1400" dirty="0"/>
              <a:t>Spec does not state how much memory will be available to a JVM. It just states that whenever a JVM </a:t>
            </a:r>
            <a:r>
              <a:rPr lang="en-US" sz="1400" i="1" dirty="0"/>
              <a:t>does</a:t>
            </a:r>
            <a:r>
              <a:rPr lang="en-US" sz="1400" dirty="0"/>
              <a:t> run out of memory, it should throw an </a:t>
            </a:r>
            <a:r>
              <a:rPr lang="en-US" sz="1400" dirty="0" err="1"/>
              <a:t>OutOfMemoryError</a:t>
            </a:r>
            <a:r>
              <a:rPr lang="en-US" sz="1400" dirty="0"/>
              <a:t>.</a:t>
            </a:r>
          </a:p>
          <a:p>
            <a:pPr marL="323850" indent="-285750" algn="just">
              <a:lnSpc>
                <a:spcPct val="120000"/>
              </a:lnSpc>
              <a:spcBef>
                <a:spcPct val="20000"/>
              </a:spcBef>
              <a:spcAft>
                <a:spcPct val="0"/>
              </a:spcAft>
              <a:buClr>
                <a:schemeClr val="accent1"/>
              </a:buClr>
              <a:defRPr/>
            </a:pPr>
            <a:endParaRPr lang="en-US" sz="1400" dirty="0" smtClean="0"/>
          </a:p>
          <a:p>
            <a:pPr marL="323850" indent="-285750" algn="just">
              <a:lnSpc>
                <a:spcPct val="120000"/>
              </a:lnSpc>
              <a:spcBef>
                <a:spcPct val="20000"/>
              </a:spcBef>
              <a:spcAft>
                <a:spcPct val="0"/>
              </a:spcAft>
              <a:buClr>
                <a:schemeClr val="accent1"/>
              </a:buClr>
              <a:defRPr/>
            </a:pPr>
            <a:r>
              <a:rPr lang="en-US" sz="1400" dirty="0" smtClean="0"/>
              <a:t>To </a:t>
            </a:r>
            <a:r>
              <a:rPr lang="en-US" sz="1400" dirty="0"/>
              <a:t>give Java applications the best chance of executing without running out of memory, most JVMs will use a garbage collector. The garbage collector reclaims the memory occupied by unreferenced objects on the heap, so that memory can be used again by new objects, and usually de-fragments the heap as the program runs</a:t>
            </a:r>
            <a:r>
              <a:rPr lang="en-US" sz="1400" dirty="0" smtClean="0"/>
              <a:t>. </a:t>
            </a:r>
          </a:p>
          <a:p>
            <a:pPr marL="323850" indent="-285750" algn="just">
              <a:lnSpc>
                <a:spcPct val="120000"/>
              </a:lnSpc>
              <a:spcBef>
                <a:spcPct val="20000"/>
              </a:spcBef>
              <a:spcAft>
                <a:spcPct val="0"/>
              </a:spcAft>
              <a:buClr>
                <a:schemeClr val="accent1"/>
              </a:buClr>
              <a:defRPr/>
            </a:pPr>
            <a:endParaRPr lang="en-US" sz="1400" dirty="0" smtClean="0"/>
          </a:p>
          <a:p>
            <a:pPr marL="323850" indent="-285750" algn="just">
              <a:lnSpc>
                <a:spcPct val="120000"/>
              </a:lnSpc>
              <a:spcBef>
                <a:spcPct val="20000"/>
              </a:spcBef>
              <a:spcAft>
                <a:spcPct val="0"/>
              </a:spcAft>
              <a:buClr>
                <a:schemeClr val="accent1"/>
              </a:buClr>
              <a:defRPr/>
            </a:pPr>
            <a:r>
              <a:rPr lang="en-US" sz="1400" dirty="0"/>
              <a:t>New objects are allocated in the Eden. When the Eden fills up, the JVM issues a scavenge GC or minor collection to move the surviving objects into one of the two survivor or semi spaces. The JVM does this by first identifying and moving all the referenced objects in the Eden to one of the survivor spaces. At the end of the scavenge GC, the Eden is empty (since all the referenced objects are now in the survivor space) and ready for object allocation.</a:t>
            </a:r>
          </a:p>
          <a:p>
            <a:pPr marL="323850" indent="-285750" algn="just">
              <a:lnSpc>
                <a:spcPct val="120000"/>
              </a:lnSpc>
              <a:spcBef>
                <a:spcPct val="20000"/>
              </a:spcBef>
              <a:spcAft>
                <a:spcPct val="0"/>
              </a:spcAft>
              <a:buClr>
                <a:schemeClr val="accent1"/>
              </a:buClr>
              <a:defRPr/>
            </a:pPr>
            <a:r>
              <a:rPr lang="en-US" sz="1400" dirty="0" smtClean="0"/>
              <a:t>.</a:t>
            </a:r>
            <a:endParaRPr lang="en-US" sz="1400" dirty="0"/>
          </a:p>
          <a:p>
            <a:pPr marL="555625" lvl="1" indent="-285750" algn="just">
              <a:lnSpc>
                <a:spcPct val="120000"/>
              </a:lnSpc>
              <a:spcBef>
                <a:spcPct val="20000"/>
              </a:spcBef>
              <a:spcAft>
                <a:spcPct val="0"/>
              </a:spcAft>
              <a:buClr>
                <a:schemeClr val="accent1"/>
              </a:buClr>
              <a:defRPr/>
            </a:pPr>
            <a:endParaRPr lang="en-US" sz="1400" dirty="0" smtClean="0"/>
          </a:p>
        </p:txBody>
      </p:sp>
    </p:spTree>
    <p:extLst>
      <p:ext uri="{BB962C8B-B14F-4D97-AF65-F5344CB8AC3E}">
        <p14:creationId xmlns:p14="http://schemas.microsoft.com/office/powerpoint/2010/main" val="389377448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How JVM cleaning memory ?</a:t>
            </a:r>
          </a:p>
        </p:txBody>
      </p:sp>
      <p:sp>
        <p:nvSpPr>
          <p:cNvPr id="3" name="Content Placeholder 2"/>
          <p:cNvSpPr>
            <a:spLocks noGrp="1"/>
          </p:cNvSpPr>
          <p:nvPr>
            <p:ph sz="quarter" idx="10"/>
          </p:nvPr>
        </p:nvSpPr>
        <p:spPr>
          <a:xfrm>
            <a:off x="711015" y="914400"/>
            <a:ext cx="10868369" cy="54102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i="1" dirty="0" smtClean="0"/>
              <a:t>Garbage Collector</a:t>
            </a:r>
            <a:endParaRPr lang="en-US" sz="1400" i="1" dirty="0" smtClean="0"/>
          </a:p>
          <a:p>
            <a:pPr marL="323850" indent="-285750" algn="just">
              <a:lnSpc>
                <a:spcPct val="120000"/>
              </a:lnSpc>
              <a:spcBef>
                <a:spcPct val="20000"/>
              </a:spcBef>
              <a:spcAft>
                <a:spcPct val="0"/>
              </a:spcAft>
              <a:buClr>
                <a:schemeClr val="accent1"/>
              </a:buClr>
              <a:defRPr/>
            </a:pPr>
            <a:r>
              <a:rPr lang="en-US" sz="1400" dirty="0"/>
              <a:t>Referenced objects in the survivor space bounce between the two survivor spaces at each scavenge GC, until it either becomes unreferenced or the number of bounces have reached the </a:t>
            </a:r>
            <a:r>
              <a:rPr lang="en-US" sz="1400" dirty="0" err="1"/>
              <a:t>tenuring</a:t>
            </a:r>
            <a:r>
              <a:rPr lang="en-US" sz="1400" dirty="0"/>
              <a:t> threshold. If the </a:t>
            </a:r>
            <a:r>
              <a:rPr lang="en-US" sz="1400" dirty="0" err="1"/>
              <a:t>tenuring</a:t>
            </a:r>
            <a:r>
              <a:rPr lang="en-US" sz="1400" dirty="0"/>
              <a:t> threshold is reached, that object is migrated up to the old heap.</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smtClean="0"/>
          </a:p>
          <a:p>
            <a:pPr marL="323850" indent="-285750" algn="just">
              <a:lnSpc>
                <a:spcPct val="120000"/>
              </a:lnSpc>
              <a:spcBef>
                <a:spcPct val="20000"/>
              </a:spcBef>
              <a:spcAft>
                <a:spcPct val="0"/>
              </a:spcAft>
              <a:buClr>
                <a:schemeClr val="accent1"/>
              </a:buClr>
              <a:defRPr/>
            </a:pPr>
            <a:r>
              <a:rPr lang="en-US" sz="1400" dirty="0" smtClean="0"/>
              <a:t>When </a:t>
            </a:r>
            <a:r>
              <a:rPr lang="en-US" sz="1400" dirty="0"/>
              <a:t>the old heap fills up, the JVM issues a Full GC or major collection. In a Full GC, the JVM has to first identify all the referenced objects. When that is done, the JVM sweeps the entire heap to reclaim all free memory (for example, because the object is now dead). Finally, the JVM then moves referenced objects to defragment the old heap. The efficiency of the Full GC is dependent on the amount of referenced objects and the size of the heap</a:t>
            </a:r>
            <a:r>
              <a:rPr lang="en-US" sz="1400" dirty="0" smtClean="0"/>
              <a:t>.</a:t>
            </a:r>
            <a:endParaRPr lang="en-US" sz="1400" dirty="0"/>
          </a:p>
        </p:txBody>
      </p:sp>
    </p:spTree>
    <p:extLst>
      <p:ext uri="{BB962C8B-B14F-4D97-AF65-F5344CB8AC3E}">
        <p14:creationId xmlns:p14="http://schemas.microsoft.com/office/powerpoint/2010/main" val="1013096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finalize() method 	</a:t>
            </a:r>
          </a:p>
        </p:txBody>
      </p:sp>
      <p:sp>
        <p:nvSpPr>
          <p:cNvPr id="3" name="Content Placeholder 2"/>
          <p:cNvSpPr>
            <a:spLocks noGrp="1"/>
          </p:cNvSpPr>
          <p:nvPr>
            <p:ph sz="quarter" idx="10"/>
          </p:nvPr>
        </p:nvSpPr>
        <p:spPr>
          <a:xfrm>
            <a:off x="711015" y="914400"/>
            <a:ext cx="11274663" cy="5638800"/>
          </a:xfrm>
        </p:spPr>
        <p:txBody>
          <a:bodyPr/>
          <a:lstStyle/>
          <a:p>
            <a:pPr marL="323850" indent="-285750" algn="just">
              <a:lnSpc>
                <a:spcPct val="120000"/>
              </a:lnSpc>
              <a:spcBef>
                <a:spcPct val="20000"/>
              </a:spcBef>
              <a:spcAft>
                <a:spcPct val="0"/>
              </a:spcAft>
              <a:buClr>
                <a:schemeClr val="accent1"/>
              </a:buClr>
              <a:defRPr/>
            </a:pPr>
            <a:r>
              <a:rPr lang="en-US" sz="1400" dirty="0" smtClean="0"/>
              <a:t>In Java, an object may have a </a:t>
            </a:r>
            <a:r>
              <a:rPr lang="en-US" sz="1400" dirty="0" err="1" smtClean="0"/>
              <a:t>finalizer</a:t>
            </a:r>
            <a:r>
              <a:rPr lang="en-US" sz="1400" dirty="0" smtClean="0"/>
              <a:t>: a method that the garbage collector must run on the object prior to freeing the object. The potential existence of </a:t>
            </a:r>
            <a:r>
              <a:rPr lang="en-US" sz="1400" dirty="0" err="1" smtClean="0"/>
              <a:t>finalizers</a:t>
            </a:r>
            <a:r>
              <a:rPr lang="en-US" sz="1400" dirty="0" smtClean="0"/>
              <a:t> complicates the job of any garbage collector in a JVM. </a:t>
            </a:r>
          </a:p>
          <a:p>
            <a:pPr marL="323850" indent="-285750" algn="just">
              <a:lnSpc>
                <a:spcPct val="120000"/>
              </a:lnSpc>
              <a:spcBef>
                <a:spcPct val="20000"/>
              </a:spcBef>
              <a:spcAft>
                <a:spcPct val="0"/>
              </a:spcAft>
              <a:buClr>
                <a:schemeClr val="accent1"/>
              </a:buClr>
              <a:defRPr/>
            </a:pPr>
            <a:endParaRPr lang="en-US" sz="1400" dirty="0"/>
          </a:p>
          <a:p>
            <a:pPr>
              <a:defRPr/>
            </a:pPr>
            <a:r>
              <a:rPr lang="en-US" sz="1400" dirty="0"/>
              <a:t>To add a </a:t>
            </a:r>
            <a:r>
              <a:rPr lang="en-US" sz="1400" dirty="0" err="1"/>
              <a:t>finalizer</a:t>
            </a:r>
            <a:r>
              <a:rPr lang="en-US" sz="1400" dirty="0"/>
              <a:t> to a class, you simply declare a method in that class as follows: </a:t>
            </a:r>
          </a:p>
          <a:p>
            <a:pPr marL="0" indent="0">
              <a:buFont typeface="Wingdings" panose="05000000000000000000" pitchFamily="2" charset="2"/>
              <a:buNone/>
              <a:defRPr/>
            </a:pPr>
            <a:r>
              <a:rPr lang="en-US" sz="1400" dirty="0"/>
              <a:t> </a:t>
            </a:r>
            <a:r>
              <a:rPr lang="en-US" sz="1400" dirty="0" smtClean="0"/>
              <a:t>    // </a:t>
            </a:r>
            <a:r>
              <a:rPr lang="en-US" sz="1400" dirty="0"/>
              <a:t>On CD-ROM in file </a:t>
            </a:r>
            <a:r>
              <a:rPr lang="en-US" sz="1400" dirty="0" err="1"/>
              <a:t>gc</a:t>
            </a:r>
            <a:r>
              <a:rPr lang="en-US" sz="1400" dirty="0"/>
              <a:t>/ex2/Example2.java </a:t>
            </a:r>
            <a:endParaRPr lang="en-US" sz="1400" dirty="0" smtClean="0"/>
          </a:p>
          <a:p>
            <a:pPr marL="0" indent="0">
              <a:buFont typeface="Wingdings" panose="05000000000000000000" pitchFamily="2" charset="2"/>
              <a:buNone/>
              <a:defRPr/>
            </a:pPr>
            <a:r>
              <a:rPr lang="en-US" sz="1400" dirty="0" smtClean="0"/>
              <a:t>     class </a:t>
            </a:r>
            <a:r>
              <a:rPr lang="en-US" sz="1400" dirty="0"/>
              <a:t>Example2 { </a:t>
            </a:r>
            <a:endParaRPr lang="en-US" sz="1400" dirty="0" smtClean="0"/>
          </a:p>
          <a:p>
            <a:pPr marL="0" indent="0">
              <a:buFont typeface="Wingdings" panose="05000000000000000000" pitchFamily="2" charset="2"/>
              <a:buNone/>
              <a:defRPr/>
            </a:pPr>
            <a:r>
              <a:rPr lang="en-US" sz="1400" dirty="0"/>
              <a:t>	</a:t>
            </a:r>
            <a:r>
              <a:rPr lang="en-US" sz="1400" dirty="0" smtClean="0"/>
              <a:t>protected </a:t>
            </a:r>
            <a:r>
              <a:rPr lang="en-US" sz="1400" dirty="0"/>
              <a:t>void finalize() throws </a:t>
            </a:r>
            <a:r>
              <a:rPr lang="en-US" sz="1400" dirty="0" err="1"/>
              <a:t>Throwable</a:t>
            </a:r>
            <a:r>
              <a:rPr lang="en-US" sz="1400" dirty="0"/>
              <a:t> </a:t>
            </a:r>
            <a:endParaRPr lang="en-US" sz="1400" dirty="0" smtClean="0"/>
          </a:p>
          <a:p>
            <a:pPr marL="0" indent="0">
              <a:buFont typeface="Wingdings" panose="05000000000000000000" pitchFamily="2" charset="2"/>
              <a:buNone/>
              <a:defRPr/>
            </a:pPr>
            <a:r>
              <a:rPr lang="en-US" sz="1400" dirty="0"/>
              <a:t>	</a:t>
            </a:r>
            <a:r>
              <a:rPr lang="en-US" sz="1400" dirty="0" smtClean="0"/>
              <a:t>{ </a:t>
            </a:r>
            <a:r>
              <a:rPr lang="en-US" sz="1400" dirty="0"/>
              <a:t>//... </a:t>
            </a:r>
            <a:r>
              <a:rPr lang="en-US" sz="1400" dirty="0" err="1"/>
              <a:t>super.finalize</a:t>
            </a:r>
            <a:r>
              <a:rPr lang="en-US" sz="1400" dirty="0"/>
              <a:t>(); </a:t>
            </a:r>
            <a:endParaRPr lang="en-US" sz="1400" dirty="0" smtClean="0"/>
          </a:p>
          <a:p>
            <a:pPr marL="0" indent="0">
              <a:buFont typeface="Wingdings" panose="05000000000000000000" pitchFamily="2" charset="2"/>
              <a:buNone/>
              <a:defRPr/>
            </a:pPr>
            <a:r>
              <a:rPr lang="en-US" sz="1400" dirty="0"/>
              <a:t>	</a:t>
            </a:r>
            <a:r>
              <a:rPr lang="en-US" sz="1400" dirty="0" smtClean="0"/>
              <a:t>} </a:t>
            </a:r>
            <a:r>
              <a:rPr lang="en-US" sz="1400" dirty="0"/>
              <a:t>//... </a:t>
            </a:r>
            <a:endParaRPr lang="en-US" sz="1400" dirty="0" smtClean="0"/>
          </a:p>
          <a:p>
            <a:pPr marL="0" indent="0">
              <a:buFont typeface="Wingdings" panose="05000000000000000000" pitchFamily="2" charset="2"/>
              <a:buNone/>
              <a:defRPr/>
            </a:pPr>
            <a:r>
              <a:rPr lang="en-US" sz="1400" dirty="0"/>
              <a:t> </a:t>
            </a:r>
            <a:r>
              <a:rPr lang="en-US" sz="1400" dirty="0" smtClean="0"/>
              <a:t>      } </a:t>
            </a:r>
            <a:endParaRPr lang="en-US" sz="1400" dirty="0"/>
          </a:p>
          <a:p>
            <a:pPr marL="323850" indent="-285750" algn="just">
              <a:lnSpc>
                <a:spcPct val="120000"/>
              </a:lnSpc>
              <a:spcBef>
                <a:spcPct val="20000"/>
              </a:spcBef>
              <a:spcAft>
                <a:spcPct val="0"/>
              </a:spcAft>
              <a:buClr>
                <a:schemeClr val="accent1"/>
              </a:buClr>
              <a:defRPr/>
            </a:pPr>
            <a:endParaRPr lang="en-US" sz="1400" dirty="0" smtClean="0"/>
          </a:p>
          <a:p>
            <a:pPr marL="323850" indent="-285750" algn="just">
              <a:lnSpc>
                <a:spcPct val="120000"/>
              </a:lnSpc>
              <a:spcBef>
                <a:spcPct val="20000"/>
              </a:spcBef>
              <a:spcAft>
                <a:spcPct val="0"/>
              </a:spcAft>
              <a:buClr>
                <a:schemeClr val="accent1"/>
              </a:buClr>
              <a:defRPr/>
            </a:pPr>
            <a:r>
              <a:rPr lang="en-US" sz="1400" dirty="0"/>
              <a:t>A garbage collector must examine all objects it has discovered to be unreferenced to see if any include a finalize() method. Because of </a:t>
            </a:r>
            <a:r>
              <a:rPr lang="en-US" sz="1400" dirty="0" err="1"/>
              <a:t>finalizers</a:t>
            </a:r>
            <a:r>
              <a:rPr lang="en-US" sz="1400" dirty="0"/>
              <a:t>, a garbage collector in the Java virtual machine must perform some extra steps each time it garbage collects. First, the garbage collector must in some way detect unreferenced objects (call this Pass I). Then, it must examine the unreferenced objects it has detected to see if any declare a </a:t>
            </a:r>
            <a:r>
              <a:rPr lang="en-US" sz="1400" dirty="0" err="1"/>
              <a:t>finalizer</a:t>
            </a:r>
            <a:r>
              <a:rPr lang="en-US" sz="1400" dirty="0"/>
              <a:t>. If it has enough time, it may at this point in the garbage collection process finalize all unreferenced objects that declare </a:t>
            </a:r>
            <a:r>
              <a:rPr lang="en-US" sz="1400" dirty="0" err="1" smtClean="0"/>
              <a:t>finalizers</a:t>
            </a:r>
            <a:r>
              <a:rPr lang="en-US" sz="1400" dirty="0" smtClean="0"/>
              <a:t>.</a:t>
            </a:r>
          </a:p>
        </p:txBody>
      </p:sp>
    </p:spTree>
    <p:extLst>
      <p:ext uri="{BB962C8B-B14F-4D97-AF65-F5344CB8AC3E}">
        <p14:creationId xmlns:p14="http://schemas.microsoft.com/office/powerpoint/2010/main" val="3016727649"/>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finalize() method 	</a:t>
            </a:r>
          </a:p>
        </p:txBody>
      </p:sp>
      <p:sp>
        <p:nvSpPr>
          <p:cNvPr id="3" name="Content Placeholder 2"/>
          <p:cNvSpPr>
            <a:spLocks noGrp="1"/>
          </p:cNvSpPr>
          <p:nvPr>
            <p:ph sz="quarter" idx="10"/>
          </p:nvPr>
        </p:nvSpPr>
        <p:spPr>
          <a:xfrm>
            <a:off x="711015" y="914400"/>
            <a:ext cx="11274663" cy="5638800"/>
          </a:xfrm>
        </p:spPr>
        <p:txBody>
          <a:bodyPr/>
          <a:lstStyle/>
          <a:p>
            <a:pPr marL="323850" indent="-285750" algn="just">
              <a:lnSpc>
                <a:spcPct val="120000"/>
              </a:lnSpc>
              <a:spcBef>
                <a:spcPct val="20000"/>
              </a:spcBef>
              <a:spcAft>
                <a:spcPct val="0"/>
              </a:spcAft>
              <a:buClr>
                <a:schemeClr val="accent1"/>
              </a:buClr>
              <a:defRPr/>
            </a:pPr>
            <a:r>
              <a:rPr lang="en-US" sz="1400" dirty="0"/>
              <a:t>After executing all </a:t>
            </a:r>
            <a:r>
              <a:rPr lang="en-US" sz="1400" dirty="0" err="1"/>
              <a:t>finalizers</a:t>
            </a:r>
            <a:r>
              <a:rPr lang="en-US" sz="1400" dirty="0"/>
              <a:t>, the garbage collector must once again detect unreferenced objects starting with the root nodes (call this Pass II). This step is needed because </a:t>
            </a:r>
            <a:r>
              <a:rPr lang="en-US" sz="1400" dirty="0" err="1"/>
              <a:t>finalizers</a:t>
            </a:r>
            <a:r>
              <a:rPr lang="en-US" sz="1400" dirty="0"/>
              <a:t> can "resurrect" unreferenced objects and make them referenced again. Finally, the garbage collector can free all objects that were found to be unreferenced in both Passes I and II. </a:t>
            </a:r>
            <a:r>
              <a:rPr lang="en-US" sz="1400" dirty="0" smtClean="0"/>
              <a:t>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The Java specifications make the following promise about </a:t>
            </a:r>
            <a:r>
              <a:rPr lang="en-US" sz="1400" dirty="0" err="1"/>
              <a:t>finalizers</a:t>
            </a:r>
            <a:r>
              <a:rPr lang="en-US" sz="1400" dirty="0" smtClean="0"/>
              <a:t>:</a:t>
            </a:r>
            <a:endParaRPr lang="en-US" sz="1400" dirty="0"/>
          </a:p>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sz="1400" dirty="0"/>
              <a:t>Before reclaiming the memory occupied by an object that has a </a:t>
            </a:r>
            <a:r>
              <a:rPr lang="en-US" sz="1400" dirty="0" err="1"/>
              <a:t>finalizer</a:t>
            </a:r>
            <a:r>
              <a:rPr lang="en-US" sz="1400" dirty="0"/>
              <a:t>, the garbage collector will invoke that object's </a:t>
            </a:r>
            <a:r>
              <a:rPr lang="en-US" sz="1400" dirty="0" err="1"/>
              <a:t>finalizer</a:t>
            </a:r>
            <a:r>
              <a:rPr lang="en-US" sz="1400" dirty="0"/>
              <a:t>.</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Given that you don't know when objects will be garbage collected, but you do know that </a:t>
            </a:r>
            <a:r>
              <a:rPr lang="en-US" sz="1400" dirty="0" err="1"/>
              <a:t>finalizable</a:t>
            </a:r>
            <a:r>
              <a:rPr lang="en-US" sz="1400" dirty="0"/>
              <a:t> objects will be finalized as they are garbage collected, you can make the following grand deduction</a:t>
            </a:r>
            <a:r>
              <a:rPr lang="en-US" sz="1400" dirty="0" smtClean="0"/>
              <a:t>:</a:t>
            </a:r>
            <a:endParaRPr lang="en-US" sz="1400" dirty="0"/>
          </a:p>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sz="1400" dirty="0"/>
              <a:t>You don't know when objects will be finalized.</a:t>
            </a:r>
            <a:endParaRPr lang="en-US" sz="14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smtClean="0"/>
          </a:p>
          <a:p>
            <a:pPr marL="323850" indent="-285750" algn="just">
              <a:lnSpc>
                <a:spcPct val="120000"/>
              </a:lnSpc>
              <a:spcBef>
                <a:spcPct val="20000"/>
              </a:spcBef>
              <a:spcAft>
                <a:spcPct val="0"/>
              </a:spcAft>
              <a:buClr>
                <a:schemeClr val="accent1"/>
              </a:buClr>
              <a:defRPr/>
            </a:pPr>
            <a:r>
              <a:rPr lang="en-US" sz="1400" dirty="0"/>
              <a:t>The central rule of thumb concerning </a:t>
            </a:r>
            <a:r>
              <a:rPr lang="en-US" sz="1400" dirty="0" err="1"/>
              <a:t>finalizers</a:t>
            </a:r>
            <a:r>
              <a:rPr lang="en-US" sz="1400" dirty="0"/>
              <a:t> is this</a:t>
            </a:r>
            <a:r>
              <a:rPr lang="en-US" sz="1400" dirty="0" smtClean="0"/>
              <a:t>:</a:t>
            </a:r>
            <a:endParaRPr lang="en-US" sz="1400" dirty="0"/>
          </a:p>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sz="1400" dirty="0"/>
              <a:t>Don't design your Java programs such that correctness depends upon "timely" finalization.</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In other words, don't write programs that will break if certain objects aren't finalized by certain points in the life of the program's execution. If you write such a program, it may work on some implementations of the JVM but fail on others.</a:t>
            </a:r>
            <a:endParaRPr lang="en-US" sz="14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p:txBody>
      </p:sp>
    </p:spTree>
    <p:extLst>
      <p:ext uri="{BB962C8B-B14F-4D97-AF65-F5344CB8AC3E}">
        <p14:creationId xmlns:p14="http://schemas.microsoft.com/office/powerpoint/2010/main" val="234062532"/>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How Heap Size impacts performance ?	</a:t>
            </a:r>
          </a:p>
        </p:txBody>
      </p:sp>
      <p:sp>
        <p:nvSpPr>
          <p:cNvPr id="3" name="Content Placeholder 2"/>
          <p:cNvSpPr>
            <a:spLocks noGrp="1"/>
          </p:cNvSpPr>
          <p:nvPr>
            <p:ph sz="quarter" idx="10"/>
          </p:nvPr>
        </p:nvSpPr>
        <p:spPr>
          <a:xfrm>
            <a:off x="711015" y="914400"/>
            <a:ext cx="11173090" cy="5638800"/>
          </a:xfrm>
        </p:spPr>
        <p:txBody>
          <a:bodyPr/>
          <a:lstStyle/>
          <a:p>
            <a:pPr marL="323850" indent="-285750" algn="just">
              <a:lnSpc>
                <a:spcPct val="120000"/>
              </a:lnSpc>
              <a:spcBef>
                <a:spcPct val="20000"/>
              </a:spcBef>
              <a:spcAft>
                <a:spcPct val="0"/>
              </a:spcAft>
              <a:buClr>
                <a:schemeClr val="accent1"/>
              </a:buClr>
              <a:defRPr/>
            </a:pPr>
            <a:r>
              <a:rPr lang="en-US" sz="1400" dirty="0" smtClean="0"/>
              <a:t>JVM manages Heap and allocates  memory from it to new objects as they are created by Java applications running inside the JVM.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The JVM provides controls for the heap size via tuning parameters given to the JVM at startup. These parameters allow us to specify both the minimum heapsize the JVM obtains, as well as the maximum heapsize. Optimal JVM heapsize settings often prove counterintuitive.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JVM accepts both maximum and minimum heapsize settings. The maximum setting prevents the heap from growing too large. The minimum setting tells the JVM how much memory to obtain as it starts up.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The maximum heapsize setting comes from the –</a:t>
            </a:r>
            <a:r>
              <a:rPr lang="en-US" sz="1400" dirty="0" err="1" smtClean="0"/>
              <a:t>Xmx</a:t>
            </a:r>
            <a:r>
              <a:rPr lang="en-US" sz="1400" dirty="0" smtClean="0"/>
              <a:t> parameter. For e.g. –Xmx512m sets the maximum heapsize to 512MB on some systems. The JVM reads this parameter at initialization., so there’s no changing the maximum heap after the JVM starts. Keep in mind that this parameter sets a maximum. The JVM using this setting never obtains more than 512MB of heap memory during its operation, so even if your application requires more memory, the JVM cannot obtain it.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smtClean="0"/>
              <a:t>Too much memory often causes as many performance problems as too little. Large heap requires longer garbage collection cycles, which impacts the performance of the application running in the JVM. Also keep in mind the memory available on your machine. If the JVM grows larger than the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p:txBody>
      </p:sp>
    </p:spTree>
    <p:extLst>
      <p:ext uri="{BB962C8B-B14F-4D97-AF65-F5344CB8AC3E}">
        <p14:creationId xmlns:p14="http://schemas.microsoft.com/office/powerpoint/2010/main" val="3844894540"/>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How Heap Size impacts performance ?	</a:t>
            </a:r>
          </a:p>
        </p:txBody>
      </p:sp>
      <p:sp>
        <p:nvSpPr>
          <p:cNvPr id="3" name="Content Placeholder 2"/>
          <p:cNvSpPr>
            <a:spLocks noGrp="1"/>
          </p:cNvSpPr>
          <p:nvPr>
            <p:ph sz="quarter" idx="10"/>
          </p:nvPr>
        </p:nvSpPr>
        <p:spPr>
          <a:xfrm>
            <a:off x="711015" y="914400"/>
            <a:ext cx="11274663" cy="5638800"/>
          </a:xfrm>
        </p:spPr>
        <p:txBody>
          <a:bodyPr/>
          <a:lstStyle/>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sz="1400" dirty="0" smtClean="0"/>
              <a:t>available memory, the operating system begins paging the JVM process out of memory. A paging JVM delivers abysmal performance.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The heap sizes should be set to values such that the maximum amount of memory used by the VM does not exceed the amount of available physical RAM. If this value is exceeded, the OS starts paging and performance degrades significantly. The VM always uses more memory than the heap size. The memory required for internal VM functionality, native libraries outside of the VM, and permanent generation memory (for the Sun VM only: memory required to store classes and methods) is allocated in addition to the heap size settings</a:t>
            </a:r>
            <a:r>
              <a:rPr lang="en-US" sz="1400" dirty="0" smtClean="0"/>
              <a:t>.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In production environments, set the minimum heap size and the maximum heap size to the same value to prevent wasting VM resources used to constantly grow and shrink the heap</a:t>
            </a:r>
            <a:r>
              <a:rPr lang="en-US" sz="1400" dirty="0" smtClean="0"/>
              <a:t>.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A larger Java memory </a:t>
            </a:r>
            <a:r>
              <a:rPr lang="en-US" sz="1400" dirty="0" smtClean="0"/>
              <a:t>heap:</a:t>
            </a:r>
          </a:p>
          <a:p>
            <a:pPr marL="555625" lvl="1" indent="-285750" algn="just">
              <a:lnSpc>
                <a:spcPct val="120000"/>
              </a:lnSpc>
              <a:spcBef>
                <a:spcPct val="20000"/>
              </a:spcBef>
              <a:spcAft>
                <a:spcPct val="0"/>
              </a:spcAft>
              <a:buClr>
                <a:schemeClr val="accent1"/>
              </a:buClr>
              <a:defRPr/>
            </a:pPr>
            <a:r>
              <a:rPr lang="en-US" sz="1200" dirty="0"/>
              <a:t>Allows more objects to be created</a:t>
            </a:r>
          </a:p>
          <a:p>
            <a:pPr marL="555625" lvl="1" indent="-285750" algn="just">
              <a:lnSpc>
                <a:spcPct val="120000"/>
              </a:lnSpc>
              <a:spcBef>
                <a:spcPct val="20000"/>
              </a:spcBef>
              <a:spcAft>
                <a:spcPct val="0"/>
              </a:spcAft>
              <a:buClr>
                <a:schemeClr val="accent1"/>
              </a:buClr>
              <a:defRPr/>
            </a:pPr>
            <a:r>
              <a:rPr lang="en-US" sz="1200" dirty="0" smtClean="0"/>
              <a:t>Takes </a:t>
            </a:r>
            <a:r>
              <a:rPr lang="en-US" sz="1200" dirty="0"/>
              <a:t>longer to fill</a:t>
            </a:r>
          </a:p>
          <a:p>
            <a:pPr marL="555625" lvl="1" indent="-285750" algn="just">
              <a:lnSpc>
                <a:spcPct val="120000"/>
              </a:lnSpc>
              <a:spcBef>
                <a:spcPct val="20000"/>
              </a:spcBef>
              <a:spcAft>
                <a:spcPct val="0"/>
              </a:spcAft>
              <a:buClr>
                <a:schemeClr val="accent1"/>
              </a:buClr>
              <a:defRPr/>
            </a:pPr>
            <a:r>
              <a:rPr lang="en-US" sz="1200" dirty="0" smtClean="0"/>
              <a:t>Allows </a:t>
            </a:r>
            <a:r>
              <a:rPr lang="en-US" sz="1200" dirty="0"/>
              <a:t>the application to run longer between garbage collection (GC) events </a:t>
            </a:r>
            <a:endParaRPr lang="en-US" sz="1200" dirty="0" smtClean="0"/>
          </a:p>
          <a:p>
            <a:pPr marL="323850" indent="-285750" algn="just">
              <a:lnSpc>
                <a:spcPct val="120000"/>
              </a:lnSpc>
              <a:spcBef>
                <a:spcPct val="20000"/>
              </a:spcBef>
              <a:spcAft>
                <a:spcPct val="0"/>
              </a:spcAft>
              <a:buClr>
                <a:schemeClr val="accent1"/>
              </a:buClr>
              <a:defRPr/>
            </a:pPr>
            <a:endParaRPr lang="en-US" sz="1400" dirty="0" smtClean="0"/>
          </a:p>
          <a:p>
            <a:pPr marL="323850" indent="-285750" algn="just">
              <a:lnSpc>
                <a:spcPct val="120000"/>
              </a:lnSpc>
              <a:spcBef>
                <a:spcPct val="20000"/>
              </a:spcBef>
              <a:spcAft>
                <a:spcPct val="0"/>
              </a:spcAft>
              <a:buClr>
                <a:schemeClr val="accent1"/>
              </a:buClr>
              <a:defRPr/>
            </a:pPr>
            <a:r>
              <a:rPr lang="en-US" sz="1400" dirty="0"/>
              <a:t>A smaller Java memory </a:t>
            </a:r>
            <a:r>
              <a:rPr lang="en-US" sz="1400" dirty="0" smtClean="0"/>
              <a:t>heap: </a:t>
            </a:r>
            <a:endParaRPr lang="en-US" sz="1400" dirty="0"/>
          </a:p>
        </p:txBody>
      </p:sp>
    </p:spTree>
    <p:extLst>
      <p:ext uri="{BB962C8B-B14F-4D97-AF65-F5344CB8AC3E}">
        <p14:creationId xmlns:p14="http://schemas.microsoft.com/office/powerpoint/2010/main" val="1411800031"/>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How Heap Size impacts performance ?	</a:t>
            </a:r>
          </a:p>
        </p:txBody>
      </p:sp>
      <p:sp>
        <p:nvSpPr>
          <p:cNvPr id="30723" name="Content Placeholder 2"/>
          <p:cNvSpPr>
            <a:spLocks noGrp="1"/>
          </p:cNvSpPr>
          <p:nvPr>
            <p:ph sz="quarter" idx="10"/>
          </p:nvPr>
        </p:nvSpPr>
        <p:spPr>
          <a:xfrm>
            <a:off x="711015" y="914400"/>
            <a:ext cx="11274663" cy="5638800"/>
          </a:xfrm>
        </p:spPr>
        <p:txBody>
          <a:bodyPr/>
          <a:lstStyle/>
          <a:p>
            <a:pPr marL="555625" lvl="1" indent="-285750" algn="just">
              <a:lnSpc>
                <a:spcPct val="120000"/>
              </a:lnSpc>
              <a:spcBef>
                <a:spcPct val="20000"/>
              </a:spcBef>
              <a:spcAft>
                <a:spcPct val="0"/>
              </a:spcAft>
              <a:buClr>
                <a:schemeClr val="accent1"/>
              </a:buClr>
            </a:pPr>
            <a:r>
              <a:rPr lang="en-US" altLang="en-US" sz="1400" smtClean="0"/>
              <a:t>    Holds fewer objects</a:t>
            </a:r>
          </a:p>
          <a:p>
            <a:pPr marL="555625" lvl="1" indent="-285750" algn="just">
              <a:lnSpc>
                <a:spcPct val="120000"/>
              </a:lnSpc>
              <a:spcBef>
                <a:spcPct val="20000"/>
              </a:spcBef>
              <a:spcAft>
                <a:spcPct val="0"/>
              </a:spcAft>
              <a:buClr>
                <a:schemeClr val="accent1"/>
              </a:buClr>
            </a:pPr>
            <a:r>
              <a:rPr lang="en-US" altLang="en-US" sz="1400" smtClean="0"/>
              <a:t>    Fills more quickly</a:t>
            </a:r>
          </a:p>
          <a:p>
            <a:pPr marL="555625" lvl="1" indent="-285750" algn="just">
              <a:lnSpc>
                <a:spcPct val="120000"/>
              </a:lnSpc>
              <a:spcBef>
                <a:spcPct val="20000"/>
              </a:spcBef>
              <a:spcAft>
                <a:spcPct val="0"/>
              </a:spcAft>
              <a:buClr>
                <a:schemeClr val="accent1"/>
              </a:buClr>
            </a:pPr>
            <a:r>
              <a:rPr lang="en-US" altLang="en-US" sz="1400" smtClean="0"/>
              <a:t>    Is garbage collected more frequently (but the pauses are shorter)</a:t>
            </a:r>
          </a:p>
          <a:p>
            <a:pPr marL="555625" lvl="1" indent="-285750" algn="just">
              <a:lnSpc>
                <a:spcPct val="120000"/>
              </a:lnSpc>
              <a:spcBef>
                <a:spcPct val="20000"/>
              </a:spcBef>
              <a:spcAft>
                <a:spcPct val="0"/>
              </a:spcAft>
              <a:buClr>
                <a:schemeClr val="accent1"/>
              </a:buClr>
            </a:pPr>
            <a:r>
              <a:rPr lang="en-US" altLang="en-US" sz="1400" smtClean="0"/>
              <a:t>    May lead to out-of-memory errors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 If the maximum heap size is reached, the garbage collector stops operating asynchronously, and user threads are forced to wait for collection cycles to complete. This situation has a significant negative impact on performance. A maximum heap size of 0 (*NOMAX) assures that garbage collection operates asynchronously at all times..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The maximum heap size can affect application </a:t>
            </a:r>
            <a:r>
              <a:rPr lang="en-US" altLang="en-US" sz="1400" i="1" smtClean="0"/>
              <a:t>performance</a:t>
            </a:r>
            <a:r>
              <a:rPr lang="en-US" altLang="en-US" sz="1400" smtClean="0"/>
              <a:t>. This value specifies the maximum amount of object space the garbage collected heap can consume. If the maximum heap size is too small, performance might degrade significantly, or the application might receive out of memory errors when the maximum heap size is reached. Due to the complexity of determining a correct value for the maximum heap size, a value of 0 (meaning there is no size limit) is recommended unless an absolute limit on the object space for the garbage collected heap size is required.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In a situation where an absolute limit for the garbage collected heap is required, the value specified should be large enough so that performance is not negatively affected.</a:t>
            </a:r>
          </a:p>
        </p:txBody>
      </p:sp>
    </p:spTree>
    <p:extLst>
      <p:ext uri="{BB962C8B-B14F-4D97-AF65-F5344CB8AC3E}">
        <p14:creationId xmlns:p14="http://schemas.microsoft.com/office/powerpoint/2010/main" val="2918111958"/>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How Heap Size impacts performance ?	</a:t>
            </a:r>
          </a:p>
        </p:txBody>
      </p:sp>
      <p:sp>
        <p:nvSpPr>
          <p:cNvPr id="31747" name="Content Placeholder 2"/>
          <p:cNvSpPr>
            <a:spLocks noGrp="1"/>
          </p:cNvSpPr>
          <p:nvPr>
            <p:ph sz="quarter" idx="10"/>
          </p:nvPr>
        </p:nvSpPr>
        <p:spPr>
          <a:xfrm>
            <a:off x="711015" y="914400"/>
            <a:ext cx="10868369" cy="5638800"/>
          </a:xfrm>
        </p:spPr>
        <p:txBody>
          <a:bodyPr/>
          <a:lstStyle/>
          <a:p>
            <a:pPr marL="323850" indent="-285750" algn="just">
              <a:lnSpc>
                <a:spcPct val="120000"/>
              </a:lnSpc>
              <a:spcBef>
                <a:spcPct val="20000"/>
              </a:spcBef>
              <a:spcAft>
                <a:spcPct val="0"/>
              </a:spcAft>
              <a:buClr>
                <a:schemeClr val="accent1"/>
              </a:buClr>
            </a:pPr>
            <a:r>
              <a:rPr lang="en-US" altLang="en-US" sz="1400" smtClean="0"/>
              <a:t>If the maximum heap size is too small, artificial inflation can result in severe performance degradation or system failure if the JVM throws an out of memory error.</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If the maximum heap size is set too large the garbage collector might reach a point where it is unable to recover the artificial inflation of the garbage collected heap. In this case, performance is also negatively affected. A value that is too large might not be able to prevent a JVM failure, but it can prevent a run-away JVM from consuming excessive amounts of system resources.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The minimum heapsize, set with the -Xms parameter, is less problematic. For performance testing, we typically recommend that it be set equal to the maximum heap setting. This forces the JVM to acquire all the memory for the maximum heapsize at startup. Acquiring more memory to increase the heap later takes time and may trigger more frequent garbage collection as the heap approaches the current memory allocated. In production, some experts recommend setting –Xms to between 25% and 30% of the maximum heapsize defined by –Xmx.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If minimum heap Size is more than maximum then error would occur.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Setting the minimum and maximum heap size to the same value is typically not a good idea because garbage collection is delayed until the heap is full. In production environments, set the minimum heap size and the maximum heap size to the same value to prevent wasting VM</a:t>
            </a:r>
          </a:p>
          <a:p>
            <a:pPr marL="323850" indent="-285750" algn="just">
              <a:lnSpc>
                <a:spcPct val="120000"/>
              </a:lnSpc>
              <a:spcBef>
                <a:spcPct val="20000"/>
              </a:spcBef>
              <a:spcAft>
                <a:spcPct val="0"/>
              </a:spcAft>
              <a:buClr>
                <a:schemeClr val="accent1"/>
              </a:buClr>
            </a:pPr>
            <a:endParaRPr lang="en-US" altLang="en-US" sz="1400" smtClean="0"/>
          </a:p>
        </p:txBody>
      </p:sp>
    </p:spTree>
    <p:extLst>
      <p:ext uri="{BB962C8B-B14F-4D97-AF65-F5344CB8AC3E}">
        <p14:creationId xmlns:p14="http://schemas.microsoft.com/office/powerpoint/2010/main" val="2297799781"/>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How Heap Size impacts performance ?	</a:t>
            </a:r>
          </a:p>
        </p:txBody>
      </p:sp>
      <p:sp>
        <p:nvSpPr>
          <p:cNvPr id="32771" name="Content Placeholder 2"/>
          <p:cNvSpPr>
            <a:spLocks noGrp="1"/>
          </p:cNvSpPr>
          <p:nvPr>
            <p:ph sz="quarter" idx="10"/>
          </p:nvPr>
        </p:nvSpPr>
        <p:spPr>
          <a:xfrm>
            <a:off x="711015" y="914400"/>
            <a:ext cx="10868369" cy="5638800"/>
          </a:xfrm>
        </p:spPr>
        <p:txBody>
          <a:bodyPr/>
          <a:lstStyle/>
          <a:p>
            <a:pPr marL="269875" lvl="1" indent="0" algn="just">
              <a:lnSpc>
                <a:spcPct val="120000"/>
              </a:lnSpc>
              <a:spcBef>
                <a:spcPct val="20000"/>
              </a:spcBef>
              <a:spcAft>
                <a:spcPct val="0"/>
              </a:spcAft>
              <a:buClr>
                <a:schemeClr val="accent1"/>
              </a:buClr>
              <a:buFont typeface="Wingdings" panose="05000000000000000000" pitchFamily="2" charset="2"/>
              <a:buNone/>
            </a:pPr>
            <a:r>
              <a:rPr lang="en-US" altLang="en-US" sz="1400" smtClean="0"/>
              <a:t>resources used to constantly grow and shrink the heap. </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Setting these two parameters to the same value is a best practice. It will prevent the JVM from resizing the heap. The main effect is that all the other parts of the heap, especially the generations, do not change due to heap resizing. This allows to much better understand and configure the heap. It also removes pauses caused by resizing the heap. The only secnario where one would not do it is a client java application, which competes with many other applications over available memory.</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If -Xms is larger than -Xmx, then it uses up to –Xms.</a:t>
            </a:r>
          </a:p>
          <a:p>
            <a:pPr marL="323850" indent="-285750" algn="just">
              <a:lnSpc>
                <a:spcPct val="120000"/>
              </a:lnSpc>
              <a:spcBef>
                <a:spcPct val="20000"/>
              </a:spcBef>
              <a:spcAft>
                <a:spcPct val="0"/>
              </a:spcAft>
              <a:buClr>
                <a:schemeClr val="accent1"/>
              </a:buClr>
            </a:pPr>
            <a:endParaRPr lang="en-US" altLang="en-US" sz="1400" smtClean="0"/>
          </a:p>
          <a:p>
            <a:pPr marL="323850" indent="-285750" algn="just">
              <a:lnSpc>
                <a:spcPct val="120000"/>
              </a:lnSpc>
              <a:spcBef>
                <a:spcPct val="20000"/>
              </a:spcBef>
              <a:spcAft>
                <a:spcPct val="0"/>
              </a:spcAft>
              <a:buClr>
                <a:schemeClr val="accent1"/>
              </a:buClr>
            </a:pPr>
            <a:r>
              <a:rPr lang="en-US" altLang="en-US" sz="1400" smtClean="0"/>
              <a:t>For memory extensive applications max heap size could be set as 1024 and min size as 256.  For low memory extensive applications max and min heap size could be set as 256. </a:t>
            </a:r>
          </a:p>
        </p:txBody>
      </p:sp>
    </p:spTree>
    <p:extLst>
      <p:ext uri="{BB962C8B-B14F-4D97-AF65-F5344CB8AC3E}">
        <p14:creationId xmlns:p14="http://schemas.microsoft.com/office/powerpoint/2010/main" val="2968046195"/>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2400" smtClean="0"/>
              <a:t>WeakHashMap</a:t>
            </a:r>
            <a:r>
              <a:rPr lang="en-US" altLang="en-US" smtClean="0"/>
              <a:t>	</a:t>
            </a:r>
          </a:p>
        </p:txBody>
      </p:sp>
      <p:sp>
        <p:nvSpPr>
          <p:cNvPr id="3" name="Content Placeholder 2"/>
          <p:cNvSpPr>
            <a:spLocks noGrp="1"/>
          </p:cNvSpPr>
          <p:nvPr>
            <p:ph sz="quarter" idx="10"/>
          </p:nvPr>
        </p:nvSpPr>
        <p:spPr>
          <a:xfrm>
            <a:off x="711015" y="914400"/>
            <a:ext cx="10969943" cy="5638800"/>
          </a:xfrm>
        </p:spPr>
        <p:txBody>
          <a:bodyPr/>
          <a:lstStyle/>
          <a:p>
            <a:pPr marL="323850" indent="-285750" algn="just">
              <a:lnSpc>
                <a:spcPct val="120000"/>
              </a:lnSpc>
              <a:spcBef>
                <a:spcPct val="20000"/>
              </a:spcBef>
              <a:spcAft>
                <a:spcPct val="0"/>
              </a:spcAft>
              <a:buClr>
                <a:schemeClr val="accent1"/>
              </a:buClr>
              <a:defRPr/>
            </a:pPr>
            <a:r>
              <a:rPr lang="en-US" sz="1400" dirty="0" smtClean="0"/>
              <a:t>A </a:t>
            </a:r>
            <a:r>
              <a:rPr lang="en-US" sz="1400" dirty="0" err="1" smtClean="0"/>
              <a:t>WeakHashMap</a:t>
            </a:r>
            <a:r>
              <a:rPr lang="en-US" sz="1400" dirty="0" smtClean="0"/>
              <a:t> is a special Map implementation where the keys of the map are stored in a </a:t>
            </a:r>
            <a:r>
              <a:rPr lang="en-US" sz="1400" dirty="0" err="1" smtClean="0"/>
              <a:t>java.lang.ref.WeakReference</a:t>
            </a:r>
            <a:r>
              <a:rPr lang="en-US" sz="1400" dirty="0"/>
              <a:t>. By storing the keys in a weak reference, key-value pairs can dynamically be dropped from the map when the only reference to the key is from the weak reference. This makes the </a:t>
            </a:r>
            <a:r>
              <a:rPr lang="en-US" sz="1400" dirty="0" err="1"/>
              <a:t>WeakHashMap</a:t>
            </a:r>
            <a:r>
              <a:rPr lang="en-US" sz="1400" dirty="0"/>
              <a:t> an excellent implementation for a weakly referenced list, where entries that aren't used elsewhere may be dropped with no side </a:t>
            </a:r>
            <a:r>
              <a:rPr lang="en-US" sz="1400" dirty="0" smtClean="0"/>
              <a:t>effects.  </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400" dirty="0"/>
              <a:t>An entry in a  </a:t>
            </a:r>
            <a:r>
              <a:rPr lang="en-US" sz="1400" dirty="0" err="1"/>
              <a:t>WeakHashMap</a:t>
            </a:r>
            <a:r>
              <a:rPr lang="en-US" sz="1400" dirty="0"/>
              <a:t> will automatically be removed when its key is no longer in ordinary use (even having mapping for a given key will not prevent the key from being discarded by the </a:t>
            </a:r>
            <a:r>
              <a:rPr lang="en-US" sz="1400" i="1" dirty="0"/>
              <a:t>garbage collector </a:t>
            </a:r>
            <a:r>
              <a:rPr lang="en-US" sz="1400" dirty="0"/>
              <a:t>that is made </a:t>
            </a:r>
            <a:r>
              <a:rPr lang="en-US" sz="1400" dirty="0" err="1"/>
              <a:t>finalizable</a:t>
            </a:r>
            <a:r>
              <a:rPr lang="en-US" sz="1400" dirty="0"/>
              <a:t> , finalized and then reclaimed). When a key is discarded then its entry is automatically removed from the map , in other words, </a:t>
            </a:r>
            <a:r>
              <a:rPr lang="en-US" sz="1400" i="1" dirty="0"/>
              <a:t>garbage </a:t>
            </a:r>
            <a:r>
              <a:rPr lang="en-US" sz="1400" i="1" dirty="0" smtClean="0"/>
              <a:t>collected.</a:t>
            </a:r>
          </a:p>
          <a:p>
            <a:pPr marL="323850" indent="-285750" algn="just">
              <a:lnSpc>
                <a:spcPct val="120000"/>
              </a:lnSpc>
              <a:spcBef>
                <a:spcPct val="20000"/>
              </a:spcBef>
              <a:spcAft>
                <a:spcPct val="0"/>
              </a:spcAft>
              <a:buClr>
                <a:schemeClr val="accent1"/>
              </a:buClr>
              <a:defRPr/>
            </a:pPr>
            <a:endParaRPr lang="en-US" sz="1400" dirty="0" smtClean="0"/>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endParaRPr lang="en-US" sz="14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p:txBody>
      </p:sp>
    </p:spTree>
    <p:extLst>
      <p:ext uri="{BB962C8B-B14F-4D97-AF65-F5344CB8AC3E}">
        <p14:creationId xmlns:p14="http://schemas.microsoft.com/office/powerpoint/2010/main" val="3572337571"/>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JAVA HEAP MEMORY </a:t>
            </a:r>
          </a:p>
        </p:txBody>
      </p:sp>
      <p:pic>
        <p:nvPicPr>
          <p:cNvPr id="7171"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108844" y="914400"/>
            <a:ext cx="9742596" cy="2362200"/>
          </a:xfrm>
        </p:spPr>
      </p:pic>
      <p:pic>
        <p:nvPicPr>
          <p:cNvPr id="717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8844" y="3429000"/>
            <a:ext cx="10038852"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841988"/>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441" y="304800"/>
            <a:ext cx="11274663" cy="685800"/>
          </a:xfrm>
        </p:spPr>
        <p:txBody>
          <a:bodyPr/>
          <a:lstStyle/>
          <a:p>
            <a:r>
              <a:rPr lang="en-US" altLang="en-US" smtClean="0"/>
              <a:t>Parallel / Throughput GC</a:t>
            </a:r>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a:t>This is the JVM’s default collector. Much like its name, its biggest advantage is that is uses multiple threads to scan through and compact the heap. The downside to the parallel collector is that it will stop application threads when performing either a minor or full GC collection. The parallel collector is best suited for apps that can tolerate application pauses and are trying to optimize for lower CPU overhead caused by the </a:t>
            </a:r>
            <a:r>
              <a:rPr lang="en-US" sz="1600" dirty="0" smtClean="0"/>
              <a:t>collector.</a:t>
            </a: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smtClean="0"/>
              <a:t>Unlike </a:t>
            </a:r>
            <a:r>
              <a:rPr lang="en-US" sz="1600" dirty="0"/>
              <a:t>serial garbage collector, this uses multiple threads for garbage collection. Similar to serial garbage collector this also freezes all the application threads while performing garbage collection</a:t>
            </a: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p>
          <a:p>
            <a:pPr marL="323850" indent="-285750" algn="just">
              <a:lnSpc>
                <a:spcPct val="120000"/>
              </a:lnSpc>
              <a:spcBef>
                <a:spcPct val="20000"/>
              </a:spcBef>
              <a:spcAft>
                <a:spcPct val="0"/>
              </a:spcAft>
              <a:buClr>
                <a:schemeClr val="accent1"/>
              </a:buClr>
              <a:defRPr/>
            </a:pPr>
            <a:r>
              <a:rPr lang="en-US" sz="1600" dirty="0" smtClean="0"/>
              <a:t>The </a:t>
            </a:r>
            <a:r>
              <a:rPr lang="en-US" sz="1600" dirty="0"/>
              <a:t>parallel garbage collector uses multiple threads to perform the young </a:t>
            </a:r>
            <a:r>
              <a:rPr lang="en-US" sz="1600" dirty="0" smtClean="0"/>
              <a:t>generation </a:t>
            </a:r>
            <a:r>
              <a:rPr lang="en-US" sz="1600" dirty="0"/>
              <a:t>garbage collection. By default on a host with N CPUs, the parallel garbage collector uses N garbage collector threads in the collection. </a:t>
            </a:r>
            <a:endParaRPr lang="en-US" sz="1600" dirty="0" smtClean="0"/>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a:t>The number of garbage collector threads can be controlled with command-line options:</a:t>
            </a:r>
            <a:br>
              <a:rPr lang="en-US" sz="1600" dirty="0"/>
            </a:br>
            <a:r>
              <a:rPr lang="en-US" sz="1600" dirty="0"/>
              <a:t>-</a:t>
            </a:r>
            <a:r>
              <a:rPr lang="en-US" sz="1600" dirty="0" err="1"/>
              <a:t>XX:ParallelGCThreads</a:t>
            </a:r>
            <a:r>
              <a:rPr lang="en-US" sz="1600" dirty="0"/>
              <a:t>=&lt;desired number&gt;.</a:t>
            </a:r>
            <a:r>
              <a:rPr lang="en-US" sz="1600" dirty="0" smtClean="0">
                <a:solidFill>
                  <a:srgbClr val="4D4D4D"/>
                </a:solidFill>
                <a:latin typeface="Georgia" pitchFamily="-112" charset="0"/>
              </a:rPr>
              <a:t> </a:t>
            </a:r>
          </a:p>
          <a:p>
            <a:pPr marL="323850" indent="-285750" algn="just">
              <a:lnSpc>
                <a:spcPct val="120000"/>
              </a:lnSpc>
              <a:spcBef>
                <a:spcPct val="20000"/>
              </a:spcBef>
              <a:spcAft>
                <a:spcPct val="0"/>
              </a:spcAft>
              <a:buClr>
                <a:schemeClr val="accent1"/>
              </a:buClr>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algn="just">
              <a:defRPr/>
            </a:pPr>
            <a:endParaRPr lang="en-US" dirty="0" smtClean="0"/>
          </a:p>
          <a:p>
            <a:pPr>
              <a:defRPr/>
            </a:pPr>
            <a:endParaRPr lang="en-US" dirty="0"/>
          </a:p>
        </p:txBody>
      </p:sp>
    </p:spTree>
    <p:extLst>
      <p:ext uri="{BB962C8B-B14F-4D97-AF65-F5344CB8AC3E}">
        <p14:creationId xmlns:p14="http://schemas.microsoft.com/office/powerpoint/2010/main" val="3288120318"/>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Parallel / Throughput GC</a:t>
            </a:r>
          </a:p>
        </p:txBody>
      </p:sp>
      <p:sp>
        <p:nvSpPr>
          <p:cNvPr id="3" name="Content Placeholder 2"/>
          <p:cNvSpPr>
            <a:spLocks noGrp="1"/>
          </p:cNvSpPr>
          <p:nvPr>
            <p:ph sz="quarter" idx="10"/>
          </p:nvPr>
        </p:nvSpPr>
        <p:spPr>
          <a:xfrm>
            <a:off x="711015" y="914400"/>
            <a:ext cx="11274663" cy="4876800"/>
          </a:xfrm>
        </p:spPr>
        <p:txBody>
          <a:bodyPr/>
          <a:lstStyle/>
          <a:p>
            <a:pPr marL="323850" indent="-285750" algn="just">
              <a:lnSpc>
                <a:spcPct val="120000"/>
              </a:lnSpc>
              <a:spcBef>
                <a:spcPct val="20000"/>
              </a:spcBef>
              <a:spcAft>
                <a:spcPct val="0"/>
              </a:spcAft>
              <a:buClr>
                <a:schemeClr val="accent1"/>
              </a:buClr>
              <a:defRPr/>
            </a:pPr>
            <a:r>
              <a:rPr lang="en-US" sz="1600" dirty="0"/>
              <a:t>On a host with a single CPU the default garbage collector is used even if the parallel garbage collector has been requested. On a host with two CPUs the parallel garbage collector generally performs as well as the default garbage collector and a reduction in the young </a:t>
            </a:r>
            <a:r>
              <a:rPr lang="en-US" sz="1600" dirty="0" err="1"/>
              <a:t>generationgarbage</a:t>
            </a:r>
            <a:r>
              <a:rPr lang="en-US" sz="1600" dirty="0"/>
              <a:t> collector pause times can be expected on hosts with more than two CPUs.</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p>
          <a:p>
            <a:pPr marL="323850" indent="-285750" algn="just">
              <a:lnSpc>
                <a:spcPct val="120000"/>
              </a:lnSpc>
              <a:spcBef>
                <a:spcPct val="20000"/>
              </a:spcBef>
              <a:spcAft>
                <a:spcPct val="0"/>
              </a:spcAft>
              <a:buClr>
                <a:schemeClr val="accent1"/>
              </a:buClr>
              <a:defRPr/>
            </a:pPr>
            <a:r>
              <a:rPr lang="en-US" sz="1600" dirty="0" smtClean="0"/>
              <a:t>The </a:t>
            </a:r>
            <a:r>
              <a:rPr lang="en-US" sz="1600" dirty="0"/>
              <a:t>Parallel collector is also called a throughput collector. Since it can use </a:t>
            </a:r>
            <a:r>
              <a:rPr lang="en-US" sz="1600" dirty="0" err="1"/>
              <a:t>multilple</a:t>
            </a:r>
            <a:r>
              <a:rPr lang="en-US" sz="1600" dirty="0"/>
              <a:t> CPUs to speed up application throughput. This collector should be used when a lot of work need to be done and long pauses are acceptable. For example, batch processing like printing reports or bills or performing a large number of database </a:t>
            </a:r>
            <a:r>
              <a:rPr lang="en-US" sz="1600" dirty="0" smtClean="0"/>
              <a:t>queries. </a:t>
            </a:r>
          </a:p>
          <a:p>
            <a:pPr marL="323850" indent="-285750" algn="just">
              <a:lnSpc>
                <a:spcPct val="120000"/>
              </a:lnSpc>
              <a:spcBef>
                <a:spcPct val="20000"/>
              </a:spcBef>
              <a:spcAft>
                <a:spcPct val="0"/>
              </a:spcAft>
              <a:buClr>
                <a:schemeClr val="accent1"/>
              </a:buClr>
              <a:defRPr/>
            </a:pPr>
            <a:endParaRPr lang="en-US" sz="1600" dirty="0" smtClean="0"/>
          </a:p>
          <a:p>
            <a:pPr marL="323850" indent="-285750" algn="just">
              <a:lnSpc>
                <a:spcPct val="120000"/>
              </a:lnSpc>
              <a:spcBef>
                <a:spcPct val="20000"/>
              </a:spcBef>
              <a:spcAft>
                <a:spcPct val="0"/>
              </a:spcAft>
              <a:buClr>
                <a:schemeClr val="accent1"/>
              </a:buClr>
              <a:defRPr/>
            </a:pPr>
            <a:r>
              <a:rPr lang="en-US" sz="1600" dirty="0"/>
              <a:t>Parallel Garbage Collector is also called throughput collector because it uses multiple CPUs to speed up the GC performance. Parallel GC uses single thread for Old Generation garbage collection.</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solidFill>
                  <a:srgbClr val="4D4D4D"/>
                </a:solidFill>
                <a:latin typeface="Georgia" pitchFamily="-112" charset="0"/>
              </a:rPr>
              <a:t>		</a:t>
            </a:r>
            <a:endParaRPr lang="en-US" sz="1600" dirty="0">
              <a:solidFill>
                <a:srgbClr val="4D4D4D"/>
              </a:solidFill>
              <a:latin typeface="Georgia" pitchFamily="-112" charset="0"/>
            </a:endParaRPr>
          </a:p>
        </p:txBody>
      </p:sp>
    </p:spTree>
    <p:extLst>
      <p:ext uri="{BB962C8B-B14F-4D97-AF65-F5344CB8AC3E}">
        <p14:creationId xmlns:p14="http://schemas.microsoft.com/office/powerpoint/2010/main" val="358291456"/>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Parallel GC – Usage Cases</a:t>
            </a:r>
          </a:p>
        </p:txBody>
      </p:sp>
      <p:sp>
        <p:nvSpPr>
          <p:cNvPr id="3" name="Content Placeholder 2"/>
          <p:cNvSpPr>
            <a:spLocks noGrp="1"/>
          </p:cNvSpPr>
          <p:nvPr>
            <p:ph sz="quarter" idx="10"/>
          </p:nvPr>
        </p:nvSpPr>
        <p:spPr>
          <a:xfrm>
            <a:off x="711015" y="914400"/>
            <a:ext cx="11274663" cy="4876800"/>
          </a:xfrm>
        </p:spPr>
        <p:txBody>
          <a:bodyPr/>
          <a:lstStyle/>
          <a:p>
            <a:pPr>
              <a:defRPr/>
            </a:pPr>
            <a:r>
              <a:rPr lang="en-US" sz="1600" b="1" dirty="0" smtClean="0"/>
              <a:t>-</a:t>
            </a:r>
            <a:r>
              <a:rPr lang="en-US" sz="1600" b="1" dirty="0"/>
              <a:t>XX:+</a:t>
            </a:r>
            <a:r>
              <a:rPr lang="en-US" sz="1600" b="1" dirty="0" err="1" smtClean="0"/>
              <a:t>UseParallelGC</a:t>
            </a:r>
            <a:endParaRPr lang="en-US" sz="1600" b="1" dirty="0"/>
          </a:p>
          <a:p>
            <a:pPr marL="0" indent="0">
              <a:buFont typeface="Wingdings" panose="05000000000000000000" pitchFamily="2" charset="2"/>
              <a:buNone/>
              <a:defRPr/>
            </a:pPr>
            <a:endParaRPr lang="en-US" sz="1600" dirty="0" smtClean="0"/>
          </a:p>
          <a:p>
            <a:pPr marL="231775" lvl="1" indent="0">
              <a:buFont typeface="Wingdings" panose="05000000000000000000" pitchFamily="2" charset="2"/>
              <a:buNone/>
              <a:defRPr/>
            </a:pPr>
            <a:r>
              <a:rPr lang="en-US" dirty="0"/>
              <a:t>With this command line option you get a multi-thread young generation collector with a single-threaded old generation collector. The option also does single-threaded compaction of old generation</a:t>
            </a:r>
            <a:r>
              <a:rPr lang="en-US" dirty="0" smtClean="0"/>
              <a:t>.</a:t>
            </a:r>
          </a:p>
          <a:p>
            <a:pPr marL="231775" lvl="1" indent="0">
              <a:buFont typeface="Wingdings" panose="05000000000000000000" pitchFamily="2" charset="2"/>
              <a:buNone/>
              <a:defRPr/>
            </a:pPr>
            <a:endParaRPr lang="en-US" dirty="0"/>
          </a:p>
          <a:p>
            <a:pPr marL="323850" indent="-285750" algn="just">
              <a:lnSpc>
                <a:spcPct val="120000"/>
              </a:lnSpc>
              <a:spcBef>
                <a:spcPct val="20000"/>
              </a:spcBef>
              <a:spcAft>
                <a:spcPct val="0"/>
              </a:spcAft>
              <a:buClr>
                <a:schemeClr val="accent1"/>
              </a:buClr>
              <a:defRPr/>
            </a:pPr>
            <a:r>
              <a:rPr lang="en-US" sz="1600" b="1" dirty="0"/>
              <a:t>-XX:+</a:t>
            </a:r>
            <a:r>
              <a:rPr lang="en-US" sz="1600" b="1" dirty="0" err="1" smtClean="0"/>
              <a:t>UseParallelOldGC</a:t>
            </a:r>
            <a:endParaRPr lang="en-US" sz="1600" b="1"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b="1" dirty="0" smtClean="0"/>
              <a:t>      </a:t>
            </a:r>
            <a:r>
              <a:rPr lang="en-US" sz="1600" dirty="0"/>
              <a:t>With the -XX:+</a:t>
            </a:r>
            <a:r>
              <a:rPr lang="en-US" sz="1600" dirty="0" err="1"/>
              <a:t>UseParallelOldGC</a:t>
            </a:r>
            <a:r>
              <a:rPr lang="en-US" sz="1600" dirty="0"/>
              <a:t> option, the GC is both a multithreaded young </a:t>
            </a:r>
            <a:r>
              <a:rPr lang="en-US" sz="1600" dirty="0" smtClean="0"/>
              <a:t> generation </a:t>
            </a:r>
            <a:r>
              <a:rPr lang="en-US" sz="1600" dirty="0"/>
              <a:t>collector and multithreaded old generation collector. It is also a multithreaded compacting collector. </a:t>
            </a:r>
            <a:r>
              <a:rPr lang="en-US" sz="1600" dirty="0" err="1"/>
              <a:t>HotSpot</a:t>
            </a:r>
            <a:r>
              <a:rPr lang="en-US" sz="1600" dirty="0"/>
              <a:t> does compaction only in the old generation. Young generation in </a:t>
            </a:r>
            <a:r>
              <a:rPr lang="en-US" sz="1600" dirty="0" err="1"/>
              <a:t>HotSpot</a:t>
            </a:r>
            <a:r>
              <a:rPr lang="en-US" sz="1600" dirty="0"/>
              <a:t> is considered a copy collector; therefore, there is no need for </a:t>
            </a:r>
            <a:r>
              <a:rPr lang="en-US" sz="1600" dirty="0" smtClean="0"/>
              <a:t>compaction.</a:t>
            </a: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solidFill>
                  <a:srgbClr val="4D4D4D"/>
                </a:solidFill>
                <a:latin typeface="Georgia" pitchFamily="-112" charset="0"/>
              </a:rPr>
              <a:t> 		</a:t>
            </a:r>
            <a:endParaRPr lang="en-US" sz="1600" dirty="0">
              <a:solidFill>
                <a:srgbClr val="4D4D4D"/>
              </a:solidFill>
              <a:latin typeface="Georgia" pitchFamily="-112" charset="0"/>
            </a:endParaRPr>
          </a:p>
        </p:txBody>
      </p:sp>
    </p:spTree>
    <p:extLst>
      <p:ext uri="{BB962C8B-B14F-4D97-AF65-F5344CB8AC3E}">
        <p14:creationId xmlns:p14="http://schemas.microsoft.com/office/powerpoint/2010/main" val="1546950080"/>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15" y="381000"/>
            <a:ext cx="11274663" cy="685800"/>
          </a:xfrm>
        </p:spPr>
        <p:txBody>
          <a:bodyPr>
            <a:normAutofit fontScale="90000"/>
          </a:bodyPr>
          <a:lstStyle/>
          <a:p>
            <a:pPr>
              <a:defRPr/>
            </a:pPr>
            <a:r>
              <a:rPr lang="en-US" b="1" dirty="0"/>
              <a:t>Concurrent Mark Sweep (CMS) Collector</a:t>
            </a:r>
            <a:br>
              <a:rPr lang="en-US" b="1" dirty="0"/>
            </a:br>
            <a:endParaRPr lang="en-US" dirty="0"/>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a:t>The Concurrent Mark Sweep (CMS) collector is designed for applications that prefer shorter garbage collection pauses and that can afford to share processor resources with the garbage collector while the application is running. Typically applications that have a relatively large set of long-lived data (a large tenured generation) and run on machines with two or more processors tend to benefit from the use of this collector. However, this collector should be considered for any application with a low pause time requirement. The CMS collector is enabled with the command-line option -XX:+</a:t>
            </a:r>
            <a:r>
              <a:rPr lang="en-US" sz="1600" dirty="0" err="1"/>
              <a:t>UseConcMarkSweepGC</a:t>
            </a:r>
            <a:r>
              <a:rPr lang="en-US" sz="1600" dirty="0" smtClean="0"/>
              <a:t>.</a:t>
            </a: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smtClean="0"/>
              <a:t>The </a:t>
            </a:r>
            <a:r>
              <a:rPr lang="en-US" sz="1600" dirty="0"/>
              <a:t>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heap. </a:t>
            </a:r>
            <a:endParaRPr 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a:p>
          <a:p>
            <a:pPr marL="323850" indent="-285750" algn="just">
              <a:lnSpc>
                <a:spcPct val="120000"/>
              </a:lnSpc>
              <a:spcBef>
                <a:spcPct val="20000"/>
              </a:spcBef>
              <a:spcAft>
                <a:spcPct val="0"/>
              </a:spcAft>
              <a:buClr>
                <a:schemeClr val="accent1"/>
              </a:buClr>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algn="just">
              <a:defRPr/>
            </a:pPr>
            <a:endParaRPr lang="en-US" dirty="0" smtClean="0"/>
          </a:p>
          <a:p>
            <a:pPr>
              <a:defRPr/>
            </a:pPr>
            <a:endParaRPr lang="en-US" dirty="0"/>
          </a:p>
        </p:txBody>
      </p:sp>
    </p:spTree>
    <p:extLst>
      <p:ext uri="{BB962C8B-B14F-4D97-AF65-F5344CB8AC3E}">
        <p14:creationId xmlns:p14="http://schemas.microsoft.com/office/powerpoint/2010/main" val="1389289263"/>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Concurrent Mark Sweep (CMS) Collector – Usage Cases</a:t>
            </a:r>
            <a:endParaRPr lang="en-US" dirty="0"/>
          </a:p>
        </p:txBody>
      </p:sp>
      <p:sp>
        <p:nvSpPr>
          <p:cNvPr id="3" name="Content Placeholder 2"/>
          <p:cNvSpPr>
            <a:spLocks noGrp="1"/>
          </p:cNvSpPr>
          <p:nvPr>
            <p:ph sz="quarter" idx="10"/>
          </p:nvPr>
        </p:nvSpPr>
        <p:spPr>
          <a:xfrm>
            <a:off x="711015" y="914400"/>
            <a:ext cx="11274663" cy="4876800"/>
          </a:xfrm>
        </p:spPr>
        <p:txBody>
          <a:bodyPr/>
          <a:lstStyle/>
          <a:p>
            <a:pPr marL="323850" indent="-285750" algn="just">
              <a:lnSpc>
                <a:spcPct val="120000"/>
              </a:lnSpc>
              <a:spcBef>
                <a:spcPct val="20000"/>
              </a:spcBef>
              <a:spcAft>
                <a:spcPct val="0"/>
              </a:spcAft>
              <a:buClr>
                <a:schemeClr val="accent1"/>
              </a:buClr>
              <a:defRPr/>
            </a:pPr>
            <a:r>
              <a:rPr lang="en-US" sz="1600" dirty="0"/>
              <a:t>The CMS collector should be used for applications that require low pause times and can share resources with the garbage collector. Examples include desktop UI application that respond to events, a webserver responding to a request or a database responding to queries</a:t>
            </a:r>
            <a:r>
              <a:rPr lang="en-US" sz="1600" dirty="0" smtClean="0"/>
              <a:t>. </a:t>
            </a:r>
          </a:p>
          <a:p>
            <a:pPr marL="323850" indent="-285750" algn="just">
              <a:lnSpc>
                <a:spcPct val="120000"/>
              </a:lnSpc>
              <a:spcBef>
                <a:spcPct val="20000"/>
              </a:spcBef>
              <a:spcAft>
                <a:spcPct val="0"/>
              </a:spcAft>
              <a:buClr>
                <a:schemeClr val="accent1"/>
              </a:buClr>
              <a:defRPr/>
            </a:pPr>
            <a:endParaRPr lang="en-US" sz="1600" dirty="0" smtClean="0"/>
          </a:p>
          <a:p>
            <a:pPr marL="323850" indent="-285750" algn="just">
              <a:lnSpc>
                <a:spcPct val="120000"/>
              </a:lnSpc>
              <a:spcBef>
                <a:spcPct val="20000"/>
              </a:spcBef>
              <a:spcAft>
                <a:spcPct val="0"/>
              </a:spcAft>
              <a:buClr>
                <a:schemeClr val="accent1"/>
              </a:buClr>
              <a:defRPr/>
            </a:pPr>
            <a:r>
              <a:rPr lang="en-US" sz="1600" b="1" dirty="0"/>
              <a:t>Command Line Switches</a:t>
            </a:r>
          </a:p>
          <a:p>
            <a:pPr marL="0" indent="0">
              <a:buFont typeface="Wingdings" panose="05000000000000000000" pitchFamily="2" charset="2"/>
              <a:buNone/>
              <a:defRPr/>
            </a:pPr>
            <a:endParaRPr lang="en-US" sz="1600" dirty="0" smtClean="0"/>
          </a:p>
          <a:p>
            <a:pPr marL="0" indent="0">
              <a:buFont typeface="Wingdings" panose="05000000000000000000" pitchFamily="2" charset="2"/>
              <a:buNone/>
              <a:defRPr/>
            </a:pPr>
            <a:r>
              <a:rPr lang="en-US" sz="1600" dirty="0" smtClean="0"/>
              <a:t>      To </a:t>
            </a:r>
            <a:r>
              <a:rPr lang="en-US" sz="1600" dirty="0"/>
              <a:t>enable the CMS Collector use:</a:t>
            </a:r>
            <a:br>
              <a:rPr lang="en-US" sz="1600" dirty="0"/>
            </a:br>
            <a:r>
              <a:rPr lang="en-US" sz="1600" dirty="0" smtClean="0"/>
              <a:t>       </a:t>
            </a:r>
          </a:p>
          <a:p>
            <a:pPr marL="0" indent="0">
              <a:buFont typeface="Wingdings" panose="05000000000000000000" pitchFamily="2" charset="2"/>
              <a:buNone/>
              <a:defRPr/>
            </a:pPr>
            <a:r>
              <a:rPr lang="en-US" sz="1600" dirty="0"/>
              <a:t> </a:t>
            </a:r>
            <a:r>
              <a:rPr lang="en-US" sz="1600" dirty="0" smtClean="0"/>
              <a:t>       -XX:+</a:t>
            </a:r>
            <a:r>
              <a:rPr lang="en-US" sz="1600" dirty="0" err="1" smtClean="0"/>
              <a:t>UseConcMarkSweepGC</a:t>
            </a:r>
            <a:r>
              <a:rPr lang="en-US" sz="1600" dirty="0" smtClean="0"/>
              <a:t/>
            </a:r>
            <a:br>
              <a:rPr lang="en-US" sz="1600" dirty="0" smtClean="0"/>
            </a:br>
            <a:r>
              <a:rPr lang="en-US" sz="1600" dirty="0" smtClean="0"/>
              <a:t>        and to set the number of threads use:</a:t>
            </a:r>
            <a:br>
              <a:rPr lang="en-US" sz="1600" dirty="0" smtClean="0"/>
            </a:br>
            <a:r>
              <a:rPr lang="en-US" sz="1600" dirty="0" smtClean="0"/>
              <a:t>       -</a:t>
            </a:r>
            <a:r>
              <a:rPr lang="en-US" sz="1600" dirty="0" err="1" smtClean="0"/>
              <a:t>XX:ParallelCMSThreads</a:t>
            </a:r>
            <a:r>
              <a:rPr lang="en-US" sz="1600" dirty="0" smtClean="0"/>
              <a:t>=&lt;n&gt;</a:t>
            </a:r>
          </a:p>
          <a:p>
            <a:pPr marL="0" indent="0">
              <a:buFont typeface="Wingdings" panose="05000000000000000000" pitchFamily="2" charset="2"/>
              <a:buNone/>
              <a:defRPr/>
            </a:pPr>
            <a:endParaRPr lang="en-US" sz="1600" dirty="0" smtClean="0"/>
          </a:p>
          <a:p>
            <a:pPr marL="323850" indent="-285750">
              <a:lnSpc>
                <a:spcPct val="120000"/>
              </a:lnSpc>
              <a:spcBef>
                <a:spcPct val="20000"/>
              </a:spcBef>
              <a:spcAft>
                <a:spcPct val="0"/>
              </a:spcAft>
              <a:buClr>
                <a:schemeClr val="accent1"/>
              </a:buClr>
              <a:defRPr/>
            </a:pPr>
            <a:r>
              <a:rPr lang="en-US" sz="1600" dirty="0"/>
              <a:t>Here is a sample command line for starting the Java2Demo:</a:t>
            </a:r>
            <a:br>
              <a:rPr lang="en-US" sz="1600" dirty="0"/>
            </a:br>
            <a:r>
              <a:rPr lang="en-US" sz="1600" dirty="0"/>
              <a:t>java -Xmx12m -Xms3m -Xmn1m -</a:t>
            </a:r>
            <a:r>
              <a:rPr lang="en-US" sz="1600" dirty="0" err="1"/>
              <a:t>XX:PermSize</a:t>
            </a:r>
            <a:r>
              <a:rPr lang="en-US" sz="1600" dirty="0"/>
              <a:t>=20m -</a:t>
            </a:r>
            <a:r>
              <a:rPr lang="en-US" sz="1600" dirty="0" err="1"/>
              <a:t>XX:MaxPermSize</a:t>
            </a:r>
            <a:r>
              <a:rPr lang="en-US" sz="1600" dirty="0"/>
              <a:t>=20m -XX:+</a:t>
            </a:r>
            <a:r>
              <a:rPr lang="en-US" sz="1600" dirty="0" err="1"/>
              <a:t>UseConcMarkSweepGC</a:t>
            </a:r>
            <a:r>
              <a:rPr lang="en-US" sz="1600" dirty="0"/>
              <a:t> -</a:t>
            </a:r>
            <a:r>
              <a:rPr lang="en-US" sz="1600" dirty="0" err="1"/>
              <a:t>XX:ParallelCMSThreads</a:t>
            </a:r>
            <a:r>
              <a:rPr lang="en-US" sz="1600" dirty="0"/>
              <a:t>=2 -jar c:\javademos\demo\jfc\Java2D\Java2demo.jar</a:t>
            </a:r>
            <a:r>
              <a:rPr lang="en-US" sz="1600" dirty="0" smtClean="0">
                <a:solidFill>
                  <a:srgbClr val="4D4D4D"/>
                </a:solidFill>
                <a:latin typeface="Georgia" pitchFamily="-112" charset="0"/>
              </a:rPr>
              <a:t>		</a:t>
            </a:r>
            <a:endParaRPr lang="en-US" sz="1600" dirty="0">
              <a:solidFill>
                <a:srgbClr val="4D4D4D"/>
              </a:solidFill>
              <a:latin typeface="Georgia" pitchFamily="-112" charset="0"/>
            </a:endParaRPr>
          </a:p>
        </p:txBody>
      </p:sp>
    </p:spTree>
    <p:extLst>
      <p:ext uri="{BB962C8B-B14F-4D97-AF65-F5344CB8AC3E}">
        <p14:creationId xmlns:p14="http://schemas.microsoft.com/office/powerpoint/2010/main" val="3784974415"/>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15" y="381000"/>
            <a:ext cx="11274663" cy="685800"/>
          </a:xfrm>
        </p:spPr>
        <p:txBody>
          <a:bodyPr>
            <a:normAutofit fontScale="90000"/>
          </a:bodyPr>
          <a:lstStyle/>
          <a:p>
            <a:pPr>
              <a:defRPr/>
            </a:pPr>
            <a:r>
              <a:rPr lang="en-US" b="1" dirty="0" smtClean="0"/>
              <a:t>JVM Tuning</a:t>
            </a:r>
            <a:r>
              <a:rPr lang="en-US" b="1" dirty="0"/>
              <a:t/>
            </a:r>
            <a:br>
              <a:rPr lang="en-US" b="1" dirty="0"/>
            </a:br>
            <a:endParaRPr lang="en-US" dirty="0"/>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b="1" dirty="0"/>
              <a:t>https://access.redhat.com/documentation/en-US/JBoss_Enterprise_Application_Platform/5/html/Performance_Tuning_Guide/chap-Performance_Tuning_Guide-Java_Virtual_Machine_Tuning.html</a:t>
            </a:r>
          </a:p>
          <a:p>
            <a:pPr marL="323850" indent="-285750" algn="just">
              <a:lnSpc>
                <a:spcPct val="120000"/>
              </a:lnSpc>
              <a:spcBef>
                <a:spcPct val="20000"/>
              </a:spcBef>
              <a:spcAft>
                <a:spcPct val="0"/>
              </a:spcAft>
              <a:buClr>
                <a:schemeClr val="accent1"/>
              </a:buClr>
              <a:defRPr/>
            </a:pPr>
            <a:endParaRPr lang="en-US" sz="1600" b="1" dirty="0" smtClean="0"/>
          </a:p>
          <a:p>
            <a:pPr marL="323850" indent="-285750" algn="just">
              <a:lnSpc>
                <a:spcPct val="120000"/>
              </a:lnSpc>
              <a:spcBef>
                <a:spcPct val="20000"/>
              </a:spcBef>
              <a:spcAft>
                <a:spcPct val="0"/>
              </a:spcAft>
              <a:buClr>
                <a:schemeClr val="accent1"/>
              </a:buClr>
              <a:defRPr/>
            </a:pPr>
            <a:endParaRPr lang="en-US" sz="1600" b="1" dirty="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a:p>
          <a:p>
            <a:pPr marL="323850" indent="-285750" algn="just">
              <a:lnSpc>
                <a:spcPct val="120000"/>
              </a:lnSpc>
              <a:spcBef>
                <a:spcPct val="20000"/>
              </a:spcBef>
              <a:spcAft>
                <a:spcPct val="0"/>
              </a:spcAft>
              <a:buClr>
                <a:schemeClr val="accent1"/>
              </a:buClr>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algn="just">
              <a:defRPr/>
            </a:pPr>
            <a:endParaRPr lang="en-US" dirty="0" smtClean="0"/>
          </a:p>
          <a:p>
            <a:pPr>
              <a:defRPr/>
            </a:pPr>
            <a:endParaRPr lang="en-US" dirty="0"/>
          </a:p>
        </p:txBody>
      </p:sp>
    </p:spTree>
    <p:extLst>
      <p:ext uri="{BB962C8B-B14F-4D97-AF65-F5344CB8AC3E}">
        <p14:creationId xmlns:p14="http://schemas.microsoft.com/office/powerpoint/2010/main" val="2103777880"/>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81000"/>
            <a:ext cx="11274663" cy="685800"/>
          </a:xfrm>
        </p:spPr>
        <p:txBody>
          <a:bodyPr>
            <a:normAutofit fontScale="90000"/>
          </a:bodyPr>
          <a:lstStyle/>
          <a:p>
            <a:pPr>
              <a:defRPr/>
            </a:pPr>
            <a:r>
              <a:rPr lang="en-US" b="1" dirty="0" smtClean="0"/>
              <a:t>Thread Dump Analysis (Tool)</a:t>
            </a:r>
            <a:r>
              <a:rPr lang="en-US" b="1" dirty="0"/>
              <a:t/>
            </a:r>
            <a:br>
              <a:rPr lang="en-US" b="1" dirty="0"/>
            </a:br>
            <a:endParaRPr lang="en-US" dirty="0"/>
          </a:p>
        </p:txBody>
      </p:sp>
      <p:sp>
        <p:nvSpPr>
          <p:cNvPr id="3" name="Content Placeholder 2"/>
          <p:cNvSpPr>
            <a:spLocks noGrp="1"/>
          </p:cNvSpPr>
          <p:nvPr>
            <p:ph sz="quarter" idx="10"/>
          </p:nvPr>
        </p:nvSpPr>
        <p:spPr>
          <a:xfrm>
            <a:off x="711015" y="914400"/>
            <a:ext cx="11274663" cy="5410200"/>
          </a:xfrm>
        </p:spPr>
        <p:txBody>
          <a:bodyPr/>
          <a:lstStyle/>
          <a:p>
            <a:pPr>
              <a:defRPr/>
            </a:pPr>
            <a:r>
              <a:rPr lang="en-US" sz="1600" dirty="0" smtClean="0"/>
              <a:t>During </a:t>
            </a:r>
            <a:r>
              <a:rPr lang="en-US" sz="1600" dirty="0"/>
              <a:t>the run time of a Java™ process, some Java Virtual </a:t>
            </a:r>
            <a:r>
              <a:rPr lang="en-US" sz="1600" dirty="0" smtClean="0"/>
              <a:t>Machines </a:t>
            </a:r>
            <a:r>
              <a:rPr lang="en-US" sz="1600" dirty="0"/>
              <a:t>(JVMs) may not respond predictably and oftentimes seem to hang up for a long time or until JVM shutdown occurs. It is not easy to determine the root cause of these sorts of problems.</a:t>
            </a:r>
          </a:p>
          <a:p>
            <a:pPr marL="0" indent="0">
              <a:buFont typeface="Wingdings" panose="05000000000000000000" pitchFamily="2" charset="2"/>
              <a:buNone/>
              <a:defRPr/>
            </a:pPr>
            <a:endParaRPr lang="en-US" sz="1600" dirty="0"/>
          </a:p>
          <a:p>
            <a:pPr>
              <a:defRPr/>
            </a:pPr>
            <a:r>
              <a:rPr lang="en-US" sz="1600" dirty="0"/>
              <a:t>By triggering a </a:t>
            </a:r>
            <a:r>
              <a:rPr lang="en-US" sz="1600" dirty="0" err="1"/>
              <a:t>javacore</a:t>
            </a:r>
            <a:r>
              <a:rPr lang="en-US" sz="1600" dirty="0"/>
              <a:t> when a Java process does not respond, it is possible to collect diagnostic information related to the JVM and a Java application captured at a particular point during execution. For example, the information can be about the operating system, the application environment, threads, native stack, locks, and memory. The exact contents are dependent on the platform on which the application is running.</a:t>
            </a:r>
          </a:p>
          <a:p>
            <a:pPr marL="0" indent="0">
              <a:buFont typeface="Wingdings" panose="05000000000000000000" pitchFamily="2" charset="2"/>
              <a:buNone/>
              <a:defRPr/>
            </a:pPr>
            <a:endParaRPr lang="en-US" sz="1600" dirty="0"/>
          </a:p>
          <a:p>
            <a:pPr>
              <a:defRPr/>
            </a:pPr>
            <a:r>
              <a:rPr lang="en-US" sz="1600" dirty="0"/>
              <a:t>On some platforms, and in some cases, </a:t>
            </a:r>
            <a:r>
              <a:rPr lang="en-US" sz="1600" dirty="0" err="1"/>
              <a:t>javacore</a:t>
            </a:r>
            <a:r>
              <a:rPr lang="en-US" sz="1600" dirty="0"/>
              <a:t> is known as "</a:t>
            </a:r>
            <a:r>
              <a:rPr lang="en-US" sz="1600" dirty="0" err="1"/>
              <a:t>javadump</a:t>
            </a:r>
            <a:r>
              <a:rPr lang="en-US" sz="1600" dirty="0"/>
              <a:t>." The code that creates </a:t>
            </a:r>
            <a:r>
              <a:rPr lang="en-US" sz="1600" dirty="0" err="1"/>
              <a:t>javacore</a:t>
            </a:r>
            <a:r>
              <a:rPr lang="en-US" sz="1600" dirty="0"/>
              <a:t> is part of the JVM. One can control it by using environment variables and run-time switches. By default, a </a:t>
            </a:r>
            <a:r>
              <a:rPr lang="en-US" sz="1600" dirty="0" err="1"/>
              <a:t>javacore</a:t>
            </a:r>
            <a:r>
              <a:rPr lang="en-US" sz="1600" dirty="0"/>
              <a:t> occurs when the JVM terminates unexpectedly. A </a:t>
            </a:r>
            <a:r>
              <a:rPr lang="en-US" sz="1600" dirty="0" err="1"/>
              <a:t>javacore</a:t>
            </a:r>
            <a:r>
              <a:rPr lang="en-US" sz="1600" dirty="0"/>
              <a:t> can also be triggered by sending specific signals to the JVM. Although </a:t>
            </a:r>
            <a:r>
              <a:rPr lang="en-US" sz="1600" dirty="0" err="1"/>
              <a:t>javacore</a:t>
            </a:r>
            <a:r>
              <a:rPr lang="en-US" sz="1600" dirty="0"/>
              <a:t> or </a:t>
            </a:r>
            <a:r>
              <a:rPr lang="en-US" sz="1600" dirty="0" err="1"/>
              <a:t>javadump</a:t>
            </a:r>
            <a:r>
              <a:rPr lang="en-US" sz="1600" dirty="0"/>
              <a:t> is present in Sun Solaris JVMs, much of the content of the </a:t>
            </a:r>
            <a:r>
              <a:rPr lang="en-US" sz="1600" dirty="0" err="1"/>
              <a:t>javacore</a:t>
            </a:r>
            <a:r>
              <a:rPr lang="en-US" sz="1600" dirty="0"/>
              <a:t> is added by IBM and, therefore, is present only in IBM JVMs.</a:t>
            </a:r>
          </a:p>
          <a:p>
            <a:pPr marL="0" indent="0">
              <a:buFont typeface="Wingdings" panose="05000000000000000000" pitchFamily="2" charset="2"/>
              <a:buNone/>
              <a:defRPr/>
            </a:pPr>
            <a:endParaRPr lang="en-US" sz="1600" dirty="0"/>
          </a:p>
          <a:p>
            <a:pPr>
              <a:defRPr/>
            </a:pPr>
            <a:r>
              <a:rPr lang="en-US" sz="1600" dirty="0"/>
              <a:t>IBM Thread and Monitor Dump Analyzer for Java analyzes </a:t>
            </a:r>
            <a:r>
              <a:rPr lang="en-US" sz="1600" dirty="0" err="1"/>
              <a:t>javacore</a:t>
            </a:r>
            <a:r>
              <a:rPr lang="en-US" sz="1600" dirty="0"/>
              <a:t> and diagnoses monitor locks and thread activities in order to identify the root cause of hangs, deadlocks, and resource contention or monitor bottlenecks</a:t>
            </a: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a:hlinkClick r:id="rId2"/>
              </a:rPr>
              <a:t>https://www.ibm.com/developerworks/community/groups/service/html/communityoverview?communityUuid=2245aa39-fa5c-4475-b891-14c205f7333c</a:t>
            </a: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algn="just">
              <a:defRPr/>
            </a:pPr>
            <a:endParaRPr lang="en-US" dirty="0" smtClean="0"/>
          </a:p>
          <a:p>
            <a:pPr>
              <a:defRPr/>
            </a:pPr>
            <a:endParaRPr lang="en-US" dirty="0"/>
          </a:p>
        </p:txBody>
      </p:sp>
    </p:spTree>
    <p:extLst>
      <p:ext uri="{BB962C8B-B14F-4D97-AF65-F5344CB8AC3E}">
        <p14:creationId xmlns:p14="http://schemas.microsoft.com/office/powerpoint/2010/main" val="4053008141"/>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Sources and References</a:t>
            </a:r>
          </a:p>
        </p:txBody>
      </p:sp>
      <p:sp>
        <p:nvSpPr>
          <p:cNvPr id="19459" name="Content Placeholder 2"/>
          <p:cNvSpPr>
            <a:spLocks noGrp="1"/>
          </p:cNvSpPr>
          <p:nvPr>
            <p:ph sz="quarter" idx="10"/>
          </p:nvPr>
        </p:nvSpPr>
        <p:spPr/>
        <p:txBody>
          <a:bodyPr/>
          <a:lstStyle/>
          <a:p>
            <a:pPr>
              <a:spcAft>
                <a:spcPct val="0"/>
              </a:spcAft>
              <a:defRPr/>
            </a:pPr>
            <a:r>
              <a:rPr lang="en-US" altLang="en-US" dirty="0" smtClean="0">
                <a:hlinkClick r:id="rId2"/>
              </a:rPr>
              <a:t>https://docs.oracle.com/cd/E13222_01/wls/docs81/perform/JVMTuning.html</a:t>
            </a:r>
            <a:endParaRPr lang="en-US" altLang="en-US" dirty="0" smtClean="0"/>
          </a:p>
          <a:p>
            <a:pPr marL="0" indent="0">
              <a:spcAft>
                <a:spcPct val="0"/>
              </a:spcAft>
              <a:buFont typeface="Wingdings" panose="05000000000000000000" pitchFamily="2" charset="2"/>
              <a:buNone/>
              <a:defRPr/>
            </a:pPr>
            <a:endParaRPr lang="en-US" altLang="en-US" dirty="0" smtClean="0"/>
          </a:p>
          <a:p>
            <a:pPr>
              <a:spcAft>
                <a:spcPct val="0"/>
              </a:spcAft>
              <a:defRPr/>
            </a:pPr>
            <a:r>
              <a:rPr lang="en-US" altLang="en-US" dirty="0" smtClean="0">
                <a:hlinkClick r:id="rId3"/>
              </a:rPr>
              <a:t>https://access.redhat.com/documentation/en-US/JBoss_Enterprise_Application_Platform/5/html/Performance_Tuning_Guide/chap-Performance_Tuning_Guide-Java_Virtual_Machine_Tuning.html</a:t>
            </a:r>
            <a:endParaRPr lang="en-US" altLang="en-US" dirty="0" smtClean="0"/>
          </a:p>
          <a:p>
            <a:pPr marL="0" indent="0">
              <a:spcAft>
                <a:spcPct val="0"/>
              </a:spcAft>
              <a:buFont typeface="Wingdings" panose="05000000000000000000" pitchFamily="2" charset="2"/>
              <a:buNone/>
              <a:defRPr/>
            </a:pPr>
            <a:endParaRPr lang="en-US" altLang="en-US" dirty="0" smtClean="0"/>
          </a:p>
          <a:p>
            <a:pPr>
              <a:spcAft>
                <a:spcPct val="0"/>
              </a:spcAft>
              <a:defRPr/>
            </a:pPr>
            <a:r>
              <a:rPr lang="en-US" altLang="en-US" dirty="0">
                <a:hlinkClick r:id="rId4"/>
              </a:rPr>
              <a:t>https://</a:t>
            </a:r>
            <a:r>
              <a:rPr lang="en-US" altLang="en-US" dirty="0" smtClean="0">
                <a:hlinkClick r:id="rId4"/>
              </a:rPr>
              <a:t>www.ibm.com/developerworks/community/groups/service/html/communityoverview?communityUuid=2245aa39-fa5c-4475-b891-14c205f7333c</a:t>
            </a:r>
            <a:endParaRPr lang="en-US" altLang="en-US" dirty="0" smtClean="0"/>
          </a:p>
          <a:p>
            <a:pPr>
              <a:spcAft>
                <a:spcPct val="0"/>
              </a:spcAft>
              <a:defRPr/>
            </a:pPr>
            <a:endParaRPr lang="en-US" altLang="en-US" dirty="0" smtClean="0"/>
          </a:p>
          <a:p>
            <a:pPr>
              <a:spcAft>
                <a:spcPct val="0"/>
              </a:spcAft>
              <a:defRPr/>
            </a:pPr>
            <a:endParaRPr lang="en-US" altLang="en-US" dirty="0" smtClean="0"/>
          </a:p>
          <a:p>
            <a:pPr>
              <a:spcAft>
                <a:spcPct val="0"/>
              </a:spcAft>
              <a:defRPr/>
            </a:pPr>
            <a:endParaRPr lang="en-US" altLang="en-US" dirty="0" smtClean="0"/>
          </a:p>
        </p:txBody>
      </p:sp>
    </p:spTree>
    <p:extLst>
      <p:ext uri="{BB962C8B-B14F-4D97-AF65-F5344CB8AC3E}">
        <p14:creationId xmlns:p14="http://schemas.microsoft.com/office/powerpoint/2010/main" val="236437174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1"/>
            <a:ext cx="10929257" cy="5355947"/>
          </a:xfrm>
        </p:spPr>
        <p:txBody>
          <a:bodyPr>
            <a:normAutofit/>
          </a:bodyPr>
          <a:lstStyle/>
          <a:p>
            <a:pPr marL="660400" indent="-457200">
              <a:buFont typeface="Wingdings" panose="05000000000000000000" pitchFamily="2" charset="2"/>
              <a:buChar char="§"/>
              <a:defRPr/>
            </a:pPr>
            <a:r>
              <a:rPr lang="en-US" sz="2400" dirty="0">
                <a:solidFill>
                  <a:srgbClr val="404040"/>
                </a:solidFill>
                <a:latin typeface="Georgia" panose="02040502050405020303" pitchFamily="18" charset="0"/>
              </a:rPr>
              <a:t>Eden </a:t>
            </a:r>
            <a:r>
              <a:rPr lang="en-US" sz="2400" dirty="0" smtClean="0">
                <a:solidFill>
                  <a:srgbClr val="404040"/>
                </a:solidFill>
                <a:latin typeface="Georgia" panose="02040502050405020303" pitchFamily="18" charset="0"/>
              </a:rPr>
              <a:t>Space</a:t>
            </a:r>
          </a:p>
          <a:p>
            <a:pPr marL="914400" lvl="1" indent="-457200" algn="just">
              <a:buFont typeface="Wingdings" panose="05000000000000000000" pitchFamily="2" charset="2"/>
              <a:buChar char="§"/>
              <a:defRPr/>
            </a:pPr>
            <a:r>
              <a:rPr lang="en-US" sz="2000" i="1" dirty="0">
                <a:solidFill>
                  <a:srgbClr val="4D4D4D"/>
                </a:solidFill>
                <a:latin typeface="Georgia" pitchFamily="-112" charset="0"/>
              </a:rPr>
              <a:t>Java objects are created in the Heap and Heap is divided into three parts or generations for sake of garbage collection in Java, these are called as Young generation, Tenured or Old generation and Perm area of Heap.</a:t>
            </a:r>
          </a:p>
          <a:p>
            <a:pPr marL="914400" lvl="1" indent="-457200" algn="just">
              <a:buFont typeface="Wingdings" panose="05000000000000000000" pitchFamily="2" charset="2"/>
              <a:buChar char="§"/>
              <a:defRPr/>
            </a:pPr>
            <a:r>
              <a:rPr lang="en-US" sz="2000" i="1" dirty="0">
                <a:solidFill>
                  <a:srgbClr val="4D4D4D"/>
                </a:solidFill>
                <a:latin typeface="Georgia" pitchFamily="-112" charset="0"/>
              </a:rPr>
              <a:t>New Generation is further divided into three parts known as Eden space, Survivor 1 and Survivor 2 space</a:t>
            </a:r>
            <a:r>
              <a:rPr lang="en-US" sz="2000" dirty="0" smtClean="0">
                <a:solidFill>
                  <a:srgbClr val="4D4D4D"/>
                </a:solidFill>
                <a:latin typeface="Georgia" pitchFamily="-112" charset="0"/>
              </a:rPr>
              <a:t>.</a:t>
            </a:r>
            <a:endParaRPr lang="en-US" sz="2000" dirty="0">
              <a:solidFill>
                <a:srgbClr val="404040"/>
              </a:solidFill>
              <a:latin typeface="Georgia" panose="02040502050405020303" pitchFamily="18" charset="0"/>
            </a:endParaRPr>
          </a:p>
          <a:p>
            <a:pPr marL="660400" indent="-457200">
              <a:buFont typeface="Wingdings" panose="05000000000000000000" pitchFamily="2" charset="2"/>
              <a:buChar char="§"/>
              <a:defRPr/>
            </a:pPr>
            <a:r>
              <a:rPr lang="en-US" sz="2400" dirty="0">
                <a:solidFill>
                  <a:srgbClr val="404040"/>
                </a:solidFill>
                <a:latin typeface="Georgia" panose="02040502050405020303" pitchFamily="18" charset="0"/>
              </a:rPr>
              <a:t>Perm Gen </a:t>
            </a:r>
            <a:r>
              <a:rPr lang="en-US" sz="2400" dirty="0" smtClean="0">
                <a:solidFill>
                  <a:srgbClr val="404040"/>
                </a:solidFill>
                <a:latin typeface="Georgia" panose="02040502050405020303" pitchFamily="18" charset="0"/>
              </a:rPr>
              <a:t>Space</a:t>
            </a:r>
          </a:p>
          <a:p>
            <a:pPr marL="914400" lvl="1" indent="-457200">
              <a:buFont typeface="Wingdings" panose="05000000000000000000" pitchFamily="2" charset="2"/>
              <a:buChar char="§"/>
              <a:defRPr/>
            </a:pPr>
            <a:r>
              <a:rPr lang="en-US" sz="2000" i="1" dirty="0">
                <a:solidFill>
                  <a:srgbClr val="4D4D4D"/>
                </a:solidFill>
                <a:latin typeface="Georgia" pitchFamily="-112" charset="0"/>
              </a:rPr>
              <a:t>Permanent Generation or “Perm Gen” of Heap is somewhat special and it is used to store metadata related to classes and method in JVM i.e. pointers into the rest of the heap where the objects are allocated.</a:t>
            </a:r>
          </a:p>
          <a:p>
            <a:pPr marL="660400" indent="-457200">
              <a:buFont typeface="Wingdings" panose="05000000000000000000" pitchFamily="2" charset="2"/>
              <a:buChar char="§"/>
              <a:defRPr/>
            </a:pPr>
            <a:r>
              <a:rPr lang="en-US" sz="2400" dirty="0">
                <a:solidFill>
                  <a:srgbClr val="404040"/>
                </a:solidFill>
                <a:latin typeface="Georgia" panose="02040502050405020303" pitchFamily="18" charset="0"/>
              </a:rPr>
              <a:t>Minor  GC Vs Major </a:t>
            </a:r>
            <a:r>
              <a:rPr lang="en-US" sz="2400" dirty="0" smtClean="0">
                <a:solidFill>
                  <a:srgbClr val="404040"/>
                </a:solidFill>
                <a:latin typeface="Georgia" panose="02040502050405020303" pitchFamily="18" charset="0"/>
              </a:rPr>
              <a:t>GC</a:t>
            </a:r>
          </a:p>
          <a:p>
            <a:pPr marL="914400" lvl="1" indent="-457200">
              <a:buFont typeface="Wingdings" panose="05000000000000000000" pitchFamily="2" charset="2"/>
              <a:buChar char="§"/>
              <a:defRPr/>
            </a:pPr>
            <a:r>
              <a:rPr lang="en-US" sz="2000" i="1" dirty="0">
                <a:solidFill>
                  <a:srgbClr val="4D4D4D"/>
                </a:solidFill>
                <a:latin typeface="Georgia" pitchFamily="-112" charset="0"/>
              </a:rPr>
              <a:t>Collecting garbage from Young space (consisting of Eden and survivor spaces) is called a Minor  GC.</a:t>
            </a:r>
          </a:p>
          <a:p>
            <a:pPr marL="914400" lvl="1" indent="-457200">
              <a:buFont typeface="Wingdings" panose="05000000000000000000" pitchFamily="2" charset="2"/>
              <a:buChar char="§"/>
              <a:defRPr/>
            </a:pPr>
            <a:r>
              <a:rPr lang="en-US" sz="2000" i="1" dirty="0">
                <a:solidFill>
                  <a:srgbClr val="4D4D4D"/>
                </a:solidFill>
                <a:latin typeface="Georgia" pitchFamily="-112" charset="0"/>
              </a:rPr>
              <a:t>Major GC is cleaning the tenured space.</a:t>
            </a:r>
          </a:p>
          <a:p>
            <a:pPr marL="914400" lvl="1" indent="-457200">
              <a:buFont typeface="Wingdings" panose="05000000000000000000" pitchFamily="2" charset="2"/>
              <a:buChar char="§"/>
              <a:defRPr/>
            </a:pPr>
            <a:endParaRPr lang="en-US" sz="2300" dirty="0">
              <a:solidFill>
                <a:srgbClr val="404040"/>
              </a:solidFill>
              <a:latin typeface="Georgia" panose="02040502050405020303" pitchFamily="18" charset="0"/>
            </a:endParaRPr>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normAutofit/>
          </a:bodyPr>
          <a:lstStyle/>
          <a:p>
            <a:pPr marL="660400" indent="-457200">
              <a:buFont typeface="Wingdings" panose="05000000000000000000" pitchFamily="2" charset="2"/>
              <a:buChar char="§"/>
              <a:defRPr/>
            </a:pPr>
            <a:r>
              <a:rPr lang="en-US" sz="2400" dirty="0" smtClean="0">
                <a:solidFill>
                  <a:srgbClr val="404040"/>
                </a:solidFill>
                <a:latin typeface="Georgia" panose="02040502050405020303" pitchFamily="18" charset="0"/>
              </a:rPr>
              <a:t>Parallel GS</a:t>
            </a:r>
          </a:p>
          <a:p>
            <a:pPr marL="914400" lvl="1" indent="-457200" algn="just">
              <a:buFont typeface="Wingdings" panose="05000000000000000000" pitchFamily="2" charset="2"/>
              <a:buChar char="§"/>
              <a:defRPr/>
            </a:pPr>
            <a:r>
              <a:rPr lang="en-US" sz="2000" i="1" dirty="0">
                <a:solidFill>
                  <a:srgbClr val="4D4D4D"/>
                </a:solidFill>
                <a:latin typeface="Georgia" pitchFamily="-112" charset="0"/>
              </a:rPr>
              <a:t>This is the JVM’s default collector. Much like its name, its biggest advantage is that is uses multiple threads to scan through and compact the heap. The downside to the parallel collector is that it will stop application threads when performing either a minor or full GC collection.</a:t>
            </a:r>
          </a:p>
          <a:p>
            <a:pPr marL="660400" indent="-457200">
              <a:buFont typeface="Wingdings" panose="05000000000000000000" pitchFamily="2" charset="2"/>
              <a:buChar char="§"/>
              <a:defRPr/>
            </a:pPr>
            <a:r>
              <a:rPr lang="en-US" sz="2400" dirty="0">
                <a:solidFill>
                  <a:srgbClr val="404040"/>
                </a:solidFill>
                <a:latin typeface="Georgia" panose="02040502050405020303" pitchFamily="18" charset="0"/>
              </a:rPr>
              <a:t>CMS </a:t>
            </a:r>
            <a:endParaRPr lang="en-US" sz="2400" dirty="0" smtClean="0">
              <a:solidFill>
                <a:srgbClr val="404040"/>
              </a:solidFill>
              <a:latin typeface="Georgia" panose="02040502050405020303" pitchFamily="18" charset="0"/>
            </a:endParaRPr>
          </a:p>
          <a:p>
            <a:pPr marL="914400" lvl="1" indent="-457200" algn="just">
              <a:buFont typeface="Wingdings" panose="05000000000000000000" pitchFamily="2" charset="2"/>
              <a:buChar char="§"/>
              <a:defRPr/>
            </a:pPr>
            <a:r>
              <a:rPr lang="en-US" sz="2000" i="1" dirty="0">
                <a:solidFill>
                  <a:srgbClr val="4D4D4D"/>
                </a:solidFill>
                <a:latin typeface="Georgia" pitchFamily="-112" charset="0"/>
              </a:rPr>
              <a:t>The Concurrent Mark Sweep (CMS) collector (also referred to as the concurrent low pause collector) collects the tenured generation. It attempts to minimize the pauses due to garbage collection by doing most of the garbage collection work concurrently with the application threads.</a:t>
            </a:r>
          </a:p>
          <a:p>
            <a:pPr marL="660400" indent="-457200">
              <a:buFont typeface="Wingdings" panose="05000000000000000000" pitchFamily="2" charset="2"/>
              <a:buChar char="§"/>
              <a:defRPr/>
            </a:pPr>
            <a:r>
              <a:rPr lang="en-US" sz="2400" dirty="0">
                <a:solidFill>
                  <a:srgbClr val="404040"/>
                </a:solidFill>
                <a:latin typeface="Georgia" panose="02040502050405020303" pitchFamily="18" charset="0"/>
              </a:rPr>
              <a:t>JVM </a:t>
            </a:r>
            <a:r>
              <a:rPr lang="en-US" sz="2400" dirty="0" smtClean="0">
                <a:solidFill>
                  <a:srgbClr val="404040"/>
                </a:solidFill>
                <a:latin typeface="Georgia" panose="02040502050405020303" pitchFamily="18" charset="0"/>
              </a:rPr>
              <a:t>Tuning</a:t>
            </a:r>
          </a:p>
          <a:p>
            <a:pPr marL="914400" lvl="1" indent="-457200" algn="just">
              <a:buFont typeface="Wingdings" panose="05000000000000000000" pitchFamily="2" charset="2"/>
              <a:buChar char="§"/>
              <a:defRPr/>
            </a:pPr>
            <a:r>
              <a:rPr lang="en-US" sz="2000" i="1" dirty="0">
                <a:solidFill>
                  <a:srgbClr val="4D4D4D"/>
                </a:solidFill>
                <a:latin typeface="Georgia" pitchFamily="-112" charset="0"/>
              </a:rPr>
              <a:t>There can be various bottlenecks for the entire application, and application JVM may be one of the </a:t>
            </a:r>
            <a:r>
              <a:rPr lang="en-US" sz="2000" i="1" dirty="0" err="1">
                <a:solidFill>
                  <a:srgbClr val="4D4D4D"/>
                </a:solidFill>
                <a:latin typeface="Georgia" pitchFamily="-112" charset="0"/>
              </a:rPr>
              <a:t>culprits.There</a:t>
            </a:r>
            <a:r>
              <a:rPr lang="en-US" sz="2000" i="1" dirty="0">
                <a:solidFill>
                  <a:srgbClr val="4D4D4D"/>
                </a:solidFill>
                <a:latin typeface="Georgia" pitchFamily="-112" charset="0"/>
              </a:rPr>
              <a:t> can be various reasons like JVM not  tuned optimally to suit your application, Memory leakages, JNI issues etc. They need to be diagnosed, analyzed and then fixed.</a:t>
            </a:r>
          </a:p>
          <a:p>
            <a:endParaRPr lang="en-US" dirty="0"/>
          </a:p>
        </p:txBody>
      </p:sp>
    </p:spTree>
    <p:extLst>
      <p:ext uri="{BB962C8B-B14F-4D97-AF65-F5344CB8AC3E}">
        <p14:creationId xmlns:p14="http://schemas.microsoft.com/office/powerpoint/2010/main" val="331238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Eden Space</a:t>
            </a:r>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smtClean="0">
                <a:solidFill>
                  <a:srgbClr val="4D4D4D"/>
                </a:solidFill>
                <a:latin typeface="Georgia" pitchFamily="-112" charset="0"/>
              </a:rPr>
              <a:t>Java objects are created in the Heap and Heap is divided into three parts or generations for sake of garbage collection in Java, these are called as Young generation, Tenured or Old generation and Perm area of Heap.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0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smtClean="0">
                <a:solidFill>
                  <a:srgbClr val="4D4D4D"/>
                </a:solidFill>
                <a:latin typeface="Georgia" pitchFamily="-112" charset="0"/>
              </a:rPr>
              <a:t>New </a:t>
            </a:r>
            <a:r>
              <a:rPr lang="en-US" sz="1600" dirty="0">
                <a:solidFill>
                  <a:srgbClr val="4D4D4D"/>
                </a:solidFill>
                <a:latin typeface="Georgia" pitchFamily="-112" charset="0"/>
              </a:rPr>
              <a:t>Generation is further divided into three parts known as Eden space, Survivor 1 and Survivor 2 space. When an object first created in heap its gets created in new generation inside Eden space and after subsequent Minor Garbage collection if object survives its gets moved to survivor 1 and then Survivor 2 before Major Garbage collection moved that object to Old or tenured </a:t>
            </a:r>
            <a:r>
              <a:rPr lang="en-US" sz="1600" dirty="0" smtClean="0">
                <a:solidFill>
                  <a:srgbClr val="4D4D4D"/>
                </a:solidFill>
                <a:latin typeface="Georgia" pitchFamily="-112" charset="0"/>
              </a:rPr>
              <a:t>generation.</a:t>
            </a:r>
            <a:endParaRPr lang="en-US" sz="1600" dirty="0">
              <a:solidFill>
                <a:srgbClr val="4D4D4D"/>
              </a:solidFill>
              <a:latin typeface="Georgia" pitchFamily="-112" charset="0"/>
            </a:endParaRPr>
          </a:p>
          <a:p>
            <a:pPr algn="just">
              <a:defRPr/>
            </a:pPr>
            <a:endParaRPr lang="en-US" dirty="0" smtClean="0"/>
          </a:p>
          <a:p>
            <a:pPr algn="just">
              <a:defRPr/>
            </a:pPr>
            <a:r>
              <a:rPr lang="en-US" sz="1600" dirty="0">
                <a:solidFill>
                  <a:srgbClr val="4D4D4D"/>
                </a:solidFill>
                <a:latin typeface="Georgia" pitchFamily="-112" charset="0"/>
              </a:rPr>
              <a:t>The pool from which memory is initially allocated for most objects. </a:t>
            </a:r>
          </a:p>
          <a:p>
            <a:pPr marL="0" indent="0" algn="just">
              <a:buFont typeface="Wingdings" panose="05000000000000000000" pitchFamily="2" charset="2"/>
              <a:buNone/>
              <a:defRPr/>
            </a:pPr>
            <a:endParaRPr lang="en-US" dirty="0" smtClean="0"/>
          </a:p>
          <a:p>
            <a:pPr algn="just">
              <a:defRPr/>
            </a:pPr>
            <a:r>
              <a:rPr lang="en-US" sz="1600" dirty="0">
                <a:solidFill>
                  <a:srgbClr val="4D4D4D"/>
                </a:solidFill>
                <a:latin typeface="Georgia" pitchFamily="-112" charset="0"/>
              </a:rPr>
              <a:t>When an instance is created, it is first stored in the </a:t>
            </a:r>
            <a:r>
              <a:rPr lang="en-US" sz="1600" dirty="0" err="1">
                <a:solidFill>
                  <a:srgbClr val="4D4D4D"/>
                </a:solidFill>
                <a:latin typeface="Georgia" pitchFamily="-112" charset="0"/>
              </a:rPr>
              <a:t>eden</a:t>
            </a:r>
            <a:r>
              <a:rPr lang="en-US" sz="1600" dirty="0">
                <a:solidFill>
                  <a:srgbClr val="4D4D4D"/>
                </a:solidFill>
                <a:latin typeface="Georgia" pitchFamily="-112" charset="0"/>
              </a:rPr>
              <a:t> space in young generation of heap memory area. </a:t>
            </a:r>
            <a:r>
              <a:rPr lang="en-US" sz="1600" dirty="0" smtClean="0">
                <a:solidFill>
                  <a:srgbClr val="4D4D4D"/>
                </a:solidFill>
                <a:latin typeface="Georgia" pitchFamily="-112" charset="0"/>
              </a:rPr>
              <a:t>When an object is created using the new keyword memory is allocated in this space. </a:t>
            </a:r>
            <a:endParaRPr lang="en-US" sz="1600" dirty="0">
              <a:solidFill>
                <a:srgbClr val="4D4D4D"/>
              </a:solidFill>
              <a:latin typeface="Georgia" pitchFamily="-112" charset="0"/>
            </a:endParaRPr>
          </a:p>
          <a:p>
            <a:pPr algn="just">
              <a:defRPr/>
            </a:pPr>
            <a:endParaRPr lang="en-US" spc="200" dirty="0"/>
          </a:p>
          <a:p>
            <a:pPr algn="just">
              <a:defRPr/>
            </a:pPr>
            <a:r>
              <a:rPr lang="en-US" sz="1600" dirty="0">
                <a:solidFill>
                  <a:srgbClr val="4D4D4D"/>
                </a:solidFill>
                <a:latin typeface="Georgia" pitchFamily="-112" charset="0"/>
              </a:rPr>
              <a:t>After one GC in the Eden space, the surviving  objects are moved to one of the Survivor spaces. </a:t>
            </a:r>
          </a:p>
          <a:p>
            <a:pPr algn="just">
              <a:defRPr/>
            </a:pPr>
            <a:endParaRPr lang="en-US" spc="200" dirty="0"/>
          </a:p>
          <a:p>
            <a:pPr algn="just">
              <a:defRPr/>
            </a:pPr>
            <a:r>
              <a:rPr lang="en-US" sz="1600" dirty="0">
                <a:solidFill>
                  <a:srgbClr val="4D4D4D"/>
                </a:solidFill>
                <a:latin typeface="Georgia" pitchFamily="-112" charset="0"/>
              </a:rPr>
              <a:t>After a GC in the Eden space, the objects are piled up into the Survivor space, where other surviving objects already exist</a:t>
            </a:r>
            <a:r>
              <a:rPr lang="en-US" sz="1600" dirty="0" smtClean="0">
                <a:solidFill>
                  <a:srgbClr val="4D4D4D"/>
                </a:solidFill>
                <a:latin typeface="Georgia" pitchFamily="-112" charset="0"/>
              </a:rPr>
              <a:t>.</a:t>
            </a:r>
            <a:r>
              <a:rPr lang="en-US" kern="1200" dirty="0" smtClean="0"/>
              <a:t> </a:t>
            </a:r>
            <a:endParaRPr lang="en-US" kern="1200" dirty="0"/>
          </a:p>
          <a:p>
            <a:pPr>
              <a:defRPr/>
            </a:pPr>
            <a:endParaRPr lang="en-US" dirty="0" smtClean="0"/>
          </a:p>
          <a:p>
            <a:pPr>
              <a:defRPr/>
            </a:pPr>
            <a:endParaRPr lang="en-US" dirty="0"/>
          </a:p>
        </p:txBody>
      </p:sp>
    </p:spTree>
    <p:extLst>
      <p:ext uri="{BB962C8B-B14F-4D97-AF65-F5344CB8AC3E}">
        <p14:creationId xmlns:p14="http://schemas.microsoft.com/office/powerpoint/2010/main" val="4212655248"/>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pPr marL="660400" indent="-457200">
              <a:buFont typeface="Wingdings" panose="05000000000000000000" pitchFamily="2" charset="2"/>
              <a:buChar char="§"/>
              <a:defRPr/>
            </a:pPr>
            <a:r>
              <a:rPr lang="en-US" sz="2400" dirty="0" smtClean="0">
                <a:solidFill>
                  <a:srgbClr val="404040"/>
                </a:solidFill>
                <a:latin typeface="Georgia" panose="02040502050405020303" pitchFamily="18" charset="0"/>
              </a:rPr>
              <a:t>Thread </a:t>
            </a:r>
            <a:r>
              <a:rPr lang="en-US" sz="2400" dirty="0">
                <a:solidFill>
                  <a:srgbClr val="404040"/>
                </a:solidFill>
                <a:latin typeface="Georgia" panose="02040502050405020303" pitchFamily="18" charset="0"/>
              </a:rPr>
              <a:t>Dump Analysis (Tool) </a:t>
            </a:r>
            <a:endParaRPr lang="en-US" sz="2400" dirty="0" smtClean="0">
              <a:solidFill>
                <a:srgbClr val="404040"/>
              </a:solidFill>
              <a:latin typeface="Georgia" panose="02040502050405020303" pitchFamily="18" charset="0"/>
            </a:endParaRPr>
          </a:p>
          <a:p>
            <a:pPr marL="914400" lvl="1" indent="-457200">
              <a:buFont typeface="Wingdings" panose="05000000000000000000" pitchFamily="2" charset="2"/>
              <a:buChar char="§"/>
              <a:defRPr/>
            </a:pPr>
            <a:r>
              <a:rPr lang="en-US" sz="2000" i="1" dirty="0">
                <a:solidFill>
                  <a:srgbClr val="4D4D4D"/>
                </a:solidFill>
                <a:latin typeface="Georgia" pitchFamily="-112" charset="0"/>
              </a:rPr>
              <a:t>A tool that allows identification of hangs, deadlocks, resource contention, and bottlenecks in Java threads.	</a:t>
            </a:r>
          </a:p>
          <a:p>
            <a:endParaRPr lang="en-US" dirty="0"/>
          </a:p>
        </p:txBody>
      </p:sp>
    </p:spTree>
    <p:extLst>
      <p:ext uri="{BB962C8B-B14F-4D97-AF65-F5344CB8AC3E}">
        <p14:creationId xmlns:p14="http://schemas.microsoft.com/office/powerpoint/2010/main" val="3784593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Eden Space</a:t>
            </a:r>
          </a:p>
        </p:txBody>
      </p:sp>
      <p:sp>
        <p:nvSpPr>
          <p:cNvPr id="3" name="Content Placeholder 2"/>
          <p:cNvSpPr>
            <a:spLocks noGrp="1"/>
          </p:cNvSpPr>
          <p:nvPr>
            <p:ph sz="quarter" idx="10"/>
          </p:nvPr>
        </p:nvSpPr>
        <p:spPr>
          <a:xfrm>
            <a:off x="711015" y="914400"/>
            <a:ext cx="11274663" cy="5410200"/>
          </a:xfrm>
        </p:spPr>
        <p:txBody>
          <a:bodyPr/>
          <a:lstStyle/>
          <a:p>
            <a:pPr marL="323850" indent="-285750" algn="just">
              <a:lnSpc>
                <a:spcPct val="120000"/>
              </a:lnSpc>
              <a:spcBef>
                <a:spcPct val="20000"/>
              </a:spcBef>
              <a:spcAft>
                <a:spcPct val="0"/>
              </a:spcAft>
              <a:buClr>
                <a:schemeClr val="accent1"/>
              </a:buClr>
              <a:defRPr/>
            </a:pPr>
            <a:r>
              <a:rPr lang="en-US" sz="1600" dirty="0" smtClean="0">
                <a:solidFill>
                  <a:srgbClr val="4D4D4D"/>
                </a:solidFill>
                <a:latin typeface="Georgia" pitchFamily="-112" charset="0"/>
              </a:rPr>
              <a:t>In Young generation objects are created for the first time. The Young generation is divided into 3 spaces.</a:t>
            </a:r>
          </a:p>
          <a:p>
            <a:pPr marL="555625" lvl="1" indent="-285750" algn="just">
              <a:lnSpc>
                <a:spcPct val="120000"/>
              </a:lnSpc>
              <a:spcBef>
                <a:spcPct val="20000"/>
              </a:spcBef>
              <a:spcAft>
                <a:spcPct val="0"/>
              </a:spcAft>
              <a:buClr>
                <a:schemeClr val="accent1"/>
              </a:buClr>
              <a:defRPr/>
            </a:pPr>
            <a:r>
              <a:rPr lang="en-US" sz="1400" dirty="0" smtClean="0">
                <a:solidFill>
                  <a:srgbClr val="4D4D4D"/>
                </a:solidFill>
                <a:latin typeface="Georgia" pitchFamily="-112" charset="0"/>
              </a:rPr>
              <a:t>One Eden space. </a:t>
            </a:r>
          </a:p>
          <a:p>
            <a:pPr marL="555625" lvl="1" indent="-285750" algn="just">
              <a:lnSpc>
                <a:spcPct val="120000"/>
              </a:lnSpc>
              <a:spcBef>
                <a:spcPct val="20000"/>
              </a:spcBef>
              <a:spcAft>
                <a:spcPct val="0"/>
              </a:spcAft>
              <a:buClr>
                <a:schemeClr val="accent1"/>
              </a:buClr>
              <a:defRPr/>
            </a:pPr>
            <a:r>
              <a:rPr lang="en-US" sz="1400" dirty="0" smtClean="0">
                <a:solidFill>
                  <a:srgbClr val="4D4D4D"/>
                </a:solidFill>
                <a:latin typeface="Georgia" pitchFamily="-112" charset="0"/>
              </a:rPr>
              <a:t>Two Survivor space.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There are 3 spaces in total, two of which are Survivor spaces. The order of execution process of each space is as below</a:t>
            </a:r>
            <a:r>
              <a:rPr lang="en-US" sz="1600" dirty="0" smtClean="0">
                <a:solidFill>
                  <a:srgbClr val="4D4D4D"/>
                </a:solidFill>
                <a:latin typeface="Georgia" pitchFamily="-112" charset="0"/>
              </a:rPr>
              <a:t>.</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solidFill>
                  <a:srgbClr val="4D4D4D"/>
                </a:solidFill>
                <a:latin typeface="Georgia" pitchFamily="-112" charset="0"/>
              </a:rPr>
              <a:t>The majority of newly created objects are located in the Eden space.</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solidFill>
                  <a:srgbClr val="4D4D4D"/>
                </a:solidFill>
                <a:latin typeface="Georgia" pitchFamily="-112" charset="0"/>
              </a:rPr>
              <a:t>After one GC in the Eden space, the surviving objects are moved to one of the Survivor spaces. </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solidFill>
                  <a:srgbClr val="4D4D4D"/>
                </a:solidFill>
                <a:latin typeface="Georgia" pitchFamily="-112" charset="0"/>
              </a:rPr>
              <a:t>After a GC in the Eden space, the objects are piled up into the Survivor space, where other surviving objects already exist.</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solidFill>
                  <a:srgbClr val="4D4D4D"/>
                </a:solidFill>
                <a:latin typeface="Georgia" pitchFamily="-112" charset="0"/>
              </a:rPr>
              <a:t>Once a Survivor space is full, surviving objects are moved to the other Survivor space. Then, the Survivor space that is full will be changed to a state where there is no data at all.</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solidFill>
                  <a:srgbClr val="4D4D4D"/>
                </a:solidFill>
                <a:latin typeface="Georgia" pitchFamily="-112" charset="0"/>
              </a:rPr>
              <a:t>The objects that survived these steps that have been repeated a number of times are moved to the old generation. </a:t>
            </a: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Larger </a:t>
            </a:r>
            <a:r>
              <a:rPr lang="en-US" sz="1600" dirty="0" err="1"/>
              <a:t>eden</a:t>
            </a:r>
            <a:r>
              <a:rPr lang="en-US" sz="1600" dirty="0"/>
              <a:t> or younger generation spaces increase the spacing between full GCs. But young space collections could take a proportionally longer time. In general, keep the </a:t>
            </a:r>
            <a:r>
              <a:rPr lang="en-US" sz="1600" dirty="0" err="1" smtClean="0"/>
              <a:t>eden</a:t>
            </a:r>
            <a:endParaRPr lang="en-US" dirty="0" smtClean="0"/>
          </a:p>
          <a:p>
            <a:pPr>
              <a:defRPr/>
            </a:pPr>
            <a:endParaRPr lang="en-US" dirty="0" smtClean="0"/>
          </a:p>
          <a:p>
            <a:pPr>
              <a:defRPr/>
            </a:pPr>
            <a:endParaRPr lang="en-US" dirty="0"/>
          </a:p>
        </p:txBody>
      </p:sp>
    </p:spTree>
    <p:extLst>
      <p:ext uri="{BB962C8B-B14F-4D97-AF65-F5344CB8AC3E}">
        <p14:creationId xmlns:p14="http://schemas.microsoft.com/office/powerpoint/2010/main" val="311189321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15" y="533400"/>
            <a:ext cx="11274663" cy="1066800"/>
          </a:xfrm>
        </p:spPr>
        <p:txBody>
          <a:bodyPr>
            <a:normAutofit fontScale="90000"/>
          </a:bodyPr>
          <a:lstStyle/>
          <a:p>
            <a:pPr>
              <a:defRPr/>
            </a:pPr>
            <a:r>
              <a:rPr lang="en-US" sz="1600" dirty="0"/>
              <a:t>siz</a:t>
            </a:r>
            <a:r>
              <a:rPr lang="en-US" sz="1600" dirty="0">
                <a:solidFill>
                  <a:srgbClr val="4D4D4D"/>
                </a:solidFill>
                <a:latin typeface="Georgia" pitchFamily="-112" charset="0"/>
                <a:ea typeface="+mn-ea"/>
                <a:cs typeface="+mn-cs"/>
              </a:rPr>
              <a:t>e between one fourth and one third the maximum heap size. The old generation must be larger than the new generation.</a:t>
            </a:r>
            <a:r>
              <a:rPr lang="en-US" sz="1600" dirty="0">
                <a:solidFill>
                  <a:srgbClr val="4D4D4D"/>
                </a:solidFill>
                <a:latin typeface="Georgia" pitchFamily="-112" charset="0"/>
              </a:rPr>
              <a:t/>
            </a:r>
            <a:br>
              <a:rPr lang="en-US" sz="1600" dirty="0">
                <a:solidFill>
                  <a:srgbClr val="4D4D4D"/>
                </a:solidFill>
                <a:latin typeface="Georgia" pitchFamily="-112" charset="0"/>
              </a:rPr>
            </a:br>
            <a:r>
              <a:rPr lang="en-US" altLang="en-US" sz="1600" dirty="0" smtClean="0">
                <a:solidFill>
                  <a:srgbClr val="4D4D4D"/>
                </a:solidFill>
                <a:latin typeface="Georgia" pitchFamily="-112" charset="0"/>
                <a:ea typeface="+mn-ea"/>
                <a:cs typeface="+mn-cs"/>
              </a:rPr>
              <a:t/>
            </a:r>
            <a:br>
              <a:rPr lang="en-US" altLang="en-US" sz="1600" dirty="0" smtClean="0">
                <a:solidFill>
                  <a:srgbClr val="4D4D4D"/>
                </a:solidFill>
                <a:latin typeface="Georgia" pitchFamily="-112" charset="0"/>
                <a:ea typeface="+mn-ea"/>
                <a:cs typeface="+mn-cs"/>
              </a:rPr>
            </a:br>
            <a:r>
              <a:rPr lang="en-US" altLang="en-US" sz="1600" dirty="0" smtClean="0">
                <a:solidFill>
                  <a:srgbClr val="4D4D4D"/>
                </a:solidFill>
                <a:latin typeface="Georgia" pitchFamily="-112" charset="0"/>
                <a:ea typeface="+mn-ea"/>
                <a:cs typeface="+mn-cs"/>
              </a:rPr>
              <a:t>1. First</a:t>
            </a:r>
            <a:r>
              <a:rPr lang="en-US" altLang="en-US" sz="1600" dirty="0">
                <a:solidFill>
                  <a:srgbClr val="4D4D4D"/>
                </a:solidFill>
                <a:latin typeface="Georgia" pitchFamily="-112" charset="0"/>
                <a:ea typeface="+mn-ea"/>
                <a:cs typeface="+mn-cs"/>
              </a:rPr>
              <a:t>, any new objects are allocated to the </a:t>
            </a:r>
            <a:r>
              <a:rPr lang="en-US" altLang="en-US" sz="1600" dirty="0" err="1">
                <a:solidFill>
                  <a:srgbClr val="4D4D4D"/>
                </a:solidFill>
                <a:latin typeface="Georgia" pitchFamily="-112" charset="0"/>
                <a:ea typeface="+mn-ea"/>
                <a:cs typeface="+mn-cs"/>
              </a:rPr>
              <a:t>eden</a:t>
            </a:r>
            <a:r>
              <a:rPr lang="en-US" altLang="en-US" sz="1600" dirty="0">
                <a:solidFill>
                  <a:srgbClr val="4D4D4D"/>
                </a:solidFill>
                <a:latin typeface="Georgia" pitchFamily="-112" charset="0"/>
                <a:ea typeface="+mn-ea"/>
                <a:cs typeface="+mn-cs"/>
              </a:rPr>
              <a:t> space. Both survivor spaces start out empty.</a:t>
            </a:r>
            <a:r>
              <a:rPr lang="en-US" altLang="en-US" sz="2500" dirty="0" smtClean="0"/>
              <a:t/>
            </a:r>
            <a:br>
              <a:rPr lang="en-US" altLang="en-US" sz="2500" dirty="0" smtClean="0"/>
            </a:br>
            <a:endParaRPr lang="en-US" altLang="en-US" sz="2500" dirty="0" smtClean="0"/>
          </a:p>
        </p:txBody>
      </p:sp>
      <p:pic>
        <p:nvPicPr>
          <p:cNvPr id="10243"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864298" y="1684338"/>
            <a:ext cx="8938472" cy="5029200"/>
          </a:xfrm>
        </p:spPr>
      </p:pic>
    </p:spTree>
    <p:extLst>
      <p:ext uri="{BB962C8B-B14F-4D97-AF65-F5344CB8AC3E}">
        <p14:creationId xmlns:p14="http://schemas.microsoft.com/office/powerpoint/2010/main" val="78593549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11015" y="381000"/>
            <a:ext cx="11274663" cy="914400"/>
          </a:xfrm>
        </p:spPr>
        <p:txBody>
          <a:bodyPr/>
          <a:lstStyle/>
          <a:p>
            <a:pPr>
              <a:defRPr/>
            </a:pPr>
            <a:r>
              <a:rPr lang="en-US" altLang="en-US" sz="1400" dirty="0">
                <a:solidFill>
                  <a:srgbClr val="4D4D4D"/>
                </a:solidFill>
                <a:latin typeface="Georgia" pitchFamily="-112" charset="0"/>
                <a:ea typeface="+mn-ea"/>
                <a:cs typeface="+mn-cs"/>
              </a:rPr>
              <a:t>2. When the </a:t>
            </a:r>
            <a:r>
              <a:rPr lang="en-US" altLang="en-US" sz="1400" dirty="0" err="1">
                <a:solidFill>
                  <a:srgbClr val="4D4D4D"/>
                </a:solidFill>
                <a:latin typeface="Georgia" pitchFamily="-112" charset="0"/>
                <a:ea typeface="+mn-ea"/>
                <a:cs typeface="+mn-cs"/>
              </a:rPr>
              <a:t>eden</a:t>
            </a:r>
            <a:r>
              <a:rPr lang="en-US" altLang="en-US" sz="1400" dirty="0">
                <a:solidFill>
                  <a:srgbClr val="4D4D4D"/>
                </a:solidFill>
                <a:latin typeface="Georgia" pitchFamily="-112" charset="0"/>
                <a:ea typeface="+mn-ea"/>
                <a:cs typeface="+mn-cs"/>
              </a:rPr>
              <a:t> space fills up, a minor garbage collection is triggered</a:t>
            </a:r>
            <a:r>
              <a:rPr lang="en-US" altLang="en-US" sz="1800" dirty="0" smtClean="0"/>
              <a:t>.</a:t>
            </a:r>
            <a:r>
              <a:rPr lang="en-US" altLang="en-US" dirty="0" smtClean="0"/>
              <a:t/>
            </a:r>
            <a:br>
              <a:rPr lang="en-US" altLang="en-US" dirty="0" smtClean="0"/>
            </a:br>
            <a:endParaRPr lang="en-US" altLang="en-US" dirty="0" smtClean="0"/>
          </a:p>
        </p:txBody>
      </p:sp>
      <p:pic>
        <p:nvPicPr>
          <p:cNvPr id="11267"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625177" y="1219200"/>
            <a:ext cx="9480197" cy="5334000"/>
          </a:xfrm>
        </p:spPr>
      </p:pic>
    </p:spTree>
    <p:extLst>
      <p:ext uri="{BB962C8B-B14F-4D97-AF65-F5344CB8AC3E}">
        <p14:creationId xmlns:p14="http://schemas.microsoft.com/office/powerpoint/2010/main" val="42209817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81000"/>
            <a:ext cx="11274663" cy="914400"/>
          </a:xfrm>
        </p:spPr>
        <p:txBody>
          <a:bodyPr>
            <a:normAutofit fontScale="90000"/>
          </a:bodyPr>
          <a:lstStyle/>
          <a:p>
            <a:pPr>
              <a:defRPr/>
            </a:pPr>
            <a:r>
              <a:rPr lang="en-US" sz="1600" dirty="0">
                <a:solidFill>
                  <a:srgbClr val="4D4D4D"/>
                </a:solidFill>
                <a:latin typeface="Georgia" pitchFamily="-112" charset="0"/>
                <a:ea typeface="+mn-ea"/>
                <a:cs typeface="+mn-cs"/>
              </a:rPr>
              <a:t>3. Referenced objects are moved to the first survivor space. Unreferenced objects are deleted when the </a:t>
            </a:r>
            <a:r>
              <a:rPr lang="en-US" sz="1600" dirty="0" err="1">
                <a:solidFill>
                  <a:srgbClr val="4D4D4D"/>
                </a:solidFill>
                <a:latin typeface="Georgia" pitchFamily="-112" charset="0"/>
                <a:ea typeface="+mn-ea"/>
                <a:cs typeface="+mn-cs"/>
              </a:rPr>
              <a:t>eden</a:t>
            </a:r>
            <a:r>
              <a:rPr lang="en-US" sz="1600" dirty="0">
                <a:solidFill>
                  <a:srgbClr val="4D4D4D"/>
                </a:solidFill>
                <a:latin typeface="Georgia" pitchFamily="-112" charset="0"/>
                <a:ea typeface="+mn-ea"/>
                <a:cs typeface="+mn-cs"/>
              </a:rPr>
              <a:t> space is cleared.</a:t>
            </a:r>
            <a:r>
              <a:rPr lang="en-US" dirty="0"/>
              <a:t/>
            </a:r>
            <a:br>
              <a:rPr lang="en-US" dirty="0"/>
            </a:br>
            <a:endParaRPr lang="en-US" dirty="0"/>
          </a:p>
        </p:txBody>
      </p:sp>
      <p:pic>
        <p:nvPicPr>
          <p:cNvPr id="12291"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608248" y="1676400"/>
            <a:ext cx="9480197" cy="4648200"/>
          </a:xfrm>
        </p:spPr>
      </p:pic>
    </p:spTree>
    <p:extLst>
      <p:ext uri="{BB962C8B-B14F-4D97-AF65-F5344CB8AC3E}">
        <p14:creationId xmlns:p14="http://schemas.microsoft.com/office/powerpoint/2010/main" val="31477315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990600"/>
            <a:ext cx="11274663" cy="914400"/>
          </a:xfrm>
        </p:spPr>
        <p:txBody>
          <a:bodyPr>
            <a:normAutofit fontScale="90000"/>
          </a:bodyPr>
          <a:lstStyle/>
          <a:p>
            <a:pPr>
              <a:defRPr/>
            </a:pPr>
            <a:r>
              <a:rPr lang="en-US" sz="1600" dirty="0">
                <a:solidFill>
                  <a:srgbClr val="4D4D4D"/>
                </a:solidFill>
                <a:latin typeface="Georgia" pitchFamily="-112" charset="0"/>
                <a:ea typeface="+mn-ea"/>
                <a:cs typeface="+mn-cs"/>
              </a:rPr>
              <a:t>4. At the next minor GC, the same thing happens for the </a:t>
            </a:r>
            <a:r>
              <a:rPr lang="en-US" sz="1600" dirty="0" err="1">
                <a:solidFill>
                  <a:srgbClr val="4D4D4D"/>
                </a:solidFill>
                <a:latin typeface="Georgia" pitchFamily="-112" charset="0"/>
                <a:ea typeface="+mn-ea"/>
                <a:cs typeface="+mn-cs"/>
              </a:rPr>
              <a:t>eden</a:t>
            </a:r>
            <a:r>
              <a:rPr lang="en-US" sz="1600" dirty="0">
                <a:solidFill>
                  <a:srgbClr val="4D4D4D"/>
                </a:solidFill>
                <a:latin typeface="Georgia" pitchFamily="-112" charset="0"/>
                <a:ea typeface="+mn-ea"/>
                <a:cs typeface="+mn-cs"/>
              </a:rPr>
              <a:t>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a:t>
            </a:r>
            <a:r>
              <a:rPr lang="en-US" sz="1600" dirty="0" err="1">
                <a:solidFill>
                  <a:srgbClr val="4D4D4D"/>
                </a:solidFill>
                <a:latin typeface="Georgia" pitchFamily="-112" charset="0"/>
                <a:ea typeface="+mn-ea"/>
                <a:cs typeface="+mn-cs"/>
              </a:rPr>
              <a:t>eden</a:t>
            </a:r>
            <a:r>
              <a:rPr lang="en-US" sz="1600" dirty="0">
                <a:solidFill>
                  <a:srgbClr val="4D4D4D"/>
                </a:solidFill>
                <a:latin typeface="Georgia" pitchFamily="-112" charset="0"/>
                <a:ea typeface="+mn-ea"/>
                <a:cs typeface="+mn-cs"/>
              </a:rPr>
              <a:t> are cleared. We now have differently aged object in the survivor space.</a:t>
            </a:r>
            <a:r>
              <a:rPr lang="en-US" dirty="0"/>
              <a:t/>
            </a:r>
            <a:br>
              <a:rPr lang="en-US" dirty="0"/>
            </a:br>
            <a:endParaRPr lang="en-US" dirty="0"/>
          </a:p>
        </p:txBody>
      </p:sp>
      <p:pic>
        <p:nvPicPr>
          <p:cNvPr id="13315"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2336192" y="2362200"/>
            <a:ext cx="7042432" cy="3962400"/>
          </a:xfrm>
        </p:spPr>
      </p:pic>
    </p:spTree>
    <p:extLst>
      <p:ext uri="{BB962C8B-B14F-4D97-AF65-F5344CB8AC3E}">
        <p14:creationId xmlns:p14="http://schemas.microsoft.com/office/powerpoint/2010/main" val="1617944656"/>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purl.org/dc/dcmitype/"/>
    <ds:schemaRef ds:uri="24943d0a-27c4-4bf8-a607-4a8907b6c8ab"/>
    <ds:schemaRef ds:uri="http://schemas.microsoft.com/office/2006/documentManagement/types"/>
    <ds:schemaRef ds:uri="c8085c4b-1ac7-4641-80ad-2522959560d5"/>
    <ds:schemaRef ds:uri="http://schemas.microsoft.com/office/2006/metadata/propertie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15282</TotalTime>
  <Words>5044</Words>
  <Application>Microsoft Office PowerPoint</Application>
  <PresentationFormat>Custom</PresentationFormat>
  <Paragraphs>274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Content Masters</vt:lpstr>
      <vt:lpstr>Garbage Collection Concepts</vt:lpstr>
      <vt:lpstr>PowerPoint Presentation</vt:lpstr>
      <vt:lpstr>JAVA HEAP MEMORY </vt:lpstr>
      <vt:lpstr>Eden Space</vt:lpstr>
      <vt:lpstr>Eden Space</vt:lpstr>
      <vt:lpstr>size between one fourth and one third the maximum heap size. The old generation must be larger than the new generation.  1. First, any new objects are allocated to the eden space. Both survivor spaces start out empty. </vt:lpstr>
      <vt:lpstr>2. When the eden space fills up, a minor garbage collection is triggered. </vt:lpstr>
      <vt:lpstr>3. Referenced objects are moved to the first survivor space. Unreferenced objects are deleted when the eden space is cleared. </vt:lpstr>
      <vt:lpstr>4. At 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We now have differently aged object in the survivor space. </vt:lpstr>
      <vt:lpstr>5. At the next minor GC, the same process repeats. However this time the survivor spaces switch. Referenced objects are moved to S0. Surviving objects are aged. Eden and S1 are cleared. </vt:lpstr>
      <vt:lpstr>6. This slide demonstrates promotion. After a minor GC, when aged objects reach a certain age threshold (8 in this example) they are promoted from young generation to old generation. </vt:lpstr>
      <vt:lpstr>7. As minor GCs continue to occure objects will continue to be promoted to the old generation space. </vt:lpstr>
      <vt:lpstr>8. Eventually, a major GC will be performed on the old generation which cleans up and compacts that space. </vt:lpstr>
      <vt:lpstr>Perm Gen (non-heap) Space</vt:lpstr>
      <vt:lpstr>Perm Gen (non-heap) Space</vt:lpstr>
      <vt:lpstr>Minor GC Vs Major GC</vt:lpstr>
      <vt:lpstr>Minor GC Vs Major GC</vt:lpstr>
      <vt:lpstr>Minor GC Vs Major GC</vt:lpstr>
      <vt:lpstr>How JVM cleaning memory ?</vt:lpstr>
      <vt:lpstr>How JVM cleaning memory ?</vt:lpstr>
      <vt:lpstr>How JVM cleaning memory ?</vt:lpstr>
      <vt:lpstr>finalize() method  </vt:lpstr>
      <vt:lpstr>finalize() method  </vt:lpstr>
      <vt:lpstr>How Heap Size impacts performance ? </vt:lpstr>
      <vt:lpstr>How Heap Size impacts performance ? </vt:lpstr>
      <vt:lpstr>How Heap Size impacts performance ? </vt:lpstr>
      <vt:lpstr>How Heap Size impacts performance ? </vt:lpstr>
      <vt:lpstr>How Heap Size impacts performance ? </vt:lpstr>
      <vt:lpstr>WeakHashMap </vt:lpstr>
      <vt:lpstr>Parallel / Throughput GC</vt:lpstr>
      <vt:lpstr>Parallel / Throughput GC</vt:lpstr>
      <vt:lpstr>Parallel GC – Usage Cases</vt:lpstr>
      <vt:lpstr>Concurrent Mark Sweep (CMS) Collector </vt:lpstr>
      <vt:lpstr>Concurrent Mark Sweep (CMS) Collector – Usage Cases</vt:lpstr>
      <vt:lpstr>JVM Tuning </vt:lpstr>
      <vt:lpstr>Thread Dump Analysis (Tool) </vt:lpstr>
      <vt:lpstr>Sources and References</vt:lpstr>
      <vt:lpstr>Recap</vt:lpstr>
      <vt:lpstr>Recap</vt:lpstr>
      <vt:lpstr>Recap</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146</cp:revision>
  <cp:lastPrinted>2015-02-14T20:13:28Z</cp:lastPrinted>
  <dcterms:created xsi:type="dcterms:W3CDTF">2015-02-05T19:35:34Z</dcterms:created>
  <dcterms:modified xsi:type="dcterms:W3CDTF">2016-09-16T10:01:16Z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