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71"/>
  </p:notesMasterIdLst>
  <p:handoutMasterIdLst>
    <p:handoutMasterId r:id="rId72"/>
  </p:handoutMasterIdLst>
  <p:sldIdLst>
    <p:sldId id="258" r:id="rId5"/>
    <p:sldId id="331" r:id="rId6"/>
    <p:sldId id="285" r:id="rId7"/>
    <p:sldId id="309" r:id="rId8"/>
    <p:sldId id="334" r:id="rId9"/>
    <p:sldId id="393" r:id="rId10"/>
    <p:sldId id="397" r:id="rId11"/>
    <p:sldId id="398" r:id="rId12"/>
    <p:sldId id="336" r:id="rId13"/>
    <p:sldId id="337" r:id="rId14"/>
    <p:sldId id="338" r:id="rId15"/>
    <p:sldId id="339" r:id="rId16"/>
    <p:sldId id="340" r:id="rId17"/>
    <p:sldId id="341" r:id="rId18"/>
    <p:sldId id="342" r:id="rId19"/>
    <p:sldId id="343" r:id="rId20"/>
    <p:sldId id="392"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94" r:id="rId42"/>
    <p:sldId id="365" r:id="rId43"/>
    <p:sldId id="366" r:id="rId44"/>
    <p:sldId id="367" r:id="rId45"/>
    <p:sldId id="368" r:id="rId46"/>
    <p:sldId id="395" r:id="rId47"/>
    <p:sldId id="396" r:id="rId48"/>
    <p:sldId id="391" r:id="rId49"/>
    <p:sldId id="370" r:id="rId50"/>
    <p:sldId id="371" r:id="rId51"/>
    <p:sldId id="372" r:id="rId52"/>
    <p:sldId id="387" r:id="rId53"/>
    <p:sldId id="374" r:id="rId54"/>
    <p:sldId id="375" r:id="rId55"/>
    <p:sldId id="389" r:id="rId56"/>
    <p:sldId id="376" r:id="rId57"/>
    <p:sldId id="388" r:id="rId58"/>
    <p:sldId id="378" r:id="rId59"/>
    <p:sldId id="379" r:id="rId60"/>
    <p:sldId id="380" r:id="rId61"/>
    <p:sldId id="381" r:id="rId62"/>
    <p:sldId id="382" r:id="rId63"/>
    <p:sldId id="383" r:id="rId64"/>
    <p:sldId id="384" r:id="rId65"/>
    <p:sldId id="385" r:id="rId66"/>
    <p:sldId id="399" r:id="rId67"/>
    <p:sldId id="333" r:id="rId68"/>
    <p:sldId id="332" r:id="rId69"/>
    <p:sldId id="261" r:id="rId7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8706" autoAdjust="0"/>
  </p:normalViewPr>
  <p:slideViewPr>
    <p:cSldViewPr snapToGrid="0" showGuides="1">
      <p:cViewPr>
        <p:scale>
          <a:sx n="89" d="100"/>
          <a:sy n="89" d="100"/>
        </p:scale>
        <p:origin x="-186" y="138"/>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oracle.com/javase/8/docs/api/java/util/concurrent/BlockingQueue.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revisited.blogspot.com/2011/04/difference-between-concurrenthashmap.html"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javarevisited.blogspot.com/2013/02/concurrenthashmap-in-java-example-tutorial-working.html#ixzz2xwCx7Qbc" TargetMode="External"/><Relationship Id="rId5" Type="http://schemas.openxmlformats.org/officeDocument/2006/relationships/hyperlink" Target="http://javarevisited.blogspot.sg/2013/02/concurrent-collections-from-jdk-56-java-example-tutorial.html" TargetMode="External"/><Relationship Id="rId4" Type="http://schemas.openxmlformats.org/officeDocument/2006/relationships/hyperlink" Target="http://javarevisited.blogspot.com/2012/01/java-hashtable-example-tutorial-cod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8</a:t>
            </a:fld>
            <a:endParaRPr lang="en-US"/>
          </a:p>
        </p:txBody>
      </p:sp>
    </p:spTree>
    <p:extLst>
      <p:ext uri="{BB962C8B-B14F-4D97-AF65-F5344CB8AC3E}">
        <p14:creationId xmlns:p14="http://schemas.microsoft.com/office/powerpoint/2010/main" val="481155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382588" y="685800"/>
            <a:ext cx="6092825" cy="3429000"/>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http://codepatch.wordpress.com/2012/09/23/comparing-concurrenthashmap-vs-concurrentskiplistmap-part-2/</a:t>
            </a:r>
          </a:p>
          <a:p>
            <a:endParaRPr lang="en-US" altLang="en-US" smtClean="0">
              <a:ea typeface="ＭＳ Ｐゴシック" pitchFamily="34" charset="-128"/>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739B241-8FDD-4589-B738-00056B2331BB}" type="slidenum">
              <a:rPr lang="en-US" altLang="en-US" smtClean="0"/>
              <a:pPr eaLnBrk="1" hangingPunct="1">
                <a:spcBef>
                  <a:spcPct val="0"/>
                </a:spcBef>
              </a:pPr>
              <a:t>40</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382588" y="685800"/>
            <a:ext cx="6092825" cy="34290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ADF326B-DBC6-4B19-8841-AAF7EFCE078F}" type="slidenum">
              <a:rPr lang="en-US" altLang="en-US" smtClean="0"/>
              <a:pPr eaLnBrk="1" hangingPunct="1">
                <a:spcBef>
                  <a:spcPct val="0"/>
                </a:spcBef>
              </a:pPr>
              <a:t>48</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382588" y="685800"/>
            <a:ext cx="6092825" cy="3429000"/>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C4E20C48-8B02-4D33-B456-EE90FEE4AF01}" type="slidenum">
              <a:rPr lang="en-US" altLang="en-US" sz="1200" smtClean="0">
                <a:solidFill>
                  <a:schemeClr val="tx1"/>
                </a:solidFill>
              </a:rPr>
              <a:pPr eaLnBrk="1" hangingPunct="1"/>
              <a:t>51</a:t>
            </a:fld>
            <a:endParaRPr lang="en-US" altLang="en-US" sz="120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382588" y="685800"/>
            <a:ext cx="6092825" cy="3429000"/>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bg2"/>
                </a:solidFill>
                <a:latin typeface="Arial" charset="0"/>
                <a:ea typeface="ＭＳ Ｐゴシック" pitchFamily="34" charset="-128"/>
              </a:defRPr>
            </a:lvl1pPr>
            <a:lvl2pPr marL="742950" indent="-285750" defTabSz="930275" eaLnBrk="0" hangingPunct="0">
              <a:defRPr sz="1600">
                <a:solidFill>
                  <a:schemeClr val="bg2"/>
                </a:solidFill>
                <a:latin typeface="Arial" charset="0"/>
                <a:ea typeface="ＭＳ Ｐゴシック" pitchFamily="34" charset="-128"/>
              </a:defRPr>
            </a:lvl2pPr>
            <a:lvl3pPr marL="1143000" indent="-228600" defTabSz="930275" eaLnBrk="0" hangingPunct="0">
              <a:defRPr sz="1600">
                <a:solidFill>
                  <a:schemeClr val="bg2"/>
                </a:solidFill>
                <a:latin typeface="Arial" charset="0"/>
                <a:ea typeface="ＭＳ Ｐゴシック" pitchFamily="34" charset="-128"/>
              </a:defRPr>
            </a:lvl3pPr>
            <a:lvl4pPr marL="1600200" indent="-228600" defTabSz="930275" eaLnBrk="0" hangingPunct="0">
              <a:defRPr sz="1600">
                <a:solidFill>
                  <a:schemeClr val="bg2"/>
                </a:solidFill>
                <a:latin typeface="Arial" charset="0"/>
                <a:ea typeface="ＭＳ Ｐゴシック" pitchFamily="34" charset="-128"/>
              </a:defRPr>
            </a:lvl4pPr>
            <a:lvl5pPr marL="2057400" indent="-228600" defTabSz="930275" eaLnBrk="0" hangingPunct="0">
              <a:defRPr sz="1600">
                <a:solidFill>
                  <a:schemeClr val="bg2"/>
                </a:solidFill>
                <a:latin typeface="Arial" charset="0"/>
                <a:ea typeface="ＭＳ Ｐゴシック" pitchFamily="34" charset="-128"/>
              </a:defRPr>
            </a:lvl5pPr>
            <a:lvl6pPr marL="25146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defTabSz="930275" eaLnBrk="0" fontAlgn="base" hangingPunct="0">
              <a:spcBef>
                <a:spcPct val="0"/>
              </a:spcBef>
              <a:spcAft>
                <a:spcPct val="0"/>
              </a:spcAft>
              <a:defRPr sz="1600">
                <a:solidFill>
                  <a:schemeClr val="bg2"/>
                </a:solidFill>
                <a:latin typeface="Arial" charset="0"/>
                <a:ea typeface="ＭＳ Ｐゴシック" pitchFamily="34" charset="-128"/>
              </a:defRPr>
            </a:lvl9pPr>
          </a:lstStyle>
          <a:p>
            <a:pPr eaLnBrk="1" hangingPunct="1"/>
            <a:fld id="{72927F84-3724-40FD-904E-ED02A537CCC3}" type="slidenum">
              <a:rPr lang="en-US" altLang="en-US" sz="1200" smtClean="0">
                <a:solidFill>
                  <a:schemeClr val="tx1"/>
                </a:solidFill>
              </a:rPr>
              <a:pPr eaLnBrk="1" hangingPunct="1"/>
              <a:t>53</a:t>
            </a:fld>
            <a:endParaRPr lang="en-US" altLang="en-US" sz="120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382588" y="685800"/>
            <a:ext cx="6092825" cy="3429000"/>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http://docs.oracle.com/javase/7/docs/api/java/util/concurrent/Phaser.html</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4F77259-C2D0-4019-8AB2-CD584D21CAA8}" type="slidenum">
              <a:rPr lang="en-US" altLang="en-US" smtClean="0"/>
              <a:pPr eaLnBrk="1" hangingPunct="1">
                <a:spcBef>
                  <a:spcPct val="0"/>
                </a:spcBef>
              </a:pPr>
              <a:t>60</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382588" y="685800"/>
            <a:ext cx="6092825" cy="3429000"/>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hlinkClick r:id="rId3"/>
              </a:rPr>
              <a:t>http://docs.oracle.com/javase/8/docs/api/java/util/concurrent/BlockingQueue.html</a:t>
            </a:r>
            <a:endParaRPr lang="en-US" altLang="en-US" smtClean="0">
              <a:ea typeface="ＭＳ Ｐゴシック" pitchFamily="34" charset="-128"/>
            </a:endParaRPr>
          </a:p>
          <a:p>
            <a:endParaRPr lang="en-US" altLang="en-US" smtClean="0">
              <a:ea typeface="ＭＳ Ｐゴシック" pitchFamily="34"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32557A24-D96D-4081-93EF-50662B59A219}" type="slidenum">
              <a:rPr lang="en-US" altLang="en-US" smtClean="0"/>
              <a:pPr eaLnBrk="1" hangingPunct="1">
                <a:spcBef>
                  <a:spcPct val="0"/>
                </a:spcBef>
              </a:pPr>
              <a:t>19</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382588" y="685800"/>
            <a:ext cx="6092825" cy="342900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http://docs.oracle.com/javase/8/docs/api/java/util/concurrent/ArrayBlockingQueue.html</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FEE3F6C-DC60-4EAC-B9EF-082E75F4C727}" type="slidenum">
              <a:rPr lang="en-US" altLang="en-US" smtClean="0"/>
              <a:pPr eaLnBrk="1" hangingPunct="1">
                <a:spcBef>
                  <a:spcPct val="0"/>
                </a:spcBef>
              </a:pPr>
              <a:t>21</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382588" y="685800"/>
            <a:ext cx="6092825" cy="3429000"/>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http://docs.oracle.com/javase/7/docs/api/java/util/concurrent/LinkedBlockingQueue.html</a:t>
            </a:r>
          </a:p>
          <a:p>
            <a:r>
              <a:rPr lang="en-US" altLang="en-US" smtClean="0">
                <a:ea typeface="ＭＳ Ｐゴシック" pitchFamily="34" charset="-128"/>
              </a:rPr>
              <a:t>The optional capacity bound constructor argument serves as a way to prevent excessive queue expansion </a:t>
            </a:r>
            <a:r>
              <a:rPr lang="en-US" altLang="en-US" i="1" smtClean="0">
                <a:ea typeface="ＭＳ Ｐゴシック" pitchFamily="34" charset="-128"/>
              </a:rPr>
              <a:t>(because if capacity is unspecified, then it is equal to Integer.MAX_VALUE)</a:t>
            </a:r>
          </a:p>
          <a:p>
            <a:endParaRPr lang="en-US" altLang="en-US" smtClean="0">
              <a:ea typeface="ＭＳ Ｐゴシック" pitchFamily="34"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8E447BC-D2CE-44BD-ADEA-A3916C90FAE5}" type="slidenum">
              <a:rPr lang="en-US" altLang="en-US" smtClean="0"/>
              <a:pPr eaLnBrk="1" hangingPunct="1">
                <a:spcBef>
                  <a:spcPct val="0"/>
                </a:spcBef>
              </a:pPr>
              <a:t>23</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382588" y="685800"/>
            <a:ext cx="6092825" cy="3429000"/>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The Delayed interface also extends Comparable interface,  used internally to order the elements in the queue, so they are released ordered by their expiration time</a:t>
            </a:r>
          </a:p>
          <a:p>
            <a:endParaRPr lang="en-US" altLang="en-US" smtClean="0">
              <a:ea typeface="ＭＳ Ｐゴシック" pitchFamily="34" charset="-128"/>
            </a:endParaRPr>
          </a:p>
          <a:p>
            <a:r>
              <a:rPr lang="en-US" altLang="en-US" smtClean="0">
                <a:ea typeface="ＭＳ Ｐゴシック" pitchFamily="34" charset="-128"/>
              </a:rPr>
              <a:t>The TimeUnit instance passed to the getDelay() method is an Enum that tells which time unit the delay should be returned in. The TimeUnit enum can take these values:DAYS ,HOURS, MINUTES ,SECONDS ,MILLISECONDS,MICROSECONDS ,NANOSECONDS</a:t>
            </a:r>
          </a:p>
          <a:p>
            <a:endParaRPr lang="en-US" altLang="en-US" smtClean="0">
              <a:ea typeface="ＭＳ Ｐゴシック" pitchFamily="34" charset="-128"/>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73E51E0-AD42-45AD-A228-DA5D4E68B3A0}" type="slidenum">
              <a:rPr lang="en-US" altLang="en-US" smtClean="0"/>
              <a:pPr eaLnBrk="1" hangingPunct="1">
                <a:spcBef>
                  <a:spcPct val="0"/>
                </a:spcBef>
              </a:pPr>
              <a:t>25</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382588" y="685800"/>
            <a:ext cx="6092825" cy="34290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There are times when you need to process different actions in different threads, but they need to be coordinated using a hand-off pattern. In other words, you can have a child thread that does some work, and then sits and waits for more work from a queue. On the other side, you can have a producer thread that chugs along until it needs to hand-off a portion of its work activity to another thread. With a SynchronousQueue, both sides of the queue (consumer and producer) will block until there is a corresponding producer and consumer, respectively.</a:t>
            </a:r>
          </a:p>
          <a:p>
            <a:r>
              <a:rPr lang="en-US" altLang="en-US" smtClean="0">
                <a:ea typeface="ＭＳ Ｐゴシック" pitchFamily="34" charset="-128"/>
              </a:rPr>
              <a:t>The requirement is that upon insertion into the queue, the producer will block until there is a consumer ready to pull a message off the queue, and vice versa .. hence the </a:t>
            </a:r>
          </a:p>
          <a:p>
            <a:r>
              <a:rPr lang="en-US" altLang="en-US" smtClean="0">
                <a:ea typeface="ＭＳ Ｐゴシック" pitchFamily="34" charset="-128"/>
              </a:rPr>
              <a:t>http://docs.oracle.com/javase/7/docs/api/java/util/concurrent/SynchronousQueue.html</a:t>
            </a:r>
          </a:p>
          <a:p>
            <a:endParaRPr lang="en-US" altLang="en-US" smtClean="0">
              <a:ea typeface="ＭＳ Ｐゴシック" pitchFamily="34"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B6BFDEF-0A43-4303-AEEB-9D90B5B8C2A0}" type="slidenum">
              <a:rPr lang="en-US" altLang="en-US" smtClean="0"/>
              <a:pPr eaLnBrk="1" hangingPunct="1">
                <a:spcBef>
                  <a:spcPct val="0"/>
                </a:spcBef>
              </a:pPr>
              <a:t>27</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382588" y="685800"/>
            <a:ext cx="6092825" cy="3429000"/>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500" smtClean="0">
                <a:ea typeface="ＭＳ Ｐゴシック" pitchFamily="34" charset="-128"/>
              </a:rPr>
              <a:t>http://docs.oracle.com/javase/7/docs/api/java/util/concurrent/ConcurrentMap.html</a:t>
            </a:r>
          </a:p>
          <a:p>
            <a:pPr marL="0" lvl="1"/>
            <a:r>
              <a:rPr lang="en-US" altLang="en-US" sz="1500" smtClean="0">
                <a:ea typeface="ＭＳ Ｐゴシック" pitchFamily="34" charset="-128"/>
              </a:rPr>
              <a:t>The main reason that nulls aren't allowed in ConcurrentMaps (ConcurrentHashMaps, ConcurrentSkipListMaps) is that ambiguities that may be just barely tolerable in non-concurrent maps can't be accommodated. The main one is that if map.get(key) returns null, you can't detect whether the key explicitly maps to null vs the key isn't mapped. In a non-concurrent map, you can check this via map.contains(key), but in a concurrent one, the map might have changed between calls.</a:t>
            </a:r>
          </a:p>
          <a:p>
            <a:pPr marL="0" lvl="1"/>
            <a:r>
              <a:rPr lang="en-US" altLang="en-US" sz="1500" smtClean="0">
                <a:ea typeface="ＭＳ Ｐゴシック" pitchFamily="34" charset="-128"/>
              </a:rPr>
              <a:t>http://javapapers.com/core-java/fail-fast-vs-fail-safe/</a:t>
            </a:r>
          </a:p>
          <a:p>
            <a:pPr marL="0" lvl="1"/>
            <a:endParaRPr lang="en-US" altLang="en-US" sz="1500" smtClean="0">
              <a:ea typeface="ＭＳ Ｐゴシック" pitchFamily="34" charset="-128"/>
            </a:endParaRPr>
          </a:p>
          <a:p>
            <a:endParaRPr lang="en-US" altLang="en-US" smtClean="0">
              <a:ea typeface="ＭＳ Ｐゴシック" pitchFamily="34" charset="-128"/>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787E8C9-9AAA-4B69-A72A-67A476E561B6}" type="slidenum">
              <a:rPr lang="en-US" altLang="en-US" smtClean="0"/>
              <a:pPr eaLnBrk="1" hangingPunct="1">
                <a:spcBef>
                  <a:spcPct val="0"/>
                </a:spcBef>
              </a:pPr>
              <a:t>33</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382588" y="685800"/>
            <a:ext cx="6092825" cy="3429000"/>
          </a:xfrm>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http://www.burnison.ca/articles/the-concurrency-of-concurrenthashmap</a:t>
            </a:r>
          </a:p>
          <a:p>
            <a:r>
              <a:rPr lang="en-US" altLang="en-US" b="1" smtClean="0">
                <a:ea typeface="ＭＳ Ｐゴシック" pitchFamily="34" charset="-128"/>
              </a:rPr>
              <a:t>Fail Safe :</a:t>
            </a:r>
            <a:r>
              <a:rPr lang="en-US" altLang="en-US" smtClean="0">
                <a:ea typeface="ＭＳ Ｐゴシック" pitchFamily="34" charset="-128"/>
              </a:rPr>
              <a:t/>
            </a:r>
            <a:br>
              <a:rPr lang="en-US" altLang="en-US" smtClean="0">
                <a:ea typeface="ＭＳ Ｐゴシック" pitchFamily="34" charset="-128"/>
              </a:rPr>
            </a:br>
            <a:r>
              <a:rPr lang="en-US" altLang="en-US" smtClean="0">
                <a:ea typeface="ＭＳ Ｐゴシック" pitchFamily="34" charset="-128"/>
              </a:rPr>
              <a:t>This iterators doesn’t throw exception if the Collection is modified concurrently. Because these iterators works the clone of the Collection not with the original.</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eaLnBrk="0" hangingPunct="0">
              <a:spcBef>
                <a:spcPct val="30000"/>
              </a:spcBef>
              <a:defRPr sz="1200">
                <a:solidFill>
                  <a:schemeClr val="tx1"/>
                </a:solidFill>
                <a:latin typeface="Arial" charset="0"/>
                <a:ea typeface="ＭＳ Ｐゴシック" pitchFamily="34" charset="-128"/>
              </a:defRPr>
            </a:lvl1pPr>
            <a:lvl2pPr marL="803275" indent="-307975" defTabSz="958850" eaLnBrk="0" hangingPunct="0">
              <a:spcBef>
                <a:spcPct val="30000"/>
              </a:spcBef>
              <a:defRPr sz="1200">
                <a:solidFill>
                  <a:schemeClr val="tx1"/>
                </a:solidFill>
                <a:latin typeface="Arial" charset="0"/>
                <a:ea typeface="ＭＳ Ｐゴシック" pitchFamily="34" charset="-128"/>
              </a:defRPr>
            </a:lvl2pPr>
            <a:lvl3pPr marL="1236663" indent="-246063" defTabSz="958850" eaLnBrk="0" hangingPunct="0">
              <a:spcBef>
                <a:spcPct val="30000"/>
              </a:spcBef>
              <a:defRPr sz="1200">
                <a:solidFill>
                  <a:schemeClr val="tx1"/>
                </a:solidFill>
                <a:latin typeface="Arial" charset="0"/>
                <a:ea typeface="ＭＳ Ｐゴシック" pitchFamily="34" charset="-128"/>
              </a:defRPr>
            </a:lvl3pPr>
            <a:lvl4pPr marL="1731963" indent="-246063" defTabSz="958850" eaLnBrk="0" hangingPunct="0">
              <a:spcBef>
                <a:spcPct val="30000"/>
              </a:spcBef>
              <a:defRPr sz="1200">
                <a:solidFill>
                  <a:schemeClr val="tx1"/>
                </a:solidFill>
                <a:latin typeface="Arial" charset="0"/>
                <a:ea typeface="ＭＳ Ｐゴシック" pitchFamily="34" charset="-128"/>
              </a:defRPr>
            </a:lvl4pPr>
            <a:lvl5pPr marL="2227263" indent="-246063" defTabSz="958850" eaLnBrk="0" hangingPunct="0">
              <a:spcBef>
                <a:spcPct val="30000"/>
              </a:spcBef>
              <a:defRPr sz="1200">
                <a:solidFill>
                  <a:schemeClr val="tx1"/>
                </a:solidFill>
                <a:latin typeface="Arial" charset="0"/>
                <a:ea typeface="ＭＳ Ｐゴシック" pitchFamily="34" charset="-128"/>
              </a:defRPr>
            </a:lvl5pPr>
            <a:lvl6pPr marL="26844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6pPr>
            <a:lvl7pPr marL="31416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7pPr>
            <a:lvl8pPr marL="35988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8pPr>
            <a:lvl9pPr marL="4056063" indent="-246063" defTabSz="95885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B3718D4-9400-4A48-B009-E091E931F3AB}" type="slidenum">
              <a:rPr lang="en-US" altLang="en-US" smtClean="0"/>
              <a:pPr eaLnBrk="1" hangingPunct="1">
                <a:spcBef>
                  <a:spcPct val="0"/>
                </a:spcBef>
              </a:pPr>
              <a:t>34</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382588" y="685800"/>
            <a:ext cx="6092825" cy="34290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http://www.javacodegeeks.com/2013/05/experiment-with-concurrenthashmap.html</a:t>
            </a:r>
          </a:p>
          <a:p>
            <a:r>
              <a:rPr lang="en-US" altLang="en-US" smtClean="0">
                <a:ea typeface="ＭＳ Ｐゴシック" pitchFamily="34" charset="-128"/>
              </a:rPr>
              <a:t>ConcurrentHashMap is best suited when you have multiple readers and few writers. If writers outnumber reader, or writer is equal to reader, than performance of ConcurrentHashMap effectively reduces to </a:t>
            </a:r>
            <a:r>
              <a:rPr lang="en-US" altLang="en-US" smtClean="0">
                <a:ea typeface="ＭＳ Ｐゴシック" pitchFamily="34" charset="-128"/>
                <a:hlinkClick r:id="rId3"/>
              </a:rPr>
              <a:t>synchronized map</a:t>
            </a:r>
            <a:r>
              <a:rPr lang="en-US" altLang="en-US" smtClean="0">
                <a:ea typeface="ＭＳ Ｐゴシック" pitchFamily="34" charset="-128"/>
              </a:rPr>
              <a:t> or </a:t>
            </a:r>
            <a:r>
              <a:rPr lang="en-US" altLang="en-US" smtClean="0">
                <a:ea typeface="ＭＳ Ｐゴシック" pitchFamily="34" charset="-128"/>
                <a:hlinkClick r:id="rId4"/>
              </a:rPr>
              <a:t>Hashtable</a:t>
            </a:r>
            <a:r>
              <a:rPr lang="en-US" altLang="en-US" smtClean="0">
                <a:ea typeface="ＭＳ Ｐゴシック" pitchFamily="34" charset="-128"/>
              </a:rPr>
              <a:t>. Performance of CHM drops, because you got to lock all portion of Map, and effectively each reader will wait for another writer, operating on that portion of Map. ConcurrentHashMap is a good choice for caches, which can be initialized during application start up and later accessed my many request processing threads. As javadoc states, CHM is also a </a:t>
            </a:r>
            <a:r>
              <a:rPr lang="en-US" altLang="en-US" smtClean="0">
                <a:ea typeface="ＭＳ Ｐゴシック" pitchFamily="34" charset="-128"/>
                <a:hlinkClick r:id="rId5"/>
              </a:rPr>
              <a:t>good replacement of Hashtable</a:t>
            </a:r>
            <a:r>
              <a:rPr lang="en-US" altLang="en-US" smtClean="0">
                <a:ea typeface="ＭＳ Ｐゴシック" pitchFamily="34" charset="-128"/>
              </a:rPr>
              <a:t> and should be used whenever possible, keeping in mind, that CHM provides slightly weeker form of synchronization than Hashtable.</a:t>
            </a:r>
            <a:br>
              <a:rPr lang="en-US" altLang="en-US" smtClean="0">
                <a:ea typeface="ＭＳ Ｐゴシック" pitchFamily="34" charset="-128"/>
              </a:rPr>
            </a:br>
            <a:r>
              <a:rPr lang="en-US" altLang="en-US" smtClean="0">
                <a:ea typeface="ＭＳ Ｐゴシック" pitchFamily="34" charset="-128"/>
              </a:rPr>
              <a:t/>
            </a:r>
            <a:br>
              <a:rPr lang="en-US" altLang="en-US" smtClean="0">
                <a:ea typeface="ＭＳ Ｐゴシック" pitchFamily="34" charset="-128"/>
              </a:rPr>
            </a:br>
            <a:r>
              <a:rPr lang="en-US" altLang="en-US" smtClean="0">
                <a:ea typeface="ＭＳ Ｐゴシック" pitchFamily="34" charset="-128"/>
              </a:rPr>
              <a:t>Read more: </a:t>
            </a:r>
            <a:r>
              <a:rPr lang="en-US" altLang="en-US" smtClean="0">
                <a:ea typeface="ＭＳ Ｐゴシック" pitchFamily="34" charset="-128"/>
                <a:hlinkClick r:id="rId6"/>
              </a:rPr>
              <a:t>http://javarevisited.blogspot.com/2013/02/concurrenthashmap-in-java-example-tutorial-working.html#ixzz2xwCx7Qbc</a:t>
            </a:r>
            <a:endParaRPr lang="en-US" altLang="en-US" smtClean="0">
              <a:ea typeface="ＭＳ Ｐゴシック" pitchFamily="34" charset="-128"/>
            </a:endParaRPr>
          </a:p>
          <a:p>
            <a:endParaRPr lang="en-US" altLang="en-US" smtClean="0">
              <a:ea typeface="ＭＳ Ｐゴシック" pitchFamily="34"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51392E6-1360-4AA8-9AB3-B04B6C895D96}" type="slidenum">
              <a:rPr lang="en-US" altLang="en-US" smtClean="0"/>
              <a:pPr eaLnBrk="1" hangingPunct="1">
                <a:spcBef>
                  <a:spcPct val="0"/>
                </a:spcBef>
              </a:pPr>
              <a:t>36</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5832748"/>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docs.oracle.com/javase/7/docs/api/java/util/concurrent/BlockingQueue.html#take()" TargetMode="External"/><Relationship Id="rId3" Type="http://schemas.openxmlformats.org/officeDocument/2006/relationships/hyperlink" Target="http://docs.oracle.com/javase/7/docs/api/java/util/concurrent/BlockingQueue.html#offer(E)" TargetMode="External"/><Relationship Id="rId7" Type="http://schemas.openxmlformats.org/officeDocument/2006/relationships/hyperlink" Target="http://docs.oracle.com/javase/7/docs/api/java/util/concurrent/BlockingQueue.html#poll(long, java.util.concurrent.TimeUnit)" TargetMode="External"/><Relationship Id="rId2" Type="http://schemas.openxmlformats.org/officeDocument/2006/relationships/hyperlink" Target="http://docs.oracle.com/javase/7/docs/api/java/util/concurrent/BlockingQueue.html#add(E)" TargetMode="External"/><Relationship Id="rId1" Type="http://schemas.openxmlformats.org/officeDocument/2006/relationships/slideLayout" Target="../slideLayouts/slideLayout23.xml"/><Relationship Id="rId6" Type="http://schemas.openxmlformats.org/officeDocument/2006/relationships/hyperlink" Target="http://docs.oracle.com/javase/7/docs/api/java/util/concurrent/BlockingQueue.html#remove(java.lang.Object)" TargetMode="External"/><Relationship Id="rId5" Type="http://schemas.openxmlformats.org/officeDocument/2006/relationships/hyperlink" Target="http://docs.oracle.com/javase/7/docs/api/java/util/concurrent/BlockingQueue.html#offer(E, long, java.util.concurrent.TimeUnit)" TargetMode="External"/><Relationship Id="rId10" Type="http://schemas.openxmlformats.org/officeDocument/2006/relationships/hyperlink" Target="http://docs.oracle.com/javase/7/docs/api/java/util/Queue.html#peek()" TargetMode="External"/><Relationship Id="rId4" Type="http://schemas.openxmlformats.org/officeDocument/2006/relationships/hyperlink" Target="http://docs.oracle.com/javase/7/docs/api/java/util/concurrent/BlockingQueue.html#put(E)" TargetMode="External"/><Relationship Id="rId9" Type="http://schemas.openxmlformats.org/officeDocument/2006/relationships/hyperlink" Target="http://docs.oracle.com/javase/7/docs/api/java/util/Queue.html#elemen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tutorials.jenkov.com/java-util-concurrent/blockingqueue.html" TargetMode="External"/><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hyperlink" Target="http://docs.oracle.com/javase/6/docs/api/java/util/concurrent/ArrayBlockingQueue.html" TargetMode="Externa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8" Type="http://schemas.openxmlformats.org/officeDocument/2006/relationships/hyperlink" Target="http://docs.oracle.com/javase/7/docs/api/java/util/concurrent/BlockingDeque.html#takeFirst()" TargetMode="External"/><Relationship Id="rId13" Type="http://schemas.openxmlformats.org/officeDocument/2006/relationships/hyperlink" Target="http://docs.oracle.com/javase/7/docs/api/java/util/concurrent/BlockingDeque.html#putLast(E)" TargetMode="External"/><Relationship Id="rId18" Type="http://schemas.openxmlformats.org/officeDocument/2006/relationships/hyperlink" Target="http://docs.oracle.com/javase/7/docs/api/java/util/concurrent/BlockingDeque.html#pollLast(long, java.util.concurrent.TimeUnit)" TargetMode="External"/><Relationship Id="rId3" Type="http://schemas.openxmlformats.org/officeDocument/2006/relationships/hyperlink" Target="http://docs.oracle.com/javase/7/docs/api/java/util/concurrent/BlockingDeque.html#offerFirst(E)" TargetMode="External"/><Relationship Id="rId21" Type="http://schemas.openxmlformats.org/officeDocument/2006/relationships/image" Target="../media/image17.png"/><Relationship Id="rId7" Type="http://schemas.openxmlformats.org/officeDocument/2006/relationships/hyperlink" Target="http://docs.oracle.com/javase/7/docs/api/java/util/concurrent/BlockingDeque.html#pollFirst(long, java.util.concurrent.TimeUnit)" TargetMode="External"/><Relationship Id="rId12" Type="http://schemas.openxmlformats.org/officeDocument/2006/relationships/hyperlink" Target="http://docs.oracle.com/javase/7/docs/api/java/util/concurrent/BlockingDeque.html#offerLast(E)" TargetMode="External"/><Relationship Id="rId17" Type="http://schemas.openxmlformats.org/officeDocument/2006/relationships/hyperlink" Target="http://docs.oracle.com/javase/7/docs/api/java/util/concurrent/BlockingDeque.html#takeLast()" TargetMode="External"/><Relationship Id="rId2" Type="http://schemas.openxmlformats.org/officeDocument/2006/relationships/hyperlink" Target="http://docs.oracle.com/javase/7/docs/api/java/util/concurrent/BlockingDeque.html#addFirst(E)" TargetMode="External"/><Relationship Id="rId16" Type="http://schemas.openxmlformats.org/officeDocument/2006/relationships/hyperlink" Target="http://docs.oracle.com/javase/7/docs/api/java/util/Deque.html#pollLast()" TargetMode="External"/><Relationship Id="rId20" Type="http://schemas.openxmlformats.org/officeDocument/2006/relationships/hyperlink" Target="http://docs.oracle.com/javase/7/docs/api/java/util/Deque.html#peekLast()" TargetMode="External"/><Relationship Id="rId1" Type="http://schemas.openxmlformats.org/officeDocument/2006/relationships/slideLayout" Target="../slideLayouts/slideLayout23.xml"/><Relationship Id="rId6" Type="http://schemas.openxmlformats.org/officeDocument/2006/relationships/hyperlink" Target="http://docs.oracle.com/javase/7/docs/api/java/util/Deque.html#removeFirst()" TargetMode="External"/><Relationship Id="rId11" Type="http://schemas.openxmlformats.org/officeDocument/2006/relationships/hyperlink" Target="http://docs.oracle.com/javase/7/docs/api/java/util/concurrent/BlockingDeque.html#addLast(E)" TargetMode="External"/><Relationship Id="rId5" Type="http://schemas.openxmlformats.org/officeDocument/2006/relationships/hyperlink" Target="http://docs.oracle.com/javase/7/docs/api/java/util/concurrent/BlockingDeque.html#offerFirst(E, long, java.util.concurrent.TimeUnit)" TargetMode="External"/><Relationship Id="rId15" Type="http://schemas.openxmlformats.org/officeDocument/2006/relationships/hyperlink" Target="http://docs.oracle.com/javase/7/docs/api/java/util/Deque.html#removeLast()" TargetMode="External"/><Relationship Id="rId10" Type="http://schemas.openxmlformats.org/officeDocument/2006/relationships/hyperlink" Target="http://docs.oracle.com/javase/7/docs/api/java/util/Deque.html#peekFirst()" TargetMode="External"/><Relationship Id="rId19" Type="http://schemas.openxmlformats.org/officeDocument/2006/relationships/hyperlink" Target="http://docs.oracle.com/javase/7/docs/api/java/util/Deque.html#getLast()" TargetMode="External"/><Relationship Id="rId4" Type="http://schemas.openxmlformats.org/officeDocument/2006/relationships/hyperlink" Target="http://docs.oracle.com/javase/7/docs/api/java/util/concurrent/BlockingDeque.html#putFirst(E)" TargetMode="External"/><Relationship Id="rId9" Type="http://schemas.openxmlformats.org/officeDocument/2006/relationships/hyperlink" Target="http://docs.oracle.com/javase/7/docs/api/java/util/Deque.html#getFirst()" TargetMode="External"/><Relationship Id="rId14" Type="http://schemas.openxmlformats.org/officeDocument/2006/relationships/hyperlink" Target="http://docs.oracle.com/javase/7/docs/api/java/util/concurrent/BlockingDeque.html#offerLast(E, long, java.util.concurrent.TimeUn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hyperlink" Target="http://docs.oracle.com/javase/7/docs/api/java/util/concurrent/BlockingDeque.html#putLast(E)" TargetMode="External"/><Relationship Id="rId13" Type="http://schemas.openxmlformats.org/officeDocument/2006/relationships/hyperlink" Target="http://docs.oracle.com/javase/7/docs/api/java/util/concurrent/BlockingDeque.html#poll()" TargetMode="External"/><Relationship Id="rId18" Type="http://schemas.openxmlformats.org/officeDocument/2006/relationships/hyperlink" Target="http://docs.oracle.com/javase/7/docs/api/java/util/concurrent/BlockingDeque.html#pollFirst(long, java.util.concurrent.TimeUnit)" TargetMode="External"/><Relationship Id="rId3" Type="http://schemas.openxmlformats.org/officeDocument/2006/relationships/hyperlink" Target="http://docs.oracle.com/javase/7/docs/api/java/util/concurrent/BlockingDeque.html#add(E)" TargetMode="External"/><Relationship Id="rId21" Type="http://schemas.openxmlformats.org/officeDocument/2006/relationships/hyperlink" Target="http://docs.oracle.com/javase/7/docs/api/java/util/concurrent/BlockingDeque.html#peek()" TargetMode="External"/><Relationship Id="rId7" Type="http://schemas.openxmlformats.org/officeDocument/2006/relationships/hyperlink" Target="http://docs.oracle.com/javase/7/docs/api/java/util/concurrent/BlockingDeque.html#put(E)" TargetMode="External"/><Relationship Id="rId12" Type="http://schemas.openxmlformats.org/officeDocument/2006/relationships/hyperlink" Target="http://docs.oracle.com/javase/7/docs/api/java/util/Deque.html#removeFirst()" TargetMode="External"/><Relationship Id="rId17" Type="http://schemas.openxmlformats.org/officeDocument/2006/relationships/hyperlink" Target="http://docs.oracle.com/javase/7/docs/api/java/util/concurrent/BlockingDeque.html#poll(long, java.util.concurrent.TimeUnit)" TargetMode="External"/><Relationship Id="rId2" Type="http://schemas.openxmlformats.org/officeDocument/2006/relationships/hyperlink" Target="http://docs.oracle.com/javase/7/docs/api/java/util/concurrent/BlockingDeque.html" TargetMode="External"/><Relationship Id="rId16" Type="http://schemas.openxmlformats.org/officeDocument/2006/relationships/hyperlink" Target="http://docs.oracle.com/javase/7/docs/api/java/util/concurrent/BlockingDeque.html#takeFirst()" TargetMode="External"/><Relationship Id="rId20" Type="http://schemas.openxmlformats.org/officeDocument/2006/relationships/hyperlink" Target="http://docs.oracle.com/javase/7/docs/api/java/util/Deque.html#getFirst()" TargetMode="External"/><Relationship Id="rId1" Type="http://schemas.openxmlformats.org/officeDocument/2006/relationships/slideLayout" Target="../slideLayouts/slideLayout23.xml"/><Relationship Id="rId6" Type="http://schemas.openxmlformats.org/officeDocument/2006/relationships/hyperlink" Target="http://docs.oracle.com/javase/7/docs/api/java/util/concurrent/BlockingDeque.html#offerLast(E)" TargetMode="External"/><Relationship Id="rId11" Type="http://schemas.openxmlformats.org/officeDocument/2006/relationships/hyperlink" Target="http://docs.oracle.com/javase/7/docs/api/java/util/concurrent/BlockingDeque.html#remove()" TargetMode="External"/><Relationship Id="rId5" Type="http://schemas.openxmlformats.org/officeDocument/2006/relationships/hyperlink" Target="http://docs.oracle.com/javase/7/docs/api/java/util/concurrent/BlockingDeque.html#offer(E)" TargetMode="External"/><Relationship Id="rId15" Type="http://schemas.openxmlformats.org/officeDocument/2006/relationships/hyperlink" Target="http://docs.oracle.com/javase/7/docs/api/java/util/concurrent/BlockingDeque.html#take()" TargetMode="External"/><Relationship Id="rId10" Type="http://schemas.openxmlformats.org/officeDocument/2006/relationships/hyperlink" Target="http://docs.oracle.com/javase/7/docs/api/java/util/concurrent/BlockingDeque.html#offerLast(E, long, java.util.concurrent.TimeUnit)" TargetMode="External"/><Relationship Id="rId19" Type="http://schemas.openxmlformats.org/officeDocument/2006/relationships/hyperlink" Target="http://docs.oracle.com/javase/7/docs/api/java/util/concurrent/BlockingDeque.html#element()" TargetMode="External"/><Relationship Id="rId4" Type="http://schemas.openxmlformats.org/officeDocument/2006/relationships/hyperlink" Target="http://docs.oracle.com/javase/7/docs/api/java/util/concurrent/BlockingDeque.html#addLast(E)" TargetMode="External"/><Relationship Id="rId9" Type="http://schemas.openxmlformats.org/officeDocument/2006/relationships/hyperlink" Target="http://docs.oracle.com/javase/7/docs/api/java/util/concurrent/BlockingDeque.html#offer(E, long, java.util.concurrent.TimeUnit)" TargetMode="External"/><Relationship Id="rId14" Type="http://schemas.openxmlformats.org/officeDocument/2006/relationships/hyperlink" Target="http://docs.oracle.com/javase/7/docs/api/java/util/Deque.html#pollFirst()" TargetMode="External"/><Relationship Id="rId22" Type="http://schemas.openxmlformats.org/officeDocument/2006/relationships/hyperlink" Target="http://docs.oracle.com/javase/7/docs/api/java/util/Deque.html#peekFirs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hyperlink" Target="http://www.java2blog.com/2014/12/concurrenthashmap-in-java.html" TargetMode="Externa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hyperlink" Target="http://javapapers.com/java/java-concurrentskiplistmap/"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hyperlink" Target="http://javapapers.com/java/java-concurrent-collections/" TargetMode="Externa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hyperlink" Target="http://docs.oracle.com/javase/7/docs/api/java/util/concurrent/Phaser.html" TargetMode="Externa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hyperlink" Target="http://wiserhawk.blogspot.in/2016/05/how-to-decide-pool-size-for-thread-pools.html"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a:solidFill>
                  <a:schemeClr val="bg1"/>
                </a:solidFill>
                <a:latin typeface="+mj-lt"/>
              </a:rPr>
              <a:t>Java Concurrent API</a:t>
            </a: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14, 2016</a:t>
            </a:r>
          </a:p>
        </p:txBody>
      </p:sp>
    </p:spTree>
    <p:extLst>
      <p:ext uri="{BB962C8B-B14F-4D97-AF65-F5344CB8AC3E}">
        <p14:creationId xmlns:p14="http://schemas.microsoft.com/office/powerpoint/2010/main" val="365260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04800"/>
            <a:ext cx="11274663" cy="6248400"/>
          </a:xfrm>
        </p:spPr>
        <p:txBody>
          <a:bodyPr/>
          <a:lstStyle/>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smtClean="0"/>
          </a:p>
          <a:p>
            <a:pPr marL="0" indent="0">
              <a:lnSpc>
                <a:spcPct val="100000"/>
              </a:lnSpc>
              <a:buFont typeface="Arial" charset="0"/>
              <a:buNone/>
              <a:defRPr/>
            </a:pPr>
            <a:r>
              <a:rPr lang="en-US" sz="1800" dirty="0" smtClean="0"/>
              <a:t>Before </a:t>
            </a:r>
            <a:r>
              <a:rPr lang="en-US" sz="1800" dirty="0"/>
              <a:t>java 1.5, multithreading applications were created using thread group, thread pool or custom thread pool. As a result the entire thread management was the responsibility of the programmer keeping in mind the following points</a:t>
            </a:r>
            <a:r>
              <a:rPr lang="en-US" sz="1800" dirty="0" smtClean="0"/>
              <a:t>.</a:t>
            </a:r>
          </a:p>
          <a:p>
            <a:pPr>
              <a:lnSpc>
                <a:spcPct val="100000"/>
              </a:lnSpc>
              <a:defRPr/>
            </a:pPr>
            <a:r>
              <a:rPr lang="en-US" sz="1800" dirty="0" smtClean="0"/>
              <a:t> Thread synchronization</a:t>
            </a:r>
          </a:p>
          <a:p>
            <a:pPr>
              <a:lnSpc>
                <a:spcPct val="100000"/>
              </a:lnSpc>
              <a:defRPr/>
            </a:pPr>
            <a:r>
              <a:rPr lang="en-US" sz="1800" dirty="0"/>
              <a:t> </a:t>
            </a:r>
            <a:r>
              <a:rPr lang="en-US" sz="1800" dirty="0" smtClean="0"/>
              <a:t>Thread </a:t>
            </a:r>
            <a:r>
              <a:rPr lang="en-US" sz="1800" dirty="0"/>
              <a:t>waiting </a:t>
            </a:r>
            <a:endParaRPr lang="en-US" sz="1800" dirty="0" smtClean="0"/>
          </a:p>
          <a:p>
            <a:pPr>
              <a:lnSpc>
                <a:spcPct val="100000"/>
              </a:lnSpc>
              <a:defRPr/>
            </a:pPr>
            <a:r>
              <a:rPr lang="en-US" sz="1800" dirty="0" smtClean="0"/>
              <a:t> </a:t>
            </a:r>
            <a:r>
              <a:rPr lang="en-US" sz="1800" dirty="0"/>
              <a:t>Thread </a:t>
            </a:r>
            <a:r>
              <a:rPr lang="en-US" sz="1800" dirty="0" smtClean="0"/>
              <a:t>joining</a:t>
            </a:r>
          </a:p>
          <a:p>
            <a:pPr>
              <a:lnSpc>
                <a:spcPct val="100000"/>
              </a:lnSpc>
              <a:defRPr/>
            </a:pPr>
            <a:r>
              <a:rPr lang="en-US" sz="1800" dirty="0" smtClean="0"/>
              <a:t> </a:t>
            </a:r>
            <a:r>
              <a:rPr lang="en-US" sz="1800" dirty="0"/>
              <a:t>Thread </a:t>
            </a:r>
            <a:r>
              <a:rPr lang="en-US" sz="1800" dirty="0" smtClean="0"/>
              <a:t>locking</a:t>
            </a:r>
          </a:p>
          <a:p>
            <a:pPr>
              <a:lnSpc>
                <a:spcPct val="100000"/>
              </a:lnSpc>
              <a:defRPr/>
            </a:pPr>
            <a:r>
              <a:rPr lang="en-US" sz="1800" dirty="0" smtClean="0"/>
              <a:t> </a:t>
            </a:r>
            <a:r>
              <a:rPr lang="en-US" sz="1800" dirty="0"/>
              <a:t>Thread </a:t>
            </a:r>
            <a:r>
              <a:rPr lang="en-US" sz="1800" dirty="0" smtClean="0"/>
              <a:t>notification</a:t>
            </a:r>
          </a:p>
          <a:p>
            <a:pPr>
              <a:lnSpc>
                <a:spcPct val="100000"/>
              </a:lnSpc>
              <a:defRPr/>
            </a:pPr>
            <a:r>
              <a:rPr lang="en-US" sz="1800" dirty="0" smtClean="0"/>
              <a:t> </a:t>
            </a:r>
            <a:r>
              <a:rPr lang="en-US" sz="1800" dirty="0"/>
              <a:t>Handling dead lock</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670" y="304800"/>
            <a:ext cx="54214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53693591"/>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81000"/>
            <a:ext cx="11274663" cy="5943600"/>
          </a:xfrm>
        </p:spPr>
        <p:txBody>
          <a:bodyPr/>
          <a:lstStyle/>
          <a:p>
            <a:pPr marL="0" indent="0">
              <a:buFont typeface="Arial" charset="0"/>
              <a:buNone/>
              <a:defRPr/>
            </a:pPr>
            <a:r>
              <a:rPr lang="en-US" sz="2000" b="1" dirty="0"/>
              <a:t>Inside the Executor framework</a:t>
            </a:r>
          </a:p>
          <a:p>
            <a:pPr marL="0" indent="0">
              <a:lnSpc>
                <a:spcPct val="100000"/>
              </a:lnSpc>
              <a:buFont typeface="Arial" charset="0"/>
              <a:buNone/>
              <a:defRPr/>
            </a:pPr>
            <a:endParaRPr lang="en-US" sz="1800" dirty="0" smtClean="0"/>
          </a:p>
          <a:p>
            <a:pPr marL="0" indent="0">
              <a:lnSpc>
                <a:spcPct val="100000"/>
              </a:lnSpc>
              <a:buFont typeface="Arial" charset="0"/>
              <a:buNone/>
              <a:defRPr/>
            </a:pPr>
            <a:r>
              <a:rPr lang="en-US" sz="1800" dirty="0"/>
              <a:t>The Executor framework is based on the Executor interface, which describes </a:t>
            </a:r>
            <a:r>
              <a:rPr lang="en-US" sz="1800" dirty="0" smtClean="0"/>
              <a:t>an </a:t>
            </a:r>
            <a:r>
              <a:rPr lang="en-US" sz="1800" i="1" dirty="0" smtClean="0"/>
              <a:t>executor</a:t>
            </a:r>
            <a:r>
              <a:rPr lang="en-US" sz="1800" dirty="0"/>
              <a:t> as any object capable of executing </a:t>
            </a:r>
            <a:r>
              <a:rPr lang="en-US" sz="1800" dirty="0" err="1"/>
              <a:t>java.lang.Runnable</a:t>
            </a:r>
            <a:r>
              <a:rPr lang="en-US" sz="1800" dirty="0"/>
              <a:t> tasks. This interface declares the following solitary method for executing a Runnable task</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b="1" dirty="0" smtClean="0"/>
          </a:p>
          <a:p>
            <a:pPr marL="0" indent="0">
              <a:lnSpc>
                <a:spcPct val="100000"/>
              </a:lnSpc>
              <a:buFont typeface="Arial" charset="0"/>
              <a:buNone/>
              <a:defRPr/>
            </a:pPr>
            <a:r>
              <a:rPr lang="en-US" sz="1800" dirty="0" smtClean="0"/>
              <a:t>You </a:t>
            </a:r>
            <a:r>
              <a:rPr lang="en-US" sz="1800" dirty="0"/>
              <a:t>submit a Runnable task by passing it to execute(Runnable). If the executor cannot execute the task for any reason (for instance, if the executor has been shut down), this method will throw a </a:t>
            </a:r>
            <a:r>
              <a:rPr lang="en-US" sz="1800" dirty="0" err="1"/>
              <a:t>RejectedExecutionException</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r>
              <a:rPr lang="en-US" sz="1800" dirty="0"/>
              <a:t>The key concept is that </a:t>
            </a:r>
            <a:r>
              <a:rPr lang="en-US" sz="1800" i="1" dirty="0"/>
              <a:t>task submission is decoupled from the task-execution policy</a:t>
            </a:r>
            <a:r>
              <a:rPr lang="en-US" sz="1800" dirty="0"/>
              <a:t>, which is described by an Executor implementation. The </a:t>
            </a:r>
            <a:r>
              <a:rPr lang="en-US" sz="1800" i="1" dirty="0"/>
              <a:t>runnable</a:t>
            </a:r>
            <a:r>
              <a:rPr lang="en-US" sz="1800" dirty="0"/>
              <a:t> task is thus able to execute via a new thread, a pooled thread, the calling thread, and so on</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r>
              <a:rPr lang="en-US" sz="1800" b="1" dirty="0"/>
              <a:t>Five of </a:t>
            </a:r>
            <a:r>
              <a:rPr lang="en-US" sz="1800" b="1" dirty="0" err="1"/>
              <a:t>ExecutorService's</a:t>
            </a:r>
            <a:r>
              <a:rPr lang="en-US" sz="1800" b="1" dirty="0"/>
              <a:t> methods are especially noteworthy:</a:t>
            </a:r>
            <a:endParaRPr lang="en-US" sz="1800" dirty="0"/>
          </a:p>
          <a:p>
            <a:pPr>
              <a:lnSpc>
                <a:spcPct val="100000"/>
              </a:lnSpc>
              <a:defRPr/>
            </a:pPr>
            <a:r>
              <a:rPr lang="en-US" sz="1800" dirty="0" err="1"/>
              <a:t>boolean</a:t>
            </a:r>
            <a:r>
              <a:rPr lang="en-US" sz="1800" dirty="0"/>
              <a:t> </a:t>
            </a:r>
            <a:r>
              <a:rPr lang="en-US" sz="1800" dirty="0" err="1"/>
              <a:t>awaitTermination</a:t>
            </a:r>
            <a:r>
              <a:rPr lang="en-US" sz="1800" dirty="0"/>
              <a:t>(long timeout, </a:t>
            </a:r>
            <a:r>
              <a:rPr lang="en-US" sz="1800" dirty="0" err="1"/>
              <a:t>TimeUnit</a:t>
            </a:r>
            <a:r>
              <a:rPr lang="en-US" sz="1800" dirty="0"/>
              <a:t> unit) - blocks the calling thread until all tasks have completed execution after a shutdown request, the timeout occurs, or the current thread is interrupted, whichever happens first. </a:t>
            </a:r>
          </a:p>
          <a:p>
            <a:pPr marL="0" indent="0">
              <a:lnSpc>
                <a:spcPct val="100000"/>
              </a:lnSpc>
              <a:buFont typeface="Arial" charset="0"/>
              <a:buNone/>
              <a:defRPr/>
            </a:pPr>
            <a:endParaRPr lang="en-US" sz="1800" dirty="0"/>
          </a:p>
          <a:p>
            <a:pPr marL="0" indent="0">
              <a:buFont typeface="Arial" charset="0"/>
              <a:buNone/>
              <a:defRPr/>
            </a:pPr>
            <a:endParaRPr lang="en-US" dirty="0"/>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647" y="1978026"/>
            <a:ext cx="406294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54661878"/>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09441" y="381000"/>
            <a:ext cx="11274663" cy="6096000"/>
          </a:xfrm>
        </p:spPr>
        <p:txBody>
          <a:bodyPr/>
          <a:lstStyle/>
          <a:p>
            <a:pPr>
              <a:lnSpc>
                <a:spcPct val="100000"/>
              </a:lnSpc>
              <a:defRPr/>
            </a:pPr>
            <a:r>
              <a:rPr lang="en-US" sz="1800" dirty="0" err="1" smtClean="0"/>
              <a:t>boolean</a:t>
            </a:r>
            <a:r>
              <a:rPr lang="en-US" sz="1800" dirty="0" smtClean="0"/>
              <a:t> </a:t>
            </a:r>
            <a:r>
              <a:rPr lang="en-US" sz="1800" dirty="0" err="1"/>
              <a:t>isShutdown</a:t>
            </a:r>
            <a:r>
              <a:rPr lang="en-US" sz="1800" dirty="0"/>
              <a:t>() </a:t>
            </a:r>
            <a:r>
              <a:rPr lang="en-US" sz="1800" dirty="0" smtClean="0"/>
              <a:t>- returns</a:t>
            </a:r>
            <a:r>
              <a:rPr lang="en-US" sz="1800" dirty="0"/>
              <a:t> </a:t>
            </a:r>
            <a:r>
              <a:rPr lang="en-US" sz="1800" i="1" dirty="0"/>
              <a:t>true</a:t>
            </a:r>
            <a:r>
              <a:rPr lang="en-US" sz="1800" dirty="0"/>
              <a:t> when the executor has been shut down.</a:t>
            </a:r>
          </a:p>
          <a:p>
            <a:pPr>
              <a:lnSpc>
                <a:spcPct val="100000"/>
              </a:lnSpc>
              <a:defRPr/>
            </a:pPr>
            <a:r>
              <a:rPr lang="en-US" sz="1800" dirty="0"/>
              <a:t>void shutdown() </a:t>
            </a:r>
            <a:r>
              <a:rPr lang="en-US" sz="1800" dirty="0" smtClean="0"/>
              <a:t>- initiates </a:t>
            </a:r>
            <a:r>
              <a:rPr lang="en-US" sz="1800" dirty="0"/>
              <a:t>an orderly shutdown in which previously submitted tasks are executed but no new tasks are accepted.</a:t>
            </a:r>
          </a:p>
          <a:p>
            <a:pPr>
              <a:lnSpc>
                <a:spcPct val="100000"/>
              </a:lnSpc>
              <a:defRPr/>
            </a:pPr>
            <a:r>
              <a:rPr lang="en-US" sz="1800" dirty="0"/>
              <a:t>&lt;T&gt; Future&lt;T&gt; submit(Callable&lt;T&gt; task) </a:t>
            </a:r>
            <a:r>
              <a:rPr lang="en-US" sz="1800" dirty="0" smtClean="0"/>
              <a:t>- submits </a:t>
            </a:r>
            <a:r>
              <a:rPr lang="en-US" sz="1800" dirty="0"/>
              <a:t>a value-returning task for execution and returns a Future representing the pending results of the task.</a:t>
            </a:r>
          </a:p>
          <a:p>
            <a:pPr>
              <a:lnSpc>
                <a:spcPct val="100000"/>
              </a:lnSpc>
              <a:defRPr/>
            </a:pPr>
            <a:r>
              <a:rPr lang="en-US" sz="1800" dirty="0"/>
              <a:t>Future&lt;?&gt; submit(Runnable task</a:t>
            </a:r>
            <a:r>
              <a:rPr lang="en-US" sz="1800" dirty="0" smtClean="0"/>
              <a:t>) -</a:t>
            </a:r>
            <a:r>
              <a:rPr lang="en-US" sz="1800" dirty="0"/>
              <a:t> submits a Runnable task for execution and returns a Future representing that task</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endParaRPr lang="en-US" dirty="0" smtClean="0"/>
          </a:p>
          <a:p>
            <a:pPr marL="0" indent="0">
              <a:lnSpc>
                <a:spcPct val="100000"/>
              </a:lnSpc>
              <a:buFont typeface="Arial" charset="0"/>
              <a:buNone/>
              <a:defRPr/>
            </a:pPr>
            <a:r>
              <a:rPr lang="en-US" sz="1800" b="1" dirty="0"/>
              <a:t>Executor factory </a:t>
            </a:r>
            <a:r>
              <a:rPr lang="en-US" sz="1800" b="1" dirty="0" smtClean="0"/>
              <a:t>methods</a:t>
            </a:r>
          </a:p>
          <a:p>
            <a:pPr marL="0" indent="0">
              <a:lnSpc>
                <a:spcPct val="100000"/>
              </a:lnSpc>
              <a:buFont typeface="Arial" charset="0"/>
              <a:buNone/>
              <a:defRPr/>
            </a:pPr>
            <a:r>
              <a:rPr lang="en-US" sz="1800" dirty="0" smtClean="0"/>
              <a:t> Executors offers several factory methods for obtaining different kinds of executors that offer specific thread-execution policies.</a:t>
            </a:r>
          </a:p>
          <a:p>
            <a:pPr>
              <a:lnSpc>
                <a:spcPct val="100000"/>
              </a:lnSpc>
              <a:defRPr/>
            </a:pPr>
            <a:r>
              <a:rPr lang="en-US" sz="1800" dirty="0"/>
              <a:t>The </a:t>
            </a:r>
            <a:r>
              <a:rPr lang="en-US" sz="1800" dirty="0" err="1"/>
              <a:t>newFixedThreadPool</a:t>
            </a:r>
            <a:r>
              <a:rPr lang="en-US" sz="1800" dirty="0"/>
              <a:t> () returns a </a:t>
            </a:r>
            <a:r>
              <a:rPr lang="en-US" sz="1800" dirty="0" err="1"/>
              <a:t>ThreadPoolExecutor</a:t>
            </a:r>
            <a:r>
              <a:rPr lang="en-US" sz="1800" dirty="0"/>
              <a:t> instance with an initialized and unbounded queue and a fixed number of threads. </a:t>
            </a:r>
            <a:endParaRPr lang="en-US" sz="1800" dirty="0" smtClean="0"/>
          </a:p>
          <a:p>
            <a:pPr>
              <a:lnSpc>
                <a:spcPct val="100000"/>
              </a:lnSpc>
              <a:defRPr/>
            </a:pPr>
            <a:r>
              <a:rPr lang="en-US" sz="1800" dirty="0" smtClean="0"/>
              <a:t>The </a:t>
            </a:r>
            <a:r>
              <a:rPr lang="en-US" sz="1800" dirty="0" err="1"/>
              <a:t>newCachedThreadPool</a:t>
            </a:r>
            <a:r>
              <a:rPr lang="en-US" sz="1800" dirty="0"/>
              <a:t> () returns a </a:t>
            </a:r>
            <a:r>
              <a:rPr lang="en-US" sz="1800" dirty="0" err="1"/>
              <a:t>ThreadPoolExecutor</a:t>
            </a:r>
            <a:r>
              <a:rPr lang="en-US" sz="1800" dirty="0"/>
              <a:t> instance initialized with an unbounded queue and unbounded number of threads</a:t>
            </a:r>
            <a:r>
              <a:rPr lang="en-US" sz="1800" dirty="0" smtClean="0"/>
              <a:t>.</a:t>
            </a:r>
          </a:p>
          <a:p>
            <a:pPr>
              <a:lnSpc>
                <a:spcPct val="100000"/>
              </a:lnSpc>
              <a:defRPr/>
            </a:pPr>
            <a:r>
              <a:rPr lang="en-US" sz="1800" dirty="0" smtClean="0"/>
              <a:t>The </a:t>
            </a:r>
            <a:r>
              <a:rPr lang="en-US" sz="1800" dirty="0" err="1"/>
              <a:t>newSingleThreadExecutor</a:t>
            </a:r>
            <a:r>
              <a:rPr lang="en-US" sz="1800" dirty="0" smtClean="0"/>
              <a:t>() returns </a:t>
            </a:r>
            <a:r>
              <a:rPr lang="en-US" sz="1800" dirty="0"/>
              <a:t>an </a:t>
            </a:r>
            <a:r>
              <a:rPr lang="en-US" sz="1800" dirty="0" err="1"/>
              <a:t>ThreadPoolExecutor</a:t>
            </a:r>
            <a:r>
              <a:rPr lang="en-US" sz="1800" dirty="0"/>
              <a:t> </a:t>
            </a:r>
            <a:r>
              <a:rPr lang="en-US" sz="1800" dirty="0" smtClean="0"/>
              <a:t>that </a:t>
            </a:r>
            <a:r>
              <a:rPr lang="en-US" sz="1800" dirty="0"/>
              <a:t>uses a single worker thread operating off an unbounded queue</a:t>
            </a:r>
          </a:p>
        </p:txBody>
      </p:sp>
    </p:spTree>
    <p:extLst>
      <p:ext uri="{BB962C8B-B14F-4D97-AF65-F5344CB8AC3E}">
        <p14:creationId xmlns:p14="http://schemas.microsoft.com/office/powerpoint/2010/main" val="1006787094"/>
      </p:ext>
    </p:ext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0"/>
          </p:nvPr>
        </p:nvSpPr>
        <p:spPr>
          <a:xfrm>
            <a:off x="711015" y="304800"/>
            <a:ext cx="11274663" cy="6019800"/>
          </a:xfrm>
        </p:spPr>
        <p:txBody>
          <a:bodyPr/>
          <a:lstStyle/>
          <a:p>
            <a:pPr marL="0" indent="0">
              <a:spcAft>
                <a:spcPct val="0"/>
              </a:spcAft>
              <a:buFont typeface="Arial" charset="0"/>
              <a:buNone/>
            </a:pPr>
            <a:r>
              <a:rPr lang="en-US" altLang="en-US" sz="1800" b="1" dirty="0" smtClean="0"/>
              <a:t>Working with the Executor framework</a:t>
            </a:r>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lnSpc>
                <a:spcPct val="100000"/>
              </a:lnSpc>
              <a:spcAft>
                <a:spcPct val="0"/>
              </a:spcAft>
              <a:buFont typeface="Arial" charset="0"/>
              <a:buNone/>
            </a:pPr>
            <a:r>
              <a:rPr lang="en-US" altLang="en-US" sz="1800" dirty="0" smtClean="0"/>
              <a:t>The above code, uses </a:t>
            </a:r>
            <a:r>
              <a:rPr lang="en-US" altLang="en-US" sz="1800" dirty="0" err="1" smtClean="0"/>
              <a:t>newFixedThreadPool</a:t>
            </a:r>
            <a:r>
              <a:rPr lang="en-US" altLang="en-US" sz="1800" dirty="0" smtClean="0"/>
              <a:t>(</a:t>
            </a:r>
            <a:r>
              <a:rPr lang="en-US" altLang="en-US" sz="1800" dirty="0" err="1" smtClean="0"/>
              <a:t>int</a:t>
            </a:r>
            <a:r>
              <a:rPr lang="en-US" altLang="en-US" sz="1800" dirty="0" smtClean="0"/>
              <a:t>) to obtain a thread pool-based executor that reuses five threads. It also replaces new Thread(r).start(); with </a:t>
            </a:r>
            <a:r>
              <a:rPr lang="en-US" altLang="en-US" sz="1800" dirty="0" err="1" smtClean="0"/>
              <a:t>pool.execute</a:t>
            </a:r>
            <a:r>
              <a:rPr lang="en-US" altLang="en-US" sz="1800" dirty="0" smtClean="0"/>
              <a:t>(r);for executing runnable tasks via any of these threads.</a:t>
            </a: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sz="1800" b="1" dirty="0" smtClean="0"/>
          </a:p>
          <a:p>
            <a:pPr marL="0" indent="0">
              <a:spcAft>
                <a:spcPct val="0"/>
              </a:spcAft>
              <a:buFont typeface="Arial" charset="0"/>
              <a:buNone/>
            </a:pPr>
            <a:endParaRPr lang="en-US" altLang="en-US" dirty="0" smtClean="0"/>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751" y="652464"/>
            <a:ext cx="6234076" cy="452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29138119"/>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Future and Callable</a:t>
            </a:r>
          </a:p>
        </p:txBody>
      </p:sp>
      <p:sp>
        <p:nvSpPr>
          <p:cNvPr id="18435"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smtClean="0"/>
              <a:t>One of the advantages of the </a:t>
            </a:r>
            <a:r>
              <a:rPr lang="en-US" altLang="en-US" sz="1800" b="1" smtClean="0"/>
              <a:t>Executor framework</a:t>
            </a:r>
            <a:r>
              <a:rPr lang="en-US" altLang="en-US" sz="1800" smtClean="0"/>
              <a:t> is that you can run concurrent tasks that may return a result after processing the task. The Java Concurrency API achieves this with the following two interfaces Callable and Future.</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b="1" smtClean="0"/>
              <a:t>Callable :</a:t>
            </a:r>
            <a:r>
              <a:rPr lang="en-US" altLang="en-US" sz="1800" smtClean="0"/>
              <a:t> This interface has the call() method. In this method, you have to implement the logic of a task. TheCallable interface is a parameterized interface, meaning you have to indicate the type of data the call() method will return.</a:t>
            </a:r>
          </a:p>
          <a:p>
            <a:pPr marL="0" indent="0">
              <a:lnSpc>
                <a:spcPct val="100000"/>
              </a:lnSpc>
              <a:spcAft>
                <a:spcPct val="0"/>
              </a:spcAft>
              <a:buFont typeface="Arial" charset="0"/>
              <a:buNone/>
            </a:pPr>
            <a:r>
              <a:rPr lang="en-US" altLang="en-US" sz="1800" b="1" smtClean="0"/>
              <a:t>Future :</a:t>
            </a:r>
            <a:r>
              <a:rPr lang="en-US" altLang="en-US" sz="1800" smtClean="0"/>
              <a:t> This interface has some methods to obtain the result generated by a Callable object and to manage its state.</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b="1" smtClean="0"/>
              <a:t>Callable Future Example</a:t>
            </a:r>
          </a:p>
          <a:p>
            <a:pPr marL="0" indent="0">
              <a:lnSpc>
                <a:spcPct val="100000"/>
              </a:lnSpc>
              <a:spcAft>
                <a:spcPct val="0"/>
              </a:spcAft>
              <a:buFont typeface="Arial" charset="0"/>
              <a:buNone/>
            </a:pPr>
            <a:r>
              <a:rPr lang="en-US" altLang="en-US" sz="1800" smtClean="0"/>
              <a:t>In this example, we are creating a FactorialCalculator which is of type Callable. It means you will override it’scall() method and after calculation, you will return the result from call() method. This result later can be retrieved from Future reference held by main program.</a:t>
            </a:r>
          </a:p>
        </p:txBody>
      </p:sp>
    </p:spTree>
    <p:extLst>
      <p:ext uri="{BB962C8B-B14F-4D97-AF65-F5344CB8AC3E}">
        <p14:creationId xmlns:p14="http://schemas.microsoft.com/office/powerpoint/2010/main" val="382920792"/>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457200"/>
            <a:ext cx="11274663" cy="6019800"/>
          </a:xfrm>
        </p:spPr>
        <p:txBody>
          <a:bodyPr/>
          <a:lstStyle/>
          <a:p>
            <a:pPr marL="0" indent="0">
              <a:buFont typeface="Arial" charset="0"/>
              <a:buNone/>
              <a:defRPr/>
            </a:pPr>
            <a:r>
              <a:rPr lang="en-US" dirty="0"/>
              <a:t>Now let’s test the above factorial calculator using two threads and 4 numbers.</a:t>
            </a:r>
          </a:p>
          <a:p>
            <a:pPr marL="0" indent="0">
              <a:buFont typeface="Arial" charset="0"/>
              <a:buNone/>
              <a:defRPr/>
            </a:pPr>
            <a:endParaRPr lang="en-US" dirty="0" smtClean="0"/>
          </a:p>
          <a:p>
            <a:pPr>
              <a:defRPr/>
            </a:pPr>
            <a:endParaRPr lang="en-US"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62" y="838200"/>
            <a:ext cx="4672383" cy="39624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92" y="854075"/>
            <a:ext cx="6195986"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162" y="5105400"/>
            <a:ext cx="458985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90432877"/>
      </p:ext>
    </p:extLst>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711015" y="381000"/>
            <a:ext cx="11274663" cy="5943600"/>
          </a:xfrm>
        </p:spPr>
        <p:txBody>
          <a:bodyPr/>
          <a:lstStyle/>
          <a:p>
            <a:pPr marL="0" indent="0">
              <a:lnSpc>
                <a:spcPct val="100000"/>
              </a:lnSpc>
              <a:buFont typeface="Arial" charset="0"/>
              <a:buNone/>
              <a:defRPr/>
            </a:pPr>
            <a:r>
              <a:rPr lang="en-US" sz="1800" dirty="0"/>
              <a:t>Here you sent a Callable object to be executed in an executor using the submit() method. This method receives </a:t>
            </a:r>
            <a:r>
              <a:rPr lang="en-US" sz="1800" dirty="0" err="1"/>
              <a:t>aCallable</a:t>
            </a:r>
            <a:r>
              <a:rPr lang="en-US" sz="1800" dirty="0"/>
              <a:t> object as a parameter and returns a Future object that you can use with two main objectives:</a:t>
            </a:r>
          </a:p>
          <a:p>
            <a:pPr>
              <a:lnSpc>
                <a:spcPct val="100000"/>
              </a:lnSpc>
              <a:defRPr/>
            </a:pPr>
            <a:r>
              <a:rPr lang="en-US" sz="1800" dirty="0"/>
              <a:t>a) </a:t>
            </a:r>
            <a:r>
              <a:rPr lang="en-US" sz="1800" b="1" dirty="0"/>
              <a:t>You can control the status of the task</a:t>
            </a:r>
            <a:r>
              <a:rPr lang="en-US" sz="1800" dirty="0"/>
              <a:t>: you can cancel the task and check if it has finished. For this purpose, you have used the </a:t>
            </a:r>
            <a:r>
              <a:rPr lang="en-US" sz="1800" dirty="0" err="1"/>
              <a:t>isDone</a:t>
            </a:r>
            <a:r>
              <a:rPr lang="en-US" sz="1800" dirty="0"/>
              <a:t>() method to check if the tasks had finished.</a:t>
            </a:r>
          </a:p>
          <a:p>
            <a:pPr>
              <a:lnSpc>
                <a:spcPct val="100000"/>
              </a:lnSpc>
              <a:defRPr/>
            </a:pPr>
            <a:r>
              <a:rPr lang="en-US" sz="1800" dirty="0"/>
              <a:t>b) </a:t>
            </a:r>
            <a:r>
              <a:rPr lang="en-US" sz="1800" b="1" dirty="0"/>
              <a:t>You can get the result returned by the call() method</a:t>
            </a:r>
            <a:r>
              <a:rPr lang="en-US" sz="1800" dirty="0"/>
              <a:t>. For this purpose, you have used the get() method. This method waits until the Callable object has finished the execution of the call() method and has returned its result. If the thread is interrupted while the get() method is waiting for the result, it throws an </a:t>
            </a:r>
            <a:r>
              <a:rPr lang="en-US" sz="1800" dirty="0" err="1"/>
              <a:t>InterruptedExceptionexception</a:t>
            </a:r>
            <a:r>
              <a:rPr lang="en-US" sz="1800" dirty="0"/>
              <a:t>. If the call() method throws an exception, this method throws an </a:t>
            </a:r>
            <a:r>
              <a:rPr lang="en-US" sz="1800" dirty="0" err="1"/>
              <a:t>ExecutionException</a:t>
            </a:r>
            <a:r>
              <a:rPr lang="en-US" sz="1800" dirty="0"/>
              <a:t> exception.</a:t>
            </a:r>
          </a:p>
          <a:p>
            <a:pPr>
              <a:lnSpc>
                <a:spcPct val="100000"/>
              </a:lnSpc>
              <a:defRPr/>
            </a:pPr>
            <a:r>
              <a:rPr lang="en-US" sz="1800" dirty="0"/>
              <a:t>c) The Future interface provides another version of the get() method i.e. </a:t>
            </a:r>
            <a:r>
              <a:rPr lang="en-US" sz="1800" b="1" dirty="0"/>
              <a:t>get(</a:t>
            </a:r>
            <a:r>
              <a:rPr lang="en-US" sz="1800" b="1" dirty="0" err="1"/>
              <a:t>longtimeout,TimeUnitunit</a:t>
            </a:r>
            <a:r>
              <a:rPr lang="en-US" sz="1800" b="1" dirty="0"/>
              <a:t>)</a:t>
            </a:r>
            <a:r>
              <a:rPr lang="en-US" sz="1800" dirty="0"/>
              <a:t>. This version of the get method, if the result of the task isn’t available, waits for it for the specified time. If the specified period of time passes and the result isn’t yet available, the method returns a null value.</a:t>
            </a:r>
          </a:p>
          <a:p>
            <a:pPr marL="0" indent="0">
              <a:buFont typeface="Arial" charset="0"/>
              <a:buNone/>
              <a:defRPr/>
            </a:pPr>
            <a:endParaRPr lang="en-US" dirty="0"/>
          </a:p>
        </p:txBody>
      </p:sp>
    </p:spTree>
    <p:extLst>
      <p:ext uri="{BB962C8B-B14F-4D97-AF65-F5344CB8AC3E}">
        <p14:creationId xmlns:p14="http://schemas.microsoft.com/office/powerpoint/2010/main" val="4087232847"/>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0992" y="3098140"/>
            <a:ext cx="6371308" cy="661720"/>
          </a:xfrm>
        </p:spPr>
        <p:txBody>
          <a:bodyPr/>
          <a:lstStyle/>
          <a:p>
            <a:r>
              <a:rPr lang="en-US" altLang="en-US" dirty="0"/>
              <a:t>Concurrent Collections</a:t>
            </a:r>
            <a:endParaRPr lang="en-US" dirty="0"/>
          </a:p>
        </p:txBody>
      </p:sp>
    </p:spTree>
    <p:extLst>
      <p:ext uri="{BB962C8B-B14F-4D97-AF65-F5344CB8AC3E}">
        <p14:creationId xmlns:p14="http://schemas.microsoft.com/office/powerpoint/2010/main" val="1849023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Concurrent Collections</a:t>
            </a:r>
          </a:p>
        </p:txBody>
      </p:sp>
      <p:sp>
        <p:nvSpPr>
          <p:cNvPr id="10243" name="Content Placeholder 2"/>
          <p:cNvSpPr>
            <a:spLocks noGrp="1"/>
          </p:cNvSpPr>
          <p:nvPr>
            <p:ph sz="quarter" idx="10"/>
          </p:nvPr>
        </p:nvSpPr>
        <p:spPr/>
        <p:txBody>
          <a:bodyPr/>
          <a:lstStyle/>
          <a:p>
            <a:pPr>
              <a:spcAft>
                <a:spcPct val="0"/>
              </a:spcAft>
              <a:buFont typeface="Arial" pitchFamily="34" charset="0"/>
              <a:buChar char="•"/>
              <a:defRPr/>
            </a:pPr>
            <a:endParaRPr lang="fi-FI" dirty="0" smtClean="0"/>
          </a:p>
          <a:p>
            <a:pPr>
              <a:lnSpc>
                <a:spcPct val="100000"/>
              </a:lnSpc>
              <a:spcAft>
                <a:spcPct val="0"/>
              </a:spcAft>
              <a:buFont typeface="Arial" pitchFamily="34" charset="0"/>
              <a:buChar char="•"/>
              <a:defRPr/>
            </a:pPr>
            <a:r>
              <a:rPr lang="fi-FI" sz="1800" dirty="0" smtClean="0"/>
              <a:t>Multiple concurrently running threads modifying a data structure may possibly damage it. Choices to avoid this are:</a:t>
            </a:r>
          </a:p>
          <a:p>
            <a:pPr lvl="1">
              <a:lnSpc>
                <a:spcPct val="100000"/>
              </a:lnSpc>
              <a:spcAft>
                <a:spcPct val="0"/>
              </a:spcAft>
              <a:defRPr/>
            </a:pPr>
            <a:r>
              <a:rPr lang="fi-FI" sz="1800" dirty="0" smtClean="0"/>
              <a:t>Supplying  a lock for the data structure</a:t>
            </a:r>
          </a:p>
          <a:p>
            <a:pPr lvl="1">
              <a:lnSpc>
                <a:spcPct val="100000"/>
              </a:lnSpc>
              <a:spcAft>
                <a:spcPct val="0"/>
              </a:spcAft>
              <a:defRPr/>
            </a:pPr>
            <a:r>
              <a:rPr lang="fi-FI" sz="1800" dirty="0" smtClean="0"/>
              <a:t>Choose a thread safe implementation of the data structure</a:t>
            </a:r>
          </a:p>
          <a:p>
            <a:pPr lvl="1">
              <a:lnSpc>
                <a:spcPct val="100000"/>
              </a:lnSpc>
              <a:spcAft>
                <a:spcPct val="0"/>
              </a:spcAft>
              <a:defRPr/>
            </a:pPr>
            <a:r>
              <a:rPr lang="en-US" sz="1800" dirty="0" smtClean="0"/>
              <a:t>Concurrency </a:t>
            </a:r>
            <a:r>
              <a:rPr lang="en-US" sz="1800" dirty="0"/>
              <a:t>framework provides </a:t>
            </a:r>
            <a:r>
              <a:rPr lang="en-US" sz="1800" dirty="0" smtClean="0"/>
              <a:t> implementation of </a:t>
            </a:r>
            <a:r>
              <a:rPr lang="en-US" sz="1800" dirty="0"/>
              <a:t>several commonly used collections classes </a:t>
            </a:r>
            <a:r>
              <a:rPr lang="en-US" sz="1800" dirty="0" smtClean="0"/>
              <a:t>optimized for </a:t>
            </a:r>
            <a:r>
              <a:rPr lang="en-US" sz="1800" dirty="0"/>
              <a:t>concurrent operations</a:t>
            </a:r>
          </a:p>
          <a:p>
            <a:pPr lvl="1">
              <a:lnSpc>
                <a:spcPct val="100000"/>
              </a:lnSpc>
              <a:spcAft>
                <a:spcPct val="0"/>
              </a:spcAft>
              <a:defRPr/>
            </a:pPr>
            <a:endParaRPr lang="fi-FI" sz="1800" dirty="0" smtClean="0"/>
          </a:p>
          <a:p>
            <a:pPr lvl="1">
              <a:lnSpc>
                <a:spcPct val="100000"/>
              </a:lnSpc>
              <a:spcAft>
                <a:spcPct val="0"/>
              </a:spcAft>
              <a:defRPr/>
            </a:pPr>
            <a:endParaRPr lang="fi-FI" sz="1800" dirty="0" smtClean="0"/>
          </a:p>
          <a:p>
            <a:pPr>
              <a:lnSpc>
                <a:spcPct val="100000"/>
              </a:lnSpc>
              <a:spcAft>
                <a:spcPct val="0"/>
              </a:spcAft>
              <a:buFont typeface="Arial" pitchFamily="34" charset="0"/>
              <a:buChar char="•"/>
              <a:defRPr/>
            </a:pPr>
            <a:r>
              <a:rPr lang="fi-FI" sz="1800" dirty="0" smtClean="0"/>
              <a:t>Availabe ThreadSafe Colllections</a:t>
            </a:r>
          </a:p>
          <a:p>
            <a:pPr lvl="1">
              <a:lnSpc>
                <a:spcPct val="100000"/>
              </a:lnSpc>
              <a:spcAft>
                <a:spcPct val="0"/>
              </a:spcAft>
              <a:defRPr/>
            </a:pPr>
            <a:r>
              <a:rPr lang="en-US" sz="1800" dirty="0" smtClean="0"/>
              <a:t>BlockingQueue</a:t>
            </a:r>
          </a:p>
          <a:p>
            <a:pPr lvl="1">
              <a:lnSpc>
                <a:spcPct val="100000"/>
              </a:lnSpc>
              <a:spcAft>
                <a:spcPct val="0"/>
              </a:spcAft>
              <a:defRPr/>
            </a:pPr>
            <a:r>
              <a:rPr lang="en-US" sz="1800" dirty="0" smtClean="0"/>
              <a:t>BlockingDeque</a:t>
            </a:r>
            <a:endParaRPr lang="fi-FI" sz="1800" dirty="0" smtClean="0"/>
          </a:p>
          <a:p>
            <a:pPr lvl="1">
              <a:lnSpc>
                <a:spcPct val="100000"/>
              </a:lnSpc>
              <a:spcAft>
                <a:spcPct val="0"/>
              </a:spcAft>
              <a:defRPr/>
            </a:pPr>
            <a:r>
              <a:rPr lang="fi-FI" sz="1800" dirty="0" smtClean="0"/>
              <a:t>ConcurrentMaps</a:t>
            </a:r>
          </a:p>
          <a:p>
            <a:pPr lvl="1">
              <a:lnSpc>
                <a:spcPct val="100000"/>
              </a:lnSpc>
              <a:spcAft>
                <a:spcPct val="0"/>
              </a:spcAft>
              <a:defRPr/>
            </a:pPr>
            <a:endParaRPr lang="fi-FI" sz="1800" dirty="0"/>
          </a:p>
          <a:p>
            <a:pPr lvl="1">
              <a:spcAft>
                <a:spcPct val="0"/>
              </a:spcAft>
              <a:defRPr/>
            </a:pPr>
            <a:endParaRPr lang="fi-FI" dirty="0" smtClean="0"/>
          </a:p>
          <a:p>
            <a:pPr lvl="1">
              <a:spcAft>
                <a:spcPct val="0"/>
              </a:spcAft>
              <a:defRPr/>
            </a:pPr>
            <a:endParaRPr lang="fi-FI" dirty="0"/>
          </a:p>
          <a:p>
            <a:pPr lvl="1">
              <a:spcAft>
                <a:spcPct val="0"/>
              </a:spcAft>
              <a:defRPr/>
            </a:pPr>
            <a:endParaRPr lang="fi-FI" dirty="0" smtClean="0"/>
          </a:p>
          <a:p>
            <a:pPr marL="0" indent="0">
              <a:buFont typeface="Arial" charset="0"/>
              <a:buNone/>
              <a:defRPr/>
            </a:pPr>
            <a:endParaRPr lang="en-US" dirty="0"/>
          </a:p>
          <a:p>
            <a:pPr lvl="1">
              <a:spcAft>
                <a:spcPct val="0"/>
              </a:spcAft>
              <a:defRPr/>
            </a:pPr>
            <a:endParaRPr lang="fi-FI" dirty="0" smtClean="0"/>
          </a:p>
          <a:p>
            <a:pPr marL="233362" lvl="1" indent="0">
              <a:spcAft>
                <a:spcPct val="0"/>
              </a:spcAft>
              <a:buFont typeface="Courier New" pitchFamily="49" charset="0"/>
              <a:buNone/>
              <a:defRPr/>
            </a:pPr>
            <a:endParaRPr lang="fi-FI" dirty="0" smtClean="0"/>
          </a:p>
          <a:p>
            <a:pPr>
              <a:spcAft>
                <a:spcPct val="0"/>
              </a:spcAft>
              <a:buFont typeface="Arial" pitchFamily="34" charset="0"/>
              <a:buChar char="•"/>
              <a:defRPr/>
            </a:pPr>
            <a:endParaRPr lang="en-US" dirty="0" smtClean="0"/>
          </a:p>
        </p:txBody>
      </p:sp>
    </p:spTree>
    <p:extLst>
      <p:ext uri="{BB962C8B-B14F-4D97-AF65-F5344CB8AC3E}">
        <p14:creationId xmlns:p14="http://schemas.microsoft.com/office/powerpoint/2010/main" val="3145466393"/>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b="1" dirty="0" err="1" smtClean="0"/>
              <a:t>BlockingQueue</a:t>
            </a:r>
            <a:endParaRPr lang="en-US" altLang="en-US" sz="1600" b="1" dirty="0" smtClean="0"/>
          </a:p>
        </p:txBody>
      </p:sp>
      <p:sp>
        <p:nvSpPr>
          <p:cNvPr id="3" name="Content Placeholder 2"/>
          <p:cNvSpPr>
            <a:spLocks noGrp="1"/>
          </p:cNvSpPr>
          <p:nvPr>
            <p:ph sz="quarter" idx="10"/>
          </p:nvPr>
        </p:nvSpPr>
        <p:spPr/>
        <p:txBody>
          <a:bodyPr/>
          <a:lstStyle/>
          <a:p>
            <a:pPr>
              <a:lnSpc>
                <a:spcPct val="100000"/>
              </a:lnSpc>
              <a:defRPr/>
            </a:pPr>
            <a:r>
              <a:rPr lang="en-US" sz="1800" dirty="0" smtClean="0"/>
              <a:t>A Queue that additionally supports operations that </a:t>
            </a:r>
          </a:p>
          <a:p>
            <a:pPr lvl="1">
              <a:lnSpc>
                <a:spcPct val="100000"/>
              </a:lnSpc>
              <a:defRPr/>
            </a:pPr>
            <a:r>
              <a:rPr lang="en-US" sz="1800" dirty="0" smtClean="0"/>
              <a:t>wait for the queue to become non-empty when retrieving an element</a:t>
            </a:r>
          </a:p>
          <a:p>
            <a:pPr lvl="1">
              <a:lnSpc>
                <a:spcPct val="100000"/>
              </a:lnSpc>
              <a:defRPr/>
            </a:pPr>
            <a:r>
              <a:rPr lang="en-US" sz="1800" dirty="0" smtClean="0"/>
              <a:t>wait for space to become available in the queue when storing an element.</a:t>
            </a:r>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a:lnSpc>
                <a:spcPct val="100000"/>
              </a:lnSpc>
              <a:defRPr/>
            </a:pPr>
            <a:r>
              <a:rPr lang="en-US" sz="1800" dirty="0" smtClean="0"/>
              <a:t>BlockingQueue implementations are </a:t>
            </a:r>
            <a:r>
              <a:rPr lang="en-US" sz="1800" b="1" dirty="0" smtClean="0"/>
              <a:t>thread-safe</a:t>
            </a:r>
            <a:r>
              <a:rPr lang="en-US" sz="1800" dirty="0" smtClean="0"/>
              <a:t>. </a:t>
            </a:r>
          </a:p>
          <a:p>
            <a:pPr lvl="1">
              <a:lnSpc>
                <a:spcPct val="100000"/>
              </a:lnSpc>
              <a:defRPr/>
            </a:pPr>
            <a:r>
              <a:rPr lang="en-US" sz="1800" dirty="0" smtClean="0"/>
              <a:t>All queuing methods are atomic in nature </a:t>
            </a:r>
            <a:endParaRPr lang="en-US" sz="1800" dirty="0"/>
          </a:p>
          <a:p>
            <a:pPr lvl="1">
              <a:lnSpc>
                <a:spcPct val="100000"/>
              </a:lnSpc>
              <a:defRPr/>
            </a:pPr>
            <a:r>
              <a:rPr lang="en-US" sz="1800" dirty="0" smtClean="0"/>
              <a:t>Uses internal  locks or other forms of concurrency control .</a:t>
            </a:r>
          </a:p>
          <a:p>
            <a:pPr marL="0" indent="0">
              <a:buFont typeface="Arial" charset="0"/>
              <a:buNone/>
              <a:defRPr/>
            </a:pPr>
            <a:endParaRPr lang="en-US" dirty="0" smtClean="0"/>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942" y="2438401"/>
            <a:ext cx="8860175" cy="191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693569"/>
      </p:ext>
    </p:ext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411480"/>
            <a:ext cx="5483384" cy="5748020"/>
          </a:xfrm>
        </p:spPr>
        <p:txBody>
          <a:bodyPr>
            <a:normAutofit fontScale="85000" lnSpcReduction="20000"/>
          </a:bodyPr>
          <a:lstStyle/>
          <a:p>
            <a:r>
              <a:rPr lang="en-US" dirty="0"/>
              <a:t>Executor Framework</a:t>
            </a:r>
          </a:p>
          <a:p>
            <a:pPr lvl="2"/>
            <a:r>
              <a:rPr lang="en-US" dirty="0"/>
              <a:t>Working with Executor Framework</a:t>
            </a:r>
          </a:p>
          <a:p>
            <a:pPr lvl="2"/>
            <a:r>
              <a:rPr lang="en-US" dirty="0"/>
              <a:t>Future and </a:t>
            </a:r>
            <a:r>
              <a:rPr lang="en-US" dirty="0" smtClean="0"/>
              <a:t>callable</a:t>
            </a:r>
            <a:endParaRPr lang="en-US" dirty="0"/>
          </a:p>
          <a:p>
            <a:r>
              <a:rPr lang="en-US" dirty="0"/>
              <a:t>Concurrent Collections</a:t>
            </a:r>
          </a:p>
          <a:p>
            <a:pPr lvl="2"/>
            <a:r>
              <a:rPr lang="en-US" dirty="0" err="1"/>
              <a:t>BlockingQueue</a:t>
            </a:r>
            <a:endParaRPr lang="en-US" dirty="0"/>
          </a:p>
          <a:p>
            <a:pPr lvl="2"/>
            <a:r>
              <a:rPr lang="en-US" dirty="0"/>
              <a:t>Array </a:t>
            </a:r>
            <a:r>
              <a:rPr lang="en-US" dirty="0" err="1"/>
              <a:t>BlockingQueue</a:t>
            </a:r>
            <a:endParaRPr lang="en-US" dirty="0"/>
          </a:p>
          <a:p>
            <a:pPr lvl="2"/>
            <a:r>
              <a:rPr lang="en-US" dirty="0"/>
              <a:t>Linked </a:t>
            </a:r>
            <a:r>
              <a:rPr lang="en-US" dirty="0" err="1"/>
              <a:t>BlockingQueue</a:t>
            </a:r>
            <a:endParaRPr lang="en-US" dirty="0"/>
          </a:p>
          <a:p>
            <a:pPr lvl="2"/>
            <a:r>
              <a:rPr lang="en-US" dirty="0" err="1"/>
              <a:t>DelayQueue</a:t>
            </a:r>
            <a:endParaRPr lang="en-US" dirty="0"/>
          </a:p>
          <a:p>
            <a:pPr lvl="2"/>
            <a:r>
              <a:rPr lang="en-US" dirty="0" err="1"/>
              <a:t>SynchronousQueue</a:t>
            </a:r>
            <a:endParaRPr lang="en-US" dirty="0"/>
          </a:p>
          <a:p>
            <a:pPr lvl="2"/>
            <a:r>
              <a:rPr lang="en-US" altLang="en-US" dirty="0" err="1"/>
              <a:t>BlockingDequeue</a:t>
            </a:r>
            <a:endParaRPr lang="en-US" altLang="en-US" dirty="0"/>
          </a:p>
          <a:p>
            <a:pPr lvl="2"/>
            <a:r>
              <a:rPr lang="en-US" dirty="0"/>
              <a:t>Linked </a:t>
            </a:r>
            <a:r>
              <a:rPr lang="en-US" altLang="en-US" dirty="0" err="1"/>
              <a:t>BlockingDequeue</a:t>
            </a:r>
            <a:endParaRPr lang="en-US" dirty="0"/>
          </a:p>
          <a:p>
            <a:pPr lvl="2"/>
            <a:r>
              <a:rPr lang="en-US" dirty="0"/>
              <a:t>Concurrent </a:t>
            </a:r>
            <a:r>
              <a:rPr lang="en-US" dirty="0" err="1"/>
              <a:t>HashMap</a:t>
            </a:r>
            <a:endParaRPr lang="en-US" dirty="0"/>
          </a:p>
          <a:p>
            <a:pPr lvl="2"/>
            <a:r>
              <a:rPr lang="en-US" dirty="0" err="1"/>
              <a:t>ConcurrentNavigableMap</a:t>
            </a:r>
            <a:r>
              <a:rPr lang="en-US" dirty="0"/>
              <a:t> </a:t>
            </a:r>
          </a:p>
          <a:p>
            <a:pPr lvl="2"/>
            <a:r>
              <a:rPr lang="en-US" dirty="0" err="1"/>
              <a:t>ConcurrentSkipListMap</a:t>
            </a:r>
            <a:r>
              <a:rPr lang="en-US" dirty="0"/>
              <a:t> </a:t>
            </a:r>
          </a:p>
          <a:p>
            <a:pPr lvl="2"/>
            <a:r>
              <a:rPr lang="fi-FI" altLang="en-US" dirty="0" smtClean="0"/>
              <a:t>CopyOnWriteArrayList</a:t>
            </a:r>
            <a:endParaRPr lang="en-US" dirty="0"/>
          </a:p>
          <a:p>
            <a:r>
              <a:rPr lang="en-US" dirty="0" smtClean="0"/>
              <a:t>Synchronizers</a:t>
            </a:r>
          </a:p>
          <a:p>
            <a:pPr lvl="2"/>
            <a:r>
              <a:rPr lang="en-US" dirty="0" smtClean="0"/>
              <a:t>Semaphore</a:t>
            </a:r>
            <a:endParaRPr lang="en-US" dirty="0"/>
          </a:p>
          <a:p>
            <a:pPr lvl="2"/>
            <a:r>
              <a:rPr lang="en-US" altLang="en-US" dirty="0" err="1"/>
              <a:t>CountDownLatch</a:t>
            </a:r>
            <a:endParaRPr lang="en-US" altLang="en-US" dirty="0"/>
          </a:p>
          <a:p>
            <a:pPr lvl="2"/>
            <a:r>
              <a:rPr lang="en-US" dirty="0"/>
              <a:t>Cyclic Barrier</a:t>
            </a:r>
          </a:p>
          <a:p>
            <a:pPr lvl="2"/>
            <a:r>
              <a:rPr lang="en-US" dirty="0"/>
              <a:t>Exchanger</a:t>
            </a:r>
          </a:p>
          <a:p>
            <a:pPr lvl="2"/>
            <a:r>
              <a:rPr lang="en-US" dirty="0" err="1" smtClean="0"/>
              <a:t>Phaser</a:t>
            </a:r>
            <a:endParaRPr lang="en-US" dirty="0" smtClean="0"/>
          </a:p>
          <a:p>
            <a:pPr marL="609600" lvl="2" indent="0">
              <a:buNone/>
            </a:pPr>
            <a:endParaRPr lang="en-US" dirty="0"/>
          </a:p>
          <a:p>
            <a:pPr marL="495300" lvl="2" indent="0">
              <a:buNone/>
            </a:pPr>
            <a:r>
              <a:rPr lang="en-US" altLang="en-US" sz="2000" dirty="0"/>
              <a:t>Fail fast vs Fail safe Iterators</a:t>
            </a:r>
            <a:endParaRPr lang="en-US" sz="2000" dirty="0"/>
          </a:p>
          <a:p>
            <a:pPr marL="0" indent="0">
              <a:buNone/>
            </a:pPr>
            <a:endParaRPr lang="en-US" dirty="0"/>
          </a:p>
        </p:txBody>
      </p:sp>
    </p:spTree>
    <p:extLst>
      <p:ext uri="{BB962C8B-B14F-4D97-AF65-F5344CB8AC3E}">
        <p14:creationId xmlns:p14="http://schemas.microsoft.com/office/powerpoint/2010/main" val="3231390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BlockingQueue</a:t>
            </a:r>
          </a:p>
        </p:txBody>
      </p:sp>
      <p:sp>
        <p:nvSpPr>
          <p:cNvPr id="3" name="Content Placeholder 2"/>
          <p:cNvSpPr>
            <a:spLocks noGrp="1"/>
          </p:cNvSpPr>
          <p:nvPr>
            <p:ph sz="quarter" idx="10"/>
          </p:nvPr>
        </p:nvSpPr>
        <p:spPr/>
        <p:txBody>
          <a:bodyPr>
            <a:normAutofit fontScale="85000" lnSpcReduction="20000"/>
          </a:bodyPr>
          <a:lstStyle/>
          <a:p>
            <a:pPr>
              <a:lnSpc>
                <a:spcPct val="100000"/>
              </a:lnSpc>
              <a:defRPr/>
            </a:pPr>
            <a:r>
              <a:rPr lang="en-US" sz="1800" dirty="0" smtClean="0"/>
              <a:t>A BlockingQueue does not accept null elements.</a:t>
            </a:r>
          </a:p>
          <a:p>
            <a:pPr>
              <a:lnSpc>
                <a:spcPct val="100000"/>
              </a:lnSpc>
              <a:defRPr/>
            </a:pPr>
            <a:r>
              <a:rPr lang="en-US" sz="1800" dirty="0" smtClean="0"/>
              <a:t>Implementations throw NullPointerException on attempts to add, put or offer a null. </a:t>
            </a:r>
          </a:p>
          <a:p>
            <a:pPr>
              <a:lnSpc>
                <a:spcPct val="100000"/>
              </a:lnSpc>
              <a:defRPr/>
            </a:pPr>
            <a:r>
              <a:rPr lang="en-US" sz="1800" dirty="0" smtClean="0"/>
              <a:t>A null is used as a sentinel value to indicate failure of poll operations.</a:t>
            </a:r>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b="1" dirty="0" smtClean="0"/>
          </a:p>
          <a:p>
            <a:pPr marL="0" indent="0">
              <a:lnSpc>
                <a:spcPct val="100000"/>
              </a:lnSpc>
              <a:buFont typeface="Arial" charset="0"/>
              <a:buNone/>
              <a:defRPr/>
            </a:pPr>
            <a:endParaRPr lang="en-US" sz="1800" b="1" dirty="0" smtClean="0"/>
          </a:p>
          <a:p>
            <a:pPr marL="0" indent="0">
              <a:lnSpc>
                <a:spcPct val="100000"/>
              </a:lnSpc>
              <a:buFont typeface="Arial" charset="0"/>
              <a:buNone/>
              <a:defRPr/>
            </a:pPr>
            <a:r>
              <a:rPr lang="en-US" sz="1800" b="1" dirty="0" smtClean="0"/>
              <a:t>Usage</a:t>
            </a:r>
          </a:p>
          <a:p>
            <a:pPr marL="0" indent="0">
              <a:lnSpc>
                <a:spcPct val="120000"/>
              </a:lnSpc>
              <a:buFont typeface="Arial" charset="0"/>
              <a:buNone/>
              <a:defRPr/>
            </a:pPr>
            <a:r>
              <a:rPr lang="fi-FI" sz="1800" dirty="0" smtClean="0"/>
              <a:t>	</a:t>
            </a:r>
            <a:r>
              <a:rPr lang="en-US" sz="1900" dirty="0"/>
              <a:t>Two of the most common </a:t>
            </a:r>
            <a:r>
              <a:rPr lang="en-US" sz="1900" dirty="0" smtClean="0"/>
              <a:t>uses</a:t>
            </a:r>
            <a:r>
              <a:rPr lang="en-US" sz="1900" dirty="0"/>
              <a:t> </a:t>
            </a:r>
            <a:r>
              <a:rPr lang="en-US" sz="1900" dirty="0" smtClean="0"/>
              <a:t>of </a:t>
            </a:r>
            <a:r>
              <a:rPr lang="en-US" sz="1900" dirty="0" err="1" smtClean="0"/>
              <a:t>BlockingQueue</a:t>
            </a:r>
            <a:r>
              <a:rPr lang="en-US" sz="1900" dirty="0"/>
              <a:t> is to implement Producer Consumer design pattern and implementing Bounded buffer in Java. </a:t>
            </a:r>
            <a:endParaRPr lang="en-US" sz="1900" dirty="0" smtClean="0"/>
          </a:p>
          <a:p>
            <a:pPr marL="0" indent="0">
              <a:lnSpc>
                <a:spcPct val="120000"/>
              </a:lnSpc>
              <a:buFont typeface="Arial" charset="0"/>
              <a:buNone/>
              <a:defRPr/>
            </a:pPr>
            <a:r>
              <a:rPr lang="en-US" sz="1900" i="1" dirty="0" err="1"/>
              <a:t>BlockingQueue</a:t>
            </a:r>
            <a:r>
              <a:rPr lang="en-US" sz="1900" dirty="0"/>
              <a:t> amazingly simplifies implementation of Producer-Consumer design pattern by providing </a:t>
            </a:r>
            <a:r>
              <a:rPr lang="en-US" sz="1900" dirty="0" err="1"/>
              <a:t>outofbox</a:t>
            </a:r>
            <a:r>
              <a:rPr lang="en-US" sz="1900" dirty="0"/>
              <a:t> support of blocking on put() and take(). Developer doesn't need to write confusing and critical piece of wait-notify code to implement communication</a:t>
            </a:r>
            <a:br>
              <a:rPr lang="en-US" sz="1900" dirty="0"/>
            </a:br>
            <a:r>
              <a:rPr lang="en-US" sz="1800" dirty="0"/>
              <a:t/>
            </a:r>
            <a:br>
              <a:rPr lang="en-US" sz="1800" dirty="0"/>
            </a:br>
            <a:endParaRPr lang="en-US" sz="1800" b="1" dirty="0"/>
          </a:p>
        </p:txBody>
      </p:sp>
      <p:graphicFrame>
        <p:nvGraphicFramePr>
          <p:cNvPr id="4" name="Table 3"/>
          <p:cNvGraphicFramePr>
            <a:graphicFrameLocks noGrp="1"/>
          </p:cNvGraphicFramePr>
          <p:nvPr>
            <p:extLst>
              <p:ext uri="{D42A27DB-BD31-4B8C-83A1-F6EECF244321}">
                <p14:modId xmlns:p14="http://schemas.microsoft.com/office/powerpoint/2010/main" val="3267061157"/>
              </p:ext>
            </p:extLst>
          </p:nvPr>
        </p:nvGraphicFramePr>
        <p:xfrm>
          <a:off x="1657450" y="1900519"/>
          <a:ext cx="8612590" cy="1939961"/>
        </p:xfrm>
        <a:graphic>
          <a:graphicData uri="http://schemas.openxmlformats.org/drawingml/2006/table">
            <a:tbl>
              <a:tblPr>
                <a:tableStyleId>{00A15C55-8517-42AA-B614-E9B94910E393}</a:tableStyleId>
              </a:tblPr>
              <a:tblGrid>
                <a:gridCol w="1837287"/>
                <a:gridCol w="2010891"/>
                <a:gridCol w="1273082"/>
                <a:gridCol w="1292371"/>
                <a:gridCol w="2198959"/>
              </a:tblGrid>
              <a:tr h="692058">
                <a:tc>
                  <a:txBody>
                    <a:bodyPr/>
                    <a:lstStyle/>
                    <a:p>
                      <a:pPr algn="l" fontAlgn="ctr"/>
                      <a:r>
                        <a:rPr lang="en-US" sz="1600" b="1" u="none" strike="noStrike" dirty="0">
                          <a:effectLst/>
                        </a:rPr>
                        <a:t>Operation</a:t>
                      </a:r>
                      <a:endParaRPr lang="en-US" sz="1600" b="1" i="1" u="none" strike="noStrike" dirty="0">
                        <a:solidFill>
                          <a:srgbClr val="353833"/>
                        </a:solidFill>
                        <a:effectLst/>
                        <a:latin typeface="Calibri"/>
                      </a:endParaRPr>
                    </a:p>
                  </a:txBody>
                  <a:tcPr marL="12698" marR="12698" marT="9526" marB="0" anchor="ctr">
                    <a:lnR w="12700" cap="flat" cmpd="sng" algn="ctr">
                      <a:solidFill>
                        <a:schemeClr val="accent1"/>
                      </a:solidFill>
                      <a:prstDash val="solid"/>
                      <a:round/>
                      <a:headEnd type="none" w="med" len="med"/>
                      <a:tailEnd type="none" w="med" len="med"/>
                    </a:lnR>
                  </a:tcPr>
                </a:tc>
                <a:tc>
                  <a:txBody>
                    <a:bodyPr/>
                    <a:lstStyle/>
                    <a:p>
                      <a:pPr algn="l" fontAlgn="ctr"/>
                      <a:r>
                        <a:rPr lang="en-US" sz="1600" b="1" u="none" strike="noStrike" dirty="0">
                          <a:effectLst/>
                        </a:rPr>
                        <a:t>Throws exception</a:t>
                      </a:r>
                      <a:endParaRPr lang="en-US" sz="1600" b="1" i="1" u="none" strike="noStrike" dirty="0">
                        <a:solidFill>
                          <a:srgbClr val="353833"/>
                        </a:solidFill>
                        <a:effectLst/>
                        <a:latin typeface="Calibri"/>
                      </a:endParaRPr>
                    </a:p>
                  </a:txBody>
                  <a:tcPr marL="12698" marR="12698" marT="9526"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fontAlgn="ctr"/>
                      <a:r>
                        <a:rPr lang="en-US" sz="1600" b="1" u="none" strike="noStrike" dirty="0">
                          <a:effectLst/>
                        </a:rPr>
                        <a:t>Special value</a:t>
                      </a:r>
                      <a:endParaRPr lang="en-US" sz="1600" b="1" i="1" u="none" strike="noStrike" dirty="0">
                        <a:solidFill>
                          <a:srgbClr val="353833"/>
                        </a:solidFill>
                        <a:effectLst/>
                        <a:latin typeface="Calibri"/>
                      </a:endParaRPr>
                    </a:p>
                  </a:txBody>
                  <a:tcPr marL="12698" marR="12698" marT="28578" marB="28578" anchor="ctr">
                    <a:lnL w="12700" cap="flat" cmpd="sng" algn="ctr">
                      <a:solidFill>
                        <a:schemeClr val="accent1"/>
                      </a:solidFill>
                      <a:prstDash val="solid"/>
                      <a:round/>
                      <a:headEnd type="none" w="med" len="med"/>
                      <a:tailEnd type="none" w="med" len="med"/>
                    </a:lnL>
                  </a:tcPr>
                </a:tc>
                <a:tc>
                  <a:txBody>
                    <a:bodyPr/>
                    <a:lstStyle/>
                    <a:p>
                      <a:pPr algn="l" fontAlgn="ctr"/>
                      <a:r>
                        <a:rPr lang="en-US" sz="1600" b="1" u="none" strike="noStrike" dirty="0">
                          <a:effectLst/>
                        </a:rPr>
                        <a:t>Blocks</a:t>
                      </a:r>
                      <a:endParaRPr lang="en-US" sz="1600" b="1" i="1" u="none" strike="noStrike" dirty="0">
                        <a:solidFill>
                          <a:srgbClr val="353833"/>
                        </a:solidFill>
                        <a:effectLst/>
                        <a:latin typeface="Calibri"/>
                      </a:endParaRPr>
                    </a:p>
                  </a:txBody>
                  <a:tcPr marL="12698" marR="12698" marT="28578" marB="28578" anchor="ctr"/>
                </a:tc>
                <a:tc>
                  <a:txBody>
                    <a:bodyPr/>
                    <a:lstStyle/>
                    <a:p>
                      <a:pPr algn="l" fontAlgn="ctr"/>
                      <a:r>
                        <a:rPr lang="en-US" sz="1600" b="1" u="none" strike="noStrike" dirty="0">
                          <a:effectLst/>
                        </a:rPr>
                        <a:t>Times out</a:t>
                      </a:r>
                      <a:endParaRPr lang="en-US" sz="1600" b="1" i="1" u="none" strike="noStrike" dirty="0">
                        <a:solidFill>
                          <a:srgbClr val="353833"/>
                        </a:solidFill>
                        <a:effectLst/>
                        <a:latin typeface="Calibri"/>
                      </a:endParaRPr>
                    </a:p>
                  </a:txBody>
                  <a:tcPr marL="12698" marR="12698" marT="28578" marB="28578" anchor="ctr"/>
                </a:tc>
              </a:tr>
              <a:tr h="367850">
                <a:tc>
                  <a:txBody>
                    <a:bodyPr/>
                    <a:lstStyle/>
                    <a:p>
                      <a:pPr algn="l" fontAlgn="ctr"/>
                      <a:r>
                        <a:rPr lang="en-US" sz="1600" u="none" strike="noStrike" dirty="0">
                          <a:effectLst/>
                        </a:rPr>
                        <a:t>Insert</a:t>
                      </a:r>
                      <a:endParaRPr lang="en-US" sz="1600" b="1" i="0" u="none" strike="noStrike" dirty="0">
                        <a:solidFill>
                          <a:srgbClr val="353833"/>
                        </a:solidFill>
                        <a:effectLst/>
                        <a:latin typeface="Arial"/>
                      </a:endParaRPr>
                    </a:p>
                  </a:txBody>
                  <a:tcPr marL="12698" marR="12698" marT="28578" marB="28578" anchor="ctr"/>
                </a:tc>
                <a:tc>
                  <a:txBody>
                    <a:bodyPr/>
                    <a:lstStyle/>
                    <a:p>
                      <a:pPr algn="l" fontAlgn="ctr"/>
                      <a:r>
                        <a:rPr lang="en-US" sz="1600" u="sng" strike="noStrike" dirty="0">
                          <a:effectLst/>
                          <a:hlinkClick r:id="rId2"/>
                        </a:rPr>
                        <a:t>add(e)</a:t>
                      </a:r>
                      <a:endParaRPr lang="en-US" sz="1600" b="0" i="0" u="sng" strike="noStrike" dirty="0">
                        <a:solidFill>
                          <a:srgbClr val="0000FF"/>
                        </a:solidFill>
                        <a:effectLst/>
                        <a:latin typeface="Calibri"/>
                      </a:endParaRPr>
                    </a:p>
                  </a:txBody>
                  <a:tcPr marL="12698" marR="12698" marT="28578" marB="28578" anchor="ctr">
                    <a:lnT w="12700" cap="flat" cmpd="sng" algn="ctr">
                      <a:solidFill>
                        <a:schemeClr val="accent1"/>
                      </a:solidFill>
                      <a:prstDash val="solid"/>
                      <a:round/>
                      <a:headEnd type="none" w="med" len="med"/>
                      <a:tailEnd type="none" w="med" len="med"/>
                    </a:lnT>
                  </a:tcPr>
                </a:tc>
                <a:tc>
                  <a:txBody>
                    <a:bodyPr/>
                    <a:lstStyle/>
                    <a:p>
                      <a:pPr algn="l" fontAlgn="ctr"/>
                      <a:r>
                        <a:rPr lang="en-US" sz="1600" u="sng" strike="noStrike" dirty="0">
                          <a:effectLst/>
                          <a:hlinkClick r:id="rId3"/>
                        </a:rPr>
                        <a:t>offer(e)</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4"/>
                        </a:rPr>
                        <a:t>put(e)</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5"/>
                        </a:rPr>
                        <a:t>offer(e, time, unit)</a:t>
                      </a:r>
                      <a:endParaRPr lang="en-US" sz="1600" b="0" i="0" u="sng" strike="noStrike" dirty="0">
                        <a:solidFill>
                          <a:srgbClr val="0000FF"/>
                        </a:solidFill>
                        <a:effectLst/>
                        <a:latin typeface="Calibri"/>
                      </a:endParaRPr>
                    </a:p>
                  </a:txBody>
                  <a:tcPr marL="12698" marR="12698" marT="28578" marB="28578" anchor="ctr"/>
                </a:tc>
              </a:tr>
              <a:tr h="367850">
                <a:tc>
                  <a:txBody>
                    <a:bodyPr/>
                    <a:lstStyle/>
                    <a:p>
                      <a:pPr algn="l" fontAlgn="ctr"/>
                      <a:r>
                        <a:rPr lang="en-US" sz="1600" u="none" strike="noStrike" dirty="0">
                          <a:effectLst/>
                        </a:rPr>
                        <a:t>Remove</a:t>
                      </a:r>
                      <a:endParaRPr lang="en-US" sz="1600" b="1" i="0" u="none" strike="noStrike" dirty="0">
                        <a:solidFill>
                          <a:srgbClr val="353833"/>
                        </a:solidFill>
                        <a:effectLst/>
                        <a:latin typeface="Arial"/>
                      </a:endParaRPr>
                    </a:p>
                  </a:txBody>
                  <a:tcPr marL="12698" marR="12698" marT="28578" marB="28578" anchor="ctr"/>
                </a:tc>
                <a:tc>
                  <a:txBody>
                    <a:bodyPr/>
                    <a:lstStyle/>
                    <a:p>
                      <a:pPr algn="l" fontAlgn="ctr"/>
                      <a:r>
                        <a:rPr lang="en-US" sz="1600" u="sng" strike="noStrike" dirty="0">
                          <a:effectLst/>
                          <a:hlinkClick r:id="rId6"/>
                        </a:rPr>
                        <a:t>remove()</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7"/>
                        </a:rPr>
                        <a:t>poll()</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8"/>
                        </a:rPr>
                        <a:t>take()</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7"/>
                        </a:rPr>
                        <a:t>poll(time, unit)</a:t>
                      </a:r>
                      <a:endParaRPr lang="en-US" sz="1600" b="0" i="0" u="sng" strike="noStrike" dirty="0">
                        <a:solidFill>
                          <a:srgbClr val="0000FF"/>
                        </a:solidFill>
                        <a:effectLst/>
                        <a:latin typeface="Calibri"/>
                      </a:endParaRPr>
                    </a:p>
                  </a:txBody>
                  <a:tcPr marL="12698" marR="12698" marT="28578" marB="28578" anchor="ctr"/>
                </a:tc>
              </a:tr>
              <a:tr h="512203">
                <a:tc>
                  <a:txBody>
                    <a:bodyPr/>
                    <a:lstStyle/>
                    <a:p>
                      <a:pPr algn="l" fontAlgn="ctr"/>
                      <a:r>
                        <a:rPr lang="en-US" sz="1600" u="none" strike="noStrike" dirty="0">
                          <a:effectLst/>
                        </a:rPr>
                        <a:t>Examine</a:t>
                      </a:r>
                      <a:endParaRPr lang="en-US" sz="1600" b="1" i="0" u="none" strike="noStrike" dirty="0">
                        <a:solidFill>
                          <a:srgbClr val="353833"/>
                        </a:solidFill>
                        <a:effectLst/>
                        <a:latin typeface="Arial"/>
                      </a:endParaRPr>
                    </a:p>
                  </a:txBody>
                  <a:tcPr marL="12698" marR="12698" marT="28578" marB="28578" anchor="ctr"/>
                </a:tc>
                <a:tc>
                  <a:txBody>
                    <a:bodyPr/>
                    <a:lstStyle/>
                    <a:p>
                      <a:pPr algn="l" fontAlgn="ctr"/>
                      <a:r>
                        <a:rPr lang="en-US" sz="1600" u="sng" strike="noStrike" dirty="0">
                          <a:effectLst/>
                          <a:hlinkClick r:id="rId9"/>
                        </a:rPr>
                        <a:t>element()</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sng" strike="noStrike" dirty="0">
                          <a:effectLst/>
                          <a:hlinkClick r:id="rId10"/>
                        </a:rPr>
                        <a:t>peek()</a:t>
                      </a:r>
                      <a:endParaRPr lang="en-US" sz="1600" b="0" i="0" u="sng" strike="noStrike" dirty="0">
                        <a:solidFill>
                          <a:srgbClr val="0000FF"/>
                        </a:solidFill>
                        <a:effectLst/>
                        <a:latin typeface="Calibri"/>
                      </a:endParaRPr>
                    </a:p>
                  </a:txBody>
                  <a:tcPr marL="12698" marR="12698" marT="28578" marB="28578" anchor="ctr"/>
                </a:tc>
                <a:tc>
                  <a:txBody>
                    <a:bodyPr/>
                    <a:lstStyle/>
                    <a:p>
                      <a:pPr algn="l" fontAlgn="ctr"/>
                      <a:r>
                        <a:rPr lang="en-US" sz="1600" u="none" strike="noStrike" dirty="0">
                          <a:effectLst/>
                        </a:rPr>
                        <a:t>not applicable</a:t>
                      </a:r>
                      <a:endParaRPr lang="en-US" sz="1600" b="0" i="1" u="none" strike="noStrike" dirty="0">
                        <a:solidFill>
                          <a:srgbClr val="353833"/>
                        </a:solidFill>
                        <a:effectLst/>
                        <a:latin typeface="Arial"/>
                      </a:endParaRPr>
                    </a:p>
                  </a:txBody>
                  <a:tcPr marL="12698" marR="12698" marT="28578" marB="28578" anchor="ctr"/>
                </a:tc>
                <a:tc>
                  <a:txBody>
                    <a:bodyPr/>
                    <a:lstStyle/>
                    <a:p>
                      <a:pPr algn="l" fontAlgn="ctr"/>
                      <a:r>
                        <a:rPr lang="en-US" sz="1600" u="none" strike="noStrike" dirty="0">
                          <a:effectLst/>
                        </a:rPr>
                        <a:t>not applicable</a:t>
                      </a:r>
                      <a:endParaRPr lang="en-US" sz="1600" b="0" i="1" u="none" strike="noStrike" dirty="0">
                        <a:solidFill>
                          <a:srgbClr val="353833"/>
                        </a:solidFill>
                        <a:effectLst/>
                        <a:latin typeface="Arial"/>
                      </a:endParaRPr>
                    </a:p>
                  </a:txBody>
                  <a:tcPr marL="12698" marR="12698" marT="28578" marB="28578" anchor="ctr"/>
                </a:tc>
              </a:tr>
            </a:tbl>
          </a:graphicData>
        </a:graphic>
      </p:graphicFrame>
    </p:spTree>
    <p:extLst>
      <p:ext uri="{BB962C8B-B14F-4D97-AF65-F5344CB8AC3E}">
        <p14:creationId xmlns:p14="http://schemas.microsoft.com/office/powerpoint/2010/main" val="1970872971"/>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ArrayBlockingQueue</a:t>
            </a:r>
            <a:br>
              <a:rPr lang="en-US" b="1" dirty="0"/>
            </a:br>
            <a:endParaRPr lang="en-US" dirty="0"/>
          </a:p>
        </p:txBody>
      </p:sp>
      <p:sp>
        <p:nvSpPr>
          <p:cNvPr id="25603" name="Content Placeholder 2"/>
          <p:cNvSpPr>
            <a:spLocks noGrp="1"/>
          </p:cNvSpPr>
          <p:nvPr>
            <p:ph sz="quarter" idx="10"/>
          </p:nvPr>
        </p:nvSpPr>
        <p:spPr/>
        <p:txBody>
          <a:bodyPr/>
          <a:lstStyle/>
          <a:p>
            <a:pPr>
              <a:lnSpc>
                <a:spcPct val="100000"/>
              </a:lnSpc>
              <a:spcAft>
                <a:spcPct val="0"/>
              </a:spcAft>
            </a:pPr>
            <a:r>
              <a:rPr lang="en-US" altLang="en-US" sz="1800" smtClean="0"/>
              <a:t>A bounded, blocking queue that Implements the </a:t>
            </a:r>
            <a:r>
              <a:rPr lang="en-US" altLang="en-US" sz="1800" smtClean="0">
                <a:hlinkClick r:id="rId3"/>
              </a:rPr>
              <a:t>BlockingQueue</a:t>
            </a:r>
            <a:r>
              <a:rPr lang="en-US" altLang="en-US" sz="1800" smtClean="0"/>
              <a:t> interface</a:t>
            </a:r>
          </a:p>
          <a:p>
            <a:pPr>
              <a:lnSpc>
                <a:spcPct val="100000"/>
              </a:lnSpc>
              <a:spcAft>
                <a:spcPct val="0"/>
              </a:spcAft>
            </a:pPr>
            <a:r>
              <a:rPr lang="en-US" altLang="en-US" sz="1800" smtClean="0"/>
              <a:t>stores the elements internally in an array in FIFO order</a:t>
            </a:r>
          </a:p>
          <a:p>
            <a:pPr>
              <a:lnSpc>
                <a:spcPct val="100000"/>
              </a:lnSpc>
              <a:spcAft>
                <a:spcPct val="0"/>
              </a:spcAft>
            </a:pPr>
            <a:r>
              <a:rPr lang="en-US" altLang="en-US" sz="1800" smtClean="0"/>
              <a:t>The head of the queue is the element which has been in queue the longest time</a:t>
            </a:r>
          </a:p>
          <a:p>
            <a:pPr>
              <a:lnSpc>
                <a:spcPct val="100000"/>
              </a:lnSpc>
              <a:spcAft>
                <a:spcPct val="0"/>
              </a:spcAft>
            </a:pPr>
            <a:r>
              <a:rPr lang="en-US" altLang="en-US" sz="1800" smtClean="0"/>
              <a:t>tail of the queue is the element which has been in the queue the shortest time.</a:t>
            </a:r>
          </a:p>
          <a:p>
            <a:pPr>
              <a:lnSpc>
                <a:spcPct val="100000"/>
              </a:lnSpc>
              <a:spcAft>
                <a:spcPct val="0"/>
              </a:spcAft>
            </a:pPr>
            <a:r>
              <a:rPr lang="en-US" altLang="en-US" sz="1800" smtClean="0"/>
              <a:t>supports an optional fairness policy for ordering waiting producer and consumer threads. </a:t>
            </a:r>
          </a:p>
          <a:p>
            <a:pPr>
              <a:lnSpc>
                <a:spcPct val="100000"/>
              </a:lnSpc>
              <a:spcAft>
                <a:spcPct val="0"/>
              </a:spcAft>
            </a:pPr>
            <a:r>
              <a:rPr lang="en-US" altLang="en-US" sz="1800" smtClean="0"/>
              <a:t>queue constructed with fairness set to true grants threads access in FIFO order. </a:t>
            </a:r>
          </a:p>
          <a:p>
            <a:pPr>
              <a:lnSpc>
                <a:spcPct val="100000"/>
              </a:lnSpc>
              <a:spcAft>
                <a:spcPct val="0"/>
              </a:spcAft>
            </a:pPr>
            <a:r>
              <a:rPr lang="en-US" altLang="en-US" sz="1800" smtClean="0"/>
              <a:t>Fairness generally decreases throughput but reduces variability and avoids starvation.</a:t>
            </a:r>
          </a:p>
        </p:txBody>
      </p:sp>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324" y="3736976"/>
            <a:ext cx="7922736" cy="251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297476"/>
      </p:ext>
    </p:extLst>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ArrayBlockingQueue</a:t>
            </a:r>
          </a:p>
        </p:txBody>
      </p:sp>
      <p:sp>
        <p:nvSpPr>
          <p:cNvPr id="26627" name="Content Placeholder 2"/>
          <p:cNvSpPr>
            <a:spLocks noGrp="1"/>
          </p:cNvSpPr>
          <p:nvPr>
            <p:ph sz="quarter" idx="10"/>
          </p:nvPr>
        </p:nvSpPr>
        <p:spPr>
          <a:xfrm>
            <a:off x="711015" y="1049338"/>
            <a:ext cx="11274663" cy="5334000"/>
          </a:xfrm>
        </p:spPr>
        <p:txBody>
          <a:bodyPr/>
          <a:lstStyle/>
          <a:p>
            <a:pPr>
              <a:lnSpc>
                <a:spcPct val="100000"/>
              </a:lnSpc>
              <a:spcAft>
                <a:spcPct val="0"/>
              </a:spcAft>
            </a:pPr>
            <a:endParaRPr lang="en-US" altLang="en-US" sz="1800" dirty="0" smtClean="0"/>
          </a:p>
          <a:p>
            <a:pPr>
              <a:lnSpc>
                <a:spcPct val="100000"/>
              </a:lnSpc>
              <a:spcAft>
                <a:spcPct val="0"/>
              </a:spcAft>
            </a:pPr>
            <a:r>
              <a:rPr lang="en-US" altLang="en-US" sz="1800" dirty="0" smtClean="0"/>
              <a:t>Constructors:</a:t>
            </a:r>
          </a:p>
          <a:p>
            <a:pPr lvl="1">
              <a:lnSpc>
                <a:spcPct val="100000"/>
              </a:lnSpc>
              <a:spcAft>
                <a:spcPct val="0"/>
              </a:spcAft>
            </a:pPr>
            <a:r>
              <a:rPr lang="en-US" altLang="en-US" sz="1800" dirty="0" err="1" smtClean="0"/>
              <a:t>ArrayBlockingQueue</a:t>
            </a:r>
            <a:r>
              <a:rPr lang="en-US" altLang="en-US" sz="1800" dirty="0" smtClean="0"/>
              <a:t>(</a:t>
            </a:r>
            <a:r>
              <a:rPr lang="en-US" altLang="en-US" sz="1800" dirty="0" err="1" smtClean="0"/>
              <a:t>int</a:t>
            </a:r>
            <a:r>
              <a:rPr lang="en-US" altLang="en-US" sz="1800" dirty="0" smtClean="0"/>
              <a:t> capacity) </a:t>
            </a:r>
          </a:p>
          <a:p>
            <a:pPr lvl="1">
              <a:lnSpc>
                <a:spcPct val="100000"/>
              </a:lnSpc>
              <a:spcAft>
                <a:spcPct val="0"/>
              </a:spcAft>
            </a:pPr>
            <a:r>
              <a:rPr lang="en-US" altLang="en-US" sz="1800" dirty="0" err="1" smtClean="0"/>
              <a:t>ArrayBlockingQueue</a:t>
            </a:r>
            <a:r>
              <a:rPr lang="en-US" altLang="en-US" sz="1800" dirty="0" smtClean="0"/>
              <a:t>(</a:t>
            </a:r>
            <a:r>
              <a:rPr lang="en-US" altLang="en-US" sz="1800" dirty="0" err="1" smtClean="0"/>
              <a:t>int</a:t>
            </a:r>
            <a:r>
              <a:rPr lang="en-US" altLang="en-US" sz="1800" dirty="0" smtClean="0"/>
              <a:t> capacity, </a:t>
            </a:r>
            <a:r>
              <a:rPr lang="en-US" altLang="en-US" sz="1800" dirty="0" err="1" smtClean="0"/>
              <a:t>boolean</a:t>
            </a:r>
            <a:r>
              <a:rPr lang="en-US" altLang="en-US" sz="1800" dirty="0" smtClean="0"/>
              <a:t> fair)</a:t>
            </a:r>
          </a:p>
          <a:p>
            <a:pPr lvl="1">
              <a:lnSpc>
                <a:spcPct val="100000"/>
              </a:lnSpc>
              <a:spcAft>
                <a:spcPct val="0"/>
              </a:spcAft>
            </a:pPr>
            <a:r>
              <a:rPr lang="en-US" altLang="en-US" sz="1800" dirty="0" smtClean="0"/>
              <a:t> </a:t>
            </a:r>
            <a:r>
              <a:rPr lang="en-US" altLang="en-US" sz="1800" dirty="0" err="1" smtClean="0"/>
              <a:t>ArrayBlockingQueue</a:t>
            </a:r>
            <a:r>
              <a:rPr lang="en-US" altLang="en-US" sz="1800" dirty="0" smtClean="0"/>
              <a:t>(</a:t>
            </a:r>
            <a:r>
              <a:rPr lang="en-US" altLang="en-US" sz="1800" dirty="0" err="1" smtClean="0"/>
              <a:t>int</a:t>
            </a:r>
            <a:r>
              <a:rPr lang="en-US" altLang="en-US" sz="1800" dirty="0" smtClean="0"/>
              <a:t> capacity, </a:t>
            </a:r>
            <a:r>
              <a:rPr lang="en-US" altLang="en-US" sz="1800" dirty="0" err="1" smtClean="0"/>
              <a:t>boolean</a:t>
            </a:r>
            <a:r>
              <a:rPr lang="en-US" altLang="en-US" sz="1800" dirty="0" smtClean="0"/>
              <a:t> fair, Collection&lt;? Extends E&gt; c)</a:t>
            </a:r>
          </a:p>
          <a:p>
            <a:pPr lvl="1">
              <a:lnSpc>
                <a:spcPct val="100000"/>
              </a:lnSpc>
              <a:spcAft>
                <a:spcPct val="0"/>
              </a:spcAft>
            </a:pPr>
            <a:endParaRPr lang="en-US" altLang="en-US" sz="1800" dirty="0" smtClean="0"/>
          </a:p>
          <a:p>
            <a:pPr lvl="1">
              <a:lnSpc>
                <a:spcPct val="100000"/>
              </a:lnSpc>
              <a:spcAft>
                <a:spcPct val="0"/>
              </a:spcAft>
            </a:pPr>
            <a:endParaRPr lang="en-US" altLang="en-US" sz="1800" dirty="0" smtClean="0"/>
          </a:p>
          <a:p>
            <a:pPr>
              <a:lnSpc>
                <a:spcPct val="100000"/>
              </a:lnSpc>
              <a:spcAft>
                <a:spcPct val="0"/>
              </a:spcAft>
            </a:pPr>
            <a:r>
              <a:rPr lang="en-US" altLang="en-US" sz="1800" dirty="0" smtClean="0"/>
              <a:t>Use in a producer/consumer scenario if you want to throttle some sort of request of producers</a:t>
            </a:r>
          </a:p>
          <a:p>
            <a:pPr>
              <a:spcAft>
                <a:spcPct val="0"/>
              </a:spcAft>
            </a:pPr>
            <a:endParaRPr lang="en-US" altLang="en-US" dirty="0" smtClean="0"/>
          </a:p>
          <a:p>
            <a:pPr>
              <a:spcAft>
                <a:spcPct val="0"/>
              </a:spcAft>
            </a:pPr>
            <a:r>
              <a:rPr lang="en-US" altLang="en-US" b="1" dirty="0" smtClean="0">
                <a:hlinkClick r:id="rId2"/>
              </a:rPr>
              <a:t>http://docs.oracle.com/javase/6/docs/api/java/util/concurrent/ArrayBlockingQueue.html</a:t>
            </a:r>
            <a:endParaRPr lang="en-US" altLang="en-US" b="1" dirty="0" smtClean="0"/>
          </a:p>
          <a:p>
            <a:pPr>
              <a:spcAft>
                <a:spcPct val="0"/>
              </a:spcAft>
            </a:pPr>
            <a:endParaRPr lang="en-US" altLang="en-US" b="1" dirty="0" smtClean="0"/>
          </a:p>
        </p:txBody>
      </p:sp>
    </p:spTree>
    <p:extLst>
      <p:ext uri="{BB962C8B-B14F-4D97-AF65-F5344CB8AC3E}">
        <p14:creationId xmlns:p14="http://schemas.microsoft.com/office/powerpoint/2010/main" val="3860044987"/>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LinkedBlockingQueue </a:t>
            </a:r>
          </a:p>
        </p:txBody>
      </p:sp>
      <p:sp>
        <p:nvSpPr>
          <p:cNvPr id="16387" name="Content Placeholder 2"/>
          <p:cNvSpPr>
            <a:spLocks noGrp="1"/>
          </p:cNvSpPr>
          <p:nvPr>
            <p:ph sz="quarter" idx="10"/>
          </p:nvPr>
        </p:nvSpPr>
        <p:spPr>
          <a:xfrm>
            <a:off x="711015" y="990600"/>
            <a:ext cx="11274663" cy="5486400"/>
          </a:xfrm>
        </p:spPr>
        <p:txBody>
          <a:bodyPr/>
          <a:lstStyle/>
          <a:p>
            <a:pPr>
              <a:lnSpc>
                <a:spcPct val="100000"/>
              </a:lnSpc>
              <a:spcAft>
                <a:spcPct val="0"/>
              </a:spcAft>
              <a:defRPr/>
            </a:pPr>
            <a:r>
              <a:rPr lang="en-US" altLang="en-US" sz="1800" dirty="0" smtClean="0"/>
              <a:t>An optionally-bounded blocking queue based on linked nodes.  </a:t>
            </a:r>
          </a:p>
          <a:p>
            <a:pPr>
              <a:lnSpc>
                <a:spcPct val="100000"/>
              </a:lnSpc>
              <a:spcAft>
                <a:spcPct val="0"/>
              </a:spcAft>
              <a:defRPr/>
            </a:pPr>
            <a:r>
              <a:rPr lang="en-US" altLang="en-US" sz="1800" dirty="0" smtClean="0"/>
              <a:t>The </a:t>
            </a:r>
            <a:r>
              <a:rPr lang="en-US" altLang="en-US" sz="1800" i="1" dirty="0" smtClean="0"/>
              <a:t>head</a:t>
            </a:r>
            <a:r>
              <a:rPr lang="en-US" altLang="en-US" sz="1800" dirty="0" smtClean="0"/>
              <a:t> of the queue is that element that has been on the queue the longest time. </a:t>
            </a:r>
          </a:p>
          <a:p>
            <a:pPr>
              <a:lnSpc>
                <a:spcPct val="100000"/>
              </a:lnSpc>
              <a:spcAft>
                <a:spcPct val="0"/>
              </a:spcAft>
              <a:defRPr/>
            </a:pPr>
            <a:r>
              <a:rPr lang="en-US" altLang="en-US" sz="1800" dirty="0" smtClean="0"/>
              <a:t>The </a:t>
            </a:r>
            <a:r>
              <a:rPr lang="en-US" altLang="en-US" sz="1800" i="1" dirty="0" smtClean="0"/>
              <a:t>tail</a:t>
            </a:r>
            <a:r>
              <a:rPr lang="en-US" altLang="en-US" sz="1800" dirty="0" smtClean="0"/>
              <a:t> of the queue is that element that has been on the queue the shortest time. </a:t>
            </a:r>
          </a:p>
          <a:p>
            <a:pPr>
              <a:lnSpc>
                <a:spcPct val="100000"/>
              </a:lnSpc>
              <a:spcAft>
                <a:spcPct val="0"/>
              </a:spcAft>
              <a:defRPr/>
            </a:pPr>
            <a:r>
              <a:rPr lang="en-US" altLang="en-US" sz="1800" dirty="0" smtClean="0"/>
              <a:t>New elements are inserted at the tail of the queue.</a:t>
            </a:r>
          </a:p>
          <a:p>
            <a:pPr>
              <a:lnSpc>
                <a:spcPct val="100000"/>
              </a:lnSpc>
              <a:spcAft>
                <a:spcPct val="0"/>
              </a:spcAft>
              <a:defRPr/>
            </a:pPr>
            <a:r>
              <a:rPr lang="en-US" altLang="en-US" sz="1800" dirty="0" smtClean="0"/>
              <a:t>queue retrieval operations obtain elements at the head of the queue.</a:t>
            </a:r>
          </a:p>
          <a:p>
            <a:pPr>
              <a:lnSpc>
                <a:spcPct val="100000"/>
              </a:lnSpc>
              <a:spcAft>
                <a:spcPct val="0"/>
              </a:spcAft>
              <a:defRPr/>
            </a:pPr>
            <a:r>
              <a:rPr lang="en-US" altLang="en-US" sz="1800" dirty="0" smtClean="0"/>
              <a:t>Linked queues typically have higher throughput than array-based queues but less predictable performance in most concurrent applications.</a:t>
            </a:r>
          </a:p>
          <a:p>
            <a:pPr marL="0" indent="0">
              <a:lnSpc>
                <a:spcPct val="100000"/>
              </a:lnSpc>
              <a:spcAft>
                <a:spcPct val="0"/>
              </a:spcAft>
              <a:buFont typeface="Arial" charset="0"/>
              <a:buNone/>
              <a:defRPr/>
            </a:pPr>
            <a:endParaRPr lang="en-US" altLang="en-US" sz="1800" i="1" dirty="0" smtClean="0"/>
          </a:p>
          <a:p>
            <a:pPr>
              <a:lnSpc>
                <a:spcPct val="100000"/>
              </a:lnSpc>
              <a:spcAft>
                <a:spcPct val="0"/>
              </a:spcAft>
              <a:defRPr/>
            </a:pPr>
            <a:r>
              <a:rPr lang="en-US" altLang="en-US" sz="1800" b="1" dirty="0" smtClean="0"/>
              <a:t>Constructor Summary</a:t>
            </a:r>
          </a:p>
          <a:p>
            <a:pPr lvl="1">
              <a:lnSpc>
                <a:spcPct val="100000"/>
              </a:lnSpc>
              <a:spcAft>
                <a:spcPct val="0"/>
              </a:spcAft>
              <a:defRPr/>
            </a:pPr>
            <a:r>
              <a:rPr lang="en-US" altLang="en-US" sz="1800" dirty="0" err="1" smtClean="0"/>
              <a:t>LinkedBlockingDeque</a:t>
            </a:r>
            <a:r>
              <a:rPr lang="en-US" altLang="en-US" sz="1800" dirty="0" smtClean="0"/>
              <a:t>() </a:t>
            </a:r>
          </a:p>
          <a:p>
            <a:pPr lvl="2">
              <a:lnSpc>
                <a:spcPct val="100000"/>
              </a:lnSpc>
              <a:spcAft>
                <a:spcPct val="0"/>
              </a:spcAft>
              <a:defRPr/>
            </a:pPr>
            <a:r>
              <a:rPr lang="en-US" altLang="en-US" sz="1800" dirty="0" smtClean="0"/>
              <a:t>    	 Creates a </a:t>
            </a:r>
            <a:r>
              <a:rPr lang="en-US" altLang="en-US" sz="1800" dirty="0" err="1" smtClean="0"/>
              <a:t>LinkedBlockingDeque</a:t>
            </a:r>
            <a:r>
              <a:rPr lang="en-US" altLang="en-US" sz="1800" dirty="0" smtClean="0"/>
              <a:t> with a capacity of </a:t>
            </a:r>
            <a:r>
              <a:rPr lang="en-US" altLang="en-US" sz="1800" dirty="0" err="1" smtClean="0"/>
              <a:t>Integer.MAX_VALUE</a:t>
            </a:r>
            <a:r>
              <a:rPr lang="en-US" altLang="en-US" sz="1800" dirty="0" smtClean="0"/>
              <a:t>.</a:t>
            </a:r>
          </a:p>
          <a:p>
            <a:pPr lvl="1">
              <a:lnSpc>
                <a:spcPct val="100000"/>
              </a:lnSpc>
              <a:spcAft>
                <a:spcPct val="0"/>
              </a:spcAft>
              <a:defRPr/>
            </a:pPr>
            <a:r>
              <a:rPr lang="en-US" altLang="en-US" sz="1800" dirty="0" err="1" smtClean="0"/>
              <a:t>LinkedBlockingDeque</a:t>
            </a:r>
            <a:r>
              <a:rPr lang="en-US" altLang="en-US" sz="1800" dirty="0" smtClean="0"/>
              <a:t>(Collection&lt;? extends E&gt; c) </a:t>
            </a:r>
          </a:p>
          <a:p>
            <a:pPr lvl="2">
              <a:lnSpc>
                <a:spcPct val="100000"/>
              </a:lnSpc>
              <a:spcAft>
                <a:spcPct val="0"/>
              </a:spcAft>
              <a:defRPr/>
            </a:pPr>
            <a:r>
              <a:rPr lang="en-US" altLang="en-US" sz="1800" dirty="0" smtClean="0"/>
              <a:t>	   Creates a </a:t>
            </a:r>
            <a:r>
              <a:rPr lang="en-US" altLang="en-US" sz="1800" dirty="0" err="1" smtClean="0"/>
              <a:t>LinkedBlockingDeque</a:t>
            </a:r>
            <a:r>
              <a:rPr lang="en-US" altLang="en-US" sz="1800" dirty="0" smtClean="0"/>
              <a:t> with a capacity of </a:t>
            </a:r>
            <a:r>
              <a:rPr lang="en-US" altLang="en-US" sz="1800" dirty="0" err="1" smtClean="0"/>
              <a:t>Integer.MAX_VALUE</a:t>
            </a:r>
            <a:r>
              <a:rPr lang="en-US" altLang="en-US" sz="1800" dirty="0" smtClean="0"/>
              <a:t>, initially containing the elements of the given collection, added in traversal order of the collection's iterator.</a:t>
            </a:r>
          </a:p>
          <a:p>
            <a:pPr lvl="1">
              <a:lnSpc>
                <a:spcPct val="100000"/>
              </a:lnSpc>
              <a:spcAft>
                <a:spcPct val="0"/>
              </a:spcAft>
              <a:defRPr/>
            </a:pPr>
            <a:r>
              <a:rPr lang="en-US" altLang="en-US" sz="1800" dirty="0" err="1" smtClean="0"/>
              <a:t>LinkedBlockingDeque</a:t>
            </a:r>
            <a:r>
              <a:rPr lang="en-US" altLang="en-US" sz="1800" dirty="0" smtClean="0"/>
              <a:t>(</a:t>
            </a:r>
            <a:r>
              <a:rPr lang="en-US" altLang="en-US" sz="1800" dirty="0" err="1" smtClean="0"/>
              <a:t>int</a:t>
            </a:r>
            <a:r>
              <a:rPr lang="en-US" altLang="en-US" sz="1800" dirty="0" smtClean="0"/>
              <a:t> capacity) </a:t>
            </a:r>
          </a:p>
          <a:p>
            <a:pPr lvl="2">
              <a:lnSpc>
                <a:spcPct val="100000"/>
              </a:lnSpc>
              <a:spcAft>
                <a:spcPct val="0"/>
              </a:spcAft>
              <a:defRPr/>
            </a:pPr>
            <a:r>
              <a:rPr lang="en-US" altLang="en-US" sz="1800" dirty="0" smtClean="0"/>
              <a:t>        Creates a </a:t>
            </a:r>
            <a:r>
              <a:rPr lang="en-US" altLang="en-US" sz="1800" dirty="0" err="1" smtClean="0"/>
              <a:t>LinkedBlockingDeque</a:t>
            </a:r>
            <a:r>
              <a:rPr lang="en-US" altLang="en-US" sz="1800" dirty="0" smtClean="0"/>
              <a:t> with the given (fixed) capacity.</a:t>
            </a:r>
          </a:p>
        </p:txBody>
      </p:sp>
    </p:spTree>
    <p:extLst>
      <p:ext uri="{BB962C8B-B14F-4D97-AF65-F5344CB8AC3E}">
        <p14:creationId xmlns:p14="http://schemas.microsoft.com/office/powerpoint/2010/main" val="1338806491"/>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ArrayBlockingQueue vs LinkedBlockingQueue</a:t>
            </a:r>
          </a:p>
        </p:txBody>
      </p:sp>
      <p:sp>
        <p:nvSpPr>
          <p:cNvPr id="15363" name="Content Placeholder 2"/>
          <p:cNvSpPr>
            <a:spLocks noGrp="1"/>
          </p:cNvSpPr>
          <p:nvPr>
            <p:ph sz="quarter" idx="10"/>
          </p:nvPr>
        </p:nvSpPr>
        <p:spPr/>
        <p:txBody>
          <a:bodyPr/>
          <a:lstStyle/>
          <a:p>
            <a:pPr marL="0" indent="0">
              <a:spcAft>
                <a:spcPct val="0"/>
              </a:spcAft>
              <a:buFont typeface="Arial" pitchFamily="34" charset="0"/>
              <a:buNone/>
              <a:defRPr/>
            </a:pPr>
            <a:r>
              <a:rPr lang="en-US" dirty="0" smtClean="0"/>
              <a:t>.  </a:t>
            </a:r>
          </a:p>
        </p:txBody>
      </p:sp>
      <p:graphicFrame>
        <p:nvGraphicFramePr>
          <p:cNvPr id="3" name="Table 2"/>
          <p:cNvGraphicFramePr>
            <a:graphicFrameLocks noGrp="1"/>
          </p:cNvGraphicFramePr>
          <p:nvPr/>
        </p:nvGraphicFramePr>
        <p:xfrm>
          <a:off x="1161748" y="2060575"/>
          <a:ext cx="9615628" cy="2654300"/>
        </p:xfrm>
        <a:graphic>
          <a:graphicData uri="http://schemas.openxmlformats.org/drawingml/2006/table">
            <a:tbl>
              <a:tblPr>
                <a:tableStyleId>{5C22544A-7EE6-4342-B048-85BDC9FD1C3A}</a:tableStyleId>
              </a:tblPr>
              <a:tblGrid>
                <a:gridCol w="4431204"/>
                <a:gridCol w="5184424"/>
              </a:tblGrid>
              <a:tr h="328029">
                <a:tc>
                  <a:txBody>
                    <a:bodyPr/>
                    <a:lstStyle/>
                    <a:p>
                      <a:pPr algn="l" rtl="0" fontAlgn="t"/>
                      <a:r>
                        <a:rPr lang="en-US" sz="1600" b="1" u="none" strike="noStrike" dirty="0">
                          <a:effectLst/>
                        </a:rPr>
                        <a:t>ArrayBlockingQueue </a:t>
                      </a:r>
                      <a:endParaRPr lang="en-US" sz="1600" b="1" i="0" u="none" strike="noStrike" dirty="0">
                        <a:solidFill>
                          <a:srgbClr val="355F99"/>
                        </a:solidFill>
                        <a:effectLst/>
                        <a:latin typeface="Arial"/>
                      </a:endParaRPr>
                    </a:p>
                  </a:txBody>
                  <a:tcPr marL="12697" marR="12697" marT="9526" marB="0"/>
                </a:tc>
                <a:tc>
                  <a:txBody>
                    <a:bodyPr/>
                    <a:lstStyle/>
                    <a:p>
                      <a:pPr algn="l" rtl="0" fontAlgn="t"/>
                      <a:r>
                        <a:rPr lang="en-US" sz="1600" b="1" u="none" strike="noStrike" dirty="0">
                          <a:effectLst/>
                        </a:rPr>
                        <a:t>LinkedBlockingQueue</a:t>
                      </a:r>
                      <a:endParaRPr lang="en-US" sz="1600" b="1" i="0" u="none" strike="noStrike" dirty="0">
                        <a:solidFill>
                          <a:srgbClr val="355F99"/>
                        </a:solidFill>
                        <a:effectLst/>
                        <a:latin typeface="Arial"/>
                      </a:endParaRPr>
                    </a:p>
                  </a:txBody>
                  <a:tcPr marL="12697" marR="12697" marT="9526" marB="0"/>
                </a:tc>
              </a:tr>
              <a:tr h="741152">
                <a:tc>
                  <a:txBody>
                    <a:bodyPr/>
                    <a:lstStyle/>
                    <a:p>
                      <a:pPr algn="l" rtl="0" fontAlgn="t"/>
                      <a:r>
                        <a:rPr lang="en-US" sz="1600" u="none" strike="noStrike" dirty="0">
                          <a:effectLst/>
                        </a:rPr>
                        <a:t>ArrayBlockingQueue is a queue of a fixed size. </a:t>
                      </a:r>
                      <a:endParaRPr lang="en-US" sz="1600" b="0" i="0" u="none" strike="noStrike" dirty="0">
                        <a:solidFill>
                          <a:srgbClr val="086482"/>
                        </a:solidFill>
                        <a:effectLst/>
                        <a:latin typeface="Arial"/>
                      </a:endParaRPr>
                    </a:p>
                  </a:txBody>
                  <a:tcPr marL="12697" marR="12697" marT="9526" marB="0"/>
                </a:tc>
                <a:tc>
                  <a:txBody>
                    <a:bodyPr/>
                    <a:lstStyle/>
                    <a:p>
                      <a:pPr algn="l" rtl="0" fontAlgn="t"/>
                      <a:r>
                        <a:rPr lang="en-US" sz="1600" u="none" strike="noStrike" dirty="0">
                          <a:effectLst/>
                        </a:rPr>
                        <a:t>LinkedBlockingQueue is an optionally bounded queue built on top of Linked nodes.</a:t>
                      </a:r>
                      <a:endParaRPr lang="en-US" sz="1600" b="0" i="0" u="none" strike="noStrike" dirty="0">
                        <a:solidFill>
                          <a:srgbClr val="086482"/>
                        </a:solidFill>
                        <a:effectLst/>
                        <a:latin typeface="Arial"/>
                      </a:endParaRPr>
                    </a:p>
                  </a:txBody>
                  <a:tcPr marL="12697" marR="12697" marT="9526" marB="0"/>
                </a:tc>
              </a:tr>
              <a:tr h="843967">
                <a:tc>
                  <a:txBody>
                    <a:bodyPr/>
                    <a:lstStyle/>
                    <a:p>
                      <a:pPr algn="l" rtl="0" fontAlgn="t"/>
                      <a:r>
                        <a:rPr lang="en-US" sz="1600" u="none" strike="noStrike" dirty="0">
                          <a:effectLst/>
                        </a:rPr>
                        <a:t>ArrayBlockingQueue uses single-lock double condition algorithm</a:t>
                      </a:r>
                      <a:endParaRPr lang="en-US" sz="1600" b="0" i="0" u="none" strike="noStrike" dirty="0">
                        <a:solidFill>
                          <a:srgbClr val="086482"/>
                        </a:solidFill>
                        <a:effectLst/>
                        <a:latin typeface="Arial"/>
                      </a:endParaRPr>
                    </a:p>
                  </a:txBody>
                  <a:tcPr marL="12697" marR="12697" marT="9526" marB="0"/>
                </a:tc>
                <a:tc>
                  <a:txBody>
                    <a:bodyPr/>
                    <a:lstStyle/>
                    <a:p>
                      <a:pPr algn="l" rtl="0" fontAlgn="t"/>
                      <a:r>
                        <a:rPr lang="en-US" sz="1600" u="none" strike="noStrike" dirty="0">
                          <a:effectLst/>
                        </a:rPr>
                        <a:t>LinkedBlockingQueue is variant of the "two lock queue" algorithm and it has 2 locks 2 conditions ( takeLock , putLock)</a:t>
                      </a:r>
                      <a:endParaRPr lang="en-US" sz="1600" b="0" i="0" u="none" strike="noStrike" dirty="0">
                        <a:solidFill>
                          <a:srgbClr val="086482"/>
                        </a:solidFill>
                        <a:effectLst/>
                        <a:latin typeface="Arial"/>
                      </a:endParaRPr>
                    </a:p>
                  </a:txBody>
                  <a:tcPr marL="12697" marR="12697" marT="9526" marB="0"/>
                </a:tc>
              </a:tr>
              <a:tr h="741152">
                <a:tc>
                  <a:txBody>
                    <a:bodyPr/>
                    <a:lstStyle/>
                    <a:p>
                      <a:pPr algn="l" rtl="0" fontAlgn="t"/>
                      <a:r>
                        <a:rPr lang="en-US" sz="1600" u="none" strike="noStrike" dirty="0">
                          <a:effectLst/>
                        </a:rPr>
                        <a:t>If you can estimate with reasonable accuracy the size of your queue then use  ArrayBlockingQueue</a:t>
                      </a:r>
                      <a:endParaRPr lang="en-US" sz="1600" b="0" i="0" u="none" strike="noStrike" dirty="0">
                        <a:solidFill>
                          <a:srgbClr val="086482"/>
                        </a:solidFill>
                        <a:effectLst/>
                        <a:latin typeface="Arial"/>
                      </a:endParaRPr>
                    </a:p>
                  </a:txBody>
                  <a:tcPr marL="12697" marR="12697" marT="9526" marB="0"/>
                </a:tc>
                <a:tc>
                  <a:txBody>
                    <a:bodyPr/>
                    <a:lstStyle/>
                    <a:p>
                      <a:pPr algn="l" rtl="0" fontAlgn="t"/>
                      <a:r>
                        <a:rPr lang="en-US" sz="1600" u="none" strike="noStrike" dirty="0">
                          <a:effectLst/>
                        </a:rPr>
                        <a:t>use LinkedBlockingQueue when accuracy of size is </a:t>
                      </a:r>
                      <a:r>
                        <a:rPr lang="en-US" sz="1600" u="none" strike="noStrike" dirty="0" smtClean="0">
                          <a:effectLst/>
                        </a:rPr>
                        <a:t>unpredictable</a:t>
                      </a:r>
                      <a:endParaRPr lang="en-US" sz="1600" b="0" i="0" u="none" strike="noStrike" dirty="0">
                        <a:solidFill>
                          <a:srgbClr val="086482"/>
                        </a:solidFill>
                        <a:effectLst/>
                        <a:latin typeface="Arial"/>
                      </a:endParaRPr>
                    </a:p>
                  </a:txBody>
                  <a:tcPr marL="12697" marR="12697" marT="9526" marB="0"/>
                </a:tc>
              </a:tr>
            </a:tbl>
          </a:graphicData>
        </a:graphic>
      </p:graphicFrame>
    </p:spTree>
    <p:extLst>
      <p:ext uri="{BB962C8B-B14F-4D97-AF65-F5344CB8AC3E}">
        <p14:creationId xmlns:p14="http://schemas.microsoft.com/office/powerpoint/2010/main" val="651707117"/>
      </p:ext>
    </p:extLst>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DelayQueue</a:t>
            </a:r>
            <a:br>
              <a:rPr lang="en-US" b="1" dirty="0"/>
            </a:br>
            <a:endParaRPr lang="en-US" dirty="0"/>
          </a:p>
        </p:txBody>
      </p:sp>
      <p:sp>
        <p:nvSpPr>
          <p:cNvPr id="29699" name="Content Placeholder 2"/>
          <p:cNvSpPr>
            <a:spLocks noGrp="1"/>
          </p:cNvSpPr>
          <p:nvPr>
            <p:ph sz="quarter" idx="10"/>
          </p:nvPr>
        </p:nvSpPr>
        <p:spPr/>
        <p:txBody>
          <a:bodyPr/>
          <a:lstStyle/>
          <a:p>
            <a:pPr>
              <a:lnSpc>
                <a:spcPct val="100000"/>
              </a:lnSpc>
              <a:spcAft>
                <a:spcPct val="0"/>
              </a:spcAft>
            </a:pPr>
            <a:r>
              <a:rPr lang="en-US" altLang="en-US" sz="1800" smtClean="0"/>
              <a:t>DelayQueue is an unbounded queue..</a:t>
            </a:r>
          </a:p>
          <a:p>
            <a:pPr>
              <a:lnSpc>
                <a:spcPct val="100000"/>
              </a:lnSpc>
              <a:spcAft>
                <a:spcPct val="0"/>
              </a:spcAft>
            </a:pPr>
            <a:r>
              <a:rPr lang="en-US" altLang="en-US" sz="1800" smtClean="0"/>
              <a:t>Allows objects that  implements Delayed interface.</a:t>
            </a:r>
          </a:p>
          <a:p>
            <a:pPr>
              <a:lnSpc>
                <a:spcPct val="100000"/>
              </a:lnSpc>
              <a:spcAft>
                <a:spcPct val="0"/>
              </a:spcAft>
            </a:pPr>
            <a:r>
              <a:rPr lang="en-US" altLang="en-US" sz="1800" smtClean="0"/>
              <a:t>Element can only be taken when its delay has expired.</a:t>
            </a:r>
          </a:p>
          <a:p>
            <a:pPr>
              <a:lnSpc>
                <a:spcPct val="100000"/>
              </a:lnSpc>
              <a:spcAft>
                <a:spcPct val="0"/>
              </a:spcAft>
            </a:pPr>
            <a:r>
              <a:rPr lang="en-US" altLang="en-US" sz="1800" smtClean="0"/>
              <a:t>At the head of the queue , element with furthest expired delay time is found.</a:t>
            </a:r>
          </a:p>
          <a:p>
            <a:pPr>
              <a:lnSpc>
                <a:spcPct val="100000"/>
              </a:lnSpc>
              <a:spcAft>
                <a:spcPct val="0"/>
              </a:spcAft>
            </a:pPr>
            <a:r>
              <a:rPr lang="en-US" altLang="en-US" sz="1800" smtClean="0"/>
              <a:t>An element is expired when getDelay() &lt;=0.</a:t>
            </a:r>
          </a:p>
          <a:p>
            <a:pPr>
              <a:spcAft>
                <a:spcPct val="0"/>
              </a:spcAft>
            </a:pPr>
            <a:endParaRPr lang="en-US" altLang="en-US" smtClean="0"/>
          </a:p>
          <a:p>
            <a:pPr>
              <a:spcAft>
                <a:spcPct val="0"/>
              </a:spcAft>
            </a:pPr>
            <a:endParaRPr lang="en-US" altLang="en-US" smtClean="0"/>
          </a:p>
          <a:p>
            <a:pPr>
              <a:spcAft>
                <a:spcPct val="0"/>
              </a:spcAft>
            </a:pPr>
            <a:endParaRPr lang="en-US" altLang="en-US" smtClean="0"/>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346" y="2667001"/>
            <a:ext cx="7651873" cy="376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241698"/>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DelayQueue</a:t>
            </a:r>
          </a:p>
        </p:txBody>
      </p:sp>
      <p:sp>
        <p:nvSpPr>
          <p:cNvPr id="30723" name="Content Placeholder 2"/>
          <p:cNvSpPr>
            <a:spLocks noGrp="1"/>
          </p:cNvSpPr>
          <p:nvPr>
            <p:ph sz="quarter" idx="10"/>
          </p:nvPr>
        </p:nvSpPr>
        <p:spPr/>
        <p:txBody>
          <a:bodyPr/>
          <a:lstStyle/>
          <a:p>
            <a:pPr>
              <a:spcAft>
                <a:spcPct val="0"/>
              </a:spcAft>
            </a:pPr>
            <a:endParaRPr lang="en-US" altLang="en-US" smtClean="0"/>
          </a:p>
          <a:p>
            <a:pPr>
              <a:lnSpc>
                <a:spcPct val="100000"/>
              </a:lnSpc>
              <a:spcAft>
                <a:spcPct val="0"/>
              </a:spcAft>
            </a:pPr>
            <a:r>
              <a:rPr lang="en-US" altLang="en-US" sz="1800" b="1" smtClean="0"/>
              <a:t>Usage</a:t>
            </a:r>
          </a:p>
          <a:p>
            <a:pPr lvl="1">
              <a:lnSpc>
                <a:spcPct val="100000"/>
              </a:lnSpc>
              <a:spcAft>
                <a:spcPct val="0"/>
              </a:spcAft>
            </a:pPr>
            <a:r>
              <a:rPr lang="en-US" altLang="en-US" sz="1800" smtClean="0"/>
              <a:t> </a:t>
            </a:r>
            <a:r>
              <a:rPr lang="en-US" altLang="en-US" sz="1800" b="1" smtClean="0"/>
              <a:t>Control flow </a:t>
            </a:r>
            <a:r>
              <a:rPr lang="en-US" altLang="en-US" sz="1800" smtClean="0"/>
              <a:t>- we know that an order takes 60 seconds to process, so don't read the next order off of the queue until the object has been there for at least 60 seconds.</a:t>
            </a:r>
          </a:p>
          <a:p>
            <a:pPr lvl="1">
              <a:lnSpc>
                <a:spcPct val="100000"/>
              </a:lnSpc>
              <a:spcAft>
                <a:spcPct val="0"/>
              </a:spcAft>
            </a:pPr>
            <a:r>
              <a:rPr lang="en-US" altLang="en-US" sz="1800" smtClean="0"/>
              <a:t> </a:t>
            </a:r>
            <a:r>
              <a:rPr lang="en-US" altLang="en-US" sz="1800" b="1" smtClean="0"/>
              <a:t>Message flow </a:t>
            </a:r>
            <a:r>
              <a:rPr lang="en-US" altLang="en-US" sz="1800" smtClean="0"/>
              <a:t>- A highly asynchronous system where we send off requests to 2 or 3 external services and then release the next task to process the order N seconds later once we know the first batch of jobs will at least have had a </a:t>
            </a:r>
            <a:r>
              <a:rPr lang="en-US" altLang="en-US" sz="1800" i="1" smtClean="0"/>
              <a:t>chance</a:t>
            </a:r>
            <a:r>
              <a:rPr lang="en-US" altLang="en-US" sz="1800" smtClean="0"/>
              <a:t> of completing.</a:t>
            </a:r>
          </a:p>
          <a:p>
            <a:pPr lvl="1">
              <a:lnSpc>
                <a:spcPct val="100000"/>
              </a:lnSpc>
              <a:spcAft>
                <a:spcPct val="0"/>
              </a:spcAft>
            </a:pPr>
            <a:r>
              <a:rPr lang="en-US" altLang="en-US" sz="1800" b="1" smtClean="0"/>
              <a:t>Message batching</a:t>
            </a:r>
            <a:r>
              <a:rPr lang="en-US" altLang="en-US" sz="1800" smtClean="0"/>
              <a:t> - maybe orders of a certain type are bursty, so lets not process orders received in the last N seconds so we can see if similar orders come in shortly after that can be processed as a batch on the next run.</a:t>
            </a:r>
          </a:p>
          <a:p>
            <a:pPr lvl="1">
              <a:lnSpc>
                <a:spcPct val="100000"/>
              </a:lnSpc>
              <a:spcAft>
                <a:spcPct val="0"/>
              </a:spcAft>
            </a:pPr>
            <a:r>
              <a:rPr lang="en-US" altLang="en-US" sz="1800" b="1" smtClean="0"/>
              <a:t>Message priorities</a:t>
            </a:r>
            <a:r>
              <a:rPr lang="en-US" altLang="en-US" sz="1800" smtClean="0"/>
              <a:t> - different messages or different customers could get a slightly higher quality of service with a lower or zero delay.</a:t>
            </a:r>
          </a:p>
          <a:p>
            <a:pPr>
              <a:spcAft>
                <a:spcPct val="0"/>
              </a:spcAft>
            </a:pPr>
            <a:endParaRPr lang="en-US" altLang="en-US" smtClean="0"/>
          </a:p>
        </p:txBody>
      </p:sp>
    </p:spTree>
    <p:extLst>
      <p:ext uri="{BB962C8B-B14F-4D97-AF65-F5344CB8AC3E}">
        <p14:creationId xmlns:p14="http://schemas.microsoft.com/office/powerpoint/2010/main" val="2387416165"/>
      </p:ext>
    </p:ext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SynchronousQueue</a:t>
            </a:r>
            <a:br>
              <a:rPr lang="en-US" b="1" dirty="0"/>
            </a:br>
            <a:endParaRPr lang="en-US" dirty="0"/>
          </a:p>
        </p:txBody>
      </p:sp>
      <p:sp>
        <p:nvSpPr>
          <p:cNvPr id="31747" name="Content Placeholder 2"/>
          <p:cNvSpPr>
            <a:spLocks noGrp="1"/>
          </p:cNvSpPr>
          <p:nvPr>
            <p:ph sz="quarter" idx="10"/>
          </p:nvPr>
        </p:nvSpPr>
        <p:spPr/>
        <p:txBody>
          <a:bodyPr/>
          <a:lstStyle/>
          <a:p>
            <a:pPr>
              <a:lnSpc>
                <a:spcPct val="100000"/>
              </a:lnSpc>
              <a:spcAft>
                <a:spcPct val="0"/>
              </a:spcAft>
            </a:pPr>
            <a:r>
              <a:rPr lang="en-US" altLang="en-US" sz="1800" dirty="0" smtClean="0"/>
              <a:t>A blocking queue in which each insert operation must wait for a corresponding remove operation by another thread, and vice versa. </a:t>
            </a:r>
          </a:p>
          <a:p>
            <a:pPr>
              <a:lnSpc>
                <a:spcPct val="100000"/>
              </a:lnSpc>
              <a:spcAft>
                <a:spcPct val="0"/>
              </a:spcAft>
            </a:pPr>
            <a:r>
              <a:rPr lang="en-US" altLang="en-US" sz="1800" dirty="0" smtClean="0"/>
              <a:t>Follows hand-off pattern.</a:t>
            </a:r>
          </a:p>
          <a:p>
            <a:pPr>
              <a:lnSpc>
                <a:spcPct val="100000"/>
              </a:lnSpc>
              <a:spcAft>
                <a:spcPct val="0"/>
              </a:spcAft>
            </a:pPr>
            <a:r>
              <a:rPr lang="en-US" altLang="en-US" sz="1800" dirty="0" smtClean="0"/>
              <a:t>A synchronous queue does not have any internal capacity. </a:t>
            </a:r>
          </a:p>
          <a:p>
            <a:pPr>
              <a:lnSpc>
                <a:spcPct val="100000"/>
              </a:lnSpc>
              <a:spcAft>
                <a:spcPct val="0"/>
              </a:spcAft>
            </a:pPr>
            <a:r>
              <a:rPr lang="en-US" altLang="en-US" sz="1800" dirty="0" smtClean="0"/>
              <a:t>peek operation is not allowed.</a:t>
            </a:r>
          </a:p>
          <a:p>
            <a:pPr>
              <a:lnSpc>
                <a:spcPct val="100000"/>
              </a:lnSpc>
              <a:spcAft>
                <a:spcPct val="0"/>
              </a:spcAft>
            </a:pPr>
            <a:r>
              <a:rPr lang="en-US" altLang="en-US" sz="1800" dirty="0" smtClean="0"/>
              <a:t>you cant iterate as there is nothing to iterate. </a:t>
            </a:r>
          </a:p>
          <a:p>
            <a:pPr>
              <a:lnSpc>
                <a:spcPct val="100000"/>
              </a:lnSpc>
              <a:spcAft>
                <a:spcPct val="0"/>
              </a:spcAft>
            </a:pPr>
            <a:r>
              <a:rPr lang="en-US" altLang="en-US" sz="1800" dirty="0" smtClean="0"/>
              <a:t>supports an optional fairness policy for ordering waiting producer and consumer threads.</a:t>
            </a:r>
          </a:p>
          <a:p>
            <a:pPr>
              <a:lnSpc>
                <a:spcPct val="100000"/>
              </a:lnSpc>
              <a:spcAft>
                <a:spcPct val="0"/>
              </a:spcAft>
            </a:pPr>
            <a:r>
              <a:rPr lang="en-US" altLang="en-US" sz="1800" dirty="0" smtClean="0"/>
              <a:t> By default ordering is not guaranteed. </a:t>
            </a:r>
          </a:p>
          <a:p>
            <a:pPr>
              <a:lnSpc>
                <a:spcPct val="100000"/>
              </a:lnSpc>
              <a:spcAft>
                <a:spcPct val="0"/>
              </a:spcAft>
            </a:pPr>
            <a:r>
              <a:rPr lang="en-US" altLang="en-US" sz="1800" dirty="0" smtClean="0"/>
              <a:t>However, a queue constructed with fairness set to true grants threads access in FIFO order.</a:t>
            </a:r>
          </a:p>
          <a:p>
            <a:pPr>
              <a:lnSpc>
                <a:spcPct val="100000"/>
              </a:lnSpc>
              <a:spcAft>
                <a:spcPct val="0"/>
              </a:spcAft>
            </a:pPr>
            <a:r>
              <a:rPr lang="en-US" altLang="en-US" sz="1800" dirty="0" smtClean="0"/>
              <a:t>call to a </a:t>
            </a:r>
            <a:r>
              <a:rPr lang="en-US" altLang="en-US" sz="1800" dirty="0" err="1" smtClean="0"/>
              <a:t>SynchronousQueue</a:t>
            </a:r>
            <a:r>
              <a:rPr lang="en-US" altLang="en-US" sz="1800" dirty="0" smtClean="0"/>
              <a:t> </a:t>
            </a:r>
            <a:r>
              <a:rPr lang="en-US" altLang="en-US" sz="1800" i="1" dirty="0" smtClean="0"/>
              <a:t>will not return</a:t>
            </a:r>
            <a:r>
              <a:rPr lang="en-US" altLang="en-US" sz="1800" dirty="0" smtClean="0"/>
              <a:t> until there is a corresponding take() </a:t>
            </a:r>
          </a:p>
        </p:txBody>
      </p:sp>
    </p:spTree>
    <p:extLst>
      <p:ext uri="{BB962C8B-B14F-4D97-AF65-F5344CB8AC3E}">
        <p14:creationId xmlns:p14="http://schemas.microsoft.com/office/powerpoint/2010/main" val="2845478844"/>
      </p:ext>
    </p:ext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SynchronousQueue</a:t>
            </a:r>
          </a:p>
        </p:txBody>
      </p:sp>
      <p:sp>
        <p:nvSpPr>
          <p:cNvPr id="32771" name="Content Placeholder 1"/>
          <p:cNvSpPr>
            <a:spLocks noGrp="1"/>
          </p:cNvSpPr>
          <p:nvPr>
            <p:ph sz="quarter" idx="10"/>
          </p:nvPr>
        </p:nvSpPr>
        <p:spPr>
          <a:xfrm>
            <a:off x="711015" y="762000"/>
            <a:ext cx="11274663" cy="5562600"/>
          </a:xfrm>
        </p:spPr>
        <p:txBody>
          <a:bodyPr/>
          <a:lstStyle/>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r>
              <a:rPr lang="en-US" altLang="en-US" b="1" dirty="0" smtClean="0"/>
              <a:t>Usage </a:t>
            </a:r>
          </a:p>
          <a:p>
            <a:pPr lvl="1">
              <a:lnSpc>
                <a:spcPct val="100000"/>
              </a:lnSpc>
              <a:spcAft>
                <a:spcPct val="0"/>
              </a:spcAft>
            </a:pPr>
            <a:r>
              <a:rPr lang="en-US" altLang="en-US" sz="1800" dirty="0" smtClean="0"/>
              <a:t>default </a:t>
            </a:r>
            <a:r>
              <a:rPr lang="en-US" altLang="en-US" sz="1800" dirty="0" err="1" smtClean="0"/>
              <a:t>BlockingQueue</a:t>
            </a:r>
            <a:r>
              <a:rPr lang="en-US" altLang="en-US" sz="1800" dirty="0" smtClean="0"/>
              <a:t> used for the </a:t>
            </a:r>
            <a:r>
              <a:rPr lang="en-US" altLang="en-US" sz="1800" dirty="0" err="1" smtClean="0"/>
              <a:t>Executors.newCachedThreadPool</a:t>
            </a:r>
            <a:r>
              <a:rPr lang="en-US" altLang="en-US" sz="1800" dirty="0" smtClean="0"/>
              <a:t>() methods.</a:t>
            </a:r>
          </a:p>
          <a:p>
            <a:pPr lvl="1">
              <a:lnSpc>
                <a:spcPct val="100000"/>
              </a:lnSpc>
              <a:spcAft>
                <a:spcPct val="0"/>
              </a:spcAft>
            </a:pPr>
            <a:r>
              <a:rPr lang="en-US" altLang="en-US" sz="1800" dirty="0" smtClean="0"/>
              <a:t>Can be used when we want Single threading a task without queuing further requests.</a:t>
            </a:r>
          </a:p>
          <a:p>
            <a:pPr lvl="1">
              <a:lnSpc>
                <a:spcPct val="100000"/>
              </a:lnSpc>
              <a:spcAft>
                <a:spcPct val="0"/>
              </a:spcAft>
            </a:pPr>
            <a:r>
              <a:rPr lang="en-US" altLang="en-US" sz="1800" dirty="0" smtClean="0"/>
              <a:t>Improve application performance. If you must have a hand-off between threads, you will need some synchronization object. If you can satisfy the conditions required for its use, </a:t>
            </a:r>
            <a:r>
              <a:rPr lang="en-US" altLang="en-US" sz="1800" dirty="0" err="1" smtClean="0"/>
              <a:t>SynchronousQueue</a:t>
            </a:r>
            <a:r>
              <a:rPr lang="en-US" altLang="en-US" sz="1800" dirty="0" smtClean="0"/>
              <a:t> is the fastest synchronization</a:t>
            </a:r>
          </a:p>
          <a:p>
            <a:pPr>
              <a:spcAft>
                <a:spcPct val="0"/>
              </a:spcAft>
            </a:pPr>
            <a:endParaRPr lang="en-US" altLang="en-US" dirty="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037" y="884238"/>
            <a:ext cx="8227457" cy="312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535824"/>
      </p:ext>
    </p:extLst>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err="1" smtClean="0"/>
              <a:t>BlockingDequeue</a:t>
            </a:r>
            <a:endParaRPr lang="en-US" altLang="en-US" dirty="0" smtClean="0"/>
          </a:p>
        </p:txBody>
      </p:sp>
      <p:sp>
        <p:nvSpPr>
          <p:cNvPr id="33795" name="Content Placeholder 2"/>
          <p:cNvSpPr>
            <a:spLocks noGrp="1"/>
          </p:cNvSpPr>
          <p:nvPr>
            <p:ph sz="quarter" idx="10"/>
          </p:nvPr>
        </p:nvSpPr>
        <p:spPr>
          <a:xfrm>
            <a:off x="556540" y="762000"/>
            <a:ext cx="11429139" cy="5638800"/>
          </a:xfrm>
        </p:spPr>
        <p:txBody>
          <a:bodyPr/>
          <a:lstStyle/>
          <a:p>
            <a:pPr>
              <a:lnSpc>
                <a:spcPct val="100000"/>
              </a:lnSpc>
              <a:spcAft>
                <a:spcPct val="0"/>
              </a:spcAft>
            </a:pPr>
            <a:r>
              <a:rPr lang="en-US" altLang="en-US" sz="1800" dirty="0" smtClean="0"/>
              <a:t>An interface extends the </a:t>
            </a:r>
            <a:r>
              <a:rPr lang="en-US" altLang="en-US" sz="1800" dirty="0" err="1" smtClean="0"/>
              <a:t>BlockingQueue</a:t>
            </a:r>
            <a:r>
              <a:rPr lang="en-US" altLang="en-US" sz="1800" dirty="0" smtClean="0"/>
              <a:t> interface.</a:t>
            </a:r>
          </a:p>
          <a:p>
            <a:pPr>
              <a:lnSpc>
                <a:spcPct val="100000"/>
              </a:lnSpc>
              <a:spcAft>
                <a:spcPct val="0"/>
              </a:spcAft>
            </a:pPr>
            <a:r>
              <a:rPr lang="en-US" altLang="en-US" sz="1800" dirty="0" smtClean="0"/>
              <a:t>A </a:t>
            </a:r>
            <a:r>
              <a:rPr lang="en-US" altLang="en-US" sz="1800" dirty="0" err="1" smtClean="0"/>
              <a:t>Deque</a:t>
            </a:r>
            <a:r>
              <a:rPr lang="en-US" altLang="en-US" sz="1800" dirty="0" smtClean="0"/>
              <a:t> that </a:t>
            </a:r>
          </a:p>
          <a:p>
            <a:pPr lvl="1">
              <a:lnSpc>
                <a:spcPct val="100000"/>
              </a:lnSpc>
              <a:spcAft>
                <a:spcPct val="0"/>
              </a:spcAft>
            </a:pPr>
            <a:r>
              <a:rPr lang="en-US" altLang="en-US" sz="1800" dirty="0" smtClean="0"/>
              <a:t>additionally supports blocking operations that wait for the </a:t>
            </a:r>
            <a:r>
              <a:rPr lang="en-US" altLang="en-US" sz="1800" dirty="0" err="1" smtClean="0"/>
              <a:t>deque</a:t>
            </a:r>
            <a:r>
              <a:rPr lang="en-US" altLang="en-US" sz="1800" dirty="0" smtClean="0"/>
              <a:t> to become non-empty when retrieving an element,</a:t>
            </a:r>
          </a:p>
          <a:p>
            <a:pPr lvl="1">
              <a:lnSpc>
                <a:spcPct val="100000"/>
              </a:lnSpc>
              <a:spcAft>
                <a:spcPct val="0"/>
              </a:spcAft>
            </a:pPr>
            <a:r>
              <a:rPr lang="en-US" altLang="en-US" sz="1800" dirty="0" smtClean="0"/>
              <a:t>and wait for space to become available in the </a:t>
            </a:r>
            <a:r>
              <a:rPr lang="en-US" altLang="en-US" sz="1800" dirty="0" err="1" smtClean="0"/>
              <a:t>deque</a:t>
            </a:r>
            <a:r>
              <a:rPr lang="en-US" altLang="en-US" sz="1800" dirty="0" smtClean="0"/>
              <a:t> when storing an element.</a:t>
            </a:r>
          </a:p>
          <a:p>
            <a:pPr>
              <a:lnSpc>
                <a:spcPct val="100000"/>
              </a:lnSpc>
              <a:spcAft>
                <a:spcPct val="0"/>
              </a:spcAft>
            </a:pPr>
            <a:r>
              <a:rPr lang="en-US" altLang="en-US" sz="1800" dirty="0" smtClean="0"/>
              <a:t>Doesn’t permit null values</a:t>
            </a:r>
          </a:p>
          <a:p>
            <a:pPr>
              <a:spcAft>
                <a:spcPct val="0"/>
              </a:spcAft>
            </a:pPr>
            <a:endParaRPr lang="en-US" altLang="en-US" dirty="0" smtClean="0"/>
          </a:p>
          <a:p>
            <a:pPr>
              <a:spcAft>
                <a:spcPct val="0"/>
              </a:spcAft>
            </a:pPr>
            <a:endParaRPr lang="en-US" altLang="en-US" dirty="0" smtClean="0"/>
          </a:p>
        </p:txBody>
      </p:sp>
      <p:graphicFrame>
        <p:nvGraphicFramePr>
          <p:cNvPr id="4" name="Table 3"/>
          <p:cNvGraphicFramePr>
            <a:graphicFrameLocks noGrp="1"/>
          </p:cNvGraphicFramePr>
          <p:nvPr/>
        </p:nvGraphicFramePr>
        <p:xfrm>
          <a:off x="914163" y="4067175"/>
          <a:ext cx="10872600" cy="2216300"/>
        </p:xfrm>
        <a:graphic>
          <a:graphicData uri="http://schemas.openxmlformats.org/drawingml/2006/table">
            <a:tbl>
              <a:tblPr/>
              <a:tblGrid>
                <a:gridCol w="2174520"/>
                <a:gridCol w="2174520"/>
                <a:gridCol w="2174520"/>
                <a:gridCol w="2174520"/>
                <a:gridCol w="2174520"/>
              </a:tblGrid>
              <a:tr h="221615">
                <a:tc gridSpan="5">
                  <a:txBody>
                    <a:bodyPr/>
                    <a:lstStyle/>
                    <a:p>
                      <a:pPr algn="l"/>
                      <a:r>
                        <a:rPr lang="en-US" sz="1200" b="1" dirty="0">
                          <a:effectLst/>
                        </a:rPr>
                        <a:t>First Element (Head)</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1615">
                <a:tc>
                  <a:txBody>
                    <a:bodyPr/>
                    <a:lstStyle/>
                    <a:p>
                      <a:pPr algn="l"/>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Throws exception</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Special value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Blocks</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Times out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Insert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2"/>
                        </a:rPr>
                        <a:t>addFirst</a:t>
                      </a:r>
                      <a:r>
                        <a:rPr lang="en-US" sz="1200" u="none" strike="noStrike" dirty="0">
                          <a:solidFill>
                            <a:srgbClr val="4C6B87"/>
                          </a:solidFill>
                          <a:effectLst/>
                          <a:hlinkClick r:id="rId2"/>
                        </a:rPr>
                        <a:t>(e)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3"/>
                        </a:rPr>
                        <a:t>offerFirst(e)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4"/>
                        </a:rPr>
                        <a:t>putFirst(e)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5"/>
                        </a:rPr>
                        <a:t>offerFirst(e, time, unit)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Remove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6"/>
                        </a:rPr>
                        <a:t>removeFirst</a:t>
                      </a:r>
                      <a:r>
                        <a:rPr lang="en-US" sz="1200" u="none" strike="noStrike" dirty="0">
                          <a:solidFill>
                            <a:srgbClr val="4C6B87"/>
                          </a:solidFill>
                          <a:effectLst/>
                          <a:hlinkClick r:id="rId6"/>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7"/>
                        </a:rPr>
                        <a:t>pollFirst</a:t>
                      </a:r>
                      <a:r>
                        <a:rPr lang="en-US" sz="1200" u="none" strike="noStrike" dirty="0">
                          <a:solidFill>
                            <a:srgbClr val="4C6B87"/>
                          </a:solidFill>
                          <a:effectLst/>
                          <a:hlinkClick r:id="rId7"/>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8"/>
                        </a:rPr>
                        <a:t>takeFirst</a:t>
                      </a:r>
                      <a:r>
                        <a:rPr lang="en-US" sz="1200" u="none" strike="noStrike" dirty="0">
                          <a:solidFill>
                            <a:srgbClr val="4C6B87"/>
                          </a:solidFill>
                          <a:effectLst/>
                          <a:hlinkClick r:id="rId8"/>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7"/>
                        </a:rPr>
                        <a:t>pollFirst(time, unit)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Examine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9"/>
                        </a:rPr>
                        <a:t>getFirst()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0"/>
                        </a:rPr>
                        <a:t>peekFirst()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not applicable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not applicable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gridSpan="5">
                  <a:txBody>
                    <a:bodyPr/>
                    <a:lstStyle/>
                    <a:p>
                      <a:pPr algn="l"/>
                      <a:r>
                        <a:rPr lang="en-US" sz="1200" b="1" dirty="0">
                          <a:effectLst/>
                        </a:rPr>
                        <a:t>Last Element (Tail)</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1615">
                <a:tc>
                  <a:txBody>
                    <a:bodyPr/>
                    <a:lstStyle/>
                    <a:p>
                      <a:pPr algn="l"/>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Throws exception</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Special value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Blocks</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Times out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Insert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1"/>
                        </a:rPr>
                        <a:t>addLast(e)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2"/>
                        </a:rPr>
                        <a:t>offerLast(e)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13"/>
                        </a:rPr>
                        <a:t>putLast</a:t>
                      </a:r>
                      <a:r>
                        <a:rPr lang="en-US" sz="1200" u="none" strike="noStrike" dirty="0">
                          <a:solidFill>
                            <a:srgbClr val="4C6B87"/>
                          </a:solidFill>
                          <a:effectLst/>
                          <a:hlinkClick r:id="rId13"/>
                        </a:rPr>
                        <a:t>(e)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4"/>
                        </a:rPr>
                        <a:t>offerLast(e, time, unit)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a:effectLst/>
                        </a:rPr>
                        <a:t>Remove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15"/>
                        </a:rPr>
                        <a:t>removeLast</a:t>
                      </a:r>
                      <a:r>
                        <a:rPr lang="en-US" sz="1200" u="none" strike="noStrike" dirty="0">
                          <a:solidFill>
                            <a:srgbClr val="4C6B87"/>
                          </a:solidFill>
                          <a:effectLst/>
                          <a:hlinkClick r:id="rId15"/>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6"/>
                        </a:rPr>
                        <a:t>pollLast()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17"/>
                        </a:rPr>
                        <a:t>takeLast</a:t>
                      </a:r>
                      <a:r>
                        <a:rPr lang="en-US" sz="1200" u="none" strike="noStrike" dirty="0">
                          <a:solidFill>
                            <a:srgbClr val="4C6B87"/>
                          </a:solidFill>
                          <a:effectLst/>
                          <a:hlinkClick r:id="rId17"/>
                        </a:rPr>
                        <a:t>()</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8"/>
                        </a:rPr>
                        <a:t>pollLast(time, unit)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5">
                <a:tc>
                  <a:txBody>
                    <a:bodyPr/>
                    <a:lstStyle/>
                    <a:p>
                      <a:pPr algn="l"/>
                      <a:r>
                        <a:rPr lang="en-US" sz="1200" b="1" dirty="0">
                          <a:effectLst/>
                        </a:rPr>
                        <a:t>Examine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9"/>
                        </a:rPr>
                        <a:t>getLast()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20"/>
                        </a:rPr>
                        <a:t>peekLast()</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a:effectLst/>
                        </a:rPr>
                        <a:t>not applicable</a:t>
                      </a:r>
                      <a:endParaRPr lang="en-US" sz="120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i="1" dirty="0">
                          <a:effectLst/>
                        </a:rPr>
                        <a:t>not applicable</a:t>
                      </a:r>
                      <a:endParaRPr lang="en-US" sz="1200" dirty="0">
                        <a:effectLst/>
                      </a:endParaRPr>
                    </a:p>
                  </a:txBody>
                  <a:tcPr marL="60288" marR="25839" marT="19375" marB="1937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bl>
          </a:graphicData>
        </a:graphic>
      </p:graphicFrame>
      <p:pic>
        <p:nvPicPr>
          <p:cNvPr id="3386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48888" y="2667000"/>
            <a:ext cx="6602280" cy="138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6676470"/>
      </p:ext>
    </p:extLst>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pPr marL="0" indent="0">
              <a:buNone/>
            </a:pPr>
            <a:r>
              <a:rPr lang="en-US" dirty="0"/>
              <a:t>With the increasingly complexity of concurrent applications, many developers find that Java's low-level threading capabilities are insufficient to their programming needs. In that case, it might be time to discover the Java Concurrency Utilities. </a:t>
            </a:r>
            <a:endParaRPr lang="en-US" dirty="0" smtClean="0"/>
          </a:p>
          <a:p>
            <a:pPr marL="0" indent="0">
              <a:buNone/>
            </a:pPr>
            <a:endParaRPr lang="en-US" dirty="0"/>
          </a:p>
          <a:p>
            <a:pPr marL="0" indent="0">
              <a:buNone/>
            </a:pPr>
            <a:r>
              <a:rPr lang="en-US" dirty="0" smtClean="0"/>
              <a:t>The course introduces </a:t>
            </a:r>
            <a:r>
              <a:rPr lang="en-US" dirty="0"/>
              <a:t>software </a:t>
            </a:r>
            <a:r>
              <a:rPr lang="en-US" dirty="0" smtClean="0"/>
              <a:t>developers familiar </a:t>
            </a:r>
            <a:r>
              <a:rPr lang="en-US" dirty="0"/>
              <a:t>with basic Java threading to the Java Concurrency Utilities packages and framework.</a:t>
            </a:r>
          </a:p>
        </p:txBody>
      </p:sp>
    </p:spTree>
    <p:extLst>
      <p:ext uri="{BB962C8B-B14F-4D97-AF65-F5344CB8AC3E}">
        <p14:creationId xmlns:p14="http://schemas.microsoft.com/office/powerpoint/2010/main" val="384975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BlockingDequeue</a:t>
            </a:r>
          </a:p>
        </p:txBody>
      </p:sp>
      <p:sp>
        <p:nvSpPr>
          <p:cNvPr id="34819" name="Content Placeholder 2"/>
          <p:cNvSpPr>
            <a:spLocks noGrp="1"/>
          </p:cNvSpPr>
          <p:nvPr>
            <p:ph sz="quarter" idx="10"/>
          </p:nvPr>
        </p:nvSpPr>
        <p:spPr/>
        <p:txBody>
          <a:bodyPr/>
          <a:lstStyle/>
          <a:p>
            <a:pPr>
              <a:lnSpc>
                <a:spcPct val="100000"/>
              </a:lnSpc>
              <a:spcAft>
                <a:spcPct val="0"/>
              </a:spcAft>
            </a:pPr>
            <a:r>
              <a:rPr lang="en-US" altLang="en-US" sz="1800" dirty="0" smtClean="0"/>
              <a:t>A </a:t>
            </a:r>
            <a:r>
              <a:rPr lang="en-US" altLang="en-US" sz="1800" dirty="0" err="1" smtClean="0"/>
              <a:t>BlockingDeque</a:t>
            </a:r>
            <a:r>
              <a:rPr lang="en-US" altLang="en-US" sz="1800" dirty="0" smtClean="0"/>
              <a:t> implementation may be used directly as a FIFO </a:t>
            </a:r>
            <a:r>
              <a:rPr lang="en-US" altLang="en-US" sz="1800" dirty="0" err="1" smtClean="0"/>
              <a:t>BlockingQueue</a:t>
            </a:r>
            <a:r>
              <a:rPr lang="en-US" altLang="en-US" sz="1800" dirty="0" smtClean="0"/>
              <a:t>. </a:t>
            </a:r>
          </a:p>
          <a:p>
            <a:pPr>
              <a:lnSpc>
                <a:spcPct val="100000"/>
              </a:lnSpc>
              <a:spcAft>
                <a:spcPct val="0"/>
              </a:spcAft>
            </a:pPr>
            <a:r>
              <a:rPr lang="en-US" altLang="en-US" sz="1800" dirty="0" smtClean="0"/>
              <a:t>The methods inherited from the </a:t>
            </a:r>
            <a:r>
              <a:rPr lang="en-US" altLang="en-US" sz="1800" dirty="0" err="1" smtClean="0"/>
              <a:t>BlockingQueue</a:t>
            </a:r>
            <a:r>
              <a:rPr lang="en-US" altLang="en-US" sz="1800" dirty="0" smtClean="0"/>
              <a:t> interface are precisely equivalent to </a:t>
            </a:r>
            <a:r>
              <a:rPr lang="en-US" altLang="en-US" sz="1800" dirty="0" err="1" smtClean="0"/>
              <a:t>BlockingDeque</a:t>
            </a:r>
            <a:r>
              <a:rPr lang="en-US" altLang="en-US" sz="1800" dirty="0" smtClean="0"/>
              <a:t> methods as indicated in the following table:</a:t>
            </a:r>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r>
              <a:rPr lang="en-US" altLang="en-US" dirty="0" smtClean="0">
                <a:hlinkClick r:id="rId2"/>
              </a:rPr>
              <a:t>http://docs.oracle.com/javase/7/docs/api/java/util/concurrent/BlockingDeque.html</a:t>
            </a:r>
            <a:endParaRPr lang="en-US" altLang="en-US" dirty="0" smtClean="0"/>
          </a:p>
          <a:p>
            <a:pPr>
              <a:spcAft>
                <a:spcPct val="0"/>
              </a:spcAft>
            </a:pPr>
            <a:endParaRPr lang="en-US" altLang="en-US" dirty="0" smtClean="0"/>
          </a:p>
          <a:p>
            <a:pPr>
              <a:spcAft>
                <a:spcPct val="0"/>
              </a:spcAft>
            </a:pPr>
            <a:endParaRPr lang="en-US" altLang="en-US" dirty="0" smtClean="0"/>
          </a:p>
        </p:txBody>
      </p:sp>
      <p:graphicFrame>
        <p:nvGraphicFramePr>
          <p:cNvPr id="4" name="Table 3"/>
          <p:cNvGraphicFramePr>
            <a:graphicFrameLocks noGrp="1"/>
          </p:cNvGraphicFramePr>
          <p:nvPr/>
        </p:nvGraphicFramePr>
        <p:xfrm>
          <a:off x="1140587" y="2206626"/>
          <a:ext cx="8959633" cy="3192675"/>
        </p:xfrm>
        <a:graphic>
          <a:graphicData uri="http://schemas.openxmlformats.org/drawingml/2006/table">
            <a:tbl>
              <a:tblPr/>
              <a:tblGrid>
                <a:gridCol w="4462884"/>
                <a:gridCol w="4496749"/>
              </a:tblGrid>
              <a:tr h="221612">
                <a:tc>
                  <a:txBody>
                    <a:bodyPr/>
                    <a:lstStyle/>
                    <a:p>
                      <a:pPr algn="l"/>
                      <a:r>
                        <a:rPr lang="en-US" sz="1200" b="1" dirty="0">
                          <a:effectLst/>
                        </a:rPr>
                        <a:t>BlockingQueue Method</a:t>
                      </a:r>
                      <a:endParaRPr lang="en-US" sz="1200" dirty="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b="1">
                          <a:effectLst/>
                        </a:rPr>
                        <a:t>Equivalent BlockingDeque Method</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gridSpan="2">
                  <a:txBody>
                    <a:bodyPr/>
                    <a:lstStyle/>
                    <a:p>
                      <a:pPr algn="l"/>
                      <a:r>
                        <a:rPr lang="en-US" sz="1200" b="1">
                          <a:effectLst/>
                        </a:rPr>
                        <a:t>Insert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r>
              <a:tr h="221612">
                <a:tc>
                  <a:txBody>
                    <a:bodyPr/>
                    <a:lstStyle/>
                    <a:p>
                      <a:pPr algn="l"/>
                      <a:r>
                        <a:rPr lang="en-US" sz="1200" u="none" strike="noStrike">
                          <a:solidFill>
                            <a:srgbClr val="4C6B87"/>
                          </a:solidFill>
                          <a:effectLst/>
                          <a:hlinkClick r:id="rId3"/>
                        </a:rPr>
                        <a:t>add(e)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4"/>
                        </a:rPr>
                        <a:t>addLast</a:t>
                      </a:r>
                      <a:r>
                        <a:rPr lang="en-US" sz="1200" u="none" strike="noStrike" dirty="0">
                          <a:solidFill>
                            <a:srgbClr val="4C6B87"/>
                          </a:solidFill>
                          <a:effectLst/>
                          <a:hlinkClick r:id="rId4"/>
                        </a:rPr>
                        <a:t>(e)</a:t>
                      </a:r>
                      <a:endParaRPr lang="en-US" sz="1200" dirty="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5"/>
                        </a:rPr>
                        <a:t>offer(e)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6"/>
                        </a:rPr>
                        <a:t>offerLast(e)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7"/>
                        </a:rPr>
                        <a:t>put(e)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8"/>
                        </a:rPr>
                        <a:t>putLast(e)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9"/>
                        </a:rPr>
                        <a:t>offer(e, time, unit)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0"/>
                        </a:rPr>
                        <a:t>offerLast(e, time, unit)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gridSpan="2">
                  <a:txBody>
                    <a:bodyPr/>
                    <a:lstStyle/>
                    <a:p>
                      <a:pPr algn="l"/>
                      <a:r>
                        <a:rPr lang="en-US" sz="1200" b="1">
                          <a:effectLst/>
                        </a:rPr>
                        <a:t>Remove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r>
              <a:tr h="221612">
                <a:tc>
                  <a:txBody>
                    <a:bodyPr/>
                    <a:lstStyle/>
                    <a:p>
                      <a:pPr algn="l"/>
                      <a:r>
                        <a:rPr lang="en-US" sz="1200" u="none" strike="noStrike">
                          <a:solidFill>
                            <a:srgbClr val="4C6B87"/>
                          </a:solidFill>
                          <a:effectLst/>
                          <a:hlinkClick r:id="rId11"/>
                        </a:rPr>
                        <a:t>remove()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2"/>
                        </a:rPr>
                        <a:t>removeFirst()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13"/>
                        </a:rPr>
                        <a:t>poll()</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4"/>
                        </a:rPr>
                        <a:t>pollFirst()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15"/>
                        </a:rPr>
                        <a:t>take()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6"/>
                        </a:rPr>
                        <a:t>takeFirst()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a:txBody>
                    <a:bodyPr/>
                    <a:lstStyle/>
                    <a:p>
                      <a:pPr algn="l"/>
                      <a:r>
                        <a:rPr lang="en-US" sz="1200" u="none" strike="noStrike">
                          <a:solidFill>
                            <a:srgbClr val="4C6B87"/>
                          </a:solidFill>
                          <a:effectLst/>
                          <a:hlinkClick r:id="rId17"/>
                        </a:rPr>
                        <a:t>poll(time, unit)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18"/>
                        </a:rPr>
                        <a:t>pollFirst(time, unit)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221612">
                <a:tc gridSpan="2">
                  <a:txBody>
                    <a:bodyPr/>
                    <a:lstStyle/>
                    <a:p>
                      <a:pPr algn="l"/>
                      <a:r>
                        <a:rPr lang="en-US" sz="1200" b="1">
                          <a:effectLst/>
                        </a:rPr>
                        <a:t>Examine</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hMerge="1">
                  <a:txBody>
                    <a:bodyPr/>
                    <a:lstStyle/>
                    <a:p>
                      <a:endParaRPr lang="en-US"/>
                    </a:p>
                  </a:txBody>
                  <a:tcPr/>
                </a:tc>
              </a:tr>
              <a:tr h="221612">
                <a:tc>
                  <a:txBody>
                    <a:bodyPr/>
                    <a:lstStyle/>
                    <a:p>
                      <a:pPr algn="l"/>
                      <a:r>
                        <a:rPr lang="en-US" sz="1200" u="none" strike="noStrike">
                          <a:solidFill>
                            <a:srgbClr val="4C6B87"/>
                          </a:solidFill>
                          <a:effectLst/>
                          <a:hlinkClick r:id="rId19"/>
                        </a:rPr>
                        <a:t>element()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a:solidFill>
                            <a:srgbClr val="4C6B87"/>
                          </a:solidFill>
                          <a:effectLst/>
                          <a:hlinkClick r:id="rId20"/>
                        </a:rPr>
                        <a:t>getFirst()</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r h="311511">
                <a:tc>
                  <a:txBody>
                    <a:bodyPr/>
                    <a:lstStyle/>
                    <a:p>
                      <a:pPr algn="l"/>
                      <a:r>
                        <a:rPr lang="en-US" sz="1200" u="none" strike="noStrike">
                          <a:solidFill>
                            <a:srgbClr val="4C6B87"/>
                          </a:solidFill>
                          <a:effectLst/>
                          <a:hlinkClick r:id="rId21"/>
                        </a:rPr>
                        <a:t>peek()</a:t>
                      </a:r>
                      <a:endParaRPr lang="en-US" sz="120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algn="l"/>
                      <a:r>
                        <a:rPr lang="en-US" sz="1200" u="none" strike="noStrike" dirty="0" err="1">
                          <a:solidFill>
                            <a:srgbClr val="4C6B87"/>
                          </a:solidFill>
                          <a:effectLst/>
                          <a:hlinkClick r:id="rId22"/>
                        </a:rPr>
                        <a:t>peekFirst</a:t>
                      </a:r>
                      <a:r>
                        <a:rPr lang="en-US" sz="1200" u="none" strike="noStrike" dirty="0">
                          <a:solidFill>
                            <a:srgbClr val="4C6B87"/>
                          </a:solidFill>
                          <a:effectLst/>
                          <a:hlinkClick r:id="rId22"/>
                        </a:rPr>
                        <a:t>()</a:t>
                      </a:r>
                      <a:endParaRPr lang="en-US" sz="1200" dirty="0">
                        <a:effectLst/>
                      </a:endParaRPr>
                    </a:p>
                  </a:txBody>
                  <a:tcPr marL="60304" marR="25845" marT="19374" marB="19374"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6105618"/>
      </p:ext>
    </p:extLst>
  </p:cSld>
  <p:clrMapOvr>
    <a:masterClrMapping/>
  </p:clrMapOvr>
  <p:transition spd="slow">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LinkedBlockingDeque</a:t>
            </a:r>
            <a:br>
              <a:rPr lang="en-US" b="1" dirty="0"/>
            </a:br>
            <a:endParaRPr lang="en-US" dirty="0"/>
          </a:p>
        </p:txBody>
      </p:sp>
      <p:sp>
        <p:nvSpPr>
          <p:cNvPr id="35843" name="Content Placeholder 2"/>
          <p:cNvSpPr>
            <a:spLocks noGrp="1"/>
          </p:cNvSpPr>
          <p:nvPr>
            <p:ph sz="quarter" idx="10"/>
          </p:nvPr>
        </p:nvSpPr>
        <p:spPr/>
        <p:txBody>
          <a:bodyPr/>
          <a:lstStyle/>
          <a:p>
            <a:pPr>
              <a:lnSpc>
                <a:spcPct val="100000"/>
              </a:lnSpc>
              <a:spcAft>
                <a:spcPct val="0"/>
              </a:spcAft>
            </a:pPr>
            <a:r>
              <a:rPr lang="en-US" altLang="en-US" sz="1800" dirty="0" smtClean="0"/>
              <a:t>An optionally-bounded blocking </a:t>
            </a:r>
            <a:r>
              <a:rPr lang="en-US" altLang="en-US" sz="1800" dirty="0" err="1" smtClean="0"/>
              <a:t>deque</a:t>
            </a:r>
            <a:r>
              <a:rPr lang="en-US" altLang="en-US" sz="1800" dirty="0" smtClean="0"/>
              <a:t> based on linked nodes.</a:t>
            </a:r>
          </a:p>
          <a:p>
            <a:pPr>
              <a:lnSpc>
                <a:spcPct val="100000"/>
              </a:lnSpc>
              <a:spcAft>
                <a:spcPct val="0"/>
              </a:spcAft>
            </a:pPr>
            <a:r>
              <a:rPr lang="en-US" altLang="en-US" sz="1800" dirty="0" smtClean="0"/>
              <a:t>Attempts to put an element into a </a:t>
            </a:r>
            <a:r>
              <a:rPr lang="en-US" altLang="en-US" sz="1800" u="sng" dirty="0" smtClean="0"/>
              <a:t>full</a:t>
            </a:r>
            <a:r>
              <a:rPr lang="en-US" altLang="en-US" sz="1800" dirty="0" smtClean="0"/>
              <a:t> </a:t>
            </a:r>
            <a:r>
              <a:rPr lang="en-US" altLang="en-US" sz="1800" dirty="0" err="1" smtClean="0"/>
              <a:t>LinkedBlockingDeque</a:t>
            </a:r>
            <a:r>
              <a:rPr lang="en-US" altLang="en-US" sz="1800" dirty="0" smtClean="0"/>
              <a:t> will result in the operation blocking and  attempts to take an element from an empty </a:t>
            </a:r>
            <a:r>
              <a:rPr lang="en-US" altLang="en-US" sz="1800" dirty="0" err="1" smtClean="0"/>
              <a:t>LinkedBlockingDeque</a:t>
            </a:r>
            <a:r>
              <a:rPr lang="en-US" altLang="en-US" sz="1800" dirty="0" smtClean="0"/>
              <a:t> will similarly block. </a:t>
            </a:r>
          </a:p>
          <a:p>
            <a:pPr>
              <a:lnSpc>
                <a:spcPct val="100000"/>
              </a:lnSpc>
              <a:spcAft>
                <a:spcPct val="0"/>
              </a:spcAft>
            </a:pPr>
            <a:r>
              <a:rPr lang="en-US" altLang="en-US" sz="1800" dirty="0" smtClean="0"/>
              <a:t>You can insert and remove the element from both the ends.</a:t>
            </a:r>
          </a:p>
          <a:p>
            <a:pPr>
              <a:lnSpc>
                <a:spcPct val="100000"/>
              </a:lnSpc>
              <a:spcAft>
                <a:spcPct val="0"/>
              </a:spcAft>
            </a:pPr>
            <a:r>
              <a:rPr lang="en-US" altLang="en-US" sz="1800" dirty="0" smtClean="0"/>
              <a:t>Elements are linked to each other and know who is in front and at the back.</a:t>
            </a:r>
          </a:p>
          <a:p>
            <a:pPr>
              <a:lnSpc>
                <a:spcPct val="100000"/>
              </a:lnSpc>
              <a:spcAft>
                <a:spcPct val="0"/>
              </a:spcAft>
            </a:pPr>
            <a:r>
              <a:rPr lang="en-US" altLang="en-US" sz="1800" dirty="0" smtClean="0"/>
              <a:t>Concurrent scalable optionally bounded FIFO blocking </a:t>
            </a:r>
            <a:r>
              <a:rPr lang="en-US" altLang="en-US" sz="1800" dirty="0" err="1" smtClean="0"/>
              <a:t>deque</a:t>
            </a:r>
            <a:r>
              <a:rPr lang="en-US" altLang="en-US" sz="1800" dirty="0" smtClean="0"/>
              <a:t> backed by linked nodes.</a:t>
            </a:r>
          </a:p>
          <a:p>
            <a:pPr>
              <a:spcAft>
                <a:spcPct val="0"/>
              </a:spcAft>
            </a:pPr>
            <a:endParaRPr lang="en-US" altLang="en-US" dirty="0" smtClean="0"/>
          </a:p>
        </p:txBody>
      </p:sp>
      <p:pic>
        <p:nvPicPr>
          <p:cNvPr id="358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486" y="3429001"/>
            <a:ext cx="7021271" cy="253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6324102"/>
      </p:ext>
    </p:extLst>
  </p:cSld>
  <p:clrMapOvr>
    <a:masterClrMapping/>
  </p:clrMapOvr>
  <p:transition spd="slow">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b="1" smtClean="0"/>
              <a:t>LinkedBlockingDeque</a:t>
            </a:r>
            <a:endParaRPr lang="en-US" altLang="en-US" smtClean="0"/>
          </a:p>
        </p:txBody>
      </p:sp>
      <p:sp>
        <p:nvSpPr>
          <p:cNvPr id="36867" name="Content Placeholder 2"/>
          <p:cNvSpPr>
            <a:spLocks noGrp="1"/>
          </p:cNvSpPr>
          <p:nvPr>
            <p:ph sz="quarter" idx="10"/>
          </p:nvPr>
        </p:nvSpPr>
        <p:spPr/>
        <p:txBody>
          <a:bodyPr/>
          <a:lstStyle/>
          <a:p>
            <a:pPr>
              <a:lnSpc>
                <a:spcPct val="100000"/>
              </a:lnSpc>
              <a:spcAft>
                <a:spcPct val="0"/>
              </a:spcAft>
            </a:pPr>
            <a:r>
              <a:rPr lang="en-US" altLang="en-US" sz="1800" smtClean="0"/>
              <a:t>Constructor Details</a:t>
            </a:r>
          </a:p>
          <a:p>
            <a:pPr lvl="1">
              <a:lnSpc>
                <a:spcPct val="100000"/>
              </a:lnSpc>
              <a:spcAft>
                <a:spcPct val="0"/>
              </a:spcAft>
            </a:pPr>
            <a:r>
              <a:rPr lang="en-US" altLang="en-US" sz="1800" smtClean="0"/>
              <a:t>LinkedBlockingDeque() : Creates a LinkedBlockingDeque with a capacity of Integer.MAX_VALUE.</a:t>
            </a:r>
          </a:p>
          <a:p>
            <a:pPr lvl="1">
              <a:lnSpc>
                <a:spcPct val="100000"/>
              </a:lnSpc>
              <a:spcAft>
                <a:spcPct val="0"/>
              </a:spcAft>
            </a:pPr>
            <a:r>
              <a:rPr lang="en-US" altLang="en-US" sz="1800" smtClean="0"/>
              <a:t>LinkedBlockingDeque(int capacity) : Creates a LinkedBlockingDeque with the given (fixed) capacity.</a:t>
            </a:r>
          </a:p>
          <a:p>
            <a:pPr lvl="1">
              <a:lnSpc>
                <a:spcPct val="100000"/>
              </a:lnSpc>
              <a:spcAft>
                <a:spcPct val="0"/>
              </a:spcAft>
            </a:pPr>
            <a:r>
              <a:rPr lang="en-US" altLang="en-US" sz="1800" smtClean="0"/>
              <a:t>LinkedBlockingDeque(</a:t>
            </a:r>
            <a:r>
              <a:rPr lang="en-US" altLang="en-US" sz="1800" u="sng" smtClean="0"/>
              <a:t>Collection</a:t>
            </a:r>
            <a:r>
              <a:rPr lang="en-US" altLang="en-US" sz="1800" smtClean="0"/>
              <a:t>&lt;? extends E&gt; c) : Creates a LinkedBlockingDeque with a capacity of Integer.MAX_VALUE, initially containing the elements of the given collection, added in traversal order of the collection's iterator.</a:t>
            </a:r>
          </a:p>
          <a:p>
            <a:pPr>
              <a:lnSpc>
                <a:spcPct val="100000"/>
              </a:lnSpc>
              <a:spcAft>
                <a:spcPct val="0"/>
              </a:spcAft>
            </a:pPr>
            <a:endParaRPr lang="en-US" altLang="en-US" sz="1800" smtClean="0"/>
          </a:p>
          <a:p>
            <a:pPr>
              <a:lnSpc>
                <a:spcPct val="100000"/>
              </a:lnSpc>
              <a:spcAft>
                <a:spcPct val="0"/>
              </a:spcAft>
            </a:pPr>
            <a:endParaRPr lang="en-US" altLang="en-US" sz="1800" smtClean="0"/>
          </a:p>
          <a:p>
            <a:pPr>
              <a:lnSpc>
                <a:spcPct val="100000"/>
              </a:lnSpc>
              <a:spcAft>
                <a:spcPct val="0"/>
              </a:spcAft>
            </a:pPr>
            <a:endParaRPr lang="en-US" altLang="en-US" sz="1800" smtClean="0"/>
          </a:p>
          <a:p>
            <a:pPr>
              <a:lnSpc>
                <a:spcPct val="100000"/>
              </a:lnSpc>
              <a:spcAft>
                <a:spcPct val="0"/>
              </a:spcAft>
            </a:pPr>
            <a:r>
              <a:rPr lang="en-US" altLang="en-US" sz="1800" b="1" smtClean="0"/>
              <a:t>Usage</a:t>
            </a:r>
          </a:p>
          <a:p>
            <a:pPr>
              <a:lnSpc>
                <a:spcPct val="100000"/>
              </a:lnSpc>
              <a:spcAft>
                <a:spcPct val="0"/>
              </a:spcAft>
            </a:pPr>
            <a:endParaRPr lang="en-US" altLang="en-US" sz="1800" smtClean="0"/>
          </a:p>
          <a:p>
            <a:pPr lvl="1">
              <a:lnSpc>
                <a:spcPct val="100000"/>
              </a:lnSpc>
              <a:spcAft>
                <a:spcPct val="0"/>
              </a:spcAft>
            </a:pPr>
            <a:r>
              <a:rPr lang="en-US" altLang="en-US" sz="1800" smtClean="0"/>
              <a:t>Useful if threads are  both producing and consuming elements of the same queue</a:t>
            </a:r>
          </a:p>
          <a:p>
            <a:pPr lvl="1">
              <a:lnSpc>
                <a:spcPct val="100000"/>
              </a:lnSpc>
              <a:spcAft>
                <a:spcPct val="0"/>
              </a:spcAft>
            </a:pPr>
            <a:r>
              <a:rPr lang="en-US" altLang="en-US" sz="1800" smtClean="0"/>
              <a:t>Also useful if the producer thread needs to insert at both ends of the queue, and the consuming thread needs to remove from both ends of the queue</a:t>
            </a:r>
          </a:p>
          <a:p>
            <a:pPr>
              <a:spcAft>
                <a:spcPct val="0"/>
              </a:spcAft>
            </a:pPr>
            <a:endParaRPr lang="en-US" altLang="en-US" smtClean="0"/>
          </a:p>
        </p:txBody>
      </p:sp>
    </p:spTree>
    <p:extLst>
      <p:ext uri="{BB962C8B-B14F-4D97-AF65-F5344CB8AC3E}">
        <p14:creationId xmlns:p14="http://schemas.microsoft.com/office/powerpoint/2010/main" val="1087496255"/>
      </p:ext>
    </p:extLst>
  </p:cSld>
  <p:clrMapOvr>
    <a:masterClrMapping/>
  </p:clrMapOvr>
  <p:transition spd="slow">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ConcurrentMap</a:t>
            </a:r>
          </a:p>
        </p:txBody>
      </p:sp>
      <p:sp>
        <p:nvSpPr>
          <p:cNvPr id="3" name="Content Placeholder 2"/>
          <p:cNvSpPr>
            <a:spLocks noGrp="1"/>
          </p:cNvSpPr>
          <p:nvPr>
            <p:ph sz="quarter" idx="10"/>
          </p:nvPr>
        </p:nvSpPr>
        <p:spPr/>
        <p:txBody>
          <a:bodyPr/>
          <a:lstStyle/>
          <a:p>
            <a:pPr>
              <a:lnSpc>
                <a:spcPct val="100000"/>
              </a:lnSpc>
              <a:defRPr/>
            </a:pPr>
            <a:r>
              <a:rPr lang="en-US" sz="1800" dirty="0"/>
              <a:t>A Map providing additional atomic  methods</a:t>
            </a:r>
            <a:r>
              <a:rPr lang="en-US" sz="1800" dirty="0" smtClean="0"/>
              <a:t>.</a:t>
            </a:r>
          </a:p>
          <a:p>
            <a:pPr>
              <a:lnSpc>
                <a:spcPct val="100000"/>
              </a:lnSpc>
              <a:defRPr/>
            </a:pPr>
            <a:r>
              <a:rPr lang="en-US" sz="1800" dirty="0" smtClean="0"/>
              <a:t>Doesn’t allow null values.</a:t>
            </a:r>
          </a:p>
          <a:p>
            <a:pPr>
              <a:lnSpc>
                <a:spcPct val="100000"/>
              </a:lnSpc>
              <a:defRPr/>
            </a:pPr>
            <a:r>
              <a:rPr lang="en-US" sz="1800" dirty="0" smtClean="0"/>
              <a:t>Provides additional Atomic operations:</a:t>
            </a:r>
          </a:p>
          <a:p>
            <a:pPr lvl="1">
              <a:lnSpc>
                <a:spcPct val="100000"/>
              </a:lnSpc>
              <a:defRPr/>
            </a:pPr>
            <a:r>
              <a:rPr lang="en-US" sz="1800" dirty="0" smtClean="0"/>
              <a:t>public V </a:t>
            </a:r>
            <a:r>
              <a:rPr lang="en-US" sz="1800" b="1" dirty="0" smtClean="0"/>
              <a:t>putIfAbsent</a:t>
            </a:r>
            <a:r>
              <a:rPr lang="en-US" sz="1800" dirty="0" smtClean="0"/>
              <a:t>(K key, V value)</a:t>
            </a:r>
          </a:p>
          <a:p>
            <a:pPr lvl="1">
              <a:lnSpc>
                <a:spcPct val="100000"/>
              </a:lnSpc>
              <a:defRPr/>
            </a:pPr>
            <a:r>
              <a:rPr lang="en-US" sz="1800" b="1" dirty="0" err="1"/>
              <a:t>b</a:t>
            </a:r>
            <a:r>
              <a:rPr lang="en-US" sz="1800" b="1" dirty="0" err="1" smtClean="0"/>
              <a:t>oolean</a:t>
            </a:r>
            <a:r>
              <a:rPr lang="en-US" sz="1800" b="1" dirty="0" smtClean="0"/>
              <a:t> remove</a:t>
            </a:r>
            <a:r>
              <a:rPr lang="en-US" sz="1800" dirty="0" smtClean="0"/>
              <a:t>(Object key, Object value)</a:t>
            </a:r>
          </a:p>
          <a:p>
            <a:pPr lvl="1">
              <a:lnSpc>
                <a:spcPct val="100000"/>
              </a:lnSpc>
              <a:defRPr/>
            </a:pPr>
            <a:r>
              <a:rPr lang="en-US" sz="1800" dirty="0" smtClean="0"/>
              <a:t>public V </a:t>
            </a:r>
            <a:r>
              <a:rPr lang="en-US" sz="1800" b="1" dirty="0" smtClean="0"/>
              <a:t>replace</a:t>
            </a:r>
            <a:r>
              <a:rPr lang="en-US" sz="1800" dirty="0" smtClean="0"/>
              <a:t>(K key, V value)</a:t>
            </a:r>
          </a:p>
          <a:p>
            <a:pPr lvl="1">
              <a:lnSpc>
                <a:spcPct val="100000"/>
              </a:lnSpc>
              <a:defRPr/>
            </a:pPr>
            <a:r>
              <a:rPr lang="en-US" sz="1800" dirty="0" smtClean="0"/>
              <a:t>public V </a:t>
            </a:r>
            <a:r>
              <a:rPr lang="en-US" sz="1800" b="1" dirty="0" smtClean="0"/>
              <a:t>replace</a:t>
            </a:r>
            <a:r>
              <a:rPr lang="en-US" sz="1800" dirty="0" smtClean="0"/>
              <a:t>(K key, V </a:t>
            </a:r>
            <a:r>
              <a:rPr lang="en-US" sz="1800" dirty="0" err="1" smtClean="0"/>
              <a:t>oldValue,V</a:t>
            </a:r>
            <a:r>
              <a:rPr lang="en-US" sz="1800" dirty="0" smtClean="0"/>
              <a:t> </a:t>
            </a:r>
            <a:r>
              <a:rPr lang="en-US" sz="1800" dirty="0" err="1" smtClean="0"/>
              <a:t>newValue</a:t>
            </a:r>
            <a:r>
              <a:rPr lang="en-US" sz="1800" dirty="0" smtClean="0"/>
              <a:t>)</a:t>
            </a:r>
          </a:p>
          <a:p>
            <a:pPr marL="495300" lvl="1" indent="0">
              <a:lnSpc>
                <a:spcPct val="100000"/>
              </a:lnSpc>
              <a:buFont typeface="Courier New" pitchFamily="49" charset="0"/>
              <a:buNone/>
              <a:defRPr/>
            </a:pPr>
            <a:endParaRPr lang="en-US" sz="1800" dirty="0" smtClean="0"/>
          </a:p>
          <a:p>
            <a:pPr lvl="1">
              <a:lnSpc>
                <a:spcPct val="100000"/>
              </a:lnSpc>
              <a:defRPr/>
            </a:pPr>
            <a:r>
              <a:rPr lang="en-US" sz="1800" b="1" dirty="0"/>
              <a:t>Memory consistency effects</a:t>
            </a:r>
            <a:r>
              <a:rPr lang="en-US" sz="1800" dirty="0"/>
              <a:t>: As with other concurrent collections, actions in a thread prior to placing an object into a ConcurrentMap as a key or value </a:t>
            </a:r>
            <a:r>
              <a:rPr lang="en-US" sz="1800" i="1" dirty="0"/>
              <a:t>happen-before</a:t>
            </a:r>
            <a:r>
              <a:rPr lang="en-US" sz="1800" dirty="0"/>
              <a:t> actions subsequent to the access or removal of that object from </a:t>
            </a:r>
            <a:r>
              <a:rPr lang="en-US" sz="1800" dirty="0" smtClean="0"/>
              <a:t>the ConcurrentMap</a:t>
            </a:r>
            <a:r>
              <a:rPr lang="en-US" sz="1800" dirty="0"/>
              <a:t> in another thread.</a:t>
            </a:r>
          </a:p>
        </p:txBody>
      </p:sp>
    </p:spTree>
    <p:extLst>
      <p:ext uri="{BB962C8B-B14F-4D97-AF65-F5344CB8AC3E}">
        <p14:creationId xmlns:p14="http://schemas.microsoft.com/office/powerpoint/2010/main" val="2831466875"/>
      </p:ext>
    </p:extLst>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ConcurrentHashMap</a:t>
            </a:r>
            <a:br>
              <a:rPr lang="en-US" b="1" dirty="0"/>
            </a:br>
            <a:endParaRPr lang="en-US" dirty="0"/>
          </a:p>
        </p:txBody>
      </p:sp>
      <p:sp>
        <p:nvSpPr>
          <p:cNvPr id="3" name="Content Placeholder 2"/>
          <p:cNvSpPr>
            <a:spLocks noGrp="1"/>
          </p:cNvSpPr>
          <p:nvPr>
            <p:ph sz="quarter" idx="10"/>
          </p:nvPr>
        </p:nvSpPr>
        <p:spPr/>
        <p:txBody>
          <a:bodyPr>
            <a:normAutofit fontScale="85000" lnSpcReduction="10000"/>
          </a:bodyPr>
          <a:lstStyle/>
          <a:p>
            <a:pPr>
              <a:lnSpc>
                <a:spcPct val="100000"/>
              </a:lnSpc>
              <a:defRPr/>
            </a:pPr>
            <a:r>
              <a:rPr lang="en-US" sz="1800" dirty="0" smtClean="0"/>
              <a:t>A </a:t>
            </a:r>
            <a:r>
              <a:rPr lang="en-US" sz="1800" dirty="0"/>
              <a:t>hash table supporting full concurrency of retrievals and adjustable expected concurrency for updates. </a:t>
            </a:r>
            <a:endParaRPr lang="en-US" sz="1800" dirty="0" smtClean="0"/>
          </a:p>
          <a:p>
            <a:pPr>
              <a:lnSpc>
                <a:spcPct val="100000"/>
              </a:lnSpc>
              <a:defRPr/>
            </a:pPr>
            <a:r>
              <a:rPr lang="en-US" sz="1800" dirty="0" smtClean="0"/>
              <a:t>All </a:t>
            </a:r>
            <a:r>
              <a:rPr lang="en-US" sz="1800" dirty="0"/>
              <a:t>operations are </a:t>
            </a:r>
            <a:r>
              <a:rPr lang="en-US" sz="1800" dirty="0" smtClean="0"/>
              <a:t>thread-safe.</a:t>
            </a:r>
          </a:p>
          <a:p>
            <a:pPr>
              <a:lnSpc>
                <a:spcPct val="100000"/>
              </a:lnSpc>
              <a:defRPr/>
            </a:pPr>
            <a:r>
              <a:rPr lang="en-US" sz="1800" dirty="0" smtClean="0"/>
              <a:t>Retrieval </a:t>
            </a:r>
            <a:r>
              <a:rPr lang="en-US" sz="1800" dirty="0"/>
              <a:t>operations do </a:t>
            </a:r>
            <a:r>
              <a:rPr lang="en-US" sz="1800" i="1" dirty="0"/>
              <a:t>not</a:t>
            </a:r>
            <a:r>
              <a:rPr lang="en-US" sz="1800" dirty="0"/>
              <a:t> entail </a:t>
            </a:r>
            <a:r>
              <a:rPr lang="en-US" sz="1800" dirty="0" smtClean="0"/>
              <a:t>locking.</a:t>
            </a:r>
          </a:p>
          <a:p>
            <a:pPr>
              <a:lnSpc>
                <a:spcPct val="100000"/>
              </a:lnSpc>
              <a:defRPr/>
            </a:pPr>
            <a:r>
              <a:rPr lang="en-US" sz="1800" dirty="0" smtClean="0"/>
              <a:t>No support </a:t>
            </a:r>
            <a:r>
              <a:rPr lang="en-US" sz="1800" dirty="0"/>
              <a:t>for locking the entire </a:t>
            </a:r>
            <a:r>
              <a:rPr lang="en-US" sz="1800" dirty="0" smtClean="0"/>
              <a:t>table.</a:t>
            </a:r>
          </a:p>
          <a:p>
            <a:pPr>
              <a:lnSpc>
                <a:spcPct val="100000"/>
              </a:lnSpc>
              <a:defRPr/>
            </a:pPr>
            <a:r>
              <a:rPr lang="en-US" sz="1800" dirty="0" smtClean="0"/>
              <a:t>Only </a:t>
            </a:r>
            <a:r>
              <a:rPr lang="en-US" sz="1800" dirty="0"/>
              <a:t>lock a portion of Map instead of whole </a:t>
            </a:r>
            <a:r>
              <a:rPr lang="en-US" sz="1800" dirty="0" smtClean="0"/>
              <a:t>Map during update.</a:t>
            </a:r>
          </a:p>
          <a:p>
            <a:pPr>
              <a:lnSpc>
                <a:spcPct val="100000"/>
              </a:lnSpc>
              <a:defRPr/>
            </a:pPr>
            <a:r>
              <a:rPr lang="en-US" sz="1800" dirty="0" smtClean="0"/>
              <a:t>Iterator returned by ConcurrentHashMap is weekly consistent, fail safe and never throw ConcurrentModificationException.</a:t>
            </a:r>
          </a:p>
          <a:p>
            <a:pPr>
              <a:lnSpc>
                <a:spcPct val="100000"/>
              </a:lnSpc>
              <a:defRPr/>
            </a:pPr>
            <a:r>
              <a:rPr lang="en-US" sz="1800" dirty="0" smtClean="0"/>
              <a:t>During putAll() and clear() operations, concurrent read may only reflect insertion or deletion of some entries.</a:t>
            </a:r>
          </a:p>
          <a:p>
            <a:pPr>
              <a:lnSpc>
                <a:spcPct val="100000"/>
              </a:lnSpc>
              <a:defRPr/>
            </a:pPr>
            <a:r>
              <a:rPr lang="en-US" sz="1800" dirty="0" err="1" smtClean="0"/>
              <a:t>PutIfAbsent</a:t>
            </a:r>
            <a:r>
              <a:rPr lang="en-US" sz="1800" dirty="0" smtClean="0"/>
              <a:t>() –</a:t>
            </a:r>
          </a:p>
          <a:p>
            <a:pPr marL="0" indent="0">
              <a:lnSpc>
                <a:spcPct val="100000"/>
              </a:lnSpc>
              <a:buNone/>
              <a:defRPr/>
            </a:pPr>
            <a:r>
              <a:rPr lang="en-US" sz="1800" dirty="0" smtClean="0"/>
              <a:t>	If </a:t>
            </a:r>
            <a:r>
              <a:rPr lang="en-US" sz="1800" dirty="0"/>
              <a:t>the specified key is not already associated with a value, associate it with the given value. This is </a:t>
            </a:r>
            <a:r>
              <a:rPr lang="en-US" sz="1800" dirty="0" smtClean="0"/>
              <a:t>equivalent </a:t>
            </a:r>
            <a:r>
              <a:rPr lang="en-US" sz="1800" dirty="0"/>
              <a:t>to </a:t>
            </a:r>
            <a:endParaRPr lang="en-US" sz="1800" dirty="0" smtClean="0"/>
          </a:p>
          <a:p>
            <a:pPr marL="0" indent="0">
              <a:lnSpc>
                <a:spcPct val="100000"/>
              </a:lnSpc>
              <a:buNone/>
              <a:defRPr/>
            </a:pPr>
            <a:endParaRPr lang="en-US" sz="1800" dirty="0" smtClean="0"/>
          </a:p>
          <a:p>
            <a:pPr marL="0" indent="0" algn="ctr">
              <a:lnSpc>
                <a:spcPct val="100000"/>
              </a:lnSpc>
              <a:buNone/>
              <a:defRPr/>
            </a:pPr>
            <a:endParaRPr lang="en-US" sz="1800" dirty="0"/>
          </a:p>
          <a:p>
            <a:pPr marL="0" indent="0">
              <a:lnSpc>
                <a:spcPct val="100000"/>
              </a:lnSpc>
              <a:buNone/>
              <a:defRPr/>
            </a:pPr>
            <a:r>
              <a:rPr lang="en-US" sz="1800" dirty="0" smtClean="0"/>
              <a:t>	</a:t>
            </a:r>
          </a:p>
          <a:p>
            <a:pPr marL="0" indent="0">
              <a:lnSpc>
                <a:spcPct val="100000"/>
              </a:lnSpc>
              <a:buNone/>
              <a:defRPr/>
            </a:pPr>
            <a:endParaRPr lang="en-US" sz="1800" dirty="0" smtClean="0"/>
          </a:p>
          <a:p>
            <a:pPr marL="0" indent="0">
              <a:lnSpc>
                <a:spcPct val="100000"/>
              </a:lnSpc>
              <a:buNone/>
              <a:defRPr/>
            </a:pPr>
            <a:r>
              <a:rPr lang="en-US" sz="1800" dirty="0" smtClean="0"/>
              <a:t>except </a:t>
            </a:r>
            <a:r>
              <a:rPr lang="en-US" sz="1800" dirty="0"/>
              <a:t>that </a:t>
            </a:r>
            <a:r>
              <a:rPr lang="en-US" sz="1800" dirty="0" smtClean="0"/>
              <a:t>the </a:t>
            </a:r>
            <a:r>
              <a:rPr lang="en-US" sz="1800" dirty="0"/>
              <a:t>action is performed atomically</a:t>
            </a:r>
            <a:r>
              <a:rPr lang="en-US" sz="1800" dirty="0" smtClean="0"/>
              <a:t>.</a:t>
            </a:r>
          </a:p>
          <a:p>
            <a:pPr marL="0" indent="0">
              <a:lnSpc>
                <a:spcPct val="100000"/>
              </a:lnSpc>
              <a:buNone/>
              <a:defRPr/>
            </a:pPr>
            <a:endParaRPr lang="en-US" sz="1800" dirty="0" smtClean="0"/>
          </a:p>
          <a:p>
            <a:pPr marL="0" indent="0">
              <a:buFont typeface="Arial" charset="0"/>
              <a:buNone/>
              <a:defRPr/>
            </a:pPr>
            <a:endParaRPr lang="en-US" dirty="0"/>
          </a:p>
          <a:p>
            <a:pPr>
              <a:defRPr/>
            </a:pPr>
            <a:endParaRPr lang="en-US" dirty="0" smtClean="0"/>
          </a:p>
          <a:p>
            <a:pPr>
              <a:defRPr/>
            </a:pPr>
            <a:endParaRPr lang="en-US" dirty="0"/>
          </a:p>
          <a:p>
            <a:pPr>
              <a:defRPr/>
            </a:pPr>
            <a:endParaRPr lang="en-US" dirty="0" smtClean="0"/>
          </a:p>
          <a:p>
            <a:pPr marL="0" indent="0">
              <a:buFont typeface="Arial" charset="0"/>
              <a:buNone/>
              <a:defRPr/>
            </a:pPr>
            <a:r>
              <a:rPr lang="en-US" dirty="0"/>
              <a:t/>
            </a:r>
            <a:br>
              <a:rPr lang="en-US" dirty="0"/>
            </a:br>
            <a:r>
              <a:rPr lang="en-US" dirty="0"/>
              <a:t/>
            </a:r>
            <a:br>
              <a:rPr lang="en-US" dirty="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812" y="3431690"/>
            <a:ext cx="1924050" cy="883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72383"/>
      </p:ext>
    </p:extLst>
  </p:cSld>
  <p:clrMapOvr>
    <a:masterClrMapping/>
  </p:clrMapOvr>
  <p:transition spd="slow">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ConcurrentHashMap</a:t>
            </a:r>
          </a:p>
        </p:txBody>
      </p:sp>
      <p:sp>
        <p:nvSpPr>
          <p:cNvPr id="3" name="Content Placeholder 2"/>
          <p:cNvSpPr>
            <a:spLocks noGrp="1"/>
          </p:cNvSpPr>
          <p:nvPr>
            <p:ph sz="quarter" idx="10"/>
          </p:nvPr>
        </p:nvSpPr>
        <p:spPr/>
        <p:txBody>
          <a:bodyPr/>
          <a:lstStyle/>
          <a:p>
            <a:pPr>
              <a:lnSpc>
                <a:spcPct val="100000"/>
              </a:lnSpc>
              <a:defRPr/>
            </a:pPr>
            <a:r>
              <a:rPr lang="en-US" sz="1800" dirty="0" smtClean="0"/>
              <a:t>Fully parametrized constructor of ConcurrentHashMap takes 3 parameters, initialCapacity, loadFactor and concurrencyLevel.</a:t>
            </a:r>
          </a:p>
          <a:p>
            <a:pPr marL="495300" lvl="1" indent="0">
              <a:lnSpc>
                <a:spcPct val="100000"/>
              </a:lnSpc>
              <a:buFont typeface="Courier New" pitchFamily="49" charset="0"/>
              <a:buNone/>
              <a:defRPr/>
            </a:pPr>
            <a:r>
              <a:rPr lang="en-US" sz="1800" dirty="0" smtClean="0"/>
              <a:t>1) initialCapacity</a:t>
            </a:r>
            <a:br>
              <a:rPr lang="en-US" sz="1800" dirty="0" smtClean="0"/>
            </a:br>
            <a:r>
              <a:rPr lang="en-US" sz="1800" dirty="0" smtClean="0"/>
              <a:t>2) loadFactor</a:t>
            </a:r>
            <a:br>
              <a:rPr lang="en-US" sz="1800" dirty="0" smtClean="0"/>
            </a:br>
            <a:r>
              <a:rPr lang="en-US" sz="1800" dirty="0" smtClean="0"/>
              <a:t>3) concurrencyLevel</a:t>
            </a:r>
          </a:p>
          <a:p>
            <a:pPr>
              <a:lnSpc>
                <a:spcPct val="100000"/>
              </a:lnSpc>
              <a:defRPr/>
            </a:pPr>
            <a:r>
              <a:rPr lang="fi-FI" sz="1800" b="1" dirty="0" smtClean="0"/>
              <a:t>Constructors</a:t>
            </a:r>
            <a:endParaRPr lang="fi-FI" sz="1800" dirty="0" smtClean="0"/>
          </a:p>
          <a:p>
            <a:pPr lvl="1">
              <a:lnSpc>
                <a:spcPct val="100000"/>
              </a:lnSpc>
              <a:defRPr/>
            </a:pPr>
            <a:r>
              <a:rPr lang="fi-FI" sz="1800" dirty="0" smtClean="0"/>
              <a:t>ConcurrentHashMap&lt;K,V&gt; ()</a:t>
            </a:r>
          </a:p>
          <a:p>
            <a:pPr lvl="1">
              <a:lnSpc>
                <a:spcPct val="100000"/>
              </a:lnSpc>
              <a:defRPr/>
            </a:pPr>
            <a:r>
              <a:rPr lang="fi-FI" sz="1800" dirty="0" smtClean="0"/>
              <a:t>ConcurrentHashMap&lt;K,V&gt; &gt;(int initialcapacity) </a:t>
            </a:r>
          </a:p>
          <a:p>
            <a:pPr lvl="1">
              <a:lnSpc>
                <a:spcPct val="100000"/>
              </a:lnSpc>
              <a:defRPr/>
            </a:pPr>
            <a:r>
              <a:rPr lang="fi-FI" sz="1800" dirty="0" smtClean="0"/>
              <a:t>ConcurrentHashMap&lt;K,V&gt; () (int initialcapacity,float loadfactor,int concurrencyLevel)</a:t>
            </a:r>
          </a:p>
          <a:p>
            <a:pPr marL="0" indent="0">
              <a:buFont typeface="Arial" charset="0"/>
              <a:buNone/>
              <a:defRPr/>
            </a:pPr>
            <a:endParaRPr lang="en-US" dirty="0" smtClean="0"/>
          </a:p>
          <a:p>
            <a:pPr>
              <a:defRPr/>
            </a:pPr>
            <a:endParaRPr lang="en-US" dirty="0" smtClean="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486" y="4248150"/>
            <a:ext cx="6322953"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501190"/>
      </p:ext>
    </p:extLst>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b="1" smtClean="0"/>
              <a:t>ConcurrentHashMap</a:t>
            </a:r>
            <a:endParaRPr lang="en-US" altLang="en-US" smtClean="0"/>
          </a:p>
        </p:txBody>
      </p:sp>
      <p:sp>
        <p:nvSpPr>
          <p:cNvPr id="6" name="Content Placeholder 5"/>
          <p:cNvSpPr>
            <a:spLocks noGrp="1"/>
          </p:cNvSpPr>
          <p:nvPr>
            <p:ph sz="quarter" idx="10"/>
          </p:nvPr>
        </p:nvSpPr>
        <p:spPr>
          <a:xfrm>
            <a:off x="711015" y="990600"/>
            <a:ext cx="11274663" cy="5410200"/>
          </a:xfrm>
        </p:spPr>
        <p:txBody>
          <a:bodyPr/>
          <a:lstStyle/>
          <a:p>
            <a:pPr>
              <a:lnSpc>
                <a:spcPct val="100000"/>
              </a:lnSpc>
              <a:defRPr/>
            </a:pPr>
            <a:r>
              <a:rPr lang="en-US" sz="1800" dirty="0" smtClean="0"/>
              <a:t>The Map into small portion which is defined by concurrency level. Default concurrency level is 16, and accordingly Map is divided into 16 part and each part is governed with different lock.</a:t>
            </a:r>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marL="0" indent="0">
              <a:buFont typeface="Arial" charset="0"/>
              <a:buNone/>
              <a:defRPr/>
            </a:pPr>
            <a:endParaRPr lang="en-US" dirty="0" smtClean="0"/>
          </a:p>
          <a:p>
            <a:pPr marL="0" indent="0">
              <a:lnSpc>
                <a:spcPct val="100000"/>
              </a:lnSpc>
              <a:buFont typeface="Arial" charset="0"/>
              <a:buNone/>
              <a:defRPr/>
            </a:pPr>
            <a:endParaRPr lang="en-US" sz="1800" dirty="0"/>
          </a:p>
          <a:p>
            <a:pPr>
              <a:lnSpc>
                <a:spcPct val="100000"/>
              </a:lnSpc>
              <a:defRPr/>
            </a:pPr>
            <a:r>
              <a:rPr lang="en-US" sz="1800" b="1" dirty="0"/>
              <a:t>BEST PRACTICE USAGE</a:t>
            </a:r>
          </a:p>
          <a:p>
            <a:pPr lvl="1">
              <a:lnSpc>
                <a:spcPct val="100000"/>
              </a:lnSpc>
              <a:defRPr/>
            </a:pPr>
            <a:r>
              <a:rPr lang="en-US" sz="1800" dirty="0"/>
              <a:t> creating their ConcurrentHashMap instances with parameters something like this:</a:t>
            </a:r>
          </a:p>
          <a:p>
            <a:pPr marL="495300" lvl="1" indent="0">
              <a:lnSpc>
                <a:spcPct val="100000"/>
              </a:lnSpc>
              <a:buFont typeface="Courier New" pitchFamily="49" charset="0"/>
              <a:buNone/>
              <a:defRPr/>
            </a:pPr>
            <a:r>
              <a:rPr lang="en-US" sz="1800" dirty="0"/>
              <a:t>	ConcurrentHashMap&lt;String, </a:t>
            </a:r>
            <a:r>
              <a:rPr lang="en-US" sz="1800" dirty="0" err="1"/>
              <a:t>MyClass</a:t>
            </a:r>
            <a:r>
              <a:rPr lang="en-US" sz="1800" dirty="0"/>
              <a:t>&gt; m =new ConcurrentHashMap&lt;String, </a:t>
            </a:r>
            <a:r>
              <a:rPr lang="en-US" sz="1800" dirty="0" err="1"/>
              <a:t>MyClass</a:t>
            </a:r>
            <a:r>
              <a:rPr lang="en-US" sz="1800" dirty="0"/>
              <a:t>&gt;(8, 0.9f, 1);</a:t>
            </a:r>
          </a:p>
          <a:p>
            <a:pPr lvl="1">
              <a:lnSpc>
                <a:spcPct val="100000"/>
              </a:lnSpc>
              <a:defRPr/>
            </a:pPr>
            <a:r>
              <a:rPr lang="en-US" sz="1800" dirty="0" smtClean="0"/>
              <a:t>default </a:t>
            </a:r>
            <a:r>
              <a:rPr lang="en-US" sz="1800" dirty="0"/>
              <a:t>ConcurrentHashMap parameters should be the exception, not the rule!</a:t>
            </a:r>
          </a:p>
          <a:p>
            <a:pPr lvl="1">
              <a:lnSpc>
                <a:spcPct val="100000"/>
              </a:lnSpc>
              <a:defRPr/>
            </a:pPr>
            <a:r>
              <a:rPr lang="en-US" sz="1800" dirty="0"/>
              <a:t>useful if there are lots of parallel readers and writers. </a:t>
            </a:r>
          </a:p>
          <a:p>
            <a:pPr>
              <a:defRPr/>
            </a:pPr>
            <a:endParaRPr lang="en-US" dirty="0" smtClean="0"/>
          </a:p>
          <a:p>
            <a:pPr marL="0" indent="0">
              <a:buFont typeface="Arial" charset="0"/>
              <a:buNone/>
              <a:defRPr/>
            </a:pPr>
            <a:endParaRPr lang="en-US" dirty="0"/>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2" y="2057400"/>
            <a:ext cx="6887956"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312502"/>
      </p:ext>
    </p:extLst>
  </p:cSld>
  <p:clrMapOvr>
    <a:masterClrMapping/>
  </p:clrMapOvr>
  <p:transition spd="slow">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b="1" dirty="0" err="1" smtClean="0"/>
              <a:t>ConcurrentHashMap</a:t>
            </a:r>
            <a:endParaRPr lang="en-US" altLang="en-US" dirty="0" smtClean="0"/>
          </a:p>
        </p:txBody>
      </p:sp>
      <p:sp>
        <p:nvSpPr>
          <p:cNvPr id="41987" name="Content Placeholder 2"/>
          <p:cNvSpPr>
            <a:spLocks noGrp="1"/>
          </p:cNvSpPr>
          <p:nvPr>
            <p:ph sz="quarter" idx="10"/>
          </p:nvPr>
        </p:nvSpPr>
        <p:spPr>
          <a:xfrm>
            <a:off x="700257" y="990600"/>
            <a:ext cx="11274663" cy="5334000"/>
          </a:xfrm>
        </p:spPr>
        <p:txBody>
          <a:bodyPr/>
          <a:lstStyle/>
          <a:p>
            <a:pPr marL="0" indent="0">
              <a:spcAft>
                <a:spcPct val="0"/>
              </a:spcAft>
              <a:buFont typeface="Arial" charset="0"/>
              <a:buNone/>
            </a:pPr>
            <a:r>
              <a:rPr lang="en-US" altLang="en-US" b="1" dirty="0" err="1" smtClean="0"/>
              <a:t>HashMap</a:t>
            </a:r>
            <a:r>
              <a:rPr lang="en-US" altLang="en-US" b="1" dirty="0" smtClean="0"/>
              <a:t>  vs. </a:t>
            </a:r>
            <a:r>
              <a:rPr lang="en-US" altLang="en-US" b="1" dirty="0" err="1" smtClean="0"/>
              <a:t>HashTable</a:t>
            </a:r>
            <a:r>
              <a:rPr lang="en-US" altLang="en-US" b="1" dirty="0" smtClean="0"/>
              <a:t> vs. </a:t>
            </a:r>
            <a:r>
              <a:rPr lang="en-US" altLang="en-US" b="1" dirty="0" err="1" smtClean="0"/>
              <a:t>ConcurrentHashMap</a:t>
            </a:r>
            <a:endParaRPr lang="en-US" altLang="en-US" b="1" dirty="0" smtClean="0"/>
          </a:p>
          <a:p>
            <a:pPr marL="0" indent="0">
              <a:spcAft>
                <a:spcPct val="0"/>
              </a:spcAft>
              <a:buFont typeface="Arial" charset="0"/>
              <a:buNone/>
            </a:pPr>
            <a:endParaRPr lang="en-US" altLang="en-US" b="1" dirty="0"/>
          </a:p>
          <a:p>
            <a:pPr marL="0" indent="0">
              <a:lnSpc>
                <a:spcPct val="100000"/>
              </a:lnSpc>
              <a:spcAft>
                <a:spcPct val="0"/>
              </a:spcAft>
              <a:buNone/>
            </a:pPr>
            <a:r>
              <a:rPr lang="en-US" sz="1800" dirty="0" err="1"/>
              <a:t>ConcurrentHashMap</a:t>
            </a:r>
            <a:r>
              <a:rPr lang="en-US" sz="1800" dirty="0"/>
              <a:t> is very similar to </a:t>
            </a:r>
            <a:r>
              <a:rPr lang="en-US" sz="1800" dirty="0" err="1"/>
              <a:t>HashTable</a:t>
            </a:r>
            <a:r>
              <a:rPr lang="en-US" sz="1800" dirty="0"/>
              <a:t> but it provides better concurrency level.</a:t>
            </a:r>
            <a:br>
              <a:rPr lang="en-US" sz="1800" dirty="0"/>
            </a:br>
            <a:r>
              <a:rPr lang="en-US" sz="1800" dirty="0"/>
              <a:t>You might know , you can </a:t>
            </a:r>
            <a:r>
              <a:rPr lang="en-US" sz="1800" dirty="0" err="1"/>
              <a:t>synchonize</a:t>
            </a:r>
            <a:r>
              <a:rPr lang="en-US" sz="1800" dirty="0"/>
              <a:t> </a:t>
            </a:r>
            <a:r>
              <a:rPr lang="en-US" sz="1800" dirty="0" err="1"/>
              <a:t>HashTable</a:t>
            </a:r>
            <a:r>
              <a:rPr lang="en-US" sz="1800" dirty="0"/>
              <a:t> using </a:t>
            </a:r>
            <a:r>
              <a:rPr lang="en-US" sz="1800" dirty="0" err="1"/>
              <a:t>Collections.synchronizedMap</a:t>
            </a:r>
            <a:r>
              <a:rPr lang="en-US" sz="1800" dirty="0"/>
              <a:t>(Map). So what is difference between </a:t>
            </a:r>
            <a:r>
              <a:rPr lang="en-US" sz="1800" dirty="0" err="1"/>
              <a:t>ConcurrentHashMap</a:t>
            </a:r>
            <a:r>
              <a:rPr lang="en-US" sz="1800" dirty="0"/>
              <a:t> and </a:t>
            </a:r>
            <a:r>
              <a:rPr lang="en-US" sz="1800" dirty="0" err="1"/>
              <a:t>Collections.synchronizedMap</a:t>
            </a:r>
            <a:r>
              <a:rPr lang="en-US" sz="1800" dirty="0"/>
              <a:t>(Map)</a:t>
            </a:r>
            <a:br>
              <a:rPr lang="en-US" sz="1800" dirty="0"/>
            </a:br>
            <a:r>
              <a:rPr lang="en-US" sz="1800" dirty="0"/>
              <a:t/>
            </a:r>
            <a:br>
              <a:rPr lang="en-US" sz="1800" dirty="0"/>
            </a:br>
            <a:r>
              <a:rPr lang="en-US" sz="1800" dirty="0"/>
              <a:t>In case of </a:t>
            </a:r>
            <a:r>
              <a:rPr lang="en-US" sz="1800" dirty="0" err="1"/>
              <a:t>Collections.synchronizedMap</a:t>
            </a:r>
            <a:r>
              <a:rPr lang="en-US" sz="1800" dirty="0"/>
              <a:t>(Map), it locks whole </a:t>
            </a:r>
            <a:r>
              <a:rPr lang="en-US" sz="1800" dirty="0" err="1"/>
              <a:t>HashTable</a:t>
            </a:r>
            <a:r>
              <a:rPr lang="en-US" sz="1800" dirty="0"/>
              <a:t> object but in </a:t>
            </a:r>
            <a:r>
              <a:rPr lang="en-US" sz="1800" dirty="0" err="1"/>
              <a:t>ConcurrentHashMap</a:t>
            </a:r>
            <a:r>
              <a:rPr lang="en-US" sz="1800" dirty="0"/>
              <a:t>, it locks only part of it. You will understand it in later part.</a:t>
            </a:r>
            <a:br>
              <a:rPr lang="en-US" sz="1800" dirty="0"/>
            </a:br>
            <a:r>
              <a:rPr lang="en-US" sz="1800" dirty="0"/>
              <a:t>Another difference is that </a:t>
            </a:r>
            <a:r>
              <a:rPr lang="en-US" sz="1800" dirty="0" err="1"/>
              <a:t>ConcurrentHashMap</a:t>
            </a:r>
            <a:r>
              <a:rPr lang="en-US" sz="1800" dirty="0"/>
              <a:t> will not throw </a:t>
            </a:r>
            <a:r>
              <a:rPr lang="en-US" sz="1800" dirty="0" err="1"/>
              <a:t>ConcurrentModification</a:t>
            </a:r>
            <a:r>
              <a:rPr lang="en-US" sz="1800" dirty="0"/>
              <a:t> exception if we try to modify </a:t>
            </a:r>
            <a:r>
              <a:rPr lang="en-US" sz="1800" dirty="0" err="1"/>
              <a:t>ConcurrentHashMap</a:t>
            </a:r>
            <a:r>
              <a:rPr lang="en-US" sz="1800" dirty="0"/>
              <a:t> while iterating it.</a:t>
            </a:r>
          </a:p>
          <a:p>
            <a:pPr marL="0" indent="0">
              <a:spcAft>
                <a:spcPct val="0"/>
              </a:spcAft>
              <a:buFont typeface="Arial" charset="0"/>
              <a:buNone/>
            </a:pPr>
            <a:endParaRPr lang="en-US" altLang="en-US" b="1" dirty="0" smtClean="0"/>
          </a:p>
          <a:p>
            <a:pPr marL="0" indent="0">
              <a:spcAft>
                <a:spcPct val="0"/>
              </a:spcAft>
              <a:buFont typeface="Arial" charset="0"/>
              <a:buNone/>
            </a:pPr>
            <a:endParaRPr lang="en-US" altLang="en-US" b="1" dirty="0"/>
          </a:p>
          <a:p>
            <a:pPr marL="0" indent="0">
              <a:spcAft>
                <a:spcPct val="0"/>
              </a:spcAft>
              <a:buFont typeface="Arial" charset="0"/>
              <a:buNone/>
            </a:pPr>
            <a:endParaRPr lang="en-US" altLang="en-US" b="1" dirty="0" smtClean="0"/>
          </a:p>
          <a:p>
            <a:pPr marL="0" indent="0">
              <a:spcAft>
                <a:spcPct val="0"/>
              </a:spcAft>
              <a:buFont typeface="Arial" charset="0"/>
              <a:buNone/>
            </a:pPr>
            <a:endParaRPr lang="en-US" altLang="en-US" b="1" dirty="0"/>
          </a:p>
          <a:p>
            <a:pPr marL="0" indent="0">
              <a:spcAft>
                <a:spcPct val="0"/>
              </a:spcAft>
              <a:buFont typeface="Arial" charset="0"/>
              <a:buNone/>
            </a:pPr>
            <a:endParaRPr lang="en-US" altLang="en-US" b="1" dirty="0" smtClean="0"/>
          </a:p>
          <a:p>
            <a:pPr marL="0" indent="0">
              <a:spcAft>
                <a:spcPct val="0"/>
              </a:spcAft>
              <a:buFont typeface="Arial" charset="0"/>
              <a:buNone/>
            </a:pPr>
            <a:endParaRPr lang="en-US" altLang="en-US" b="1" dirty="0"/>
          </a:p>
          <a:p>
            <a:pPr marL="0" indent="0">
              <a:spcAft>
                <a:spcPct val="0"/>
              </a:spcAft>
              <a:buFont typeface="Arial" charset="0"/>
              <a:buNone/>
            </a:pPr>
            <a:endParaRPr lang="en-US" altLang="en-US" b="1" dirty="0" smtClean="0"/>
          </a:p>
          <a:p>
            <a:pPr marL="0" indent="0">
              <a:spcAft>
                <a:spcPct val="0"/>
              </a:spcAft>
              <a:buFont typeface="Arial" charset="0"/>
              <a:buNone/>
            </a:pPr>
            <a:endParaRPr lang="en-US" altLang="en-US" b="1" dirty="0"/>
          </a:p>
          <a:p>
            <a:pPr marL="0" indent="0">
              <a:spcAft>
                <a:spcPct val="0"/>
              </a:spcAft>
              <a:buFont typeface="Arial" charset="0"/>
              <a:buNone/>
            </a:pPr>
            <a:endParaRPr lang="en-US" altLang="en-US" b="1" dirty="0" smtClean="0"/>
          </a:p>
          <a:p>
            <a:pPr marL="0" indent="0">
              <a:lnSpc>
                <a:spcPct val="100000"/>
              </a:lnSpc>
              <a:buNone/>
            </a:pPr>
            <a:endParaRPr lang="en-US" dirty="0" smtClean="0"/>
          </a:p>
          <a:p>
            <a:pPr marL="0" indent="0">
              <a:spcAft>
                <a:spcPct val="0"/>
              </a:spcAft>
              <a:buFont typeface="Arial" charset="0"/>
              <a:buNone/>
            </a:pPr>
            <a:endParaRPr lang="en-US" altLang="en-US" b="1" dirty="0" smtClean="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009" y="3993534"/>
            <a:ext cx="6413777" cy="198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2216279"/>
      </p:ext>
    </p:extLst>
  </p:cSld>
  <p:clrMapOvr>
    <a:masterClrMapping/>
  </p:clrMapOvr>
  <p:transition spd="slow">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t>ConcurrentHashMap</a:t>
            </a:r>
            <a:endParaRPr lang="en-US" dirty="0"/>
          </a:p>
        </p:txBody>
      </p:sp>
      <p:sp>
        <p:nvSpPr>
          <p:cNvPr id="3" name="Content Placeholder 2"/>
          <p:cNvSpPr>
            <a:spLocks noGrp="1"/>
          </p:cNvSpPr>
          <p:nvPr>
            <p:ph sz="quarter" idx="10"/>
          </p:nvPr>
        </p:nvSpPr>
        <p:spPr/>
        <p:txBody>
          <a:bodyPr>
            <a:normAutofit/>
          </a:bodyPr>
          <a:lstStyle/>
          <a:p>
            <a:pPr marL="0" indent="0">
              <a:lnSpc>
                <a:spcPct val="100000"/>
              </a:lnSpc>
              <a:buNone/>
            </a:pPr>
            <a:r>
              <a:rPr lang="en-US" sz="1800" dirty="0"/>
              <a:t>Key Points to Remember on </a:t>
            </a:r>
            <a:r>
              <a:rPr lang="en-US" sz="1800" dirty="0" err="1"/>
              <a:t>ConcurrentHashMap</a:t>
            </a:r>
            <a:endParaRPr lang="en-US" sz="1800" dirty="0"/>
          </a:p>
          <a:p>
            <a:pPr>
              <a:lnSpc>
                <a:spcPct val="100000"/>
              </a:lnSpc>
            </a:pPr>
            <a:r>
              <a:rPr lang="en-US" sz="1800" dirty="0" err="1"/>
              <a:t>ConcurrentHashMap</a:t>
            </a:r>
            <a:r>
              <a:rPr lang="en-US" sz="1800" dirty="0"/>
              <a:t> only locks a portion of the collection on update.</a:t>
            </a:r>
          </a:p>
          <a:p>
            <a:pPr>
              <a:lnSpc>
                <a:spcPct val="100000"/>
              </a:lnSpc>
            </a:pPr>
            <a:r>
              <a:rPr lang="en-US" sz="1800" dirty="0" err="1"/>
              <a:t>ConcurrentHashMap</a:t>
            </a:r>
            <a:r>
              <a:rPr lang="en-US" sz="1800" dirty="0"/>
              <a:t> is better than </a:t>
            </a:r>
            <a:r>
              <a:rPr lang="en-US" sz="1800" dirty="0" err="1"/>
              <a:t>Hashtable</a:t>
            </a:r>
            <a:r>
              <a:rPr lang="en-US" sz="1800" dirty="0"/>
              <a:t> and synchronized Map.</a:t>
            </a:r>
          </a:p>
          <a:p>
            <a:pPr>
              <a:lnSpc>
                <a:spcPct val="100000"/>
              </a:lnSpc>
            </a:pPr>
            <a:r>
              <a:rPr lang="en-US" sz="1800" dirty="0" err="1"/>
              <a:t>ConcurrentHashMap</a:t>
            </a:r>
            <a:r>
              <a:rPr lang="en-US" sz="1800" dirty="0"/>
              <a:t> is failsafe does not throws </a:t>
            </a:r>
            <a:r>
              <a:rPr lang="en-US" sz="1800" dirty="0" err="1"/>
              <a:t>ConcurrentModificationException</a:t>
            </a:r>
            <a:r>
              <a:rPr lang="en-US" sz="1800" dirty="0"/>
              <a:t>.</a:t>
            </a:r>
          </a:p>
          <a:p>
            <a:pPr>
              <a:lnSpc>
                <a:spcPct val="100000"/>
              </a:lnSpc>
            </a:pPr>
            <a:r>
              <a:rPr lang="en-US" sz="1800" dirty="0"/>
              <a:t>null is not allowed as a key or value in </a:t>
            </a:r>
            <a:r>
              <a:rPr lang="en-US" sz="1800" dirty="0" err="1"/>
              <a:t>ConcurrentHashMap</a:t>
            </a:r>
            <a:r>
              <a:rPr lang="en-US" sz="1800" dirty="0"/>
              <a:t>.</a:t>
            </a:r>
          </a:p>
          <a:p>
            <a:pPr>
              <a:lnSpc>
                <a:spcPct val="100000"/>
              </a:lnSpc>
            </a:pPr>
            <a:r>
              <a:rPr lang="en-US" sz="1800" dirty="0"/>
              <a:t>Level of concurrency can be chosen by the programmer on a </a:t>
            </a:r>
            <a:r>
              <a:rPr lang="en-US" sz="1800" dirty="0" err="1"/>
              <a:t>ConcurrentHashMap</a:t>
            </a:r>
            <a:r>
              <a:rPr lang="en-US" sz="1800" dirty="0"/>
              <a:t> while initializing it.</a:t>
            </a:r>
          </a:p>
          <a:p>
            <a:pPr marL="0" indent="0">
              <a:lnSpc>
                <a:spcPct val="100000"/>
              </a:lnSpc>
              <a:buNone/>
            </a:pPr>
            <a:endParaRPr lang="en-US" sz="1800" dirty="0"/>
          </a:p>
          <a:p>
            <a:pPr marL="0" indent="0">
              <a:lnSpc>
                <a:spcPct val="100000"/>
              </a:lnSpc>
              <a:buNone/>
            </a:pPr>
            <a:r>
              <a:rPr lang="en-US" sz="1800" dirty="0" smtClean="0"/>
              <a:t>Please follow the below link for example-</a:t>
            </a:r>
          </a:p>
          <a:p>
            <a:pPr marL="0" indent="0">
              <a:lnSpc>
                <a:spcPct val="100000"/>
              </a:lnSpc>
              <a:buNone/>
            </a:pPr>
            <a:r>
              <a:rPr lang="en-US" sz="1800" dirty="0">
                <a:hlinkClick r:id="rId2"/>
              </a:rPr>
              <a:t>http://</a:t>
            </a:r>
            <a:r>
              <a:rPr lang="en-US" sz="1800" dirty="0" smtClean="0">
                <a:hlinkClick r:id="rId2"/>
              </a:rPr>
              <a:t>www.java2blog.com/2014/12/concurrenthashmap-in-java.html</a:t>
            </a:r>
            <a:endParaRPr lang="en-US" sz="1800" dirty="0" smtClean="0"/>
          </a:p>
          <a:p>
            <a:pPr marL="0" indent="0">
              <a:lnSpc>
                <a:spcPct val="100000"/>
              </a:lnSpc>
              <a:buNone/>
            </a:pPr>
            <a:endParaRPr lang="en-US" sz="1800" dirty="0"/>
          </a:p>
        </p:txBody>
      </p:sp>
    </p:spTree>
    <p:extLst>
      <p:ext uri="{BB962C8B-B14F-4D97-AF65-F5344CB8AC3E}">
        <p14:creationId xmlns:p14="http://schemas.microsoft.com/office/powerpoint/2010/main" val="2797293962"/>
      </p:ext>
    </p:extLst>
  </p:cSld>
  <p:clrMapOvr>
    <a:masterClrMapping/>
  </p:clrMapOvr>
  <p:transition spd="slow">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ConcurrentNavigableMap</a:t>
            </a:r>
          </a:p>
        </p:txBody>
      </p:sp>
      <p:sp>
        <p:nvSpPr>
          <p:cNvPr id="67587" name="Content Placeholder 2"/>
          <p:cNvSpPr>
            <a:spLocks noGrp="1"/>
          </p:cNvSpPr>
          <p:nvPr>
            <p:ph sz="quarter" idx="10"/>
          </p:nvPr>
        </p:nvSpPr>
        <p:spPr>
          <a:xfrm>
            <a:off x="711015" y="990600"/>
            <a:ext cx="11274663" cy="5486400"/>
          </a:xfrm>
        </p:spPr>
        <p:txBody>
          <a:bodyPr/>
          <a:lstStyle/>
          <a:p>
            <a:pPr>
              <a:lnSpc>
                <a:spcPct val="100000"/>
              </a:lnSpc>
              <a:spcAft>
                <a:spcPct val="0"/>
              </a:spcAft>
              <a:defRPr/>
            </a:pPr>
            <a:r>
              <a:rPr lang="en-US" altLang="en-US" sz="1800" dirty="0" smtClean="0"/>
              <a:t>A </a:t>
            </a:r>
            <a:r>
              <a:rPr lang="en-US" altLang="en-US" sz="1800" dirty="0" err="1" smtClean="0"/>
              <a:t>ConcurrentMap</a:t>
            </a:r>
            <a:r>
              <a:rPr lang="en-US" altLang="en-US" sz="1800" dirty="0" smtClean="0"/>
              <a:t> supporting </a:t>
            </a:r>
            <a:r>
              <a:rPr lang="en-US" altLang="en-US" sz="1800" dirty="0" err="1" smtClean="0"/>
              <a:t>NavigableMap</a:t>
            </a:r>
            <a:r>
              <a:rPr lang="en-US" altLang="en-US" sz="1800" dirty="0" smtClean="0"/>
              <a:t> operations, and recursively so for its navigable sub-maps.</a:t>
            </a:r>
          </a:p>
          <a:p>
            <a:pPr>
              <a:lnSpc>
                <a:spcPct val="100000"/>
              </a:lnSpc>
              <a:spcAft>
                <a:spcPct val="0"/>
              </a:spcAft>
              <a:defRPr/>
            </a:pPr>
            <a:r>
              <a:rPr lang="en-US" altLang="en-US" sz="1800" dirty="0" smtClean="0"/>
              <a:t>The "</a:t>
            </a:r>
            <a:r>
              <a:rPr lang="en-US" altLang="en-US" sz="1800" dirty="0" err="1" smtClean="0"/>
              <a:t>submaps</a:t>
            </a:r>
            <a:r>
              <a:rPr lang="en-US" altLang="en-US" sz="1800" dirty="0" smtClean="0"/>
              <a:t>" are the maps returned by various methods like </a:t>
            </a:r>
          </a:p>
          <a:p>
            <a:pPr lvl="1">
              <a:lnSpc>
                <a:spcPct val="100000"/>
              </a:lnSpc>
              <a:spcAft>
                <a:spcPct val="0"/>
              </a:spcAft>
              <a:defRPr/>
            </a:pPr>
            <a:r>
              <a:rPr lang="en-US" altLang="en-US" sz="1800" b="1" dirty="0" err="1" smtClean="0"/>
              <a:t>headMap</a:t>
            </a:r>
            <a:r>
              <a:rPr lang="en-US" altLang="en-US" sz="1800" b="1" dirty="0" smtClean="0"/>
              <a:t>():</a:t>
            </a:r>
            <a:r>
              <a:rPr lang="en-US" altLang="en-US" sz="1800" dirty="0" smtClean="0"/>
              <a:t> The </a:t>
            </a:r>
            <a:r>
              <a:rPr lang="en-US" altLang="en-US" sz="1800" dirty="0" err="1" smtClean="0"/>
              <a:t>headMap</a:t>
            </a:r>
            <a:r>
              <a:rPr lang="en-US" altLang="en-US" sz="1800" dirty="0" smtClean="0"/>
              <a:t>(T </a:t>
            </a:r>
            <a:r>
              <a:rPr lang="en-US" altLang="en-US" sz="1800" dirty="0" err="1" smtClean="0"/>
              <a:t>toKey</a:t>
            </a:r>
            <a:r>
              <a:rPr lang="en-US" altLang="en-US" sz="1800" dirty="0" smtClean="0"/>
              <a:t>) method returns a view of the map containing the keys which are strictly less than the given key.</a:t>
            </a:r>
          </a:p>
          <a:p>
            <a:pPr lvl="1">
              <a:lnSpc>
                <a:spcPct val="100000"/>
              </a:lnSpc>
              <a:spcAft>
                <a:spcPct val="0"/>
              </a:spcAft>
              <a:defRPr/>
            </a:pPr>
            <a:r>
              <a:rPr lang="en-US" altLang="en-US" sz="1800" b="1" dirty="0" err="1" smtClean="0"/>
              <a:t>subMap</a:t>
            </a:r>
            <a:r>
              <a:rPr lang="en-US" altLang="en-US" sz="1800" b="1" dirty="0" smtClean="0"/>
              <a:t>() :</a:t>
            </a:r>
            <a:r>
              <a:rPr lang="en-US" altLang="en-US" sz="1800" dirty="0" smtClean="0"/>
              <a:t>The </a:t>
            </a:r>
            <a:r>
              <a:rPr lang="en-US" altLang="en-US" sz="1800" dirty="0" err="1" smtClean="0"/>
              <a:t>tailMap</a:t>
            </a:r>
            <a:r>
              <a:rPr lang="en-US" altLang="en-US" sz="1800" dirty="0" smtClean="0"/>
              <a:t>(T </a:t>
            </a:r>
            <a:r>
              <a:rPr lang="en-US" altLang="en-US" sz="1800" dirty="0" err="1" smtClean="0"/>
              <a:t>fromKey</a:t>
            </a:r>
            <a:r>
              <a:rPr lang="en-US" altLang="en-US" sz="1800" dirty="0" smtClean="0"/>
              <a:t>) method returns a view of the map containing the keys which are greater than or equal to the given </a:t>
            </a:r>
            <a:r>
              <a:rPr lang="en-US" altLang="en-US" sz="1800" dirty="0" err="1" smtClean="0"/>
              <a:t>fromKey</a:t>
            </a:r>
            <a:r>
              <a:rPr lang="en-US" altLang="en-US" sz="1800" dirty="0" smtClean="0"/>
              <a:t>.</a:t>
            </a:r>
            <a:endParaRPr lang="en-US" altLang="en-US" sz="1800" b="1" dirty="0" smtClean="0"/>
          </a:p>
          <a:p>
            <a:pPr lvl="1">
              <a:lnSpc>
                <a:spcPct val="100000"/>
              </a:lnSpc>
              <a:spcAft>
                <a:spcPct val="0"/>
              </a:spcAft>
              <a:defRPr/>
            </a:pPr>
            <a:r>
              <a:rPr lang="en-US" altLang="en-US" sz="1800" dirty="0" smtClean="0"/>
              <a:t> </a:t>
            </a:r>
            <a:r>
              <a:rPr lang="en-US" altLang="en-US" sz="1800" b="1" dirty="0" err="1" smtClean="0"/>
              <a:t>tailMap</a:t>
            </a:r>
            <a:r>
              <a:rPr lang="en-US" altLang="en-US" sz="1800" b="1" dirty="0" smtClean="0"/>
              <a:t>(): </a:t>
            </a:r>
            <a:r>
              <a:rPr lang="en-US" altLang="en-US" sz="1800" dirty="0" smtClean="0"/>
              <a:t>The </a:t>
            </a:r>
            <a:r>
              <a:rPr lang="en-US" altLang="en-US" sz="1800" dirty="0" err="1" smtClean="0"/>
              <a:t>tailMap</a:t>
            </a:r>
            <a:r>
              <a:rPr lang="en-US" altLang="en-US" sz="1800" dirty="0" smtClean="0"/>
              <a:t>(T </a:t>
            </a:r>
            <a:r>
              <a:rPr lang="en-US" altLang="en-US" sz="1800" dirty="0" err="1" smtClean="0"/>
              <a:t>fromKey</a:t>
            </a:r>
            <a:r>
              <a:rPr lang="en-US" altLang="en-US" sz="1800" dirty="0" smtClean="0"/>
              <a:t>) method returns a view of the map containing the keys which are greater than or equal to the given </a:t>
            </a:r>
            <a:r>
              <a:rPr lang="en-US" altLang="en-US" sz="1800" dirty="0" err="1" smtClean="0"/>
              <a:t>fromKey</a:t>
            </a:r>
            <a:r>
              <a:rPr lang="en-US" altLang="en-US" sz="1800" dirty="0" smtClean="0"/>
              <a:t>.</a:t>
            </a:r>
          </a:p>
          <a:p>
            <a:pPr marL="233362" lvl="1" indent="0">
              <a:lnSpc>
                <a:spcPct val="100000"/>
              </a:lnSpc>
              <a:spcAft>
                <a:spcPct val="0"/>
              </a:spcAft>
              <a:buFont typeface="Courier New" pitchFamily="49" charset="0"/>
              <a:buNone/>
              <a:defRPr/>
            </a:pPr>
            <a:endParaRPr lang="en-US" altLang="en-US" sz="1800" b="1" dirty="0" smtClean="0"/>
          </a:p>
          <a:p>
            <a:pPr>
              <a:lnSpc>
                <a:spcPct val="100000"/>
              </a:lnSpc>
              <a:spcAft>
                <a:spcPct val="0"/>
              </a:spcAft>
              <a:defRPr/>
            </a:pPr>
            <a:r>
              <a:rPr lang="en-US" altLang="en-US" sz="1800" dirty="0" smtClean="0"/>
              <a:t>The </a:t>
            </a:r>
            <a:r>
              <a:rPr lang="en-US" altLang="en-US" sz="1800" dirty="0" err="1" smtClean="0"/>
              <a:t>ConcurrentNavigableMap</a:t>
            </a:r>
            <a:r>
              <a:rPr lang="en-US" altLang="en-US" sz="1800" dirty="0" smtClean="0"/>
              <a:t> interface contains a few more methods that might be of use. For instance:</a:t>
            </a:r>
          </a:p>
          <a:p>
            <a:pPr lvl="1">
              <a:lnSpc>
                <a:spcPct val="100000"/>
              </a:lnSpc>
              <a:spcAft>
                <a:spcPct val="0"/>
              </a:spcAft>
              <a:defRPr/>
            </a:pPr>
            <a:r>
              <a:rPr lang="en-US" altLang="en-US" sz="1800" dirty="0" err="1" smtClean="0"/>
              <a:t>descendingKeySet</a:t>
            </a:r>
            <a:r>
              <a:rPr lang="en-US" altLang="en-US" sz="1800" dirty="0" smtClean="0"/>
              <a:t>()</a:t>
            </a:r>
          </a:p>
          <a:p>
            <a:pPr lvl="1">
              <a:lnSpc>
                <a:spcPct val="100000"/>
              </a:lnSpc>
              <a:spcAft>
                <a:spcPct val="0"/>
              </a:spcAft>
              <a:defRPr/>
            </a:pPr>
            <a:r>
              <a:rPr lang="en-US" altLang="en-US" sz="1800" dirty="0" err="1" smtClean="0"/>
              <a:t>descendingMap</a:t>
            </a:r>
            <a:r>
              <a:rPr lang="en-US" altLang="en-US" sz="1800" dirty="0" smtClean="0"/>
              <a:t>()</a:t>
            </a:r>
          </a:p>
          <a:p>
            <a:pPr lvl="1">
              <a:lnSpc>
                <a:spcPct val="100000"/>
              </a:lnSpc>
              <a:spcAft>
                <a:spcPct val="0"/>
              </a:spcAft>
              <a:defRPr/>
            </a:pPr>
            <a:r>
              <a:rPr lang="en-US" altLang="en-US" sz="1800" dirty="0" err="1" smtClean="0"/>
              <a:t>navigableKeySet</a:t>
            </a:r>
            <a:r>
              <a:rPr lang="en-US" altLang="en-US" sz="1800" dirty="0" smtClean="0"/>
              <a:t>()</a:t>
            </a:r>
          </a:p>
          <a:p>
            <a:pPr>
              <a:spcAft>
                <a:spcPct val="0"/>
              </a:spcAft>
              <a:defRPr/>
            </a:pPr>
            <a:endParaRPr lang="en-US" altLang="en-US" dirty="0" smtClean="0"/>
          </a:p>
          <a:p>
            <a:pPr>
              <a:spcAft>
                <a:spcPct val="0"/>
              </a:spcAft>
              <a:defRPr/>
            </a:pPr>
            <a:endParaRPr lang="en-US" altLang="en-US" dirty="0" smtClean="0"/>
          </a:p>
        </p:txBody>
      </p:sp>
    </p:spTree>
    <p:extLst>
      <p:ext uri="{BB962C8B-B14F-4D97-AF65-F5344CB8AC3E}">
        <p14:creationId xmlns:p14="http://schemas.microsoft.com/office/powerpoint/2010/main" val="2718669867"/>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Need of Concurrency API ?</a:t>
            </a:r>
            <a:endParaRPr lang="en-US" dirty="0"/>
          </a:p>
        </p:txBody>
      </p:sp>
      <p:sp>
        <p:nvSpPr>
          <p:cNvPr id="5" name="Text Placeholder 4"/>
          <p:cNvSpPr>
            <a:spLocks noGrp="1"/>
          </p:cNvSpPr>
          <p:nvPr>
            <p:ph type="body" sz="quarter" idx="14"/>
          </p:nvPr>
        </p:nvSpPr>
        <p:spPr>
          <a:xfrm>
            <a:off x="609599" y="870682"/>
            <a:ext cx="10929257" cy="5092700"/>
          </a:xfrm>
        </p:spPr>
        <p:txBody>
          <a:bodyPr/>
          <a:lstStyle/>
          <a:p>
            <a:pPr marL="0" indent="0" algn="just">
              <a:lnSpc>
                <a:spcPct val="100000"/>
              </a:lnSpc>
              <a:buFont typeface="Arial" charset="0"/>
              <a:buNone/>
              <a:defRPr/>
            </a:pPr>
            <a:r>
              <a:rPr lang="en-US" dirty="0"/>
              <a:t>The Java platform provides low-level threading capabilities that enable developers to write concurrent applications where different threads execute simultaneously. Standard Java threading has some downsides, however:</a:t>
            </a:r>
          </a:p>
          <a:p>
            <a:pPr algn="just">
              <a:lnSpc>
                <a:spcPct val="100000"/>
              </a:lnSpc>
              <a:defRPr/>
            </a:pPr>
            <a:r>
              <a:rPr lang="en-US" dirty="0"/>
              <a:t>Java's low-level concurrency primitives (synchronized, volatile, wait(), notify(), and </a:t>
            </a:r>
            <a:r>
              <a:rPr lang="en-US" dirty="0" err="1"/>
              <a:t>notifyAll</a:t>
            </a:r>
            <a:r>
              <a:rPr lang="en-US" dirty="0"/>
              <a:t>()) aren't easy to use correctly. Threading hazards like deadlock, thread starvation, and race conditions, which result from incorrect use of primitives, are also hard to detect and debug.</a:t>
            </a:r>
          </a:p>
          <a:p>
            <a:pPr algn="just">
              <a:lnSpc>
                <a:spcPct val="100000"/>
              </a:lnSpc>
              <a:defRPr/>
            </a:pPr>
            <a:r>
              <a:rPr lang="en-US" dirty="0"/>
              <a:t>Relying on synchronized to coordinate access between threads leads to performance issues that affect application scalability, a requirement for many modern applications.</a:t>
            </a:r>
          </a:p>
          <a:p>
            <a:pPr algn="just">
              <a:lnSpc>
                <a:spcPct val="100000"/>
              </a:lnSpc>
              <a:defRPr/>
            </a:pPr>
            <a:r>
              <a:rPr lang="en-US" dirty="0"/>
              <a:t>Java's basic threading capabilities are </a:t>
            </a:r>
            <a:r>
              <a:rPr lang="en-US" i="1" dirty="0"/>
              <a:t>too</a:t>
            </a:r>
            <a:r>
              <a:rPr lang="en-US" dirty="0"/>
              <a:t> low level. Developers often need higher level constructs like semaphores and thread pools, which Java's low-level threading capabilities don't offer. As a result, developers will build their own constructs, which is both time consuming and error prone.</a:t>
            </a:r>
          </a:p>
          <a:p>
            <a:endParaRPr lang="en-US" dirty="0"/>
          </a:p>
        </p:txBody>
      </p:sp>
    </p:spTree>
    <p:extLst>
      <p:ext uri="{BB962C8B-B14F-4D97-AF65-F5344CB8AC3E}">
        <p14:creationId xmlns:p14="http://schemas.microsoft.com/office/powerpoint/2010/main" val="39749397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ConcurrentSkipListMap </a:t>
            </a:r>
            <a:br>
              <a:rPr lang="en-US" dirty="0"/>
            </a:br>
            <a:endParaRPr lang="en-US" dirty="0"/>
          </a:p>
        </p:txBody>
      </p:sp>
      <p:sp>
        <p:nvSpPr>
          <p:cNvPr id="44035" name="Content Placeholder 2"/>
          <p:cNvSpPr>
            <a:spLocks noGrp="1"/>
          </p:cNvSpPr>
          <p:nvPr>
            <p:ph sz="quarter" idx="10"/>
          </p:nvPr>
        </p:nvSpPr>
        <p:spPr>
          <a:xfrm>
            <a:off x="711015" y="685800"/>
            <a:ext cx="11274663" cy="5715000"/>
          </a:xfrm>
        </p:spPr>
        <p:txBody>
          <a:bodyPr>
            <a:normAutofit lnSpcReduction="10000"/>
          </a:bodyPr>
          <a:lstStyle/>
          <a:p>
            <a:pPr>
              <a:lnSpc>
                <a:spcPct val="100000"/>
              </a:lnSpc>
              <a:spcAft>
                <a:spcPct val="0"/>
              </a:spcAft>
            </a:pPr>
            <a:r>
              <a:rPr lang="en-US" altLang="en-US" sz="1800" dirty="0"/>
              <a:t>Elements are fetched in natural order i.e. in the order the elements are added. To get user defined order we can use Comparator. </a:t>
            </a:r>
          </a:p>
          <a:p>
            <a:pPr>
              <a:lnSpc>
                <a:spcPct val="100000"/>
              </a:lnSpc>
              <a:spcAft>
                <a:spcPct val="0"/>
              </a:spcAft>
            </a:pPr>
            <a:r>
              <a:rPr lang="en-US" altLang="en-US" sz="1800" dirty="0"/>
              <a:t> Null value and null keys are not allowed. </a:t>
            </a:r>
          </a:p>
          <a:p>
            <a:pPr>
              <a:lnSpc>
                <a:spcPct val="100000"/>
              </a:lnSpc>
              <a:spcAft>
                <a:spcPct val="0"/>
              </a:spcAft>
            </a:pPr>
            <a:r>
              <a:rPr lang="en-US" altLang="en-US" sz="1800" dirty="0" err="1"/>
              <a:t>ConcurrentSkipListMap</a:t>
            </a:r>
            <a:r>
              <a:rPr lang="en-US" altLang="en-US" sz="1800" dirty="0"/>
              <a:t> is </a:t>
            </a:r>
            <a:r>
              <a:rPr lang="en-US" altLang="en-US" sz="1800" dirty="0" err="1"/>
              <a:t>cloneable</a:t>
            </a:r>
            <a:r>
              <a:rPr lang="en-US" altLang="en-US" sz="1800" dirty="0"/>
              <a:t> and Serializable. </a:t>
            </a:r>
          </a:p>
          <a:p>
            <a:pPr>
              <a:lnSpc>
                <a:spcPct val="100000"/>
              </a:lnSpc>
              <a:spcAft>
                <a:spcPct val="0"/>
              </a:spcAft>
            </a:pPr>
            <a:r>
              <a:rPr lang="en-US" altLang="en-US" sz="1800" dirty="0"/>
              <a:t> </a:t>
            </a:r>
            <a:r>
              <a:rPr lang="en-US" altLang="en-US" sz="1800" dirty="0" err="1"/>
              <a:t>ConcurrentSkipListMap</a:t>
            </a:r>
            <a:r>
              <a:rPr lang="en-US" altLang="en-US" sz="1800" dirty="0"/>
              <a:t> extends </a:t>
            </a:r>
            <a:r>
              <a:rPr lang="en-US" altLang="en-US" sz="1800" dirty="0" err="1"/>
              <a:t>NavigableMap</a:t>
            </a:r>
            <a:r>
              <a:rPr lang="en-US" altLang="en-US" sz="1800" dirty="0"/>
              <a:t>, so it has the methods like </a:t>
            </a:r>
            <a:r>
              <a:rPr lang="en-US" altLang="en-US" sz="1800" dirty="0" err="1"/>
              <a:t>ceilingEntry</a:t>
            </a:r>
            <a:r>
              <a:rPr lang="en-US" altLang="en-US" sz="1800" dirty="0"/>
              <a:t>, </a:t>
            </a:r>
            <a:r>
              <a:rPr lang="en-US" altLang="en-US" sz="1800" dirty="0" err="1"/>
              <a:t>ceilingKey</a:t>
            </a:r>
            <a:r>
              <a:rPr lang="en-US" altLang="en-US" sz="1800" dirty="0"/>
              <a:t>, </a:t>
            </a:r>
            <a:r>
              <a:rPr lang="en-US" altLang="en-US" sz="1800" dirty="0" err="1"/>
              <a:t>firstEntry</a:t>
            </a:r>
            <a:r>
              <a:rPr lang="en-US" altLang="en-US" sz="1800" dirty="0"/>
              <a:t>, </a:t>
            </a:r>
            <a:r>
              <a:rPr lang="en-US" altLang="en-US" sz="1800" dirty="0" err="1"/>
              <a:t>floorEntry</a:t>
            </a:r>
            <a:r>
              <a:rPr lang="en-US" altLang="en-US" sz="1800" dirty="0"/>
              <a:t> </a:t>
            </a:r>
            <a:r>
              <a:rPr lang="en-US" altLang="en-US" sz="1800" dirty="0" err="1"/>
              <a:t>etc</a:t>
            </a:r>
            <a:r>
              <a:rPr lang="en-US" altLang="en-US" sz="1800" dirty="0"/>
              <a:t> which will return Map. Entry or </a:t>
            </a:r>
            <a:r>
              <a:rPr lang="en-US" altLang="en-US" sz="1800" dirty="0" err="1"/>
              <a:t>NavigableMap</a:t>
            </a:r>
            <a:r>
              <a:rPr lang="en-US" altLang="en-US" sz="1800" dirty="0"/>
              <a:t>.</a:t>
            </a:r>
          </a:p>
          <a:p>
            <a:pPr>
              <a:lnSpc>
                <a:spcPct val="100000"/>
              </a:lnSpc>
              <a:spcAft>
                <a:spcPct val="0"/>
              </a:spcAft>
            </a:pPr>
            <a:endParaRPr lang="en-US" altLang="en-US" sz="1800" dirty="0"/>
          </a:p>
          <a:p>
            <a:pPr>
              <a:lnSpc>
                <a:spcPct val="100000"/>
              </a:lnSpc>
              <a:spcAft>
                <a:spcPts val="600"/>
              </a:spcAft>
            </a:pPr>
            <a:r>
              <a:rPr lang="en-US" altLang="en-US" sz="1800" dirty="0"/>
              <a:t>Constructor of </a:t>
            </a:r>
            <a:r>
              <a:rPr lang="en-US" altLang="en-US" sz="1800" dirty="0" err="1"/>
              <a:t>ConcurrentSkipListMap</a:t>
            </a:r>
            <a:endParaRPr lang="en-US" altLang="en-US" sz="1800" dirty="0"/>
          </a:p>
          <a:p>
            <a:pPr lvl="1">
              <a:lnSpc>
                <a:spcPct val="100000"/>
              </a:lnSpc>
              <a:spcAft>
                <a:spcPts val="600"/>
              </a:spcAft>
            </a:pPr>
            <a:r>
              <a:rPr lang="en-US" altLang="en-US" sz="1800" dirty="0" err="1"/>
              <a:t>ConcurrentSkipListMap</a:t>
            </a:r>
            <a:r>
              <a:rPr lang="en-US" altLang="en-US" sz="1800" dirty="0"/>
              <a:t>() : It creates a new vacate map into which mappings are sorted according to the keys natural order.</a:t>
            </a:r>
          </a:p>
          <a:p>
            <a:pPr lvl="1">
              <a:lnSpc>
                <a:spcPct val="100000"/>
              </a:lnSpc>
              <a:spcAft>
                <a:spcPts val="600"/>
              </a:spcAft>
            </a:pPr>
            <a:r>
              <a:rPr lang="en-US" altLang="en-US" sz="1800" dirty="0" err="1"/>
              <a:t>ConcurrentSkipListMap</a:t>
            </a:r>
            <a:r>
              <a:rPr lang="en-US" altLang="en-US" sz="1800" dirty="0"/>
              <a:t>(Comparator&lt;? super K&gt; comparator)  : It creates a new vacate map into which the mappings are sorted according to the defined comparator.</a:t>
            </a:r>
          </a:p>
          <a:p>
            <a:pPr lvl="1">
              <a:lnSpc>
                <a:spcPct val="100000"/>
              </a:lnSpc>
              <a:spcAft>
                <a:spcPts val="600"/>
              </a:spcAft>
            </a:pPr>
            <a:r>
              <a:rPr lang="en-US" altLang="en-US" sz="1800" dirty="0" err="1"/>
              <a:t>ConcurrentSkipListMap</a:t>
            </a:r>
            <a:r>
              <a:rPr lang="en-US" altLang="en-US" sz="1800" dirty="0"/>
              <a:t>(Map&lt;? extends K,? extends V&gt; m) : It creates a new map that contains the same mappings of a given map into which mappings are sorted according to the keys natural order.</a:t>
            </a:r>
          </a:p>
          <a:p>
            <a:pPr lvl="1">
              <a:lnSpc>
                <a:spcPct val="100000"/>
              </a:lnSpc>
              <a:spcAft>
                <a:spcPts val="600"/>
              </a:spcAft>
            </a:pPr>
            <a:r>
              <a:rPr lang="en-US" altLang="en-US" sz="1800" dirty="0" err="1"/>
              <a:t>ConcurrentSkipListMap</a:t>
            </a:r>
            <a:r>
              <a:rPr lang="en-US" altLang="en-US" sz="1800" dirty="0"/>
              <a:t>(</a:t>
            </a:r>
            <a:r>
              <a:rPr lang="en-US" altLang="en-US" sz="1800" dirty="0" err="1"/>
              <a:t>SortedMap</a:t>
            </a:r>
            <a:r>
              <a:rPr lang="en-US" altLang="en-US" sz="1800" dirty="0"/>
              <a:t>&lt;K,? extends V&gt; m) : It creates a new map that contains the same mappings and follows the order like the defined sorted map</a:t>
            </a:r>
            <a:r>
              <a:rPr lang="en-US" altLang="en-US" sz="1800" dirty="0" smtClean="0"/>
              <a:t>.</a:t>
            </a:r>
          </a:p>
          <a:p>
            <a:pPr lvl="1">
              <a:lnSpc>
                <a:spcPct val="100000"/>
              </a:lnSpc>
              <a:spcAft>
                <a:spcPct val="0"/>
              </a:spcAft>
            </a:pPr>
            <a:r>
              <a:rPr lang="en-US" altLang="en-US" sz="1800" dirty="0" smtClean="0"/>
              <a:t>Usage</a:t>
            </a:r>
            <a:r>
              <a:rPr lang="en-US" altLang="en-US" sz="1800" dirty="0"/>
              <a:t> </a:t>
            </a:r>
            <a:r>
              <a:rPr lang="en-US" altLang="en-US" sz="1800" dirty="0" smtClean="0"/>
              <a:t>- If </a:t>
            </a:r>
            <a:r>
              <a:rPr lang="en-US" altLang="en-US" sz="1800" dirty="0"/>
              <a:t>you need faster in-order traversal, and can afford the extra cost for insertion</a:t>
            </a:r>
            <a:r>
              <a:rPr lang="en-US" altLang="en-US" sz="1800" dirty="0" smtClean="0"/>
              <a:t>.</a:t>
            </a:r>
          </a:p>
          <a:p>
            <a:pPr marL="0" indent="0">
              <a:lnSpc>
                <a:spcPct val="100000"/>
              </a:lnSpc>
              <a:buNone/>
            </a:pPr>
            <a:endParaRPr lang="en-US" sz="1800" dirty="0" smtClean="0"/>
          </a:p>
          <a:p>
            <a:pPr marL="0" indent="0">
              <a:lnSpc>
                <a:spcPct val="100000"/>
              </a:lnSpc>
              <a:buNone/>
            </a:pPr>
            <a:r>
              <a:rPr lang="en-US" sz="1800" dirty="0" smtClean="0"/>
              <a:t>Please </a:t>
            </a:r>
            <a:r>
              <a:rPr lang="en-US" sz="1800" dirty="0"/>
              <a:t>follow the below link for </a:t>
            </a:r>
            <a:r>
              <a:rPr lang="en-US" sz="1800" dirty="0" smtClean="0"/>
              <a:t>example- </a:t>
            </a:r>
            <a:r>
              <a:rPr lang="en-US" sz="1800" dirty="0" smtClean="0">
                <a:hlinkClick r:id="rId3"/>
              </a:rPr>
              <a:t>http</a:t>
            </a:r>
            <a:r>
              <a:rPr lang="en-US" sz="1800" dirty="0">
                <a:hlinkClick r:id="rId3"/>
              </a:rPr>
              <a:t>://javapapers.com/java/java-concurrentskiplistmap</a:t>
            </a:r>
            <a:r>
              <a:rPr lang="en-US" sz="1800" dirty="0" smtClean="0">
                <a:hlinkClick r:id="rId3"/>
              </a:rPr>
              <a:t>/</a:t>
            </a:r>
            <a:endParaRPr lang="en-US" sz="1800" dirty="0" smtClean="0"/>
          </a:p>
          <a:p>
            <a:pPr marL="0" indent="0">
              <a:lnSpc>
                <a:spcPct val="100000"/>
              </a:lnSpc>
              <a:buNone/>
            </a:pPr>
            <a:endParaRPr lang="en-US" sz="1800" dirty="0" smtClean="0"/>
          </a:p>
          <a:p>
            <a:pPr marL="0" indent="0">
              <a:lnSpc>
                <a:spcPct val="100000"/>
              </a:lnSpc>
              <a:buNone/>
            </a:pPr>
            <a:endParaRPr lang="en-US" altLang="en-US" sz="1800" dirty="0"/>
          </a:p>
          <a:p>
            <a:pPr>
              <a:lnSpc>
                <a:spcPct val="100000"/>
              </a:lnSpc>
              <a:spcAft>
                <a:spcPct val="0"/>
              </a:spcAft>
            </a:pPr>
            <a:endParaRPr lang="en-US" altLang="en-US" sz="1800" dirty="0"/>
          </a:p>
          <a:p>
            <a:pPr>
              <a:lnSpc>
                <a:spcPct val="100000"/>
              </a:lnSpc>
              <a:spcAft>
                <a:spcPct val="0"/>
              </a:spcAft>
            </a:pPr>
            <a:endParaRPr lang="en-US" altLang="en-US" dirty="0" smtClean="0"/>
          </a:p>
          <a:p>
            <a:pPr>
              <a:lnSpc>
                <a:spcPct val="100000"/>
              </a:lnSpc>
              <a:spcAft>
                <a:spcPct val="0"/>
              </a:spcAft>
            </a:pPr>
            <a:endParaRPr lang="en-US" altLang="en-US" dirty="0" smtClean="0"/>
          </a:p>
        </p:txBody>
      </p:sp>
    </p:spTree>
    <p:extLst>
      <p:ext uri="{BB962C8B-B14F-4D97-AF65-F5344CB8AC3E}">
        <p14:creationId xmlns:p14="http://schemas.microsoft.com/office/powerpoint/2010/main" val="168134163"/>
      </p:ext>
    </p:extLst>
  </p:cSld>
  <p:clrMapOvr>
    <a:masterClrMapping/>
  </p:clrMapOvr>
  <p:transition spd="slow">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fi-FI" altLang="en-US" sz="2300" dirty="0" smtClean="0"/>
              <a:t>CopyOnWriteArrayList</a:t>
            </a:r>
            <a:endParaRPr lang="en-US" altLang="en-US" sz="2300" dirty="0" smtClean="0"/>
          </a:p>
        </p:txBody>
      </p:sp>
      <p:sp>
        <p:nvSpPr>
          <p:cNvPr id="3" name="Content Placeholder 2"/>
          <p:cNvSpPr>
            <a:spLocks noGrp="1"/>
          </p:cNvSpPr>
          <p:nvPr>
            <p:ph sz="quarter" idx="10"/>
          </p:nvPr>
        </p:nvSpPr>
        <p:spPr>
          <a:xfrm>
            <a:off x="711015" y="871538"/>
            <a:ext cx="11274663" cy="5453062"/>
          </a:xfrm>
        </p:spPr>
        <p:txBody>
          <a:bodyPr>
            <a:normAutofit/>
          </a:bodyPr>
          <a:lstStyle/>
          <a:p>
            <a:pPr>
              <a:lnSpc>
                <a:spcPct val="100000"/>
              </a:lnSpc>
              <a:defRPr/>
            </a:pPr>
            <a:r>
              <a:rPr lang="en-US" sz="1800" dirty="0" err="1"/>
              <a:t>CopyOnWriteArrayList</a:t>
            </a:r>
            <a:r>
              <a:rPr lang="en-US" sz="1800" dirty="0"/>
              <a:t> implements List interface like </a:t>
            </a:r>
            <a:r>
              <a:rPr lang="en-US" sz="1800" dirty="0" err="1"/>
              <a:t>ArrayList</a:t>
            </a:r>
            <a:r>
              <a:rPr lang="en-US" sz="1800" dirty="0"/>
              <a:t>, </a:t>
            </a:r>
            <a:r>
              <a:rPr lang="en-US" sz="1800" dirty="0" err="1"/>
              <a:t>Vectorand,LinkedList</a:t>
            </a:r>
            <a:r>
              <a:rPr lang="en-US" sz="1800" dirty="0"/>
              <a:t> but its a thread-safe collection and it achieves its thread-safety in a slightly different way than Vector or other thread-safe collection class</a:t>
            </a:r>
            <a:r>
              <a:rPr lang="en-US" sz="1800" dirty="0" smtClean="0"/>
              <a:t>.</a:t>
            </a:r>
          </a:p>
          <a:p>
            <a:pPr marL="0" indent="0">
              <a:lnSpc>
                <a:spcPct val="100000"/>
              </a:lnSpc>
              <a:buNone/>
              <a:defRPr/>
            </a:pPr>
            <a:endParaRPr lang="en-US" sz="1800" dirty="0"/>
          </a:p>
          <a:p>
            <a:pPr>
              <a:lnSpc>
                <a:spcPct val="100000"/>
              </a:lnSpc>
              <a:defRPr/>
            </a:pPr>
            <a:r>
              <a:rPr lang="en-US" sz="1800" dirty="0"/>
              <a:t>As name suggest  </a:t>
            </a:r>
            <a:r>
              <a:rPr lang="en-US" sz="1800" dirty="0" err="1"/>
              <a:t>CopyOnWriteArrayList</a:t>
            </a:r>
            <a:r>
              <a:rPr lang="en-US" sz="1800" dirty="0"/>
              <a:t> creates copy of underlying </a:t>
            </a:r>
            <a:r>
              <a:rPr lang="en-US" sz="1800" dirty="0" err="1"/>
              <a:t>ArrayList</a:t>
            </a:r>
            <a:r>
              <a:rPr lang="en-US" sz="1800" dirty="0"/>
              <a:t> with every mutation operation e.g. add or set. Normally </a:t>
            </a:r>
            <a:r>
              <a:rPr lang="en-US" sz="1800" dirty="0" err="1"/>
              <a:t>CopyOnWriteArrayList</a:t>
            </a:r>
            <a:r>
              <a:rPr lang="en-US" sz="1800" dirty="0"/>
              <a:t> is very expensive because it involves costly Array copy with every write operation but its very efficient if you have a List where Iteration outnumber mutation e.g. you mostly need to iterate the </a:t>
            </a:r>
            <a:r>
              <a:rPr lang="en-US" sz="1800" dirty="0" err="1"/>
              <a:t>ArrayList</a:t>
            </a:r>
            <a:r>
              <a:rPr lang="en-US" sz="1800" dirty="0"/>
              <a:t> and don't modify it too often</a:t>
            </a:r>
            <a:r>
              <a:rPr lang="en-US" sz="1800" dirty="0" smtClean="0"/>
              <a:t>.</a:t>
            </a:r>
          </a:p>
          <a:p>
            <a:pPr marL="0" indent="0">
              <a:lnSpc>
                <a:spcPct val="100000"/>
              </a:lnSpc>
              <a:buNone/>
              <a:defRPr/>
            </a:pPr>
            <a:endParaRPr lang="en-US" sz="1800" dirty="0"/>
          </a:p>
          <a:p>
            <a:pPr>
              <a:lnSpc>
                <a:spcPct val="100000"/>
              </a:lnSpc>
              <a:defRPr/>
            </a:pPr>
            <a:r>
              <a:rPr lang="en-US" sz="1800" dirty="0"/>
              <a:t>Iterator of </a:t>
            </a:r>
            <a:r>
              <a:rPr lang="en-US" sz="1800" dirty="0" err="1"/>
              <a:t>CopyOnWriteArrayList</a:t>
            </a:r>
            <a:r>
              <a:rPr lang="en-US" sz="1800" dirty="0"/>
              <a:t> is fail-safe and doesn't      throw </a:t>
            </a:r>
            <a:r>
              <a:rPr lang="en-US" sz="1800" dirty="0" err="1"/>
              <a:t>ConcurrentModificationException</a:t>
            </a:r>
            <a:r>
              <a:rPr lang="en-US" sz="1800" dirty="0"/>
              <a:t> even if underlying </a:t>
            </a:r>
            <a:r>
              <a:rPr lang="en-US" sz="1800" dirty="0" err="1"/>
              <a:t>CopyOnWriteArrayList</a:t>
            </a:r>
            <a:r>
              <a:rPr lang="en-US" sz="1800" dirty="0"/>
              <a:t> is modified once Iteration begins because Iterator is operating on separate copy of </a:t>
            </a:r>
            <a:r>
              <a:rPr lang="en-US" sz="1800" dirty="0" err="1"/>
              <a:t>ArrayList</a:t>
            </a:r>
            <a:r>
              <a:rPr lang="en-US" sz="1800" dirty="0"/>
              <a:t>. Consequently all the updates made </a:t>
            </a:r>
            <a:r>
              <a:rPr lang="en-US" sz="1800" dirty="0" err="1"/>
              <a:t>onCopyOnWriteArrayList</a:t>
            </a:r>
            <a:r>
              <a:rPr lang="en-US" sz="1800" dirty="0"/>
              <a:t> is not available to Iterator. </a:t>
            </a:r>
          </a:p>
          <a:p>
            <a:pPr marL="0" indent="0">
              <a:lnSpc>
                <a:spcPct val="100000"/>
              </a:lnSpc>
              <a:buFont typeface="Arial" charset="0"/>
              <a:buNone/>
              <a:defRPr/>
            </a:pPr>
            <a:endParaRPr lang="en-US" sz="1800" dirty="0"/>
          </a:p>
          <a:p>
            <a:pPr marL="0" indent="0">
              <a:lnSpc>
                <a:spcPct val="100000"/>
              </a:lnSpc>
              <a:buFont typeface="Arial" charset="0"/>
              <a:buNone/>
              <a:defRPr/>
            </a:pPr>
            <a:r>
              <a:rPr lang="en-US" sz="1800" dirty="0"/>
              <a:t>Difference between </a:t>
            </a:r>
            <a:r>
              <a:rPr lang="en-US" sz="1800" dirty="0" err="1"/>
              <a:t>ArrayList</a:t>
            </a:r>
            <a:r>
              <a:rPr lang="en-US" sz="1800" dirty="0"/>
              <a:t> and </a:t>
            </a:r>
            <a:r>
              <a:rPr lang="en-US" sz="1800" dirty="0" err="1"/>
              <a:t>CopyOnWriteArrayLis</a:t>
            </a:r>
            <a:r>
              <a:rPr lang="en-US" sz="1800" dirty="0"/>
              <a:t>-</a:t>
            </a:r>
          </a:p>
          <a:p>
            <a:pPr>
              <a:lnSpc>
                <a:spcPct val="100000"/>
              </a:lnSpc>
              <a:defRPr/>
            </a:pPr>
            <a:r>
              <a:rPr lang="en-US" sz="1800" dirty="0"/>
              <a:t>1) First and foremost difference between </a:t>
            </a:r>
            <a:r>
              <a:rPr lang="en-US" sz="1800" dirty="0" err="1"/>
              <a:t>CopyOnWriteArrayList</a:t>
            </a:r>
            <a:r>
              <a:rPr lang="en-US" sz="1800" dirty="0"/>
              <a:t> and </a:t>
            </a:r>
            <a:r>
              <a:rPr lang="en-US" sz="1800" dirty="0" err="1"/>
              <a:t>ArrayList</a:t>
            </a:r>
            <a:r>
              <a:rPr lang="en-US" sz="1800" dirty="0"/>
              <a:t> in Java is that </a:t>
            </a:r>
            <a:r>
              <a:rPr lang="en-US" sz="1800" dirty="0" err="1"/>
              <a:t>CopyOnWriteArrayList</a:t>
            </a:r>
            <a:r>
              <a:rPr lang="en-US" sz="1800" dirty="0"/>
              <a:t> is a thread-safe collection while </a:t>
            </a:r>
            <a:r>
              <a:rPr lang="en-US" sz="1800" dirty="0" err="1"/>
              <a:t>ArrayList</a:t>
            </a:r>
            <a:r>
              <a:rPr lang="en-US" sz="1800" dirty="0"/>
              <a:t> is not thread-safe and can not be used in multi-threaded environment.</a:t>
            </a:r>
          </a:p>
          <a:p>
            <a:pPr marL="0" indent="0">
              <a:lnSpc>
                <a:spcPct val="100000"/>
              </a:lnSpc>
              <a:buFont typeface="Arial" charset="0"/>
              <a:buNone/>
              <a:defRPr/>
            </a:pPr>
            <a:endParaRPr lang="en-US" dirty="0"/>
          </a:p>
        </p:txBody>
      </p:sp>
    </p:spTree>
    <p:extLst>
      <p:ext uri="{BB962C8B-B14F-4D97-AF65-F5344CB8AC3E}">
        <p14:creationId xmlns:p14="http://schemas.microsoft.com/office/powerpoint/2010/main" val="3810553838"/>
      </p:ext>
    </p:extLst>
  </p:cSld>
  <p:clrMapOvr>
    <a:masterClrMapping/>
  </p:clrMapOvr>
  <p:transition spd="slow">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92113"/>
            <a:ext cx="11274663" cy="6113462"/>
          </a:xfrm>
        </p:spPr>
        <p:txBody>
          <a:bodyPr/>
          <a:lstStyle/>
          <a:p>
            <a:pPr>
              <a:lnSpc>
                <a:spcPct val="100000"/>
              </a:lnSpc>
              <a:defRPr/>
            </a:pPr>
            <a:r>
              <a:rPr lang="en-US" sz="1800" dirty="0" smtClean="0"/>
              <a:t>2</a:t>
            </a:r>
            <a:r>
              <a:rPr lang="en-US" sz="1800" dirty="0"/>
              <a:t>) Second difference between </a:t>
            </a:r>
            <a:r>
              <a:rPr lang="en-US" sz="1800" dirty="0" err="1"/>
              <a:t>ArrayList</a:t>
            </a:r>
            <a:r>
              <a:rPr lang="en-US" sz="1800" dirty="0"/>
              <a:t> and </a:t>
            </a:r>
            <a:r>
              <a:rPr lang="en-US" sz="1800" dirty="0" err="1"/>
              <a:t>CopyOnWriteArrayList</a:t>
            </a:r>
            <a:r>
              <a:rPr lang="en-US" sz="1800" dirty="0"/>
              <a:t> is that Iterator of </a:t>
            </a:r>
            <a:r>
              <a:rPr lang="en-US" sz="1800" dirty="0" err="1"/>
              <a:t>ArrayList</a:t>
            </a:r>
            <a:r>
              <a:rPr lang="en-US" sz="1800" dirty="0"/>
              <a:t> is </a:t>
            </a:r>
            <a:r>
              <a:rPr lang="en-US" sz="1800" dirty="0" smtClean="0"/>
              <a:t>fail-fast</a:t>
            </a:r>
            <a:r>
              <a:rPr lang="en-US" sz="1800" dirty="0"/>
              <a:t> </a:t>
            </a:r>
            <a:r>
              <a:rPr lang="en-US" sz="1800" dirty="0" smtClean="0"/>
              <a:t>and </a:t>
            </a:r>
            <a:r>
              <a:rPr lang="en-US" sz="1800" dirty="0"/>
              <a:t>throw </a:t>
            </a:r>
            <a:r>
              <a:rPr lang="en-US" sz="1800" dirty="0" err="1"/>
              <a:t>ConcurrentModificationException</a:t>
            </a:r>
            <a:r>
              <a:rPr lang="en-US" sz="1800" dirty="0"/>
              <a:t> once detect any modification in List once iteration begins but Iterator of </a:t>
            </a:r>
            <a:r>
              <a:rPr lang="en-US" sz="1800" dirty="0" err="1"/>
              <a:t>CopyOnWriteArrayList</a:t>
            </a:r>
            <a:r>
              <a:rPr lang="en-US" sz="1800" dirty="0"/>
              <a:t> is fail-safe and doesn't throw </a:t>
            </a:r>
            <a:r>
              <a:rPr lang="en-US" sz="1800" dirty="0" err="1"/>
              <a:t>ConcurrentModificationException</a:t>
            </a:r>
            <a:r>
              <a:rPr lang="en-US" sz="1800" dirty="0" smtClean="0"/>
              <a:t>.</a:t>
            </a:r>
            <a:endParaRPr lang="en-US" sz="1800" dirty="0"/>
          </a:p>
          <a:p>
            <a:pPr>
              <a:lnSpc>
                <a:spcPct val="100000"/>
              </a:lnSpc>
              <a:defRPr/>
            </a:pPr>
            <a:r>
              <a:rPr lang="en-US" sz="1800" dirty="0"/>
              <a:t>3) Third difference between </a:t>
            </a:r>
            <a:r>
              <a:rPr lang="en-US" sz="1800" dirty="0" err="1"/>
              <a:t>CopyOnWriteArrayList</a:t>
            </a:r>
            <a:r>
              <a:rPr lang="en-US" sz="1800" dirty="0"/>
              <a:t> vs </a:t>
            </a:r>
            <a:r>
              <a:rPr lang="en-US" sz="1800" dirty="0" err="1"/>
              <a:t>ArrayList</a:t>
            </a:r>
            <a:r>
              <a:rPr lang="en-US" sz="1800" dirty="0"/>
              <a:t> is that Iterator of former doesn't support remove operation while Iterator of later supports remove() operation</a:t>
            </a:r>
            <a:r>
              <a:rPr lang="en-US" sz="1800" dirty="0" smtClean="0"/>
              <a:t>.</a:t>
            </a:r>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buFont typeface="Arial" charset="0"/>
              <a:buNone/>
              <a:defRPr/>
            </a:pPr>
            <a:endParaRPr lang="en-US" dirty="0"/>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190" y="2424113"/>
            <a:ext cx="8646448" cy="4081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2483738"/>
      </p:ext>
    </p:extLst>
  </p:cSld>
  <p:clrMapOvr>
    <a:masterClrMapping/>
  </p:clrMapOvr>
  <p:transition spd="slow">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 - Summary</a:t>
            </a:r>
            <a:endParaRPr lang="en-US" dirty="0"/>
          </a:p>
        </p:txBody>
      </p:sp>
      <p:sp>
        <p:nvSpPr>
          <p:cNvPr id="3" name="Content Placeholder 2"/>
          <p:cNvSpPr>
            <a:spLocks noGrp="1"/>
          </p:cNvSpPr>
          <p:nvPr>
            <p:ph sz="quarter" idx="10"/>
          </p:nvPr>
        </p:nvSpPr>
        <p:spPr>
          <a:xfrm>
            <a:off x="711015" y="990600"/>
            <a:ext cx="11274663" cy="564686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245" y="1063943"/>
            <a:ext cx="7239000" cy="470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7124326"/>
      </p:ext>
    </p:extLst>
  </p:cSld>
  <p:clrMapOvr>
    <a:masterClrMapping/>
  </p:clrMapOvr>
  <p:transition spd="slow">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sz="quarter" idx="10"/>
          </p:nvPr>
        </p:nvSpPr>
        <p:spPr/>
        <p:txBody>
          <a:bodyPr/>
          <a:lstStyle/>
          <a:p>
            <a:pPr>
              <a:lnSpc>
                <a:spcPct val="100000"/>
              </a:lnSpc>
            </a:pPr>
            <a:r>
              <a:rPr lang="en-US" sz="1800" dirty="0" smtClean="0"/>
              <a:t>Implement Producer -  </a:t>
            </a:r>
            <a:r>
              <a:rPr lang="en-US" sz="1800" dirty="0"/>
              <a:t>C</a:t>
            </a:r>
            <a:r>
              <a:rPr lang="en-US" sz="1800" dirty="0" smtClean="0"/>
              <a:t>onsumer</a:t>
            </a:r>
            <a:r>
              <a:rPr lang="en-US" sz="1800" dirty="0"/>
              <a:t> </a:t>
            </a:r>
            <a:r>
              <a:rPr lang="en-US" sz="1800" dirty="0" smtClean="0"/>
              <a:t>problem using </a:t>
            </a:r>
            <a:r>
              <a:rPr lang="en-US" sz="1800" dirty="0" err="1" smtClean="0"/>
              <a:t>ArrayBlockingQueue</a:t>
            </a:r>
            <a:r>
              <a:rPr lang="en-US" sz="1800" dirty="0" smtClean="0"/>
              <a:t>.</a:t>
            </a:r>
          </a:p>
          <a:p>
            <a:pPr>
              <a:lnSpc>
                <a:spcPct val="100000"/>
              </a:lnSpc>
            </a:pPr>
            <a:r>
              <a:rPr lang="en-US" sz="1800" dirty="0" smtClean="0"/>
              <a:t>Implement Producer -  Consumer problem using </a:t>
            </a:r>
            <a:r>
              <a:rPr lang="en-US" sz="1800" dirty="0" err="1" smtClean="0"/>
              <a:t>LinkedBlockingQueueLinkedBlockingDeque</a:t>
            </a:r>
            <a:r>
              <a:rPr lang="en-US" sz="1800" dirty="0" smtClean="0"/>
              <a:t>.</a:t>
            </a:r>
            <a:endParaRPr lang="en-US" sz="1800" dirty="0"/>
          </a:p>
          <a:p>
            <a:pPr>
              <a:lnSpc>
                <a:spcPct val="100000"/>
              </a:lnSpc>
            </a:pPr>
            <a:r>
              <a:rPr lang="en-US" sz="1800" dirty="0" smtClean="0"/>
              <a:t>Implement </a:t>
            </a:r>
            <a:r>
              <a:rPr lang="en-US" sz="1800" dirty="0"/>
              <a:t>Producer -  Consumer problem using </a:t>
            </a:r>
            <a:r>
              <a:rPr lang="en-US" sz="1800" dirty="0" err="1" smtClean="0"/>
              <a:t>LinkedBlockingDeque</a:t>
            </a:r>
            <a:r>
              <a:rPr lang="en-US" sz="1800" dirty="0" smtClean="0"/>
              <a:t>.</a:t>
            </a:r>
          </a:p>
          <a:p>
            <a:pPr>
              <a:lnSpc>
                <a:spcPct val="100000"/>
              </a:lnSpc>
            </a:pPr>
            <a:r>
              <a:rPr lang="en-US" sz="1800" dirty="0"/>
              <a:t>Implement Producer -  Consumer problem using </a:t>
            </a:r>
            <a:r>
              <a:rPr lang="en-US" sz="1800" dirty="0" err="1" smtClean="0"/>
              <a:t>SynchronousQueue</a:t>
            </a:r>
            <a:r>
              <a:rPr lang="en-US" sz="1800" dirty="0" smtClean="0"/>
              <a:t>.</a:t>
            </a:r>
          </a:p>
          <a:p>
            <a:pPr>
              <a:lnSpc>
                <a:spcPct val="100000"/>
              </a:lnSpc>
            </a:pPr>
            <a:r>
              <a:rPr lang="en-US" sz="1800" dirty="0" smtClean="0"/>
              <a:t>Try to use </a:t>
            </a:r>
            <a:r>
              <a:rPr lang="en-US" sz="1800" dirty="0" err="1" smtClean="0"/>
              <a:t>putIfAbsent</a:t>
            </a:r>
            <a:r>
              <a:rPr lang="en-US" sz="1800" dirty="0" smtClean="0"/>
              <a:t>() method for </a:t>
            </a:r>
            <a:r>
              <a:rPr lang="en-US" sz="1800" dirty="0" err="1" smtClean="0"/>
              <a:t>ConcurrentHashMap</a:t>
            </a:r>
            <a:endParaRPr lang="en-US" sz="1800" dirty="0" smtClean="0"/>
          </a:p>
          <a:p>
            <a:pPr>
              <a:lnSpc>
                <a:spcPct val="100000"/>
              </a:lnSpc>
            </a:pPr>
            <a:endParaRPr lang="en-US" sz="1800" dirty="0"/>
          </a:p>
          <a:p>
            <a:pPr>
              <a:lnSpc>
                <a:spcPct val="100000"/>
              </a:lnSpc>
            </a:pPr>
            <a:endParaRPr lang="en-US" sz="1800" dirty="0" smtClean="0"/>
          </a:p>
          <a:p>
            <a:pPr>
              <a:lnSpc>
                <a:spcPct val="100000"/>
              </a:lnSpc>
            </a:pPr>
            <a:endParaRPr lang="en-US" sz="1800" dirty="0"/>
          </a:p>
          <a:p>
            <a:pPr>
              <a:lnSpc>
                <a:spcPct val="100000"/>
              </a:lnSpc>
            </a:pPr>
            <a:endParaRPr lang="en-US" sz="1800" dirty="0" smtClean="0"/>
          </a:p>
          <a:p>
            <a:pPr>
              <a:lnSpc>
                <a:spcPct val="100000"/>
              </a:lnSpc>
            </a:pPr>
            <a:endParaRPr lang="en-US" sz="1800" dirty="0"/>
          </a:p>
          <a:p>
            <a:pPr>
              <a:lnSpc>
                <a:spcPct val="100000"/>
              </a:lnSpc>
            </a:pPr>
            <a:endParaRPr lang="en-US" sz="1800" dirty="0" smtClean="0"/>
          </a:p>
          <a:p>
            <a:pPr>
              <a:lnSpc>
                <a:spcPct val="100000"/>
              </a:lnSpc>
            </a:pPr>
            <a:endParaRPr lang="en-US" sz="1800" dirty="0"/>
          </a:p>
          <a:p>
            <a:pPr>
              <a:lnSpc>
                <a:spcPct val="100000"/>
              </a:lnSpc>
            </a:pPr>
            <a:endParaRPr lang="en-US" sz="1800" dirty="0" smtClean="0"/>
          </a:p>
          <a:p>
            <a:r>
              <a:rPr lang="en-US" sz="1800" dirty="0"/>
              <a:t>Please use the link </a:t>
            </a:r>
            <a:r>
              <a:rPr lang="en-US" sz="1800" dirty="0" smtClean="0"/>
              <a:t>for solution-.</a:t>
            </a:r>
            <a:endParaRPr lang="en-US" sz="1800" dirty="0"/>
          </a:p>
          <a:p>
            <a:r>
              <a:rPr lang="en-US" sz="1800" dirty="0">
                <a:hlinkClick r:id="rId2"/>
              </a:rPr>
              <a:t>http://javapapers.com/java/java-concurrent-collections/</a:t>
            </a:r>
            <a:endParaRPr lang="en-US" sz="1800" dirty="0"/>
          </a:p>
          <a:p>
            <a:pPr>
              <a:lnSpc>
                <a:spcPct val="100000"/>
              </a:lnSpc>
            </a:pPr>
            <a:endParaRPr lang="en-US" sz="1800" dirty="0"/>
          </a:p>
          <a:p>
            <a:pPr>
              <a:lnSpc>
                <a:spcPct val="100000"/>
              </a:lnSpc>
            </a:pPr>
            <a:endParaRPr lang="en-US" sz="18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709953777"/>
      </p:ext>
    </p:extLst>
  </p:cSld>
  <p:clrMapOvr>
    <a:masterClrMapping/>
  </p:clrMapOvr>
  <p:transition spd="slow">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Synchronizers</a:t>
            </a:r>
            <a:endParaRPr lang="en-US" dirty="0"/>
          </a:p>
        </p:txBody>
      </p:sp>
    </p:spTree>
    <p:extLst>
      <p:ext uri="{BB962C8B-B14F-4D97-AF65-F5344CB8AC3E}">
        <p14:creationId xmlns:p14="http://schemas.microsoft.com/office/powerpoint/2010/main" val="3768182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smtClean="0"/>
              <a:t>Synchronizers: Introduction</a:t>
            </a:r>
          </a:p>
        </p:txBody>
      </p:sp>
      <p:sp>
        <p:nvSpPr>
          <p:cNvPr id="3" name="Content Placeholder 2"/>
          <p:cNvSpPr>
            <a:spLocks noGrp="1"/>
          </p:cNvSpPr>
          <p:nvPr>
            <p:ph sz="quarter" idx="10"/>
          </p:nvPr>
        </p:nvSpPr>
        <p:spPr/>
        <p:txBody>
          <a:bodyPr/>
          <a:lstStyle/>
          <a:p>
            <a:pPr>
              <a:defRPr/>
            </a:pPr>
            <a:endParaRPr lang="en-US" dirty="0" smtClean="0"/>
          </a:p>
          <a:p>
            <a:pPr>
              <a:lnSpc>
                <a:spcPct val="100000"/>
              </a:lnSpc>
              <a:defRPr/>
            </a:pPr>
            <a:r>
              <a:rPr lang="en-US" sz="1800" dirty="0" smtClean="0"/>
              <a:t>Enable threads to wait for one another, allowing them to coordinate their activities. </a:t>
            </a:r>
            <a:endParaRPr lang="en-US" sz="1800" dirty="0"/>
          </a:p>
          <a:p>
            <a:pPr>
              <a:lnSpc>
                <a:spcPct val="100000"/>
              </a:lnSpc>
              <a:defRPr/>
            </a:pPr>
            <a:r>
              <a:rPr lang="en-US" sz="1800" dirty="0" smtClean="0"/>
              <a:t>Components of Synchronizing</a:t>
            </a:r>
          </a:p>
          <a:p>
            <a:pPr lvl="1">
              <a:lnSpc>
                <a:spcPct val="100000"/>
              </a:lnSpc>
              <a:defRPr/>
            </a:pPr>
            <a:r>
              <a:rPr lang="en-US" sz="1800" dirty="0" smtClean="0"/>
              <a:t>Acquire and</a:t>
            </a:r>
          </a:p>
          <a:p>
            <a:pPr lvl="1">
              <a:lnSpc>
                <a:spcPct val="100000"/>
              </a:lnSpc>
              <a:defRPr/>
            </a:pPr>
            <a:r>
              <a:rPr lang="en-US" sz="1800" dirty="0" smtClean="0"/>
              <a:t>Release shared resources on condition</a:t>
            </a:r>
          </a:p>
          <a:p>
            <a:pPr marL="495300" lvl="1" indent="0">
              <a:lnSpc>
                <a:spcPct val="100000"/>
              </a:lnSpc>
              <a:buFont typeface="Wingdings" pitchFamily="2" charset="2"/>
              <a:buNone/>
              <a:defRPr/>
            </a:pPr>
            <a:endParaRPr lang="en-US" sz="1800" dirty="0" smtClean="0"/>
          </a:p>
          <a:p>
            <a:pPr>
              <a:lnSpc>
                <a:spcPct val="100000"/>
              </a:lnSpc>
              <a:defRPr/>
            </a:pPr>
            <a:r>
              <a:rPr lang="en-US" sz="1800" b="1" dirty="0" smtClean="0"/>
              <a:t>Features</a:t>
            </a:r>
            <a:r>
              <a:rPr lang="en-US" sz="1800" dirty="0" smtClean="0"/>
              <a:t>:</a:t>
            </a:r>
          </a:p>
          <a:p>
            <a:pPr lvl="1">
              <a:lnSpc>
                <a:spcPct val="100000"/>
              </a:lnSpc>
              <a:defRPr/>
            </a:pPr>
            <a:r>
              <a:rPr lang="en-US" sz="1800" dirty="0" smtClean="0"/>
              <a:t>Wait- Blocking/Non-Blocking/Interruptible/Timed wait</a:t>
            </a:r>
          </a:p>
          <a:p>
            <a:pPr lvl="1">
              <a:lnSpc>
                <a:spcPct val="100000"/>
              </a:lnSpc>
              <a:defRPr/>
            </a:pPr>
            <a:r>
              <a:rPr lang="en-US" sz="1800" dirty="0" smtClean="0"/>
              <a:t>Shared/Exclusive Acquire and Release</a:t>
            </a:r>
          </a:p>
          <a:p>
            <a:pPr lvl="1">
              <a:lnSpc>
                <a:spcPct val="100000"/>
              </a:lnSpc>
              <a:defRPr/>
            </a:pPr>
            <a:r>
              <a:rPr lang="en-US" sz="1800" dirty="0" smtClean="0"/>
              <a:t>Notification- fair/unfair</a:t>
            </a:r>
          </a:p>
          <a:p>
            <a:pPr marL="495300" lvl="1" indent="0">
              <a:buFont typeface="Wingdings" pitchFamily="2" charset="2"/>
              <a:buNone/>
              <a:defRPr/>
            </a:pPr>
            <a:endParaRPr lang="en-US" dirty="0" smtClean="0"/>
          </a:p>
          <a:p>
            <a:pPr marL="495300" lvl="1" indent="0">
              <a:buFont typeface="Wingdings" pitchFamily="2" charset="2"/>
              <a:buNone/>
              <a:defRPr/>
            </a:pPr>
            <a:endParaRPr lang="en-US" dirty="0"/>
          </a:p>
          <a:p>
            <a:pPr marL="495300" lvl="1" indent="0">
              <a:buFont typeface="Wingdings" pitchFamily="2" charset="2"/>
              <a:buNone/>
              <a:defRPr/>
            </a:pPr>
            <a:endParaRPr lang="en-US" dirty="0"/>
          </a:p>
        </p:txBody>
      </p:sp>
    </p:spTree>
    <p:extLst>
      <p:ext uri="{BB962C8B-B14F-4D97-AF65-F5344CB8AC3E}">
        <p14:creationId xmlns:p14="http://schemas.microsoft.com/office/powerpoint/2010/main" val="4073922928"/>
      </p:ext>
    </p:extLst>
  </p:cSld>
  <p:clrMapOvr>
    <a:masterClrMapping/>
  </p:clrMapOvr>
  <p:transition spd="slow">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Semaphore</a:t>
            </a:r>
          </a:p>
        </p:txBody>
      </p:sp>
      <p:sp>
        <p:nvSpPr>
          <p:cNvPr id="3" name="Content Placeholder 2"/>
          <p:cNvSpPr>
            <a:spLocks noGrp="1"/>
          </p:cNvSpPr>
          <p:nvPr>
            <p:ph sz="quarter" idx="10"/>
          </p:nvPr>
        </p:nvSpPr>
        <p:spPr/>
        <p:txBody>
          <a:bodyPr/>
          <a:lstStyle/>
          <a:p>
            <a:pPr>
              <a:lnSpc>
                <a:spcPct val="100000"/>
              </a:lnSpc>
            </a:pPr>
            <a:r>
              <a:rPr lang="en-US" sz="1800" dirty="0"/>
              <a:t>A semaphore is a thread-synchronization construct for controlling thread access to a common resource. It's often implemented as a protected variable whose value is incremented by an </a:t>
            </a:r>
            <a:r>
              <a:rPr lang="en-US" sz="1800" i="1" dirty="0"/>
              <a:t>acquire</a:t>
            </a:r>
            <a:r>
              <a:rPr lang="en-US" sz="1800" dirty="0"/>
              <a:t> operation and decremented by a </a:t>
            </a:r>
            <a:r>
              <a:rPr lang="en-US" sz="1800" i="1" dirty="0"/>
              <a:t>release</a:t>
            </a:r>
            <a:r>
              <a:rPr lang="en-US" sz="1800" dirty="0"/>
              <a:t> operation.</a:t>
            </a:r>
          </a:p>
          <a:p>
            <a:pPr>
              <a:lnSpc>
                <a:spcPct val="100000"/>
              </a:lnSpc>
            </a:pPr>
            <a:r>
              <a:rPr lang="en-US" sz="1800" dirty="0"/>
              <a:t>The acquire operation either returns control to the invoking thread immediately or causes that thread to block when the semaphore's current value reaches a certain limit. The release operation decreases the current value, which causes a blocked thread to resume.</a:t>
            </a:r>
          </a:p>
          <a:p>
            <a:pPr>
              <a:lnSpc>
                <a:spcPct val="100000"/>
              </a:lnSpc>
            </a:pPr>
            <a:r>
              <a:rPr lang="en-US" sz="1800" dirty="0"/>
              <a:t>Semaphores whose current values can be incremented past 1 are known as counting semaphores, whereas semaphores whose current values can be only 0 or 1 are known as </a:t>
            </a:r>
            <a:r>
              <a:rPr lang="en-US" sz="1800" i="1" dirty="0"/>
              <a:t>binary semaphores</a:t>
            </a:r>
            <a:r>
              <a:rPr lang="en-US" sz="1800" dirty="0"/>
              <a:t> or </a:t>
            </a:r>
            <a:r>
              <a:rPr lang="en-US" sz="1800" dirty="0" err="1"/>
              <a:t>mutexes</a:t>
            </a:r>
            <a:r>
              <a:rPr lang="en-US" sz="1800" dirty="0"/>
              <a:t>. In either case, the current value cannot be negative.</a:t>
            </a:r>
          </a:p>
          <a:p>
            <a:pPr>
              <a:lnSpc>
                <a:spcPct val="100000"/>
              </a:lnSpc>
              <a:defRPr/>
            </a:pPr>
            <a:endParaRPr lang="en-US" sz="1800" dirty="0" smtClean="0"/>
          </a:p>
          <a:p>
            <a:pPr>
              <a:lnSpc>
                <a:spcPct val="100000"/>
              </a:lnSpc>
              <a:defRPr/>
            </a:pPr>
            <a:r>
              <a:rPr lang="en-US" sz="1800" dirty="0" smtClean="0"/>
              <a:t>Has </a:t>
            </a:r>
            <a:r>
              <a:rPr lang="en-US" sz="1800" dirty="0"/>
              <a:t>certain no. of permits which can be acquired or released</a:t>
            </a:r>
          </a:p>
          <a:p>
            <a:pPr>
              <a:lnSpc>
                <a:spcPct val="100000"/>
              </a:lnSpc>
              <a:defRPr/>
            </a:pPr>
            <a:r>
              <a:rPr lang="en-US" sz="1800" dirty="0"/>
              <a:t>Restricts number of threads that can have concurrent </a:t>
            </a:r>
            <a:r>
              <a:rPr lang="en-US" sz="1800" dirty="0" smtClean="0"/>
              <a:t>access</a:t>
            </a:r>
          </a:p>
          <a:p>
            <a:pPr marL="0" indent="0">
              <a:lnSpc>
                <a:spcPct val="100000"/>
              </a:lnSpc>
              <a:buNone/>
              <a:defRPr/>
            </a:pPr>
            <a:r>
              <a:rPr lang="en-US" sz="1800" dirty="0"/>
              <a:t> </a:t>
            </a:r>
            <a:r>
              <a:rPr lang="en-US" sz="1800" dirty="0" smtClean="0"/>
              <a:t>    </a:t>
            </a:r>
            <a:r>
              <a:rPr lang="en-US" sz="1800" dirty="0"/>
              <a:t>to a resource</a:t>
            </a:r>
          </a:p>
          <a:p>
            <a:pPr>
              <a:lnSpc>
                <a:spcPct val="100000"/>
              </a:lnSpc>
              <a:defRPr/>
            </a:pPr>
            <a:r>
              <a:rPr lang="en-US" sz="1800" dirty="0"/>
              <a:t>acquire(), tryAcquire(), acquireuninterrruptibly()</a:t>
            </a:r>
          </a:p>
          <a:p>
            <a:pPr>
              <a:lnSpc>
                <a:spcPct val="100000"/>
              </a:lnSpc>
              <a:defRPr/>
            </a:pPr>
            <a:r>
              <a:rPr lang="en-US" sz="1800" dirty="0"/>
              <a:t>E.g. A train reservation center having multiple </a:t>
            </a:r>
            <a:endParaRPr lang="en-US" sz="1800" dirty="0" smtClean="0"/>
          </a:p>
          <a:p>
            <a:pPr marL="0" indent="0">
              <a:lnSpc>
                <a:spcPct val="100000"/>
              </a:lnSpc>
              <a:buNone/>
              <a:defRPr/>
            </a:pPr>
            <a:r>
              <a:rPr lang="en-US" sz="1800" dirty="0"/>
              <a:t> </a:t>
            </a:r>
            <a:r>
              <a:rPr lang="en-US" sz="1800" dirty="0" smtClean="0"/>
              <a:t>    service </a:t>
            </a:r>
            <a:r>
              <a:rPr lang="en-US" sz="1800" dirty="0"/>
              <a:t>counters servicing a single traveller queue</a:t>
            </a:r>
          </a:p>
          <a:p>
            <a:pPr marL="0" indent="0">
              <a:buFont typeface="Wingdings" pitchFamily="2" charset="2"/>
              <a:buNone/>
              <a:defRPr/>
            </a:pPr>
            <a:endParaRPr lang="en-US" dirty="0" smtClean="0"/>
          </a:p>
          <a:p>
            <a:pPr marL="0" indent="0">
              <a:buFont typeface="Wingdings" pitchFamily="2" charset="2"/>
              <a:buNone/>
              <a:defRPr/>
            </a:pPr>
            <a:endParaRPr lang="en-US" dirty="0"/>
          </a:p>
          <a:p>
            <a:pPr marL="0" indent="0">
              <a:buFont typeface="Wingdings" pitchFamily="2" charset="2"/>
              <a:buNone/>
              <a:defRPr/>
            </a:pP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220" y="3367087"/>
            <a:ext cx="3596862" cy="283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842967"/>
      </p:ext>
    </p:extLst>
  </p:cSld>
  <p:clrMapOvr>
    <a:masterClrMapping/>
  </p:clrMapOvr>
  <p:transition spd="slow">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Semaphore</a:t>
            </a:r>
          </a:p>
        </p:txBody>
      </p:sp>
      <p:sp>
        <p:nvSpPr>
          <p:cNvPr id="3" name="Content Placeholder 2"/>
          <p:cNvSpPr>
            <a:spLocks noGrp="1"/>
          </p:cNvSpPr>
          <p:nvPr>
            <p:ph sz="quarter" idx="10"/>
          </p:nvPr>
        </p:nvSpPr>
        <p:spPr>
          <a:xfrm>
            <a:off x="711015" y="990600"/>
            <a:ext cx="11274663" cy="5486400"/>
          </a:xfrm>
        </p:spPr>
        <p:txBody>
          <a:bodyPr/>
          <a:lstStyle/>
          <a:p>
            <a:pPr>
              <a:lnSpc>
                <a:spcPct val="100000"/>
              </a:lnSpc>
              <a:defRPr/>
            </a:pPr>
            <a:r>
              <a:rPr lang="en-US" sz="1800" b="1" dirty="0" smtClean="0"/>
              <a:t>Advantages</a:t>
            </a:r>
            <a:endParaRPr lang="en-US" sz="1800" b="1" dirty="0"/>
          </a:p>
          <a:p>
            <a:pPr lvl="1" eaLnBrk="1" hangingPunct="1">
              <a:lnSpc>
                <a:spcPct val="100000"/>
              </a:lnSpc>
              <a:defRPr/>
            </a:pPr>
            <a:r>
              <a:rPr lang="en-US" sz="1800" dirty="0" smtClean="0"/>
              <a:t>Release </a:t>
            </a:r>
            <a:r>
              <a:rPr lang="en-US" sz="1800" dirty="0"/>
              <a:t>doesn’t have to be called by the same thread as acquire</a:t>
            </a:r>
          </a:p>
          <a:p>
            <a:pPr lvl="1" eaLnBrk="1" hangingPunct="1">
              <a:lnSpc>
                <a:spcPct val="100000"/>
              </a:lnSpc>
              <a:defRPr/>
            </a:pPr>
            <a:r>
              <a:rPr lang="en-US" sz="1800" dirty="0"/>
              <a:t>increase the number of permits at runtime</a:t>
            </a:r>
          </a:p>
          <a:p>
            <a:pPr lvl="1" eaLnBrk="1" hangingPunct="1">
              <a:lnSpc>
                <a:spcPct val="100000"/>
              </a:lnSpc>
              <a:defRPr/>
            </a:pPr>
            <a:r>
              <a:rPr lang="en-US" sz="1800" dirty="0"/>
              <a:t>acquireInterruptibly()</a:t>
            </a:r>
          </a:p>
          <a:p>
            <a:pPr lvl="1" eaLnBrk="1" hangingPunct="1">
              <a:lnSpc>
                <a:spcPct val="100000"/>
              </a:lnSpc>
              <a:defRPr/>
            </a:pPr>
            <a:r>
              <a:rPr lang="en-US" sz="1800" dirty="0" err="1"/>
              <a:t>tryAcquire</a:t>
            </a:r>
            <a:r>
              <a:rPr lang="en-US" sz="1800" dirty="0" smtClean="0"/>
              <a:t>()</a:t>
            </a:r>
            <a:endParaRPr lang="en-US" sz="1800" b="1" dirty="0" smtClean="0"/>
          </a:p>
          <a:p>
            <a:pPr lvl="1">
              <a:lnSpc>
                <a:spcPct val="100000"/>
              </a:lnSpc>
              <a:defRPr/>
            </a:pPr>
            <a:r>
              <a:rPr lang="en-US" sz="1800" dirty="0" smtClean="0"/>
              <a:t>Always ensure to Release lock that you acquire</a:t>
            </a:r>
          </a:p>
          <a:p>
            <a:pPr>
              <a:lnSpc>
                <a:spcPct val="100000"/>
              </a:lnSpc>
              <a:spcAft>
                <a:spcPct val="0"/>
              </a:spcAft>
              <a:buFont typeface="Arial" pitchFamily="34" charset="0"/>
              <a:buChar char="•"/>
              <a:defRPr/>
            </a:pPr>
            <a:r>
              <a:rPr lang="en-US" sz="1800" b="1" dirty="0"/>
              <a:t>Usage</a:t>
            </a:r>
          </a:p>
          <a:p>
            <a:pPr lvl="1">
              <a:lnSpc>
                <a:spcPct val="100000"/>
              </a:lnSpc>
              <a:spcAft>
                <a:spcPct val="0"/>
              </a:spcAft>
              <a:defRPr/>
            </a:pPr>
            <a:r>
              <a:rPr lang="en-US" sz="1800" dirty="0"/>
              <a:t>Semaphores might be appropriate for signaling between processes. E.g. A train reservation center having multiple service counters servicing a single traveller queue</a:t>
            </a:r>
          </a:p>
          <a:p>
            <a:pPr lvl="1">
              <a:lnSpc>
                <a:spcPct val="100000"/>
              </a:lnSpc>
              <a:spcAft>
                <a:spcPct val="0"/>
              </a:spcAft>
              <a:defRPr/>
            </a:pPr>
            <a:r>
              <a:rPr lang="en-US" sz="1800" dirty="0"/>
              <a:t>The correct use of a semaphore is for signaling from one task to another.</a:t>
            </a:r>
          </a:p>
          <a:p>
            <a:pPr lvl="1">
              <a:lnSpc>
                <a:spcPct val="100000"/>
              </a:lnSpc>
              <a:spcAft>
                <a:spcPct val="0"/>
              </a:spcAft>
              <a:defRPr/>
            </a:pPr>
            <a:r>
              <a:rPr lang="en-US" sz="1800" dirty="0"/>
              <a:t>Use a semaphore when you (thread) want to sleep till some other thread tells you to wake up. Semaphore 'down' happens in one thread (producer) and semaphore 'up' (for same semaphore) happens in another thread (consumer</a:t>
            </a:r>
            <a:r>
              <a:rPr lang="en-US" sz="1800" dirty="0" smtClean="0"/>
              <a:t>).</a:t>
            </a:r>
          </a:p>
          <a:p>
            <a:pPr lvl="1">
              <a:lnSpc>
                <a:spcPct val="100000"/>
              </a:lnSpc>
              <a:buFont typeface="Arial" charset="0"/>
              <a:buChar char="•"/>
              <a:defRPr/>
            </a:pPr>
            <a:r>
              <a:rPr lang="en-US" sz="1800" dirty="0" smtClean="0"/>
              <a:t>Limiting concurrent access to disk (this can kill performance due to competing disk seeks)</a:t>
            </a:r>
          </a:p>
          <a:p>
            <a:pPr lvl="1">
              <a:lnSpc>
                <a:spcPct val="100000"/>
              </a:lnSpc>
              <a:buFont typeface="Arial" charset="0"/>
              <a:buChar char="•"/>
              <a:defRPr/>
            </a:pPr>
            <a:r>
              <a:rPr lang="en-US" sz="1800" dirty="0" smtClean="0"/>
              <a:t>Thread </a:t>
            </a:r>
            <a:r>
              <a:rPr lang="en-US" sz="1800" dirty="0"/>
              <a:t>creation limiting</a:t>
            </a:r>
          </a:p>
          <a:p>
            <a:pPr lvl="1">
              <a:lnSpc>
                <a:spcPct val="100000"/>
              </a:lnSpc>
              <a:buFont typeface="Arial" charset="0"/>
              <a:buChar char="•"/>
              <a:defRPr/>
            </a:pPr>
            <a:r>
              <a:rPr lang="en-US" sz="1800" dirty="0"/>
              <a:t>JDBC connection pooling / limiting</a:t>
            </a:r>
          </a:p>
          <a:p>
            <a:pPr marL="0" indent="0">
              <a:buFont typeface="Arial" charset="0"/>
              <a:buNone/>
              <a:defRPr/>
            </a:pPr>
            <a:endParaRPr lang="en-US" dirty="0" smtClean="0"/>
          </a:p>
          <a:p>
            <a:pPr marL="495300" lvl="1" indent="0" eaLnBrk="1" hangingPunct="1">
              <a:buFont typeface="Courier New" pitchFamily="49" charset="0"/>
              <a:buNone/>
              <a:defRPr/>
            </a:pPr>
            <a:endParaRPr lang="en-US" dirty="0"/>
          </a:p>
          <a:p>
            <a:pPr marL="495300" lvl="1" indent="0" eaLnBrk="1" hangingPunct="1">
              <a:buFont typeface="Courier New" pitchFamily="49" charset="0"/>
              <a:buNone/>
              <a:defRPr/>
            </a:pPr>
            <a:endParaRPr lang="en-US" dirty="0" smtClean="0"/>
          </a:p>
          <a:p>
            <a:pPr lvl="1">
              <a:defRPr/>
            </a:pPr>
            <a:endParaRPr lang="en-US" dirty="0" smtClean="0"/>
          </a:p>
          <a:p>
            <a:pPr marL="495300" lvl="1" indent="0">
              <a:buFont typeface="Wingdings" pitchFamily="2" charset="2"/>
              <a:buNone/>
              <a:defRPr/>
            </a:pPr>
            <a:endParaRPr lang="en-US" dirty="0"/>
          </a:p>
        </p:txBody>
      </p:sp>
    </p:spTree>
    <p:extLst>
      <p:ext uri="{BB962C8B-B14F-4D97-AF65-F5344CB8AC3E}">
        <p14:creationId xmlns:p14="http://schemas.microsoft.com/office/powerpoint/2010/main" val="2087295514"/>
      </p:ext>
    </p:extLst>
  </p:cSld>
  <p:clrMapOvr>
    <a:masterClrMapping/>
  </p:clrMapOvr>
  <p:transition spd="slow">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08610"/>
            <a:ext cx="11274663" cy="6015990"/>
          </a:xfrm>
        </p:spPr>
        <p:txBody>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b="1" dirty="0" smtClean="0"/>
              <a:t>Some </a:t>
            </a:r>
            <a:r>
              <a:rPr lang="en-US" b="1" dirty="0"/>
              <a:t>Scenario where Semaphore can be used:</a:t>
            </a:r>
            <a:endParaRPr lang="en-US" dirty="0"/>
          </a:p>
          <a:p>
            <a:r>
              <a:rPr lang="en-US" dirty="0"/>
              <a:t>1) To implement better Database connection pool which will block if no more connection is available instead of failing and handover Connection as soon as its available</a:t>
            </a:r>
            <a:r>
              <a:rPr lang="en-US" dirty="0" smtClean="0"/>
              <a:t>.</a:t>
            </a:r>
            <a:r>
              <a:rPr lang="en-US" dirty="0"/>
              <a:t/>
            </a:r>
            <a:br>
              <a:rPr lang="en-US" dirty="0"/>
            </a:br>
            <a:endParaRPr lang="en-US" dirty="0"/>
          </a:p>
          <a:p>
            <a:r>
              <a:rPr lang="en-US" dirty="0"/>
              <a:t>2) To put a bound on collection classes. by using semaphore you can implement bounded collection whose bound is specified by counting semaphore.</a:t>
            </a:r>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48" y="434340"/>
            <a:ext cx="7349172" cy="416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524295"/>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t>Concurrency API</a:t>
            </a:r>
          </a:p>
        </p:txBody>
      </p:sp>
      <p:sp>
        <p:nvSpPr>
          <p:cNvPr id="3" name="Content Placeholder 2"/>
          <p:cNvSpPr>
            <a:spLocks noGrp="1"/>
          </p:cNvSpPr>
          <p:nvPr>
            <p:ph sz="quarter" idx="10"/>
          </p:nvPr>
        </p:nvSpPr>
        <p:spPr/>
        <p:txBody>
          <a:bodyPr/>
          <a:lstStyle/>
          <a:p>
            <a:pPr marL="0" indent="0">
              <a:lnSpc>
                <a:spcPct val="100000"/>
              </a:lnSpc>
              <a:buFont typeface="Arial" charset="0"/>
              <a:buNone/>
              <a:defRPr/>
            </a:pPr>
            <a:r>
              <a:rPr lang="en-US" sz="1800" dirty="0"/>
              <a:t>The  Java Concurrency Utilities </a:t>
            </a:r>
            <a:r>
              <a:rPr lang="en-US" sz="1800" dirty="0" smtClean="0"/>
              <a:t>framework </a:t>
            </a:r>
            <a:r>
              <a:rPr lang="en-US" sz="1800" dirty="0"/>
              <a:t> is a library of </a:t>
            </a:r>
            <a:r>
              <a:rPr lang="en-US" sz="1800" dirty="0" smtClean="0"/>
              <a:t>types(Classes or  interfaces)</a:t>
            </a:r>
            <a:r>
              <a:rPr lang="en-US" sz="1800" dirty="0"/>
              <a:t> that are designed to be used as building blocks for creating concurrent classes or applications. These types are thread-safe, have been thoroughly tested, and offer high performance.</a:t>
            </a:r>
          </a:p>
          <a:p>
            <a:pPr marL="0" indent="0">
              <a:lnSpc>
                <a:spcPct val="100000"/>
              </a:lnSpc>
              <a:buFont typeface="Arial" charset="0"/>
              <a:buNone/>
              <a:defRPr/>
            </a:pPr>
            <a:endParaRPr lang="en-US" sz="1800" dirty="0" smtClean="0"/>
          </a:p>
          <a:p>
            <a:pPr marL="0" indent="0">
              <a:lnSpc>
                <a:spcPct val="100000"/>
              </a:lnSpc>
              <a:buFont typeface="Arial" charset="0"/>
              <a:buNone/>
              <a:defRPr/>
            </a:pPr>
            <a:r>
              <a:rPr lang="en-US" sz="1800" dirty="0" smtClean="0"/>
              <a:t>Types </a:t>
            </a:r>
            <a:r>
              <a:rPr lang="en-US" sz="1800" dirty="0"/>
              <a:t>in the Java Concurrency Utilities are organized into small frameworks; namely, Executor framework, synchronizer, concurrent collections, locks, atomic variables, and Fork/Join. They are further organized into a main package and a pair of </a:t>
            </a:r>
            <a:r>
              <a:rPr lang="en-US" sz="1800" dirty="0" err="1"/>
              <a:t>subpackages</a:t>
            </a:r>
            <a:r>
              <a:rPr lang="en-US" sz="1800" dirty="0"/>
              <a:t>:</a:t>
            </a:r>
          </a:p>
          <a:p>
            <a:pPr>
              <a:lnSpc>
                <a:spcPct val="100000"/>
              </a:lnSpc>
              <a:defRPr/>
            </a:pPr>
            <a:r>
              <a:rPr lang="en-US" sz="1800" b="1" dirty="0" err="1"/>
              <a:t>java.util.concurrent</a:t>
            </a:r>
            <a:r>
              <a:rPr lang="en-US" sz="1800" dirty="0"/>
              <a:t> contains high-level utility types that are commonly used in concurrent programming. Examples include semaphores, barriers, thread pools, and concurrent </a:t>
            </a:r>
            <a:r>
              <a:rPr lang="en-US" sz="1800" dirty="0" err="1"/>
              <a:t>hashmaps</a:t>
            </a:r>
            <a:r>
              <a:rPr lang="en-US" sz="1800" dirty="0"/>
              <a:t>.</a:t>
            </a:r>
          </a:p>
          <a:p>
            <a:pPr lvl="1">
              <a:lnSpc>
                <a:spcPct val="100000"/>
              </a:lnSpc>
              <a:defRPr/>
            </a:pPr>
            <a:r>
              <a:rPr lang="en-US" sz="1800" dirty="0"/>
              <a:t>The </a:t>
            </a:r>
            <a:r>
              <a:rPr lang="en-US" sz="1800" b="1" dirty="0" err="1"/>
              <a:t>java.util.concurrent.atomic</a:t>
            </a:r>
            <a:r>
              <a:rPr lang="en-US" sz="1800" dirty="0"/>
              <a:t> </a:t>
            </a:r>
            <a:r>
              <a:rPr lang="en-US" sz="1800" dirty="0" err="1"/>
              <a:t>subpackage</a:t>
            </a:r>
            <a:r>
              <a:rPr lang="en-US" sz="1800" dirty="0"/>
              <a:t> contains low-level utility classes that support lock-free thread-safe programming on single variables.</a:t>
            </a:r>
          </a:p>
          <a:p>
            <a:pPr lvl="1">
              <a:lnSpc>
                <a:spcPct val="100000"/>
              </a:lnSpc>
              <a:defRPr/>
            </a:pPr>
            <a:r>
              <a:rPr lang="en-US" sz="1800" dirty="0"/>
              <a:t>The </a:t>
            </a:r>
            <a:r>
              <a:rPr lang="en-US" sz="1800" b="1" dirty="0" err="1"/>
              <a:t>java.util.concurrent.locks</a:t>
            </a:r>
            <a:r>
              <a:rPr lang="en-US" sz="1800" dirty="0"/>
              <a:t> </a:t>
            </a:r>
            <a:r>
              <a:rPr lang="en-US" sz="1800" dirty="0" err="1"/>
              <a:t>subpackage</a:t>
            </a:r>
            <a:r>
              <a:rPr lang="en-US" sz="1800" dirty="0"/>
              <a:t> contains low-level utility types for locking and waiting for conditions, which are different from using Java's low-level synchronization and monitors.</a:t>
            </a:r>
          </a:p>
          <a:p>
            <a:pPr marL="0" indent="0">
              <a:buFont typeface="Arial" charset="0"/>
              <a:buNone/>
              <a:defRPr/>
            </a:pPr>
            <a:endParaRPr lang="en-US" dirty="0"/>
          </a:p>
        </p:txBody>
      </p:sp>
    </p:spTree>
    <p:extLst>
      <p:ext uri="{BB962C8B-B14F-4D97-AF65-F5344CB8AC3E}">
        <p14:creationId xmlns:p14="http://schemas.microsoft.com/office/powerpoint/2010/main" val="2719516464"/>
      </p:ext>
    </p:extLst>
  </p:cSld>
  <p:clrMapOvr>
    <a:masterClrMapping/>
  </p:clrMapOvr>
  <p:transition spd="slow">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CountDownLatch</a:t>
            </a:r>
          </a:p>
        </p:txBody>
      </p:sp>
      <p:sp>
        <p:nvSpPr>
          <p:cNvPr id="52227" name="Content Placeholder 2"/>
          <p:cNvSpPr>
            <a:spLocks noGrp="1"/>
          </p:cNvSpPr>
          <p:nvPr>
            <p:ph sz="quarter" idx="10"/>
          </p:nvPr>
        </p:nvSpPr>
        <p:spPr/>
        <p:txBody>
          <a:bodyPr/>
          <a:lstStyle/>
          <a:p>
            <a:pPr marL="0" indent="0">
              <a:lnSpc>
                <a:spcPct val="100000"/>
              </a:lnSpc>
              <a:spcAft>
                <a:spcPct val="0"/>
              </a:spcAft>
              <a:buNone/>
            </a:pPr>
            <a:r>
              <a:rPr lang="en-US" sz="1800" dirty="0"/>
              <a:t>A </a:t>
            </a:r>
            <a:r>
              <a:rPr lang="en-US" sz="1800" i="1" dirty="0"/>
              <a:t>countdown latch</a:t>
            </a:r>
            <a:r>
              <a:rPr lang="en-US" sz="1800" dirty="0"/>
              <a:t> is a thread-synchronization construct that causes one or more threads to wait until a set of operations being performed by other threads finishes. It consists of a count and "cause a thread to wait until the count reaches zero" and "decrement the count" </a:t>
            </a:r>
            <a:r>
              <a:rPr lang="en-US" sz="1800" dirty="0" smtClean="0"/>
              <a:t>operations.</a:t>
            </a:r>
            <a:r>
              <a:rPr lang="en-US" altLang="en-US" sz="1800" dirty="0" smtClean="0"/>
              <a:t> </a:t>
            </a:r>
          </a:p>
          <a:p>
            <a:pPr>
              <a:lnSpc>
                <a:spcPct val="100000"/>
              </a:lnSpc>
              <a:spcAft>
                <a:spcPct val="0"/>
              </a:spcAft>
            </a:pPr>
            <a:r>
              <a:rPr lang="en-US" altLang="en-US" sz="1800" dirty="0" smtClean="0"/>
              <a:t>initialized with a count of one serves as a simple on/off latch, or gat </a:t>
            </a:r>
          </a:p>
          <a:p>
            <a:pPr>
              <a:lnSpc>
                <a:spcPct val="100000"/>
              </a:lnSpc>
              <a:spcAft>
                <a:spcPct val="0"/>
              </a:spcAft>
            </a:pPr>
            <a:r>
              <a:rPr lang="en-US" altLang="en-US" sz="1800" dirty="0" smtClean="0"/>
              <a:t>This</a:t>
            </a:r>
            <a:r>
              <a:rPr lang="en-US" altLang="en-US" sz="1800" b="1" dirty="0" smtClean="0"/>
              <a:t> count is essentially the number of threads</a:t>
            </a:r>
            <a:r>
              <a:rPr lang="en-US" altLang="en-US" sz="1800" dirty="0" smtClean="0"/>
              <a:t>, for which latch should wait. </a:t>
            </a:r>
          </a:p>
          <a:p>
            <a:pPr>
              <a:lnSpc>
                <a:spcPct val="100000"/>
              </a:lnSpc>
              <a:spcAft>
                <a:spcPct val="0"/>
              </a:spcAft>
            </a:pPr>
            <a:r>
              <a:rPr lang="en-US" altLang="en-US" sz="1800" dirty="0" smtClean="0"/>
              <a:t>Count value can be set only once. </a:t>
            </a:r>
          </a:p>
          <a:p>
            <a:pPr>
              <a:lnSpc>
                <a:spcPct val="100000"/>
              </a:lnSpc>
              <a:spcAft>
                <a:spcPct val="0"/>
              </a:spcAft>
            </a:pPr>
            <a:r>
              <a:rPr lang="en-US" altLang="en-US" sz="1800" dirty="0" smtClean="0"/>
              <a:t>Thread wait on Latch by calling </a:t>
            </a:r>
            <a:r>
              <a:rPr lang="en-US" altLang="en-US" sz="1800" dirty="0" err="1" smtClean="0"/>
              <a:t>CountDownLatch.await</a:t>
            </a:r>
            <a:r>
              <a:rPr lang="en-US" altLang="en-US" sz="1800" dirty="0" smtClean="0"/>
              <a:t>()</a:t>
            </a:r>
          </a:p>
          <a:p>
            <a:pPr>
              <a:lnSpc>
                <a:spcPct val="100000"/>
              </a:lnSpc>
              <a:spcAft>
                <a:spcPct val="0"/>
              </a:spcAft>
            </a:pPr>
            <a:r>
              <a:rPr lang="en-US" altLang="en-US" sz="1800" dirty="0" smtClean="0"/>
              <a:t>count is decremented by calls to the </a:t>
            </a:r>
            <a:r>
              <a:rPr lang="en-US" altLang="en-US" sz="1800" dirty="0" err="1" smtClean="0"/>
              <a:t>countDown</a:t>
            </a:r>
            <a:r>
              <a:rPr lang="en-US" altLang="en-US" sz="1800" dirty="0" smtClean="0"/>
              <a:t>() </a:t>
            </a:r>
          </a:p>
          <a:p>
            <a:pPr>
              <a:lnSpc>
                <a:spcPct val="100000"/>
              </a:lnSpc>
              <a:spcAft>
                <a:spcPct val="0"/>
              </a:spcAft>
            </a:pPr>
            <a:r>
              <a:rPr lang="en-US" altLang="en-US" sz="1800" dirty="0" smtClean="0"/>
              <a:t>Once the count become zero it is no longer usable.</a:t>
            </a:r>
          </a:p>
          <a:p>
            <a:pPr>
              <a:spcAft>
                <a:spcPct val="0"/>
              </a:spcAft>
            </a:pPr>
            <a:endParaRPr lang="en-US" altLang="en-US" dirty="0" smtClean="0"/>
          </a:p>
        </p:txBody>
      </p:sp>
    </p:spTree>
    <p:extLst>
      <p:ext uri="{BB962C8B-B14F-4D97-AF65-F5344CB8AC3E}">
        <p14:creationId xmlns:p14="http://schemas.microsoft.com/office/powerpoint/2010/main" val="1205832929"/>
      </p:ext>
    </p:extLst>
  </p:cSld>
  <p:clrMapOvr>
    <a:masterClrMapping/>
  </p:clrMapOvr>
  <p:transition spd="slow">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err="1" smtClean="0"/>
              <a:t>CountDownLatch</a:t>
            </a:r>
            <a:endParaRPr lang="en-US" altLang="en-US" dirty="0" smtClean="0"/>
          </a:p>
        </p:txBody>
      </p:sp>
      <p:sp>
        <p:nvSpPr>
          <p:cNvPr id="53251" name="Content Placeholder 2"/>
          <p:cNvSpPr>
            <a:spLocks noGrp="1"/>
          </p:cNvSpPr>
          <p:nvPr>
            <p:ph sz="quarter" idx="10"/>
          </p:nvPr>
        </p:nvSpPr>
        <p:spPr>
          <a:xfrm>
            <a:off x="711015" y="990600"/>
            <a:ext cx="11274663" cy="5486400"/>
          </a:xfrm>
        </p:spPr>
        <p:txBody>
          <a:bodyPr/>
          <a:lstStyle/>
          <a:p>
            <a:pPr>
              <a:lnSpc>
                <a:spcPct val="100000"/>
              </a:lnSpc>
              <a:spcAft>
                <a:spcPct val="0"/>
              </a:spcAft>
            </a:pPr>
            <a:r>
              <a:rPr lang="en-US" altLang="en-US" sz="1800" dirty="0" smtClean="0"/>
              <a:t>Countdown latches are useful for decomposing a problem into smaller pieces and giving a piece to a separate thread, as follows:</a:t>
            </a:r>
          </a:p>
          <a:p>
            <a:pPr lvl="1">
              <a:lnSpc>
                <a:spcPct val="100000"/>
              </a:lnSpc>
              <a:spcAft>
                <a:spcPct val="0"/>
              </a:spcAft>
            </a:pPr>
            <a:r>
              <a:rPr lang="en-US" altLang="en-US" sz="1800" dirty="0" smtClean="0"/>
              <a:t>A main thread creates a countdown latch with a count of 1 that's used as a "starting gate" to start a group of worker threads simultaneously.</a:t>
            </a:r>
          </a:p>
          <a:p>
            <a:pPr lvl="1">
              <a:lnSpc>
                <a:spcPct val="100000"/>
              </a:lnSpc>
              <a:spcAft>
                <a:spcPct val="0"/>
              </a:spcAft>
            </a:pPr>
            <a:r>
              <a:rPr lang="en-US" altLang="en-US" sz="1800" dirty="0" smtClean="0"/>
              <a:t>Each worker thread waits on the latch and the main thread decrements this latch to let all worker threads proceed.</a:t>
            </a:r>
          </a:p>
          <a:p>
            <a:pPr lvl="1">
              <a:lnSpc>
                <a:spcPct val="100000"/>
              </a:lnSpc>
              <a:spcAft>
                <a:spcPct val="0"/>
              </a:spcAft>
            </a:pPr>
            <a:r>
              <a:rPr lang="en-US" altLang="en-US" sz="1800" dirty="0" smtClean="0"/>
              <a:t>The main thread waits on another countdown latch initialized to the number of worker threads.</a:t>
            </a:r>
          </a:p>
          <a:p>
            <a:pPr lvl="1">
              <a:lnSpc>
                <a:spcPct val="100000"/>
              </a:lnSpc>
              <a:spcAft>
                <a:spcPct val="0"/>
              </a:spcAft>
            </a:pPr>
            <a:r>
              <a:rPr lang="en-US" altLang="en-US" sz="1800" dirty="0" smtClean="0"/>
              <a:t>When a worker thread completes, it decrements this count. After the count reaches zero (meaning that all worker threads have finished), the main thread proceeds and gathers the results.</a:t>
            </a:r>
          </a:p>
          <a:p>
            <a:pPr>
              <a:lnSpc>
                <a:spcPct val="100000"/>
              </a:lnSpc>
              <a:spcAft>
                <a:spcPct val="0"/>
              </a:spcAft>
            </a:pPr>
            <a:r>
              <a:rPr lang="en-US" altLang="en-US" sz="1800" b="1" dirty="0" smtClean="0"/>
              <a:t>Usage</a:t>
            </a:r>
          </a:p>
          <a:p>
            <a:pPr lvl="1">
              <a:lnSpc>
                <a:spcPct val="100000"/>
              </a:lnSpc>
              <a:spcAft>
                <a:spcPct val="0"/>
              </a:spcAft>
            </a:pPr>
            <a:r>
              <a:rPr lang="en-US" altLang="en-US" sz="1800" dirty="0" smtClean="0"/>
              <a:t>Achieving Maximum Parallelism</a:t>
            </a:r>
          </a:p>
          <a:p>
            <a:pPr lvl="1">
              <a:lnSpc>
                <a:spcPct val="100000"/>
              </a:lnSpc>
              <a:spcAft>
                <a:spcPct val="0"/>
              </a:spcAft>
            </a:pPr>
            <a:r>
              <a:rPr lang="en-US" altLang="en-US" sz="1800" dirty="0" smtClean="0"/>
              <a:t>Deadlock detection</a:t>
            </a:r>
          </a:p>
          <a:p>
            <a:pPr lvl="1">
              <a:lnSpc>
                <a:spcPct val="100000"/>
              </a:lnSpc>
              <a:spcAft>
                <a:spcPct val="0"/>
              </a:spcAft>
            </a:pPr>
            <a:r>
              <a:rPr lang="en-US" altLang="en-US" sz="1800" dirty="0" smtClean="0"/>
              <a:t>Use </a:t>
            </a:r>
            <a:r>
              <a:rPr lang="en-US" altLang="en-US" sz="1800" dirty="0" err="1" smtClean="0"/>
              <a:t>CountDownLatch</a:t>
            </a:r>
            <a:r>
              <a:rPr lang="en-US" altLang="en-US" sz="1800" dirty="0" smtClean="0"/>
              <a:t> when one thread like main thread, require to wait for one or more thread to complete, before it can start processing.</a:t>
            </a:r>
          </a:p>
          <a:p>
            <a:pPr lvl="1">
              <a:lnSpc>
                <a:spcPct val="100000"/>
              </a:lnSpc>
              <a:spcAft>
                <a:spcPct val="0"/>
              </a:spcAft>
            </a:pPr>
            <a:r>
              <a:rPr lang="en-US" altLang="en-US" sz="1800" dirty="0" smtClean="0"/>
              <a:t>Can be used to perform lengthy calculations by breaking them into smaller individual tasks .They're also used in multiplayer games that cannot start until the last player has </a:t>
            </a:r>
            <a:r>
              <a:rPr lang="en-US" altLang="en-US" sz="1800" dirty="0" err="1" smtClean="0"/>
              <a:t>joine</a:t>
            </a:r>
            <a:endParaRPr lang="en-US" altLang="en-US" sz="1800" dirty="0" smtClean="0"/>
          </a:p>
          <a:p>
            <a:pPr>
              <a:lnSpc>
                <a:spcPct val="100000"/>
              </a:lnSpc>
              <a:spcAft>
                <a:spcPct val="0"/>
              </a:spcAft>
            </a:pPr>
            <a:r>
              <a:rPr lang="en-US" altLang="en-US" dirty="0" smtClean="0"/>
              <a:t/>
            </a:r>
            <a:br>
              <a:rPr lang="en-US" altLang="en-US" dirty="0" smtClean="0"/>
            </a:br>
            <a:endParaRPr lang="en-US" altLang="en-US" dirty="0" smtClean="0"/>
          </a:p>
          <a:p>
            <a:pPr>
              <a:spcAft>
                <a:spcPct val="0"/>
              </a:spcAft>
            </a:pPr>
            <a:endParaRPr lang="en-US" altLang="en-US" dirty="0" smtClean="0"/>
          </a:p>
        </p:txBody>
      </p:sp>
    </p:spTree>
    <p:extLst>
      <p:ext uri="{BB962C8B-B14F-4D97-AF65-F5344CB8AC3E}">
        <p14:creationId xmlns:p14="http://schemas.microsoft.com/office/powerpoint/2010/main" val="327097199"/>
      </p:ext>
    </p:extLst>
  </p:cSld>
  <p:clrMapOvr>
    <a:masterClrMapping/>
  </p:clrMapOvr>
  <p:transition spd="slow">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33875" y="274320"/>
            <a:ext cx="11274663" cy="6115050"/>
          </a:xfrm>
        </p:spPr>
        <p:txBody>
          <a:bodyPr>
            <a:normAutofit/>
          </a:bodyPr>
          <a:lstStyle/>
          <a:p>
            <a:r>
              <a:rPr lang="en-US" sz="1800" b="1" dirty="0"/>
              <a:t>Working with Countdown Latch-</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080" y="834390"/>
            <a:ext cx="4543425" cy="46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478" y="1708783"/>
            <a:ext cx="51625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1682498"/>
      </p:ext>
    </p:extLst>
  </p:cSld>
  <p:clrMapOvr>
    <a:masterClrMapping/>
  </p:clrMapOvr>
  <p:transition spd="slow">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CyclicBarrier</a:t>
            </a:r>
          </a:p>
        </p:txBody>
      </p:sp>
      <p:sp>
        <p:nvSpPr>
          <p:cNvPr id="3" name="Content Placeholder 2"/>
          <p:cNvSpPr>
            <a:spLocks noGrp="1"/>
          </p:cNvSpPr>
          <p:nvPr>
            <p:ph sz="quarter" idx="10"/>
          </p:nvPr>
        </p:nvSpPr>
        <p:spPr/>
        <p:txBody>
          <a:bodyPr/>
          <a:lstStyle/>
          <a:p>
            <a:pPr marL="0" indent="0">
              <a:lnSpc>
                <a:spcPct val="100000"/>
              </a:lnSpc>
              <a:buNone/>
            </a:pPr>
            <a:r>
              <a:rPr lang="en-US" sz="1800" dirty="0"/>
              <a:t>A cyclic </a:t>
            </a:r>
            <a:r>
              <a:rPr lang="en-US" sz="1800" dirty="0" err="1"/>
              <a:t>barrieris</a:t>
            </a:r>
            <a:r>
              <a:rPr lang="en-US" sz="1800" dirty="0"/>
              <a:t> a thread-synchronization construct that lets a set of threads wait for each other to reach a common barrier point. The barrier is called </a:t>
            </a:r>
            <a:r>
              <a:rPr lang="en-US" sz="1800" i="1" dirty="0"/>
              <a:t>cyclic</a:t>
            </a:r>
            <a:r>
              <a:rPr lang="en-US" sz="1800" dirty="0"/>
              <a:t> because it can be re-used after the waiting threads are released.</a:t>
            </a:r>
          </a:p>
          <a:p>
            <a:pPr marL="0" indent="0">
              <a:lnSpc>
                <a:spcPct val="100000"/>
              </a:lnSpc>
              <a:buNone/>
            </a:pPr>
            <a:r>
              <a:rPr lang="en-US" sz="1800" dirty="0"/>
              <a:t>A cyclic barrier is implemented by the </a:t>
            </a:r>
            <a:r>
              <a:rPr lang="en-US" sz="1800" dirty="0" err="1"/>
              <a:t>java.lang.concurrent.CyclicBarrier</a:t>
            </a:r>
            <a:r>
              <a:rPr lang="en-US" sz="1800" dirty="0"/>
              <a:t> class. This class provides the following constructors:</a:t>
            </a:r>
          </a:p>
          <a:p>
            <a:pPr lvl="1">
              <a:lnSpc>
                <a:spcPct val="100000"/>
              </a:lnSpc>
            </a:pPr>
            <a:r>
              <a:rPr lang="en-US" sz="1800" dirty="0" err="1"/>
              <a:t>CyclicBarrier</a:t>
            </a:r>
            <a:r>
              <a:rPr lang="en-US" sz="1800" dirty="0"/>
              <a:t>(</a:t>
            </a:r>
            <a:r>
              <a:rPr lang="en-US" sz="1800" dirty="0" err="1"/>
              <a:t>int</a:t>
            </a:r>
            <a:r>
              <a:rPr lang="en-US" sz="1800" dirty="0"/>
              <a:t> </a:t>
            </a:r>
            <a:r>
              <a:rPr lang="en-US" sz="1800" dirty="0" err="1"/>
              <a:t>nthreads</a:t>
            </a:r>
            <a:r>
              <a:rPr lang="en-US" sz="1800" dirty="0"/>
              <a:t>, Runnable </a:t>
            </a:r>
            <a:r>
              <a:rPr lang="en-US" sz="1800" dirty="0" err="1"/>
              <a:t>barrierAction</a:t>
            </a:r>
            <a:r>
              <a:rPr lang="en-US" sz="1800" dirty="0"/>
              <a:t>) causes a maximum ofnthreads-1 threads to wait at the barrier. When one more thread arrives, it executes the </a:t>
            </a:r>
            <a:r>
              <a:rPr lang="en-US" sz="1800" i="1" dirty="0" err="1"/>
              <a:t>nonnull</a:t>
            </a:r>
            <a:r>
              <a:rPr lang="en-US" sz="1800" dirty="0"/>
              <a:t> </a:t>
            </a:r>
            <a:r>
              <a:rPr lang="en-US" sz="1800" dirty="0" err="1"/>
              <a:t>barrierAction</a:t>
            </a:r>
            <a:r>
              <a:rPr lang="en-US" sz="1800" dirty="0"/>
              <a:t> and then all threads proceed. This action is useful for updating shared state before any of the threads continue.</a:t>
            </a:r>
          </a:p>
          <a:p>
            <a:pPr lvl="1">
              <a:lnSpc>
                <a:spcPct val="100000"/>
              </a:lnSpc>
            </a:pPr>
            <a:r>
              <a:rPr lang="en-US" sz="1800" dirty="0" err="1"/>
              <a:t>CyclicBarrier</a:t>
            </a:r>
            <a:r>
              <a:rPr lang="en-US" sz="1800" dirty="0"/>
              <a:t>(</a:t>
            </a:r>
            <a:r>
              <a:rPr lang="en-US" sz="1800" dirty="0" err="1"/>
              <a:t>int</a:t>
            </a:r>
            <a:r>
              <a:rPr lang="en-US" sz="1800" dirty="0"/>
              <a:t> </a:t>
            </a:r>
            <a:r>
              <a:rPr lang="en-US" sz="1800" dirty="0" err="1"/>
              <a:t>nthreads</a:t>
            </a:r>
            <a:r>
              <a:rPr lang="en-US" sz="1800" dirty="0"/>
              <a:t>) is similar to the previous constructor except that no runnable is executed when the barrier is tripped.</a:t>
            </a:r>
          </a:p>
          <a:p>
            <a:pPr marL="0" indent="0">
              <a:lnSpc>
                <a:spcPct val="100000"/>
              </a:lnSpc>
              <a:buNone/>
              <a:defRPr/>
            </a:pPr>
            <a:endParaRPr lang="en-US" sz="1800" dirty="0" smtClean="0"/>
          </a:p>
          <a:p>
            <a:pPr>
              <a:lnSpc>
                <a:spcPct val="100000"/>
              </a:lnSpc>
              <a:defRPr/>
            </a:pPr>
            <a:endParaRPr lang="en-US" sz="1800" dirty="0" smtClean="0"/>
          </a:p>
          <a:p>
            <a:pPr>
              <a:lnSpc>
                <a:spcPct val="100000"/>
              </a:lnSpc>
              <a:defRPr/>
            </a:pPr>
            <a:r>
              <a:rPr lang="en-US" sz="1800" dirty="0" smtClean="0"/>
              <a:t>Useful in programs involving a fixed sized party of threads that must occasionally wait for each other. </a:t>
            </a:r>
          </a:p>
          <a:p>
            <a:pPr>
              <a:lnSpc>
                <a:spcPct val="100000"/>
              </a:lnSpc>
              <a:defRPr/>
            </a:pPr>
            <a:r>
              <a:rPr lang="en-US" sz="1800" dirty="0" smtClean="0"/>
              <a:t>The barrier is called cyclic because it can be re-used after the waiting threads are released. </a:t>
            </a:r>
            <a:endParaRPr lang="en-US" dirty="0" smtClean="0"/>
          </a:p>
          <a:p>
            <a:pPr>
              <a:defRPr/>
            </a:pPr>
            <a:endParaRPr lang="en-US" dirty="0" smtClean="0"/>
          </a:p>
          <a:p>
            <a:pPr marL="495300" lvl="1" indent="0">
              <a:buFont typeface="Courier New" pitchFamily="49" charset="0"/>
              <a:buNone/>
              <a:defRPr/>
            </a:pPr>
            <a:r>
              <a:rPr lang="en-US" dirty="0" smtClean="0"/>
              <a:t/>
            </a:r>
            <a:br>
              <a:rPr lang="en-US" dirty="0" smtClean="0"/>
            </a:br>
            <a:endParaRPr lang="en-US" dirty="0" smtClean="0"/>
          </a:p>
          <a:p>
            <a:pPr marL="0" indent="0">
              <a:buFont typeface="Arial" charset="0"/>
              <a:buNone/>
              <a:defRPr/>
            </a:pPr>
            <a:endParaRPr lang="en-US" dirty="0"/>
          </a:p>
        </p:txBody>
      </p:sp>
    </p:spTree>
    <p:extLst>
      <p:ext uri="{BB962C8B-B14F-4D97-AF65-F5344CB8AC3E}">
        <p14:creationId xmlns:p14="http://schemas.microsoft.com/office/powerpoint/2010/main" val="3696386163"/>
      </p:ext>
    </p:extLst>
  </p:cSld>
  <p:clrMapOvr>
    <a:masterClrMapping/>
  </p:clrMapOvr>
  <p:transition spd="slow">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54330"/>
            <a:ext cx="11274663" cy="5970270"/>
          </a:xfrm>
        </p:spPr>
        <p:txBody>
          <a:bodyPr/>
          <a:lstStyle/>
          <a:p>
            <a:r>
              <a:rPr lang="en-US" sz="1800" b="1" dirty="0"/>
              <a:t>Working with Cyclic Barrier-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nSpc>
                <a:spcPct val="100000"/>
              </a:lnSpc>
              <a:buNone/>
              <a:defRPr/>
            </a:pPr>
            <a:endParaRPr lang="en-US" sz="1800" b="1" dirty="0"/>
          </a:p>
          <a:p>
            <a:pPr>
              <a:lnSpc>
                <a:spcPct val="100000"/>
              </a:lnSpc>
              <a:defRPr/>
            </a:pPr>
            <a:r>
              <a:rPr lang="en-US" sz="1800" b="1" dirty="0"/>
              <a:t>Reusing a </a:t>
            </a:r>
            <a:r>
              <a:rPr lang="en-US" sz="1800" b="1" dirty="0" err="1"/>
              <a:t>CyclicBarrier</a:t>
            </a:r>
            <a:endParaRPr lang="en-US" sz="1800" b="1" dirty="0"/>
          </a:p>
          <a:p>
            <a:pPr lvl="1">
              <a:lnSpc>
                <a:spcPct val="100000"/>
              </a:lnSpc>
              <a:defRPr/>
            </a:pPr>
            <a:r>
              <a:rPr lang="en-US" sz="1800" dirty="0"/>
              <a:t>To reuse a </a:t>
            </a:r>
            <a:r>
              <a:rPr lang="en-US" sz="1800" dirty="0" err="1"/>
              <a:t>CyclicBarrier</a:t>
            </a:r>
            <a:r>
              <a:rPr lang="en-US" sz="1800" dirty="0"/>
              <a:t> instance, invoke its void reset()method.</a:t>
            </a:r>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48" y="708660"/>
            <a:ext cx="6562725" cy="4446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848206"/>
      </p:ext>
    </p:extLst>
  </p:cSld>
  <p:clrMapOvr>
    <a:masterClrMapping/>
  </p:clrMapOvr>
  <p:transition spd="slow">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smtClean="0"/>
              <a:t>CountDownLatch vs CyclicBarrier</a:t>
            </a:r>
          </a:p>
        </p:txBody>
      </p:sp>
      <p:sp>
        <p:nvSpPr>
          <p:cNvPr id="56323" name="Content Placeholder 2"/>
          <p:cNvSpPr>
            <a:spLocks noGrp="1"/>
          </p:cNvSpPr>
          <p:nvPr>
            <p:ph sz="quarter" idx="10"/>
          </p:nvPr>
        </p:nvSpPr>
        <p:spPr/>
        <p:txBody>
          <a:bodyPr/>
          <a:lstStyle/>
          <a:p>
            <a:pPr>
              <a:lnSpc>
                <a:spcPct val="100000"/>
              </a:lnSpc>
              <a:spcAft>
                <a:spcPct val="0"/>
              </a:spcAft>
            </a:pPr>
            <a:r>
              <a:rPr lang="en-US" altLang="en-US" sz="1800" smtClean="0"/>
              <a:t>The key difference is that CountDownLatch separates threads into waiters and arrivers while all threads using a CyclicBarrier perform both roles.</a:t>
            </a:r>
          </a:p>
          <a:p>
            <a:pPr>
              <a:lnSpc>
                <a:spcPct val="100000"/>
              </a:lnSpc>
              <a:spcAft>
                <a:spcPct val="0"/>
              </a:spcAft>
            </a:pPr>
            <a:r>
              <a:rPr lang="en-US" altLang="en-US" sz="1800" smtClean="0"/>
              <a:t>With a latch, the waiters wait for the last arriving thread to arrive, but those arriving threads don't do any waiting themselves.</a:t>
            </a:r>
          </a:p>
          <a:p>
            <a:pPr>
              <a:lnSpc>
                <a:spcPct val="100000"/>
              </a:lnSpc>
              <a:spcAft>
                <a:spcPct val="0"/>
              </a:spcAft>
            </a:pPr>
            <a:r>
              <a:rPr lang="en-US" altLang="en-US" sz="1800" smtClean="0"/>
              <a:t>With a barrier, all threads arrive and then wait for the last to arrive.</a:t>
            </a:r>
          </a:p>
          <a:p>
            <a:pPr>
              <a:lnSpc>
                <a:spcPct val="100000"/>
              </a:lnSpc>
              <a:spcAft>
                <a:spcPct val="0"/>
              </a:spcAft>
            </a:pPr>
            <a:r>
              <a:rPr lang="en-US" altLang="en-US" sz="1800" smtClean="0"/>
              <a:t>CyclicBarrier can be used to wait for Parallel Threads to finish.</a:t>
            </a:r>
          </a:p>
          <a:p>
            <a:pPr>
              <a:lnSpc>
                <a:spcPct val="100000"/>
              </a:lnSpc>
              <a:spcAft>
                <a:spcPct val="0"/>
              </a:spcAft>
            </a:pPr>
            <a:r>
              <a:rPr lang="en-US" altLang="en-US" sz="1800" smtClean="0"/>
              <a:t>you cant reset/reuse the countdownlatch.</a:t>
            </a:r>
          </a:p>
          <a:p>
            <a:pPr>
              <a:spcAft>
                <a:spcPct val="0"/>
              </a:spcAft>
            </a:pPr>
            <a:endParaRPr lang="en-US" altLang="en-US" smtClean="0"/>
          </a:p>
          <a:p>
            <a:pPr>
              <a:spcAft>
                <a:spcPct val="0"/>
              </a:spcAft>
            </a:pPr>
            <a:endParaRPr lang="en-US" altLang="en-US" smtClean="0"/>
          </a:p>
          <a:p>
            <a:pPr>
              <a:spcAft>
                <a:spcPct val="0"/>
              </a:spcAft>
            </a:pPr>
            <a:endParaRPr lang="en-US" altLang="en-US" smtClean="0"/>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78" y="3379788"/>
            <a:ext cx="7681499"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555689"/>
      </p:ext>
    </p:extLst>
  </p:cSld>
  <p:clrMapOvr>
    <a:masterClrMapping/>
  </p:clrMapOvr>
  <p:transition spd="slow">
    <p:split orient="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CountDownLatch vs CyclicBarrier</a:t>
            </a:r>
          </a:p>
        </p:txBody>
      </p:sp>
      <p:sp>
        <p:nvSpPr>
          <p:cNvPr id="3" name="Content Placeholder 2"/>
          <p:cNvSpPr>
            <a:spLocks noGrp="1"/>
          </p:cNvSpPr>
          <p:nvPr>
            <p:ph sz="quarter" idx="10"/>
          </p:nvPr>
        </p:nvSpPr>
        <p:spPr/>
        <p:txBody>
          <a:bodyPr/>
          <a:lstStyle/>
          <a:p>
            <a:pPr>
              <a:defRPr/>
            </a:pPr>
            <a:endParaRPr lang="en-US" dirty="0" smtClean="0"/>
          </a:p>
          <a:p>
            <a:pPr>
              <a:lnSpc>
                <a:spcPct val="100000"/>
              </a:lnSpc>
              <a:defRPr/>
            </a:pPr>
            <a:r>
              <a:rPr lang="en-US" sz="1800" b="1" dirty="0" smtClean="0"/>
              <a:t>CountDownLatch:</a:t>
            </a:r>
            <a:r>
              <a:rPr lang="en-US" sz="1800" dirty="0" smtClean="0"/>
              <a:t> If we want all of our threads to do</a:t>
            </a:r>
          </a:p>
          <a:p>
            <a:pPr lvl="1">
              <a:lnSpc>
                <a:spcPct val="100000"/>
              </a:lnSpc>
              <a:defRPr/>
            </a:pPr>
            <a:r>
              <a:rPr lang="en-US" sz="1800" dirty="0" smtClean="0"/>
              <a:t>something + countdown</a:t>
            </a:r>
          </a:p>
          <a:p>
            <a:pPr lvl="1">
              <a:lnSpc>
                <a:spcPct val="100000"/>
              </a:lnSpc>
              <a:defRPr/>
            </a:pPr>
            <a:r>
              <a:rPr lang="en-US" sz="1800" dirty="0" smtClean="0"/>
              <a:t>so that </a:t>
            </a:r>
            <a:r>
              <a:rPr lang="en-US" sz="1800" b="1" dirty="0" smtClean="0"/>
              <a:t>other waiting</a:t>
            </a:r>
            <a:r>
              <a:rPr lang="en-US" sz="1800" dirty="0" smtClean="0"/>
              <a:t> (for count to reach zero) </a:t>
            </a:r>
            <a:r>
              <a:rPr lang="en-US" sz="1800" b="1" dirty="0" smtClean="0"/>
              <a:t>threads</a:t>
            </a:r>
            <a:r>
              <a:rPr lang="en-US" sz="1800" dirty="0" smtClean="0"/>
              <a:t> can proceed, we can use countdown latch. All prior threads who actually did the countdown can go on in this situation but there is no guarantee that </a:t>
            </a:r>
            <a:r>
              <a:rPr lang="en-US" sz="1800" b="1" dirty="0" smtClean="0"/>
              <a:t>line processed after latch.countdown() will be after waiting for other threads to reach at latch.countdown()</a:t>
            </a:r>
            <a:r>
              <a:rPr lang="en-US" sz="1800" dirty="0" smtClean="0"/>
              <a:t> but it has a guarantee that </a:t>
            </a:r>
            <a:r>
              <a:rPr lang="en-US" sz="1800" b="1" dirty="0" smtClean="0"/>
              <a:t>other waiting threads</a:t>
            </a:r>
            <a:r>
              <a:rPr lang="en-US" sz="1800" dirty="0" smtClean="0"/>
              <a:t> will only start further after latch.await() has reached zero.</a:t>
            </a:r>
          </a:p>
          <a:p>
            <a:pPr>
              <a:lnSpc>
                <a:spcPct val="100000"/>
              </a:lnSpc>
              <a:defRPr/>
            </a:pPr>
            <a:endParaRPr lang="en-US" sz="1800" b="1" dirty="0" smtClean="0"/>
          </a:p>
          <a:p>
            <a:pPr marL="0" indent="0">
              <a:lnSpc>
                <a:spcPct val="100000"/>
              </a:lnSpc>
              <a:buFont typeface="Arial" charset="0"/>
              <a:buNone/>
              <a:defRPr/>
            </a:pPr>
            <a:endParaRPr lang="en-US" sz="1800" b="1" dirty="0"/>
          </a:p>
          <a:p>
            <a:pPr>
              <a:lnSpc>
                <a:spcPct val="100000"/>
              </a:lnSpc>
              <a:defRPr/>
            </a:pPr>
            <a:r>
              <a:rPr lang="en-US" sz="1800" b="1" dirty="0" smtClean="0"/>
              <a:t>CyclicBarrier:</a:t>
            </a:r>
            <a:r>
              <a:rPr lang="en-US" sz="1800" dirty="0" smtClean="0"/>
              <a:t> If we want all our thread to</a:t>
            </a:r>
          </a:p>
          <a:p>
            <a:pPr lvl="1">
              <a:lnSpc>
                <a:spcPct val="100000"/>
              </a:lnSpc>
              <a:defRPr/>
            </a:pPr>
            <a:r>
              <a:rPr lang="en-US" sz="1800" dirty="0" smtClean="0"/>
              <a:t>do something + await at common point + do something</a:t>
            </a:r>
          </a:p>
          <a:p>
            <a:pPr lvl="1">
              <a:lnSpc>
                <a:spcPct val="100000"/>
              </a:lnSpc>
              <a:defRPr/>
            </a:pPr>
            <a:r>
              <a:rPr lang="en-US" sz="1800" dirty="0" smtClean="0"/>
              <a:t>(each await call will decrease wait time for threads to carry on further)</a:t>
            </a:r>
          </a:p>
          <a:p>
            <a:pPr lvl="1">
              <a:lnSpc>
                <a:spcPct val="100000"/>
              </a:lnSpc>
              <a:defRPr/>
            </a:pPr>
            <a:r>
              <a:rPr lang="en-US" sz="1800" dirty="0" smtClean="0"/>
              <a:t>CyclicBarrier functionality can be achieved by CountDownLatch only once by calling latch.countdown() followed by latch.await() by all the threads.</a:t>
            </a:r>
          </a:p>
          <a:p>
            <a:pPr marL="0" indent="0">
              <a:buFont typeface="Arial" charset="0"/>
              <a:buNone/>
              <a:defRPr/>
            </a:pPr>
            <a:endParaRPr lang="en-US" dirty="0"/>
          </a:p>
        </p:txBody>
      </p:sp>
    </p:spTree>
    <p:extLst>
      <p:ext uri="{BB962C8B-B14F-4D97-AF65-F5344CB8AC3E}">
        <p14:creationId xmlns:p14="http://schemas.microsoft.com/office/powerpoint/2010/main" val="2815413243"/>
      </p:ext>
    </p:extLst>
  </p:cSld>
  <p:clrMapOvr>
    <a:masterClrMapping/>
  </p:clrMapOvr>
  <p:transition spd="slow">
    <p:split orient="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Exchanger</a:t>
            </a:r>
            <a:br>
              <a:rPr lang="en-US" b="1" dirty="0"/>
            </a:br>
            <a:endParaRPr lang="en-US" dirty="0"/>
          </a:p>
        </p:txBody>
      </p:sp>
      <p:sp>
        <p:nvSpPr>
          <p:cNvPr id="58371" name="Content Placeholder 2"/>
          <p:cNvSpPr>
            <a:spLocks noGrp="1"/>
          </p:cNvSpPr>
          <p:nvPr>
            <p:ph sz="quarter" idx="10"/>
          </p:nvPr>
        </p:nvSpPr>
        <p:spPr/>
        <p:txBody>
          <a:bodyPr/>
          <a:lstStyle/>
          <a:p>
            <a:pPr>
              <a:lnSpc>
                <a:spcPct val="100000"/>
              </a:lnSpc>
              <a:spcAft>
                <a:spcPct val="0"/>
              </a:spcAft>
            </a:pPr>
            <a:r>
              <a:rPr lang="en-US" altLang="en-US" sz="1800" dirty="0" smtClean="0"/>
              <a:t>The </a:t>
            </a:r>
            <a:r>
              <a:rPr lang="en-US" altLang="en-US" sz="1800" b="1" dirty="0" smtClean="0"/>
              <a:t>Exchanger</a:t>
            </a:r>
            <a:r>
              <a:rPr lang="en-US" altLang="en-US" sz="1800" dirty="0" smtClean="0"/>
              <a:t> class is meant for exchanging data between </a:t>
            </a:r>
            <a:r>
              <a:rPr lang="en-US" altLang="en-US" sz="1800" u="sng" dirty="0" smtClean="0"/>
              <a:t>two</a:t>
            </a:r>
            <a:r>
              <a:rPr lang="en-US" altLang="en-US" sz="1800" dirty="0" smtClean="0"/>
              <a:t> threads. </a:t>
            </a:r>
          </a:p>
          <a:p>
            <a:pPr>
              <a:lnSpc>
                <a:spcPct val="100000"/>
              </a:lnSpc>
              <a:spcAft>
                <a:spcPct val="0"/>
              </a:spcAft>
            </a:pPr>
            <a:r>
              <a:rPr lang="en-US" altLang="en-US" sz="1800" dirty="0" smtClean="0"/>
              <a:t>It waits until both the threads have called the exchange() method</a:t>
            </a:r>
          </a:p>
          <a:p>
            <a:pPr>
              <a:lnSpc>
                <a:spcPct val="100000"/>
              </a:lnSpc>
              <a:spcAft>
                <a:spcPct val="0"/>
              </a:spcAft>
            </a:pPr>
            <a:r>
              <a:rPr lang="en-US" altLang="en-US" sz="1800" dirty="0" smtClean="0"/>
              <a:t>An exchanger is more like an object for communication than synchronization</a:t>
            </a:r>
          </a:p>
          <a:p>
            <a:pPr>
              <a:lnSpc>
                <a:spcPct val="100000"/>
              </a:lnSpc>
              <a:spcAft>
                <a:spcPct val="0"/>
              </a:spcAft>
            </a:pPr>
            <a:r>
              <a:rPr lang="en-US" altLang="en-US" sz="1800" dirty="0" smtClean="0"/>
              <a:t>Exchangers are used on pairs of threads</a:t>
            </a:r>
          </a:p>
          <a:p>
            <a:pPr>
              <a:lnSpc>
                <a:spcPct val="100000"/>
              </a:lnSpc>
              <a:spcAft>
                <a:spcPct val="0"/>
              </a:spcAft>
            </a:pPr>
            <a:r>
              <a:rPr lang="en-US" altLang="en-US" sz="1800" dirty="0" smtClean="0"/>
              <a:t>Exchangers don't break like barriers can (not even when timeouts and interrupts occur)</a:t>
            </a:r>
          </a:p>
          <a:p>
            <a:pPr>
              <a:lnSpc>
                <a:spcPct val="100000"/>
              </a:lnSpc>
              <a:spcAft>
                <a:spcPct val="0"/>
              </a:spcAft>
            </a:pPr>
            <a:r>
              <a:rPr lang="en-US" altLang="en-US" sz="1800" dirty="0" smtClean="0"/>
              <a:t>An Exchanger may be viewed as a bidirectional form of a </a:t>
            </a:r>
            <a:r>
              <a:rPr lang="en-US" altLang="en-US" sz="1800" dirty="0" err="1" smtClean="0"/>
              <a:t>SynchronousQueue</a:t>
            </a:r>
            <a:endParaRPr lang="en-US" altLang="en-US" sz="1800" dirty="0" smtClean="0"/>
          </a:p>
          <a:p>
            <a:pPr marL="0" indent="0">
              <a:spcAft>
                <a:spcPct val="0"/>
              </a:spcAft>
              <a:buNone/>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a:p>
            <a:pPr>
              <a:spcAft>
                <a:spcPct val="0"/>
              </a:spcAft>
            </a:pPr>
            <a:endParaRPr lang="en-US" altLang="en-US" dirty="0" smtClean="0"/>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611" y="3505200"/>
            <a:ext cx="746565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17754"/>
      </p:ext>
    </p:extLst>
  </p:cSld>
  <p:clrMapOvr>
    <a:masterClrMapping/>
  </p:clrMapOvr>
  <p:transition spd="slow">
    <p:split orient="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Exchanger</a:t>
            </a:r>
          </a:p>
        </p:txBody>
      </p:sp>
      <p:sp>
        <p:nvSpPr>
          <p:cNvPr id="47107" name="Content Placeholder 3"/>
          <p:cNvSpPr>
            <a:spLocks noGrp="1"/>
          </p:cNvSpPr>
          <p:nvPr>
            <p:ph sz="quarter" idx="10"/>
          </p:nvPr>
        </p:nvSpPr>
        <p:spPr>
          <a:xfrm>
            <a:off x="711015" y="990600"/>
            <a:ext cx="11274663" cy="5410200"/>
          </a:xfrm>
        </p:spPr>
        <p:txBody>
          <a:bodyPr/>
          <a:lstStyle/>
          <a:p>
            <a:pPr>
              <a:lnSpc>
                <a:spcPct val="100000"/>
              </a:lnSpc>
              <a:spcAft>
                <a:spcPct val="0"/>
              </a:spcAft>
              <a:defRPr/>
            </a:pPr>
            <a:r>
              <a:rPr lang="en-US" altLang="en-US" sz="1800" dirty="0" smtClean="0"/>
              <a:t>Exchanging objects is done via one of the two exchange() methods. Here is an example:</a:t>
            </a:r>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a:lnSpc>
                <a:spcPct val="100000"/>
              </a:lnSpc>
              <a:spcAft>
                <a:spcPct val="0"/>
              </a:spcAft>
              <a:defRPr/>
            </a:pPr>
            <a:endParaRPr lang="en-US" altLang="en-US" sz="1800" dirty="0" smtClean="0"/>
          </a:p>
          <a:p>
            <a:pPr marL="0" indent="0">
              <a:lnSpc>
                <a:spcPct val="100000"/>
              </a:lnSpc>
              <a:spcAft>
                <a:spcPct val="0"/>
              </a:spcAft>
              <a:buFont typeface="Arial" charset="0"/>
              <a:buNone/>
              <a:defRPr/>
            </a:pPr>
            <a:endParaRPr lang="en-US" altLang="en-US" sz="1800" dirty="0" smtClean="0"/>
          </a:p>
          <a:p>
            <a:pPr>
              <a:lnSpc>
                <a:spcPct val="100000"/>
              </a:lnSpc>
              <a:spcAft>
                <a:spcPct val="0"/>
              </a:spcAft>
              <a:defRPr/>
            </a:pPr>
            <a:endParaRPr lang="en-US" altLang="en-US" sz="1800" dirty="0" smtClean="0"/>
          </a:p>
          <a:p>
            <a:pPr marL="0" indent="0">
              <a:lnSpc>
                <a:spcPct val="100000"/>
              </a:lnSpc>
              <a:spcAft>
                <a:spcPct val="0"/>
              </a:spcAft>
              <a:buFont typeface="Arial" charset="0"/>
              <a:buNone/>
              <a:defRPr/>
            </a:pPr>
            <a:endParaRPr lang="en-US" altLang="en-US" sz="1800" dirty="0" smtClean="0"/>
          </a:p>
          <a:p>
            <a:pPr>
              <a:lnSpc>
                <a:spcPct val="100000"/>
              </a:lnSpc>
              <a:spcAft>
                <a:spcPct val="0"/>
              </a:spcAft>
              <a:defRPr/>
            </a:pPr>
            <a:r>
              <a:rPr lang="en-US" altLang="en-US" sz="1800" b="1" dirty="0" smtClean="0"/>
              <a:t>Usage</a:t>
            </a:r>
          </a:p>
          <a:p>
            <a:pPr lvl="1">
              <a:lnSpc>
                <a:spcPct val="100000"/>
              </a:lnSpc>
              <a:spcAft>
                <a:spcPct val="0"/>
              </a:spcAft>
              <a:defRPr/>
            </a:pPr>
            <a:r>
              <a:rPr lang="en-US" altLang="en-US" sz="1800" dirty="0" smtClean="0"/>
              <a:t>Exchangers may be useful in applications such as genetic algorithms and pipeline </a:t>
            </a:r>
            <a:r>
              <a:rPr lang="en-US" altLang="en-US" sz="1800" dirty="0" err="1" smtClean="0"/>
              <a:t>designs.E.g</a:t>
            </a:r>
            <a:r>
              <a:rPr lang="en-US" altLang="en-US" sz="1800" dirty="0" smtClean="0"/>
              <a:t>. two threads on reading from the socket into a buffer and other consuming from a previously created buffer. They exchange as and when buffer is full/empty</a:t>
            </a:r>
          </a:p>
          <a:p>
            <a:pPr>
              <a:spcAft>
                <a:spcPct val="0"/>
              </a:spcAft>
              <a:defRPr/>
            </a:pPr>
            <a:endParaRPr lang="en-US" altLang="en-US" dirty="0" smtClean="0"/>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339" y="1365250"/>
            <a:ext cx="7110148" cy="351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746578"/>
      </p:ext>
    </p:extLst>
  </p:cSld>
  <p:clrMapOvr>
    <a:masterClrMapping/>
  </p:clrMapOvr>
  <p:transition spd="slow">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Phaser</a:t>
            </a:r>
          </a:p>
        </p:txBody>
      </p:sp>
      <p:sp>
        <p:nvSpPr>
          <p:cNvPr id="60419" name="Content Placeholder 2"/>
          <p:cNvSpPr>
            <a:spLocks noGrp="1"/>
          </p:cNvSpPr>
          <p:nvPr>
            <p:ph sz="quarter" idx="10"/>
          </p:nvPr>
        </p:nvSpPr>
        <p:spPr/>
        <p:txBody>
          <a:bodyPr/>
          <a:lstStyle/>
          <a:p>
            <a:pPr>
              <a:lnSpc>
                <a:spcPct val="100000"/>
              </a:lnSpc>
              <a:spcAft>
                <a:spcPct val="0"/>
              </a:spcAft>
            </a:pPr>
            <a:r>
              <a:rPr lang="en-US" altLang="en-US" sz="1800" dirty="0" smtClean="0"/>
              <a:t>A reusable synchronization barrier, similar in functionality to </a:t>
            </a:r>
            <a:r>
              <a:rPr lang="en-US" altLang="en-US" sz="1800" dirty="0" err="1" smtClean="0"/>
              <a:t>CyclicBarrier</a:t>
            </a:r>
            <a:r>
              <a:rPr lang="en-US" altLang="en-US" sz="1800" dirty="0" smtClean="0"/>
              <a:t> and </a:t>
            </a:r>
            <a:r>
              <a:rPr lang="en-US" altLang="en-US" sz="1800" dirty="0" err="1" smtClean="0"/>
              <a:t>CountDownLatch</a:t>
            </a:r>
            <a:r>
              <a:rPr lang="en-US" altLang="en-US" sz="1800" dirty="0" smtClean="0"/>
              <a:t> but more powerful and flexible</a:t>
            </a:r>
          </a:p>
          <a:p>
            <a:pPr>
              <a:lnSpc>
                <a:spcPct val="100000"/>
              </a:lnSpc>
              <a:spcAft>
                <a:spcPct val="0"/>
              </a:spcAft>
            </a:pPr>
            <a:r>
              <a:rPr lang="en-US" altLang="en-US" sz="1800" dirty="0" smtClean="0"/>
              <a:t>Has an associated phase-number which is of type </a:t>
            </a:r>
            <a:r>
              <a:rPr lang="en-US" altLang="en-US" sz="1800" dirty="0" err="1" smtClean="0"/>
              <a:t>int</a:t>
            </a:r>
            <a:endParaRPr lang="en-US" altLang="en-US" sz="1800" dirty="0" smtClean="0"/>
          </a:p>
          <a:p>
            <a:pPr>
              <a:lnSpc>
                <a:spcPct val="100000"/>
              </a:lnSpc>
              <a:spcAft>
                <a:spcPct val="0"/>
              </a:spcAft>
            </a:pPr>
            <a:r>
              <a:rPr lang="en-US" altLang="en-US" sz="1800" dirty="0" smtClean="0"/>
              <a:t>Has dynamic number of </a:t>
            </a:r>
            <a:r>
              <a:rPr lang="en-US" altLang="en-US" sz="1800" dirty="0" err="1" smtClean="0"/>
              <a:t>unarrived</a:t>
            </a:r>
            <a:r>
              <a:rPr lang="en-US" altLang="en-US" sz="1800" dirty="0" smtClean="0"/>
              <a:t> parties .</a:t>
            </a:r>
          </a:p>
          <a:p>
            <a:pPr>
              <a:lnSpc>
                <a:spcPct val="100000"/>
              </a:lnSpc>
              <a:spcAft>
                <a:spcPct val="0"/>
              </a:spcAft>
            </a:pPr>
            <a:r>
              <a:rPr lang="en-US" altLang="en-US" sz="1800" dirty="0" smtClean="0"/>
              <a:t>behaves like a </a:t>
            </a:r>
            <a:r>
              <a:rPr lang="en-US" altLang="en-US" sz="1800" dirty="0" err="1" smtClean="0"/>
              <a:t>CyclicBarrier</a:t>
            </a:r>
            <a:r>
              <a:rPr lang="en-US" altLang="en-US" sz="1800" dirty="0" smtClean="0"/>
              <a:t> but you can register a set of threads and at any time deregister, achieving a level of customization not possible with the other synchronizers. </a:t>
            </a:r>
          </a:p>
          <a:p>
            <a:pPr>
              <a:lnSpc>
                <a:spcPct val="100000"/>
              </a:lnSpc>
              <a:spcAft>
                <a:spcPct val="0"/>
              </a:spcAft>
            </a:pPr>
            <a:r>
              <a:rPr lang="en-US" altLang="en-US" sz="1800" dirty="0" smtClean="0"/>
              <a:t>The basic task of </a:t>
            </a:r>
            <a:r>
              <a:rPr lang="en-US" altLang="en-US" sz="1800" dirty="0" err="1" smtClean="0"/>
              <a:t>Phaser</a:t>
            </a:r>
            <a:r>
              <a:rPr lang="en-US" altLang="en-US" sz="1800" dirty="0" smtClean="0"/>
              <a:t> is that it registers the task, start and then deregisters.</a:t>
            </a:r>
          </a:p>
          <a:p>
            <a:pPr>
              <a:lnSpc>
                <a:spcPct val="100000"/>
              </a:lnSpc>
              <a:spcAft>
                <a:spcPct val="0"/>
              </a:spcAft>
            </a:pPr>
            <a:r>
              <a:rPr lang="en-US" altLang="en-US" sz="1800" dirty="0" smtClean="0"/>
              <a:t>If you need to wait for threads to arrive before you can continue or start another set of tasks, then </a:t>
            </a:r>
            <a:r>
              <a:rPr lang="en-US" altLang="en-US" sz="1800" dirty="0" err="1" smtClean="0"/>
              <a:t>Phaser</a:t>
            </a:r>
            <a:r>
              <a:rPr lang="en-US" altLang="en-US" sz="1800" dirty="0" smtClean="0"/>
              <a:t> is a good choice. </a:t>
            </a:r>
          </a:p>
          <a:p>
            <a:pPr>
              <a:lnSpc>
                <a:spcPct val="100000"/>
              </a:lnSpc>
              <a:spcAft>
                <a:spcPct val="0"/>
              </a:spcAft>
            </a:pPr>
            <a:r>
              <a:rPr lang="en-US" altLang="en-US" sz="1800" dirty="0" smtClean="0"/>
              <a:t>Supports operations for arriving, awaiting, termination, deregistration and registration</a:t>
            </a:r>
          </a:p>
          <a:p>
            <a:pPr>
              <a:lnSpc>
                <a:spcPct val="100000"/>
              </a:lnSpc>
              <a:spcAft>
                <a:spcPct val="0"/>
              </a:spcAft>
            </a:pPr>
            <a:r>
              <a:rPr lang="en-US" altLang="en-US" sz="1800" dirty="0" smtClean="0"/>
              <a:t>When all party arrives, </a:t>
            </a:r>
            <a:r>
              <a:rPr lang="en-US" altLang="en-US" sz="1800" dirty="0" err="1" smtClean="0"/>
              <a:t>Phaser</a:t>
            </a:r>
            <a:r>
              <a:rPr lang="en-US" altLang="en-US" sz="1800" dirty="0" smtClean="0"/>
              <a:t> advances (increments the phase-number)</a:t>
            </a:r>
          </a:p>
          <a:p>
            <a:pPr marL="0" indent="0">
              <a:lnSpc>
                <a:spcPct val="100000"/>
              </a:lnSpc>
              <a:spcAft>
                <a:spcPct val="0"/>
              </a:spcAft>
              <a:buNone/>
            </a:pPr>
            <a:endParaRPr lang="en-US" altLang="en-US" sz="1800" dirty="0" smtClean="0"/>
          </a:p>
          <a:p>
            <a:pPr>
              <a:lnSpc>
                <a:spcPct val="100000"/>
              </a:lnSpc>
              <a:spcAft>
                <a:spcPct val="0"/>
              </a:spcAft>
            </a:pPr>
            <a:endParaRPr lang="en-US" altLang="en-US" sz="1800" dirty="0" smtClean="0"/>
          </a:p>
        </p:txBody>
      </p:sp>
    </p:spTree>
    <p:extLst>
      <p:ext uri="{BB962C8B-B14F-4D97-AF65-F5344CB8AC3E}">
        <p14:creationId xmlns:p14="http://schemas.microsoft.com/office/powerpoint/2010/main" val="1514795980"/>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0992" y="3098140"/>
            <a:ext cx="6371308" cy="661720"/>
          </a:xfrm>
        </p:spPr>
        <p:txBody>
          <a:bodyPr/>
          <a:lstStyle/>
          <a:p>
            <a:r>
              <a:rPr lang="en-US" dirty="0"/>
              <a:t>Executor framework</a:t>
            </a:r>
          </a:p>
        </p:txBody>
      </p:sp>
    </p:spTree>
    <p:extLst>
      <p:ext uri="{BB962C8B-B14F-4D97-AF65-F5344CB8AC3E}">
        <p14:creationId xmlns:p14="http://schemas.microsoft.com/office/powerpoint/2010/main" val="41945576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Phaser</a:t>
            </a:r>
          </a:p>
        </p:txBody>
      </p:sp>
      <p:sp>
        <p:nvSpPr>
          <p:cNvPr id="61443" name="Content Placeholder 2"/>
          <p:cNvSpPr>
            <a:spLocks noGrp="1"/>
          </p:cNvSpPr>
          <p:nvPr>
            <p:ph sz="quarter" idx="10"/>
          </p:nvPr>
        </p:nvSpPr>
        <p:spPr/>
        <p:txBody>
          <a:bodyPr/>
          <a:lstStyle/>
          <a:p>
            <a:pPr>
              <a:lnSpc>
                <a:spcPct val="100000"/>
              </a:lnSpc>
              <a:spcAft>
                <a:spcPct val="0"/>
              </a:spcAft>
            </a:pPr>
            <a:r>
              <a:rPr lang="en-US" altLang="en-US" sz="1800" b="1" smtClean="0"/>
              <a:t>register() </a:t>
            </a:r>
            <a:r>
              <a:rPr lang="en-US" altLang="en-US" sz="1800" smtClean="0"/>
              <a:t>- It registers the unarrived parties to Phaser. If the parent is registered, its child will also be registered. This method waits for completion, if onAdvance() method is running.onAdvance() in Java Phaser</a:t>
            </a:r>
          </a:p>
          <a:p>
            <a:pPr>
              <a:lnSpc>
                <a:spcPct val="100000"/>
              </a:lnSpc>
              <a:spcAft>
                <a:spcPct val="0"/>
              </a:spcAft>
            </a:pPr>
            <a:r>
              <a:rPr lang="en-US" altLang="en-US" sz="1800" b="1" smtClean="0"/>
              <a:t>onAdvance() - </a:t>
            </a:r>
            <a:r>
              <a:rPr lang="en-US" altLang="en-US" sz="1800" smtClean="0"/>
              <a:t>methods returns boolean value. When it returns true, Phaser will reach to termination point. This method is overridden to return conditional Boolean values. By default it value is true.</a:t>
            </a:r>
          </a:p>
          <a:p>
            <a:pPr>
              <a:lnSpc>
                <a:spcPct val="100000"/>
              </a:lnSpc>
              <a:spcAft>
                <a:spcPct val="0"/>
              </a:spcAft>
            </a:pPr>
            <a:r>
              <a:rPr lang="en-US" altLang="en-US" sz="1800" b="1" smtClean="0"/>
              <a:t>arriveAndAwaitAdvance()</a:t>
            </a:r>
            <a:r>
              <a:rPr lang="en-US" altLang="en-US" sz="1800" smtClean="0"/>
              <a:t> :Party arrives to Phaser and awaits to complete others. The use of arriveAndAwaitAdvance() method is to await in the case of interruption or timeout.</a:t>
            </a:r>
          </a:p>
          <a:p>
            <a:pPr>
              <a:lnSpc>
                <a:spcPct val="100000"/>
              </a:lnSpc>
              <a:spcAft>
                <a:spcPct val="0"/>
              </a:spcAft>
            </a:pPr>
            <a:r>
              <a:rPr lang="en-US" altLang="en-US" sz="1800" b="1" smtClean="0"/>
              <a:t>arriveAndDeregister()</a:t>
            </a:r>
            <a:r>
              <a:rPr lang="en-US" altLang="en-US" sz="1800" smtClean="0"/>
              <a:t> : Party arrives to Phaser and de registers to itself. If deregistration makes a phaser of zero party and that Phaser has parent also then Phaser will also be deregistered from parent.</a:t>
            </a:r>
          </a:p>
          <a:p>
            <a:pPr>
              <a:lnSpc>
                <a:spcPct val="100000"/>
              </a:lnSpc>
              <a:spcAft>
                <a:spcPct val="0"/>
              </a:spcAft>
            </a:pPr>
            <a:r>
              <a:rPr lang="en-US" altLang="en-US" sz="1800" b="1" smtClean="0"/>
              <a:t>isTerminated()</a:t>
            </a:r>
            <a:r>
              <a:rPr lang="en-US" altLang="en-US" sz="1800" smtClean="0"/>
              <a:t> : It returns Boolean value. If terminated the returns true otherwise false. </a:t>
            </a:r>
          </a:p>
        </p:txBody>
      </p:sp>
    </p:spTree>
    <p:extLst>
      <p:ext uri="{BB962C8B-B14F-4D97-AF65-F5344CB8AC3E}">
        <p14:creationId xmlns:p14="http://schemas.microsoft.com/office/powerpoint/2010/main" val="964617774"/>
      </p:ext>
    </p:extLst>
  </p:cSld>
  <p:clrMapOvr>
    <a:masterClrMapping/>
  </p:clrMapOvr>
  <p:transition spd="slow">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CountDownLatch/CyclicBarrier/Phaser</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655232693"/>
              </p:ext>
            </p:extLst>
          </p:nvPr>
        </p:nvGraphicFramePr>
        <p:xfrm>
          <a:off x="1121542" y="973139"/>
          <a:ext cx="10476887" cy="4498976"/>
        </p:xfrm>
        <a:graphic>
          <a:graphicData uri="http://schemas.openxmlformats.org/drawingml/2006/table">
            <a:tbl>
              <a:tblPr firstRow="1" bandRow="1">
                <a:tableStyleId>{D7AC3CCA-C797-4891-BE02-D94E43425B78}</a:tableStyleId>
              </a:tblPr>
              <a:tblGrid>
                <a:gridCol w="3811538"/>
                <a:gridCol w="3908275"/>
                <a:gridCol w="2757074"/>
              </a:tblGrid>
              <a:tr h="383750">
                <a:tc>
                  <a:txBody>
                    <a:bodyPr/>
                    <a:lstStyle/>
                    <a:p>
                      <a:r>
                        <a:rPr lang="en-US" sz="1800" u="none" strike="noStrike" kern="1200" dirty="0" smtClean="0">
                          <a:effectLst/>
                        </a:rPr>
                        <a:t>CountDownLatch</a:t>
                      </a:r>
                      <a:endParaRPr lang="en-US" sz="1800" dirty="0"/>
                    </a:p>
                  </a:txBody>
                  <a:tcPr marL="130107" marR="130107" marT="45721" marB="45721"/>
                </a:tc>
                <a:tc>
                  <a:txBody>
                    <a:bodyPr/>
                    <a:lstStyle/>
                    <a:p>
                      <a:r>
                        <a:rPr lang="en-US" sz="1800" u="none" strike="noStrike" kern="1200" dirty="0" smtClean="0">
                          <a:effectLst/>
                        </a:rPr>
                        <a:t>Cyclic Barrier</a:t>
                      </a:r>
                      <a:endParaRPr lang="en-US" sz="1800" dirty="0"/>
                    </a:p>
                  </a:txBody>
                  <a:tcPr marL="130107" marR="130107" marT="45721" marB="45721"/>
                </a:tc>
                <a:tc>
                  <a:txBody>
                    <a:bodyPr/>
                    <a:lstStyle/>
                    <a:p>
                      <a:r>
                        <a:rPr lang="en-US" sz="1800" b="1" u="none" strike="noStrike" kern="1200" dirty="0" err="1" smtClean="0">
                          <a:solidFill>
                            <a:schemeClr val="dk1"/>
                          </a:solidFill>
                          <a:effectLst/>
                          <a:latin typeface="+mn-lt"/>
                          <a:ea typeface="+mn-ea"/>
                          <a:cs typeface="+mn-cs"/>
                        </a:rPr>
                        <a:t>Phaser</a:t>
                      </a:r>
                      <a:endParaRPr lang="en-US" sz="1800" b="1" u="none" strike="noStrike" kern="1200" dirty="0">
                        <a:solidFill>
                          <a:schemeClr val="dk1"/>
                        </a:solidFill>
                        <a:effectLst/>
                        <a:latin typeface="+mn-lt"/>
                        <a:ea typeface="+mn-ea"/>
                        <a:cs typeface="+mn-cs"/>
                      </a:endParaRPr>
                    </a:p>
                  </a:txBody>
                  <a:tcPr marL="130107" marR="130107" marT="45721" marB="45721"/>
                </a:tc>
              </a:tr>
              <a:tr h="9144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Fixed number of parties </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Fixed number of parties </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Dynamic number of parties</a:t>
                      </a:r>
                    </a:p>
                    <a:p>
                      <a:endParaRPr lang="en-US" sz="1800" dirty="0">
                        <a:latin typeface="Calibri" panose="020F0502020204030204" pitchFamily="34" charset="0"/>
                      </a:endParaRPr>
                    </a:p>
                  </a:txBody>
                  <a:tcPr marL="130107" marR="130107" marT="45721" marB="45721"/>
                </a:tc>
              </a:tr>
              <a:tr h="17375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Not reusable as you have to create</a:t>
                      </a:r>
                      <a:r>
                        <a:rPr lang="en-US" sz="1800" kern="1200" baseline="0" dirty="0" smtClean="0">
                          <a:effectLst/>
                          <a:latin typeface="Calibri" panose="020F0502020204030204" pitchFamily="34" charset="0"/>
                        </a:rPr>
                        <a:t> </a:t>
                      </a:r>
                      <a:r>
                        <a:rPr lang="en-US" sz="1800" kern="1200" dirty="0" smtClean="0">
                          <a:effectLst/>
                          <a:latin typeface="Calibri" panose="020F0502020204030204" pitchFamily="34" charset="0"/>
                        </a:rPr>
                        <a:t>another CountDownLatch for each synchronize point</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Reusable that how it differ from CountDownLatch but all threads must wait for each </a:t>
                      </a:r>
                      <a:r>
                        <a:rPr lang="en-US" sz="1800" u="sng" kern="1200" dirty="0" smtClean="0">
                          <a:effectLst/>
                          <a:latin typeface="Calibri" panose="020F0502020204030204" pitchFamily="34" charset="0"/>
                        </a:rPr>
                        <a:t>party to</a:t>
                      </a:r>
                      <a:r>
                        <a:rPr lang="en-US" sz="1800" kern="1200" dirty="0" smtClean="0">
                          <a:effectLst/>
                          <a:latin typeface="Calibri" panose="020F0502020204030204" pitchFamily="34" charset="0"/>
                        </a:rPr>
                        <a:t> arrive at the barrier.</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Reusable</a:t>
                      </a:r>
                    </a:p>
                    <a:p>
                      <a:endParaRPr lang="en-US" sz="1800" dirty="0">
                        <a:latin typeface="Calibri" panose="020F0502020204030204" pitchFamily="34" charset="0"/>
                      </a:endParaRPr>
                    </a:p>
                  </a:txBody>
                  <a:tcPr marL="130107" marR="130107" marT="45721" marB="45721"/>
                </a:tc>
              </a:tr>
              <a:tr h="1463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It is Advanceable as latch.</a:t>
                      </a:r>
                      <a:r>
                        <a:rPr lang="en-US" sz="1800" u="sng" kern="1200" dirty="0" smtClean="0">
                          <a:effectLst/>
                          <a:latin typeface="Calibri" panose="020F0502020204030204" pitchFamily="34" charset="0"/>
                        </a:rPr>
                        <a:t>countDown</a:t>
                      </a:r>
                      <a:r>
                        <a:rPr lang="en-US" sz="1800" kern="1200" dirty="0" smtClean="0">
                          <a:effectLst/>
                          <a:latin typeface="Calibri" panose="020F0502020204030204" pitchFamily="34" charset="0"/>
                        </a:rPr>
                        <a:t>() do the advance and latch.await() do the waiting part</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Not advanceable</a:t>
                      </a:r>
                    </a:p>
                    <a:p>
                      <a:endParaRPr lang="en-US" sz="1800" dirty="0">
                        <a:latin typeface="Calibri" panose="020F0502020204030204" pitchFamily="34" charset="0"/>
                      </a:endParaRPr>
                    </a:p>
                  </a:txBody>
                  <a:tcPr marL="130107" marR="130107"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Calibri" panose="020F0502020204030204" pitchFamily="34" charset="0"/>
                        </a:rPr>
                        <a:t>Advanceable : phaser.arrive() that how it advance</a:t>
                      </a:r>
                    </a:p>
                    <a:p>
                      <a:endParaRPr lang="en-US" sz="1800" dirty="0">
                        <a:latin typeface="Calibri" panose="020F0502020204030204" pitchFamily="34" charset="0"/>
                      </a:endParaRPr>
                    </a:p>
                  </a:txBody>
                  <a:tcPr marL="130107" marR="130107" marT="45721" marB="45721"/>
                </a:tc>
              </a:tr>
            </a:tbl>
          </a:graphicData>
        </a:graphic>
      </p:graphicFrame>
    </p:spTree>
    <p:extLst>
      <p:ext uri="{BB962C8B-B14F-4D97-AF65-F5344CB8AC3E}">
        <p14:creationId xmlns:p14="http://schemas.microsoft.com/office/powerpoint/2010/main" val="1152571633"/>
      </p:ext>
    </p:extLst>
  </p:cSld>
  <p:clrMapOvr>
    <a:masterClrMapping/>
  </p:clrMapOvr>
  <p:transition spd="slow">
    <p:split orient="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smtClean="0"/>
              <a:t>Fail fast vs Fail safe Iterators</a:t>
            </a:r>
          </a:p>
        </p:txBody>
      </p:sp>
      <p:sp>
        <p:nvSpPr>
          <p:cNvPr id="63491" name="Content Placeholder 2"/>
          <p:cNvSpPr>
            <a:spLocks noGrp="1"/>
          </p:cNvSpPr>
          <p:nvPr>
            <p:ph sz="quarter" idx="10"/>
          </p:nvPr>
        </p:nvSpPr>
        <p:spPr/>
        <p:txBody>
          <a:bodyPr/>
          <a:lstStyle/>
          <a:p>
            <a:pPr>
              <a:lnSpc>
                <a:spcPct val="100000"/>
              </a:lnSpc>
              <a:spcAft>
                <a:spcPct val="0"/>
              </a:spcAft>
            </a:pPr>
            <a:r>
              <a:rPr lang="en-US" altLang="en-US" sz="1800" dirty="0" smtClean="0"/>
              <a:t>As name suggest </a:t>
            </a:r>
            <a:r>
              <a:rPr lang="en-US" altLang="en-US" sz="1800" b="1" dirty="0" smtClean="0"/>
              <a:t>fail-fast Iterators</a:t>
            </a:r>
            <a:r>
              <a:rPr lang="en-US" altLang="en-US" sz="1800" dirty="0" smtClean="0"/>
              <a:t> fail as soon as they realized that </a:t>
            </a:r>
            <a:r>
              <a:rPr lang="en-US" altLang="en-US" sz="1800" i="1" dirty="0" smtClean="0"/>
              <a:t>structure of Collection has been changed since iteration has begun</a:t>
            </a:r>
            <a:r>
              <a:rPr lang="en-US" altLang="en-US" sz="1800" dirty="0" smtClean="0"/>
              <a:t>. Structural changes means adding, removing or updating any element from collection while one thread is Iterating over that collection. fail-fast behavior is implemented by keeping a modification count and if iteration thread realizes the change in modification count it </a:t>
            </a:r>
            <a:r>
              <a:rPr lang="en-US" altLang="en-US" sz="1800" dirty="0" err="1" smtClean="0"/>
              <a:t>throwsConcurrentModificationException</a:t>
            </a:r>
            <a:r>
              <a:rPr lang="en-US" altLang="en-US" sz="1800" dirty="0" smtClean="0"/>
              <a:t>.</a:t>
            </a:r>
          </a:p>
          <a:p>
            <a:pPr>
              <a:lnSpc>
                <a:spcPct val="100000"/>
              </a:lnSpc>
              <a:spcAft>
                <a:spcPct val="0"/>
              </a:spcAft>
            </a:pPr>
            <a:endParaRPr lang="en-US" altLang="en-US" sz="1800" dirty="0" smtClean="0"/>
          </a:p>
          <a:p>
            <a:pPr>
              <a:lnSpc>
                <a:spcPct val="100000"/>
              </a:lnSpc>
              <a:spcAft>
                <a:spcPct val="0"/>
              </a:spcAft>
            </a:pPr>
            <a:r>
              <a:rPr lang="en-US" altLang="en-US" sz="1800" dirty="0" smtClean="0"/>
              <a:t>Contrary to fail-fast Iterator, </a:t>
            </a:r>
            <a:r>
              <a:rPr lang="en-US" altLang="en-US" sz="1800" b="1" dirty="0" smtClean="0"/>
              <a:t>fail-safe iterator</a:t>
            </a:r>
            <a:r>
              <a:rPr lang="en-US" altLang="en-US" sz="1800" dirty="0" smtClean="0"/>
              <a:t> doesn't throw any Exception if Collection is modified structurally while one thread is Iterating over it because they work on clone of Collection instead of original collection and that’s why they are called as fail-safe iterator. Iterator of </a:t>
            </a:r>
            <a:r>
              <a:rPr lang="en-US" altLang="en-US" sz="1800" dirty="0" err="1" smtClean="0"/>
              <a:t>CopyOnWriteArrayList</a:t>
            </a:r>
            <a:r>
              <a:rPr lang="en-US" altLang="en-US" sz="1800" dirty="0" smtClean="0"/>
              <a:t> is an example of fail-safe Iterator also iterator written by </a:t>
            </a:r>
            <a:r>
              <a:rPr lang="en-US" altLang="en-US" sz="1800" dirty="0" err="1" smtClean="0"/>
              <a:t>ConcurrentHashMap</a:t>
            </a:r>
            <a:r>
              <a:rPr lang="en-US" altLang="en-US" sz="1800" dirty="0" smtClean="0"/>
              <a:t> </a:t>
            </a:r>
            <a:r>
              <a:rPr lang="en-US" altLang="en-US" sz="1800" dirty="0" err="1" smtClean="0"/>
              <a:t>keySet</a:t>
            </a:r>
            <a:r>
              <a:rPr lang="en-US" altLang="en-US" sz="1800" dirty="0" smtClean="0"/>
              <a:t> is also fail-safe iterator and never throw </a:t>
            </a:r>
            <a:r>
              <a:rPr lang="en-US" altLang="en-US" sz="1800" dirty="0" err="1" smtClean="0"/>
              <a:t>ConcurrentModificationException</a:t>
            </a:r>
            <a:r>
              <a:rPr lang="en-US" altLang="en-US" sz="1800" dirty="0" smtClean="0"/>
              <a:t> in Java.</a:t>
            </a:r>
          </a:p>
          <a:p>
            <a:pPr>
              <a:lnSpc>
                <a:spcPct val="100000"/>
              </a:lnSpc>
              <a:spcAft>
                <a:spcPct val="0"/>
              </a:spcAft>
            </a:pPr>
            <a:endParaRPr lang="en-US" altLang="en-US" sz="1800" dirty="0" smtClean="0"/>
          </a:p>
          <a:p>
            <a:pPr>
              <a:lnSpc>
                <a:spcPct val="100000"/>
              </a:lnSpc>
              <a:spcAft>
                <a:spcPct val="0"/>
              </a:spcAft>
            </a:pPr>
            <a:r>
              <a:rPr lang="en-US" altLang="en-US" sz="1800" dirty="0" smtClean="0"/>
              <a:t>Iterator returned by synchronized Collection are fail-fast while iterator returned by concurrent collections are fail-safe in Java.</a:t>
            </a:r>
            <a:br>
              <a:rPr lang="en-US" altLang="en-US" sz="1800" dirty="0" smtClean="0"/>
            </a:br>
            <a:r>
              <a:rPr lang="en-US" altLang="en-US" sz="1800" dirty="0" smtClean="0"/>
              <a:t/>
            </a:r>
            <a:br>
              <a:rPr lang="en-US" altLang="en-US" sz="1800" dirty="0" smtClean="0"/>
            </a:br>
            <a:r>
              <a:rPr lang="en-US" altLang="en-US" sz="1800" dirty="0" smtClean="0"/>
              <a:t/>
            </a:r>
            <a:br>
              <a:rPr lang="en-US" altLang="en-US" sz="1800" dirty="0" smtClean="0"/>
            </a:br>
            <a:endParaRPr lang="en-US" altLang="en-US" dirty="0" smtClean="0"/>
          </a:p>
        </p:txBody>
      </p:sp>
    </p:spTree>
    <p:extLst>
      <p:ext uri="{BB962C8B-B14F-4D97-AF65-F5344CB8AC3E}">
        <p14:creationId xmlns:p14="http://schemas.microsoft.com/office/powerpoint/2010/main" val="1596576912"/>
      </p:ext>
    </p:extLst>
  </p:cSld>
  <p:clrMapOvr>
    <a:masterClrMapping/>
  </p:clrMapOvr>
  <p:transition spd="slow">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sz="quarter" idx="10"/>
          </p:nvPr>
        </p:nvSpPr>
        <p:spPr/>
        <p:txBody>
          <a:bodyPr/>
          <a:lstStyle/>
          <a:p>
            <a:r>
              <a:rPr lang="en-US" dirty="0" smtClean="0"/>
              <a:t>Implement a scenario using countdown latch to load data from 3 different  sources (DBs, xml, </a:t>
            </a:r>
            <a:r>
              <a:rPr lang="en-US" dirty="0" err="1" smtClean="0"/>
              <a:t>etc</a:t>
            </a:r>
            <a:r>
              <a:rPr lang="en-US" dirty="0" smtClean="0"/>
              <a:t>) and then main thread do the processing.</a:t>
            </a:r>
          </a:p>
          <a:p>
            <a:r>
              <a:rPr lang="en-US" dirty="0" smtClean="0"/>
              <a:t>Implement a scenario using cyclic barrier such that 3 players need to start a race, should wait for each other till all the player reach at a starting point.</a:t>
            </a:r>
          </a:p>
          <a:p>
            <a:endParaRPr lang="en-US" dirty="0"/>
          </a:p>
        </p:txBody>
      </p:sp>
    </p:spTree>
    <p:extLst>
      <p:ext uri="{BB962C8B-B14F-4D97-AF65-F5344CB8AC3E}">
        <p14:creationId xmlns:p14="http://schemas.microsoft.com/office/powerpoint/2010/main" val="1565033619"/>
      </p:ext>
    </p:extLst>
  </p:cSld>
  <p:clrMapOvr>
    <a:masterClrMapping/>
  </p:clrMapOvr>
  <p:transition spd="slow">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312948"/>
          </a:xfrm>
        </p:spPr>
        <p:txBody>
          <a:bodyPr>
            <a:normAutofit fontScale="92500" lnSpcReduction="20000"/>
          </a:bodyPr>
          <a:lstStyle/>
          <a:p>
            <a:r>
              <a:rPr lang="en-US" dirty="0"/>
              <a:t>Executor </a:t>
            </a:r>
            <a:r>
              <a:rPr lang="en-US" dirty="0" smtClean="0"/>
              <a:t>Framework</a:t>
            </a:r>
          </a:p>
          <a:p>
            <a:pPr lvl="2"/>
            <a:r>
              <a:rPr lang="en-US" dirty="0" smtClean="0"/>
              <a:t>Working with Executor Framework</a:t>
            </a:r>
          </a:p>
          <a:p>
            <a:pPr lvl="2"/>
            <a:r>
              <a:rPr lang="en-US" dirty="0" smtClean="0"/>
              <a:t>Future and callable</a:t>
            </a:r>
            <a:endParaRPr lang="en-US" dirty="0"/>
          </a:p>
          <a:p>
            <a:r>
              <a:rPr lang="en-US" dirty="0"/>
              <a:t>Concurrent </a:t>
            </a:r>
            <a:r>
              <a:rPr lang="en-US" dirty="0" smtClean="0"/>
              <a:t>Collections</a:t>
            </a:r>
          </a:p>
          <a:p>
            <a:pPr lvl="2"/>
            <a:r>
              <a:rPr lang="en-US" dirty="0" err="1" smtClean="0"/>
              <a:t>BlockingQueue</a:t>
            </a:r>
            <a:endParaRPr lang="en-US" dirty="0" smtClean="0"/>
          </a:p>
          <a:p>
            <a:pPr lvl="2"/>
            <a:r>
              <a:rPr lang="en-US" dirty="0"/>
              <a:t>Array </a:t>
            </a:r>
            <a:r>
              <a:rPr lang="en-US" dirty="0" err="1" smtClean="0"/>
              <a:t>BlockingQueue</a:t>
            </a:r>
            <a:endParaRPr lang="en-US" dirty="0" smtClean="0"/>
          </a:p>
          <a:p>
            <a:pPr lvl="2"/>
            <a:r>
              <a:rPr lang="en-US" dirty="0"/>
              <a:t>Linked </a:t>
            </a:r>
            <a:r>
              <a:rPr lang="en-US" dirty="0" err="1" smtClean="0"/>
              <a:t>BlockingQueue</a:t>
            </a:r>
            <a:endParaRPr lang="en-US" dirty="0" smtClean="0"/>
          </a:p>
          <a:p>
            <a:pPr lvl="2"/>
            <a:r>
              <a:rPr lang="en-US" dirty="0" err="1" smtClean="0"/>
              <a:t>DelayQueue</a:t>
            </a:r>
            <a:endParaRPr lang="en-US" dirty="0" smtClean="0"/>
          </a:p>
          <a:p>
            <a:pPr lvl="2"/>
            <a:r>
              <a:rPr lang="en-US" dirty="0" err="1" smtClean="0"/>
              <a:t>SynchronousQueue</a:t>
            </a:r>
            <a:endParaRPr lang="en-US" dirty="0" smtClean="0"/>
          </a:p>
          <a:p>
            <a:pPr lvl="2"/>
            <a:r>
              <a:rPr lang="en-US" altLang="en-US" dirty="0" err="1" smtClean="0"/>
              <a:t>BlockingDequeue</a:t>
            </a:r>
            <a:endParaRPr lang="en-US" altLang="en-US" dirty="0" smtClean="0"/>
          </a:p>
          <a:p>
            <a:pPr lvl="2"/>
            <a:r>
              <a:rPr lang="en-US" dirty="0" smtClean="0"/>
              <a:t>Linked </a:t>
            </a:r>
            <a:r>
              <a:rPr lang="en-US" altLang="en-US" dirty="0" err="1" smtClean="0"/>
              <a:t>BlockingDequeue</a:t>
            </a:r>
            <a:endParaRPr lang="en-US" dirty="0" smtClean="0"/>
          </a:p>
          <a:p>
            <a:pPr lvl="2"/>
            <a:r>
              <a:rPr lang="en-US" dirty="0" smtClean="0"/>
              <a:t>Concurrent </a:t>
            </a:r>
            <a:r>
              <a:rPr lang="en-US" dirty="0" err="1" smtClean="0"/>
              <a:t>HashMap</a:t>
            </a:r>
            <a:endParaRPr lang="en-US" dirty="0" smtClean="0"/>
          </a:p>
          <a:p>
            <a:pPr lvl="2"/>
            <a:r>
              <a:rPr lang="en-US" dirty="0" err="1" smtClean="0"/>
              <a:t>ConcurrentNavigableMap</a:t>
            </a:r>
            <a:r>
              <a:rPr lang="en-US" dirty="0"/>
              <a:t> </a:t>
            </a:r>
            <a:endParaRPr lang="en-US" dirty="0" smtClean="0"/>
          </a:p>
          <a:p>
            <a:pPr lvl="2"/>
            <a:r>
              <a:rPr lang="en-US" dirty="0" err="1"/>
              <a:t>ConcurrentSkipListMap</a:t>
            </a:r>
            <a:r>
              <a:rPr lang="en-US" dirty="0"/>
              <a:t> </a:t>
            </a:r>
            <a:endParaRPr lang="en-US" dirty="0" smtClean="0"/>
          </a:p>
          <a:p>
            <a:pPr lvl="2"/>
            <a:r>
              <a:rPr lang="fi-FI" altLang="en-US" dirty="0" smtClean="0"/>
              <a:t>CopyOnWriteArrayList</a:t>
            </a:r>
            <a:endParaRPr lang="en-US" dirty="0"/>
          </a:p>
          <a:p>
            <a:r>
              <a:rPr lang="en-US" dirty="0" smtClean="0"/>
              <a:t>Synchronizers</a:t>
            </a:r>
          </a:p>
          <a:p>
            <a:pPr lvl="2"/>
            <a:r>
              <a:rPr lang="en-US" dirty="0" smtClean="0"/>
              <a:t>Semaphore</a:t>
            </a:r>
          </a:p>
          <a:p>
            <a:pPr lvl="2"/>
            <a:r>
              <a:rPr lang="en-US" altLang="en-US" dirty="0" err="1" smtClean="0"/>
              <a:t>CountDownLatch</a:t>
            </a:r>
            <a:endParaRPr lang="en-US" altLang="en-US" dirty="0" smtClean="0"/>
          </a:p>
          <a:p>
            <a:pPr lvl="2"/>
            <a:r>
              <a:rPr lang="en-US" dirty="0" smtClean="0"/>
              <a:t>Cyclic Barrier</a:t>
            </a:r>
          </a:p>
          <a:p>
            <a:pPr lvl="2"/>
            <a:r>
              <a:rPr lang="en-US" dirty="0" smtClean="0"/>
              <a:t>Exchanger</a:t>
            </a:r>
          </a:p>
          <a:p>
            <a:pPr lvl="2"/>
            <a:r>
              <a:rPr lang="en-US" dirty="0" err="1" smtClean="0"/>
              <a:t>Phaser</a:t>
            </a:r>
            <a:endParaRPr lang="en-US" dirty="0"/>
          </a:p>
          <a:p>
            <a:pPr marL="495300" lvl="2" indent="0">
              <a:buNone/>
            </a:pPr>
            <a:r>
              <a:rPr lang="en-US" altLang="en-US" sz="1800" dirty="0" smtClean="0"/>
              <a:t>Fail </a:t>
            </a:r>
            <a:r>
              <a:rPr lang="en-US" altLang="en-US" sz="1800" dirty="0"/>
              <a:t>fast vs Fail safe Iterators</a:t>
            </a:r>
            <a:endParaRPr lang="en-US" sz="1800" dirty="0"/>
          </a:p>
          <a:p>
            <a:pPr marL="495300" lvl="2" indent="0">
              <a:buNone/>
            </a:pPr>
            <a:endParaRPr lang="en-US" dirty="0" smtClean="0"/>
          </a:p>
          <a:p>
            <a:pPr lvl="2"/>
            <a:endParaRPr lang="en-US" dirty="0" smtClean="0"/>
          </a:p>
          <a:p>
            <a:endParaRPr lang="en-US" dirty="0"/>
          </a:p>
          <a:p>
            <a:endParaRPr lang="en-US" dirty="0"/>
          </a:p>
        </p:txBody>
      </p:sp>
    </p:spTree>
    <p:extLst>
      <p:ext uri="{BB962C8B-B14F-4D97-AF65-F5344CB8AC3E}">
        <p14:creationId xmlns:p14="http://schemas.microsoft.com/office/powerpoint/2010/main" val="2756425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t>http://docs.oracle.com/javase/6/docs/api/java/util/concurrent/ArrayBlockingQueue.html</a:t>
            </a:r>
          </a:p>
          <a:p>
            <a:r>
              <a:rPr lang="en-US" dirty="0"/>
              <a:t>http://www.javacodegeeks.com/2010/09/java-best-practices-queue-battle-and.html</a:t>
            </a:r>
          </a:p>
          <a:p>
            <a:r>
              <a:rPr lang="en-US" dirty="0"/>
              <a:t>http://docs.oracle.com/javase/7/docs/api/java/util/concurrent/BlockingDeque.html</a:t>
            </a:r>
          </a:p>
          <a:p>
            <a:r>
              <a:rPr lang="en-US" dirty="0"/>
              <a:t>http://docs.oracle.com/javase/7/docs/api/java/util/concurrent/ConcurrentMap.html</a:t>
            </a:r>
          </a:p>
          <a:p>
            <a:r>
              <a:rPr lang="en-US" dirty="0"/>
              <a:t>http://docs.oracle.com/javase/7/docs/api/java/util/concurrent/ConcurrentNavigableMap.html</a:t>
            </a:r>
          </a:p>
          <a:p>
            <a:r>
              <a:rPr lang="en-US" dirty="0"/>
              <a:t>http://docs.oracle.com/javase/7/docs/api/java/util/concurrent/CyclicBarrier.html</a:t>
            </a:r>
          </a:p>
          <a:p>
            <a:r>
              <a:rPr lang="en-US" dirty="0"/>
              <a:t>http://docs.oracle.com/javase/7/docs/api/java/util/concurrent/Exchanger.html</a:t>
            </a:r>
          </a:p>
          <a:p>
            <a:r>
              <a:rPr lang="en-US" dirty="0">
                <a:hlinkClick r:id="rId2"/>
              </a:rPr>
              <a:t>http://</a:t>
            </a:r>
            <a:r>
              <a:rPr lang="en-US" dirty="0" smtClean="0">
                <a:hlinkClick r:id="rId2"/>
              </a:rPr>
              <a:t>docs.oracle.com/javase/7/docs/api/java/util/concurrent/Phaser.html</a:t>
            </a:r>
            <a:endParaRPr lang="en-US" dirty="0" smtClean="0"/>
          </a:p>
          <a:p>
            <a:r>
              <a:rPr lang="en-US" dirty="0"/>
              <a:t>http://wiserhawk.blogspot.in/2016/05/how-to-decide-pool-size-for-thread-pools.html</a:t>
            </a:r>
            <a:endParaRPr lang="en-US" dirty="0"/>
          </a:p>
        </p:txBody>
      </p:sp>
    </p:spTree>
    <p:extLst>
      <p:ext uri="{BB962C8B-B14F-4D97-AF65-F5344CB8AC3E}">
        <p14:creationId xmlns:p14="http://schemas.microsoft.com/office/powerpoint/2010/main" val="2756425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The Executor framework</a:t>
            </a:r>
            <a:br>
              <a:rPr lang="en-US" b="1" dirty="0"/>
            </a:br>
            <a:endParaRPr lang="en-US" dirty="0"/>
          </a:p>
        </p:txBody>
      </p:sp>
      <p:sp>
        <p:nvSpPr>
          <p:cNvPr id="13315"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2000" b="1" dirty="0" smtClean="0"/>
              <a:t>Thread Pool</a:t>
            </a:r>
          </a:p>
          <a:p>
            <a:pPr marL="0" indent="0">
              <a:lnSpc>
                <a:spcPct val="100000"/>
              </a:lnSpc>
              <a:spcAft>
                <a:spcPct val="0"/>
              </a:spcAft>
              <a:buFont typeface="Arial" charset="0"/>
              <a:buNone/>
            </a:pPr>
            <a:r>
              <a:rPr lang="en-US" sz="1800" dirty="0"/>
              <a:t>Thread pool is a pool of already created worker thread ready to do the job. The thread pool is one of essential facility any multi-threaded server side Java application requires. One example of using thread pool is creating a web server, which processes client request. </a:t>
            </a:r>
            <a:br>
              <a:rPr lang="en-US" sz="1800" dirty="0"/>
            </a:br>
            <a:r>
              <a:rPr lang="en-US" sz="1800" dirty="0"/>
              <a:t/>
            </a:r>
            <a:br>
              <a:rPr lang="en-US" sz="1800" dirty="0"/>
            </a:br>
            <a:r>
              <a:rPr lang="en-US" sz="1800" dirty="0"/>
              <a:t>If only one thread is used to process client request, than it subsequently limit how many client can access server concurrently. In order to support large number of clients, you may decide to use one thread per request paradigm, in which each request is processed by separate Thread, but this require Thread to be created, when request arrived.  Since creation of Thread is time consuming process, it delays request processing. </a:t>
            </a:r>
            <a:br>
              <a:rPr lang="en-US" sz="1800" dirty="0"/>
            </a:br>
            <a:r>
              <a:rPr lang="en-US" sz="1800" dirty="0"/>
              <a:t/>
            </a:r>
            <a:br>
              <a:rPr lang="en-US" sz="1800" dirty="0"/>
            </a:br>
            <a:r>
              <a:rPr lang="en-US" sz="1800" dirty="0"/>
              <a:t>Since Thread are usually created and pooled when application starts, your server can immediately start request processing, which can further improve server’s response time. </a:t>
            </a:r>
            <a:br>
              <a:rPr lang="en-US" sz="1800" dirty="0"/>
            </a:br>
            <a:r>
              <a:rPr lang="en-US" sz="1800" dirty="0"/>
              <a:t/>
            </a:r>
            <a:br>
              <a:rPr lang="en-US" sz="1800" dirty="0"/>
            </a:br>
            <a:r>
              <a:rPr lang="en-US" sz="1800" dirty="0"/>
              <a:t>In short, we need thread pools to better mange threads and decoupling task submission from execution. </a:t>
            </a:r>
            <a:r>
              <a:rPr lang="en-US" sz="1800" b="1" dirty="0"/>
              <a:t>Thread pool </a:t>
            </a:r>
            <a:r>
              <a:rPr lang="en-US" sz="1800" dirty="0" smtClean="0"/>
              <a:t>with</a:t>
            </a:r>
            <a:r>
              <a:rPr lang="en-US" sz="1800" b="1" dirty="0"/>
              <a:t> Executor framework</a:t>
            </a:r>
            <a:r>
              <a:rPr lang="en-US" sz="1800" dirty="0"/>
              <a:t> introduced in Java 5 is an excellent thread pool provided by library.</a:t>
            </a:r>
            <a:br>
              <a:rPr lang="en-US" sz="1800" dirty="0"/>
            </a:br>
            <a:endParaRPr lang="en-US" altLang="en-US" sz="1800" dirty="0" smtClean="0"/>
          </a:p>
        </p:txBody>
      </p:sp>
    </p:spTree>
    <p:extLst>
      <p:ext uri="{BB962C8B-B14F-4D97-AF65-F5344CB8AC3E}">
        <p14:creationId xmlns:p14="http://schemas.microsoft.com/office/powerpoint/2010/main" val="745349382"/>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548640"/>
            <a:ext cx="11274663" cy="5775960"/>
          </a:xfrm>
        </p:spPr>
        <p:txBody>
          <a:bodyPr>
            <a:normAutofit/>
          </a:bodyPr>
          <a:lstStyle/>
          <a:p>
            <a:pPr marL="0" indent="0">
              <a:buNone/>
            </a:pPr>
            <a:endParaRPr lang="en-US" sz="2000" b="1" dirty="0" smtClean="0"/>
          </a:p>
          <a:p>
            <a:pPr marL="0" indent="0">
              <a:buNone/>
            </a:pPr>
            <a:r>
              <a:rPr lang="en-US" sz="2000" b="1" dirty="0" smtClean="0"/>
              <a:t>Deciding size of a thread pool</a:t>
            </a:r>
          </a:p>
          <a:p>
            <a:pPr marL="0" indent="0">
              <a:buNone/>
            </a:pPr>
            <a:endParaRPr lang="en-US" sz="2000" b="1" dirty="0"/>
          </a:p>
          <a:p>
            <a:pPr marL="0" indent="0">
              <a:lnSpc>
                <a:spcPct val="100000"/>
              </a:lnSpc>
              <a:buNone/>
            </a:pPr>
            <a:r>
              <a:rPr lang="en-US" sz="1800" dirty="0"/>
              <a:t>Most of the time people don’t think about pool size for their thread pool and they create any number of threads in pool with their choice without thinking much on it. </a:t>
            </a:r>
            <a:r>
              <a:rPr lang="en-US" sz="1800" dirty="0" smtClean="0"/>
              <a:t>But, </a:t>
            </a:r>
            <a:r>
              <a:rPr lang="en-US" sz="1800" dirty="0"/>
              <a:t>if you don’t know how to decide number of threads in pool that could be more dangerous and could spoil your performance and memory management badly. </a:t>
            </a:r>
            <a:endParaRPr lang="en-US" sz="1800" dirty="0" smtClean="0"/>
          </a:p>
          <a:p>
            <a:pPr marL="0" indent="0">
              <a:lnSpc>
                <a:spcPct val="100000"/>
              </a:lnSpc>
              <a:buNone/>
            </a:pPr>
            <a:r>
              <a:rPr lang="en-US" sz="1800" dirty="0" smtClean="0"/>
              <a:t>There </a:t>
            </a:r>
            <a:r>
              <a:rPr lang="en-US" sz="1800" dirty="0"/>
              <a:t>are few factors mentioned below on which thread pool size depends</a:t>
            </a:r>
            <a:r>
              <a:rPr lang="en-US" sz="1800" dirty="0" smtClean="0"/>
              <a:t>:</a:t>
            </a:r>
          </a:p>
          <a:p>
            <a:pPr marL="285750" indent="-285750">
              <a:lnSpc>
                <a:spcPct val="100000"/>
              </a:lnSpc>
            </a:pPr>
            <a:r>
              <a:rPr lang="en-US" sz="1800" dirty="0"/>
              <a:t>Available </a:t>
            </a:r>
            <a:r>
              <a:rPr lang="en-US" sz="1800" dirty="0" smtClean="0"/>
              <a:t>Processors</a:t>
            </a:r>
          </a:p>
          <a:p>
            <a:pPr marL="254000" lvl="1" indent="0">
              <a:lnSpc>
                <a:spcPct val="100000"/>
              </a:lnSpc>
              <a:buNone/>
            </a:pPr>
            <a:r>
              <a:rPr lang="en-US" dirty="0"/>
              <a:t>Ideal pool size is available processors (AP) in your system or AP+1. Here is an example, how to get number of processors available in your system using Java.</a:t>
            </a:r>
          </a:p>
          <a:p>
            <a:pPr marL="254000" lvl="1" indent="0">
              <a:lnSpc>
                <a:spcPct val="100000"/>
              </a:lnSpc>
              <a:buNone/>
            </a:pPr>
            <a:r>
              <a:rPr lang="en-US" dirty="0" err="1"/>
              <a:t>int</a:t>
            </a:r>
            <a:r>
              <a:rPr lang="en-US" dirty="0"/>
              <a:t> </a:t>
            </a:r>
            <a:r>
              <a:rPr lang="en-US" dirty="0" err="1"/>
              <a:t>poolSize</a:t>
            </a:r>
            <a:r>
              <a:rPr lang="en-US" dirty="0"/>
              <a:t>  = </a:t>
            </a:r>
            <a:r>
              <a:rPr lang="en-US" dirty="0" err="1"/>
              <a:t>Runtime.getRuntime</a:t>
            </a:r>
            <a:r>
              <a:rPr lang="en-US" dirty="0"/>
              <a:t>().</a:t>
            </a:r>
            <a:r>
              <a:rPr lang="en-US" dirty="0" err="1"/>
              <a:t>availableProcessors</a:t>
            </a:r>
            <a:r>
              <a:rPr lang="en-US" dirty="0" smtClean="0"/>
              <a:t>(); OR </a:t>
            </a:r>
            <a:r>
              <a:rPr lang="en-US" dirty="0" err="1"/>
              <a:t>int</a:t>
            </a:r>
            <a:r>
              <a:rPr lang="en-US" dirty="0"/>
              <a:t> </a:t>
            </a:r>
            <a:r>
              <a:rPr lang="en-US" dirty="0" err="1"/>
              <a:t>poolSize</a:t>
            </a:r>
            <a:r>
              <a:rPr lang="en-US" dirty="0"/>
              <a:t> </a:t>
            </a:r>
            <a:r>
              <a:rPr lang="en-US" dirty="0" smtClean="0"/>
              <a:t>= </a:t>
            </a:r>
            <a:r>
              <a:rPr lang="en-US" dirty="0" err="1"/>
              <a:t>Runtime.getRuntime</a:t>
            </a:r>
            <a:r>
              <a:rPr lang="en-US" dirty="0"/>
              <a:t>().</a:t>
            </a:r>
            <a:r>
              <a:rPr lang="en-US" dirty="0" err="1"/>
              <a:t>availableProcessors</a:t>
            </a:r>
            <a:r>
              <a:rPr lang="en-US" dirty="0"/>
              <a:t>() + 1;</a:t>
            </a:r>
          </a:p>
          <a:p>
            <a:pPr marL="254000" lvl="1" indent="0">
              <a:lnSpc>
                <a:spcPct val="100000"/>
              </a:lnSpc>
              <a:buNone/>
            </a:pPr>
            <a:r>
              <a:rPr lang="en-US" dirty="0"/>
              <a:t>This is ideal pool size, if your multithreaded task is kind of computation, where threads are not getting block, wait on I/O or some combination. </a:t>
            </a:r>
            <a:endParaRPr lang="en-US" dirty="0" smtClean="0"/>
          </a:p>
          <a:p>
            <a:pPr marL="285750" indent="-285750">
              <a:lnSpc>
                <a:spcPct val="100000"/>
              </a:lnSpc>
            </a:pPr>
            <a:r>
              <a:rPr lang="en-US" sz="1800" dirty="0" smtClean="0"/>
              <a:t>Behavior</a:t>
            </a:r>
            <a:r>
              <a:rPr lang="en-US" sz="1800" dirty="0"/>
              <a:t> of </a:t>
            </a:r>
            <a:r>
              <a:rPr lang="en-US" sz="1800" dirty="0" smtClean="0"/>
              <a:t>Tasks</a:t>
            </a:r>
          </a:p>
          <a:p>
            <a:pPr marL="254000" lvl="1" indent="0">
              <a:lnSpc>
                <a:spcPct val="100000"/>
              </a:lnSpc>
              <a:buNone/>
            </a:pPr>
            <a:r>
              <a:rPr lang="en-US" dirty="0"/>
              <a:t>If you have different category of tasks with different </a:t>
            </a:r>
            <a:r>
              <a:rPr lang="en-US" dirty="0" err="1"/>
              <a:t>behaviours</a:t>
            </a:r>
            <a:r>
              <a:rPr lang="en-US" dirty="0"/>
              <a:t> that consider you thread pool size according to that </a:t>
            </a:r>
            <a:r>
              <a:rPr lang="en-US" dirty="0" err="1"/>
              <a:t>behaviour</a:t>
            </a:r>
            <a:r>
              <a:rPr lang="en-US" dirty="0"/>
              <a:t>.</a:t>
            </a:r>
            <a:endParaRPr lang="en-US" dirty="0" smtClean="0"/>
          </a:p>
          <a:p>
            <a:pPr marL="285750" indent="-285750">
              <a:lnSpc>
                <a:spcPct val="100000"/>
              </a:lnSpc>
            </a:pPr>
            <a:r>
              <a:rPr lang="en-US" sz="1800" dirty="0"/>
              <a:t> </a:t>
            </a:r>
            <a:r>
              <a:rPr lang="en-US" sz="1800" dirty="0" smtClean="0"/>
              <a:t>Amdahl’s Law</a:t>
            </a:r>
          </a:p>
          <a:p>
            <a:pPr marL="254000" lvl="1" indent="0">
              <a:lnSpc>
                <a:spcPct val="100000"/>
              </a:lnSpc>
              <a:buNone/>
            </a:pPr>
            <a:r>
              <a:rPr lang="en-US" dirty="0"/>
              <a:t>According to Amdahl’s Law, if P is the proportion of task can be executed parallel then maximum speed up can get with N number of processors (threads) is:</a:t>
            </a:r>
          </a:p>
          <a:p>
            <a:pPr marL="254000" lvl="1" indent="0">
              <a:lnSpc>
                <a:spcPct val="100000"/>
              </a:lnSpc>
              <a:buNone/>
            </a:pPr>
            <a:r>
              <a:rPr lang="en-US" dirty="0"/>
              <a:t>Speed up = 1/ (1-P) + P/N</a:t>
            </a:r>
            <a:endParaRPr lang="en-US" dirty="0" smtClean="0"/>
          </a:p>
          <a:p>
            <a:pPr marL="285750" indent="-285750">
              <a:lnSpc>
                <a:spcPct val="100000"/>
              </a:lnSpc>
            </a:pPr>
            <a:endParaRPr lang="en-US" sz="1800" dirty="0"/>
          </a:p>
          <a:p>
            <a:pPr marL="285750" indent="-285750">
              <a:lnSpc>
                <a:spcPct val="100000"/>
              </a:lnSpc>
            </a:pPr>
            <a:r>
              <a:rPr lang="en-US" sz="1800" dirty="0"/>
              <a:t>Read More: </a:t>
            </a:r>
            <a:r>
              <a:rPr lang="en-US" sz="1800" dirty="0">
                <a:hlinkClick r:id="rId3"/>
              </a:rPr>
              <a:t>http://</a:t>
            </a:r>
            <a:r>
              <a:rPr lang="en-US" sz="1800" dirty="0" smtClean="0">
                <a:hlinkClick r:id="rId3"/>
              </a:rPr>
              <a:t>wiserhawk.blogspot.in/2016/05/how-to-decide-pool-size-for-thread-pools.html</a:t>
            </a:r>
            <a:endParaRPr lang="en-US" sz="1800" dirty="0" smtClean="0"/>
          </a:p>
          <a:p>
            <a:pPr marL="285750" indent="-285750">
              <a:lnSpc>
                <a:spcPct val="100000"/>
              </a:lnSpc>
            </a:pPr>
            <a:endParaRPr lang="en-US" sz="1800" dirty="0" smtClean="0"/>
          </a:p>
          <a:p>
            <a:pPr marL="285750" indent="-285750">
              <a:lnSpc>
                <a:spcPct val="100000"/>
              </a:lnSpc>
            </a:pPr>
            <a:endParaRPr lang="en-US" sz="1800" dirty="0"/>
          </a:p>
        </p:txBody>
      </p:sp>
    </p:spTree>
    <p:extLst>
      <p:ext uri="{BB962C8B-B14F-4D97-AF65-F5344CB8AC3E}">
        <p14:creationId xmlns:p14="http://schemas.microsoft.com/office/powerpoint/2010/main" val="3842959226"/>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The Executor framework</a:t>
            </a:r>
            <a:br>
              <a:rPr lang="en-US" b="1" dirty="0"/>
            </a:br>
            <a:endParaRPr lang="en-US" dirty="0"/>
          </a:p>
        </p:txBody>
      </p:sp>
      <p:sp>
        <p:nvSpPr>
          <p:cNvPr id="13315"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b="1" smtClean="0"/>
              <a:t>Executor </a:t>
            </a:r>
          </a:p>
          <a:p>
            <a:pPr marL="0" indent="0">
              <a:lnSpc>
                <a:spcPct val="100000"/>
              </a:lnSpc>
              <a:spcAft>
                <a:spcPct val="0"/>
              </a:spcAft>
              <a:buFont typeface="Arial" charset="0"/>
              <a:buNone/>
            </a:pPr>
            <a:r>
              <a:rPr lang="en-US" altLang="en-US" sz="1800" smtClean="0"/>
              <a:t>An executor is someone who is responsible for executing, or following through, on an assigned task or duty.</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The Java Executor Framework has been introduced in Java 1.5 and it is a part of java concurrency package. The Executor framework is an abstraction layer over the actual implementation of java multithreading. It is the first concurrent utility framework in java and used for standardizing invocation, scheduling, execution and control of asynchronous tasks in parallel threads. The execution rules are defined during the creation of the constructor. And then the executor runs the concurrent threads following the rules set earlier. </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Executor implementation in java uses thread pools which consists of worker threads. The entire management of worker threads is handled by the framework. So the overhead in memory management is much reduced compared to earlier multithreading approaches.</a:t>
            </a:r>
          </a:p>
        </p:txBody>
      </p:sp>
    </p:spTree>
    <p:extLst>
      <p:ext uri="{BB962C8B-B14F-4D97-AF65-F5344CB8AC3E}">
        <p14:creationId xmlns:p14="http://schemas.microsoft.com/office/powerpoint/2010/main" val="853036372"/>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Props1.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docProps/app.xml><?xml version="1.0" encoding="utf-8"?>
<Properties xmlns="http://schemas.openxmlformats.org/officeDocument/2006/extended-properties" xmlns:vt="http://schemas.openxmlformats.org/officeDocument/2006/docPropsVTypes">
  <Template/>
  <TotalTime>16978</TotalTime>
  <Words>2091</Words>
  <Application>Microsoft Office PowerPoint</Application>
  <PresentationFormat>Custom</PresentationFormat>
  <Paragraphs>876</Paragraphs>
  <Slides>66</Slides>
  <Notes>14</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Content Masters</vt:lpstr>
      <vt:lpstr>Java Concurrent API</vt:lpstr>
      <vt:lpstr>PowerPoint Presentation</vt:lpstr>
      <vt:lpstr>Objectives</vt:lpstr>
      <vt:lpstr>Need of Concurrency API ?</vt:lpstr>
      <vt:lpstr>Concurrency API</vt:lpstr>
      <vt:lpstr>Executor framework</vt:lpstr>
      <vt:lpstr>The Executor framework </vt:lpstr>
      <vt:lpstr>PowerPoint Presentation</vt:lpstr>
      <vt:lpstr>The Executor framework </vt:lpstr>
      <vt:lpstr>PowerPoint Presentation</vt:lpstr>
      <vt:lpstr>PowerPoint Presentation</vt:lpstr>
      <vt:lpstr>PowerPoint Presentation</vt:lpstr>
      <vt:lpstr>PowerPoint Presentation</vt:lpstr>
      <vt:lpstr>Future and Callable</vt:lpstr>
      <vt:lpstr>PowerPoint Presentation</vt:lpstr>
      <vt:lpstr>PowerPoint Presentation</vt:lpstr>
      <vt:lpstr>Concurrent Collections</vt:lpstr>
      <vt:lpstr>Concurrent Collections</vt:lpstr>
      <vt:lpstr>BlockingQueue</vt:lpstr>
      <vt:lpstr>BlockingQueue</vt:lpstr>
      <vt:lpstr>ArrayBlockingQueue </vt:lpstr>
      <vt:lpstr>ArrayBlockingQueue</vt:lpstr>
      <vt:lpstr>LinkedBlockingQueue </vt:lpstr>
      <vt:lpstr>ArrayBlockingQueue vs LinkedBlockingQueue</vt:lpstr>
      <vt:lpstr>DelayQueue </vt:lpstr>
      <vt:lpstr>DelayQueue</vt:lpstr>
      <vt:lpstr>SynchronousQueue </vt:lpstr>
      <vt:lpstr>SynchronousQueue</vt:lpstr>
      <vt:lpstr>BlockingDequeue</vt:lpstr>
      <vt:lpstr>BlockingDequeue</vt:lpstr>
      <vt:lpstr>LinkedBlockingDeque </vt:lpstr>
      <vt:lpstr>LinkedBlockingDeque</vt:lpstr>
      <vt:lpstr>ConcurrentMap</vt:lpstr>
      <vt:lpstr>ConcurrentHashMap </vt:lpstr>
      <vt:lpstr>ConcurrentHashMap</vt:lpstr>
      <vt:lpstr>ConcurrentHashMap</vt:lpstr>
      <vt:lpstr>ConcurrentHashMap</vt:lpstr>
      <vt:lpstr>ConcurrentHashMap</vt:lpstr>
      <vt:lpstr>ConcurrentNavigableMap</vt:lpstr>
      <vt:lpstr>ConcurrentSkipListMap  </vt:lpstr>
      <vt:lpstr>CopyOnWriteArrayList</vt:lpstr>
      <vt:lpstr>PowerPoint Presentation</vt:lpstr>
      <vt:lpstr>Concurrent Collection - Summary</vt:lpstr>
      <vt:lpstr>Exercise</vt:lpstr>
      <vt:lpstr>Synchronizers</vt:lpstr>
      <vt:lpstr>Synchronizers: Introduction</vt:lpstr>
      <vt:lpstr>Semaphore</vt:lpstr>
      <vt:lpstr>Semaphore</vt:lpstr>
      <vt:lpstr>PowerPoint Presentation</vt:lpstr>
      <vt:lpstr>CountDownLatch</vt:lpstr>
      <vt:lpstr>CountDownLatch</vt:lpstr>
      <vt:lpstr>PowerPoint Presentation</vt:lpstr>
      <vt:lpstr>CyclicBarrier</vt:lpstr>
      <vt:lpstr>PowerPoint Presentation</vt:lpstr>
      <vt:lpstr>CountDownLatch vs CyclicBarrier</vt:lpstr>
      <vt:lpstr>CountDownLatch vs CyclicBarrier</vt:lpstr>
      <vt:lpstr>Exchanger </vt:lpstr>
      <vt:lpstr>Exchanger</vt:lpstr>
      <vt:lpstr>Phaser</vt:lpstr>
      <vt:lpstr>Phaser</vt:lpstr>
      <vt:lpstr>CountDownLatch/CyclicBarrier/Phaser</vt:lpstr>
      <vt:lpstr>Fail fast vs Fail safe Iterators</vt:lpstr>
      <vt:lpstr>Exercise</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191</cp:revision>
  <cp:lastPrinted>2015-02-14T20:13:28Z</cp:lastPrinted>
  <dcterms:created xsi:type="dcterms:W3CDTF">2015-02-05T19:35:34Z</dcterms:created>
  <dcterms:modified xsi:type="dcterms:W3CDTF">2016-09-23T07:30:51Z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