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101"/>
  </p:notesMasterIdLst>
  <p:handoutMasterIdLst>
    <p:handoutMasterId r:id="rId102"/>
  </p:handoutMasterIdLst>
  <p:sldIdLst>
    <p:sldId id="258" r:id="rId5"/>
    <p:sldId id="331" r:id="rId6"/>
    <p:sldId id="285" r:id="rId7"/>
    <p:sldId id="334" r:id="rId8"/>
    <p:sldId id="365" r:id="rId9"/>
    <p:sldId id="366" r:id="rId10"/>
    <p:sldId id="368" r:id="rId11"/>
    <p:sldId id="369" r:id="rId12"/>
    <p:sldId id="391" r:id="rId13"/>
    <p:sldId id="392" r:id="rId14"/>
    <p:sldId id="372" r:id="rId15"/>
    <p:sldId id="374" r:id="rId16"/>
    <p:sldId id="393" r:id="rId17"/>
    <p:sldId id="375" r:id="rId18"/>
    <p:sldId id="376" r:id="rId19"/>
    <p:sldId id="394" r:id="rId20"/>
    <p:sldId id="377" r:id="rId21"/>
    <p:sldId id="378" r:id="rId22"/>
    <p:sldId id="395" r:id="rId23"/>
    <p:sldId id="379" r:id="rId24"/>
    <p:sldId id="380" r:id="rId25"/>
    <p:sldId id="381" r:id="rId26"/>
    <p:sldId id="382" r:id="rId27"/>
    <p:sldId id="383" r:id="rId28"/>
    <p:sldId id="384" r:id="rId29"/>
    <p:sldId id="385" r:id="rId30"/>
    <p:sldId id="386" r:id="rId31"/>
    <p:sldId id="387" r:id="rId32"/>
    <p:sldId id="403" r:id="rId33"/>
    <p:sldId id="388" r:id="rId34"/>
    <p:sldId id="404" r:id="rId35"/>
    <p:sldId id="389" r:id="rId36"/>
    <p:sldId id="431" r:id="rId37"/>
    <p:sldId id="433" r:id="rId38"/>
    <p:sldId id="432" r:id="rId39"/>
    <p:sldId id="390" r:id="rId40"/>
    <p:sldId id="373" r:id="rId41"/>
    <p:sldId id="405" r:id="rId42"/>
    <p:sldId id="406" r:id="rId43"/>
    <p:sldId id="407" r:id="rId44"/>
    <p:sldId id="408" r:id="rId45"/>
    <p:sldId id="409" r:id="rId46"/>
    <p:sldId id="410" r:id="rId47"/>
    <p:sldId id="419" r:id="rId48"/>
    <p:sldId id="420" r:id="rId49"/>
    <p:sldId id="428" r:id="rId50"/>
    <p:sldId id="429" r:id="rId51"/>
    <p:sldId id="411" r:id="rId52"/>
    <p:sldId id="412" r:id="rId53"/>
    <p:sldId id="413" r:id="rId54"/>
    <p:sldId id="414" r:id="rId55"/>
    <p:sldId id="415" r:id="rId56"/>
    <p:sldId id="416" r:id="rId57"/>
    <p:sldId id="417" r:id="rId58"/>
    <p:sldId id="418" r:id="rId59"/>
    <p:sldId id="421" r:id="rId60"/>
    <p:sldId id="422" r:id="rId61"/>
    <p:sldId id="423" r:id="rId62"/>
    <p:sldId id="424" r:id="rId63"/>
    <p:sldId id="430" r:id="rId64"/>
    <p:sldId id="335" r:id="rId65"/>
    <p:sldId id="336" r:id="rId66"/>
    <p:sldId id="337" r:id="rId67"/>
    <p:sldId id="338" r:id="rId68"/>
    <p:sldId id="339" r:id="rId69"/>
    <p:sldId id="340" r:id="rId70"/>
    <p:sldId id="341" r:id="rId71"/>
    <p:sldId id="342" r:id="rId72"/>
    <p:sldId id="343" r:id="rId73"/>
    <p:sldId id="344" r:id="rId74"/>
    <p:sldId id="345" r:id="rId75"/>
    <p:sldId id="346" r:id="rId76"/>
    <p:sldId id="347" r:id="rId77"/>
    <p:sldId id="348" r:id="rId78"/>
    <p:sldId id="349" r:id="rId79"/>
    <p:sldId id="350" r:id="rId80"/>
    <p:sldId id="351" r:id="rId81"/>
    <p:sldId id="352" r:id="rId82"/>
    <p:sldId id="353" r:id="rId83"/>
    <p:sldId id="354" r:id="rId84"/>
    <p:sldId id="355" r:id="rId85"/>
    <p:sldId id="356" r:id="rId86"/>
    <p:sldId id="357" r:id="rId87"/>
    <p:sldId id="358" r:id="rId88"/>
    <p:sldId id="359" r:id="rId89"/>
    <p:sldId id="360" r:id="rId90"/>
    <p:sldId id="361" r:id="rId91"/>
    <p:sldId id="362" r:id="rId92"/>
    <p:sldId id="363" r:id="rId93"/>
    <p:sldId id="364" r:id="rId94"/>
    <p:sldId id="333" r:id="rId95"/>
    <p:sldId id="425" r:id="rId96"/>
    <p:sldId id="426" r:id="rId97"/>
    <p:sldId id="427" r:id="rId98"/>
    <p:sldId id="332" r:id="rId99"/>
    <p:sldId id="261" r:id="rId10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97">
          <p15:clr>
            <a:srgbClr val="A4A3A4"/>
          </p15:clr>
        </p15:guide>
        <p15:guide id="2" orient="horz" pos="2203">
          <p15:clr>
            <a:srgbClr val="A4A3A4"/>
          </p15:clr>
        </p15:guide>
        <p15:guide id="3" orient="horz" pos="3881">
          <p15:clr>
            <a:srgbClr val="A4A3A4"/>
          </p15:clr>
        </p15:guide>
        <p15:guide id="4" orient="horz" pos="184">
          <p15:clr>
            <a:srgbClr val="A4A3A4"/>
          </p15:clr>
        </p15:guide>
        <p15:guide id="5" orient="horz" pos="456">
          <p15:clr>
            <a:srgbClr val="A4A3A4"/>
          </p15:clr>
        </p15:guide>
        <p15:guide id="6" pos="7301">
          <p15:clr>
            <a:srgbClr val="A4A3A4"/>
          </p15:clr>
        </p15:guide>
        <p15:guide id="7" pos="3831">
          <p15:clr>
            <a:srgbClr val="A4A3A4"/>
          </p15:clr>
        </p15:guide>
        <p15:guide id="8" pos="3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A2A74"/>
    <a:srgbClr val="12838C"/>
    <a:srgbClr val="A8A27E"/>
    <a:srgbClr val="3A2139"/>
    <a:srgbClr val="868686"/>
    <a:srgbClr val="1499E6"/>
    <a:srgbClr val="149DEC"/>
    <a:srgbClr val="0D65AF"/>
    <a:srgbClr val="0D84AF"/>
    <a:srgbClr val="0184A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44" autoAdjust="0"/>
    <p:restoredTop sz="88706" autoAdjust="0"/>
  </p:normalViewPr>
  <p:slideViewPr>
    <p:cSldViewPr snapToGrid="0" showGuides="1">
      <p:cViewPr varScale="1">
        <p:scale>
          <a:sx n="64" d="100"/>
          <a:sy n="64" d="100"/>
        </p:scale>
        <p:origin x="-996" y="-108"/>
      </p:cViewPr>
      <p:guideLst>
        <p:guide orient="horz" pos="697"/>
        <p:guide orient="horz" pos="2203"/>
        <p:guide orient="horz" pos="3881"/>
        <p:guide orient="horz" pos="184"/>
        <p:guide orient="horz" pos="456"/>
        <p:guide pos="7301"/>
        <p:guide pos="3831"/>
        <p:guide pos="378"/>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3E7550-E0F9-3D47-B240-CDF212F954DC}" type="datetimeFigureOut">
              <a:rPr lang="en-US" smtClean="0"/>
              <a:pPr/>
              <a:t>4/28/2018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55E19F-8104-454E-99EE-5FECE3F2C2A1}" type="slidenum">
              <a:rPr lang="en-US" smtClean="0"/>
              <a:pPr/>
              <a:t>‹#›</a:t>
            </a:fld>
            <a:endParaRPr lang="en-US"/>
          </a:p>
        </p:txBody>
      </p:sp>
    </p:spTree>
    <p:extLst>
      <p:ext uri="{BB962C8B-B14F-4D97-AF65-F5344CB8AC3E}">
        <p14:creationId xmlns:p14="http://schemas.microsoft.com/office/powerpoint/2010/main" xmlns="" val="228027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4816F-C52D-684F-90D7-8658B6D04F7F}" type="datetimeFigureOut">
              <a:rPr lang="en-US" smtClean="0"/>
              <a:pPr/>
              <a:t>4/28/2018</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F3505-8F58-2C45-86A7-6D873B9ECDD2}" type="slidenum">
              <a:rPr lang="en-US" smtClean="0"/>
              <a:pPr/>
              <a:t>‹#›</a:t>
            </a:fld>
            <a:endParaRPr lang="en-US"/>
          </a:p>
        </p:txBody>
      </p:sp>
    </p:spTree>
    <p:extLst>
      <p:ext uri="{BB962C8B-B14F-4D97-AF65-F5344CB8AC3E}">
        <p14:creationId xmlns:p14="http://schemas.microsoft.com/office/powerpoint/2010/main" xmlns="" val="18562262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ibm.com/developerworks/java/library/j-jtp05273/index.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2E290CF6-80DA-4FBF-A1DD-3A112EA4E7ED}" type="slidenum">
              <a:rPr lang="en-US"/>
              <a:pPr/>
              <a:t>6</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en-US" dirty="0" smtClean="0"/>
              <a:t>All the core collection interfaces are generic. For example, this is the declaration of the Collection interface. </a:t>
            </a:r>
          </a:p>
          <a:p>
            <a:pPr eaLnBrk="1" hangingPunct="1"/>
            <a:r>
              <a:rPr lang="en-US" dirty="0" smtClean="0"/>
              <a:t>	</a:t>
            </a:r>
            <a:r>
              <a:rPr lang="en-US" b="1" i="1" dirty="0" smtClean="0"/>
              <a:t>public interface Collection&lt;E&gt;...</a:t>
            </a:r>
            <a:r>
              <a:rPr lang="en-US" dirty="0" smtClean="0"/>
              <a:t> </a:t>
            </a:r>
          </a:p>
          <a:p>
            <a:pPr eaLnBrk="1" hangingPunct="1"/>
            <a:r>
              <a:rPr lang="en-US" dirty="0" smtClean="0"/>
              <a:t>Collections are tightly integrated with Generics. Generic is a new feature introduced with java 5. Generic helps collection instances to become type safe. Specifying a class during the declaration permits you to add only homogeneous data type. Thereby reduces the chance of </a:t>
            </a:r>
            <a:r>
              <a:rPr lang="en-US" b="1" i="1" dirty="0" err="1" smtClean="0"/>
              <a:t>ClassCastException</a:t>
            </a:r>
            <a:r>
              <a:rPr lang="en-US" i="1" dirty="0" smtClean="0"/>
              <a:t> </a:t>
            </a:r>
            <a:r>
              <a:rPr lang="en-US" dirty="0" smtClean="0"/>
              <a:t>at run time.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76CD881A-1EDB-4F95-9047-7384B6523048}" type="slidenum">
              <a:rPr lang="en-US"/>
              <a:pPr/>
              <a:t>23</a:t>
            </a:fld>
            <a:endParaRPr 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buFont typeface="Wingdings" pitchFamily="2" charset="2"/>
              <a:buNone/>
            </a:pPr>
            <a:endParaRPr lang="en-I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0ABB9F8-9AC1-4718-8974-C3548A0C1BD5}" type="slidenum">
              <a:rPr lang="en-US"/>
              <a:pPr/>
              <a:t>24</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n-US" smtClean="0"/>
              <a:t>Random r = </a:t>
            </a:r>
            <a:r>
              <a:rPr lang="en-US" b="1" smtClean="0"/>
              <a:t>new</a:t>
            </a:r>
            <a:r>
              <a:rPr lang="en-US" smtClean="0"/>
              <a:t> Random();</a:t>
            </a:r>
          </a:p>
          <a:p>
            <a:pPr eaLnBrk="1" hangingPunct="1"/>
            <a:r>
              <a:rPr lang="en-US" b="1" smtClean="0"/>
              <a:t>for</a:t>
            </a:r>
            <a:r>
              <a:rPr lang="en-US" smtClean="0"/>
              <a:t>(</a:t>
            </a:r>
            <a:r>
              <a:rPr lang="en-US" b="1" smtClean="0"/>
              <a:t>int</a:t>
            </a:r>
            <a:r>
              <a:rPr lang="en-US" smtClean="0"/>
              <a:t> i=0;i&lt;15;i++){</a:t>
            </a:r>
          </a:p>
          <a:p>
            <a:pPr eaLnBrk="1" hangingPunct="1"/>
            <a:r>
              <a:rPr lang="en-US" smtClean="0"/>
              <a:t>	System.</a:t>
            </a:r>
            <a:r>
              <a:rPr lang="en-US" i="1" smtClean="0"/>
              <a:t>out</a:t>
            </a:r>
            <a:r>
              <a:rPr lang="en-US" smtClean="0"/>
              <a:t>.println(r.nextInt(10));</a:t>
            </a:r>
          </a:p>
          <a:p>
            <a:pPr eaLnBrk="1" hangingPunct="1"/>
            <a:r>
              <a:rPr lang="en-US" smtClean="0"/>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EECD7C7-2754-4FF8-ACEE-806226830D76}" type="slidenum">
              <a:rPr lang="en-US"/>
              <a:pPr/>
              <a:t>25</a:t>
            </a:fld>
            <a:endParaRPr 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buFont typeface="Wingdings" pitchFamily="2" charset="2"/>
              <a:buNone/>
            </a:pPr>
            <a:endParaRPr lang="en-I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E5D3A980-08AB-4C0B-92AC-84F2ED742506}" type="slidenum">
              <a:rPr lang="en-US"/>
              <a:pPr/>
              <a:t>26</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buFont typeface="Wingdings" pitchFamily="2" charset="2"/>
              <a:buNone/>
            </a:pPr>
            <a:endParaRPr lang="en-I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87EEF550-A163-43E2-AC33-0154380B44AC}" type="slidenum">
              <a:rPr lang="en-US"/>
              <a:pPr/>
              <a:t>27</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I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97486E14-BAA7-45BE-A4FA-02EF88FBAC9D}" type="slidenum">
              <a:rPr lang="en-US"/>
              <a:pPr/>
              <a:t>28</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I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A26C14B-EA06-48F7-B597-77A85CB35B2C}" type="slidenum">
              <a:rPr lang="en-US"/>
              <a:pPr/>
              <a:t>30</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I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F85CD9DF-C634-406F-AC7B-2EEAD0FCACF3}" type="slidenum">
              <a:rPr lang="en-US"/>
              <a:pPr/>
              <a:t>32</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IN" b="1"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EC46FE72-27BB-4898-BCFB-2C4F6670A603}" type="slidenum">
              <a:rPr lang="en-US"/>
              <a:pPr/>
              <a:t>36</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marL="228600" indent="-228600" eaLnBrk="1" hangingPunct="1">
              <a:buFontTx/>
              <a:buAutoNum type="arabicPeriod"/>
            </a:pPr>
            <a:r>
              <a:rPr lang="en-US" smtClean="0"/>
              <a:t>Mylist.get(index)</a:t>
            </a:r>
          </a:p>
          <a:p>
            <a:pPr marL="228600" indent="-228600" eaLnBrk="1" hangingPunct="1">
              <a:buFontTx/>
              <a:buAutoNum type="arabicPeriod"/>
            </a:pPr>
            <a:r>
              <a:rPr lang="en-US" smtClean="0"/>
              <a:t>For loop on size of collection and then retrieving the element based upon index. Iterators are other ways to traverse the collection.</a:t>
            </a:r>
          </a:p>
          <a:p>
            <a:pPr marL="228600" indent="-228600" eaLnBrk="1" hangingPunct="1">
              <a:buFontTx/>
              <a:buAutoNum type="arabicPeriod"/>
            </a:pPr>
            <a:r>
              <a:rPr lang="en-US" smtClean="0"/>
              <a:t>Comparable</a:t>
            </a:r>
          </a:p>
          <a:p>
            <a:pPr marL="228600" indent="-228600" eaLnBrk="1" hangingPunct="1">
              <a:buFontTx/>
              <a:buAutoNum type="arabicPeriod"/>
            </a:pPr>
            <a:r>
              <a:rPr lang="en-US" smtClean="0"/>
              <a:t>When a collection needs to be sorted by more than one way.</a:t>
            </a:r>
          </a:p>
          <a:p>
            <a:pPr marL="228600" indent="-228600" eaLnBrk="1" hangingPunct="1">
              <a:buFontTx/>
              <a:buAutoNum type="arabicPeriod"/>
            </a:pPr>
            <a:r>
              <a:rPr lang="en-US" smtClean="0"/>
              <a:t>hashCode and equals</a:t>
            </a:r>
          </a:p>
          <a:p>
            <a:pPr marL="228600" indent="-228600" eaLnBrk="1" hangingPunct="1">
              <a:buFontTx/>
              <a:buAutoNum type="arabicPeriod"/>
            </a:pPr>
            <a:r>
              <a:rPr lang="en-US" smtClean="0"/>
              <a:t>Stack</a:t>
            </a:r>
          </a:p>
          <a:p>
            <a:pPr marL="228600" indent="-228600" eaLnBrk="1" hangingPunct="1">
              <a:buFontTx/>
              <a:buAutoNum type="arabicPeriod"/>
            </a:pPr>
            <a:r>
              <a:rPr lang="en-US" smtClean="0"/>
              <a:t>hashCode and equals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A4827A6-9F5B-4A83-B107-908FEBA72D09}" type="slidenum">
              <a:rPr lang="en-US"/>
              <a:pPr/>
              <a:t>7</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IN" b="1" smtClean="0"/>
              <a:t>http://download.oracle.com/javase/tutorial/collections/intro/index.html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601CB2DB-F1B1-41B1-A6ED-B81D8B9F7437}" type="slidenum">
              <a:rPr lang="en-US"/>
              <a:pPr/>
              <a:t>12</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I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4C1A6063-D2FE-4B51-96A4-AAE52E421A1F}" type="slidenum">
              <a:rPr lang="en-US"/>
              <a:pPr/>
              <a:t>15</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I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4A7D967-8324-4D39-97BC-C5DDEF7C0F74}" type="slidenum">
              <a:rPr lang="en-US"/>
              <a:pPr/>
              <a:t>17</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IN" sz="800" smtClean="0"/>
              <a:t>For ex. Methods are stacked in an execution.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4B4504DA-CDA2-4F1B-8D97-83F9482491E5}" type="slidenum">
              <a:rPr lang="en-US"/>
              <a:pPr/>
              <a:t>18</a:t>
            </a:fld>
            <a:endParaRPr 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smtClean="0"/>
              <a:t>Usage of Collections.sort method.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622BCDA5-9A9B-48DF-848A-97B2B2A8DB8B}" type="slidenum">
              <a:rPr lang="en-US"/>
              <a:pPr/>
              <a:t>20</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buFont typeface="Wingdings" pitchFamily="2" charset="2"/>
              <a:buNone/>
            </a:pPr>
            <a:r>
              <a:rPr lang="en-IN" dirty="0" smtClean="0"/>
              <a:t>Read more about </a:t>
            </a:r>
            <a:r>
              <a:rPr lang="en-IN" dirty="0" err="1" smtClean="0"/>
              <a:t>hashCode</a:t>
            </a:r>
            <a:r>
              <a:rPr lang="en-IN" dirty="0" smtClean="0"/>
              <a:t> and equals</a:t>
            </a:r>
            <a:r>
              <a:rPr lang="en-IN" baseline="0" dirty="0" smtClean="0"/>
              <a:t> method on </a:t>
            </a:r>
            <a:r>
              <a:rPr lang="en-US" dirty="0" smtClean="0">
                <a:hlinkClick r:id="rId3"/>
              </a:rPr>
              <a:t>http://www.ibm.com/developerworks/java/library/j-jtp05273/index.html</a:t>
            </a:r>
            <a:endParaRPr lang="en-IN"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71484AF-5C88-40C3-A7AE-47AF2B3CCBDB}" type="slidenum">
              <a:rPr lang="en-US"/>
              <a:pPr/>
              <a:t>21</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buFont typeface="Wingdings" pitchFamily="2" charset="2"/>
              <a:buNone/>
            </a:pPr>
            <a:r>
              <a:rPr lang="en-US" sz="800" smtClean="0"/>
              <a:t>Set ensures uniqueness by evaluating </a:t>
            </a:r>
            <a:r>
              <a:rPr lang="en-US" sz="800" b="1" i="1" smtClean="0"/>
              <a:t>equals</a:t>
            </a:r>
            <a:r>
              <a:rPr lang="en-US" sz="800" i="1" smtClean="0"/>
              <a:t>() </a:t>
            </a:r>
            <a:r>
              <a:rPr lang="en-US" sz="800" smtClean="0"/>
              <a:t>and</a:t>
            </a:r>
            <a:r>
              <a:rPr lang="en-US" sz="800" i="1" smtClean="0"/>
              <a:t> </a:t>
            </a:r>
            <a:r>
              <a:rPr lang="en-US" sz="800" b="1" i="1" smtClean="0"/>
              <a:t>hashCode</a:t>
            </a:r>
            <a:r>
              <a:rPr lang="en-US" sz="800" i="1" smtClean="0"/>
              <a:t>()</a:t>
            </a:r>
            <a:r>
              <a:rPr lang="en-US" sz="800" smtClean="0"/>
              <a:t> methods. Given 2 objects </a:t>
            </a:r>
            <a:r>
              <a:rPr lang="en-US" sz="800" i="1" smtClean="0"/>
              <a:t>a</a:t>
            </a:r>
            <a:r>
              <a:rPr lang="en-US" sz="800" smtClean="0"/>
              <a:t> and </a:t>
            </a:r>
            <a:r>
              <a:rPr lang="en-US" sz="800" i="1" smtClean="0"/>
              <a:t>b</a:t>
            </a:r>
            <a:r>
              <a:rPr lang="en-US" sz="800" smtClean="0"/>
              <a:t> if </a:t>
            </a:r>
            <a:r>
              <a:rPr lang="en-US" sz="800" b="1" i="1" smtClean="0"/>
              <a:t>a.hashCode</a:t>
            </a:r>
            <a:r>
              <a:rPr lang="en-US" sz="800" i="1" smtClean="0"/>
              <a:t>()</a:t>
            </a:r>
            <a:r>
              <a:rPr lang="en-US" sz="800" smtClean="0"/>
              <a:t> == </a:t>
            </a:r>
            <a:r>
              <a:rPr lang="en-US" sz="800" b="1" i="1" smtClean="0"/>
              <a:t>b.hashCode</a:t>
            </a:r>
            <a:r>
              <a:rPr lang="en-US" sz="800" i="1" smtClean="0"/>
              <a:t>()</a:t>
            </a:r>
            <a:r>
              <a:rPr lang="en-US" sz="800" smtClean="0"/>
              <a:t> evaluates to true then it is further evaluated to see if </a:t>
            </a:r>
            <a:r>
              <a:rPr lang="en-US" sz="800" b="1" i="1" smtClean="0"/>
              <a:t>a.equals(b)</a:t>
            </a:r>
            <a:r>
              <a:rPr lang="en-US" sz="800" smtClean="0"/>
              <a:t> also results to true. If both the evaluation results to true then it is assumed that the objects are duplicate.</a:t>
            </a: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2CC7F99-5A99-4C97-9FA9-FE0FB5AE4C66}" type="slidenum">
              <a:rPr lang="en-US"/>
              <a:pPr/>
              <a:t>22</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buFont typeface="Wingdings" pitchFamily="2" charset="2"/>
              <a:buNone/>
            </a:pPr>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ue. Long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xmlns="" val="412642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2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xmlns="" val="318819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6159500" y="870682"/>
            <a:ext cx="54483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 Placeholder 10"/>
          <p:cNvSpPr>
            <a:spLocks noGrp="1"/>
          </p:cNvSpPr>
          <p:nvPr>
            <p:ph type="body" sz="quarter" idx="14"/>
          </p:nvPr>
        </p:nvSpPr>
        <p:spPr>
          <a:xfrm>
            <a:off x="609600" y="870682"/>
            <a:ext cx="5384800" cy="5092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341134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12" name="Text Placeholder 11"/>
          <p:cNvSpPr>
            <a:spLocks noGrp="1"/>
          </p:cNvSpPr>
          <p:nvPr>
            <p:ph type="body" sz="quarter" idx="12"/>
          </p:nvPr>
        </p:nvSpPr>
        <p:spPr>
          <a:xfrm>
            <a:off x="609600" y="870682"/>
            <a:ext cx="34798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1"/>
          <p:cNvSpPr>
            <a:spLocks noGrp="1"/>
          </p:cNvSpPr>
          <p:nvPr>
            <p:ph type="body" sz="quarter" idx="13"/>
          </p:nvPr>
        </p:nvSpPr>
        <p:spPr>
          <a:xfrm>
            <a:off x="434975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1"/>
          <p:cNvSpPr>
            <a:spLocks noGrp="1"/>
          </p:cNvSpPr>
          <p:nvPr>
            <p:ph type="body" sz="quarter" idx="14"/>
          </p:nvPr>
        </p:nvSpPr>
        <p:spPr>
          <a:xfrm>
            <a:off x="810260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119872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5" name="Content Placeholder 44"/>
          <p:cNvSpPr>
            <a:spLocks noGrp="1"/>
          </p:cNvSpPr>
          <p:nvPr>
            <p:ph sz="quarter" idx="10"/>
          </p:nvPr>
        </p:nvSpPr>
        <p:spPr>
          <a:xfrm>
            <a:off x="614363" y="870682"/>
            <a:ext cx="7221537"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3"/>
          </p:nvPr>
        </p:nvSpPr>
        <p:spPr>
          <a:xfrm>
            <a:off x="7988300" y="870682"/>
            <a:ext cx="35941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4373382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ird split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4368800" y="870682"/>
            <a:ext cx="7226300"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609600" y="870682"/>
            <a:ext cx="35687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30888461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9167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311150"/>
            <a:ext cx="4010039" cy="1162050"/>
          </a:xfrm>
        </p:spPr>
        <p:txBody>
          <a:bodyPr anchor="b"/>
          <a:lstStyle>
            <a:lvl1pPr algn="l">
              <a:defRPr sz="2800" b="1"/>
            </a:lvl1pPr>
          </a:lstStyle>
          <a:p>
            <a:r>
              <a:rPr lang="en-US" dirty="0" smtClean="0"/>
              <a:t>Click to edit title.</a:t>
            </a:r>
            <a:endParaRPr lang="en-US" dirty="0"/>
          </a:p>
        </p:txBody>
      </p:sp>
      <p:sp>
        <p:nvSpPr>
          <p:cNvPr id="4" name="Text Placeholder 3"/>
          <p:cNvSpPr>
            <a:spLocks noGrp="1"/>
          </p:cNvSpPr>
          <p:nvPr>
            <p:ph type="body" sz="half" idx="2" hasCustomPrompt="1"/>
          </p:nvPr>
        </p:nvSpPr>
        <p:spPr>
          <a:xfrm>
            <a:off x="609442" y="1574800"/>
            <a:ext cx="4010039" cy="4589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9" name="Picture Placeholder 2"/>
          <p:cNvSpPr>
            <a:spLocks noGrp="1"/>
          </p:cNvSpPr>
          <p:nvPr>
            <p:ph type="pic" idx="1"/>
          </p:nvPr>
        </p:nvSpPr>
        <p:spPr>
          <a:xfrm>
            <a:off x="4813300" y="333374"/>
            <a:ext cx="6767513" cy="582612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xmlns="" val="282766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808" y="4800600"/>
            <a:ext cx="10984005" cy="566738"/>
          </a:xfrm>
        </p:spPr>
        <p:txBody>
          <a:bodyPr anchor="b"/>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96808" y="333374"/>
            <a:ext cx="10984005" cy="4454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96808" y="5367338"/>
            <a:ext cx="109840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xmlns="" val="236405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2"/>
          <p:cNvSpPr>
            <a:spLocks noChangeArrowheads="1"/>
          </p:cNvSpPr>
          <p:nvPr userDrawn="1"/>
        </p:nvSpPr>
        <p:spPr bwMode="auto">
          <a:xfrm>
            <a:off x="658196" y="3797621"/>
            <a:ext cx="2250831" cy="2769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6" tIns="45713" rIns="91426" bIns="45713">
            <a:spAutoFit/>
          </a:bodyPr>
          <a:lstStyle/>
          <a:p>
            <a:r>
              <a:rPr lang="en-US" sz="1200" b="1" dirty="0">
                <a:solidFill>
                  <a:srgbClr val="0D65AF"/>
                </a:solidFill>
                <a:latin typeface="Arial"/>
                <a:cs typeface="Arial"/>
              </a:rPr>
              <a:t>Appropriate Experience:</a:t>
            </a:r>
          </a:p>
        </p:txBody>
      </p:sp>
      <p:sp>
        <p:nvSpPr>
          <p:cNvPr id="4" name="Text Placeholder 13"/>
          <p:cNvSpPr>
            <a:spLocks noGrp="1"/>
          </p:cNvSpPr>
          <p:nvPr>
            <p:ph type="body" sz="quarter" idx="11"/>
          </p:nvPr>
        </p:nvSpPr>
        <p:spPr>
          <a:xfrm>
            <a:off x="620714" y="1088725"/>
            <a:ext cx="8002587" cy="334962"/>
          </a:xfrm>
        </p:spPr>
        <p:txBody>
          <a:bodyPr/>
          <a:lstStyle>
            <a:lvl1pPr>
              <a:defRPr sz="1600" b="1"/>
            </a:lvl1pPr>
          </a:lstStyle>
          <a:p>
            <a:pPr lvl="0"/>
            <a:r>
              <a:rPr lang="en-US" dirty="0" smtClean="0"/>
              <a:t>Click to edit Master text styles</a:t>
            </a:r>
          </a:p>
        </p:txBody>
      </p:sp>
      <p:sp>
        <p:nvSpPr>
          <p:cNvPr id="5" name="Text Placeholder 13"/>
          <p:cNvSpPr>
            <a:spLocks noGrp="1"/>
          </p:cNvSpPr>
          <p:nvPr>
            <p:ph type="body" sz="quarter" idx="12"/>
          </p:nvPr>
        </p:nvSpPr>
        <p:spPr>
          <a:xfrm>
            <a:off x="620714" y="1449087"/>
            <a:ext cx="8002587" cy="334962"/>
          </a:xfrm>
        </p:spPr>
        <p:txBody>
          <a:bodyPr/>
          <a:lstStyle>
            <a:lvl1pPr>
              <a:defRPr sz="1200" i="1">
                <a:solidFill>
                  <a:schemeClr val="accent2"/>
                </a:solidFill>
              </a:defRPr>
            </a:lvl1pPr>
          </a:lstStyle>
          <a:p>
            <a:pPr lvl="0"/>
            <a:r>
              <a:rPr lang="en-US" dirty="0" smtClean="0"/>
              <a:t>Click to edit Master text styles</a:t>
            </a:r>
          </a:p>
        </p:txBody>
      </p:sp>
      <p:sp>
        <p:nvSpPr>
          <p:cNvPr id="6" name="Text Placeholder 13"/>
          <p:cNvSpPr>
            <a:spLocks noGrp="1"/>
          </p:cNvSpPr>
          <p:nvPr>
            <p:ph type="body" sz="quarter" idx="13"/>
          </p:nvPr>
        </p:nvSpPr>
        <p:spPr>
          <a:xfrm>
            <a:off x="620714" y="1788811"/>
            <a:ext cx="8002587" cy="1908176"/>
          </a:xfrm>
        </p:spPr>
        <p:txBody>
          <a:bodyPr/>
          <a:lstStyle>
            <a:lvl1pPr>
              <a:defRPr sz="1200" i="0">
                <a:solidFill>
                  <a:schemeClr val="tx1">
                    <a:lumMod val="75000"/>
                    <a:lumOff val="25000"/>
                  </a:schemeClr>
                </a:solidFill>
              </a:defRPr>
            </a:lvl1pPr>
          </a:lstStyle>
          <a:p>
            <a:pPr lvl="0"/>
            <a:r>
              <a:rPr lang="en-US" dirty="0" smtClean="0"/>
              <a:t>Click to edit Master text styles</a:t>
            </a:r>
          </a:p>
        </p:txBody>
      </p:sp>
      <p:sp>
        <p:nvSpPr>
          <p:cNvPr id="7" name="Text Placeholder 13"/>
          <p:cNvSpPr>
            <a:spLocks noGrp="1"/>
          </p:cNvSpPr>
          <p:nvPr>
            <p:ph type="body" sz="quarter" idx="14"/>
          </p:nvPr>
        </p:nvSpPr>
        <p:spPr>
          <a:xfrm>
            <a:off x="620712" y="4175141"/>
            <a:ext cx="10972184" cy="1988985"/>
          </a:xfrm>
        </p:spPr>
        <p:txBody>
          <a:bodyPr numCol="3"/>
          <a:lstStyle>
            <a:lvl1pPr marL="265136" indent="-171424">
              <a:buClr>
                <a:schemeClr val="accent2"/>
              </a:buClr>
              <a:buSzPct val="125000"/>
              <a:buFont typeface="Wingdings" charset="2"/>
              <a:buChar char="§"/>
              <a:defRPr sz="1000" i="0">
                <a:solidFill>
                  <a:schemeClr val="tx1">
                    <a:lumMod val="75000"/>
                    <a:lumOff val="25000"/>
                  </a:schemeClr>
                </a:solidFill>
              </a:defRPr>
            </a:lvl1pPr>
          </a:lstStyle>
          <a:p>
            <a:pPr lvl="0"/>
            <a:r>
              <a:rPr lang="en-US" dirty="0" smtClean="0"/>
              <a:t>Click to edit Master text styles</a:t>
            </a:r>
          </a:p>
        </p:txBody>
      </p:sp>
      <p:sp>
        <p:nvSpPr>
          <p:cNvPr id="9" name="Picture Placeholder 8"/>
          <p:cNvSpPr>
            <a:spLocks noGrp="1"/>
          </p:cNvSpPr>
          <p:nvPr>
            <p:ph type="pic" sz="quarter" idx="15"/>
          </p:nvPr>
        </p:nvSpPr>
        <p:spPr>
          <a:xfrm>
            <a:off x="8966200" y="1079500"/>
            <a:ext cx="2616200" cy="2616200"/>
          </a:xfrm>
        </p:spPr>
        <p:txBody>
          <a:bodyPr/>
          <a:lstStyle/>
          <a:p>
            <a:endParaRPr lang="en-US" dirty="0"/>
          </a:p>
        </p:txBody>
      </p:sp>
    </p:spTree>
    <p:extLst>
      <p:ext uri="{BB962C8B-B14F-4D97-AF65-F5344CB8AC3E}">
        <p14:creationId xmlns:p14="http://schemas.microsoft.com/office/powerpoint/2010/main" xmlns="" val="3320191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cxnSp>
        <p:nvCxnSpPr>
          <p:cNvPr id="6" name="Straight Connector 5"/>
          <p:cNvCxnSpPr/>
          <p:nvPr userDrawn="1"/>
        </p:nvCxnSpPr>
        <p:spPr>
          <a:xfrm>
            <a:off x="588963" y="0"/>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591667" y="-1587"/>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675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7959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1646598"/>
            <a:ext cx="5046385"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Arial"/>
                <a:cs typeface="Arial"/>
              </a:rPr>
              <a:t>Realigning Guides</a:t>
            </a:r>
            <a:endParaRPr lang="en-US" sz="1600" b="0" dirty="0" smtClean="0">
              <a:solidFill>
                <a:srgbClr val="00A1E0"/>
              </a:solidFill>
              <a:latin typeface="Arial"/>
              <a:cs typeface="Arial"/>
            </a:endParaRPr>
          </a:p>
          <a:p>
            <a:pPr lvl="0">
              <a:spcBef>
                <a:spcPts val="800"/>
              </a:spcBef>
            </a:pPr>
            <a:r>
              <a:rPr lang="en-US" sz="1200" b="0" dirty="0" smtClean="0">
                <a:solidFill>
                  <a:schemeClr val="accent2"/>
                </a:solidFill>
                <a:latin typeface="Arial"/>
                <a:cs typeface="Arial"/>
              </a:rPr>
              <a:t>Guides can can </a:t>
            </a:r>
            <a:r>
              <a:rPr lang="en-US" sz="1200" b="0" dirty="0">
                <a:solidFill>
                  <a:schemeClr val="accent2"/>
                </a:solidFill>
                <a:latin typeface="Arial"/>
                <a:cs typeface="Arial"/>
              </a:rPr>
              <a:t>easily be bumped and moved </a:t>
            </a:r>
            <a:r>
              <a:rPr lang="en-US" sz="1200" b="0" dirty="0" smtClean="0">
                <a:solidFill>
                  <a:schemeClr val="accent2"/>
                </a:solidFill>
                <a:latin typeface="Arial"/>
                <a:cs typeface="Arial"/>
              </a:rPr>
              <a:t>accidentally.  </a:t>
            </a:r>
          </a:p>
          <a:p>
            <a:pPr lvl="0" defTabSz="1218936">
              <a:spcBef>
                <a:spcPts val="800"/>
              </a:spcBef>
              <a:defRPr/>
            </a:pPr>
            <a:r>
              <a:rPr lang="en-US" sz="1200" dirty="0" smtClean="0">
                <a:solidFill>
                  <a:schemeClr val="accent2"/>
                </a:solidFill>
                <a:latin typeface="Arial"/>
                <a:cs typeface="Arial"/>
              </a:rPr>
              <a:t>This slide layout show you how to reset your guides. </a:t>
            </a:r>
            <a:endParaRPr lang="en-US" sz="1200" dirty="0">
              <a:solidFill>
                <a:schemeClr val="accent2"/>
              </a:solidFill>
              <a:latin typeface="Arial"/>
              <a:cs typeface="Arial"/>
            </a:endParaRPr>
          </a:p>
          <a:p>
            <a:pPr lvl="0" defTabSz="1218936">
              <a:spcBef>
                <a:spcPts val="800"/>
              </a:spcBef>
              <a:defRPr/>
            </a:pPr>
            <a:r>
              <a:rPr lang="en-US" sz="1200" b="1" dirty="0" smtClean="0">
                <a:solidFill>
                  <a:schemeClr val="accent2"/>
                </a:solidFill>
                <a:latin typeface="Arial"/>
                <a:cs typeface="Arial"/>
              </a:rPr>
              <a:t>NOTE: </a:t>
            </a:r>
            <a:r>
              <a:rPr lang="en-US" sz="1200" dirty="0" smtClean="0">
                <a:solidFill>
                  <a:schemeClr val="accent2"/>
                </a:solidFill>
                <a:latin typeface="Arial"/>
                <a:cs typeface="Arial"/>
              </a:rPr>
              <a:t>When </a:t>
            </a:r>
            <a:r>
              <a:rPr lang="en-US" sz="1200" dirty="0">
                <a:solidFill>
                  <a:schemeClr val="accent2"/>
                </a:solidFill>
                <a:latin typeface="Arial"/>
                <a:cs typeface="Arial"/>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Arial"/>
                <a:cs typeface="Arial"/>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Arial"/>
                <a:cs typeface="Arial"/>
              </a:rPr>
              <a:t>Insert </a:t>
            </a:r>
            <a:r>
              <a:rPr lang="en-US" sz="1200" b="1" dirty="0" smtClean="0">
                <a:solidFill>
                  <a:schemeClr val="accent2"/>
                </a:solidFill>
                <a:latin typeface="Arial"/>
                <a:cs typeface="Arial"/>
              </a:rPr>
              <a:t>a new slide</a:t>
            </a:r>
            <a:r>
              <a:rPr lang="en-US" sz="1200" b="1" baseline="0" dirty="0" smtClean="0">
                <a:solidFill>
                  <a:schemeClr val="accent2"/>
                </a:solidFill>
                <a:latin typeface="Arial"/>
                <a:cs typeface="Arial"/>
              </a:rPr>
              <a:t> </a:t>
            </a:r>
            <a:r>
              <a:rPr lang="en-US" sz="1200" b="1" dirty="0" smtClean="0">
                <a:solidFill>
                  <a:schemeClr val="accent2"/>
                </a:solidFill>
                <a:latin typeface="Arial"/>
                <a:cs typeface="Arial"/>
              </a:rPr>
              <a:t>the using the Guide </a:t>
            </a:r>
            <a:r>
              <a:rPr lang="en-US" sz="1200" b="1" dirty="0">
                <a:solidFill>
                  <a:schemeClr val="accent2"/>
                </a:solidFill>
                <a:latin typeface="Arial"/>
                <a:cs typeface="Arial"/>
              </a:rPr>
              <a:t>Layout </a:t>
            </a:r>
            <a:r>
              <a:rPr lang="en-US" sz="1200" b="1" dirty="0" smtClean="0">
                <a:solidFill>
                  <a:schemeClr val="accent2"/>
                </a:solidFill>
                <a:latin typeface="Arial"/>
                <a:cs typeface="Arial"/>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Do </a:t>
            </a:r>
            <a:r>
              <a:rPr lang="en-US" sz="1200" b="1" dirty="0">
                <a:solidFill>
                  <a:schemeClr val="accent2"/>
                </a:solidFill>
                <a:latin typeface="Arial"/>
                <a:cs typeface="Arial"/>
              </a:rPr>
              <a:t>your guides align with the orange lines in the new slide?  </a:t>
            </a:r>
            <a:r>
              <a:rPr lang="en-US" sz="1200" dirty="0">
                <a:solidFill>
                  <a:schemeClr val="accent2"/>
                </a:solidFill>
                <a:latin typeface="Arial"/>
                <a:cs typeface="Arial"/>
              </a:rPr>
              <a:t>If yes, your guides are set, if not, proceed </a:t>
            </a:r>
            <a:r>
              <a:rPr lang="en-US" sz="1200" dirty="0" smtClean="0">
                <a:solidFill>
                  <a:schemeClr val="accent2"/>
                </a:solidFill>
                <a:latin typeface="Arial"/>
                <a:cs typeface="Arial"/>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Once guides are reset, delete the Guide Layout Slide</a:t>
            </a:r>
            <a:endParaRPr lang="en-US" sz="1200" b="1" dirty="0">
              <a:solidFill>
                <a:schemeClr val="accent2"/>
              </a:solidFill>
              <a:latin typeface="Arial"/>
              <a:cs typeface="Arial"/>
            </a:endParaRPr>
          </a:p>
          <a:p>
            <a:pPr lvl="0" defTabSz="1218936">
              <a:spcBef>
                <a:spcPts val="800"/>
              </a:spcBef>
              <a:defRPr/>
            </a:pPr>
            <a:endParaRPr lang="en-US" sz="1300" dirty="0">
              <a:solidFill>
                <a:schemeClr val="accent2"/>
              </a:solidFill>
              <a:latin typeface="Arial"/>
              <a:cs typeface="Arial"/>
            </a:endParaRPr>
          </a:p>
          <a:p>
            <a:pPr lvl="0">
              <a:spcBef>
                <a:spcPts val="800"/>
              </a:spcBef>
            </a:pPr>
            <a:endParaRPr lang="en-US" sz="1300" dirty="0">
              <a:solidFill>
                <a:schemeClr val="accent2"/>
              </a:solidFill>
              <a:latin typeface="Arial"/>
              <a:cs typeface="Arial"/>
            </a:endParaRPr>
          </a:p>
        </p:txBody>
      </p:sp>
      <p:sp>
        <p:nvSpPr>
          <p:cNvPr id="12" name="Right Arrow 11"/>
          <p:cNvSpPr/>
          <p:nvPr userDrawn="1"/>
        </p:nvSpPr>
        <p:spPr>
          <a:xfrm rot="8100000" flipH="1">
            <a:off x="1109096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4" name="Right Arrow 13"/>
          <p:cNvSpPr/>
          <p:nvPr userDrawn="1"/>
        </p:nvSpPr>
        <p:spPr>
          <a:xfrm rot="13500000">
            <a:off x="64999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5" name="Right Arrow 14"/>
          <p:cNvSpPr/>
          <p:nvPr userDrawn="1"/>
        </p:nvSpPr>
        <p:spPr>
          <a:xfrm rot="13500000" flipH="1" flipV="1">
            <a:off x="11090961"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6" name="Right Arrow 15"/>
          <p:cNvSpPr/>
          <p:nvPr userDrawn="1"/>
        </p:nvSpPr>
        <p:spPr>
          <a:xfrm rot="8100000" flipV="1">
            <a:off x="649990"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22" name="Content Placeholder 16"/>
          <p:cNvSpPr txBox="1">
            <a:spLocks/>
          </p:cNvSpPr>
          <p:nvPr userDrawn="1"/>
        </p:nvSpPr>
        <p:spPr>
          <a:xfrm>
            <a:off x="588963" y="1640462"/>
            <a:ext cx="5505450"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rPr>
              <a:t>What are Drawing Guides?  </a:t>
            </a:r>
          </a:p>
          <a:p>
            <a:pPr>
              <a:spcBef>
                <a:spcPts val="800"/>
              </a:spcBef>
            </a:pPr>
            <a:r>
              <a:rPr lang="en-US" sz="1200" dirty="0" smtClean="0">
                <a:solidFill>
                  <a:schemeClr val="accent2"/>
                </a:solidFill>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rPr>
              <a:t>This template has pre-made guides that delineate where your workspace is.  </a:t>
            </a:r>
            <a:r>
              <a:rPr lang="en-US" sz="1200" b="1" dirty="0">
                <a:solidFill>
                  <a:schemeClr val="accent2"/>
                </a:solidFill>
              </a:rPr>
              <a:t/>
            </a:r>
            <a:br>
              <a:rPr lang="en-US" sz="1200" b="1" dirty="0">
                <a:solidFill>
                  <a:schemeClr val="accent2"/>
                </a:solidFill>
              </a:rPr>
            </a:br>
            <a:r>
              <a:rPr lang="en-US" sz="1200" b="1" dirty="0" smtClean="0">
                <a:solidFill>
                  <a:schemeClr val="accent1"/>
                </a:solidFill>
              </a:rPr>
              <a:t/>
            </a:r>
            <a:br>
              <a:rPr lang="en-US" sz="1200" b="1" dirty="0" smtClean="0">
                <a:solidFill>
                  <a:schemeClr val="accent1"/>
                </a:solidFill>
              </a:rPr>
            </a:br>
            <a:r>
              <a:rPr lang="en-US" sz="1600" b="1" dirty="0" smtClean="0">
                <a:solidFill>
                  <a:schemeClr val="accent1"/>
                </a:solidFill>
              </a:rPr>
              <a:t>How </a:t>
            </a:r>
            <a:r>
              <a:rPr lang="en-US" sz="1600" b="1" dirty="0">
                <a:solidFill>
                  <a:schemeClr val="accent1"/>
                </a:solidFill>
              </a:rPr>
              <a:t>to Turn Guides On and </a:t>
            </a:r>
            <a:r>
              <a:rPr lang="en-US" sz="1600" b="1" dirty="0" smtClean="0">
                <a:solidFill>
                  <a:schemeClr val="accent1"/>
                </a:solidFill>
              </a:rPr>
              <a:t>Off</a:t>
            </a:r>
          </a:p>
          <a:p>
            <a:pPr>
              <a:spcBef>
                <a:spcPts val="800"/>
              </a:spcBef>
              <a:buClr>
                <a:schemeClr val="accent3"/>
              </a:buClr>
            </a:pPr>
            <a:r>
              <a:rPr lang="en-US" sz="1200" b="1" dirty="0" smtClean="0">
                <a:solidFill>
                  <a:schemeClr val="accent2"/>
                </a:solidFill>
              </a:rPr>
              <a:t>Windows: </a:t>
            </a:r>
            <a:r>
              <a:rPr lang="en-US" sz="1200" dirty="0" smtClean="0">
                <a:solidFill>
                  <a:schemeClr val="accent2"/>
                </a:solidFill>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rPr>
              <a:t>Mac 2011: </a:t>
            </a:r>
            <a:r>
              <a:rPr lang="en-US" sz="1200" dirty="0" smtClean="0">
                <a:solidFill>
                  <a:schemeClr val="accent2"/>
                </a:solidFill>
              </a:rPr>
              <a:t>Control + Option + Command + G or </a:t>
            </a:r>
            <a:br>
              <a:rPr lang="en-US" sz="1200" dirty="0" smtClean="0">
                <a:solidFill>
                  <a:schemeClr val="accent2"/>
                </a:solidFill>
              </a:rPr>
            </a:br>
            <a:r>
              <a:rPr lang="en-US" sz="1200" dirty="0" smtClean="0">
                <a:solidFill>
                  <a:schemeClr val="accent2"/>
                </a:solidFill>
              </a:rPr>
              <a:t>View&gt;Guides&gt;Static Guides</a:t>
            </a:r>
          </a:p>
          <a:p>
            <a:pPr>
              <a:spcBef>
                <a:spcPts val="800"/>
              </a:spcBef>
              <a:buClr>
                <a:schemeClr val="accent3"/>
              </a:buClr>
              <a:defRPr/>
            </a:pPr>
            <a:r>
              <a:rPr lang="en-US" sz="1200" b="1" dirty="0" smtClean="0">
                <a:solidFill>
                  <a:schemeClr val="accent2"/>
                </a:solidFill>
              </a:rPr>
              <a:t>MAC 2008:   </a:t>
            </a:r>
            <a:r>
              <a:rPr lang="en-US" sz="1200" dirty="0" smtClean="0">
                <a:solidFill>
                  <a:schemeClr val="accent2"/>
                </a:solidFill>
              </a:rPr>
              <a:t>Command + G or View&gt;Guides&gt;Static Guides</a:t>
            </a:r>
          </a:p>
        </p:txBody>
      </p:sp>
      <p:sp>
        <p:nvSpPr>
          <p:cNvPr id="23" name="TextBox 22"/>
          <p:cNvSpPr txBox="1"/>
          <p:nvPr userDrawn="1"/>
        </p:nvSpPr>
        <p:spPr>
          <a:xfrm>
            <a:off x="67691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rPr>
              <a:t>The left and right top and bottom corners are the only area you should work</a:t>
            </a:r>
            <a:r>
              <a:rPr lang="en-US" sz="1400" baseline="0" dirty="0" smtClean="0">
                <a:solidFill>
                  <a:schemeClr val="accent1">
                    <a:lumMod val="75000"/>
                  </a:schemeClr>
                </a:solidFill>
              </a:rPr>
              <a:t> within on each slide. </a:t>
            </a:r>
            <a:endParaRPr lang="en-US" sz="1400" dirty="0" smtClean="0">
              <a:solidFill>
                <a:schemeClr val="accent1">
                  <a:lumMod val="75000"/>
                </a:schemeClr>
              </a:solidFill>
            </a:endParaRPr>
          </a:p>
        </p:txBody>
      </p:sp>
      <p:sp>
        <p:nvSpPr>
          <p:cNvPr id="17" name="Title 1"/>
          <p:cNvSpPr>
            <a:spLocks noGrp="1"/>
          </p:cNvSpPr>
          <p:nvPr>
            <p:ph type="title" hasCustomPrompt="1"/>
          </p:nvPr>
        </p:nvSpPr>
        <p:spPr>
          <a:xfrm>
            <a:off x="609441" y="292100"/>
            <a:ext cx="10969943" cy="444500"/>
          </a:xfrm>
        </p:spPr>
        <p:txBody>
          <a:bodyPr/>
          <a:lstStyle/>
          <a:p>
            <a:r>
              <a:rPr lang="en-US" dirty="0" smtClean="0"/>
              <a:t>Standard Drawing Guide Placement Layout Slide (Margins)</a:t>
            </a:r>
            <a:endParaRPr lang="en-US" dirty="0"/>
          </a:p>
        </p:txBody>
      </p:sp>
      <p:sp>
        <p:nvSpPr>
          <p:cNvPr id="18" name="Text Placeholder 6"/>
          <p:cNvSpPr>
            <a:spLocks noGrp="1"/>
          </p:cNvSpPr>
          <p:nvPr>
            <p:ph type="body" sz="quarter" idx="10" hasCustomPrompt="1"/>
          </p:nvPr>
        </p:nvSpPr>
        <p:spPr>
          <a:xfrm>
            <a:off x="609600" y="854180"/>
            <a:ext cx="10972800" cy="368300"/>
          </a:xfrm>
        </p:spPr>
        <p:txBody>
          <a:bodyPr>
            <a:normAutofit/>
          </a:bodyPr>
          <a:lstStyle>
            <a:lvl1pPr marL="0" indent="0">
              <a:buNone/>
              <a:defRPr sz="1800">
                <a:solidFill>
                  <a:schemeClr val="accent1"/>
                </a:solidFill>
              </a:defRPr>
            </a:lvl1pPr>
          </a:lstStyle>
          <a:p>
            <a:r>
              <a:rPr lang="en-US" dirty="0" smtClean="0"/>
              <a:t>Use this layout for realigning basic drawing guides or reference them as needed</a:t>
            </a:r>
            <a:endParaRPr lang="en-US" dirty="0"/>
          </a:p>
        </p:txBody>
      </p:sp>
      <p:cxnSp>
        <p:nvCxnSpPr>
          <p:cNvPr id="21" name="Straight Connector 20"/>
          <p:cNvCxnSpPr/>
          <p:nvPr userDrawn="1"/>
        </p:nvCxnSpPr>
        <p:spPr>
          <a:xfrm rot="16200000">
            <a:off x="6094412" y="-53514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16200000">
            <a:off x="6094412" y="-49831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802514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 Blue. Short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xmlns="" val="141740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Type setup-DO NO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Case Study | Client Name</a:t>
            </a:r>
            <a:endParaRPr lang="en-US" dirty="0"/>
          </a:p>
        </p:txBody>
      </p:sp>
      <p:sp>
        <p:nvSpPr>
          <p:cNvPr id="9" name="Content Placeholder 44"/>
          <p:cNvSpPr>
            <a:spLocks noGrp="1"/>
          </p:cNvSpPr>
          <p:nvPr>
            <p:ph sz="quarter" idx="10"/>
          </p:nvPr>
        </p:nvSpPr>
        <p:spPr>
          <a:xfrm>
            <a:off x="614363" y="1117600"/>
            <a:ext cx="7221537" cy="5041900"/>
          </a:xfrm>
        </p:spPr>
        <p:txBody>
          <a:bodyPr/>
          <a:lstStyle>
            <a:lvl1pPr>
              <a:defRPr>
                <a:solidFill>
                  <a:schemeClr val="accent5"/>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1728309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ack Cover - White (print friendly)">
    <p:spTree>
      <p:nvGrpSpPr>
        <p:cNvPr id="1" name=""/>
        <p:cNvGrpSpPr/>
        <p:nvPr/>
      </p:nvGrpSpPr>
      <p:grpSpPr>
        <a:xfrm>
          <a:off x="0" y="0"/>
          <a:ext cx="0" cy="0"/>
          <a:chOff x="0" y="0"/>
          <a:chExt cx="0" cy="0"/>
        </a:xfrm>
      </p:grpSpPr>
      <p:pic>
        <p:nvPicPr>
          <p:cNvPr id="8" name="Picture 7" descr="WhiteCover.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rgbClr val="22262E"/>
                </a:solidFill>
                <a:latin typeface="Arial"/>
                <a:cs typeface="Arial"/>
              </a:defRPr>
            </a:lvl1pPr>
          </a:lstStyle>
          <a:p>
            <a:r>
              <a:rPr lang="en-US" dirty="0" smtClean="0"/>
              <a:t>THANK YOU</a:t>
            </a:r>
            <a:endParaRPr lang="en-US" dirty="0"/>
          </a:p>
        </p:txBody>
      </p:sp>
      <p:pic>
        <p:nvPicPr>
          <p:cNvPr id="5" name="Picture 4" descr="SapientGM_Logo_onWhite.eps"/>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xmlns="" val="1434000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ack Cover - BLUE">
    <p:bg>
      <p:bgPr>
        <a:solidFill>
          <a:schemeClr val="tx2"/>
        </a:solidFill>
        <a:effectLst/>
      </p:bgPr>
    </p:bg>
    <p:spTree>
      <p:nvGrpSpPr>
        <p:cNvPr id="1" name=""/>
        <p:cNvGrpSpPr/>
        <p:nvPr/>
      </p:nvGrpSpPr>
      <p:grpSpPr>
        <a:xfrm>
          <a:off x="0" y="0"/>
          <a:ext cx="0" cy="0"/>
          <a:chOff x="0" y="0"/>
          <a:chExt cx="0" cy="0"/>
        </a:xfrm>
      </p:grpSpPr>
      <p:pic>
        <p:nvPicPr>
          <p:cNvPr id="9" name="Picture 8" descr="blueCover2.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12188825" cy="6849080"/>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chemeClr val="bg1"/>
                </a:solidFill>
                <a:latin typeface="Arial"/>
                <a:cs typeface="Arial"/>
              </a:defRPr>
            </a:lvl1pPr>
          </a:lstStyle>
          <a:p>
            <a:r>
              <a:rPr lang="en-US" dirty="0" smtClean="0"/>
              <a:t>THANK YOU</a:t>
            </a:r>
            <a:endParaRPr lang="en-US" dirty="0"/>
          </a:p>
        </p:txBody>
      </p:sp>
      <p:pic>
        <p:nvPicPr>
          <p:cNvPr id="5" name="Picture 4" descr="SGM_twoTone_Reversed.eps"/>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597740" y="5961434"/>
            <a:ext cx="2616944" cy="369056"/>
          </a:xfrm>
          <a:prstGeom prst="rect">
            <a:avLst/>
          </a:prstGeom>
        </p:spPr>
      </p:pic>
    </p:spTree>
    <p:extLst>
      <p:ext uri="{BB962C8B-B14F-4D97-AF65-F5344CB8AC3E}">
        <p14:creationId xmlns:p14="http://schemas.microsoft.com/office/powerpoint/2010/main" xmlns="" val="1551690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xmlns="" val="1059488792"/>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0977" y="522288"/>
            <a:ext cx="10978407" cy="5016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4629" y="1282700"/>
            <a:ext cx="5383398"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81174" y="1282700"/>
            <a:ext cx="5383398"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09931092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 White (print friendly). Long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581026" y="5960450"/>
            <a:ext cx="2679624" cy="372861"/>
          </a:xfrm>
          <a:prstGeom prst="rect">
            <a:avLst/>
          </a:prstGeom>
        </p:spPr>
      </p:pic>
      <p:sp>
        <p:nvSpPr>
          <p:cNvPr id="10"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chemeClr val="tx1"/>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11"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xmlns="" val="263694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OVER - White (print friendly). Short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xmlns="" val="0"/>
              </a:ext>
            </a:extLst>
          </a:blip>
          <a:stretch>
            <a:fillRect/>
          </a:stretch>
        </p:blipFill>
        <p:spPr>
          <a:xfrm>
            <a:off x="581026" y="5960450"/>
            <a:ext cx="2679624" cy="372861"/>
          </a:xfrm>
          <a:prstGeom prst="rect">
            <a:avLst/>
          </a:prstGeom>
        </p:spPr>
      </p:pic>
      <p:sp>
        <p:nvSpPr>
          <p:cNvPr id="6"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22262E"/>
                </a:solidFill>
                <a:latin typeface="+mj-lt"/>
                <a:cs typeface="SapientSansRegular"/>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xmlns="" val="163749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 Divider - Blue">
    <p:bg>
      <p:bgPr>
        <a:solidFill>
          <a:schemeClr val="tx2"/>
        </a:solidFill>
        <a:effectLst/>
      </p:bgPr>
    </p:bg>
    <p:spTree>
      <p:nvGrpSpPr>
        <p:cNvPr id="1" name=""/>
        <p:cNvGrpSpPr/>
        <p:nvPr/>
      </p:nvGrpSpPr>
      <p:grpSpPr>
        <a:xfrm>
          <a:off x="0" y="0"/>
          <a:ext cx="0" cy="0"/>
          <a:chOff x="0" y="0"/>
          <a:chExt cx="0" cy="0"/>
        </a:xfrm>
      </p:grpSpPr>
      <p:pic>
        <p:nvPicPr>
          <p:cNvPr id="12" name="Picture 11" descr="blueCover2.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12188825" cy="6849080"/>
          </a:xfrm>
          <a:prstGeom prst="rect">
            <a:avLst/>
          </a:prstGeom>
        </p:spPr>
      </p:pic>
      <p:sp>
        <p:nvSpPr>
          <p:cNvPr id="3"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bg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9128364" cy="553998"/>
          </a:xfrm>
        </p:spPr>
        <p:txBody>
          <a:bodyPr lIns="0" tIns="0" rIns="0" bIns="0" anchor="b" anchorCtr="0">
            <a:noAutofit/>
          </a:bodyPr>
          <a:lstStyle>
            <a:lvl1pPr>
              <a:defRPr sz="3800" spc="-80">
                <a:solidFill>
                  <a:schemeClr val="bg1"/>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9128364" cy="292388"/>
          </a:xfrm>
        </p:spPr>
        <p:txBody>
          <a:bodyPr lIns="0" tIns="0" rIns="0" bIns="0">
            <a:noAutofit/>
          </a:bodyPr>
          <a:lstStyle>
            <a:lvl1pPr marL="0" indent="0" algn="l">
              <a:buNone/>
              <a:defRPr sz="1700" b="0" i="1">
                <a:solidFill>
                  <a:schemeClr val="accent1">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xmlns="" val="309750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Divider - White (print friendly)">
    <p:spTree>
      <p:nvGrpSpPr>
        <p:cNvPr id="1" name=""/>
        <p:cNvGrpSpPr/>
        <p:nvPr/>
      </p:nvGrpSpPr>
      <p:grpSpPr>
        <a:xfrm>
          <a:off x="0" y="0"/>
          <a:ext cx="0" cy="0"/>
          <a:chOff x="0" y="0"/>
          <a:chExt cx="0" cy="0"/>
        </a:xfrm>
      </p:grpSpPr>
      <p:pic>
        <p:nvPicPr>
          <p:cNvPr id="7" name="Picture 6" descr="WhiteCover.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11"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accent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10969864" cy="553998"/>
          </a:xfrm>
        </p:spPr>
        <p:txBody>
          <a:bodyPr lIns="0" tIns="0" rIns="0" bIns="0" anchor="b" anchorCtr="0">
            <a:noAutofit/>
          </a:bodyPr>
          <a:lstStyle>
            <a:lvl1pPr>
              <a:defRPr sz="3800" spc="-80">
                <a:solidFill>
                  <a:srgbClr val="22262E"/>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10969864" cy="292388"/>
          </a:xfrm>
        </p:spPr>
        <p:txBody>
          <a:bodyPr lIns="0" tIns="0" rIns="0" bIns="0">
            <a:noAutofit/>
          </a:bodyPr>
          <a:lstStyle>
            <a:lvl1pPr marL="0" indent="0" algn="l">
              <a:buNone/>
              <a:defRPr sz="1700" b="0" i="1">
                <a:solidFill>
                  <a:schemeClr val="accent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10" name="Rectangle 9"/>
          <p:cNvSpPr/>
          <p:nvPr userDrawn="1"/>
        </p:nvSpPr>
        <p:spPr>
          <a:xfrm>
            <a:off x="482600" y="6248400"/>
            <a:ext cx="342900" cy="444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7039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descr="adgendaBG.png"/>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2755900" cy="3136900"/>
          </a:xfrm>
          <a:prstGeom prst="rect">
            <a:avLst/>
          </a:prstGeom>
        </p:spPr>
      </p:pic>
      <p:sp>
        <p:nvSpPr>
          <p:cNvPr id="3" name="Content Placeholder 2"/>
          <p:cNvSpPr>
            <a:spLocks noGrp="1"/>
          </p:cNvSpPr>
          <p:nvPr>
            <p:ph idx="1"/>
          </p:nvPr>
        </p:nvSpPr>
        <p:spPr>
          <a:xfrm>
            <a:off x="6096000" y="1127918"/>
            <a:ext cx="5483384" cy="5031582"/>
          </a:xfrm>
        </p:spPr>
        <p:txBody>
          <a:bodyPr anchor="ctr" anchorCtr="0">
            <a:normAutofit/>
          </a:bodyPr>
          <a:lstStyle>
            <a:lvl1pPr marL="444500" indent="-457200">
              <a:spcBef>
                <a:spcPts val="1600"/>
              </a:spcBef>
              <a:buFont typeface="+mj-lt"/>
              <a:buAutoNum type="arabicPeriod"/>
              <a:defRPr sz="2000"/>
            </a:lvl1pPr>
            <a:lvl2pPr marL="660400" indent="-342900">
              <a:buFont typeface="Wingdings" charset="2"/>
              <a:buChar char="§"/>
              <a:defRPr sz="1800"/>
            </a:lvl2pPr>
            <a:lvl3pPr marL="952500" indent="-342900">
              <a:buFont typeface="Wingdings" charset="2"/>
              <a:buChar char="§"/>
              <a:defRPr sz="1700"/>
            </a:lvl3pPr>
            <a:lvl4pPr marL="1257300" indent="-241300">
              <a:defRPr sz="1600"/>
            </a:lvl4pPr>
            <a:lvl5pPr marL="1498600" indent="-241300">
              <a:defRPr sz="15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txBox="1">
            <a:spLocks/>
          </p:cNvSpPr>
          <p:nvPr userDrawn="1"/>
        </p:nvSpPr>
        <p:spPr>
          <a:xfrm>
            <a:off x="603011" y="2956738"/>
            <a:ext cx="10969864" cy="553998"/>
          </a:xfrm>
          <a:prstGeom prst="rect">
            <a:avLst/>
          </a:prstGeom>
        </p:spPr>
        <p:txBody>
          <a:bodyPr vert="horz" lIns="0" tIns="0" rIns="0" bIns="0" rtlCol="0" anchor="b" anchorCtr="0">
            <a:noAutofit/>
          </a:bodyPr>
          <a:lstStyle>
            <a:lvl1pPr algn="l" defTabSz="457200" rtl="0" eaLnBrk="1" latinLnBrk="0" hangingPunct="1">
              <a:spcBef>
                <a:spcPct val="0"/>
              </a:spcBef>
              <a:buNone/>
              <a:defRPr sz="3800" b="1" kern="1200" spc="-80">
                <a:solidFill>
                  <a:srgbClr val="22262E"/>
                </a:solidFill>
                <a:latin typeface="Arial"/>
                <a:ea typeface="+mj-ea"/>
                <a:cs typeface="Arial"/>
              </a:defRPr>
            </a:lvl1pPr>
          </a:lstStyle>
          <a:p>
            <a:r>
              <a:rPr lang="en-US" dirty="0" smtClean="0"/>
              <a:t>AGENDA</a:t>
            </a:r>
            <a:endParaRPr lang="en-US" dirty="0"/>
          </a:p>
        </p:txBody>
      </p:sp>
    </p:spTree>
    <p:extLst>
      <p:ext uri="{BB962C8B-B14F-4D97-AF65-F5344CB8AC3E}">
        <p14:creationId xmlns:p14="http://schemas.microsoft.com/office/powerpoint/2010/main" xmlns="" val="215771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creen Imag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88825"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xmlns="" val="43083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609441" y="868300"/>
            <a:ext cx="10969943" cy="503158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xmlns="" val="408143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92100"/>
            <a:ext cx="10969943" cy="444500"/>
          </a:xfrm>
          <a:prstGeom prst="rect">
            <a:avLst/>
          </a:prstGeom>
        </p:spPr>
        <p:txBody>
          <a:bodyPr vert="horz" lIns="0" tIns="4572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869242"/>
            <a:ext cx="10969943" cy="5031582"/>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pic>
        <p:nvPicPr>
          <p:cNvPr id="12" name="Picture 11" descr="SapientGM_Logo_BugRed.eps"/>
          <p:cNvPicPr>
            <a:picLocks noChangeAspect="1"/>
          </p:cNvPicPr>
          <p:nvPr userDrawn="1"/>
        </p:nvPicPr>
        <p:blipFill>
          <a:blip r:embed="rId26">
            <a:extLst>
              <a:ext uri="{28A0092B-C50C-407E-A947-70E740481C1C}">
                <a14:useLocalDpi xmlns:a14="http://schemas.microsoft.com/office/drawing/2010/main" xmlns="" val="0"/>
              </a:ext>
            </a:extLst>
          </a:blip>
          <a:stretch>
            <a:fillRect/>
          </a:stretch>
        </p:blipFill>
        <p:spPr>
          <a:xfrm>
            <a:off x="575724" y="6327465"/>
            <a:ext cx="139546" cy="279091"/>
          </a:xfrm>
          <a:prstGeom prst="rect">
            <a:avLst/>
          </a:prstGeom>
        </p:spPr>
      </p:pic>
      <p:sp>
        <p:nvSpPr>
          <p:cNvPr id="13"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2016 SAPIENT GLOBAL MARKETS</a:t>
            </a:r>
            <a:r>
              <a:rPr lang="en-US" sz="800" b="0" baseline="0" dirty="0" smtClean="0">
                <a:solidFill>
                  <a:schemeClr val="bg1">
                    <a:lumMod val="50000"/>
                  </a:schemeClr>
                </a:solidFill>
                <a:latin typeface="SapientSansMedium"/>
                <a:cs typeface="SapientSansMedium"/>
              </a:rPr>
              <a:t>    </a:t>
            </a:r>
            <a:r>
              <a:rPr lang="en-US" sz="800" b="0" dirty="0" smtClean="0">
                <a:solidFill>
                  <a:schemeClr val="bg1">
                    <a:lumMod val="50000"/>
                  </a:schemeClr>
                </a:solidFill>
                <a:latin typeface="SapientSansMedium"/>
                <a:cs typeface="SapientSansMedium"/>
              </a:rPr>
              <a:t>|   CONFIDENTIAL</a:t>
            </a:r>
            <a:endParaRPr lang="en-US" sz="800" b="0" dirty="0">
              <a:solidFill>
                <a:schemeClr val="bg1">
                  <a:lumMod val="50000"/>
                </a:schemeClr>
              </a:solidFill>
              <a:latin typeface="SapientSansMedium"/>
              <a:cs typeface="SapientSansMedium"/>
            </a:endParaRPr>
          </a:p>
        </p:txBody>
      </p:sp>
      <p:sp>
        <p:nvSpPr>
          <p:cNvPr id="14"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xmlns="" val="216525912"/>
      </p:ext>
    </p:extLst>
  </p:cSld>
  <p:clrMap bg1="lt1" tx1="dk1" bg2="lt2" tx2="dk2" accent1="accent1" accent2="accent2" accent3="accent3" accent4="accent4" accent5="accent5" accent6="accent6" hlink="hlink" folHlink="folHlink"/>
  <p:sldLayoutIdLst>
    <p:sldLayoutId id="2147483658" r:id="rId1"/>
    <p:sldLayoutId id="2147483713" r:id="rId2"/>
    <p:sldLayoutId id="2147483659" r:id="rId3"/>
    <p:sldLayoutId id="2147483714" r:id="rId4"/>
    <p:sldLayoutId id="2147483660" r:id="rId5"/>
    <p:sldLayoutId id="2147483661" r:id="rId6"/>
    <p:sldLayoutId id="2147483682" r:id="rId7"/>
    <p:sldLayoutId id="2147483683" r:id="rId8"/>
    <p:sldLayoutId id="2147483672" r:id="rId9"/>
    <p:sldLayoutId id="2147483684" r:id="rId10"/>
    <p:sldLayoutId id="2147483674" r:id="rId11"/>
    <p:sldLayoutId id="2147483685" r:id="rId12"/>
    <p:sldLayoutId id="2147483687" r:id="rId13"/>
    <p:sldLayoutId id="2147483688" r:id="rId14"/>
    <p:sldLayoutId id="2147483677" r:id="rId15"/>
    <p:sldLayoutId id="2147483678" r:id="rId16"/>
    <p:sldLayoutId id="2147483679" r:id="rId17"/>
    <p:sldLayoutId id="2147483690" r:id="rId18"/>
    <p:sldLayoutId id="2147483686" r:id="rId19"/>
    <p:sldLayoutId id="2147483712" r:id="rId20"/>
    <p:sldLayoutId id="2147483663" r:id="rId21"/>
    <p:sldLayoutId id="2147483662" r:id="rId22"/>
    <p:sldLayoutId id="2147483715" r:id="rId23"/>
    <p:sldLayoutId id="2147483716" r:id="rId24"/>
  </p:sldLayoutIdLst>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9.xml"/><Relationship Id="rId5" Type="http://schemas.openxmlformats.org/officeDocument/2006/relationships/image" Target="../media/image17.jpe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hyperlink" Target="http://www.google.co.in/imgres?imgurl=http://www.developer.com/img/2009/01/JavaTreeSet1.png&amp;imgrefurl=http://www.developer.com/design/article.php/3795251&amp;usg=__b8x0U05VsoGrpIFQrWSeHR_Oq0E=&amp;h=282&amp;w=328&amp;sz=3&amp;hl=en&amp;start=1&amp;sig2=nKAQ8d3HzPeST6Eg-SVfjA&amp;zoom=1&amp;um=1&amp;itbs=1&amp;tbnid=PBzulVTd6olt3M:&amp;tbnh=101&amp;tbnw=118&amp;prev=/images?q=TreeSet&amp;um=1&amp;hl=en&amp;tbs=isch:1&amp;ei=M4T4TIvCNonyrQfyouWNBw" TargetMode="External"/><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3.xml"/><Relationship Id="rId6" Type="http://schemas.openxmlformats.org/officeDocument/2006/relationships/image" Target="../media/image8.png"/><Relationship Id="rId5" Type="http://schemas.openxmlformats.org/officeDocument/2006/relationships/hyperlink" Target="../../../../../../MyWork/jdk-1_5_0-doc/docs/api/java/util/Comparator.html" TargetMode="External"/><Relationship Id="rId4" Type="http://schemas.openxmlformats.org/officeDocument/2006/relationships/hyperlink" Target="../../../../../../MyWork/jdk-1_5_0-doc/docs/api/java/util/List.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9.xml"/><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9.xml"/><Relationship Id="rId5" Type="http://schemas.openxmlformats.org/officeDocument/2006/relationships/image" Target="../media/image52.png"/><Relationship Id="rId4" Type="http://schemas.openxmlformats.org/officeDocument/2006/relationships/image" Target="../media/image51.png"/></Relationships>
</file>

<file path=ppt/slides/_rels/slide51.xml.rels><?xml version="1.0" encoding="UTF-8" standalone="yes"?>
<Relationships xmlns="http://schemas.openxmlformats.org/package/2006/relationships"><Relationship Id="rId3" Type="http://schemas.openxmlformats.org/officeDocument/2006/relationships/hyperlink" Target="http://docs.oracle.com/javase/6/docs/api/java/util/List.html" TargetMode="External"/><Relationship Id="rId2" Type="http://schemas.openxmlformats.org/officeDocument/2006/relationships/hyperlink" Target="http://docs.oracle.com/javase/6/docs/api/java/lang/Comparable.html" TargetMode="Externa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hyperlink" Target="http://docs.oracle.com/javase/6/docs/api/java/util/Comparator.html" TargetMode="External"/><Relationship Id="rId2" Type="http://schemas.openxmlformats.org/officeDocument/2006/relationships/hyperlink" Target="http://docs.oracle.com/javase/6/docs/api/java/util/List.html" TargetMode="External"/><Relationship Id="rId1" Type="http://schemas.openxmlformats.org/officeDocument/2006/relationships/slideLayout" Target="../slideLayouts/slideLayout9.xml"/><Relationship Id="rId4" Type="http://schemas.openxmlformats.org/officeDocument/2006/relationships/image" Target="../media/image54.png"/></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9.xml"/><Relationship Id="rId5" Type="http://schemas.openxmlformats.org/officeDocument/2006/relationships/image" Target="../media/image59.png"/><Relationship Id="rId4" Type="http://schemas.openxmlformats.org/officeDocument/2006/relationships/image" Target="../media/image5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9.xml"/><Relationship Id="rId4" Type="http://schemas.openxmlformats.org/officeDocument/2006/relationships/image" Target="../media/image9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2" Type="http://schemas.openxmlformats.org/officeDocument/2006/relationships/hyperlink" Target="http://www.javatpoint.com/collections-in-java" TargetMode="External"/><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b="1" dirty="0" smtClean="0">
                <a:solidFill>
                  <a:schemeClr val="bg1"/>
                </a:solidFill>
                <a:latin typeface="+mj-lt"/>
              </a:rPr>
              <a:t>Java Collections</a:t>
            </a:r>
            <a:endParaRPr lang="en-US" b="1" dirty="0">
              <a:solidFill>
                <a:schemeClr val="bg1"/>
              </a:solidFill>
              <a:latin typeface="+mj-lt"/>
            </a:endParaRPr>
          </a:p>
        </p:txBody>
      </p:sp>
      <p:sp>
        <p:nvSpPr>
          <p:cNvPr id="7" name="Text Placeholder 14"/>
          <p:cNvSpPr>
            <a:spLocks noGrp="1"/>
          </p:cNvSpPr>
          <p:nvPr>
            <p:ph type="body" sz="quarter" idx="10"/>
          </p:nvPr>
        </p:nvSpPr>
        <p:spPr/>
        <p:txBody>
          <a:bodyPr lIns="0" tIns="0" rIns="0" bIns="0">
            <a:noAutofit/>
          </a:bodyPr>
          <a:lstStyle>
            <a:lvl1pPr marL="0" indent="0">
              <a:buNone/>
              <a:defRPr sz="3000" spc="0">
                <a:ln>
                  <a:noFill/>
                </a:ln>
                <a:solidFill>
                  <a:schemeClr val="accent1"/>
                </a:solidFill>
                <a:latin typeface="SapientSansRegular"/>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latin typeface="+mj-lt"/>
              </a:rPr>
              <a:t>Sept 19, 2016</a:t>
            </a:r>
          </a:p>
        </p:txBody>
      </p:sp>
    </p:spTree>
    <p:extLst>
      <p:ext uri="{BB962C8B-B14F-4D97-AF65-F5344CB8AC3E}">
        <p14:creationId xmlns:p14="http://schemas.microsoft.com/office/powerpoint/2010/main" xmlns="" val="3652603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interface and class hierarchy for collection</a:t>
            </a:r>
            <a:endParaRPr lang="en-US" dirty="0"/>
          </a:p>
        </p:txBody>
      </p:sp>
      <p:pic>
        <p:nvPicPr>
          <p:cNvPr id="3174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819523" y="878681"/>
            <a:ext cx="6343650" cy="5010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28984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184" y="369218"/>
            <a:ext cx="10969943" cy="444500"/>
          </a:xfrm>
        </p:spPr>
        <p:txBody>
          <a:bodyPr/>
          <a:lstStyle/>
          <a:p>
            <a:r>
              <a:rPr lang="en-US" dirty="0" smtClean="0"/>
              <a:t>Four basic Flavors of collections </a:t>
            </a:r>
            <a:endParaRPr lang="en-US" dirty="0"/>
          </a:p>
        </p:txBody>
      </p:sp>
      <p:sp>
        <p:nvSpPr>
          <p:cNvPr id="3" name="Content Placeholder 2"/>
          <p:cNvSpPr>
            <a:spLocks noGrp="1"/>
          </p:cNvSpPr>
          <p:nvPr>
            <p:ph idx="1"/>
          </p:nvPr>
        </p:nvSpPr>
        <p:spPr>
          <a:xfrm>
            <a:off x="565899" y="897328"/>
            <a:ext cx="5544616" cy="5097071"/>
          </a:xfrm>
        </p:spPr>
        <p:txBody>
          <a:bodyPr/>
          <a:lstStyle/>
          <a:p>
            <a:pPr algn="just">
              <a:lnSpc>
                <a:spcPct val="100000"/>
              </a:lnSpc>
            </a:pPr>
            <a:r>
              <a:rPr lang="en-US" dirty="0"/>
              <a:t>List – </a:t>
            </a:r>
            <a:r>
              <a:rPr lang="en-US" dirty="0" smtClean="0"/>
              <a:t>List of </a:t>
            </a:r>
            <a:r>
              <a:rPr lang="en-US" dirty="0" err="1" smtClean="0"/>
              <a:t>things.It</a:t>
            </a:r>
            <a:r>
              <a:rPr lang="en-US" dirty="0" smtClean="0"/>
              <a:t> is an interface that represents a linear collection of elements. Order is maintained. Example:- </a:t>
            </a:r>
            <a:r>
              <a:rPr lang="en-US" dirty="0" err="1" smtClean="0"/>
              <a:t>ArrayList</a:t>
            </a:r>
            <a:r>
              <a:rPr lang="en-US" dirty="0" smtClean="0"/>
              <a:t>, </a:t>
            </a:r>
            <a:r>
              <a:rPr lang="en-US" dirty="0" err="1" smtClean="0"/>
              <a:t>LinkedList</a:t>
            </a:r>
            <a:r>
              <a:rPr lang="en-US" dirty="0" smtClean="0"/>
              <a:t>.</a:t>
            </a:r>
            <a:endParaRPr lang="en-US" dirty="0"/>
          </a:p>
          <a:p>
            <a:pPr algn="just">
              <a:lnSpc>
                <a:spcPct val="100000"/>
              </a:lnSpc>
              <a:buFont typeface="Wingdings" pitchFamily="2" charset="2"/>
              <a:buNone/>
            </a:pPr>
            <a:endParaRPr lang="en-US" dirty="0"/>
          </a:p>
          <a:p>
            <a:pPr algn="just">
              <a:lnSpc>
                <a:spcPct val="100000"/>
              </a:lnSpc>
            </a:pPr>
            <a:r>
              <a:rPr lang="en-US" dirty="0"/>
              <a:t>Set – </a:t>
            </a:r>
            <a:r>
              <a:rPr lang="en-US" dirty="0" smtClean="0"/>
              <a:t>Unique things. It is also an interface to represent linear collection with no duplicates. Order of insertion is not maintained. Example:- HashSet, TreeSet </a:t>
            </a:r>
          </a:p>
          <a:p>
            <a:pPr algn="just">
              <a:lnSpc>
                <a:spcPct val="100000"/>
              </a:lnSpc>
            </a:pPr>
            <a:endParaRPr lang="en-US" dirty="0" smtClean="0"/>
          </a:p>
          <a:p>
            <a:pPr algn="just">
              <a:lnSpc>
                <a:spcPct val="100000"/>
              </a:lnSpc>
            </a:pPr>
            <a:r>
              <a:rPr lang="en-US" dirty="0" smtClean="0"/>
              <a:t>Map </a:t>
            </a:r>
            <a:r>
              <a:rPr lang="en-US" dirty="0"/>
              <a:t>– </a:t>
            </a:r>
            <a:r>
              <a:rPr lang="en-US" dirty="0" smtClean="0"/>
              <a:t>Things with unique ID. It represents an indexed collection i.e. key-value pairs. Example:- </a:t>
            </a:r>
            <a:r>
              <a:rPr lang="en-US" dirty="0" err="1" smtClean="0"/>
              <a:t>HashMap</a:t>
            </a:r>
            <a:endParaRPr lang="en-US" dirty="0" smtClean="0"/>
          </a:p>
          <a:p>
            <a:pPr algn="just">
              <a:lnSpc>
                <a:spcPct val="100000"/>
              </a:lnSpc>
            </a:pPr>
            <a:endParaRPr lang="en-US" dirty="0" smtClean="0"/>
          </a:p>
          <a:p>
            <a:pPr algn="just">
              <a:lnSpc>
                <a:spcPct val="100000"/>
              </a:lnSpc>
            </a:pPr>
            <a:r>
              <a:rPr lang="en-US" dirty="0" smtClean="0"/>
              <a:t>Queue </a:t>
            </a:r>
            <a:r>
              <a:rPr lang="en-US" dirty="0"/>
              <a:t>– </a:t>
            </a:r>
            <a:r>
              <a:rPr lang="en-US" dirty="0" smtClean="0"/>
              <a:t>Arranged by order in which they are to be processed. It </a:t>
            </a:r>
            <a:r>
              <a:rPr lang="en-US" dirty="0"/>
              <a:t>is a linear collection but maintains the sequence of elements. Example:- </a:t>
            </a:r>
            <a:r>
              <a:rPr lang="en-US" dirty="0" err="1"/>
              <a:t>LinkedList</a:t>
            </a:r>
            <a:endParaRPr lang="en-US" dirty="0"/>
          </a:p>
          <a:p>
            <a:endParaRPr lang="en-US" dirty="0"/>
          </a:p>
        </p:txBody>
      </p:sp>
      <p:pic>
        <p:nvPicPr>
          <p:cNvPr id="4" name="Picture 4" descr="duplicate-content"/>
          <p:cNvPicPr>
            <a:picLocks noChangeAspect="1" noChangeArrowheads="1"/>
          </p:cNvPicPr>
          <p:nvPr/>
        </p:nvPicPr>
        <p:blipFill>
          <a:blip r:embed="rId2"/>
          <a:srcRect/>
          <a:stretch>
            <a:fillRect/>
          </a:stretch>
        </p:blipFill>
        <p:spPr bwMode="auto">
          <a:xfrm>
            <a:off x="8458170" y="2191668"/>
            <a:ext cx="1066800" cy="903288"/>
          </a:xfrm>
          <a:prstGeom prst="rect">
            <a:avLst/>
          </a:prstGeom>
          <a:noFill/>
          <a:ln w="9525">
            <a:noFill/>
            <a:miter lim="800000"/>
            <a:headEnd/>
            <a:tailEnd/>
          </a:ln>
        </p:spPr>
      </p:pic>
      <p:pic>
        <p:nvPicPr>
          <p:cNvPr id="5" name="Picture 6" descr="list"/>
          <p:cNvPicPr>
            <a:picLocks noChangeAspect="1" noChangeArrowheads="1"/>
          </p:cNvPicPr>
          <p:nvPr/>
        </p:nvPicPr>
        <p:blipFill>
          <a:blip r:embed="rId3" cstate="print"/>
          <a:srcRect/>
          <a:stretch>
            <a:fillRect/>
          </a:stretch>
        </p:blipFill>
        <p:spPr bwMode="auto">
          <a:xfrm>
            <a:off x="8381970" y="591468"/>
            <a:ext cx="1143000" cy="1133475"/>
          </a:xfrm>
          <a:prstGeom prst="rect">
            <a:avLst/>
          </a:prstGeom>
          <a:noFill/>
          <a:ln w="9525">
            <a:noFill/>
            <a:miter lim="800000"/>
            <a:headEnd/>
            <a:tailEnd/>
          </a:ln>
        </p:spPr>
      </p:pic>
      <p:pic>
        <p:nvPicPr>
          <p:cNvPr id="6" name="Picture 7" descr="key"/>
          <p:cNvPicPr>
            <a:picLocks noChangeAspect="1" noChangeArrowheads="1"/>
          </p:cNvPicPr>
          <p:nvPr/>
        </p:nvPicPr>
        <p:blipFill>
          <a:blip r:embed="rId4" cstate="print"/>
          <a:srcRect/>
          <a:stretch>
            <a:fillRect/>
          </a:stretch>
        </p:blipFill>
        <p:spPr bwMode="auto">
          <a:xfrm>
            <a:off x="8534370" y="3639468"/>
            <a:ext cx="914400" cy="914400"/>
          </a:xfrm>
          <a:prstGeom prst="rect">
            <a:avLst/>
          </a:prstGeom>
          <a:noFill/>
          <a:ln w="9525">
            <a:noFill/>
            <a:miter lim="800000"/>
            <a:headEnd/>
            <a:tailEnd/>
          </a:ln>
        </p:spPr>
      </p:pic>
      <p:pic>
        <p:nvPicPr>
          <p:cNvPr id="7" name="Picture 8" descr="queue_line_2"/>
          <p:cNvPicPr>
            <a:picLocks noChangeAspect="1" noChangeArrowheads="1"/>
          </p:cNvPicPr>
          <p:nvPr/>
        </p:nvPicPr>
        <p:blipFill>
          <a:blip r:embed="rId5"/>
          <a:srcRect/>
          <a:stretch>
            <a:fillRect/>
          </a:stretch>
        </p:blipFill>
        <p:spPr bwMode="auto">
          <a:xfrm>
            <a:off x="8381970" y="4782468"/>
            <a:ext cx="1524000" cy="1022350"/>
          </a:xfrm>
          <a:prstGeom prst="rect">
            <a:avLst/>
          </a:prstGeom>
          <a:noFill/>
          <a:ln w="9525">
            <a:noFill/>
            <a:miter lim="800000"/>
            <a:headEnd/>
            <a:tailEnd/>
          </a:ln>
        </p:spPr>
      </p:pic>
    </p:spTree>
    <p:extLst>
      <p:ext uri="{BB962C8B-B14F-4D97-AF65-F5344CB8AC3E}">
        <p14:creationId xmlns:p14="http://schemas.microsoft.com/office/powerpoint/2010/main" xmlns="" val="219786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b="1" dirty="0" smtClean="0"/>
              <a:t>List Interface</a:t>
            </a:r>
            <a:endParaRPr lang="en-US" sz="2000" dirty="0" smtClean="0"/>
          </a:p>
        </p:txBody>
      </p:sp>
      <p:sp>
        <p:nvSpPr>
          <p:cNvPr id="10245" name="Rectangle 3"/>
          <p:cNvSpPr>
            <a:spLocks noChangeArrowheads="1"/>
          </p:cNvSpPr>
          <p:nvPr/>
        </p:nvSpPr>
        <p:spPr bwMode="auto">
          <a:xfrm>
            <a:off x="507868" y="1066800"/>
            <a:ext cx="6703854" cy="5257800"/>
          </a:xfrm>
          <a:prstGeom prst="rect">
            <a:avLst/>
          </a:prstGeom>
          <a:noFill/>
          <a:ln w="9525">
            <a:noFill/>
            <a:miter lim="800000"/>
            <a:headEnd/>
            <a:tailEnd/>
          </a:ln>
        </p:spPr>
        <p:txBody>
          <a:bodyPr lIns="91429" tIns="45714" rIns="91429" bIns="45714"/>
          <a:lstStyle/>
          <a:p>
            <a:pPr marL="285750" indent="-285750" algn="just" eaLnBrk="0" hangingPunct="0">
              <a:lnSpc>
                <a:spcPct val="150000"/>
              </a:lnSpc>
              <a:spcBef>
                <a:spcPct val="20000"/>
              </a:spcBef>
              <a:buClr>
                <a:schemeClr val="accent1"/>
              </a:buClr>
              <a:buFont typeface="Arial" panose="020B0604020202020204" pitchFamily="34" charset="0"/>
              <a:buChar char="•"/>
            </a:pPr>
            <a:r>
              <a:rPr lang="en-US" sz="1600" dirty="0" smtClean="0">
                <a:solidFill>
                  <a:srgbClr val="4D4D4D"/>
                </a:solidFill>
              </a:rPr>
              <a:t>Cares about the indexes.</a:t>
            </a:r>
          </a:p>
          <a:p>
            <a:pPr marL="285750" indent="-285750" algn="just" eaLnBrk="0" hangingPunct="0">
              <a:lnSpc>
                <a:spcPct val="150000"/>
              </a:lnSpc>
              <a:spcBef>
                <a:spcPct val="20000"/>
              </a:spcBef>
              <a:buClr>
                <a:schemeClr val="accent1"/>
              </a:buClr>
              <a:buFont typeface="Arial" panose="020B0604020202020204" pitchFamily="34" charset="0"/>
              <a:buChar char="•"/>
            </a:pPr>
            <a:r>
              <a:rPr lang="en-US" sz="1600" i="0" dirty="0" smtClean="0">
                <a:solidFill>
                  <a:srgbClr val="4D4D4D"/>
                </a:solidFill>
              </a:rPr>
              <a:t>Have set of methods related to index.</a:t>
            </a:r>
          </a:p>
          <a:p>
            <a:pPr marL="285750" indent="-285750" algn="just" eaLnBrk="0" hangingPunct="0">
              <a:lnSpc>
                <a:spcPct val="150000"/>
              </a:lnSpc>
              <a:spcBef>
                <a:spcPct val="20000"/>
              </a:spcBef>
              <a:buClr>
                <a:schemeClr val="accent1"/>
              </a:buClr>
              <a:buFont typeface="Arial" panose="020B0604020202020204" pitchFamily="34" charset="0"/>
              <a:buChar char="•"/>
            </a:pPr>
            <a:r>
              <a:rPr lang="en-US" sz="1600" dirty="0" smtClean="0">
                <a:solidFill>
                  <a:srgbClr val="4D4D4D"/>
                </a:solidFill>
              </a:rPr>
              <a:t>Method ex.- get(index), </a:t>
            </a:r>
            <a:r>
              <a:rPr lang="en-US" sz="1600" dirty="0" err="1" smtClean="0">
                <a:solidFill>
                  <a:srgbClr val="4D4D4D"/>
                </a:solidFill>
              </a:rPr>
              <a:t>indexOf</a:t>
            </a:r>
            <a:r>
              <a:rPr lang="en-US" sz="1600" dirty="0" smtClean="0">
                <a:solidFill>
                  <a:srgbClr val="4D4D4D"/>
                </a:solidFill>
              </a:rPr>
              <a:t>(element), add(</a:t>
            </a:r>
            <a:r>
              <a:rPr lang="en-US" sz="1600" dirty="0" err="1" smtClean="0">
                <a:solidFill>
                  <a:srgbClr val="4D4D4D"/>
                </a:solidFill>
              </a:rPr>
              <a:t>obj</a:t>
            </a:r>
            <a:r>
              <a:rPr lang="en-US" sz="1600" dirty="0" smtClean="0">
                <a:solidFill>
                  <a:srgbClr val="4D4D4D"/>
                </a:solidFill>
              </a:rPr>
              <a:t>, </a:t>
            </a:r>
            <a:r>
              <a:rPr lang="en-US" sz="1600" dirty="0" err="1" smtClean="0">
                <a:solidFill>
                  <a:srgbClr val="4D4D4D"/>
                </a:solidFill>
              </a:rPr>
              <a:t>inderx</a:t>
            </a:r>
            <a:r>
              <a:rPr lang="en-US" sz="1600" dirty="0" smtClean="0">
                <a:solidFill>
                  <a:srgbClr val="4D4D4D"/>
                </a:solidFill>
              </a:rPr>
              <a:t>) etc.</a:t>
            </a:r>
          </a:p>
          <a:p>
            <a:pPr marL="285750" indent="-285750" algn="just" eaLnBrk="0" hangingPunct="0">
              <a:lnSpc>
                <a:spcPct val="150000"/>
              </a:lnSpc>
              <a:spcBef>
                <a:spcPct val="20000"/>
              </a:spcBef>
              <a:buClr>
                <a:schemeClr val="accent1"/>
              </a:buClr>
              <a:buFont typeface="Arial" panose="020B0604020202020204" pitchFamily="34" charset="0"/>
              <a:buChar char="•"/>
            </a:pPr>
            <a:r>
              <a:rPr lang="en-US" sz="1600" i="0" dirty="0" smtClean="0">
                <a:solidFill>
                  <a:srgbClr val="4D4D4D"/>
                </a:solidFill>
              </a:rPr>
              <a:t>All three list implementations are ordered by index position.</a:t>
            </a:r>
          </a:p>
          <a:p>
            <a:pPr marL="285750" indent="-285750" algn="just" eaLnBrk="0" hangingPunct="0">
              <a:lnSpc>
                <a:spcPct val="150000"/>
              </a:lnSpc>
              <a:spcBef>
                <a:spcPct val="20000"/>
              </a:spcBef>
              <a:buClr>
                <a:schemeClr val="accent1"/>
              </a:buClr>
              <a:buFont typeface="Arial" panose="020B0604020202020204" pitchFamily="34" charset="0"/>
              <a:buChar char="•"/>
            </a:pPr>
            <a:r>
              <a:rPr lang="en-US" sz="1600" dirty="0" smtClean="0">
                <a:solidFill>
                  <a:srgbClr val="4D4D4D"/>
                </a:solidFill>
              </a:rPr>
              <a:t>Implementations are:</a:t>
            </a:r>
          </a:p>
          <a:p>
            <a:pPr marL="742950" lvl="1" indent="-285750" algn="just" eaLnBrk="0" hangingPunct="0">
              <a:lnSpc>
                <a:spcPct val="150000"/>
              </a:lnSpc>
              <a:spcBef>
                <a:spcPct val="20000"/>
              </a:spcBef>
              <a:buClr>
                <a:schemeClr val="accent1"/>
              </a:buClr>
              <a:buFont typeface="Arial" panose="020B0604020202020204" pitchFamily="34" charset="0"/>
              <a:buChar char="•"/>
            </a:pPr>
            <a:r>
              <a:rPr lang="en-US" sz="1600" i="0" dirty="0" err="1" smtClean="0">
                <a:solidFill>
                  <a:srgbClr val="4D4D4D"/>
                </a:solidFill>
              </a:rPr>
              <a:t>ArrayList</a:t>
            </a:r>
            <a:endParaRPr lang="en-US" sz="1600" i="0" dirty="0" smtClean="0">
              <a:solidFill>
                <a:srgbClr val="4D4D4D"/>
              </a:solidFill>
            </a:endParaRPr>
          </a:p>
          <a:p>
            <a:pPr marL="742950" lvl="1" indent="-285750" algn="just" eaLnBrk="0" hangingPunct="0">
              <a:lnSpc>
                <a:spcPct val="150000"/>
              </a:lnSpc>
              <a:spcBef>
                <a:spcPct val="20000"/>
              </a:spcBef>
              <a:buClr>
                <a:schemeClr val="accent1"/>
              </a:buClr>
              <a:buFont typeface="Arial" panose="020B0604020202020204" pitchFamily="34" charset="0"/>
              <a:buChar char="•"/>
            </a:pPr>
            <a:r>
              <a:rPr lang="en-US" sz="1600" dirty="0" err="1" smtClean="0">
                <a:solidFill>
                  <a:srgbClr val="4D4D4D"/>
                </a:solidFill>
              </a:rPr>
              <a:t>LinkedList</a:t>
            </a:r>
            <a:endParaRPr lang="en-US" sz="1600" dirty="0" smtClean="0">
              <a:solidFill>
                <a:srgbClr val="4D4D4D"/>
              </a:solidFill>
            </a:endParaRPr>
          </a:p>
          <a:p>
            <a:pPr marL="742950" lvl="1" indent="-285750" algn="just" eaLnBrk="0" hangingPunct="0">
              <a:lnSpc>
                <a:spcPct val="150000"/>
              </a:lnSpc>
              <a:spcBef>
                <a:spcPct val="20000"/>
              </a:spcBef>
              <a:buClr>
                <a:schemeClr val="accent1"/>
              </a:buClr>
              <a:buFont typeface="Arial" panose="020B0604020202020204" pitchFamily="34" charset="0"/>
              <a:buChar char="•"/>
            </a:pPr>
            <a:r>
              <a:rPr lang="en-US" sz="1600" i="0" dirty="0" smtClean="0">
                <a:solidFill>
                  <a:srgbClr val="4D4D4D"/>
                </a:solidFill>
              </a:rPr>
              <a:t>Vector</a:t>
            </a:r>
            <a:endParaRPr lang="en-US" sz="1600" i="0" dirty="0">
              <a:solidFill>
                <a:srgbClr val="4D4D4D"/>
              </a:solidFill>
            </a:endParaRPr>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23059" y="3079520"/>
            <a:ext cx="5019675" cy="10763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31234243"/>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ArrayList</a:t>
            </a:r>
            <a:endParaRPr lang="en-US" dirty="0"/>
          </a:p>
        </p:txBody>
      </p:sp>
      <p:sp>
        <p:nvSpPr>
          <p:cNvPr id="3" name="Content Placeholder 2"/>
          <p:cNvSpPr>
            <a:spLocks noGrp="1"/>
          </p:cNvSpPr>
          <p:nvPr>
            <p:ph idx="1"/>
          </p:nvPr>
        </p:nvSpPr>
        <p:spPr>
          <a:xfrm>
            <a:off x="609442" y="868299"/>
            <a:ext cx="5530102" cy="5082557"/>
          </a:xfrm>
        </p:spPr>
        <p:txBody>
          <a:bodyPr/>
          <a:lstStyle/>
          <a:p>
            <a:r>
              <a:rPr lang="en-US" dirty="0"/>
              <a:t>Resizable-array implementation of the List interface.</a:t>
            </a:r>
          </a:p>
          <a:p>
            <a:endParaRPr lang="en-US" dirty="0"/>
          </a:p>
          <a:p>
            <a:r>
              <a:rPr lang="en-US" dirty="0"/>
              <a:t>Used to store multiple elements but the count is unknown beforehand.</a:t>
            </a:r>
          </a:p>
          <a:p>
            <a:endParaRPr lang="en-US" dirty="0"/>
          </a:p>
          <a:p>
            <a:r>
              <a:rPr lang="en-US" dirty="0"/>
              <a:t>Adding elements at the end and accessing elements at any position is faster.</a:t>
            </a:r>
          </a:p>
          <a:p>
            <a:endParaRPr lang="en-US" dirty="0"/>
          </a:p>
          <a:p>
            <a:r>
              <a:rPr lang="en-US" dirty="0"/>
              <a:t>Costlier in terms of performance if elements are added/removed in between.</a:t>
            </a:r>
          </a:p>
          <a:p>
            <a:endParaRPr lang="en-US" dirty="0"/>
          </a:p>
        </p:txBody>
      </p:sp>
      <p:sp>
        <p:nvSpPr>
          <p:cNvPr id="4" name="AutoShape 3"/>
          <p:cNvSpPr>
            <a:spLocks noChangeArrowheads="1"/>
          </p:cNvSpPr>
          <p:nvPr/>
        </p:nvSpPr>
        <p:spPr bwMode="auto">
          <a:xfrm>
            <a:off x="7400328" y="5014685"/>
            <a:ext cx="4062942" cy="6096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p>
            <a:r>
              <a:rPr lang="en-US" sz="1600" i="0" dirty="0">
                <a:solidFill>
                  <a:srgbClr val="4D4D4D"/>
                </a:solidFill>
              </a:rPr>
              <a:t>List </a:t>
            </a:r>
            <a:r>
              <a:rPr lang="en-US" sz="1600" i="0" dirty="0" err="1">
                <a:solidFill>
                  <a:srgbClr val="4D4D4D"/>
                </a:solidFill>
              </a:rPr>
              <a:t>aList</a:t>
            </a:r>
            <a:r>
              <a:rPr lang="en-US" sz="1600" i="0" dirty="0">
                <a:solidFill>
                  <a:srgbClr val="4D4D4D"/>
                </a:solidFill>
              </a:rPr>
              <a:t> = new </a:t>
            </a:r>
            <a:r>
              <a:rPr lang="en-US" sz="1600" i="0" dirty="0" err="1">
                <a:solidFill>
                  <a:srgbClr val="4D4D4D"/>
                </a:solidFill>
              </a:rPr>
              <a:t>ArrayList</a:t>
            </a:r>
            <a:r>
              <a:rPr lang="en-US" sz="1600" i="0" dirty="0">
                <a:solidFill>
                  <a:srgbClr val="4D4D4D"/>
                </a:solidFill>
              </a:rPr>
              <a:t>();</a:t>
            </a:r>
          </a:p>
        </p:txBody>
      </p:sp>
      <p:pic>
        <p:nvPicPr>
          <p:cNvPr id="5" name="Picture 4"/>
          <p:cNvPicPr>
            <a:picLocks noChangeAspect="1" noChangeArrowheads="1"/>
          </p:cNvPicPr>
          <p:nvPr/>
        </p:nvPicPr>
        <p:blipFill>
          <a:blip r:embed="rId2"/>
          <a:srcRect/>
          <a:stretch>
            <a:fillRect/>
          </a:stretch>
        </p:blipFill>
        <p:spPr bwMode="auto">
          <a:xfrm>
            <a:off x="7870106" y="1773464"/>
            <a:ext cx="3593164" cy="2990850"/>
          </a:xfrm>
          <a:prstGeom prst="rect">
            <a:avLst/>
          </a:prstGeom>
          <a:noFill/>
          <a:ln w="9525">
            <a:noFill/>
            <a:miter lim="800000"/>
            <a:headEnd/>
            <a:tailEnd/>
          </a:ln>
        </p:spPr>
      </p:pic>
    </p:spTree>
    <p:extLst>
      <p:ext uri="{BB962C8B-B14F-4D97-AF65-F5344CB8AC3E}">
        <p14:creationId xmlns:p14="http://schemas.microsoft.com/office/powerpoint/2010/main" xmlns="" val="3425383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b="1" smtClean="0"/>
              <a:t>Exercise</a:t>
            </a:r>
            <a:endParaRPr lang="en-US" sz="2000" smtClean="0"/>
          </a:p>
        </p:txBody>
      </p:sp>
      <p:sp>
        <p:nvSpPr>
          <p:cNvPr id="11267" name="Rectangle 3"/>
          <p:cNvSpPr>
            <a:spLocks noChangeArrowheads="1"/>
          </p:cNvSpPr>
          <p:nvPr/>
        </p:nvSpPr>
        <p:spPr bwMode="auto">
          <a:xfrm>
            <a:off x="507867" y="1295400"/>
            <a:ext cx="7414869" cy="5029200"/>
          </a:xfrm>
          <a:prstGeom prst="rect">
            <a:avLst/>
          </a:prstGeom>
          <a:noFill/>
          <a:ln w="9525">
            <a:noFill/>
            <a:miter lim="800000"/>
            <a:headEnd/>
            <a:tailEnd/>
          </a:ln>
        </p:spPr>
        <p:txBody>
          <a:bodyPr lIns="91429" tIns="45714" rIns="91429" bIns="45714"/>
          <a:lstStyle/>
          <a:p>
            <a:pPr marL="285750" indent="-285750" algn="just">
              <a:spcBef>
                <a:spcPts val="400"/>
              </a:spcBef>
              <a:buClr>
                <a:srgbClr val="355F99"/>
              </a:buClr>
              <a:buFont typeface="Arial" pitchFamily="34" charset="0"/>
              <a:buChar char="•"/>
            </a:pPr>
            <a:r>
              <a:rPr lang="en-US" sz="1800" i="0" dirty="0">
                <a:solidFill>
                  <a:srgbClr val="404040"/>
                </a:solidFill>
                <a:ea typeface="+mn-ea"/>
              </a:rPr>
              <a:t>Write a program that takes the name of five fruits (Fruit is a class) as an input and store them in the </a:t>
            </a:r>
            <a:r>
              <a:rPr lang="en-US" sz="1800" i="0" dirty="0" err="1">
                <a:solidFill>
                  <a:srgbClr val="404040"/>
                </a:solidFill>
                <a:ea typeface="+mn-ea"/>
              </a:rPr>
              <a:t>ArrayList</a:t>
            </a:r>
            <a:r>
              <a:rPr lang="en-US" sz="1800" i="0" dirty="0">
                <a:solidFill>
                  <a:srgbClr val="404040"/>
                </a:solidFill>
                <a:ea typeface="+mn-ea"/>
              </a:rPr>
              <a:t>.  </a:t>
            </a:r>
          </a:p>
          <a:p>
            <a:pPr marL="285750" indent="-285750" algn="just">
              <a:spcBef>
                <a:spcPts val="400"/>
              </a:spcBef>
              <a:buClr>
                <a:srgbClr val="355F99"/>
              </a:buClr>
              <a:buFont typeface="Arial" pitchFamily="34" charset="0"/>
              <a:buChar char="•"/>
            </a:pPr>
            <a:endParaRPr lang="en-US" sz="1800" i="0" dirty="0">
              <a:solidFill>
                <a:srgbClr val="404040"/>
              </a:solidFill>
              <a:ea typeface="+mn-ea"/>
            </a:endParaRPr>
          </a:p>
          <a:p>
            <a:pPr marL="285750" indent="-285750" algn="just">
              <a:spcBef>
                <a:spcPts val="400"/>
              </a:spcBef>
              <a:buClr>
                <a:srgbClr val="355F99"/>
              </a:buClr>
              <a:buFont typeface="Arial" pitchFamily="34" charset="0"/>
              <a:buChar char="•"/>
            </a:pPr>
            <a:r>
              <a:rPr lang="en-US" sz="1800" i="0" dirty="0">
                <a:solidFill>
                  <a:srgbClr val="404040"/>
                </a:solidFill>
                <a:ea typeface="+mn-ea"/>
              </a:rPr>
              <a:t>Use the API method to sort the </a:t>
            </a:r>
            <a:r>
              <a:rPr lang="en-US" sz="1800" i="0" dirty="0" err="1">
                <a:solidFill>
                  <a:srgbClr val="404040"/>
                </a:solidFill>
                <a:ea typeface="+mn-ea"/>
              </a:rPr>
              <a:t>ArrayList</a:t>
            </a:r>
            <a:r>
              <a:rPr lang="en-US" sz="1800" i="0" dirty="0">
                <a:solidFill>
                  <a:srgbClr val="404040"/>
                </a:solidFill>
                <a:ea typeface="+mn-ea"/>
              </a:rPr>
              <a:t> based on the natural ordering, i.e. Alphabetically.</a:t>
            </a:r>
          </a:p>
          <a:p>
            <a:pPr marL="285750" indent="-285750" algn="just">
              <a:spcBef>
                <a:spcPts val="400"/>
              </a:spcBef>
              <a:buClr>
                <a:srgbClr val="355F99"/>
              </a:buClr>
              <a:buFont typeface="Arial" pitchFamily="34" charset="0"/>
              <a:buChar char="•"/>
            </a:pPr>
            <a:endParaRPr lang="en-US" sz="1800" i="0" dirty="0">
              <a:solidFill>
                <a:srgbClr val="404040"/>
              </a:solidFill>
              <a:ea typeface="+mn-ea"/>
            </a:endParaRPr>
          </a:p>
          <a:p>
            <a:pPr marL="285750" indent="-285750" algn="just">
              <a:spcBef>
                <a:spcPts val="400"/>
              </a:spcBef>
              <a:buClr>
                <a:srgbClr val="355F99"/>
              </a:buClr>
              <a:buFont typeface="Arial" pitchFamily="34" charset="0"/>
              <a:buChar char="•"/>
            </a:pPr>
            <a:r>
              <a:rPr lang="en-US" sz="1800" i="0" dirty="0">
                <a:solidFill>
                  <a:srgbClr val="404040"/>
                </a:solidFill>
                <a:ea typeface="+mn-ea"/>
              </a:rPr>
              <a:t>Use the API methods to search whether a fruit (input by the user) is present in the </a:t>
            </a:r>
            <a:r>
              <a:rPr lang="en-US" sz="1800" i="0" dirty="0" err="1">
                <a:solidFill>
                  <a:srgbClr val="404040"/>
                </a:solidFill>
                <a:ea typeface="+mn-ea"/>
              </a:rPr>
              <a:t>arraylist</a:t>
            </a:r>
            <a:r>
              <a:rPr lang="en-US" sz="1800" i="0" dirty="0">
                <a:solidFill>
                  <a:srgbClr val="404040"/>
                </a:solidFill>
                <a:ea typeface="+mn-ea"/>
              </a:rPr>
              <a:t> or not. </a:t>
            </a:r>
          </a:p>
          <a:p>
            <a:pPr marL="285750" indent="-285750" algn="just">
              <a:spcBef>
                <a:spcPts val="400"/>
              </a:spcBef>
              <a:buClr>
                <a:srgbClr val="355F99"/>
              </a:buClr>
              <a:buFont typeface="Arial" pitchFamily="34" charset="0"/>
              <a:buChar char="•"/>
            </a:pPr>
            <a:endParaRPr lang="en-US" sz="1800" i="0" dirty="0">
              <a:solidFill>
                <a:srgbClr val="404040"/>
              </a:solidFill>
              <a:ea typeface="+mn-ea"/>
            </a:endParaRPr>
          </a:p>
          <a:p>
            <a:pPr marL="285750" indent="-285750" algn="just">
              <a:spcBef>
                <a:spcPts val="400"/>
              </a:spcBef>
              <a:buClr>
                <a:srgbClr val="355F99"/>
              </a:buClr>
              <a:buFont typeface="Arial" pitchFamily="34" charset="0"/>
              <a:buChar char="•"/>
            </a:pPr>
            <a:r>
              <a:rPr lang="en-US" sz="1800" i="0" dirty="0">
                <a:solidFill>
                  <a:srgbClr val="404040"/>
                </a:solidFill>
                <a:ea typeface="+mn-ea"/>
              </a:rPr>
              <a:t>Demonstrate “</a:t>
            </a:r>
            <a:r>
              <a:rPr lang="en-US" sz="1800" i="0" dirty="0" err="1">
                <a:solidFill>
                  <a:srgbClr val="404040"/>
                </a:solidFill>
                <a:ea typeface="+mn-ea"/>
              </a:rPr>
              <a:t>FruitBasketTest</a:t>
            </a:r>
            <a:r>
              <a:rPr lang="en-US" sz="1800" i="0" dirty="0">
                <a:solidFill>
                  <a:srgbClr val="404040"/>
                </a:solidFill>
                <a:ea typeface="+mn-ea"/>
              </a:rPr>
              <a:t>” example.</a:t>
            </a:r>
          </a:p>
        </p:txBody>
      </p:sp>
      <p:pic>
        <p:nvPicPr>
          <p:cNvPr id="11268" name="Picture 5" descr="fruits"/>
          <p:cNvPicPr>
            <a:picLocks noChangeAspect="1" noChangeArrowheads="1"/>
          </p:cNvPicPr>
          <p:nvPr/>
        </p:nvPicPr>
        <p:blipFill>
          <a:blip r:embed="rId2"/>
          <a:srcRect/>
          <a:stretch>
            <a:fillRect/>
          </a:stretch>
        </p:blipFill>
        <p:spPr bwMode="auto">
          <a:xfrm>
            <a:off x="6703854" y="3810000"/>
            <a:ext cx="4977104" cy="2457450"/>
          </a:xfrm>
          <a:prstGeom prst="rect">
            <a:avLst/>
          </a:prstGeom>
          <a:noFill/>
          <a:ln w="9525">
            <a:noFill/>
            <a:miter lim="800000"/>
            <a:headEnd/>
            <a:tailEnd/>
          </a:ln>
        </p:spPr>
      </p:pic>
    </p:spTree>
    <p:extLst>
      <p:ext uri="{BB962C8B-B14F-4D97-AF65-F5344CB8AC3E}">
        <p14:creationId xmlns:p14="http://schemas.microsoft.com/office/powerpoint/2010/main" xmlns="" val="1278116929"/>
      </p:ext>
    </p:extLst>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406294" y="1066800"/>
            <a:ext cx="6805427" cy="5257800"/>
          </a:xfrm>
          <a:prstGeom prst="rect">
            <a:avLst/>
          </a:prstGeom>
          <a:noFill/>
          <a:ln w="9525">
            <a:noFill/>
            <a:miter lim="800000"/>
            <a:headEnd/>
            <a:tailEnd/>
          </a:ln>
        </p:spPr>
        <p:txBody>
          <a:bodyPr lIns="91429" tIns="45714" rIns="91429" bIns="45714"/>
          <a:lstStyle/>
          <a:p>
            <a:pPr marL="285750" indent="-285750" algn="just" eaLnBrk="0" hangingPunct="0">
              <a:spcBef>
                <a:spcPts val="400"/>
              </a:spcBef>
              <a:buClr>
                <a:srgbClr val="355F99"/>
              </a:buClr>
              <a:buFont typeface="Arial" pitchFamily="34" charset="0"/>
              <a:buChar char="•"/>
            </a:pPr>
            <a:r>
              <a:rPr lang="en-US" sz="1800" i="0" dirty="0">
                <a:solidFill>
                  <a:srgbClr val="404040"/>
                </a:solidFill>
                <a:ea typeface="+mn-ea"/>
              </a:rPr>
              <a:t>This data structure implies a sequential storage; each element has a way to refer to the next one.</a:t>
            </a:r>
          </a:p>
          <a:p>
            <a:pPr marL="285750" indent="-285750" algn="just" eaLnBrk="0" hangingPunct="0">
              <a:spcBef>
                <a:spcPts val="400"/>
              </a:spcBef>
              <a:buClr>
                <a:srgbClr val="355F99"/>
              </a:buClr>
              <a:buFont typeface="Arial" pitchFamily="34" charset="0"/>
              <a:buChar char="•"/>
            </a:pPr>
            <a:endParaRPr lang="en-US" sz="1800" i="0" dirty="0">
              <a:solidFill>
                <a:srgbClr val="404040"/>
              </a:solidFill>
              <a:ea typeface="+mn-ea"/>
            </a:endParaRPr>
          </a:p>
          <a:p>
            <a:pPr marL="285750" indent="-285750" algn="just" eaLnBrk="0" hangingPunct="0">
              <a:spcBef>
                <a:spcPts val="400"/>
              </a:spcBef>
              <a:buClr>
                <a:srgbClr val="355F99"/>
              </a:buClr>
              <a:buFont typeface="Arial" pitchFamily="34" charset="0"/>
              <a:buChar char="•"/>
            </a:pPr>
            <a:r>
              <a:rPr lang="en-US" sz="1800" i="0" dirty="0">
                <a:solidFill>
                  <a:srgbClr val="404040"/>
                </a:solidFill>
                <a:ea typeface="+mn-ea"/>
              </a:rPr>
              <a:t>Used when the element needs sequential processing.</a:t>
            </a:r>
          </a:p>
          <a:p>
            <a:pPr marL="285750" indent="-285750" algn="just" eaLnBrk="0" hangingPunct="0">
              <a:spcBef>
                <a:spcPts val="400"/>
              </a:spcBef>
              <a:buClr>
                <a:srgbClr val="355F99"/>
              </a:buClr>
              <a:buFont typeface="Arial" pitchFamily="34" charset="0"/>
              <a:buChar char="•"/>
            </a:pPr>
            <a:endParaRPr lang="en-US" sz="1800" i="0" dirty="0">
              <a:solidFill>
                <a:srgbClr val="404040"/>
              </a:solidFill>
              <a:ea typeface="+mn-ea"/>
            </a:endParaRPr>
          </a:p>
          <a:p>
            <a:pPr marL="285750" indent="-285750" algn="just" eaLnBrk="0" hangingPunct="0">
              <a:spcBef>
                <a:spcPts val="400"/>
              </a:spcBef>
              <a:buClr>
                <a:srgbClr val="355F99"/>
              </a:buClr>
              <a:buFont typeface="Arial" pitchFamily="34" charset="0"/>
              <a:buChar char="•"/>
            </a:pPr>
            <a:r>
              <a:rPr lang="en-US" sz="1800" i="0" dirty="0">
                <a:solidFill>
                  <a:srgbClr val="404040"/>
                </a:solidFill>
                <a:ea typeface="+mn-ea"/>
              </a:rPr>
              <a:t>Adding and removing elements frequently is faster</a:t>
            </a:r>
          </a:p>
          <a:p>
            <a:pPr marL="285750" indent="-285750" algn="just" eaLnBrk="0" hangingPunct="0">
              <a:spcBef>
                <a:spcPts val="400"/>
              </a:spcBef>
              <a:buClr>
                <a:srgbClr val="355F99"/>
              </a:buClr>
              <a:buFont typeface="Arial" pitchFamily="34" charset="0"/>
              <a:buChar char="•"/>
            </a:pPr>
            <a:endParaRPr lang="en-US" sz="1800" i="0" dirty="0">
              <a:solidFill>
                <a:srgbClr val="404040"/>
              </a:solidFill>
              <a:ea typeface="+mn-ea"/>
            </a:endParaRPr>
          </a:p>
          <a:p>
            <a:pPr marL="285750" indent="-285750" algn="just" eaLnBrk="0" hangingPunct="0">
              <a:spcBef>
                <a:spcPts val="400"/>
              </a:spcBef>
              <a:buClr>
                <a:srgbClr val="355F99"/>
              </a:buClr>
              <a:buFont typeface="Arial" pitchFamily="34" charset="0"/>
              <a:buChar char="•"/>
            </a:pPr>
            <a:r>
              <a:rPr lang="en-US" sz="1800" i="0" dirty="0">
                <a:solidFill>
                  <a:srgbClr val="404040"/>
                </a:solidFill>
                <a:ea typeface="+mn-ea"/>
              </a:rPr>
              <a:t>Random access to any element using get(index) is costlier in terms of performance.</a:t>
            </a:r>
          </a:p>
          <a:p>
            <a:pPr marL="285750" indent="-285750" algn="just" eaLnBrk="0" hangingPunct="0">
              <a:spcBef>
                <a:spcPts val="400"/>
              </a:spcBef>
              <a:buClr>
                <a:srgbClr val="355F99"/>
              </a:buClr>
              <a:buFont typeface="Arial" pitchFamily="34" charset="0"/>
              <a:buChar char="•"/>
            </a:pPr>
            <a:endParaRPr lang="en-US" sz="1800" i="0" dirty="0">
              <a:solidFill>
                <a:srgbClr val="404040"/>
              </a:solidFill>
              <a:ea typeface="+mn-ea"/>
            </a:endParaRPr>
          </a:p>
          <a:p>
            <a:pPr marL="285750" indent="-285750" algn="just" eaLnBrk="0" hangingPunct="0">
              <a:spcBef>
                <a:spcPts val="400"/>
              </a:spcBef>
              <a:buClr>
                <a:srgbClr val="355F99"/>
              </a:buClr>
              <a:buFont typeface="Arial" pitchFamily="34" charset="0"/>
              <a:buChar char="•"/>
            </a:pPr>
            <a:r>
              <a:rPr lang="en-US" sz="1800" i="0" dirty="0">
                <a:solidFill>
                  <a:srgbClr val="404040"/>
                </a:solidFill>
                <a:ea typeface="+mn-ea"/>
              </a:rPr>
              <a:t>No initial size is required since it grows element by element.</a:t>
            </a:r>
          </a:p>
        </p:txBody>
      </p:sp>
      <p:sp>
        <p:nvSpPr>
          <p:cNvPr id="16387" name="Rectangle 2"/>
          <p:cNvSpPr>
            <a:spLocks noGrp="1" noChangeArrowheads="1"/>
          </p:cNvSpPr>
          <p:nvPr>
            <p:ph type="title"/>
          </p:nvPr>
        </p:nvSpPr>
        <p:spPr/>
        <p:txBody>
          <a:bodyPr/>
          <a:lstStyle/>
          <a:p>
            <a:r>
              <a:rPr lang="en-US" b="1" smtClean="0"/>
              <a:t>LinkedList</a:t>
            </a:r>
            <a:r>
              <a:rPr lang="en-US" smtClean="0"/>
              <a:t>	</a:t>
            </a:r>
            <a:endParaRPr lang="en-US" sz="2000" smtClean="0"/>
          </a:p>
        </p:txBody>
      </p:sp>
      <p:pic>
        <p:nvPicPr>
          <p:cNvPr id="16388" name="Picture 4" descr="linked-list"/>
          <p:cNvPicPr>
            <a:picLocks noChangeAspect="1" noChangeArrowheads="1"/>
          </p:cNvPicPr>
          <p:nvPr/>
        </p:nvPicPr>
        <p:blipFill>
          <a:blip r:embed="rId3"/>
          <a:srcRect/>
          <a:stretch>
            <a:fillRect/>
          </a:stretch>
        </p:blipFill>
        <p:spPr bwMode="auto">
          <a:xfrm>
            <a:off x="7922736" y="1447800"/>
            <a:ext cx="3758221" cy="2819400"/>
          </a:xfrm>
          <a:prstGeom prst="rect">
            <a:avLst/>
          </a:prstGeom>
          <a:noFill/>
          <a:ln w="9525">
            <a:noFill/>
            <a:miter lim="800000"/>
            <a:headEnd/>
            <a:tailEnd/>
          </a:ln>
        </p:spPr>
      </p:pic>
      <p:sp>
        <p:nvSpPr>
          <p:cNvPr id="16389" name="AutoShape 5"/>
          <p:cNvSpPr>
            <a:spLocks noChangeArrowheads="1"/>
          </p:cNvSpPr>
          <p:nvPr/>
        </p:nvSpPr>
        <p:spPr bwMode="auto">
          <a:xfrm>
            <a:off x="7821163" y="4953000"/>
            <a:ext cx="3961368" cy="11430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p>
            <a:r>
              <a:rPr lang="en-US" sz="1600" i="0">
                <a:solidFill>
                  <a:srgbClr val="4D4D4D"/>
                </a:solidFill>
              </a:rPr>
              <a:t>List&lt;String&gt; aList = new LinkedList&lt;String&gt;();</a:t>
            </a:r>
          </a:p>
        </p:txBody>
      </p:sp>
    </p:spTree>
    <p:extLst>
      <p:ext uri="{BB962C8B-B14F-4D97-AF65-F5344CB8AC3E}">
        <p14:creationId xmlns:p14="http://schemas.microsoft.com/office/powerpoint/2010/main" xmlns="" val="2754025438"/>
      </p:ext>
    </p:extLst>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a:t>
            </a:r>
            <a:endParaRPr lang="en-US" dirty="0"/>
          </a:p>
        </p:txBody>
      </p:sp>
      <p:sp>
        <p:nvSpPr>
          <p:cNvPr id="3" name="Content Placeholder 2"/>
          <p:cNvSpPr>
            <a:spLocks noGrp="1"/>
          </p:cNvSpPr>
          <p:nvPr>
            <p:ph idx="1"/>
          </p:nvPr>
        </p:nvSpPr>
        <p:spPr/>
        <p:txBody>
          <a:bodyPr/>
          <a:lstStyle/>
          <a:p>
            <a:r>
              <a:rPr lang="en-US" dirty="0" smtClean="0"/>
              <a:t>Vector is holdover from the earliest days of Java.</a:t>
            </a:r>
          </a:p>
          <a:p>
            <a:endParaRPr lang="en-US" dirty="0"/>
          </a:p>
          <a:p>
            <a:r>
              <a:rPr lang="en-US" dirty="0" smtClean="0"/>
              <a:t>Vector is basically same as </a:t>
            </a:r>
            <a:r>
              <a:rPr lang="en-US" dirty="0" err="1" smtClean="0"/>
              <a:t>ArrayList</a:t>
            </a:r>
            <a:r>
              <a:rPr lang="en-US" dirty="0" smtClean="0"/>
              <a:t> but vector methods are synchronized for thread safety.</a:t>
            </a:r>
          </a:p>
          <a:p>
            <a:endParaRPr lang="en-US" dirty="0"/>
          </a:p>
          <a:p>
            <a:r>
              <a:rPr lang="en-US" dirty="0" smtClean="0"/>
              <a:t>Choose </a:t>
            </a:r>
            <a:r>
              <a:rPr lang="en-US" dirty="0" err="1" smtClean="0"/>
              <a:t>ArrayList</a:t>
            </a:r>
            <a:r>
              <a:rPr lang="en-US" dirty="0" smtClean="0"/>
              <a:t> if you don’t want thread safety.</a:t>
            </a:r>
          </a:p>
          <a:p>
            <a:endParaRPr lang="en-US" dirty="0"/>
          </a:p>
          <a:p>
            <a:r>
              <a:rPr lang="en-US" dirty="0" smtClean="0"/>
              <a:t>Like </a:t>
            </a:r>
            <a:r>
              <a:rPr lang="en-US" dirty="0" err="1" smtClean="0"/>
              <a:t>ArrayList</a:t>
            </a:r>
            <a:r>
              <a:rPr lang="en-US" dirty="0" smtClean="0"/>
              <a:t>, it also implements the </a:t>
            </a:r>
            <a:r>
              <a:rPr lang="en-US" dirty="0" err="1" smtClean="0"/>
              <a:t>RandomAccess</a:t>
            </a:r>
            <a:r>
              <a:rPr lang="en-US" dirty="0" smtClean="0"/>
              <a:t> interface.</a:t>
            </a:r>
            <a:endParaRPr lang="en-US" dirty="0"/>
          </a:p>
        </p:txBody>
      </p:sp>
    </p:spTree>
    <p:extLst>
      <p:ext uri="{BB962C8B-B14F-4D97-AF65-F5344CB8AC3E}">
        <p14:creationId xmlns:p14="http://schemas.microsoft.com/office/powerpoint/2010/main" xmlns="" val="3606952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b="1" dirty="0" smtClean="0"/>
              <a:t>Stack</a:t>
            </a:r>
            <a:r>
              <a:rPr lang="en-US" dirty="0" smtClean="0"/>
              <a:t>	</a:t>
            </a:r>
            <a:endParaRPr lang="en-US" sz="2000" dirty="0" smtClean="0"/>
          </a:p>
        </p:txBody>
      </p:sp>
      <p:pic>
        <p:nvPicPr>
          <p:cNvPr id="17411" name="Picture 3" descr="stack"/>
          <p:cNvPicPr>
            <a:picLocks noChangeAspect="1" noChangeArrowheads="1"/>
          </p:cNvPicPr>
          <p:nvPr/>
        </p:nvPicPr>
        <p:blipFill>
          <a:blip r:embed="rId3"/>
          <a:srcRect/>
          <a:stretch>
            <a:fillRect/>
          </a:stretch>
        </p:blipFill>
        <p:spPr bwMode="auto">
          <a:xfrm>
            <a:off x="7821163" y="1676400"/>
            <a:ext cx="3453500" cy="2667000"/>
          </a:xfrm>
          <a:prstGeom prst="rect">
            <a:avLst/>
          </a:prstGeom>
          <a:noFill/>
          <a:ln w="9525">
            <a:noFill/>
            <a:miter lim="800000"/>
            <a:headEnd/>
            <a:tailEnd/>
          </a:ln>
        </p:spPr>
      </p:pic>
      <p:sp>
        <p:nvSpPr>
          <p:cNvPr id="17412" name="AutoShape 4"/>
          <p:cNvSpPr>
            <a:spLocks noChangeArrowheads="1"/>
          </p:cNvSpPr>
          <p:nvPr/>
        </p:nvSpPr>
        <p:spPr bwMode="auto">
          <a:xfrm>
            <a:off x="7618015" y="4572000"/>
            <a:ext cx="4062942" cy="15240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p>
            <a:r>
              <a:rPr lang="en-US" sz="1600" i="0">
                <a:solidFill>
                  <a:srgbClr val="4D4D4D"/>
                </a:solidFill>
              </a:rPr>
              <a:t>List&lt;String&gt; aStack = new Stack&lt;String&gt;();</a:t>
            </a:r>
          </a:p>
        </p:txBody>
      </p:sp>
      <p:sp>
        <p:nvSpPr>
          <p:cNvPr id="17413" name="Rectangle 3"/>
          <p:cNvSpPr>
            <a:spLocks noChangeArrowheads="1"/>
          </p:cNvSpPr>
          <p:nvPr/>
        </p:nvSpPr>
        <p:spPr bwMode="auto">
          <a:xfrm>
            <a:off x="507868" y="1143000"/>
            <a:ext cx="6907001" cy="5257800"/>
          </a:xfrm>
          <a:prstGeom prst="rect">
            <a:avLst/>
          </a:prstGeom>
          <a:noFill/>
          <a:ln w="9525">
            <a:noFill/>
            <a:miter lim="800000"/>
            <a:headEnd/>
            <a:tailEnd/>
          </a:ln>
        </p:spPr>
        <p:txBody>
          <a:bodyPr lIns="91429" tIns="45714" rIns="91429" bIns="45714"/>
          <a:lstStyle/>
          <a:p>
            <a:pPr marL="285750" indent="-285750" algn="just" eaLnBrk="0" hangingPunct="0">
              <a:spcBef>
                <a:spcPts val="400"/>
              </a:spcBef>
              <a:buClr>
                <a:srgbClr val="355F99"/>
              </a:buClr>
              <a:buFont typeface="Arial" pitchFamily="34" charset="0"/>
              <a:buChar char="•"/>
            </a:pPr>
            <a:r>
              <a:rPr lang="en-US" sz="1800" i="0" dirty="0">
                <a:solidFill>
                  <a:srgbClr val="404040"/>
                </a:solidFill>
                <a:ea typeface="+mn-ea"/>
              </a:rPr>
              <a:t>A stack is a LIFO (Last in First out) data structure. Last added element is removed first.</a:t>
            </a:r>
          </a:p>
          <a:p>
            <a:pPr marL="285750" indent="-285750" algn="just" eaLnBrk="0" hangingPunct="0">
              <a:spcBef>
                <a:spcPts val="400"/>
              </a:spcBef>
              <a:buClr>
                <a:srgbClr val="355F99"/>
              </a:buClr>
              <a:buFont typeface="Arial" pitchFamily="34" charset="0"/>
              <a:buChar char="•"/>
            </a:pPr>
            <a:endParaRPr lang="en-US" sz="1800" i="0" dirty="0">
              <a:solidFill>
                <a:srgbClr val="404040"/>
              </a:solidFill>
              <a:ea typeface="+mn-ea"/>
            </a:endParaRPr>
          </a:p>
          <a:p>
            <a:pPr marL="285750" indent="-285750" algn="just" eaLnBrk="0" hangingPunct="0">
              <a:spcBef>
                <a:spcPts val="400"/>
              </a:spcBef>
              <a:buClr>
                <a:srgbClr val="355F99"/>
              </a:buClr>
              <a:buFont typeface="Arial" pitchFamily="34" charset="0"/>
              <a:buChar char="•"/>
            </a:pPr>
            <a:r>
              <a:rPr lang="en-US" sz="1800" i="0" dirty="0">
                <a:solidFill>
                  <a:srgbClr val="404040"/>
                </a:solidFill>
                <a:ea typeface="+mn-ea"/>
              </a:rPr>
              <a:t>You use stack when you need to process elements in reverse sequential order.</a:t>
            </a:r>
          </a:p>
          <a:p>
            <a:pPr marL="285750" indent="-285750" algn="just" eaLnBrk="0" hangingPunct="0">
              <a:spcBef>
                <a:spcPts val="400"/>
              </a:spcBef>
              <a:buClr>
                <a:srgbClr val="355F99"/>
              </a:buClr>
              <a:buFont typeface="Arial" pitchFamily="34" charset="0"/>
              <a:buChar char="•"/>
            </a:pPr>
            <a:endParaRPr lang="en-US" sz="1800" i="0" dirty="0">
              <a:solidFill>
                <a:srgbClr val="404040"/>
              </a:solidFill>
              <a:ea typeface="+mn-ea"/>
            </a:endParaRPr>
          </a:p>
          <a:p>
            <a:pPr marL="285750" indent="-285750" algn="just" eaLnBrk="0" hangingPunct="0">
              <a:spcBef>
                <a:spcPts val="400"/>
              </a:spcBef>
              <a:buClr>
                <a:srgbClr val="355F99"/>
              </a:buClr>
              <a:buFont typeface="Arial" pitchFamily="34" charset="0"/>
              <a:buChar char="•"/>
            </a:pPr>
            <a:r>
              <a:rPr lang="en-US" sz="1800" i="0" dirty="0">
                <a:solidFill>
                  <a:srgbClr val="404040"/>
                </a:solidFill>
                <a:ea typeface="+mn-ea"/>
              </a:rPr>
              <a:t>A stack is empty when created and grows as elements are added to it.</a:t>
            </a:r>
          </a:p>
          <a:p>
            <a:pPr marL="285750" indent="-285750" algn="just" eaLnBrk="0" hangingPunct="0">
              <a:spcBef>
                <a:spcPts val="400"/>
              </a:spcBef>
              <a:buClr>
                <a:srgbClr val="355F99"/>
              </a:buClr>
              <a:buFont typeface="Arial" pitchFamily="34" charset="0"/>
              <a:buChar char="•"/>
            </a:pPr>
            <a:endParaRPr lang="en-US" sz="1800" i="0" dirty="0">
              <a:solidFill>
                <a:srgbClr val="404040"/>
              </a:solidFill>
              <a:ea typeface="+mn-ea"/>
            </a:endParaRPr>
          </a:p>
          <a:p>
            <a:pPr marL="285750" indent="-285750" algn="just" eaLnBrk="0" hangingPunct="0">
              <a:spcBef>
                <a:spcPts val="400"/>
              </a:spcBef>
              <a:buClr>
                <a:srgbClr val="355F99"/>
              </a:buClr>
              <a:buFont typeface="Arial" pitchFamily="34" charset="0"/>
              <a:buChar char="•"/>
            </a:pPr>
            <a:r>
              <a:rPr lang="en-US" sz="1800" i="0" dirty="0">
                <a:solidFill>
                  <a:srgbClr val="404040"/>
                </a:solidFill>
                <a:ea typeface="+mn-ea"/>
              </a:rPr>
              <a:t>Popular operations are</a:t>
            </a:r>
          </a:p>
          <a:p>
            <a:pPr marL="742950" lvl="2" indent="-285750" algn="just" eaLnBrk="0" hangingPunct="0">
              <a:spcBef>
                <a:spcPts val="400"/>
              </a:spcBef>
              <a:buClr>
                <a:srgbClr val="355F99"/>
              </a:buClr>
              <a:buFont typeface="Courier New" pitchFamily="49" charset="0"/>
              <a:buChar char="o"/>
            </a:pPr>
            <a:r>
              <a:rPr lang="en-US" sz="1600" i="0" dirty="0">
                <a:solidFill>
                  <a:srgbClr val="404040"/>
                </a:solidFill>
                <a:ea typeface="+mn-ea"/>
              </a:rPr>
              <a:t>push – To add an element at the top of the stack.</a:t>
            </a:r>
          </a:p>
          <a:p>
            <a:pPr marL="742950" lvl="2" indent="-285750" algn="just" eaLnBrk="0" hangingPunct="0">
              <a:spcBef>
                <a:spcPts val="400"/>
              </a:spcBef>
              <a:buClr>
                <a:srgbClr val="355F99"/>
              </a:buClr>
              <a:buFont typeface="Courier New" pitchFamily="49" charset="0"/>
              <a:buChar char="o"/>
            </a:pPr>
            <a:r>
              <a:rPr lang="en-US" sz="1600" i="0" dirty="0">
                <a:solidFill>
                  <a:srgbClr val="404040"/>
                </a:solidFill>
                <a:ea typeface="+mn-ea"/>
              </a:rPr>
              <a:t> pop – To remove an element from the top of the stack.</a:t>
            </a:r>
          </a:p>
        </p:txBody>
      </p:sp>
    </p:spTree>
    <p:extLst>
      <p:ext uri="{BB962C8B-B14F-4D97-AF65-F5344CB8AC3E}">
        <p14:creationId xmlns:p14="http://schemas.microsoft.com/office/powerpoint/2010/main" xmlns="" val="2535615306"/>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b="1" smtClean="0"/>
              <a:t>Exercise</a:t>
            </a:r>
          </a:p>
        </p:txBody>
      </p:sp>
      <p:sp>
        <p:nvSpPr>
          <p:cNvPr id="18435" name="Rectangle 3"/>
          <p:cNvSpPr>
            <a:spLocks noGrp="1" noChangeArrowheads="1"/>
          </p:cNvSpPr>
          <p:nvPr>
            <p:ph type="body" sz="half" idx="1"/>
          </p:nvPr>
        </p:nvSpPr>
        <p:spPr/>
        <p:txBody>
          <a:bodyPr/>
          <a:lstStyle/>
          <a:p>
            <a:pPr algn="just">
              <a:lnSpc>
                <a:spcPct val="100000"/>
              </a:lnSpc>
            </a:pPr>
            <a:r>
              <a:rPr lang="en-US" sz="1800" b="0" dirty="0" smtClean="0"/>
              <a:t>Write a program that takes the name of five of your friends as an input and store them sequentially in a </a:t>
            </a:r>
            <a:r>
              <a:rPr lang="en-US" sz="1800" b="0" dirty="0" err="1" smtClean="0"/>
              <a:t>LinkedList</a:t>
            </a:r>
            <a:r>
              <a:rPr lang="en-US" sz="1800" b="0" dirty="0" smtClean="0"/>
              <a:t>. Remove the third friend. Use the </a:t>
            </a:r>
            <a:r>
              <a:rPr lang="en-US" sz="1800" b="0" dirty="0" err="1" smtClean="0"/>
              <a:t>LinkedList</a:t>
            </a:r>
            <a:r>
              <a:rPr lang="en-US" sz="1800" b="0" dirty="0" smtClean="0"/>
              <a:t> API method to remove and print the name of remaining friends.</a:t>
            </a:r>
          </a:p>
          <a:p>
            <a:pPr algn="just">
              <a:lnSpc>
                <a:spcPct val="100000"/>
              </a:lnSpc>
            </a:pPr>
            <a:endParaRPr lang="en-US" sz="1800" b="0" dirty="0" smtClean="0"/>
          </a:p>
          <a:p>
            <a:pPr algn="just">
              <a:lnSpc>
                <a:spcPct val="100000"/>
              </a:lnSpc>
            </a:pPr>
            <a:r>
              <a:rPr lang="en-US" sz="1800" b="0" dirty="0" smtClean="0"/>
              <a:t>Demonstrate </a:t>
            </a:r>
            <a:r>
              <a:rPr lang="en-US" sz="1800" b="0" dirty="0" err="1" smtClean="0"/>
              <a:t>LinkedListTest</a:t>
            </a:r>
            <a:r>
              <a:rPr lang="en-US" sz="1800" b="0" dirty="0" smtClean="0"/>
              <a:t> example.</a:t>
            </a:r>
          </a:p>
          <a:p>
            <a:pPr lvl="1" algn="just">
              <a:lnSpc>
                <a:spcPct val="100000"/>
              </a:lnSpc>
            </a:pPr>
            <a:endParaRPr lang="en-US" sz="1600" b="0" dirty="0" smtClean="0"/>
          </a:p>
          <a:p>
            <a:pPr lvl="1" algn="just">
              <a:lnSpc>
                <a:spcPct val="100000"/>
              </a:lnSpc>
            </a:pPr>
            <a:endParaRPr lang="en-US" sz="1600" b="0" dirty="0" smtClean="0"/>
          </a:p>
          <a:p>
            <a:pPr algn="just">
              <a:lnSpc>
                <a:spcPct val="100000"/>
              </a:lnSpc>
            </a:pPr>
            <a:endParaRPr lang="en-US" sz="2000" b="0" dirty="0" smtClean="0"/>
          </a:p>
        </p:txBody>
      </p:sp>
      <p:pic>
        <p:nvPicPr>
          <p:cNvPr id="18436" name="Picture 5" descr="linked"/>
          <p:cNvPicPr>
            <a:picLocks noChangeAspect="1" noChangeArrowheads="1"/>
          </p:cNvPicPr>
          <p:nvPr/>
        </p:nvPicPr>
        <p:blipFill>
          <a:blip r:embed="rId3"/>
          <a:srcRect/>
          <a:stretch>
            <a:fillRect/>
          </a:stretch>
        </p:blipFill>
        <p:spPr bwMode="auto">
          <a:xfrm>
            <a:off x="6703854" y="3657600"/>
            <a:ext cx="5180251" cy="2660650"/>
          </a:xfrm>
          <a:prstGeom prst="rect">
            <a:avLst/>
          </a:prstGeom>
          <a:noFill/>
          <a:ln w="9525">
            <a:noFill/>
            <a:miter lim="800000"/>
            <a:headEnd/>
            <a:tailEnd/>
          </a:ln>
        </p:spPr>
      </p:pic>
    </p:spTree>
    <p:extLst>
      <p:ext uri="{BB962C8B-B14F-4D97-AF65-F5344CB8AC3E}">
        <p14:creationId xmlns:p14="http://schemas.microsoft.com/office/powerpoint/2010/main" xmlns="" val="441675404"/>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(Interface)</a:t>
            </a:r>
            <a:endParaRPr lang="en-US" dirty="0"/>
          </a:p>
        </p:txBody>
      </p:sp>
      <p:sp>
        <p:nvSpPr>
          <p:cNvPr id="3" name="Content Placeholder 2"/>
          <p:cNvSpPr>
            <a:spLocks noGrp="1"/>
          </p:cNvSpPr>
          <p:nvPr>
            <p:ph idx="1"/>
          </p:nvPr>
        </p:nvSpPr>
        <p:spPr/>
        <p:txBody>
          <a:bodyPr/>
          <a:lstStyle/>
          <a:p>
            <a:r>
              <a:rPr lang="en-US" dirty="0" smtClean="0"/>
              <a:t>A set cares about uniqueness.</a:t>
            </a:r>
          </a:p>
          <a:p>
            <a:endParaRPr lang="en-US" dirty="0"/>
          </a:p>
          <a:p>
            <a:r>
              <a:rPr lang="en-US" dirty="0" smtClean="0"/>
              <a:t>Set do not allow duplicate values.</a:t>
            </a:r>
          </a:p>
          <a:p>
            <a:endParaRPr lang="en-US" dirty="0"/>
          </a:p>
          <a:p>
            <a:r>
              <a:rPr lang="en-US" dirty="0" smtClean="0"/>
              <a:t>Use equal() methods to determine if the two elements are equal.</a:t>
            </a:r>
          </a:p>
          <a:p>
            <a:endParaRPr lang="en-US" dirty="0"/>
          </a:p>
          <a:p>
            <a:r>
              <a:rPr lang="en-US" dirty="0" smtClean="0"/>
              <a:t>Implementations are:</a:t>
            </a:r>
          </a:p>
          <a:p>
            <a:pPr lvl="1"/>
            <a:r>
              <a:rPr lang="en-US" dirty="0" smtClean="0"/>
              <a:t>HashSet</a:t>
            </a:r>
          </a:p>
          <a:p>
            <a:pPr lvl="1"/>
            <a:r>
              <a:rPr lang="en-US" dirty="0" smtClean="0"/>
              <a:t>TreeSet</a:t>
            </a:r>
          </a:p>
          <a:p>
            <a:pPr lvl="1"/>
            <a:r>
              <a:rPr lang="en-US" dirty="0" err="1" smtClean="0"/>
              <a:t>LinkedHashSet</a:t>
            </a:r>
            <a:endParaRPr 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676118" y="3084059"/>
            <a:ext cx="3800475" cy="16478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493980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1200" dirty="0" smtClean="0"/>
              <a:t>Collection framework and Classes</a:t>
            </a:r>
            <a:endParaRPr lang="en-US" sz="1200" dirty="0"/>
          </a:p>
          <a:p>
            <a:r>
              <a:rPr lang="en-US" sz="1200" dirty="0" smtClean="0"/>
              <a:t>List</a:t>
            </a:r>
            <a:endParaRPr lang="en-US" sz="1200" dirty="0"/>
          </a:p>
          <a:p>
            <a:r>
              <a:rPr lang="en-US" sz="1200" dirty="0"/>
              <a:t>Set</a:t>
            </a:r>
          </a:p>
          <a:p>
            <a:r>
              <a:rPr lang="en-US" sz="1200" dirty="0" smtClean="0"/>
              <a:t>Map</a:t>
            </a:r>
          </a:p>
          <a:p>
            <a:r>
              <a:rPr lang="en-US" sz="1200" dirty="0"/>
              <a:t>Capacity, load </a:t>
            </a:r>
            <a:r>
              <a:rPr lang="en-US" sz="1200" dirty="0" smtClean="0"/>
              <a:t>Factor</a:t>
            </a:r>
            <a:endParaRPr lang="en-US" sz="1200" dirty="0"/>
          </a:p>
          <a:p>
            <a:r>
              <a:rPr lang="en-US" sz="1200" dirty="0"/>
              <a:t>Queue</a:t>
            </a:r>
          </a:p>
          <a:p>
            <a:r>
              <a:rPr lang="en-US" sz="1200" dirty="0"/>
              <a:t>Stack</a:t>
            </a:r>
          </a:p>
          <a:p>
            <a:r>
              <a:rPr lang="en-US" sz="1200" dirty="0" smtClean="0"/>
              <a:t>Sorting</a:t>
            </a:r>
          </a:p>
          <a:p>
            <a:r>
              <a:rPr lang="en-US" sz="1200" dirty="0" smtClean="0"/>
              <a:t>Comparable/Comparator</a:t>
            </a:r>
          </a:p>
          <a:p>
            <a:r>
              <a:rPr lang="en-US" sz="1200" dirty="0" smtClean="0"/>
              <a:t>Searching</a:t>
            </a:r>
            <a:endParaRPr lang="en-US" sz="1200" dirty="0"/>
          </a:p>
          <a:p>
            <a:r>
              <a:rPr lang="en-US" sz="1200" dirty="0"/>
              <a:t>Week </a:t>
            </a:r>
            <a:r>
              <a:rPr lang="en-US" sz="1200" dirty="0" err="1"/>
              <a:t>Hashmap</a:t>
            </a:r>
            <a:endParaRPr lang="en-US" sz="1200" dirty="0"/>
          </a:p>
          <a:p>
            <a:r>
              <a:rPr lang="en-US" sz="1200" dirty="0"/>
              <a:t>Identity Map</a:t>
            </a:r>
          </a:p>
          <a:p>
            <a:r>
              <a:rPr lang="en-US" sz="1200" dirty="0"/>
              <a:t>Linked Hash </a:t>
            </a:r>
            <a:r>
              <a:rPr lang="en-US" sz="1200" dirty="0" smtClean="0"/>
              <a:t>Map</a:t>
            </a:r>
          </a:p>
          <a:p>
            <a:r>
              <a:rPr lang="en-US" sz="1200" dirty="0"/>
              <a:t>Generic</a:t>
            </a:r>
          </a:p>
          <a:p>
            <a:r>
              <a:rPr lang="en-US" sz="1200" dirty="0"/>
              <a:t>Enum</a:t>
            </a:r>
          </a:p>
          <a:p>
            <a:endParaRPr lang="en-US" sz="1400" dirty="0"/>
          </a:p>
        </p:txBody>
      </p:sp>
    </p:spTree>
    <p:extLst>
      <p:ext uri="{BB962C8B-B14F-4D97-AF65-F5344CB8AC3E}">
        <p14:creationId xmlns:p14="http://schemas.microsoft.com/office/powerpoint/2010/main" xmlns="" val="3231390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b="1" smtClean="0"/>
              <a:t>HashSet</a:t>
            </a:r>
            <a:endParaRPr lang="en-US" sz="2000" smtClean="0"/>
          </a:p>
        </p:txBody>
      </p:sp>
      <p:sp>
        <p:nvSpPr>
          <p:cNvPr id="19459" name="Rectangle 3"/>
          <p:cNvSpPr>
            <a:spLocks noChangeArrowheads="1"/>
          </p:cNvSpPr>
          <p:nvPr/>
        </p:nvSpPr>
        <p:spPr bwMode="auto">
          <a:xfrm>
            <a:off x="711015" y="990600"/>
            <a:ext cx="6399133" cy="5257800"/>
          </a:xfrm>
          <a:prstGeom prst="rect">
            <a:avLst/>
          </a:prstGeom>
          <a:noFill/>
          <a:ln w="9525">
            <a:noFill/>
            <a:miter lim="800000"/>
            <a:headEnd/>
            <a:tailEnd/>
          </a:ln>
        </p:spPr>
        <p:txBody>
          <a:bodyPr lIns="91429" tIns="45714" rIns="91429" bIns="45714"/>
          <a:lstStyle/>
          <a:p>
            <a:pPr marL="285750" indent="-285750" algn="just">
              <a:spcBef>
                <a:spcPts val="400"/>
              </a:spcBef>
              <a:buClr>
                <a:srgbClr val="355F99"/>
              </a:buClr>
              <a:buFont typeface="Arial" pitchFamily="34" charset="0"/>
              <a:buChar char="•"/>
            </a:pPr>
            <a:r>
              <a:rPr lang="en-US" sz="1800" i="0" dirty="0">
                <a:solidFill>
                  <a:srgbClr val="404040"/>
                </a:solidFill>
                <a:latin typeface="Calibri" pitchFamily="34" charset="0"/>
                <a:ea typeface="+mn-ea"/>
              </a:rPr>
              <a:t>This class implements the Set interface, backed by a hash bucketing algorithm and Array as a means of storage.</a:t>
            </a:r>
          </a:p>
          <a:p>
            <a:pPr marL="285750" indent="-285750" algn="just">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a:p>
            <a:pPr marL="285750" indent="-285750" algn="just">
              <a:spcBef>
                <a:spcPts val="400"/>
              </a:spcBef>
              <a:buClr>
                <a:srgbClr val="355F99"/>
              </a:buClr>
              <a:buFont typeface="Arial" pitchFamily="34" charset="0"/>
              <a:buChar char="•"/>
            </a:pPr>
            <a:r>
              <a:rPr lang="en-US" sz="1800" i="0" dirty="0">
                <a:solidFill>
                  <a:srgbClr val="404040"/>
                </a:solidFill>
                <a:latin typeface="Calibri" pitchFamily="34" charset="0"/>
                <a:ea typeface="+mn-ea"/>
              </a:rPr>
              <a:t>Since hashing is implemented, creating a sufficiently large </a:t>
            </a:r>
            <a:r>
              <a:rPr lang="en-US" sz="1800" i="0" dirty="0" err="1">
                <a:solidFill>
                  <a:srgbClr val="404040"/>
                </a:solidFill>
                <a:latin typeface="Calibri" pitchFamily="34" charset="0"/>
                <a:ea typeface="+mn-ea"/>
              </a:rPr>
              <a:t>HashSet</a:t>
            </a:r>
            <a:r>
              <a:rPr lang="en-US" sz="1800" i="0" dirty="0">
                <a:solidFill>
                  <a:srgbClr val="404040"/>
                </a:solidFill>
                <a:latin typeface="Calibri" pitchFamily="34" charset="0"/>
                <a:ea typeface="+mn-ea"/>
              </a:rPr>
              <a:t> enables faster access.  </a:t>
            </a:r>
          </a:p>
          <a:p>
            <a:pPr marL="285750" indent="-285750" algn="just">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a:p>
            <a:pPr marL="285750" indent="-285750" algn="just">
              <a:spcBef>
                <a:spcPts val="400"/>
              </a:spcBef>
              <a:buClr>
                <a:srgbClr val="355F99"/>
              </a:buClr>
              <a:buFont typeface="Arial" pitchFamily="34" charset="0"/>
              <a:buChar char="•"/>
            </a:pPr>
            <a:r>
              <a:rPr lang="en-US" sz="1800" i="0" dirty="0">
                <a:solidFill>
                  <a:srgbClr val="404040"/>
                </a:solidFill>
                <a:latin typeface="Calibri" pitchFamily="34" charset="0"/>
                <a:ea typeface="+mn-ea"/>
              </a:rPr>
              <a:t>You use it when a large no of elements need to be stored but their order does not matter.</a:t>
            </a:r>
          </a:p>
          <a:p>
            <a:pPr marL="285750" indent="-285750" algn="just">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a:p>
            <a:pPr marL="285750" indent="-285750" algn="just">
              <a:spcBef>
                <a:spcPts val="400"/>
              </a:spcBef>
              <a:buClr>
                <a:srgbClr val="355F99"/>
              </a:buClr>
              <a:buFont typeface="Arial" pitchFamily="34" charset="0"/>
              <a:buChar char="•"/>
            </a:pPr>
            <a:r>
              <a:rPr lang="en-US" sz="1800" i="0" dirty="0">
                <a:solidFill>
                  <a:srgbClr val="404040"/>
                </a:solidFill>
                <a:latin typeface="Calibri" pitchFamily="34" charset="0"/>
                <a:ea typeface="+mn-ea"/>
              </a:rPr>
              <a:t>HashSet does not guarantees that the elements will remain ordered over time</a:t>
            </a:r>
            <a:r>
              <a:rPr lang="en-US" sz="1800" i="0" dirty="0" smtClean="0">
                <a:solidFill>
                  <a:srgbClr val="404040"/>
                </a:solidFill>
                <a:latin typeface="Calibri" pitchFamily="34" charset="0"/>
                <a:ea typeface="+mn-ea"/>
              </a:rPr>
              <a:t>.</a:t>
            </a:r>
          </a:p>
          <a:p>
            <a:pPr marL="285750" indent="-285750" algn="just">
              <a:spcBef>
                <a:spcPts val="400"/>
              </a:spcBef>
              <a:buClr>
                <a:srgbClr val="355F99"/>
              </a:buClr>
              <a:buFont typeface="Arial" pitchFamily="34" charset="0"/>
              <a:buChar char="•"/>
            </a:pPr>
            <a:endParaRPr lang="en-US" dirty="0">
              <a:solidFill>
                <a:srgbClr val="404040"/>
              </a:solidFill>
              <a:latin typeface="Calibri" pitchFamily="34" charset="0"/>
            </a:endParaRPr>
          </a:p>
          <a:p>
            <a:pPr marL="285750" indent="-285750" algn="just">
              <a:spcBef>
                <a:spcPts val="400"/>
              </a:spcBef>
              <a:buClr>
                <a:srgbClr val="355F99"/>
              </a:buClr>
              <a:buFont typeface="Arial" pitchFamily="34" charset="0"/>
              <a:buChar char="•"/>
            </a:pPr>
            <a:r>
              <a:rPr lang="en-US" sz="1800" i="0" dirty="0" smtClean="0">
                <a:solidFill>
                  <a:srgbClr val="404040"/>
                </a:solidFill>
                <a:latin typeface="Calibri" pitchFamily="34" charset="0"/>
                <a:ea typeface="+mn-ea"/>
              </a:rPr>
              <a:t>More efficient the </a:t>
            </a:r>
            <a:r>
              <a:rPr lang="en-US" sz="1800" i="0" dirty="0" err="1" smtClean="0">
                <a:solidFill>
                  <a:srgbClr val="404040"/>
                </a:solidFill>
                <a:latin typeface="Calibri" pitchFamily="34" charset="0"/>
                <a:ea typeface="+mn-ea"/>
              </a:rPr>
              <a:t>hashCode</a:t>
            </a:r>
            <a:r>
              <a:rPr lang="en-US" sz="1800" i="0" dirty="0" smtClean="0">
                <a:solidFill>
                  <a:srgbClr val="404040"/>
                </a:solidFill>
                <a:latin typeface="Calibri" pitchFamily="34" charset="0"/>
                <a:ea typeface="+mn-ea"/>
              </a:rPr>
              <a:t>() method implementation, more efficient the </a:t>
            </a:r>
            <a:r>
              <a:rPr lang="en-US" sz="1800" i="0" dirty="0" err="1" smtClean="0">
                <a:solidFill>
                  <a:srgbClr val="404040"/>
                </a:solidFill>
                <a:latin typeface="Calibri" pitchFamily="34" charset="0"/>
                <a:ea typeface="+mn-ea"/>
              </a:rPr>
              <a:t>hashset</a:t>
            </a:r>
            <a:r>
              <a:rPr lang="en-US" sz="1800" i="0" dirty="0" smtClean="0">
                <a:solidFill>
                  <a:srgbClr val="404040"/>
                </a:solidFill>
                <a:latin typeface="Calibri" pitchFamily="34" charset="0"/>
                <a:ea typeface="+mn-ea"/>
              </a:rPr>
              <a:t> will be.</a:t>
            </a:r>
            <a:endParaRPr lang="en-US" sz="1800" i="0" dirty="0">
              <a:solidFill>
                <a:srgbClr val="404040"/>
              </a:solidFill>
              <a:latin typeface="Calibri" pitchFamily="34" charset="0"/>
              <a:ea typeface="+mn-ea"/>
            </a:endParaRPr>
          </a:p>
        </p:txBody>
      </p:sp>
      <p:sp>
        <p:nvSpPr>
          <p:cNvPr id="19460" name="AutoShape 5"/>
          <p:cNvSpPr>
            <a:spLocks noChangeArrowheads="1"/>
          </p:cNvSpPr>
          <p:nvPr/>
        </p:nvSpPr>
        <p:spPr bwMode="auto">
          <a:xfrm>
            <a:off x="5484971" y="5257800"/>
            <a:ext cx="6297560" cy="6096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p>
            <a:r>
              <a:rPr lang="en-US" sz="1600" i="0" dirty="0">
                <a:solidFill>
                  <a:srgbClr val="4D4D4D"/>
                </a:solidFill>
              </a:rPr>
              <a:t>Set&lt;String&gt; </a:t>
            </a:r>
            <a:r>
              <a:rPr lang="en-US" sz="1600" i="0" dirty="0" err="1">
                <a:solidFill>
                  <a:srgbClr val="4D4D4D"/>
                </a:solidFill>
              </a:rPr>
              <a:t>aSet</a:t>
            </a:r>
            <a:r>
              <a:rPr lang="en-US" sz="1600" i="0" dirty="0">
                <a:solidFill>
                  <a:srgbClr val="4D4D4D"/>
                </a:solidFill>
              </a:rPr>
              <a:t> = new </a:t>
            </a:r>
            <a:r>
              <a:rPr lang="en-US" sz="1600" i="0" dirty="0" err="1">
                <a:solidFill>
                  <a:srgbClr val="4D4D4D"/>
                </a:solidFill>
              </a:rPr>
              <a:t>HashSet</a:t>
            </a:r>
            <a:r>
              <a:rPr lang="en-US" sz="1600" i="0" dirty="0">
                <a:solidFill>
                  <a:srgbClr val="4D4D4D"/>
                </a:solidFill>
              </a:rPr>
              <a:t>&lt;String&gt;();</a:t>
            </a:r>
          </a:p>
        </p:txBody>
      </p:sp>
    </p:spTree>
    <p:extLst>
      <p:ext uri="{BB962C8B-B14F-4D97-AF65-F5344CB8AC3E}">
        <p14:creationId xmlns:p14="http://schemas.microsoft.com/office/powerpoint/2010/main" xmlns="" val="2990582224"/>
      </p:ext>
    </p:extLst>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b="1" dirty="0" err="1" smtClean="0"/>
              <a:t>HashSet</a:t>
            </a:r>
            <a:r>
              <a:rPr lang="en-US" b="1" dirty="0" smtClean="0"/>
              <a:t> - Ensuring Uniqueness</a:t>
            </a:r>
            <a:endParaRPr lang="en-US" sz="2000" dirty="0" smtClean="0"/>
          </a:p>
        </p:txBody>
      </p:sp>
      <p:sp>
        <p:nvSpPr>
          <p:cNvPr id="20483" name="Rectangle 3"/>
          <p:cNvSpPr>
            <a:spLocks noChangeArrowheads="1"/>
          </p:cNvSpPr>
          <p:nvPr/>
        </p:nvSpPr>
        <p:spPr bwMode="auto">
          <a:xfrm>
            <a:off x="609441" y="1143000"/>
            <a:ext cx="5891265" cy="5257800"/>
          </a:xfrm>
          <a:prstGeom prst="rect">
            <a:avLst/>
          </a:prstGeom>
          <a:noFill/>
          <a:ln w="9525">
            <a:noFill/>
            <a:miter lim="800000"/>
            <a:headEnd/>
            <a:tailEnd/>
          </a:ln>
        </p:spPr>
        <p:txBody>
          <a:bodyPr lIns="91429" tIns="45714" rIns="91429" bIns="45714"/>
          <a:lstStyle/>
          <a:p>
            <a:pPr marL="285750" indent="-285750" algn="just" eaLnBrk="0" hangingPunct="0">
              <a:spcBef>
                <a:spcPts val="400"/>
              </a:spcBef>
              <a:buClr>
                <a:srgbClr val="355F99"/>
              </a:buClr>
              <a:buFont typeface="Arial" pitchFamily="34" charset="0"/>
              <a:buChar char="•"/>
            </a:pPr>
            <a:r>
              <a:rPr lang="en-US" sz="1800" i="0" dirty="0">
                <a:solidFill>
                  <a:srgbClr val="404040"/>
                </a:solidFill>
                <a:latin typeface="Calibri" pitchFamily="34" charset="0"/>
                <a:ea typeface="+mn-ea"/>
              </a:rPr>
              <a:t>How set ensures there are no duplicates?</a:t>
            </a:r>
          </a:p>
          <a:p>
            <a:pPr marL="285750" indent="-285750" algn="just" eaLnBrk="0" hangingPunct="0">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a:p>
            <a:pPr marL="285750" indent="-285750" algn="just" eaLnBrk="0" hangingPunct="0">
              <a:spcBef>
                <a:spcPts val="400"/>
              </a:spcBef>
              <a:buClr>
                <a:srgbClr val="355F99"/>
              </a:buClr>
              <a:buFont typeface="Arial" pitchFamily="34" charset="0"/>
              <a:buChar char="•"/>
            </a:pPr>
            <a:r>
              <a:rPr lang="en-US" sz="1800" i="0" dirty="0">
                <a:solidFill>
                  <a:srgbClr val="404040"/>
                </a:solidFill>
                <a:latin typeface="Calibri" pitchFamily="34" charset="0"/>
                <a:ea typeface="+mn-ea"/>
              </a:rPr>
              <a:t>It compares the objects by examining equals() and </a:t>
            </a:r>
            <a:r>
              <a:rPr lang="en-US" sz="1800" i="0" dirty="0" err="1">
                <a:solidFill>
                  <a:srgbClr val="404040"/>
                </a:solidFill>
                <a:latin typeface="Calibri" pitchFamily="34" charset="0"/>
                <a:ea typeface="+mn-ea"/>
              </a:rPr>
              <a:t>hashCode</a:t>
            </a:r>
            <a:r>
              <a:rPr lang="en-US" sz="1800" i="0" dirty="0">
                <a:solidFill>
                  <a:srgbClr val="404040"/>
                </a:solidFill>
                <a:latin typeface="Calibri" pitchFamily="34" charset="0"/>
                <a:ea typeface="+mn-ea"/>
              </a:rPr>
              <a:t>() methods.</a:t>
            </a:r>
          </a:p>
          <a:p>
            <a:pPr marL="285750" indent="-285750" algn="just" eaLnBrk="0" hangingPunct="0">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a:p>
            <a:pPr marL="285750" indent="-285750" algn="just" eaLnBrk="0" hangingPunct="0">
              <a:spcBef>
                <a:spcPts val="400"/>
              </a:spcBef>
              <a:buClr>
                <a:srgbClr val="355F99"/>
              </a:buClr>
              <a:buFont typeface="Arial" pitchFamily="34" charset="0"/>
              <a:buChar char="•"/>
            </a:pPr>
            <a:r>
              <a:rPr lang="en-US" sz="1800" i="0" dirty="0">
                <a:solidFill>
                  <a:srgbClr val="404040"/>
                </a:solidFill>
                <a:latin typeface="Calibri" pitchFamily="34" charset="0"/>
                <a:ea typeface="+mn-ea"/>
              </a:rPr>
              <a:t>Given two objects a and b if </a:t>
            </a:r>
            <a:r>
              <a:rPr lang="en-US" sz="1800" i="0" dirty="0" err="1">
                <a:solidFill>
                  <a:srgbClr val="404040"/>
                </a:solidFill>
                <a:latin typeface="Calibri" pitchFamily="34" charset="0"/>
                <a:ea typeface="+mn-ea"/>
              </a:rPr>
              <a:t>a.hashCode</a:t>
            </a:r>
            <a:r>
              <a:rPr lang="en-US" sz="1800" i="0" dirty="0">
                <a:solidFill>
                  <a:srgbClr val="404040"/>
                </a:solidFill>
                <a:latin typeface="Calibri" pitchFamily="34" charset="0"/>
                <a:ea typeface="+mn-ea"/>
              </a:rPr>
              <a:t>() == </a:t>
            </a:r>
            <a:r>
              <a:rPr lang="en-US" sz="1800" i="0" dirty="0" err="1">
                <a:solidFill>
                  <a:srgbClr val="404040"/>
                </a:solidFill>
                <a:latin typeface="Calibri" pitchFamily="34" charset="0"/>
                <a:ea typeface="+mn-ea"/>
              </a:rPr>
              <a:t>b.hashCode</a:t>
            </a:r>
            <a:r>
              <a:rPr lang="en-US" sz="1800" i="0" dirty="0">
                <a:solidFill>
                  <a:srgbClr val="404040"/>
                </a:solidFill>
                <a:latin typeface="Calibri" pitchFamily="34" charset="0"/>
                <a:ea typeface="+mn-ea"/>
              </a:rPr>
              <a:t>() evaluates to true then it is further evaluated to see if </a:t>
            </a:r>
            <a:r>
              <a:rPr lang="en-US" sz="1800" i="0" dirty="0" err="1">
                <a:solidFill>
                  <a:srgbClr val="404040"/>
                </a:solidFill>
                <a:latin typeface="Calibri" pitchFamily="34" charset="0"/>
                <a:ea typeface="+mn-ea"/>
              </a:rPr>
              <a:t>a.equals</a:t>
            </a:r>
            <a:r>
              <a:rPr lang="en-US" sz="1800" i="0" dirty="0">
                <a:solidFill>
                  <a:srgbClr val="404040"/>
                </a:solidFill>
                <a:latin typeface="Calibri" pitchFamily="34" charset="0"/>
                <a:ea typeface="+mn-ea"/>
              </a:rPr>
              <a:t>(b) also results to true.</a:t>
            </a:r>
          </a:p>
          <a:p>
            <a:pPr marL="285750" indent="-285750" algn="just" eaLnBrk="0" hangingPunct="0">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a:p>
            <a:pPr marL="285750" indent="-285750" algn="just" eaLnBrk="0" hangingPunct="0">
              <a:spcBef>
                <a:spcPts val="400"/>
              </a:spcBef>
              <a:buClr>
                <a:srgbClr val="355F99"/>
              </a:buClr>
              <a:buFont typeface="Arial" pitchFamily="34" charset="0"/>
              <a:buChar char="•"/>
            </a:pPr>
            <a:r>
              <a:rPr lang="en-US" sz="1800" i="0" dirty="0">
                <a:solidFill>
                  <a:srgbClr val="404040"/>
                </a:solidFill>
                <a:latin typeface="Calibri" pitchFamily="34" charset="0"/>
                <a:ea typeface="+mn-ea"/>
              </a:rPr>
              <a:t>If both the evaluation results to true then it is assumed that the objects are duplicate.</a:t>
            </a:r>
          </a:p>
        </p:txBody>
      </p:sp>
      <p:pic>
        <p:nvPicPr>
          <p:cNvPr id="20484" name="Picture 5" descr="different"/>
          <p:cNvPicPr>
            <a:picLocks noChangeAspect="1" noChangeArrowheads="1"/>
          </p:cNvPicPr>
          <p:nvPr/>
        </p:nvPicPr>
        <p:blipFill>
          <a:blip r:embed="rId3"/>
          <a:srcRect/>
          <a:stretch>
            <a:fillRect/>
          </a:stretch>
        </p:blipFill>
        <p:spPr bwMode="auto">
          <a:xfrm>
            <a:off x="7008574" y="1371600"/>
            <a:ext cx="4672383" cy="4572000"/>
          </a:xfrm>
          <a:prstGeom prst="rect">
            <a:avLst/>
          </a:prstGeom>
          <a:noFill/>
          <a:ln w="9525">
            <a:noFill/>
            <a:miter lim="800000"/>
            <a:headEnd/>
            <a:tailEnd/>
          </a:ln>
        </p:spPr>
      </p:pic>
    </p:spTree>
    <p:extLst>
      <p:ext uri="{BB962C8B-B14F-4D97-AF65-F5344CB8AC3E}">
        <p14:creationId xmlns:p14="http://schemas.microsoft.com/office/powerpoint/2010/main" xmlns="" val="4211434710"/>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b="1" smtClean="0"/>
              <a:t>HashSet – Bucketing Algorithm</a:t>
            </a:r>
            <a:endParaRPr lang="en-US" sz="2000" smtClean="0"/>
          </a:p>
        </p:txBody>
      </p:sp>
      <p:pic>
        <p:nvPicPr>
          <p:cNvPr id="21507" name="Picture 3" descr="SNAGHTML1228848"/>
          <p:cNvPicPr>
            <a:picLocks noChangeAspect="1" noChangeArrowheads="1"/>
          </p:cNvPicPr>
          <p:nvPr/>
        </p:nvPicPr>
        <p:blipFill>
          <a:blip r:embed="rId3"/>
          <a:srcRect/>
          <a:stretch>
            <a:fillRect/>
          </a:stretch>
        </p:blipFill>
        <p:spPr bwMode="auto">
          <a:xfrm>
            <a:off x="1523603" y="1752600"/>
            <a:ext cx="9598700" cy="3981450"/>
          </a:xfrm>
          <a:prstGeom prst="rect">
            <a:avLst/>
          </a:prstGeom>
          <a:noFill/>
          <a:ln w="9525">
            <a:noFill/>
            <a:miter lim="800000"/>
            <a:headEnd/>
            <a:tailEnd/>
          </a:ln>
        </p:spPr>
      </p:pic>
    </p:spTree>
    <p:extLst>
      <p:ext uri="{BB962C8B-B14F-4D97-AF65-F5344CB8AC3E}">
        <p14:creationId xmlns:p14="http://schemas.microsoft.com/office/powerpoint/2010/main" xmlns="" val="212423351"/>
      </p:ext>
    </p:extLst>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b="1" smtClean="0"/>
              <a:t>TreeSet</a:t>
            </a:r>
          </a:p>
        </p:txBody>
      </p:sp>
      <p:sp>
        <p:nvSpPr>
          <p:cNvPr id="22531" name="Rectangle 3"/>
          <p:cNvSpPr>
            <a:spLocks noChangeArrowheads="1"/>
          </p:cNvSpPr>
          <p:nvPr/>
        </p:nvSpPr>
        <p:spPr bwMode="auto">
          <a:xfrm>
            <a:off x="507868" y="1143000"/>
            <a:ext cx="6805427" cy="5257800"/>
          </a:xfrm>
          <a:prstGeom prst="rect">
            <a:avLst/>
          </a:prstGeom>
          <a:noFill/>
          <a:ln w="9525">
            <a:noFill/>
            <a:miter lim="800000"/>
            <a:headEnd/>
            <a:tailEnd/>
          </a:ln>
        </p:spPr>
        <p:txBody>
          <a:bodyPr lIns="91429" tIns="45714" rIns="91429" bIns="45714"/>
          <a:lstStyle/>
          <a:p>
            <a:pPr marL="285750" indent="-285750" algn="just">
              <a:spcBef>
                <a:spcPts val="400"/>
              </a:spcBef>
              <a:buClr>
                <a:srgbClr val="355F99"/>
              </a:buClr>
              <a:buFont typeface="Arial" pitchFamily="34" charset="0"/>
              <a:buChar char="•"/>
            </a:pPr>
            <a:r>
              <a:rPr lang="en-US" sz="1800" i="0" dirty="0">
                <a:solidFill>
                  <a:srgbClr val="404040"/>
                </a:solidFill>
                <a:latin typeface="Calibri" pitchFamily="34" charset="0"/>
                <a:ea typeface="+mn-ea"/>
              </a:rPr>
              <a:t>This class implements the Set interface backed by a binary tree.</a:t>
            </a:r>
          </a:p>
          <a:p>
            <a:pPr marL="285750" indent="-285750" algn="just">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a:p>
            <a:pPr marL="285750" indent="-285750" algn="just">
              <a:spcBef>
                <a:spcPts val="400"/>
              </a:spcBef>
              <a:buClr>
                <a:srgbClr val="355F99"/>
              </a:buClr>
              <a:buFont typeface="Arial" pitchFamily="34" charset="0"/>
              <a:buChar char="•"/>
            </a:pPr>
            <a:r>
              <a:rPr lang="en-US" sz="1800" i="0" dirty="0">
                <a:solidFill>
                  <a:srgbClr val="404040"/>
                </a:solidFill>
                <a:latin typeface="Calibri" pitchFamily="34" charset="0"/>
                <a:ea typeface="+mn-ea"/>
              </a:rPr>
              <a:t>The elements smaller than the node value are the left child and larger elements are right child.</a:t>
            </a:r>
          </a:p>
          <a:p>
            <a:pPr marL="285750" indent="-285750" algn="just">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a:p>
            <a:pPr marL="285750" indent="-285750" algn="just">
              <a:spcBef>
                <a:spcPts val="400"/>
              </a:spcBef>
              <a:buClr>
                <a:srgbClr val="355F99"/>
              </a:buClr>
              <a:buFont typeface="Arial" pitchFamily="34" charset="0"/>
              <a:buChar char="•"/>
            </a:pPr>
            <a:r>
              <a:rPr lang="en-US" sz="1800" i="0" dirty="0">
                <a:solidFill>
                  <a:srgbClr val="404040"/>
                </a:solidFill>
                <a:latin typeface="Calibri" pitchFamily="34" charset="0"/>
                <a:ea typeface="+mn-ea"/>
              </a:rPr>
              <a:t>This class guarantees that the sorted set will be in ascending element order, sorted according to the natural order of the elements</a:t>
            </a:r>
            <a:r>
              <a:rPr lang="en-US" sz="1800" i="0" dirty="0" smtClean="0">
                <a:solidFill>
                  <a:srgbClr val="404040"/>
                </a:solidFill>
                <a:latin typeface="Calibri" pitchFamily="34" charset="0"/>
                <a:ea typeface="+mn-ea"/>
              </a:rPr>
              <a:t>.</a:t>
            </a:r>
          </a:p>
          <a:p>
            <a:pPr marL="285750" indent="-285750" algn="just">
              <a:spcBef>
                <a:spcPts val="400"/>
              </a:spcBef>
              <a:buClr>
                <a:srgbClr val="355F99"/>
              </a:buClr>
              <a:buFont typeface="Arial" pitchFamily="34" charset="0"/>
              <a:buChar char="•"/>
            </a:pPr>
            <a:endParaRPr lang="en-US" dirty="0" smtClean="0">
              <a:solidFill>
                <a:srgbClr val="404040"/>
              </a:solidFill>
              <a:latin typeface="Calibri" pitchFamily="34" charset="0"/>
            </a:endParaRPr>
          </a:p>
          <a:p>
            <a:pPr marL="285750" indent="-285750" algn="just">
              <a:spcBef>
                <a:spcPts val="400"/>
              </a:spcBef>
              <a:buClr>
                <a:srgbClr val="355F99"/>
              </a:buClr>
              <a:buFont typeface="Arial" pitchFamily="34" charset="0"/>
              <a:buChar char="•"/>
            </a:pPr>
            <a:r>
              <a:rPr lang="en-US" dirty="0" smtClean="0">
                <a:solidFill>
                  <a:srgbClr val="404040"/>
                </a:solidFill>
                <a:latin typeface="Calibri" pitchFamily="34" charset="0"/>
              </a:rPr>
              <a:t>Elements (Objects) are compared through Comparable or Comparator interface.</a:t>
            </a:r>
            <a:endParaRPr lang="en-US" dirty="0">
              <a:solidFill>
                <a:srgbClr val="404040"/>
              </a:solidFill>
              <a:latin typeface="Calibri" pitchFamily="34" charset="0"/>
            </a:endParaRPr>
          </a:p>
          <a:p>
            <a:pPr marL="285750" indent="-285750" algn="just">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p:txBody>
      </p:sp>
      <p:pic>
        <p:nvPicPr>
          <p:cNvPr id="22532" name="Picture 4">
            <a:hlinkClick r:id="rId3"/>
          </p:cNvPr>
          <p:cNvPicPr>
            <a:picLocks noChangeAspect="1" noChangeArrowheads="1"/>
          </p:cNvPicPr>
          <p:nvPr/>
        </p:nvPicPr>
        <p:blipFill>
          <a:blip r:embed="rId4"/>
          <a:srcRect/>
          <a:stretch>
            <a:fillRect/>
          </a:stretch>
        </p:blipFill>
        <p:spPr bwMode="auto">
          <a:xfrm>
            <a:off x="8024310" y="1447800"/>
            <a:ext cx="3859795" cy="2673350"/>
          </a:xfrm>
          <a:prstGeom prst="rect">
            <a:avLst/>
          </a:prstGeom>
          <a:noFill/>
          <a:ln w="9525">
            <a:noFill/>
            <a:miter lim="800000"/>
            <a:headEnd/>
            <a:tailEnd/>
          </a:ln>
        </p:spPr>
      </p:pic>
      <p:sp>
        <p:nvSpPr>
          <p:cNvPr id="22533" name="AutoShape 5"/>
          <p:cNvSpPr>
            <a:spLocks noChangeArrowheads="1"/>
          </p:cNvSpPr>
          <p:nvPr/>
        </p:nvSpPr>
        <p:spPr bwMode="auto">
          <a:xfrm>
            <a:off x="5484971" y="5029200"/>
            <a:ext cx="6297560" cy="6858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p>
            <a:r>
              <a:rPr lang="en-US" sz="1600" i="0">
                <a:solidFill>
                  <a:srgbClr val="4D4D4D"/>
                </a:solidFill>
              </a:rPr>
              <a:t>Set&lt;String&gt; aSet = new TreeSet&lt;String&gt;();</a:t>
            </a:r>
          </a:p>
        </p:txBody>
      </p:sp>
    </p:spTree>
    <p:extLst>
      <p:ext uri="{BB962C8B-B14F-4D97-AF65-F5344CB8AC3E}">
        <p14:creationId xmlns:p14="http://schemas.microsoft.com/office/powerpoint/2010/main" xmlns="" val="3928288501"/>
      </p:ext>
    </p:extLst>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b="1" smtClean="0"/>
              <a:t>Exercise</a:t>
            </a:r>
            <a:r>
              <a:rPr lang="en-US" sz="3400" b="1" smtClean="0"/>
              <a:t> – </a:t>
            </a:r>
            <a:r>
              <a:rPr lang="en-US" sz="2400" b="1" smtClean="0"/>
              <a:t>HashSet and TreeSet</a:t>
            </a:r>
          </a:p>
        </p:txBody>
      </p:sp>
      <p:sp>
        <p:nvSpPr>
          <p:cNvPr id="23555" name="Rectangle 3"/>
          <p:cNvSpPr>
            <a:spLocks noGrp="1" noChangeArrowheads="1"/>
          </p:cNvSpPr>
          <p:nvPr>
            <p:ph type="body" sz="half" idx="1"/>
          </p:nvPr>
        </p:nvSpPr>
        <p:spPr/>
        <p:txBody>
          <a:bodyPr/>
          <a:lstStyle/>
          <a:p>
            <a:pPr algn="just">
              <a:lnSpc>
                <a:spcPct val="100000"/>
              </a:lnSpc>
            </a:pPr>
            <a:r>
              <a:rPr lang="en-US" sz="1800" dirty="0" smtClean="0"/>
              <a:t>Write a program to generate 15 random integers within the range of 0 to 10. </a:t>
            </a:r>
          </a:p>
          <a:p>
            <a:pPr algn="just">
              <a:lnSpc>
                <a:spcPct val="100000"/>
              </a:lnSpc>
              <a:buFont typeface="Wingdings" pitchFamily="2" charset="2"/>
              <a:buNone/>
            </a:pPr>
            <a:endParaRPr lang="en-US" sz="1800" dirty="0" smtClean="0"/>
          </a:p>
          <a:p>
            <a:pPr algn="just">
              <a:lnSpc>
                <a:spcPct val="100000"/>
              </a:lnSpc>
            </a:pPr>
            <a:r>
              <a:rPr lang="en-US" sz="1800" dirty="0" smtClean="0"/>
              <a:t>Store the numbers into a collection so that there is no duplicate.</a:t>
            </a:r>
          </a:p>
          <a:p>
            <a:pPr algn="just">
              <a:lnSpc>
                <a:spcPct val="100000"/>
              </a:lnSpc>
            </a:pPr>
            <a:endParaRPr lang="en-US" sz="1800" dirty="0" smtClean="0"/>
          </a:p>
          <a:p>
            <a:pPr algn="just">
              <a:lnSpc>
                <a:spcPct val="100000"/>
              </a:lnSpc>
            </a:pPr>
            <a:r>
              <a:rPr lang="en-US" sz="1800" dirty="0" smtClean="0"/>
              <a:t>Use the API method to sort them in descending order.</a:t>
            </a:r>
          </a:p>
          <a:p>
            <a:pPr algn="just">
              <a:lnSpc>
                <a:spcPct val="100000"/>
              </a:lnSpc>
            </a:pPr>
            <a:endParaRPr lang="en-US" sz="1800" dirty="0" smtClean="0"/>
          </a:p>
          <a:p>
            <a:pPr algn="just">
              <a:lnSpc>
                <a:spcPct val="100000"/>
              </a:lnSpc>
            </a:pPr>
            <a:r>
              <a:rPr lang="en-US" sz="1800" dirty="0" smtClean="0"/>
              <a:t>Re-generate the numbers and now store them into a pre-sorted collection</a:t>
            </a:r>
            <a:r>
              <a:rPr lang="en-US" sz="1600" b="0" dirty="0" smtClean="0"/>
              <a:t>.</a:t>
            </a:r>
          </a:p>
        </p:txBody>
      </p:sp>
      <p:sp>
        <p:nvSpPr>
          <p:cNvPr id="5" name="Content Placeholder 4"/>
          <p:cNvSpPr>
            <a:spLocks noGrp="1"/>
          </p:cNvSpPr>
          <p:nvPr>
            <p:ph sz="half" idx="2"/>
          </p:nvPr>
        </p:nvSpPr>
        <p:spPr/>
        <p:txBody>
          <a:bodyPr/>
          <a:lstStyle/>
          <a:p>
            <a:endParaRPr lang="en-US"/>
          </a:p>
        </p:txBody>
      </p:sp>
      <p:pic>
        <p:nvPicPr>
          <p:cNvPr id="23556" name="Picture 4"/>
          <p:cNvPicPr>
            <a:picLocks noChangeAspect="1" noChangeArrowheads="1"/>
          </p:cNvPicPr>
          <p:nvPr/>
        </p:nvPicPr>
        <p:blipFill>
          <a:blip r:embed="rId3"/>
          <a:srcRect/>
          <a:stretch>
            <a:fillRect/>
          </a:stretch>
        </p:blipFill>
        <p:spPr bwMode="auto">
          <a:xfrm>
            <a:off x="7922736" y="2209801"/>
            <a:ext cx="3656648" cy="2657475"/>
          </a:xfrm>
          <a:prstGeom prst="rect">
            <a:avLst/>
          </a:prstGeom>
          <a:noFill/>
          <a:ln w="9525">
            <a:noFill/>
            <a:miter lim="800000"/>
            <a:headEnd/>
            <a:tailEnd/>
          </a:ln>
        </p:spPr>
      </p:pic>
    </p:spTree>
    <p:extLst>
      <p:ext uri="{BB962C8B-B14F-4D97-AF65-F5344CB8AC3E}">
        <p14:creationId xmlns:p14="http://schemas.microsoft.com/office/powerpoint/2010/main" xmlns="" val="3476504044"/>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b="1" smtClean="0"/>
              <a:t>Comparing Elements</a:t>
            </a:r>
            <a:endParaRPr lang="en-US" sz="2000" smtClean="0"/>
          </a:p>
        </p:txBody>
      </p:sp>
      <p:pic>
        <p:nvPicPr>
          <p:cNvPr id="24579" name="Picture 3" descr="tree"/>
          <p:cNvPicPr>
            <a:picLocks noChangeAspect="1" noChangeArrowheads="1"/>
          </p:cNvPicPr>
          <p:nvPr/>
        </p:nvPicPr>
        <p:blipFill>
          <a:blip r:embed="rId3"/>
          <a:srcRect/>
          <a:stretch>
            <a:fillRect/>
          </a:stretch>
        </p:blipFill>
        <p:spPr bwMode="auto">
          <a:xfrm>
            <a:off x="7110148" y="457201"/>
            <a:ext cx="4469236" cy="1781175"/>
          </a:xfrm>
          <a:prstGeom prst="rect">
            <a:avLst/>
          </a:prstGeom>
          <a:noFill/>
          <a:ln w="9525">
            <a:noFill/>
            <a:miter lim="800000"/>
            <a:headEnd/>
            <a:tailEnd/>
          </a:ln>
        </p:spPr>
      </p:pic>
      <p:sp>
        <p:nvSpPr>
          <p:cNvPr id="24580" name="Rectangle 3"/>
          <p:cNvSpPr>
            <a:spLocks noChangeArrowheads="1"/>
          </p:cNvSpPr>
          <p:nvPr/>
        </p:nvSpPr>
        <p:spPr bwMode="auto">
          <a:xfrm>
            <a:off x="507868" y="1295400"/>
            <a:ext cx="11477810" cy="4724400"/>
          </a:xfrm>
          <a:prstGeom prst="rect">
            <a:avLst/>
          </a:prstGeom>
          <a:noFill/>
          <a:ln w="9525">
            <a:noFill/>
            <a:miter lim="800000"/>
            <a:headEnd/>
            <a:tailEnd/>
          </a:ln>
        </p:spPr>
        <p:txBody>
          <a:bodyPr lIns="91429" tIns="45714" rIns="91429" bIns="45714"/>
          <a:lstStyle/>
          <a:p>
            <a:pPr marL="231775" indent="-231775" algn="just">
              <a:spcBef>
                <a:spcPts val="400"/>
              </a:spcBef>
              <a:buClr>
                <a:srgbClr val="355F99"/>
              </a:buClr>
              <a:buSzPct val="125000"/>
              <a:buFont typeface="Arial" pitchFamily="34" charset="0"/>
              <a:buChar char="•"/>
            </a:pPr>
            <a:r>
              <a:rPr lang="en-US" sz="1800" i="0" dirty="0">
                <a:solidFill>
                  <a:srgbClr val="404040"/>
                </a:solidFill>
                <a:latin typeface="Calibri" pitchFamily="34" charset="0"/>
                <a:ea typeface="+mn-ea"/>
              </a:rPr>
              <a:t>There are 2 ways to compare objects in java.</a:t>
            </a:r>
          </a:p>
          <a:p>
            <a:pPr marL="231775" indent="-231775" algn="just">
              <a:spcBef>
                <a:spcPts val="400"/>
              </a:spcBef>
              <a:buClr>
                <a:srgbClr val="355F99"/>
              </a:buClr>
              <a:buSzPct val="125000"/>
              <a:buFont typeface="Arial" pitchFamily="34" charset="0"/>
              <a:buChar char="•"/>
            </a:pPr>
            <a:endParaRPr lang="en-US" sz="1800" i="0" dirty="0">
              <a:solidFill>
                <a:srgbClr val="404040"/>
              </a:solidFill>
              <a:latin typeface="Calibri" pitchFamily="34" charset="0"/>
              <a:ea typeface="+mn-ea"/>
            </a:endParaRPr>
          </a:p>
          <a:p>
            <a:pPr marL="231775" indent="-231775" algn="just">
              <a:spcBef>
                <a:spcPts val="400"/>
              </a:spcBef>
              <a:buClr>
                <a:srgbClr val="355F99"/>
              </a:buClr>
              <a:buSzPct val="125000"/>
              <a:buFont typeface="Arial" pitchFamily="34" charset="0"/>
              <a:buChar char="•"/>
            </a:pPr>
            <a:r>
              <a:rPr lang="en-US" sz="1800" i="0" dirty="0">
                <a:solidFill>
                  <a:srgbClr val="404040"/>
                </a:solidFill>
                <a:latin typeface="Calibri" pitchFamily="34" charset="0"/>
                <a:ea typeface="+mn-ea"/>
              </a:rPr>
              <a:t>First is  to have your custom object </a:t>
            </a:r>
            <a:r>
              <a:rPr lang="en-US" sz="1800" i="0" dirty="0" smtClean="0">
                <a:solidFill>
                  <a:srgbClr val="404040"/>
                </a:solidFill>
                <a:latin typeface="Calibri" pitchFamily="34" charset="0"/>
                <a:ea typeface="+mn-ea"/>
              </a:rPr>
              <a:t>implement </a:t>
            </a:r>
            <a:r>
              <a:rPr lang="en-US" sz="1800" i="0" dirty="0">
                <a:solidFill>
                  <a:srgbClr val="404040"/>
                </a:solidFill>
                <a:latin typeface="Calibri" pitchFamily="34" charset="0"/>
                <a:ea typeface="+mn-ea"/>
              </a:rPr>
              <a:t>Comparable interface.</a:t>
            </a:r>
          </a:p>
          <a:p>
            <a:pPr marL="231775" indent="-231775" algn="just">
              <a:spcBef>
                <a:spcPts val="400"/>
              </a:spcBef>
              <a:buClr>
                <a:srgbClr val="355F99"/>
              </a:buClr>
              <a:buSzPct val="125000"/>
              <a:buFont typeface="Arial" pitchFamily="34" charset="0"/>
              <a:buChar char="•"/>
            </a:pPr>
            <a:endParaRPr lang="en-US" sz="1800" i="0" dirty="0">
              <a:solidFill>
                <a:srgbClr val="404040"/>
              </a:solidFill>
              <a:latin typeface="Calibri" pitchFamily="34" charset="0"/>
              <a:ea typeface="+mn-ea"/>
            </a:endParaRPr>
          </a:p>
          <a:p>
            <a:pPr marL="231775" indent="-231775" algn="just">
              <a:spcBef>
                <a:spcPts val="400"/>
              </a:spcBef>
              <a:buClr>
                <a:srgbClr val="355F99"/>
              </a:buClr>
              <a:buSzPct val="125000"/>
              <a:buFont typeface="Arial" pitchFamily="34" charset="0"/>
              <a:buChar char="•"/>
            </a:pPr>
            <a:r>
              <a:rPr lang="en-US" sz="1800" i="0" dirty="0">
                <a:solidFill>
                  <a:srgbClr val="404040"/>
                </a:solidFill>
                <a:latin typeface="Calibri" pitchFamily="34" charset="0"/>
                <a:ea typeface="+mn-ea"/>
              </a:rPr>
              <a:t>As a part of </a:t>
            </a:r>
            <a:r>
              <a:rPr lang="en-US" sz="1800" i="0" dirty="0" smtClean="0">
                <a:solidFill>
                  <a:srgbClr val="404040"/>
                </a:solidFill>
                <a:latin typeface="Calibri" pitchFamily="34" charset="0"/>
                <a:ea typeface="+mn-ea"/>
              </a:rPr>
              <a:t>implementing the </a:t>
            </a:r>
            <a:r>
              <a:rPr lang="en-US" sz="1800" i="0" dirty="0">
                <a:solidFill>
                  <a:srgbClr val="404040"/>
                </a:solidFill>
                <a:latin typeface="Calibri" pitchFamily="34" charset="0"/>
                <a:ea typeface="+mn-ea"/>
              </a:rPr>
              <a:t>interface the custom class should define </a:t>
            </a:r>
            <a:r>
              <a:rPr lang="en-US" sz="1800" i="0" dirty="0" err="1">
                <a:solidFill>
                  <a:srgbClr val="404040"/>
                </a:solidFill>
                <a:latin typeface="Calibri" pitchFamily="34" charset="0"/>
                <a:ea typeface="+mn-ea"/>
              </a:rPr>
              <a:t>int</a:t>
            </a:r>
            <a:r>
              <a:rPr lang="en-US" sz="1800" i="0" dirty="0">
                <a:solidFill>
                  <a:srgbClr val="404040"/>
                </a:solidFill>
                <a:latin typeface="Calibri" pitchFamily="34" charset="0"/>
                <a:ea typeface="+mn-ea"/>
              </a:rPr>
              <a:t> </a:t>
            </a:r>
            <a:r>
              <a:rPr lang="en-US" sz="1800" i="0" dirty="0" err="1">
                <a:solidFill>
                  <a:srgbClr val="404040"/>
                </a:solidFill>
                <a:latin typeface="Calibri" pitchFamily="34" charset="0"/>
                <a:ea typeface="+mn-ea"/>
              </a:rPr>
              <a:t>compareTo</a:t>
            </a:r>
            <a:r>
              <a:rPr lang="en-US" sz="1800" i="0" dirty="0">
                <a:solidFill>
                  <a:srgbClr val="404040"/>
                </a:solidFill>
                <a:latin typeface="Calibri" pitchFamily="34" charset="0"/>
                <a:ea typeface="+mn-ea"/>
              </a:rPr>
              <a:t> (T other) method. Here this(current) object is compared with the other object.</a:t>
            </a:r>
          </a:p>
          <a:p>
            <a:pPr marL="231775" indent="-231775" algn="just">
              <a:spcBef>
                <a:spcPts val="400"/>
              </a:spcBef>
              <a:buClr>
                <a:srgbClr val="355F99"/>
              </a:buClr>
              <a:buSzPct val="125000"/>
              <a:buFont typeface="Arial" pitchFamily="34" charset="0"/>
              <a:buChar char="•"/>
            </a:pPr>
            <a:endParaRPr lang="en-US" sz="1800" i="0" dirty="0">
              <a:solidFill>
                <a:srgbClr val="404040"/>
              </a:solidFill>
              <a:latin typeface="Calibri" pitchFamily="34" charset="0"/>
              <a:ea typeface="+mn-ea"/>
            </a:endParaRPr>
          </a:p>
          <a:p>
            <a:pPr marL="231775" indent="-231775" algn="just">
              <a:spcBef>
                <a:spcPts val="400"/>
              </a:spcBef>
              <a:buClr>
                <a:srgbClr val="355F99"/>
              </a:buClr>
              <a:buSzPct val="125000"/>
              <a:buFont typeface="Arial" pitchFamily="34" charset="0"/>
              <a:buChar char="•"/>
            </a:pPr>
            <a:r>
              <a:rPr lang="en-US" sz="1800" i="0" dirty="0">
                <a:solidFill>
                  <a:srgbClr val="404040"/>
                </a:solidFill>
                <a:latin typeface="Calibri" pitchFamily="34" charset="0"/>
                <a:ea typeface="+mn-ea"/>
              </a:rPr>
              <a:t>Based on the comparison result the order of the elements are decided.</a:t>
            </a:r>
          </a:p>
          <a:p>
            <a:pPr marL="231775" indent="-231775" algn="just">
              <a:spcBef>
                <a:spcPts val="400"/>
              </a:spcBef>
              <a:buClr>
                <a:srgbClr val="355F99"/>
              </a:buClr>
              <a:buSzPct val="125000"/>
              <a:buFont typeface="Arial" pitchFamily="34" charset="0"/>
              <a:buChar char="•"/>
            </a:pPr>
            <a:endParaRPr lang="en-US" sz="1800" i="0" dirty="0">
              <a:solidFill>
                <a:srgbClr val="404040"/>
              </a:solidFill>
              <a:latin typeface="Calibri" pitchFamily="34" charset="0"/>
              <a:ea typeface="+mn-ea"/>
            </a:endParaRPr>
          </a:p>
          <a:p>
            <a:pPr marL="231775" indent="-231775" algn="just">
              <a:spcBef>
                <a:spcPts val="400"/>
              </a:spcBef>
              <a:buClr>
                <a:srgbClr val="355F99"/>
              </a:buClr>
              <a:buSzPct val="125000"/>
              <a:buFont typeface="Arial" pitchFamily="34" charset="0"/>
              <a:buChar char="•"/>
            </a:pPr>
            <a:r>
              <a:rPr lang="en-US" sz="1800" i="0" dirty="0">
                <a:solidFill>
                  <a:srgbClr val="404040"/>
                </a:solidFill>
                <a:latin typeface="Calibri" pitchFamily="34" charset="0"/>
                <a:ea typeface="+mn-ea"/>
              </a:rPr>
              <a:t>The standard classes like String, Integer etc are already implementing Comparable interface.</a:t>
            </a:r>
          </a:p>
        </p:txBody>
      </p:sp>
      <p:sp>
        <p:nvSpPr>
          <p:cNvPr id="24581" name="Rectangle 3"/>
          <p:cNvSpPr>
            <a:spLocks noChangeArrowheads="1"/>
          </p:cNvSpPr>
          <p:nvPr/>
        </p:nvSpPr>
        <p:spPr bwMode="auto">
          <a:xfrm>
            <a:off x="203147" y="2971800"/>
            <a:ext cx="7414869" cy="3505200"/>
          </a:xfrm>
          <a:prstGeom prst="rect">
            <a:avLst/>
          </a:prstGeom>
          <a:noFill/>
          <a:ln w="9525">
            <a:noFill/>
            <a:miter lim="800000"/>
            <a:headEnd/>
            <a:tailEnd/>
          </a:ln>
        </p:spPr>
        <p:txBody>
          <a:bodyPr lIns="91429" tIns="45714" rIns="91429" bIns="45714"/>
          <a:lstStyle/>
          <a:p>
            <a:pPr marL="285750" indent="-285750" algn="just" eaLnBrk="0" hangingPunct="0">
              <a:lnSpc>
                <a:spcPct val="150000"/>
              </a:lnSpc>
              <a:spcBef>
                <a:spcPct val="20000"/>
              </a:spcBef>
              <a:buClr>
                <a:schemeClr val="accent1"/>
              </a:buClr>
              <a:buFont typeface="Wingdings" pitchFamily="2" charset="2"/>
              <a:buBlip>
                <a:blip r:embed="rId4"/>
              </a:buBlip>
            </a:pPr>
            <a:endParaRPr lang="en-US" sz="1600" i="0">
              <a:solidFill>
                <a:srgbClr val="4D4D4D"/>
              </a:solidFill>
            </a:endParaRPr>
          </a:p>
          <a:p>
            <a:pPr marL="285750" indent="-285750" algn="just" eaLnBrk="0" hangingPunct="0">
              <a:lnSpc>
                <a:spcPct val="150000"/>
              </a:lnSpc>
              <a:spcBef>
                <a:spcPct val="20000"/>
              </a:spcBef>
              <a:buClr>
                <a:schemeClr val="accent1"/>
              </a:buClr>
              <a:buFont typeface="Wingdings" pitchFamily="2" charset="2"/>
              <a:buBlip>
                <a:blip r:embed="rId4"/>
              </a:buBlip>
            </a:pPr>
            <a:endParaRPr lang="en-US" sz="1600" i="0">
              <a:solidFill>
                <a:srgbClr val="4D4D4D"/>
              </a:solidFill>
            </a:endParaRPr>
          </a:p>
        </p:txBody>
      </p:sp>
    </p:spTree>
    <p:extLst>
      <p:ext uri="{BB962C8B-B14F-4D97-AF65-F5344CB8AC3E}">
        <p14:creationId xmlns:p14="http://schemas.microsoft.com/office/powerpoint/2010/main" xmlns="" val="85746493"/>
      </p:ext>
    </p:extLst>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b="1" smtClean="0"/>
              <a:t>Comparing Elements(Contd..)</a:t>
            </a:r>
            <a:endParaRPr lang="en-US" sz="2000" smtClean="0"/>
          </a:p>
        </p:txBody>
      </p:sp>
      <p:pic>
        <p:nvPicPr>
          <p:cNvPr id="25603" name="Picture 3" descr="tree"/>
          <p:cNvPicPr>
            <a:picLocks noChangeAspect="1" noChangeArrowheads="1"/>
          </p:cNvPicPr>
          <p:nvPr/>
        </p:nvPicPr>
        <p:blipFill>
          <a:blip r:embed="rId3"/>
          <a:srcRect/>
          <a:stretch>
            <a:fillRect/>
          </a:stretch>
        </p:blipFill>
        <p:spPr bwMode="auto">
          <a:xfrm>
            <a:off x="7110148" y="457201"/>
            <a:ext cx="4469236" cy="1781175"/>
          </a:xfrm>
          <a:prstGeom prst="rect">
            <a:avLst/>
          </a:prstGeom>
          <a:noFill/>
          <a:ln w="9525">
            <a:noFill/>
            <a:miter lim="800000"/>
            <a:headEnd/>
            <a:tailEnd/>
          </a:ln>
        </p:spPr>
      </p:pic>
      <p:sp>
        <p:nvSpPr>
          <p:cNvPr id="25604" name="Rectangle 3"/>
          <p:cNvSpPr>
            <a:spLocks noChangeArrowheads="1"/>
          </p:cNvSpPr>
          <p:nvPr/>
        </p:nvSpPr>
        <p:spPr bwMode="auto">
          <a:xfrm>
            <a:off x="507868" y="1295400"/>
            <a:ext cx="11477810" cy="4724400"/>
          </a:xfrm>
          <a:prstGeom prst="rect">
            <a:avLst/>
          </a:prstGeom>
          <a:noFill/>
          <a:ln w="9525">
            <a:noFill/>
            <a:miter lim="800000"/>
            <a:headEnd/>
            <a:tailEnd/>
          </a:ln>
        </p:spPr>
        <p:txBody>
          <a:bodyPr lIns="91429" tIns="45714" rIns="91429" bIns="45714"/>
          <a:lstStyle/>
          <a:p>
            <a:pPr marL="231775" indent="-231775" algn="just" eaLnBrk="0" hangingPunct="0">
              <a:spcBef>
                <a:spcPts val="400"/>
              </a:spcBef>
              <a:buClr>
                <a:srgbClr val="355F99"/>
              </a:buClr>
              <a:buSzPct val="125000"/>
              <a:buFont typeface="Arial" pitchFamily="34" charset="0"/>
              <a:buChar char="•"/>
            </a:pPr>
            <a:r>
              <a:rPr lang="en-US" sz="1800" i="0" dirty="0">
                <a:solidFill>
                  <a:srgbClr val="404040"/>
                </a:solidFill>
                <a:latin typeface="Calibri" pitchFamily="34" charset="0"/>
                <a:ea typeface="+mn-ea"/>
              </a:rPr>
              <a:t>The second way is to -</a:t>
            </a:r>
          </a:p>
          <a:p>
            <a:pPr marL="231775" indent="-231775" algn="just" eaLnBrk="0" hangingPunct="0">
              <a:spcBef>
                <a:spcPts val="400"/>
              </a:spcBef>
              <a:buClr>
                <a:srgbClr val="355F99"/>
              </a:buClr>
              <a:buSzPct val="125000"/>
              <a:buFont typeface="Arial" pitchFamily="34" charset="0"/>
              <a:buChar char="•"/>
            </a:pPr>
            <a:endParaRPr lang="en-US" sz="1800" i="0" dirty="0">
              <a:solidFill>
                <a:srgbClr val="404040"/>
              </a:solidFill>
              <a:latin typeface="Calibri" pitchFamily="34" charset="0"/>
              <a:ea typeface="+mn-ea"/>
            </a:endParaRPr>
          </a:p>
          <a:p>
            <a:pPr marL="231775" indent="-231775" algn="just" eaLnBrk="0" hangingPunct="0">
              <a:spcBef>
                <a:spcPts val="400"/>
              </a:spcBef>
              <a:buClr>
                <a:srgbClr val="355F99"/>
              </a:buClr>
              <a:buSzPct val="125000"/>
              <a:buFont typeface="Arial" pitchFamily="34" charset="0"/>
              <a:buChar char="•"/>
            </a:pPr>
            <a:r>
              <a:rPr lang="en-US" sz="1800" i="0" dirty="0">
                <a:solidFill>
                  <a:srgbClr val="404040"/>
                </a:solidFill>
                <a:latin typeface="Calibri" pitchFamily="34" charset="0"/>
                <a:ea typeface="+mn-ea"/>
              </a:rPr>
              <a:t>Sort the collection by calling </a:t>
            </a:r>
            <a:r>
              <a:rPr lang="en-US" sz="1800" i="0" dirty="0" err="1">
                <a:solidFill>
                  <a:srgbClr val="404040"/>
                </a:solidFill>
                <a:latin typeface="Calibri" pitchFamily="34" charset="0"/>
                <a:ea typeface="+mn-ea"/>
              </a:rPr>
              <a:t>Collections.sort</a:t>
            </a:r>
            <a:r>
              <a:rPr lang="en-US" sz="1800" i="0" dirty="0">
                <a:solidFill>
                  <a:srgbClr val="404040"/>
                </a:solidFill>
                <a:latin typeface="Calibri" pitchFamily="34" charset="0"/>
                <a:ea typeface="+mn-ea"/>
              </a:rPr>
              <a:t> method and passing the list to sort and an object of a class that implements Comparator (tells how to compare !!) interface. </a:t>
            </a:r>
          </a:p>
          <a:p>
            <a:pPr marL="231775" lvl="1" indent="-231775" algn="just" eaLnBrk="0" hangingPunct="0">
              <a:spcBef>
                <a:spcPts val="400"/>
              </a:spcBef>
              <a:buClr>
                <a:srgbClr val="355F99"/>
              </a:buClr>
              <a:buSzPct val="125000"/>
              <a:buFont typeface="Arial" pitchFamily="34" charset="0"/>
              <a:buChar char="•"/>
            </a:pPr>
            <a:r>
              <a:rPr lang="en-US" sz="1800" i="0" dirty="0" err="1">
                <a:solidFill>
                  <a:srgbClr val="404040"/>
                </a:solidFill>
                <a:latin typeface="Calibri" pitchFamily="34" charset="0"/>
                <a:ea typeface="+mn-ea"/>
              </a:rPr>
              <a:t>Collections.sort</a:t>
            </a:r>
            <a:r>
              <a:rPr lang="en-US" sz="1800" i="0" dirty="0">
                <a:solidFill>
                  <a:srgbClr val="404040"/>
                </a:solidFill>
                <a:latin typeface="Calibri" pitchFamily="34" charset="0"/>
                <a:ea typeface="+mn-ea"/>
              </a:rPr>
              <a:t> (</a:t>
            </a:r>
            <a:r>
              <a:rPr lang="en-US" sz="1800" i="0" dirty="0">
                <a:solidFill>
                  <a:srgbClr val="404040"/>
                </a:solidFill>
                <a:latin typeface="Calibri" pitchFamily="34" charset="0"/>
                <a:ea typeface="+mn-ea"/>
                <a:hlinkClick r:id="rId4" action="ppaction://hlinkfile" tooltip="interface in java.util"/>
              </a:rPr>
              <a:t>List</a:t>
            </a:r>
            <a:r>
              <a:rPr lang="en-US" sz="1800" i="0" dirty="0">
                <a:solidFill>
                  <a:srgbClr val="404040"/>
                </a:solidFill>
                <a:latin typeface="Calibri" pitchFamily="34" charset="0"/>
                <a:ea typeface="+mn-ea"/>
              </a:rPr>
              <a:t>&lt;T&gt; list, </a:t>
            </a:r>
            <a:r>
              <a:rPr lang="en-US" sz="1800" i="0" dirty="0">
                <a:solidFill>
                  <a:srgbClr val="404040"/>
                </a:solidFill>
                <a:latin typeface="Calibri" pitchFamily="34" charset="0"/>
                <a:ea typeface="+mn-ea"/>
                <a:hlinkClick r:id="rId5" action="ppaction://hlinkfile" tooltip="interface in java.util"/>
              </a:rPr>
              <a:t>Comparator</a:t>
            </a:r>
            <a:r>
              <a:rPr lang="en-US" sz="1800" i="0" dirty="0">
                <a:solidFill>
                  <a:srgbClr val="404040"/>
                </a:solidFill>
                <a:latin typeface="Calibri" pitchFamily="34" charset="0"/>
                <a:ea typeface="+mn-ea"/>
              </a:rPr>
              <a:t>&lt;? super T&gt; c) .</a:t>
            </a:r>
          </a:p>
          <a:p>
            <a:pPr marL="231775" indent="-231775" algn="just" eaLnBrk="0" hangingPunct="0">
              <a:spcBef>
                <a:spcPts val="400"/>
              </a:spcBef>
              <a:buClr>
                <a:srgbClr val="355F99"/>
              </a:buClr>
              <a:buSzPct val="125000"/>
              <a:buFont typeface="Arial" pitchFamily="34" charset="0"/>
              <a:buChar char="•"/>
            </a:pPr>
            <a:endParaRPr lang="en-US" sz="1800" i="0" dirty="0">
              <a:solidFill>
                <a:srgbClr val="404040"/>
              </a:solidFill>
              <a:latin typeface="Calibri" pitchFamily="34" charset="0"/>
              <a:ea typeface="+mn-ea"/>
            </a:endParaRPr>
          </a:p>
          <a:p>
            <a:pPr marL="231775" indent="-231775" algn="just" eaLnBrk="0" hangingPunct="0">
              <a:spcBef>
                <a:spcPts val="400"/>
              </a:spcBef>
              <a:buClr>
                <a:srgbClr val="355F99"/>
              </a:buClr>
              <a:buSzPct val="125000"/>
              <a:buFont typeface="Arial" pitchFamily="34" charset="0"/>
              <a:buChar char="•"/>
            </a:pPr>
            <a:r>
              <a:rPr lang="en-US" sz="1800" i="0" dirty="0">
                <a:solidFill>
                  <a:srgbClr val="404040"/>
                </a:solidFill>
                <a:latin typeface="Calibri" pitchFamily="34" charset="0"/>
                <a:ea typeface="+mn-ea"/>
              </a:rPr>
              <a:t>The class that implements Comparator interface has compare (T o1, T o2) method. This method compares two objects and return an integer signifying the result of comparison.</a:t>
            </a:r>
          </a:p>
          <a:p>
            <a:pPr marL="231775" indent="-231775" algn="just" eaLnBrk="0" hangingPunct="0">
              <a:spcBef>
                <a:spcPts val="400"/>
              </a:spcBef>
              <a:buClr>
                <a:srgbClr val="355F99"/>
              </a:buClr>
              <a:buSzPct val="125000"/>
              <a:buFont typeface="Arial" pitchFamily="34" charset="0"/>
              <a:buChar char="•"/>
            </a:pPr>
            <a:endParaRPr lang="en-US" sz="1800" i="0" dirty="0">
              <a:solidFill>
                <a:srgbClr val="404040"/>
              </a:solidFill>
              <a:latin typeface="Calibri" pitchFamily="34" charset="0"/>
              <a:ea typeface="+mn-ea"/>
            </a:endParaRPr>
          </a:p>
          <a:p>
            <a:pPr marL="231775" indent="-231775" algn="just" eaLnBrk="0" hangingPunct="0">
              <a:spcBef>
                <a:spcPts val="400"/>
              </a:spcBef>
              <a:buClr>
                <a:srgbClr val="355F99"/>
              </a:buClr>
              <a:buSzPct val="125000"/>
              <a:buFont typeface="Arial" pitchFamily="34" charset="0"/>
              <a:buChar char="•"/>
            </a:pPr>
            <a:r>
              <a:rPr lang="en-US" sz="1800" i="0" dirty="0">
                <a:solidFill>
                  <a:srgbClr val="404040"/>
                </a:solidFill>
                <a:latin typeface="Calibri" pitchFamily="34" charset="0"/>
                <a:ea typeface="+mn-ea"/>
              </a:rPr>
              <a:t>The </a:t>
            </a:r>
            <a:r>
              <a:rPr lang="en-US" sz="1800" i="0" dirty="0" err="1">
                <a:solidFill>
                  <a:srgbClr val="404040"/>
                </a:solidFill>
                <a:latin typeface="Calibri" pitchFamily="34" charset="0"/>
                <a:ea typeface="+mn-ea"/>
              </a:rPr>
              <a:t>Comprator</a:t>
            </a:r>
            <a:r>
              <a:rPr lang="en-US" sz="1800" i="0" dirty="0">
                <a:solidFill>
                  <a:srgbClr val="404040"/>
                </a:solidFill>
                <a:latin typeface="Calibri" pitchFamily="34" charset="0"/>
                <a:ea typeface="+mn-ea"/>
              </a:rPr>
              <a:t> is evaluated over the entire collection during sorting.</a:t>
            </a:r>
          </a:p>
        </p:txBody>
      </p:sp>
      <p:sp>
        <p:nvSpPr>
          <p:cNvPr id="25605" name="Rectangle 3"/>
          <p:cNvSpPr>
            <a:spLocks noChangeArrowheads="1"/>
          </p:cNvSpPr>
          <p:nvPr/>
        </p:nvSpPr>
        <p:spPr bwMode="auto">
          <a:xfrm>
            <a:off x="203147" y="2971800"/>
            <a:ext cx="7414869" cy="3505200"/>
          </a:xfrm>
          <a:prstGeom prst="rect">
            <a:avLst/>
          </a:prstGeom>
          <a:noFill/>
          <a:ln w="9525">
            <a:noFill/>
            <a:miter lim="800000"/>
            <a:headEnd/>
            <a:tailEnd/>
          </a:ln>
        </p:spPr>
        <p:txBody>
          <a:bodyPr lIns="91429" tIns="45714" rIns="91429" bIns="45714"/>
          <a:lstStyle/>
          <a:p>
            <a:pPr marL="285750" indent="-285750" algn="just" eaLnBrk="0" hangingPunct="0">
              <a:lnSpc>
                <a:spcPct val="150000"/>
              </a:lnSpc>
              <a:spcBef>
                <a:spcPct val="20000"/>
              </a:spcBef>
              <a:buClr>
                <a:schemeClr val="accent1"/>
              </a:buClr>
              <a:buFont typeface="Wingdings" pitchFamily="2" charset="2"/>
              <a:buBlip>
                <a:blip r:embed="rId6"/>
              </a:buBlip>
            </a:pPr>
            <a:endParaRPr lang="en-US" sz="1600" i="0">
              <a:solidFill>
                <a:srgbClr val="4D4D4D"/>
              </a:solidFill>
            </a:endParaRPr>
          </a:p>
          <a:p>
            <a:pPr marL="285750" indent="-285750" algn="just" eaLnBrk="0" hangingPunct="0">
              <a:lnSpc>
                <a:spcPct val="150000"/>
              </a:lnSpc>
              <a:spcBef>
                <a:spcPct val="20000"/>
              </a:spcBef>
              <a:buClr>
                <a:schemeClr val="accent1"/>
              </a:buClr>
              <a:buFont typeface="Wingdings" pitchFamily="2" charset="2"/>
              <a:buBlip>
                <a:blip r:embed="rId6"/>
              </a:buBlip>
            </a:pPr>
            <a:endParaRPr lang="en-US" sz="1600" i="0">
              <a:solidFill>
                <a:srgbClr val="4D4D4D"/>
              </a:solidFill>
            </a:endParaRPr>
          </a:p>
        </p:txBody>
      </p:sp>
    </p:spTree>
    <p:extLst>
      <p:ext uri="{BB962C8B-B14F-4D97-AF65-F5344CB8AC3E}">
        <p14:creationId xmlns:p14="http://schemas.microsoft.com/office/powerpoint/2010/main" xmlns="" val="2848881212"/>
      </p:ext>
    </p:extLst>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b="1" smtClean="0"/>
              <a:t>Exercise</a:t>
            </a:r>
          </a:p>
        </p:txBody>
      </p:sp>
      <p:sp>
        <p:nvSpPr>
          <p:cNvPr id="26627" name="Rectangle 3"/>
          <p:cNvSpPr>
            <a:spLocks noGrp="1" noChangeArrowheads="1"/>
          </p:cNvSpPr>
          <p:nvPr>
            <p:ph type="body" sz="half" idx="1"/>
          </p:nvPr>
        </p:nvSpPr>
        <p:spPr/>
        <p:txBody>
          <a:bodyPr/>
          <a:lstStyle/>
          <a:p>
            <a:pPr algn="just">
              <a:lnSpc>
                <a:spcPct val="100000"/>
              </a:lnSpc>
            </a:pPr>
            <a:r>
              <a:rPr lang="en-US" sz="1800" dirty="0" smtClean="0"/>
              <a:t>Write a program that sorts the Employees based upon the employee id and name.</a:t>
            </a:r>
          </a:p>
          <a:p>
            <a:pPr algn="just">
              <a:lnSpc>
                <a:spcPct val="100000"/>
              </a:lnSpc>
            </a:pPr>
            <a:endParaRPr lang="en-US" sz="1800" dirty="0" smtClean="0"/>
          </a:p>
          <a:p>
            <a:pPr algn="just">
              <a:lnSpc>
                <a:spcPct val="100000"/>
              </a:lnSpc>
              <a:buFont typeface="Wingdings" pitchFamily="2" charset="2"/>
              <a:buNone/>
            </a:pPr>
            <a:r>
              <a:rPr lang="en-US" sz="1800" dirty="0" smtClean="0"/>
              <a:t>	The comparison using employee id is implemented through Comparable interface and use Comparator to sort through by employee name.</a:t>
            </a:r>
          </a:p>
          <a:p>
            <a:pPr algn="just">
              <a:lnSpc>
                <a:spcPct val="100000"/>
              </a:lnSpc>
            </a:pPr>
            <a:endParaRPr lang="en-US" sz="1800" dirty="0" smtClean="0"/>
          </a:p>
          <a:p>
            <a:pPr algn="just">
              <a:lnSpc>
                <a:spcPct val="100000"/>
              </a:lnSpc>
            </a:pPr>
            <a:r>
              <a:rPr lang="en-US" sz="1800" dirty="0" smtClean="0"/>
              <a:t>Demonstrate </a:t>
            </a:r>
            <a:r>
              <a:rPr lang="en-US" sz="1800" dirty="0" err="1" smtClean="0"/>
              <a:t>EmployeeCompareTest</a:t>
            </a:r>
            <a:r>
              <a:rPr lang="en-US" sz="1800" dirty="0" smtClean="0"/>
              <a:t> example.</a:t>
            </a:r>
          </a:p>
          <a:p>
            <a:pPr lvl="1" algn="just"/>
            <a:endParaRPr lang="en-US" b="0" dirty="0" smtClean="0"/>
          </a:p>
          <a:p>
            <a:pPr lvl="1" algn="just"/>
            <a:endParaRPr lang="en-US" b="0" dirty="0" smtClean="0"/>
          </a:p>
          <a:p>
            <a:pPr algn="just"/>
            <a:endParaRPr lang="en-US" sz="1800" b="0" dirty="0" smtClean="0"/>
          </a:p>
        </p:txBody>
      </p:sp>
      <p:sp>
        <p:nvSpPr>
          <p:cNvPr id="5" name="Content Placeholder 4"/>
          <p:cNvSpPr>
            <a:spLocks noGrp="1"/>
          </p:cNvSpPr>
          <p:nvPr>
            <p:ph sz="half" idx="2"/>
          </p:nvPr>
        </p:nvSpPr>
        <p:spPr/>
        <p:txBody>
          <a:bodyPr/>
          <a:lstStyle/>
          <a:p>
            <a:endParaRPr lang="en-US"/>
          </a:p>
        </p:txBody>
      </p:sp>
      <p:pic>
        <p:nvPicPr>
          <p:cNvPr id="26628" name="Picture 5" descr="sort"/>
          <p:cNvPicPr>
            <a:picLocks noChangeAspect="1" noChangeArrowheads="1"/>
          </p:cNvPicPr>
          <p:nvPr/>
        </p:nvPicPr>
        <p:blipFill>
          <a:blip r:embed="rId3"/>
          <a:srcRect/>
          <a:stretch>
            <a:fillRect/>
          </a:stretch>
        </p:blipFill>
        <p:spPr bwMode="auto">
          <a:xfrm>
            <a:off x="7313295" y="1600200"/>
            <a:ext cx="4096800" cy="3657600"/>
          </a:xfrm>
          <a:prstGeom prst="rect">
            <a:avLst/>
          </a:prstGeom>
          <a:noFill/>
          <a:ln w="9525">
            <a:noFill/>
            <a:miter lim="800000"/>
            <a:headEnd/>
            <a:tailEnd/>
          </a:ln>
        </p:spPr>
      </p:pic>
    </p:spTree>
    <p:extLst>
      <p:ext uri="{BB962C8B-B14F-4D97-AF65-F5344CB8AC3E}">
        <p14:creationId xmlns:p14="http://schemas.microsoft.com/office/powerpoint/2010/main" xmlns="" val="179515996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2600" dirty="0" smtClean="0"/>
              <a:t>Exercise – Sorting Bicycles (Optional Exercise)</a:t>
            </a:r>
          </a:p>
        </p:txBody>
      </p:sp>
      <p:sp>
        <p:nvSpPr>
          <p:cNvPr id="14339" name="Rectangle 3"/>
          <p:cNvSpPr>
            <a:spLocks noGrp="1" noChangeArrowheads="1"/>
          </p:cNvSpPr>
          <p:nvPr>
            <p:ph type="body" sz="half" idx="1"/>
          </p:nvPr>
        </p:nvSpPr>
        <p:spPr>
          <a:noFill/>
        </p:spPr>
        <p:txBody>
          <a:bodyPr/>
          <a:lstStyle/>
          <a:p>
            <a:pPr algn="just">
              <a:lnSpc>
                <a:spcPct val="100000"/>
              </a:lnSpc>
            </a:pPr>
            <a:r>
              <a:rPr lang="en-US" sz="1800" dirty="0" smtClean="0"/>
              <a:t>The Bicycle class (implemented in the last example) takes price in the constructor and sets it in the instance variable. Write a program to sort the Bicycle classes in the ascending order of price. </a:t>
            </a:r>
          </a:p>
          <a:p>
            <a:pPr algn="just">
              <a:lnSpc>
                <a:spcPct val="100000"/>
              </a:lnSpc>
            </a:pPr>
            <a:endParaRPr lang="en-US" sz="1800" dirty="0" smtClean="0"/>
          </a:p>
          <a:p>
            <a:pPr algn="just">
              <a:lnSpc>
                <a:spcPct val="100000"/>
              </a:lnSpc>
            </a:pPr>
            <a:r>
              <a:rPr lang="en-US" sz="1800" dirty="0" smtClean="0"/>
              <a:t>Demonstrate “</a:t>
            </a:r>
            <a:r>
              <a:rPr lang="en-US" sz="1800" dirty="0" err="1" smtClean="0"/>
              <a:t>BicycleSortingTest</a:t>
            </a:r>
            <a:r>
              <a:rPr lang="en-US" sz="1800" dirty="0" smtClean="0"/>
              <a:t>” example.</a:t>
            </a:r>
          </a:p>
          <a:p>
            <a:pPr algn="just">
              <a:lnSpc>
                <a:spcPct val="100000"/>
              </a:lnSpc>
            </a:pPr>
            <a:endParaRPr lang="en-US" sz="1800" dirty="0" smtClean="0"/>
          </a:p>
          <a:p>
            <a:pPr algn="just">
              <a:lnSpc>
                <a:spcPct val="100000"/>
              </a:lnSpc>
            </a:pPr>
            <a:r>
              <a:rPr lang="en-US" sz="1800" dirty="0" smtClean="0"/>
              <a:t>Understand the following</a:t>
            </a:r>
          </a:p>
          <a:p>
            <a:pPr lvl="1" algn="just">
              <a:lnSpc>
                <a:spcPct val="100000"/>
              </a:lnSpc>
            </a:pPr>
            <a:r>
              <a:rPr lang="en-US" sz="1600" dirty="0" smtClean="0"/>
              <a:t>Implementation of multiple interfaces</a:t>
            </a:r>
          </a:p>
          <a:p>
            <a:pPr lvl="1" algn="just">
              <a:lnSpc>
                <a:spcPct val="100000"/>
              </a:lnSpc>
            </a:pPr>
            <a:r>
              <a:rPr lang="en-US" sz="1600" dirty="0" smtClean="0"/>
              <a:t>Comparable interface.</a:t>
            </a:r>
          </a:p>
        </p:txBody>
      </p:sp>
      <p:sp>
        <p:nvSpPr>
          <p:cNvPr id="5" name="Content Placeholder 4"/>
          <p:cNvSpPr>
            <a:spLocks noGrp="1"/>
          </p:cNvSpPr>
          <p:nvPr>
            <p:ph sz="half" idx="2"/>
          </p:nvPr>
        </p:nvSpPr>
        <p:spPr/>
        <p:txBody>
          <a:bodyPr/>
          <a:lstStyle/>
          <a:p>
            <a:endParaRPr lang="en-US"/>
          </a:p>
        </p:txBody>
      </p:sp>
      <p:pic>
        <p:nvPicPr>
          <p:cNvPr id="14340" name="Picture 4" descr="sort"/>
          <p:cNvPicPr>
            <a:picLocks noChangeAspect="1" noChangeArrowheads="1"/>
          </p:cNvPicPr>
          <p:nvPr/>
        </p:nvPicPr>
        <p:blipFill>
          <a:blip r:embed="rId3"/>
          <a:srcRect/>
          <a:stretch>
            <a:fillRect/>
          </a:stretch>
        </p:blipFill>
        <p:spPr bwMode="auto">
          <a:xfrm>
            <a:off x="6399133" y="1905000"/>
            <a:ext cx="5484971" cy="3200400"/>
          </a:xfrm>
          <a:prstGeom prst="rect">
            <a:avLst/>
          </a:prstGeom>
          <a:noFill/>
          <a:ln w="9525">
            <a:noFill/>
            <a:miter lim="800000"/>
            <a:headEnd/>
            <a:tailEnd/>
          </a:ln>
        </p:spPr>
      </p:pic>
    </p:spTree>
    <p:extLst>
      <p:ext uri="{BB962C8B-B14F-4D97-AF65-F5344CB8AC3E}">
        <p14:creationId xmlns:p14="http://schemas.microsoft.com/office/powerpoint/2010/main" xmlns="" val="3033479151"/>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Interface</a:t>
            </a:r>
            <a:endParaRPr lang="en-US" dirty="0"/>
          </a:p>
        </p:txBody>
      </p:sp>
      <p:sp>
        <p:nvSpPr>
          <p:cNvPr id="3" name="Content Placeholder 2"/>
          <p:cNvSpPr>
            <a:spLocks noGrp="1"/>
          </p:cNvSpPr>
          <p:nvPr>
            <p:ph idx="1"/>
          </p:nvPr>
        </p:nvSpPr>
        <p:spPr/>
        <p:txBody>
          <a:bodyPr/>
          <a:lstStyle/>
          <a:p>
            <a:r>
              <a:rPr lang="en-US" dirty="0" smtClean="0"/>
              <a:t>Map cares about unique identifiers.</a:t>
            </a:r>
          </a:p>
          <a:p>
            <a:endParaRPr lang="en-US" dirty="0"/>
          </a:p>
          <a:p>
            <a:r>
              <a:rPr lang="en-US" dirty="0" smtClean="0"/>
              <a:t>Map a unique id to a specific value.</a:t>
            </a:r>
          </a:p>
          <a:p>
            <a:endParaRPr lang="en-US" dirty="0" smtClean="0"/>
          </a:p>
          <a:p>
            <a:r>
              <a:rPr lang="en-US" dirty="0" smtClean="0"/>
              <a:t>Map allows you to search things based on the key, you can ask for a collection of just of the values.</a:t>
            </a:r>
          </a:p>
          <a:p>
            <a:endParaRPr lang="en-US" dirty="0"/>
          </a:p>
          <a:p>
            <a:r>
              <a:rPr lang="en-US" dirty="0" smtClean="0"/>
              <a:t>Maps rely on equals() method to determine whether two keys are same or different.</a:t>
            </a:r>
            <a:endParaRPr lang="en-US" dirty="0"/>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90431" y="4167302"/>
            <a:ext cx="5067300" cy="1057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13984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idx="1"/>
          </p:nvPr>
        </p:nvSpPr>
        <p:spPr/>
        <p:txBody>
          <a:bodyPr/>
          <a:lstStyle/>
          <a:p>
            <a:r>
              <a:rPr lang="en-US" dirty="0" smtClean="0"/>
              <a:t>Learn different types of Collections (data structures) provided by JAVA.</a:t>
            </a:r>
          </a:p>
          <a:p>
            <a:endParaRPr lang="en-US" dirty="0"/>
          </a:p>
          <a:p>
            <a:r>
              <a:rPr lang="en-US" dirty="0" smtClean="0"/>
              <a:t>Learn when to use which Collection as per the requirement.</a:t>
            </a:r>
          </a:p>
          <a:p>
            <a:endParaRPr lang="en-US" dirty="0"/>
          </a:p>
          <a:p>
            <a:r>
              <a:rPr lang="en-US" dirty="0" smtClean="0"/>
              <a:t>Learn the different techniques of Sorting/Searching the Collection.</a:t>
            </a:r>
          </a:p>
          <a:p>
            <a:endParaRPr lang="en-US" dirty="0"/>
          </a:p>
          <a:p>
            <a:r>
              <a:rPr lang="en-US" dirty="0" smtClean="0"/>
              <a:t>How the Collection framework established.</a:t>
            </a:r>
          </a:p>
          <a:p>
            <a:endParaRPr lang="en-US" dirty="0"/>
          </a:p>
          <a:p>
            <a:r>
              <a:rPr lang="en-US" dirty="0" smtClean="0"/>
              <a:t>How the different data structures works internally.</a:t>
            </a:r>
          </a:p>
          <a:p>
            <a:endParaRPr lang="en-US" dirty="0" smtClean="0"/>
          </a:p>
          <a:p>
            <a:r>
              <a:rPr lang="en-US" dirty="0" smtClean="0"/>
              <a:t>How to use generics and generic versions of Collection.</a:t>
            </a:r>
            <a:endParaRPr lang="en-US" dirty="0"/>
          </a:p>
        </p:txBody>
      </p:sp>
    </p:spTree>
    <p:extLst>
      <p:ext uri="{BB962C8B-B14F-4D97-AF65-F5344CB8AC3E}">
        <p14:creationId xmlns:p14="http://schemas.microsoft.com/office/powerpoint/2010/main" xmlns="" val="3849753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b="1" smtClean="0"/>
              <a:t>HashMap</a:t>
            </a:r>
            <a:r>
              <a:rPr lang="en-US" smtClean="0"/>
              <a:t>	</a:t>
            </a:r>
            <a:endParaRPr lang="en-US" sz="2000" smtClean="0"/>
          </a:p>
        </p:txBody>
      </p:sp>
      <p:grpSp>
        <p:nvGrpSpPr>
          <p:cNvPr id="2" name="Group 3"/>
          <p:cNvGrpSpPr>
            <a:grpSpLocks noChangeAspect="1"/>
          </p:cNvGrpSpPr>
          <p:nvPr/>
        </p:nvGrpSpPr>
        <p:grpSpPr bwMode="auto">
          <a:xfrm>
            <a:off x="7313295" y="1447800"/>
            <a:ext cx="4570809" cy="1447800"/>
            <a:chOff x="2976" y="1776"/>
            <a:chExt cx="2640" cy="1016"/>
          </a:xfrm>
        </p:grpSpPr>
        <p:sp>
          <p:nvSpPr>
            <p:cNvPr id="27655" name="AutoShape 4"/>
            <p:cNvSpPr>
              <a:spLocks noChangeAspect="1" noChangeArrowheads="1" noTextEdit="1"/>
            </p:cNvSpPr>
            <p:nvPr/>
          </p:nvSpPr>
          <p:spPr bwMode="auto">
            <a:xfrm>
              <a:off x="2976" y="1776"/>
              <a:ext cx="2640" cy="1016"/>
            </a:xfrm>
            <a:prstGeom prst="rect">
              <a:avLst/>
            </a:prstGeom>
            <a:noFill/>
            <a:ln w="9525">
              <a:noFill/>
              <a:miter lim="800000"/>
              <a:headEnd/>
              <a:tailEnd/>
            </a:ln>
          </p:spPr>
          <p:txBody>
            <a:bodyPr/>
            <a:lstStyle/>
            <a:p>
              <a:endParaRPr lang="en-US"/>
            </a:p>
          </p:txBody>
        </p:sp>
        <p:pic>
          <p:nvPicPr>
            <p:cNvPr id="27656" name="Picture 5"/>
            <p:cNvPicPr>
              <a:picLocks noChangeAspect="1" noChangeArrowheads="1"/>
            </p:cNvPicPr>
            <p:nvPr/>
          </p:nvPicPr>
          <p:blipFill>
            <a:blip r:embed="rId3"/>
            <a:srcRect/>
            <a:stretch>
              <a:fillRect/>
            </a:stretch>
          </p:blipFill>
          <p:spPr bwMode="auto">
            <a:xfrm>
              <a:off x="2976" y="1776"/>
              <a:ext cx="2645" cy="1021"/>
            </a:xfrm>
            <a:prstGeom prst="rect">
              <a:avLst/>
            </a:prstGeom>
            <a:noFill/>
            <a:ln w="9525">
              <a:noFill/>
              <a:miter lim="800000"/>
              <a:headEnd/>
              <a:tailEnd/>
            </a:ln>
          </p:spPr>
        </p:pic>
      </p:grpSp>
      <p:sp>
        <p:nvSpPr>
          <p:cNvPr id="27652" name="Text Box 6"/>
          <p:cNvSpPr txBox="1">
            <a:spLocks noChangeArrowheads="1"/>
          </p:cNvSpPr>
          <p:nvPr/>
        </p:nvSpPr>
        <p:spPr bwMode="auto">
          <a:xfrm>
            <a:off x="8329031" y="2895601"/>
            <a:ext cx="3250353" cy="244475"/>
          </a:xfrm>
          <a:prstGeom prst="rect">
            <a:avLst/>
          </a:prstGeom>
          <a:noFill/>
          <a:ln w="9525">
            <a:noFill/>
            <a:miter lim="800000"/>
            <a:headEnd/>
            <a:tailEnd/>
          </a:ln>
        </p:spPr>
        <p:txBody>
          <a:bodyPr>
            <a:spAutoFit/>
          </a:bodyPr>
          <a:lstStyle/>
          <a:p>
            <a:pPr algn="ctr">
              <a:spcBef>
                <a:spcPct val="50000"/>
              </a:spcBef>
            </a:pPr>
            <a:r>
              <a:rPr lang="en-US" sz="1000" i="0"/>
              <a:t>Source: Head First Java</a:t>
            </a:r>
          </a:p>
        </p:txBody>
      </p:sp>
      <p:sp>
        <p:nvSpPr>
          <p:cNvPr id="27653" name="Rectangle 3"/>
          <p:cNvSpPr>
            <a:spLocks noChangeArrowheads="1"/>
          </p:cNvSpPr>
          <p:nvPr/>
        </p:nvSpPr>
        <p:spPr bwMode="auto">
          <a:xfrm>
            <a:off x="507868" y="1143000"/>
            <a:ext cx="7008574" cy="5334000"/>
          </a:xfrm>
          <a:prstGeom prst="rect">
            <a:avLst/>
          </a:prstGeom>
          <a:noFill/>
          <a:ln w="9525">
            <a:noFill/>
            <a:miter lim="800000"/>
            <a:headEnd/>
            <a:tailEnd/>
          </a:ln>
        </p:spPr>
        <p:txBody>
          <a:bodyPr lIns="91429" tIns="45714" rIns="91429" bIns="45714"/>
          <a:lstStyle/>
          <a:p>
            <a:pPr marL="285750" indent="-285750" algn="just">
              <a:spcBef>
                <a:spcPts val="400"/>
              </a:spcBef>
              <a:buClr>
                <a:srgbClr val="355F99"/>
              </a:buClr>
              <a:buFont typeface="Arial" pitchFamily="34" charset="0"/>
              <a:buChar char="•"/>
            </a:pPr>
            <a:r>
              <a:rPr lang="en-US" sz="1800" i="0" dirty="0" err="1">
                <a:solidFill>
                  <a:srgbClr val="404040"/>
                </a:solidFill>
                <a:latin typeface="Calibri" pitchFamily="34" charset="0"/>
                <a:ea typeface="+mn-ea"/>
              </a:rPr>
              <a:t>HashMap</a:t>
            </a:r>
            <a:r>
              <a:rPr lang="en-US" sz="1800" i="0" dirty="0">
                <a:solidFill>
                  <a:srgbClr val="404040"/>
                </a:solidFill>
                <a:latin typeface="Calibri" pitchFamily="34" charset="0"/>
                <a:ea typeface="+mn-ea"/>
              </a:rPr>
              <a:t> is a hashing based implementation of Map interface to store key-value pairs.</a:t>
            </a:r>
          </a:p>
          <a:p>
            <a:pPr marL="285750" indent="-285750" algn="just">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a:p>
            <a:pPr marL="285750" indent="-285750" algn="just">
              <a:spcBef>
                <a:spcPts val="400"/>
              </a:spcBef>
              <a:buClr>
                <a:srgbClr val="355F99"/>
              </a:buClr>
              <a:buFont typeface="Arial" pitchFamily="34" charset="0"/>
              <a:buChar char="•"/>
            </a:pPr>
            <a:r>
              <a:rPr lang="en-US" sz="1800" i="0" dirty="0">
                <a:solidFill>
                  <a:srgbClr val="404040"/>
                </a:solidFill>
                <a:latin typeface="Calibri" pitchFamily="34" charset="0"/>
                <a:ea typeface="+mn-ea"/>
              </a:rPr>
              <a:t>Values can be duplicated but not the keys.</a:t>
            </a:r>
          </a:p>
          <a:p>
            <a:pPr marL="285750" indent="-285750" algn="just">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a:p>
            <a:pPr marL="285750" indent="-285750" algn="just">
              <a:spcBef>
                <a:spcPts val="400"/>
              </a:spcBef>
              <a:buClr>
                <a:srgbClr val="355F99"/>
              </a:buClr>
              <a:buFont typeface="Arial" pitchFamily="34" charset="0"/>
              <a:buChar char="•"/>
            </a:pPr>
            <a:r>
              <a:rPr lang="en-US" sz="1800" i="0" dirty="0">
                <a:solidFill>
                  <a:srgbClr val="404040"/>
                </a:solidFill>
                <a:latin typeface="Calibri" pitchFamily="34" charset="0"/>
                <a:ea typeface="+mn-ea"/>
              </a:rPr>
              <a:t>It is used to store key-value pairs where key and value both can be custom java class. </a:t>
            </a:r>
          </a:p>
          <a:p>
            <a:pPr marL="285750" indent="-285750" algn="just">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a:p>
            <a:pPr marL="285750" indent="-285750" algn="just">
              <a:spcBef>
                <a:spcPts val="400"/>
              </a:spcBef>
              <a:buClr>
                <a:srgbClr val="355F99"/>
              </a:buClr>
              <a:buFont typeface="Arial" pitchFamily="34" charset="0"/>
              <a:buChar char="•"/>
            </a:pPr>
            <a:r>
              <a:rPr lang="en-US" sz="1800" i="0" dirty="0">
                <a:solidFill>
                  <a:srgbClr val="404040"/>
                </a:solidFill>
                <a:latin typeface="Calibri" pitchFamily="34" charset="0"/>
                <a:ea typeface="+mn-ea"/>
              </a:rPr>
              <a:t>Creating with sufficiently large capacity helps make the storage efficient and improves performance.</a:t>
            </a:r>
          </a:p>
          <a:p>
            <a:pPr marL="285750" indent="-285750" algn="just">
              <a:spcBef>
                <a:spcPts val="400"/>
              </a:spcBef>
              <a:buClr>
                <a:srgbClr val="355F99"/>
              </a:buClr>
              <a:buFont typeface="Arial" pitchFamily="34" charset="0"/>
              <a:buChar char="•"/>
            </a:pPr>
            <a:endParaRPr lang="en-US" sz="1800" i="0" dirty="0">
              <a:solidFill>
                <a:srgbClr val="404040"/>
              </a:solidFill>
              <a:latin typeface="Calibri" pitchFamily="34" charset="0"/>
              <a:ea typeface="+mn-ea"/>
            </a:endParaRPr>
          </a:p>
          <a:p>
            <a:pPr marL="285750" indent="-285750" algn="just">
              <a:spcBef>
                <a:spcPts val="400"/>
              </a:spcBef>
              <a:buClr>
                <a:srgbClr val="355F99"/>
              </a:buClr>
              <a:buFont typeface="Arial" pitchFamily="34" charset="0"/>
              <a:buChar char="•"/>
            </a:pPr>
            <a:r>
              <a:rPr lang="en-US" sz="1800" i="0" dirty="0" err="1">
                <a:solidFill>
                  <a:srgbClr val="404040"/>
                </a:solidFill>
                <a:latin typeface="Calibri" pitchFamily="34" charset="0"/>
                <a:ea typeface="+mn-ea"/>
              </a:rPr>
              <a:t>HashMap</a:t>
            </a:r>
            <a:r>
              <a:rPr lang="en-US" sz="1800" i="0" dirty="0">
                <a:solidFill>
                  <a:srgbClr val="404040"/>
                </a:solidFill>
                <a:latin typeface="Calibri" pitchFamily="34" charset="0"/>
                <a:ea typeface="+mn-ea"/>
              </a:rPr>
              <a:t> does not keep elements in ordered manner.</a:t>
            </a:r>
          </a:p>
        </p:txBody>
      </p:sp>
      <p:sp>
        <p:nvSpPr>
          <p:cNvPr id="27654" name="AutoShape 9"/>
          <p:cNvSpPr>
            <a:spLocks noChangeArrowheads="1"/>
          </p:cNvSpPr>
          <p:nvPr/>
        </p:nvSpPr>
        <p:spPr bwMode="auto">
          <a:xfrm>
            <a:off x="7414868" y="3505200"/>
            <a:ext cx="4469236" cy="1371600"/>
          </a:xfrm>
          <a:prstGeom prst="roundRect">
            <a:avLst>
              <a:gd name="adj" fmla="val 16667"/>
            </a:avLst>
          </a:prstGeom>
          <a:gradFill rotWithShape="1">
            <a:gsLst>
              <a:gs pos="0">
                <a:srgbClr val="FFFFC9"/>
              </a:gs>
              <a:gs pos="100000">
                <a:srgbClr val="FFFFFF"/>
              </a:gs>
            </a:gsLst>
            <a:lin ang="2700000" scaled="1"/>
          </a:gradFill>
          <a:ln w="3175">
            <a:solidFill>
              <a:srgbClr val="FFDA65"/>
            </a:solidFill>
            <a:round/>
            <a:headEnd/>
            <a:tailEnd/>
          </a:ln>
        </p:spPr>
        <p:txBody>
          <a:bodyPr lIns="91429" tIns="45714" rIns="91429" bIns="45714"/>
          <a:lstStyle/>
          <a:p>
            <a:endParaRPr lang="en-US" sz="1800" b="1" i="0" u="sng">
              <a:solidFill>
                <a:srgbClr val="4D4D4D"/>
              </a:solidFill>
            </a:endParaRPr>
          </a:p>
          <a:p>
            <a:r>
              <a:rPr lang="en-US" sz="1400" i="0">
                <a:solidFill>
                  <a:srgbClr val="4D4D4D"/>
                </a:solidFill>
              </a:rPr>
              <a:t>Map&lt;String, Integer&gt; aSet = new             HashMap &lt;String, Integer&gt;(75);</a:t>
            </a:r>
          </a:p>
        </p:txBody>
      </p:sp>
    </p:spTree>
    <p:extLst>
      <p:ext uri="{BB962C8B-B14F-4D97-AF65-F5344CB8AC3E}">
        <p14:creationId xmlns:p14="http://schemas.microsoft.com/office/powerpoint/2010/main" xmlns="" val="3365329043"/>
      </p:ext>
    </p:extLst>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Capacity and Load Factor</a:t>
            </a:r>
            <a:endParaRPr lang="en-US" dirty="0"/>
          </a:p>
        </p:txBody>
      </p:sp>
      <p:sp>
        <p:nvSpPr>
          <p:cNvPr id="3" name="Content Placeholder 2"/>
          <p:cNvSpPr>
            <a:spLocks noGrp="1"/>
          </p:cNvSpPr>
          <p:nvPr>
            <p:ph idx="1"/>
          </p:nvPr>
        </p:nvSpPr>
        <p:spPr/>
        <p:txBody>
          <a:bodyPr/>
          <a:lstStyle/>
          <a:p>
            <a:r>
              <a:rPr lang="en-US" dirty="0" smtClean="0"/>
              <a:t>An instance of </a:t>
            </a:r>
            <a:r>
              <a:rPr lang="en-US" dirty="0" err="1" smtClean="0"/>
              <a:t>HashMap</a:t>
            </a:r>
            <a:r>
              <a:rPr lang="en-US" dirty="0" smtClean="0"/>
              <a:t> has two parameters that affects its performance</a:t>
            </a:r>
          </a:p>
          <a:p>
            <a:pPr lvl="1"/>
            <a:r>
              <a:rPr lang="en-US" dirty="0" smtClean="0"/>
              <a:t>Initial Capacity </a:t>
            </a:r>
          </a:p>
          <a:p>
            <a:pPr lvl="1"/>
            <a:r>
              <a:rPr lang="en-US" dirty="0" smtClean="0"/>
              <a:t>Load Factor</a:t>
            </a:r>
          </a:p>
          <a:p>
            <a:pPr lvl="1"/>
            <a:endParaRPr lang="en-US" dirty="0"/>
          </a:p>
          <a:p>
            <a:pPr lvl="1"/>
            <a:r>
              <a:rPr lang="en-US" dirty="0" smtClean="0"/>
              <a:t>Initial Capacity is simply the capacity at the time the hash table is created.</a:t>
            </a:r>
          </a:p>
          <a:p>
            <a:pPr lvl="1"/>
            <a:r>
              <a:rPr lang="en-US" dirty="0" smtClean="0"/>
              <a:t>The load factor is measure of how full the </a:t>
            </a:r>
            <a:r>
              <a:rPr lang="en-US" dirty="0" err="1" smtClean="0"/>
              <a:t>hashtable</a:t>
            </a:r>
            <a:r>
              <a:rPr lang="en-US" dirty="0" smtClean="0"/>
              <a:t> is allowed to get before its capacity is automatically increased.</a:t>
            </a:r>
          </a:p>
          <a:p>
            <a:pPr lvl="1"/>
            <a:endParaRPr lang="en-US" dirty="0"/>
          </a:p>
          <a:p>
            <a:pPr lvl="1"/>
            <a:r>
              <a:rPr lang="en-US" dirty="0" smtClean="0"/>
              <a:t>Default capacity is 16 and load factor is .75</a:t>
            </a:r>
          </a:p>
          <a:p>
            <a:pPr lvl="1"/>
            <a:r>
              <a:rPr lang="en-US" dirty="0" smtClean="0"/>
              <a:t>That means by default when you put the 13</a:t>
            </a:r>
            <a:r>
              <a:rPr lang="en-US" baseline="30000" dirty="0" smtClean="0"/>
              <a:t>th</a:t>
            </a:r>
            <a:r>
              <a:rPr lang="en-US" dirty="0" smtClean="0"/>
              <a:t> element in a hash map, it will resized and double the capacity.</a:t>
            </a:r>
          </a:p>
          <a:p>
            <a:pPr lvl="1"/>
            <a:endParaRPr lang="en-US" dirty="0"/>
          </a:p>
          <a:p>
            <a:pPr lvl="1"/>
            <a:r>
              <a:rPr lang="en-US" dirty="0" smtClean="0"/>
              <a:t>While resizing it copies the elements from previous </a:t>
            </a:r>
            <a:r>
              <a:rPr lang="en-US" dirty="0" err="1" smtClean="0"/>
              <a:t>hashtable</a:t>
            </a:r>
            <a:r>
              <a:rPr lang="en-US" dirty="0" smtClean="0"/>
              <a:t> to new hash table with all the index updated. So resizing is a heavy operation. </a:t>
            </a:r>
          </a:p>
        </p:txBody>
      </p:sp>
    </p:spTree>
    <p:extLst>
      <p:ext uri="{BB962C8B-B14F-4D97-AF65-F5344CB8AC3E}">
        <p14:creationId xmlns:p14="http://schemas.microsoft.com/office/powerpoint/2010/main" xmlns="" val="2385502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z="3400" b="1" smtClean="0"/>
              <a:t>Exercise</a:t>
            </a:r>
            <a:endParaRPr lang="en-US" sz="2000" b="1" smtClean="0"/>
          </a:p>
        </p:txBody>
      </p:sp>
      <p:sp>
        <p:nvSpPr>
          <p:cNvPr id="28675" name="Rectangle 3"/>
          <p:cNvSpPr>
            <a:spLocks noGrp="1" noChangeArrowheads="1"/>
          </p:cNvSpPr>
          <p:nvPr>
            <p:ph type="body" sz="half" idx="1"/>
          </p:nvPr>
        </p:nvSpPr>
        <p:spPr/>
        <p:txBody>
          <a:bodyPr/>
          <a:lstStyle/>
          <a:p>
            <a:pPr algn="just">
              <a:lnSpc>
                <a:spcPct val="100000"/>
              </a:lnSpc>
            </a:pPr>
            <a:r>
              <a:rPr lang="en-US" sz="1800" b="0" dirty="0" smtClean="0"/>
              <a:t>Create a </a:t>
            </a:r>
            <a:r>
              <a:rPr lang="en-US" sz="1800" b="0" i="1" dirty="0" err="1" smtClean="0"/>
              <a:t>HashMap</a:t>
            </a:r>
            <a:r>
              <a:rPr lang="en-US" sz="1800" b="0" dirty="0" smtClean="0"/>
              <a:t> with key (Integer) and value (String). Store the employee id and name as key-value pair in the </a:t>
            </a:r>
            <a:r>
              <a:rPr lang="en-US" sz="1800" b="0" i="1" dirty="0" err="1" smtClean="0"/>
              <a:t>HashMap</a:t>
            </a:r>
            <a:r>
              <a:rPr lang="en-US" sz="1800" b="0" i="1" dirty="0" smtClean="0"/>
              <a:t>.</a:t>
            </a:r>
            <a:endParaRPr lang="en-US" sz="1800" b="0" dirty="0" smtClean="0"/>
          </a:p>
          <a:p>
            <a:pPr algn="just">
              <a:lnSpc>
                <a:spcPct val="100000"/>
              </a:lnSpc>
              <a:buFont typeface="Wingdings" pitchFamily="2" charset="2"/>
              <a:buNone/>
            </a:pPr>
            <a:endParaRPr lang="en-US" sz="1800" b="0" dirty="0" smtClean="0"/>
          </a:p>
          <a:p>
            <a:pPr algn="just">
              <a:lnSpc>
                <a:spcPct val="100000"/>
              </a:lnSpc>
            </a:pPr>
            <a:r>
              <a:rPr lang="en-US" sz="1800" b="0" dirty="0" smtClean="0"/>
              <a:t>Use the API methods to print the keys of the </a:t>
            </a:r>
            <a:r>
              <a:rPr lang="en-US" sz="1800" b="0" i="1" dirty="0" smtClean="0"/>
              <a:t>Map. </a:t>
            </a:r>
            <a:r>
              <a:rPr lang="en-US" sz="1800" b="0" dirty="0" smtClean="0"/>
              <a:t>Delete the employee id #4 from the </a:t>
            </a:r>
            <a:r>
              <a:rPr lang="en-US" sz="1800" b="0" i="1" dirty="0" smtClean="0"/>
              <a:t>Map</a:t>
            </a:r>
            <a:r>
              <a:rPr lang="en-US" sz="1800" b="0" dirty="0" smtClean="0"/>
              <a:t> and print the remaining key-value pairs.</a:t>
            </a:r>
          </a:p>
          <a:p>
            <a:pPr algn="just">
              <a:lnSpc>
                <a:spcPct val="100000"/>
              </a:lnSpc>
            </a:pPr>
            <a:endParaRPr lang="en-US" sz="1800" b="0" dirty="0" smtClean="0"/>
          </a:p>
          <a:p>
            <a:pPr algn="just">
              <a:lnSpc>
                <a:spcPct val="100000"/>
              </a:lnSpc>
            </a:pPr>
            <a:r>
              <a:rPr lang="en-US" sz="1800" b="0" dirty="0" smtClean="0"/>
              <a:t>Demonstrate “</a:t>
            </a:r>
            <a:r>
              <a:rPr lang="en-US" sz="1800" b="0" dirty="0" err="1" smtClean="0">
                <a:solidFill>
                  <a:schemeClr val="accent1"/>
                </a:solidFill>
              </a:rPr>
              <a:t>MapTest</a:t>
            </a:r>
            <a:r>
              <a:rPr lang="en-US" sz="1800" b="0" dirty="0" smtClean="0"/>
              <a:t>” example.</a:t>
            </a:r>
          </a:p>
        </p:txBody>
      </p:sp>
      <p:graphicFrame>
        <p:nvGraphicFramePr>
          <p:cNvPr id="306180" name="Group 4"/>
          <p:cNvGraphicFramePr>
            <a:graphicFrameLocks noGrp="1"/>
          </p:cNvGraphicFramePr>
          <p:nvPr/>
        </p:nvGraphicFramePr>
        <p:xfrm>
          <a:off x="7298077" y="2286000"/>
          <a:ext cx="3555074" cy="2468880"/>
        </p:xfrm>
        <a:graphic>
          <a:graphicData uri="http://schemas.openxmlformats.org/drawingml/2006/table">
            <a:tbl>
              <a:tblPr/>
              <a:tblGrid>
                <a:gridCol w="1551113"/>
                <a:gridCol w="2003961"/>
              </a:tblGrid>
              <a:tr h="336550">
                <a:tc>
                  <a:txBody>
                    <a:bodyPr/>
                    <a:lstStyle/>
                    <a:p>
                      <a:pPr marL="0" marR="0" lvl="0" indent="0" algn="l"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600" b="1" i="0" u="none" strike="noStrike" cap="none" normalizeH="0" baseline="0" dirty="0" err="1" smtClean="0">
                          <a:ln>
                            <a:noFill/>
                          </a:ln>
                          <a:solidFill>
                            <a:srgbClr val="4D4D4D"/>
                          </a:solidFill>
                          <a:effectLst/>
                          <a:latin typeface="Georgia" pitchFamily="18" charset="0"/>
                          <a:ea typeface="ＭＳ Ｐゴシック" pitchFamily="34" charset="-128"/>
                        </a:rPr>
                        <a:t>Emp</a:t>
                      </a:r>
                      <a:r>
                        <a:rPr kumimoji="0" lang="en-US" sz="1600" b="1" i="0" u="none" strike="noStrike" cap="none" normalizeH="0" baseline="0" dirty="0" smtClean="0">
                          <a:ln>
                            <a:noFill/>
                          </a:ln>
                          <a:solidFill>
                            <a:srgbClr val="4D4D4D"/>
                          </a:solidFill>
                          <a:effectLst/>
                          <a:latin typeface="Georgia" pitchFamily="18" charset="0"/>
                          <a:ea typeface="ＭＳ Ｐゴシック" pitchFamily="34" charset="-128"/>
                        </a:rPr>
                        <a:t> Id</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600" b="1" i="0" u="none" strike="noStrike" cap="none" normalizeH="0" baseline="0" smtClean="0">
                          <a:ln>
                            <a:noFill/>
                          </a:ln>
                          <a:solidFill>
                            <a:srgbClr val="4D4D4D"/>
                          </a:solidFill>
                          <a:effectLst/>
                          <a:latin typeface="Georgia" pitchFamily="18" charset="0"/>
                          <a:ea typeface="ＭＳ Ｐゴシック" pitchFamily="34" charset="-128"/>
                        </a:rPr>
                        <a:t>Emp Name</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001 </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Steve</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dirty="0" smtClean="0">
                          <a:ln>
                            <a:noFill/>
                          </a:ln>
                          <a:solidFill>
                            <a:srgbClr val="4D4D4D"/>
                          </a:solidFill>
                          <a:effectLst/>
                          <a:latin typeface="Georgia" pitchFamily="18" charset="0"/>
                          <a:ea typeface="ＭＳ Ｐゴシック" pitchFamily="34" charset="-128"/>
                        </a:rPr>
                        <a:t>002</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dirty="0" smtClean="0">
                          <a:ln>
                            <a:noFill/>
                          </a:ln>
                          <a:solidFill>
                            <a:srgbClr val="4D4D4D"/>
                          </a:solidFill>
                          <a:effectLst/>
                          <a:latin typeface="Georgia" pitchFamily="18" charset="0"/>
                          <a:ea typeface="ＭＳ Ｐゴシック" pitchFamily="34" charset="-128"/>
                        </a:rPr>
                        <a:t>Rob</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dirty="0" smtClean="0">
                          <a:ln>
                            <a:noFill/>
                          </a:ln>
                          <a:solidFill>
                            <a:srgbClr val="4D4D4D"/>
                          </a:solidFill>
                          <a:effectLst/>
                          <a:latin typeface="Georgia" pitchFamily="18" charset="0"/>
                          <a:ea typeface="ＭＳ Ｐゴシック" pitchFamily="34" charset="-128"/>
                        </a:rPr>
                        <a:t>003</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dirty="0" smtClean="0">
                          <a:ln>
                            <a:noFill/>
                          </a:ln>
                          <a:solidFill>
                            <a:srgbClr val="4D4D4D"/>
                          </a:solidFill>
                          <a:effectLst/>
                          <a:latin typeface="Georgia" pitchFamily="18" charset="0"/>
                          <a:ea typeface="ＭＳ Ｐゴシック" pitchFamily="34" charset="-128"/>
                        </a:rPr>
                        <a:t>Peter</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dirty="0" smtClean="0">
                          <a:ln>
                            <a:noFill/>
                          </a:ln>
                          <a:solidFill>
                            <a:srgbClr val="4D4D4D"/>
                          </a:solidFill>
                          <a:effectLst/>
                          <a:latin typeface="Georgia" pitchFamily="18" charset="0"/>
                          <a:ea typeface="ＭＳ Ｐゴシック" pitchFamily="34" charset="-128"/>
                        </a:rPr>
                        <a:t>004</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dirty="0" smtClean="0">
                          <a:ln>
                            <a:noFill/>
                          </a:ln>
                          <a:solidFill>
                            <a:srgbClr val="4D4D4D"/>
                          </a:solidFill>
                          <a:effectLst/>
                          <a:latin typeface="Georgia" pitchFamily="18" charset="0"/>
                          <a:ea typeface="ＭＳ Ｐゴシック" pitchFamily="34" charset="-128"/>
                        </a:rPr>
                        <a:t>Mark</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005</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John</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850">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smtClean="0">
                          <a:ln>
                            <a:noFill/>
                          </a:ln>
                          <a:solidFill>
                            <a:srgbClr val="4D4D4D"/>
                          </a:solidFill>
                          <a:effectLst/>
                          <a:latin typeface="Georgia" pitchFamily="18" charset="0"/>
                          <a:ea typeface="ＭＳ Ｐゴシック" pitchFamily="34" charset="-128"/>
                        </a:rPr>
                        <a:t>006</a:t>
                      </a:r>
                    </a:p>
                  </a:txBody>
                  <a:tcPr marL="121888" marR="1218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0"/>
                        </a:spcAft>
                        <a:buClr>
                          <a:schemeClr val="accent1"/>
                        </a:buClr>
                        <a:buSzTx/>
                        <a:buFont typeface="Wingdings" pitchFamily="2" charset="2"/>
                        <a:buNone/>
                        <a:tabLst/>
                      </a:pPr>
                      <a:r>
                        <a:rPr kumimoji="0" lang="en-US" sz="1400" b="0" i="0" u="none" strike="noStrike" cap="none" normalizeH="0" baseline="0" dirty="0" smtClean="0">
                          <a:ln>
                            <a:noFill/>
                          </a:ln>
                          <a:solidFill>
                            <a:srgbClr val="4D4D4D"/>
                          </a:solidFill>
                          <a:effectLst/>
                          <a:latin typeface="Georgia" pitchFamily="18" charset="0"/>
                          <a:ea typeface="ＭＳ Ｐゴシック" pitchFamily="34" charset="-128"/>
                        </a:rPr>
                        <a:t>Tom</a:t>
                      </a:r>
                    </a:p>
                  </a:txBody>
                  <a:tcPr marL="121888" marR="1218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3065243026"/>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Internals of a </a:t>
            </a:r>
            <a:r>
              <a:rPr lang="en-US" dirty="0" err="1" smtClean="0"/>
              <a:t>HashMap</a:t>
            </a:r>
            <a:endParaRPr lang="en-US" dirty="0"/>
          </a:p>
        </p:txBody>
      </p:sp>
      <p:sp>
        <p:nvSpPr>
          <p:cNvPr id="3" name="Content Placeholder 2"/>
          <p:cNvSpPr>
            <a:spLocks noGrp="1"/>
          </p:cNvSpPr>
          <p:nvPr>
            <p:ph idx="1"/>
          </p:nvPr>
        </p:nvSpPr>
        <p:spPr/>
        <p:txBody>
          <a:bodyPr>
            <a:normAutofit/>
          </a:bodyPr>
          <a:lstStyle/>
          <a:p>
            <a:r>
              <a:rPr lang="en-US" dirty="0"/>
              <a:t>The JAVA </a:t>
            </a:r>
            <a:r>
              <a:rPr lang="en-US" dirty="0" err="1"/>
              <a:t>HashMap</a:t>
            </a:r>
            <a:r>
              <a:rPr lang="en-US" dirty="0"/>
              <a:t> class implements the interface Map&lt;K,V&gt;. The main </a:t>
            </a:r>
            <a:r>
              <a:rPr lang="en-US" dirty="0" smtClean="0"/>
              <a:t>methods of </a:t>
            </a:r>
            <a:r>
              <a:rPr lang="en-US" dirty="0"/>
              <a:t>this interface are</a:t>
            </a:r>
            <a:r>
              <a:rPr lang="en-US" dirty="0" smtClean="0"/>
              <a:t>:</a:t>
            </a:r>
          </a:p>
          <a:p>
            <a:pPr lvl="1"/>
            <a:r>
              <a:rPr lang="en-US" dirty="0"/>
              <a:t>V put(K key, V value)</a:t>
            </a:r>
          </a:p>
          <a:p>
            <a:pPr lvl="1"/>
            <a:r>
              <a:rPr lang="en-US" dirty="0"/>
              <a:t>V get(Object key)</a:t>
            </a:r>
          </a:p>
          <a:p>
            <a:pPr lvl="1"/>
            <a:r>
              <a:rPr lang="en-US" dirty="0"/>
              <a:t>V remove(Object key)</a:t>
            </a:r>
          </a:p>
          <a:p>
            <a:pPr lvl="1"/>
            <a:r>
              <a:rPr lang="en-US" dirty="0"/>
              <a:t>Boolean </a:t>
            </a:r>
            <a:r>
              <a:rPr lang="en-US" dirty="0" err="1"/>
              <a:t>containsKey</a:t>
            </a:r>
            <a:r>
              <a:rPr lang="en-US" dirty="0"/>
              <a:t>(Object key)</a:t>
            </a:r>
          </a:p>
          <a:p>
            <a:pPr lvl="1"/>
            <a:endParaRPr lang="en-US" dirty="0"/>
          </a:p>
          <a:p>
            <a:r>
              <a:rPr lang="en-US" dirty="0" err="1"/>
              <a:t>HashMaps</a:t>
            </a:r>
            <a:r>
              <a:rPr lang="en-US" dirty="0"/>
              <a:t> use an inner class to store data: the Entry&lt;K, V</a:t>
            </a:r>
            <a:r>
              <a:rPr lang="en-US" dirty="0" smtClean="0"/>
              <a:t>&gt;.</a:t>
            </a:r>
          </a:p>
          <a:p>
            <a:endParaRPr lang="en-US" dirty="0" smtClean="0"/>
          </a:p>
          <a:p>
            <a:r>
              <a:rPr lang="en-US" dirty="0" smtClean="0"/>
              <a:t>A </a:t>
            </a:r>
            <a:r>
              <a:rPr lang="en-US" dirty="0" err="1"/>
              <a:t>HashMap</a:t>
            </a:r>
            <a:r>
              <a:rPr lang="en-US" dirty="0"/>
              <a:t> stores data into multiple singly linked lists of entries (also </a:t>
            </a:r>
            <a:r>
              <a:rPr lang="en-US" dirty="0" smtClean="0"/>
              <a:t>called buckets</a:t>
            </a:r>
            <a:r>
              <a:rPr lang="en-US" dirty="0"/>
              <a:t> </a:t>
            </a:r>
            <a:r>
              <a:rPr lang="en-US" dirty="0" smtClean="0"/>
              <a:t>or </a:t>
            </a:r>
            <a:r>
              <a:rPr lang="en-US" dirty="0"/>
              <a:t> </a:t>
            </a:r>
            <a:r>
              <a:rPr lang="en-US" dirty="0" smtClean="0"/>
              <a:t>bins). </a:t>
            </a:r>
            <a:r>
              <a:rPr lang="en-US" dirty="0"/>
              <a:t>All the lists are registered in an array of Entry (</a:t>
            </a:r>
            <a:r>
              <a:rPr lang="en-US" dirty="0" smtClean="0"/>
              <a:t>Entry&lt;K,V&gt;</a:t>
            </a:r>
            <a:r>
              <a:rPr lang="en-US" dirty="0"/>
              <a:t> </a:t>
            </a:r>
            <a:r>
              <a:rPr lang="en-US" dirty="0" smtClean="0"/>
              <a:t>array</a:t>
            </a:r>
            <a:r>
              <a:rPr lang="en-US" dirty="0"/>
              <a:t>) and the default capacity of this inner array is 16</a:t>
            </a:r>
            <a:r>
              <a:rPr lang="en-US" dirty="0" smtClean="0"/>
              <a:t>.</a:t>
            </a:r>
          </a:p>
          <a:p>
            <a:endParaRPr lang="en-US" dirty="0" smtClean="0"/>
          </a:p>
          <a:p>
            <a:r>
              <a:rPr lang="en-US" dirty="0" smtClean="0"/>
              <a:t>All </a:t>
            </a:r>
            <a:r>
              <a:rPr lang="en-US" dirty="0"/>
              <a:t>the keys with the same hash value are put in the same linked list (bucket</a:t>
            </a:r>
            <a:r>
              <a:rPr lang="en-US" dirty="0" smtClean="0"/>
              <a:t>). Keys </a:t>
            </a:r>
            <a:r>
              <a:rPr lang="en-US" dirty="0"/>
              <a:t>with different hash values can end-up in the same bucket</a:t>
            </a:r>
            <a:r>
              <a:rPr lang="en-US" dirty="0" smtClean="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xmlns="" val="2283398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Internals of </a:t>
            </a:r>
            <a:r>
              <a:rPr lang="en-US" dirty="0" err="1" smtClean="0"/>
              <a:t>HashMap</a:t>
            </a:r>
            <a:r>
              <a:rPr lang="en-US" dirty="0" smtClean="0"/>
              <a:t> (Contd..)</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539875" y="1412081"/>
            <a:ext cx="5248275" cy="4552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082525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Internals of </a:t>
            </a:r>
            <a:r>
              <a:rPr lang="en-US" dirty="0" err="1" smtClean="0"/>
              <a:t>HashMap</a:t>
            </a:r>
            <a:r>
              <a:rPr lang="en-US" dirty="0" smtClean="0"/>
              <a:t> (Contd..)</a:t>
            </a:r>
            <a:endParaRPr lang="en-US" dirty="0"/>
          </a:p>
        </p:txBody>
      </p:sp>
      <p:sp>
        <p:nvSpPr>
          <p:cNvPr id="3" name="Content Placeholder 2"/>
          <p:cNvSpPr>
            <a:spLocks noGrp="1"/>
          </p:cNvSpPr>
          <p:nvPr>
            <p:ph idx="1"/>
          </p:nvPr>
        </p:nvSpPr>
        <p:spPr/>
        <p:txBody>
          <a:bodyPr>
            <a:normAutofit/>
          </a:bodyPr>
          <a:lstStyle/>
          <a:p>
            <a:r>
              <a:rPr lang="en-US" dirty="0"/>
              <a:t>When a user calls put(K key, V value) or get(Object key), the function computes the index of the bucket in which the Entry should be. Then, the function iterates through the list to look for the Entry that has the same key (using the equals() function of the key).</a:t>
            </a:r>
          </a:p>
          <a:p>
            <a:r>
              <a:rPr lang="en-US" dirty="0"/>
              <a:t>In the case of the get(), the function returns the value associated with the entry (if the entry exists).</a:t>
            </a:r>
          </a:p>
          <a:p>
            <a:r>
              <a:rPr lang="en-US" dirty="0"/>
              <a:t>In the case of the put(K key, V value), if the entry exists the function replaces it with the new value otherwise it creates a new entry (from the key and value in arguments) at the head of the singly linked list.</a:t>
            </a:r>
          </a:p>
          <a:p>
            <a:endParaRPr lang="en-US" dirty="0" smtClean="0"/>
          </a:p>
          <a:p>
            <a:r>
              <a:rPr lang="en-US" dirty="0"/>
              <a:t>This index of the bucket (linked list) is generated in 3 steps by the map:</a:t>
            </a:r>
          </a:p>
          <a:p>
            <a:r>
              <a:rPr lang="en-US" dirty="0"/>
              <a:t>It first gets </a:t>
            </a:r>
            <a:r>
              <a:rPr lang="en-US" dirty="0" smtClean="0"/>
              <a:t>the </a:t>
            </a:r>
            <a:r>
              <a:rPr lang="en-US" dirty="0" err="1" smtClean="0"/>
              <a:t>hashcode</a:t>
            </a:r>
            <a:r>
              <a:rPr lang="en-US" dirty="0"/>
              <a:t> </a:t>
            </a:r>
            <a:r>
              <a:rPr lang="en-US" dirty="0" smtClean="0"/>
              <a:t>of </a:t>
            </a:r>
            <a:r>
              <a:rPr lang="en-US" dirty="0"/>
              <a:t>the key.</a:t>
            </a:r>
          </a:p>
          <a:p>
            <a:r>
              <a:rPr lang="en-US" dirty="0" err="1" smtClean="0"/>
              <a:t>IIt</a:t>
            </a:r>
            <a:r>
              <a:rPr lang="en-US" dirty="0" smtClean="0"/>
              <a:t> </a:t>
            </a:r>
            <a:r>
              <a:rPr lang="en-US" dirty="0"/>
              <a:t>takes the </a:t>
            </a:r>
            <a:r>
              <a:rPr lang="en-US" dirty="0" err="1" smtClean="0"/>
              <a:t>hashcode</a:t>
            </a:r>
            <a:r>
              <a:rPr lang="en-US" dirty="0" smtClean="0"/>
              <a:t> </a:t>
            </a:r>
            <a:r>
              <a:rPr lang="en-US" dirty="0"/>
              <a:t>and </a:t>
            </a:r>
            <a:r>
              <a:rPr lang="en-US" dirty="0" smtClean="0"/>
              <a:t>bit-masks</a:t>
            </a:r>
            <a:r>
              <a:rPr lang="en-US" dirty="0"/>
              <a:t> </a:t>
            </a:r>
            <a:r>
              <a:rPr lang="en-US" dirty="0" smtClean="0"/>
              <a:t>it </a:t>
            </a:r>
            <a:r>
              <a:rPr lang="en-US" dirty="0"/>
              <a:t>with the </a:t>
            </a:r>
            <a:r>
              <a:rPr lang="en-US" dirty="0" smtClean="0"/>
              <a:t>length (minus </a:t>
            </a:r>
            <a:r>
              <a:rPr lang="en-US" dirty="0"/>
              <a:t>1) of the array. This operation assures that the index can’t </a:t>
            </a:r>
            <a:r>
              <a:rPr lang="en-US" dirty="0" smtClean="0"/>
              <a:t>be greater </a:t>
            </a:r>
            <a:r>
              <a:rPr lang="en-US" dirty="0"/>
              <a:t>than the size of the array. You can see it as a very </a:t>
            </a:r>
            <a:r>
              <a:rPr lang="en-US" dirty="0" smtClean="0"/>
              <a:t>computationally optimized </a:t>
            </a:r>
            <a:r>
              <a:rPr lang="en-US" dirty="0"/>
              <a:t>modulo function.</a:t>
            </a:r>
          </a:p>
          <a:p>
            <a:endParaRPr lang="en-US" dirty="0"/>
          </a:p>
        </p:txBody>
      </p:sp>
    </p:spTree>
    <p:extLst>
      <p:ext uri="{BB962C8B-B14F-4D97-AF65-F5344CB8AC3E}">
        <p14:creationId xmlns:p14="http://schemas.microsoft.com/office/powerpoint/2010/main" xmlns="" val="1696185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Quiz Time</a:t>
            </a:r>
          </a:p>
        </p:txBody>
      </p:sp>
      <p:sp>
        <p:nvSpPr>
          <p:cNvPr id="308227" name="Rectangle 3"/>
          <p:cNvSpPr>
            <a:spLocks noGrp="1" noChangeArrowheads="1"/>
          </p:cNvSpPr>
          <p:nvPr>
            <p:ph type="body" sz="half" idx="1"/>
          </p:nvPr>
        </p:nvSpPr>
        <p:spPr>
          <a:xfrm>
            <a:off x="594629" y="1282700"/>
            <a:ext cx="7734401" cy="4648200"/>
          </a:xfrm>
          <a:noFill/>
        </p:spPr>
        <p:txBody>
          <a:bodyPr/>
          <a:lstStyle/>
          <a:p>
            <a:pPr algn="just">
              <a:lnSpc>
                <a:spcPct val="100000"/>
              </a:lnSpc>
            </a:pPr>
            <a:r>
              <a:rPr lang="en-US" sz="1800" dirty="0" smtClean="0"/>
              <a:t>How can I access an element in a List?</a:t>
            </a:r>
          </a:p>
          <a:p>
            <a:pPr algn="just">
              <a:lnSpc>
                <a:spcPct val="100000"/>
              </a:lnSpc>
            </a:pPr>
            <a:r>
              <a:rPr lang="en-US" sz="1800" dirty="0" smtClean="0"/>
              <a:t>What are the ways to traverse a collection?</a:t>
            </a:r>
          </a:p>
          <a:p>
            <a:pPr algn="just">
              <a:lnSpc>
                <a:spcPct val="100000"/>
              </a:lnSpc>
            </a:pPr>
            <a:r>
              <a:rPr lang="en-US" sz="1800" dirty="0" smtClean="0"/>
              <a:t>What is the interface the Objects must implement in order to become </a:t>
            </a:r>
            <a:r>
              <a:rPr lang="en-US" sz="1800" dirty="0" err="1" smtClean="0"/>
              <a:t>sortable</a:t>
            </a:r>
            <a:r>
              <a:rPr lang="en-US" sz="1800" dirty="0" smtClean="0"/>
              <a:t>?</a:t>
            </a:r>
          </a:p>
          <a:p>
            <a:pPr algn="just">
              <a:lnSpc>
                <a:spcPct val="100000"/>
              </a:lnSpc>
            </a:pPr>
            <a:r>
              <a:rPr lang="en-US" sz="1800" dirty="0" smtClean="0"/>
              <a:t>When will you use Comparator?</a:t>
            </a:r>
          </a:p>
          <a:p>
            <a:pPr algn="just">
              <a:lnSpc>
                <a:spcPct val="100000"/>
              </a:lnSpc>
            </a:pPr>
            <a:r>
              <a:rPr lang="en-US" sz="1800" dirty="0" smtClean="0"/>
              <a:t>What are the methods involved to justify uniqueness in a Set implementation?</a:t>
            </a:r>
          </a:p>
          <a:p>
            <a:pPr algn="just">
              <a:lnSpc>
                <a:spcPct val="100000"/>
              </a:lnSpc>
            </a:pPr>
            <a:r>
              <a:rPr lang="en-US" sz="1800" dirty="0" smtClean="0"/>
              <a:t>I want to order my elements in such a way that whoever added last gets removed first. Which collection should I use?</a:t>
            </a:r>
          </a:p>
          <a:p>
            <a:pPr algn="just">
              <a:lnSpc>
                <a:spcPct val="100000"/>
              </a:lnSpc>
            </a:pPr>
            <a:r>
              <a:rPr lang="en-US" sz="1800" dirty="0" smtClean="0"/>
              <a:t>What are the methods to be overridden to use a custom class  as key of a Map implementation?</a:t>
            </a:r>
          </a:p>
        </p:txBody>
      </p:sp>
      <p:pic>
        <p:nvPicPr>
          <p:cNvPr id="29700" name="Picture 5" descr="quiz"/>
          <p:cNvPicPr>
            <a:picLocks noChangeAspect="1" noChangeArrowheads="1"/>
          </p:cNvPicPr>
          <p:nvPr/>
        </p:nvPicPr>
        <p:blipFill>
          <a:blip r:embed="rId3"/>
          <a:srcRect/>
          <a:stretch>
            <a:fillRect/>
          </a:stretch>
        </p:blipFill>
        <p:spPr bwMode="auto">
          <a:xfrm>
            <a:off x="8836898" y="1752600"/>
            <a:ext cx="2869453" cy="2971800"/>
          </a:xfrm>
          <a:prstGeom prst="rect">
            <a:avLst/>
          </a:prstGeom>
          <a:noFill/>
          <a:ln w="9525">
            <a:noFill/>
            <a:miter lim="800000"/>
            <a:headEnd/>
            <a:tailEnd/>
          </a:ln>
        </p:spPr>
      </p:pic>
    </p:spTree>
    <p:extLst>
      <p:ext uri="{BB962C8B-B14F-4D97-AF65-F5344CB8AC3E}">
        <p14:creationId xmlns:p14="http://schemas.microsoft.com/office/powerpoint/2010/main" xmlns="" val="27168008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animEffect transition="in" filter="blinds(horizontal)">
                                      <p:cBhvr>
                                        <p:cTn id="7" dur="500"/>
                                        <p:tgtEl>
                                          <p:spTgt spid="308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8227">
                                            <p:txEl>
                                              <p:pRg st="1" end="1"/>
                                            </p:txEl>
                                          </p:spTgt>
                                        </p:tgtEl>
                                        <p:attrNameLst>
                                          <p:attrName>style.visibility</p:attrName>
                                        </p:attrNameLst>
                                      </p:cBhvr>
                                      <p:to>
                                        <p:strVal val="visible"/>
                                      </p:to>
                                    </p:set>
                                    <p:animEffect transition="in" filter="blinds(horizontal)">
                                      <p:cBhvr>
                                        <p:cTn id="12" dur="500"/>
                                        <p:tgtEl>
                                          <p:spTgt spid="308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8227">
                                            <p:txEl>
                                              <p:pRg st="2" end="2"/>
                                            </p:txEl>
                                          </p:spTgt>
                                        </p:tgtEl>
                                        <p:attrNameLst>
                                          <p:attrName>style.visibility</p:attrName>
                                        </p:attrNameLst>
                                      </p:cBhvr>
                                      <p:to>
                                        <p:strVal val="visible"/>
                                      </p:to>
                                    </p:set>
                                    <p:animEffect transition="in" filter="blinds(horizontal)">
                                      <p:cBhvr>
                                        <p:cTn id="17" dur="500"/>
                                        <p:tgtEl>
                                          <p:spTgt spid="3082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8227">
                                            <p:txEl>
                                              <p:pRg st="3" end="3"/>
                                            </p:txEl>
                                          </p:spTgt>
                                        </p:tgtEl>
                                        <p:attrNameLst>
                                          <p:attrName>style.visibility</p:attrName>
                                        </p:attrNameLst>
                                      </p:cBhvr>
                                      <p:to>
                                        <p:strVal val="visible"/>
                                      </p:to>
                                    </p:set>
                                    <p:animEffect transition="in" filter="blinds(horizontal)">
                                      <p:cBhvr>
                                        <p:cTn id="22" dur="500"/>
                                        <p:tgtEl>
                                          <p:spTgt spid="3082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8227">
                                            <p:txEl>
                                              <p:pRg st="4" end="4"/>
                                            </p:txEl>
                                          </p:spTgt>
                                        </p:tgtEl>
                                        <p:attrNameLst>
                                          <p:attrName>style.visibility</p:attrName>
                                        </p:attrNameLst>
                                      </p:cBhvr>
                                      <p:to>
                                        <p:strVal val="visible"/>
                                      </p:to>
                                    </p:set>
                                    <p:animEffect transition="in" filter="blinds(horizontal)">
                                      <p:cBhvr>
                                        <p:cTn id="27" dur="500"/>
                                        <p:tgtEl>
                                          <p:spTgt spid="3082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8227">
                                            <p:txEl>
                                              <p:pRg st="5" end="5"/>
                                            </p:txEl>
                                          </p:spTgt>
                                        </p:tgtEl>
                                        <p:attrNameLst>
                                          <p:attrName>style.visibility</p:attrName>
                                        </p:attrNameLst>
                                      </p:cBhvr>
                                      <p:to>
                                        <p:strVal val="visible"/>
                                      </p:to>
                                    </p:set>
                                    <p:animEffect transition="in" filter="blinds(horizontal)">
                                      <p:cBhvr>
                                        <p:cTn id="32" dur="500"/>
                                        <p:tgtEl>
                                          <p:spTgt spid="3082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8227">
                                            <p:txEl>
                                              <p:pRg st="6" end="6"/>
                                            </p:txEl>
                                          </p:spTgt>
                                        </p:tgtEl>
                                        <p:attrNameLst>
                                          <p:attrName>style.visibility</p:attrName>
                                        </p:attrNameLst>
                                      </p:cBhvr>
                                      <p:to>
                                        <p:strVal val="visible"/>
                                      </p:to>
                                    </p:set>
                                    <p:animEffect transition="in" filter="blinds(horizontal)">
                                      <p:cBhvr>
                                        <p:cTn id="37" dur="500"/>
                                        <p:tgtEl>
                                          <p:spTgt spid="3082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Hashtable</a:t>
            </a:r>
            <a:endParaRPr lang="en-US" dirty="0"/>
          </a:p>
        </p:txBody>
      </p:sp>
      <p:sp>
        <p:nvSpPr>
          <p:cNvPr id="3" name="Content Placeholder 2"/>
          <p:cNvSpPr>
            <a:spLocks noGrp="1"/>
          </p:cNvSpPr>
          <p:nvPr>
            <p:ph idx="1"/>
          </p:nvPr>
        </p:nvSpPr>
        <p:spPr/>
        <p:txBody>
          <a:bodyPr/>
          <a:lstStyle/>
          <a:p>
            <a:r>
              <a:rPr lang="en-US" dirty="0" smtClean="0"/>
              <a:t>Like Vector, </a:t>
            </a:r>
            <a:r>
              <a:rPr lang="en-US" dirty="0" err="1" smtClean="0"/>
              <a:t>Hashtable</a:t>
            </a:r>
            <a:r>
              <a:rPr lang="en-US" dirty="0" smtClean="0"/>
              <a:t> are holdover from earliest days of java.</a:t>
            </a:r>
          </a:p>
          <a:p>
            <a:endParaRPr lang="en-US" dirty="0" smtClean="0"/>
          </a:p>
          <a:p>
            <a:r>
              <a:rPr lang="en-US" dirty="0" err="1" smtClean="0"/>
              <a:t>Hashtable</a:t>
            </a:r>
            <a:r>
              <a:rPr lang="en-US" dirty="0" smtClean="0"/>
              <a:t> is synchronized counterpart of </a:t>
            </a:r>
            <a:r>
              <a:rPr lang="en-US" dirty="0" err="1" smtClean="0"/>
              <a:t>HashMap</a:t>
            </a:r>
            <a:r>
              <a:rPr lang="en-US" dirty="0" smtClean="0"/>
              <a:t>.</a:t>
            </a:r>
          </a:p>
          <a:p>
            <a:endParaRPr lang="en-US" dirty="0"/>
          </a:p>
          <a:p>
            <a:r>
              <a:rPr lang="en-US" dirty="0" smtClean="0"/>
              <a:t>The key methods of </a:t>
            </a:r>
            <a:r>
              <a:rPr lang="en-US" dirty="0" err="1" smtClean="0"/>
              <a:t>Hashtable</a:t>
            </a:r>
            <a:r>
              <a:rPr lang="en-US" dirty="0" smtClean="0"/>
              <a:t> are synchronized. </a:t>
            </a:r>
          </a:p>
          <a:p>
            <a:endParaRPr lang="en-US" dirty="0"/>
          </a:p>
          <a:p>
            <a:r>
              <a:rPr lang="en-US" dirty="0" err="1" smtClean="0"/>
              <a:t>HashMap</a:t>
            </a:r>
            <a:r>
              <a:rPr lang="en-US" dirty="0" smtClean="0"/>
              <a:t> allows you a null value as well as a null key but </a:t>
            </a:r>
            <a:r>
              <a:rPr lang="en-US" dirty="0" err="1" smtClean="0"/>
              <a:t>Hashtable</a:t>
            </a:r>
            <a:r>
              <a:rPr lang="en-US" dirty="0" smtClean="0"/>
              <a:t> do not allow you anything that’s null</a:t>
            </a:r>
          </a:p>
          <a:p>
            <a:endParaRPr lang="en-US" dirty="0"/>
          </a:p>
          <a:p>
            <a:r>
              <a:rPr lang="en-US" dirty="0" smtClean="0"/>
              <a:t>From Java 5, if you need synchronized functionality- use </a:t>
            </a:r>
            <a:r>
              <a:rPr lang="en-US" dirty="0" err="1" smtClean="0"/>
              <a:t>ConcurrentHashMap</a:t>
            </a:r>
            <a:r>
              <a:rPr lang="en-US" dirty="0" smtClean="0"/>
              <a:t> and not </a:t>
            </a:r>
            <a:r>
              <a:rPr lang="en-US" dirty="0" err="1" smtClean="0"/>
              <a:t>Hashtable</a:t>
            </a:r>
            <a:r>
              <a:rPr lang="en-US" dirty="0" smtClean="0"/>
              <a:t>.</a:t>
            </a:r>
          </a:p>
          <a:p>
            <a:endParaRPr lang="en-US" dirty="0"/>
          </a:p>
          <a:p>
            <a:r>
              <a:rPr lang="en-US" dirty="0" err="1" smtClean="0"/>
              <a:t>Hashtables</a:t>
            </a:r>
            <a:r>
              <a:rPr lang="en-US" dirty="0" smtClean="0"/>
              <a:t> are not much used now because of performance hit.</a:t>
            </a:r>
            <a:endParaRPr lang="en-US" dirty="0"/>
          </a:p>
        </p:txBody>
      </p:sp>
    </p:spTree>
    <p:extLst>
      <p:ext uri="{BB962C8B-B14F-4D97-AF65-F5344CB8AC3E}">
        <p14:creationId xmlns:p14="http://schemas.microsoft.com/office/powerpoint/2010/main" xmlns="" val="596775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LinkedHashMap</a:t>
            </a:r>
            <a:endParaRPr lang="en-US" dirty="0"/>
          </a:p>
        </p:txBody>
      </p:sp>
      <p:sp>
        <p:nvSpPr>
          <p:cNvPr id="3" name="Content Placeholder 2"/>
          <p:cNvSpPr>
            <a:spLocks noGrp="1"/>
          </p:cNvSpPr>
          <p:nvPr>
            <p:ph idx="1"/>
          </p:nvPr>
        </p:nvSpPr>
        <p:spPr>
          <a:xfrm>
            <a:off x="609441" y="868300"/>
            <a:ext cx="4504471" cy="5003690"/>
          </a:xfrm>
        </p:spPr>
        <p:txBody>
          <a:bodyPr/>
          <a:lstStyle/>
          <a:p>
            <a:r>
              <a:rPr lang="en-US" dirty="0" smtClean="0"/>
              <a:t>Extends </a:t>
            </a:r>
            <a:r>
              <a:rPr lang="en-US" dirty="0" err="1" smtClean="0"/>
              <a:t>HashMap</a:t>
            </a:r>
            <a:r>
              <a:rPr lang="en-US" dirty="0" smtClean="0"/>
              <a:t> and maintains a linked list of entries in the map.</a:t>
            </a:r>
          </a:p>
          <a:p>
            <a:endParaRPr lang="en-US" dirty="0" smtClean="0"/>
          </a:p>
          <a:p>
            <a:r>
              <a:rPr lang="en-US" dirty="0" smtClean="0"/>
              <a:t>Maintain insertion order</a:t>
            </a:r>
          </a:p>
          <a:p>
            <a:endParaRPr lang="en-US" dirty="0" smtClean="0"/>
          </a:p>
          <a:p>
            <a:r>
              <a:rPr lang="en-US" dirty="0" smtClean="0"/>
              <a:t>Adding and remove operations are slower than </a:t>
            </a:r>
            <a:r>
              <a:rPr lang="en-US" dirty="0" err="1" smtClean="0"/>
              <a:t>HashMap</a:t>
            </a:r>
            <a:endParaRPr lang="en-US" dirty="0" smtClean="0"/>
          </a:p>
          <a:p>
            <a:endParaRPr lang="en-US" dirty="0" smtClean="0"/>
          </a:p>
          <a:p>
            <a:r>
              <a:rPr lang="en-US" dirty="0" smtClean="0"/>
              <a:t>Iteration is faster than </a:t>
            </a:r>
            <a:r>
              <a:rPr lang="en-US" dirty="0" err="1" smtClean="0"/>
              <a:t>HashMap</a:t>
            </a:r>
            <a:endParaRPr lang="en-US" dirty="0" smtClean="0"/>
          </a:p>
          <a:p>
            <a:endParaRPr lang="en-US" dirty="0" smtClean="0"/>
          </a:p>
          <a:p>
            <a:r>
              <a:rPr lang="en-US" dirty="0" smtClean="0"/>
              <a:t>You can create </a:t>
            </a:r>
            <a:r>
              <a:rPr lang="en-US" dirty="0"/>
              <a:t>a </a:t>
            </a:r>
            <a:r>
              <a:rPr lang="en-US" dirty="0" err="1"/>
              <a:t>LinkedHashMap</a:t>
            </a:r>
            <a:r>
              <a:rPr lang="en-US" dirty="0"/>
              <a:t> that returns its elements in the order in which they were last accessed.</a:t>
            </a:r>
            <a:endParaRPr lang="en-US" dirty="0" smtClean="0"/>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87453" y="1444423"/>
            <a:ext cx="6457950" cy="32861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5494381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403" y="229284"/>
            <a:ext cx="10969943" cy="444500"/>
          </a:xfrm>
        </p:spPr>
        <p:txBody>
          <a:bodyPr/>
          <a:lstStyle/>
          <a:p>
            <a:r>
              <a:rPr lang="en-US" dirty="0" err="1" smtClean="0"/>
              <a:t>TreeMap</a:t>
            </a:r>
            <a:endParaRPr lang="en-US" dirty="0"/>
          </a:p>
        </p:txBody>
      </p:sp>
      <p:sp>
        <p:nvSpPr>
          <p:cNvPr id="3" name="Content Placeholder 2"/>
          <p:cNvSpPr>
            <a:spLocks noGrp="1"/>
          </p:cNvSpPr>
          <p:nvPr>
            <p:ph idx="1"/>
          </p:nvPr>
        </p:nvSpPr>
        <p:spPr>
          <a:xfrm>
            <a:off x="609442" y="868299"/>
            <a:ext cx="3973576" cy="5036741"/>
          </a:xfrm>
        </p:spPr>
        <p:txBody>
          <a:bodyPr/>
          <a:lstStyle/>
          <a:p>
            <a:r>
              <a:rPr lang="en-US" dirty="0" smtClean="0"/>
              <a:t>A </a:t>
            </a:r>
            <a:r>
              <a:rPr lang="en-US" dirty="0" err="1" smtClean="0"/>
              <a:t>TreeMap</a:t>
            </a:r>
            <a:r>
              <a:rPr lang="en-US" dirty="0" smtClean="0"/>
              <a:t> provides an efficient means of storing key/value pairs in sorted order.</a:t>
            </a:r>
          </a:p>
          <a:p>
            <a:endParaRPr lang="en-US" dirty="0" smtClean="0"/>
          </a:p>
          <a:p>
            <a:r>
              <a:rPr lang="en-US" dirty="0" smtClean="0"/>
              <a:t>Allows rapid retrieval</a:t>
            </a:r>
          </a:p>
          <a:p>
            <a:endParaRPr lang="en-US" dirty="0"/>
          </a:p>
          <a:p>
            <a:r>
              <a:rPr lang="en-US" dirty="0" smtClean="0"/>
              <a:t>It makes sure that its elements are sorted in an ascending order.</a:t>
            </a:r>
          </a:p>
          <a:p>
            <a:endParaRPr lang="en-US" dirty="0" smtClean="0"/>
          </a:p>
          <a:p>
            <a:r>
              <a:rPr lang="en-US" dirty="0" smtClean="0"/>
              <a:t>It uses Comparator/Comparable to sort the elements</a:t>
            </a:r>
            <a:endParaRPr lang="en-US" dirty="0"/>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57999" y="725049"/>
            <a:ext cx="6438900" cy="3314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198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094412" y="4512957"/>
            <a:ext cx="1171575" cy="828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TextBox 3"/>
          <p:cNvSpPr txBox="1"/>
          <p:nvPr/>
        </p:nvSpPr>
        <p:spPr>
          <a:xfrm>
            <a:off x="6094412" y="4051586"/>
            <a:ext cx="1718631" cy="369332"/>
          </a:xfrm>
          <a:prstGeom prst="rect">
            <a:avLst/>
          </a:prstGeom>
          <a:noFill/>
        </p:spPr>
        <p:txBody>
          <a:bodyPr wrap="square" rtlCol="0">
            <a:spAutoFit/>
          </a:bodyPr>
          <a:lstStyle/>
          <a:p>
            <a:r>
              <a:rPr lang="en-US" dirty="0" smtClean="0"/>
              <a:t>Output</a:t>
            </a:r>
          </a:p>
        </p:txBody>
      </p:sp>
    </p:spTree>
    <p:extLst>
      <p:ext uri="{BB962C8B-B14F-4D97-AF65-F5344CB8AC3E}">
        <p14:creationId xmlns:p14="http://schemas.microsoft.com/office/powerpoint/2010/main" xmlns="" val="3483970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smtClean="0"/>
              <a:t>When you need to put many objects into one container.</a:t>
            </a:r>
          </a:p>
          <a:p>
            <a:endParaRPr lang="en-US" dirty="0"/>
          </a:p>
          <a:p>
            <a:r>
              <a:rPr lang="en-US" dirty="0" smtClean="0"/>
              <a:t>You need a data structure which is called collection of objects.</a:t>
            </a:r>
          </a:p>
          <a:p>
            <a:endParaRPr lang="en-US" dirty="0"/>
          </a:p>
          <a:p>
            <a:r>
              <a:rPr lang="en-US" dirty="0" smtClean="0"/>
              <a:t>Java provide many collections which are suitable to your requirement and reasonably efficient.</a:t>
            </a:r>
          </a:p>
          <a:p>
            <a:endParaRPr lang="en-US" dirty="0"/>
          </a:p>
          <a:p>
            <a:r>
              <a:rPr lang="en-US" dirty="0" smtClean="0"/>
              <a:t>Below are the operations that you frequently do on collections-</a:t>
            </a:r>
          </a:p>
          <a:p>
            <a:endParaRPr lang="en-US" dirty="0" smtClean="0"/>
          </a:p>
          <a:p>
            <a:pPr lvl="1"/>
            <a:r>
              <a:rPr lang="en-US" dirty="0" smtClean="0"/>
              <a:t>Add an object to the collection</a:t>
            </a:r>
          </a:p>
          <a:p>
            <a:pPr lvl="1"/>
            <a:r>
              <a:rPr lang="en-US" dirty="0" smtClean="0"/>
              <a:t>Remove an object from the collection.</a:t>
            </a:r>
          </a:p>
          <a:p>
            <a:pPr lvl="1"/>
            <a:r>
              <a:rPr lang="en-US" dirty="0" smtClean="0"/>
              <a:t>Find out if an object exist into the collection.</a:t>
            </a:r>
          </a:p>
          <a:p>
            <a:pPr lvl="1"/>
            <a:r>
              <a:rPr lang="en-US" dirty="0" smtClean="0"/>
              <a:t>Retrieve an object from the collection.</a:t>
            </a:r>
          </a:p>
          <a:p>
            <a:pPr lvl="1"/>
            <a:r>
              <a:rPr lang="en-US" dirty="0" smtClean="0"/>
              <a:t>Iterate through the collection</a:t>
            </a:r>
            <a:endParaRPr lang="en-US" dirty="0"/>
          </a:p>
          <a:p>
            <a:pPr marL="241300" lvl="1" indent="0">
              <a:buNone/>
            </a:pPr>
            <a:endParaRPr lang="en-US" dirty="0" smtClean="0"/>
          </a:p>
          <a:p>
            <a:pPr lvl="1"/>
            <a:endParaRPr lang="en-US" dirty="0"/>
          </a:p>
        </p:txBody>
      </p:sp>
    </p:spTree>
    <p:extLst>
      <p:ext uri="{BB962C8B-B14F-4D97-AF65-F5344CB8AC3E}">
        <p14:creationId xmlns:p14="http://schemas.microsoft.com/office/powerpoint/2010/main" xmlns="" val="30068133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WeakHashMap</a:t>
            </a:r>
            <a:endParaRPr lang="en-US" dirty="0"/>
          </a:p>
        </p:txBody>
      </p:sp>
      <p:sp>
        <p:nvSpPr>
          <p:cNvPr id="3" name="Content Placeholder 2"/>
          <p:cNvSpPr>
            <a:spLocks noGrp="1"/>
          </p:cNvSpPr>
          <p:nvPr>
            <p:ph idx="1"/>
          </p:nvPr>
        </p:nvSpPr>
        <p:spPr/>
        <p:txBody>
          <a:bodyPr/>
          <a:lstStyle/>
          <a:p>
            <a:r>
              <a:rPr lang="en-US" dirty="0" smtClean="0"/>
              <a:t>An implementation of map that stores only weak references to its keys.</a:t>
            </a:r>
          </a:p>
          <a:p>
            <a:r>
              <a:rPr lang="en-US" dirty="0" smtClean="0"/>
              <a:t>Storing only weak references allows a key-value pair to be garbage-collected when its key is no longer referenced outside of the WeakHashMap.</a:t>
            </a:r>
          </a:p>
          <a:p>
            <a:r>
              <a:rPr lang="en-US" dirty="0" smtClean="0"/>
              <a:t>Useful for implementing registry-like data </a:t>
            </a:r>
            <a:r>
              <a:rPr lang="en-US" dirty="0"/>
              <a:t>structures where the utility of an entry vanishes when its key is no longer reachable by any thread</a:t>
            </a:r>
            <a:r>
              <a:rPr lang="en-US" dirty="0" smtClean="0"/>
              <a:t>.</a:t>
            </a:r>
          </a:p>
          <a:p>
            <a:endParaRPr lang="en-US" dirty="0"/>
          </a:p>
          <a:p>
            <a:r>
              <a:rPr lang="en-US" dirty="0" smtClean="0"/>
              <a:t>Weak Reference-</a:t>
            </a:r>
          </a:p>
          <a:p>
            <a:pPr lvl="1"/>
            <a:r>
              <a:rPr lang="en-US" dirty="0"/>
              <a:t>f the only references to an object are weak references, the garbage collector can reclaim the object's memory at any </a:t>
            </a:r>
            <a:r>
              <a:rPr lang="en-US" dirty="0" smtClean="0"/>
              <a:t>time.</a:t>
            </a:r>
          </a:p>
          <a:p>
            <a:pPr lvl="1"/>
            <a:r>
              <a:rPr lang="en-US" dirty="0"/>
              <a:t>t doesn't have to wait until the system runs out of memory.</a:t>
            </a:r>
            <a:endParaRPr lang="en-US" dirty="0" smtClean="0"/>
          </a:p>
          <a:p>
            <a:endParaRPr lang="en-US" dirty="0" smtClean="0"/>
          </a:p>
          <a:p>
            <a:r>
              <a:rPr lang="en-US" dirty="0" err="1" smtClean="0"/>
              <a:t>WeakHashmap</a:t>
            </a:r>
            <a:r>
              <a:rPr lang="en-US" dirty="0" smtClean="0"/>
              <a:t> can be used to make a customized String pool.</a:t>
            </a:r>
            <a:endParaRPr lang="en-US" dirty="0"/>
          </a:p>
        </p:txBody>
      </p:sp>
    </p:spTree>
    <p:extLst>
      <p:ext uri="{BB962C8B-B14F-4D97-AF65-F5344CB8AC3E}">
        <p14:creationId xmlns:p14="http://schemas.microsoft.com/office/powerpoint/2010/main" xmlns="" val="1447355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WeakHashMap (Contd..)</a:t>
            </a:r>
            <a:endParaRPr lang="en-US" dirty="0"/>
          </a:p>
        </p:txBody>
      </p:sp>
      <p:sp>
        <p:nvSpPr>
          <p:cNvPr id="3" name="Content Placeholder 2"/>
          <p:cNvSpPr>
            <a:spLocks noGrp="1"/>
          </p:cNvSpPr>
          <p:nvPr>
            <p:ph idx="1"/>
          </p:nvPr>
        </p:nvSpPr>
        <p:spPr>
          <a:xfrm>
            <a:off x="609441" y="868299"/>
            <a:ext cx="3917019" cy="5190977"/>
          </a:xfrm>
        </p:spPr>
        <p:txBody>
          <a:bodyPr>
            <a:normAutofit lnSpcReduction="10000"/>
          </a:bodyPr>
          <a:lstStyle/>
          <a:p>
            <a:r>
              <a:rPr lang="en-US" dirty="0" smtClean="0"/>
              <a:t>Look at </a:t>
            </a:r>
            <a:r>
              <a:rPr lang="en-US" dirty="0" err="1" smtClean="0"/>
              <a:t>WeakHashMapDemo</a:t>
            </a:r>
            <a:r>
              <a:rPr lang="en-US" dirty="0" smtClean="0"/>
              <a:t> code</a:t>
            </a:r>
          </a:p>
          <a:p>
            <a:endParaRPr lang="en-US" dirty="0" smtClean="0"/>
          </a:p>
          <a:p>
            <a:r>
              <a:rPr lang="en-US" dirty="0" smtClean="0"/>
              <a:t>We are creating a new WeakHashMap and we put 4 entries.</a:t>
            </a:r>
            <a:endParaRPr lang="en-US" dirty="0"/>
          </a:p>
          <a:p>
            <a:r>
              <a:rPr lang="en-US" dirty="0" smtClean="0"/>
              <a:t>First is String literal, other 2 are new String objects and fourth is with a reference present in our program.</a:t>
            </a:r>
          </a:p>
          <a:p>
            <a:r>
              <a:rPr lang="en-US" dirty="0" smtClean="0"/>
              <a:t>Run the code and output shows the map size to be 2. </a:t>
            </a:r>
          </a:p>
          <a:p>
            <a:r>
              <a:rPr lang="en-US" dirty="0" smtClean="0"/>
              <a:t>We added 4 elements. :</a:t>
            </a:r>
          </a:p>
          <a:p>
            <a:r>
              <a:rPr lang="en-US" dirty="0" smtClean="0"/>
              <a:t>Out of which 2 has strong reference available. Key “four” has a live reference as str.  And key “one” is string literal and reference in string pool. </a:t>
            </a:r>
          </a:p>
          <a:p>
            <a:r>
              <a:rPr lang="en-US" dirty="0" smtClean="0"/>
              <a:t>Hence the size is 2 after </a:t>
            </a:r>
            <a:r>
              <a:rPr lang="en-US" dirty="0" err="1" smtClean="0"/>
              <a:t>System.gc</a:t>
            </a:r>
            <a:r>
              <a:rPr lang="en-US" dirty="0" smtClean="0"/>
              <a:t>()</a:t>
            </a:r>
            <a:endParaRPr lang="en-US" dirty="0"/>
          </a:p>
          <a:p>
            <a:endParaRPr lang="en-US" dirty="0" smtClean="0"/>
          </a:p>
          <a:p>
            <a:endParaRPr lang="en-US" dirty="0"/>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36630" y="1170542"/>
            <a:ext cx="7410450" cy="3657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375778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IdentityHashMap</a:t>
            </a:r>
            <a:endParaRPr lang="en-US" dirty="0"/>
          </a:p>
        </p:txBody>
      </p:sp>
      <p:sp>
        <p:nvSpPr>
          <p:cNvPr id="3" name="Content Placeholder 2"/>
          <p:cNvSpPr>
            <a:spLocks noGrp="1"/>
          </p:cNvSpPr>
          <p:nvPr>
            <p:ph idx="1"/>
          </p:nvPr>
        </p:nvSpPr>
        <p:spPr/>
        <p:txBody>
          <a:bodyPr>
            <a:normAutofit lnSpcReduction="10000"/>
          </a:bodyPr>
          <a:lstStyle/>
          <a:p>
            <a:r>
              <a:rPr lang="en-US" dirty="0" smtClean="0"/>
              <a:t>Use reference-equality in place of object-equality when comparing keys (and values). </a:t>
            </a:r>
          </a:p>
          <a:p>
            <a:endParaRPr lang="en-US" dirty="0" smtClean="0"/>
          </a:p>
          <a:p>
            <a:r>
              <a:rPr lang="en-US" dirty="0" smtClean="0"/>
              <a:t>In </a:t>
            </a:r>
            <a:r>
              <a:rPr lang="en-US" dirty="0" err="1" smtClean="0"/>
              <a:t>IdentityHashMap</a:t>
            </a:r>
            <a:r>
              <a:rPr lang="en-US" dirty="0" smtClean="0"/>
              <a:t>, Keys k1 and k2 are considered equal if and only if k1 == k2.</a:t>
            </a:r>
          </a:p>
          <a:p>
            <a:endParaRPr lang="en-US" b="1" dirty="0" smtClean="0"/>
          </a:p>
          <a:p>
            <a:r>
              <a:rPr lang="en-US" b="1" dirty="0" smtClean="0"/>
              <a:t>This </a:t>
            </a:r>
            <a:r>
              <a:rPr lang="en-US" b="1" dirty="0"/>
              <a:t>class is </a:t>
            </a:r>
            <a:r>
              <a:rPr lang="en-US" b="1" i="1" dirty="0"/>
              <a:t>not</a:t>
            </a:r>
            <a:r>
              <a:rPr lang="en-US" b="1" dirty="0"/>
              <a:t> a general-purpose Map </a:t>
            </a:r>
            <a:r>
              <a:rPr lang="en-US" b="1" dirty="0" smtClean="0"/>
              <a:t>implementation</a:t>
            </a:r>
          </a:p>
          <a:p>
            <a:endParaRPr lang="en-US" dirty="0" smtClean="0"/>
          </a:p>
          <a:p>
            <a:r>
              <a:rPr lang="en-US" dirty="0" smtClean="0"/>
              <a:t>It </a:t>
            </a:r>
            <a:r>
              <a:rPr lang="en-US" dirty="0"/>
              <a:t>intentionally violates Map's general contract, which mandates the use of the equals method when comparing </a:t>
            </a:r>
            <a:r>
              <a:rPr lang="en-US" dirty="0" smtClean="0"/>
              <a:t>objects</a:t>
            </a:r>
          </a:p>
          <a:p>
            <a:endParaRPr lang="en-US" dirty="0" smtClean="0"/>
          </a:p>
          <a:p>
            <a:r>
              <a:rPr lang="en-US" dirty="0" smtClean="0"/>
              <a:t>A </a:t>
            </a:r>
            <a:r>
              <a:rPr lang="en-US" dirty="0"/>
              <a:t>typical use of this class is </a:t>
            </a:r>
            <a:r>
              <a:rPr lang="en-US" i="1" dirty="0"/>
              <a:t>topology-preserving object graph transformations</a:t>
            </a:r>
            <a:r>
              <a:rPr lang="en-US" dirty="0"/>
              <a:t>, such as serialization or deep-copying</a:t>
            </a:r>
            <a:r>
              <a:rPr lang="en-US" dirty="0" smtClean="0"/>
              <a:t>.</a:t>
            </a:r>
          </a:p>
          <a:p>
            <a:endParaRPr lang="en-US" dirty="0" smtClean="0"/>
          </a:p>
          <a:p>
            <a:r>
              <a:rPr lang="en-US" dirty="0" smtClean="0"/>
              <a:t>Faster than </a:t>
            </a:r>
            <a:r>
              <a:rPr lang="en-US" dirty="0" err="1" smtClean="0"/>
              <a:t>HashMap</a:t>
            </a:r>
            <a:r>
              <a:rPr lang="en-US" dirty="0" smtClean="0"/>
              <a:t> and </a:t>
            </a:r>
            <a:r>
              <a:rPr lang="en-US" dirty="0" err="1" smtClean="0"/>
              <a:t>TreeMap</a:t>
            </a:r>
            <a:r>
              <a:rPr lang="en-US" dirty="0" smtClean="0"/>
              <a:t>.</a:t>
            </a:r>
          </a:p>
          <a:p>
            <a:endParaRPr lang="en-US" dirty="0" smtClean="0"/>
          </a:p>
          <a:p>
            <a:r>
              <a:rPr lang="en-US" dirty="0" err="1" smtClean="0"/>
              <a:t>IdentityHashMap</a:t>
            </a:r>
            <a:r>
              <a:rPr lang="en-US" dirty="0" smtClean="0"/>
              <a:t> </a:t>
            </a:r>
            <a:r>
              <a:rPr lang="en-US" dirty="0"/>
              <a:t>does not require keys to be immutable as it does not relies on equals() and </a:t>
            </a:r>
            <a:r>
              <a:rPr lang="en-US" dirty="0" err="1"/>
              <a:t>hashCode</a:t>
            </a:r>
            <a:r>
              <a:rPr lang="en-US" dirty="0"/>
              <a:t>() method.</a:t>
            </a:r>
          </a:p>
          <a:p>
            <a:endParaRPr lang="en-US" dirty="0"/>
          </a:p>
        </p:txBody>
      </p:sp>
    </p:spTree>
    <p:extLst>
      <p:ext uri="{BB962C8B-B14F-4D97-AF65-F5344CB8AC3E}">
        <p14:creationId xmlns:p14="http://schemas.microsoft.com/office/powerpoint/2010/main" xmlns="" val="34642736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IdentityHashMap</a:t>
            </a:r>
            <a:r>
              <a:rPr lang="en-US" dirty="0" smtClean="0"/>
              <a:t>(Contd..)</a:t>
            </a:r>
            <a:endParaRPr lang="en-US" dirty="0"/>
          </a:p>
        </p:txBody>
      </p:sp>
      <p:sp>
        <p:nvSpPr>
          <p:cNvPr id="5" name="Content Placeholder 4"/>
          <p:cNvSpPr>
            <a:spLocks noGrp="1"/>
          </p:cNvSpPr>
          <p:nvPr>
            <p:ph idx="1"/>
          </p:nvPr>
        </p:nvSpPr>
        <p:spPr/>
        <p:txBody>
          <a:bodyPr/>
          <a:lstStyle/>
          <a:p>
            <a:r>
              <a:rPr lang="en-US" dirty="0" smtClean="0"/>
              <a:t>Example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Output</a:t>
            </a:r>
          </a:p>
          <a:p>
            <a:pPr lvl="1"/>
            <a:endParaRPr lang="en-US" dirty="0" smtClean="0"/>
          </a:p>
          <a:p>
            <a:endParaRPr lang="en-US" dirty="0" smtClean="0"/>
          </a:p>
          <a:p>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68400" y="1185431"/>
            <a:ext cx="6419850" cy="3581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505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68400" y="5334918"/>
            <a:ext cx="5229225" cy="3238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64512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Interface</a:t>
            </a:r>
            <a:endParaRPr lang="en-US" dirty="0"/>
          </a:p>
        </p:txBody>
      </p:sp>
      <p:sp>
        <p:nvSpPr>
          <p:cNvPr id="3" name="Content Placeholder 2"/>
          <p:cNvSpPr>
            <a:spLocks noGrp="1"/>
          </p:cNvSpPr>
          <p:nvPr>
            <p:ph idx="1"/>
          </p:nvPr>
        </p:nvSpPr>
        <p:spPr/>
        <p:txBody>
          <a:bodyPr/>
          <a:lstStyle/>
          <a:p>
            <a:r>
              <a:rPr lang="en-US" dirty="0" smtClean="0"/>
              <a:t>Holds a list of “to-dos” or things to be processed in some way.</a:t>
            </a:r>
          </a:p>
          <a:p>
            <a:endParaRPr lang="en-US" dirty="0" smtClean="0"/>
          </a:p>
          <a:p>
            <a:r>
              <a:rPr lang="en-US" dirty="0" smtClean="0"/>
              <a:t>Typically used as FIFO (First in First Out)</a:t>
            </a:r>
          </a:p>
          <a:p>
            <a:endParaRPr lang="en-US" dirty="0" smtClean="0"/>
          </a:p>
          <a:p>
            <a:r>
              <a:rPr lang="en-US" dirty="0" smtClean="0"/>
              <a:t>Support methods like poll, top etc.</a:t>
            </a:r>
          </a:p>
          <a:p>
            <a:endParaRPr lang="en-US" dirty="0"/>
          </a:p>
          <a:p>
            <a:r>
              <a:rPr lang="en-US" dirty="0" smtClean="0"/>
              <a:t>Implementations</a:t>
            </a:r>
          </a:p>
          <a:p>
            <a:pPr lvl="1"/>
            <a:r>
              <a:rPr lang="en-US" dirty="0" err="1" smtClean="0"/>
              <a:t>PriorityQueue</a:t>
            </a:r>
            <a:endParaRPr lang="en-US" dirty="0" smtClean="0"/>
          </a:p>
          <a:p>
            <a:pPr lvl="1"/>
            <a:endParaRPr lang="en-US" dirty="0"/>
          </a:p>
          <a:p>
            <a:pPr lvl="1"/>
            <a:endParaRPr lang="en-US" dirty="0"/>
          </a:p>
          <a:p>
            <a:pPr lvl="1"/>
            <a:r>
              <a:rPr lang="en-US" dirty="0" smtClean="0"/>
              <a:t>Queue operations</a:t>
            </a:r>
            <a:endParaRPr lang="en-US" dirty="0"/>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901580" y="2018382"/>
            <a:ext cx="2466975" cy="15621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608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60423" y="4542163"/>
            <a:ext cx="10467975" cy="990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6658242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PriorityQueue</a:t>
            </a:r>
            <a:endParaRPr lang="en-US" dirty="0"/>
          </a:p>
        </p:txBody>
      </p:sp>
      <p:sp>
        <p:nvSpPr>
          <p:cNvPr id="3" name="Content Placeholder 2"/>
          <p:cNvSpPr>
            <a:spLocks noGrp="1"/>
          </p:cNvSpPr>
          <p:nvPr>
            <p:ph idx="1"/>
          </p:nvPr>
        </p:nvSpPr>
        <p:spPr/>
        <p:txBody>
          <a:bodyPr/>
          <a:lstStyle/>
          <a:p>
            <a:r>
              <a:rPr lang="en-US" dirty="0" smtClean="0"/>
              <a:t>Creates priority-in and priority-out queue as opposed to FIFO queue.</a:t>
            </a:r>
          </a:p>
          <a:p>
            <a:endParaRPr lang="en-US" dirty="0" smtClean="0"/>
          </a:p>
          <a:p>
            <a:r>
              <a:rPr lang="en-US" dirty="0" err="1" smtClean="0"/>
              <a:t>PriorityQueue</a:t>
            </a:r>
            <a:r>
              <a:rPr lang="en-US" dirty="0" smtClean="0"/>
              <a:t> elements are ordered either by natural ordering or according to a comparator.</a:t>
            </a:r>
          </a:p>
          <a:p>
            <a:endParaRPr lang="en-US" dirty="0"/>
          </a:p>
          <a:p>
            <a:r>
              <a:rPr lang="en-US" dirty="0" smtClean="0"/>
              <a:t>The elements ordering represents their respective priorities.</a:t>
            </a:r>
          </a:p>
          <a:p>
            <a:endParaRPr lang="en-US" dirty="0"/>
          </a:p>
          <a:p>
            <a:r>
              <a:rPr lang="en-US" dirty="0"/>
              <a:t>A priority queue does not permit null elements</a:t>
            </a:r>
            <a:r>
              <a:rPr lang="en-US" dirty="0" smtClean="0"/>
              <a:t>.</a:t>
            </a:r>
          </a:p>
          <a:p>
            <a:endParaRPr lang="en-US" dirty="0"/>
          </a:p>
          <a:p>
            <a:r>
              <a:rPr lang="en-US" dirty="0" smtClean="0"/>
              <a:t>Heavily used when we have some task which should be executed in some specific priority order.</a:t>
            </a:r>
            <a:endParaRPr lang="en-US" dirty="0"/>
          </a:p>
        </p:txBody>
      </p:sp>
    </p:spTree>
    <p:extLst>
      <p:ext uri="{BB962C8B-B14F-4D97-AF65-F5344CB8AC3E}">
        <p14:creationId xmlns:p14="http://schemas.microsoft.com/office/powerpoint/2010/main" xmlns="" val="14844216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a:t>We have our custom class Customer that doesn’t provide any type of ordering, so when we will try to use it with </a:t>
            </a:r>
            <a:r>
              <a:rPr lang="en-US" dirty="0" err="1"/>
              <a:t>PriorityQueue</a:t>
            </a:r>
            <a:r>
              <a:rPr lang="en-US" dirty="0"/>
              <a:t> we should provide a comparator object for that</a:t>
            </a:r>
            <a:r>
              <a:rPr lang="en-US" dirty="0" smtClean="0"/>
              <a:t>.</a:t>
            </a:r>
          </a:p>
          <a:p>
            <a:endParaRPr lang="en-US" dirty="0"/>
          </a:p>
          <a:p>
            <a:r>
              <a:rPr lang="en-US" dirty="0" smtClean="0"/>
              <a:t>Create a class Customer with id (</a:t>
            </a:r>
            <a:r>
              <a:rPr lang="en-US" dirty="0" err="1" smtClean="0"/>
              <a:t>int</a:t>
            </a:r>
            <a:r>
              <a:rPr lang="en-US" dirty="0" smtClean="0"/>
              <a:t>) and name(String) as parameter of the class.</a:t>
            </a:r>
          </a:p>
          <a:p>
            <a:r>
              <a:rPr lang="en-US" dirty="0" smtClean="0"/>
              <a:t>Create a </a:t>
            </a:r>
            <a:r>
              <a:rPr lang="en-US" dirty="0" err="1" smtClean="0"/>
              <a:t>PriorityQueueApp</a:t>
            </a:r>
            <a:r>
              <a:rPr lang="en-US" dirty="0" smtClean="0"/>
              <a:t> class. Instantiate a new </a:t>
            </a:r>
            <a:r>
              <a:rPr lang="en-US" dirty="0" err="1" smtClean="0"/>
              <a:t>priorityQueue</a:t>
            </a:r>
            <a:r>
              <a:rPr lang="en-US" dirty="0" smtClean="0"/>
              <a:t> in its main method. </a:t>
            </a:r>
          </a:p>
          <a:p>
            <a:r>
              <a:rPr lang="en-US" dirty="0" smtClean="0"/>
              <a:t>Put the elements in random order into the priority queue. Use </a:t>
            </a:r>
            <a:r>
              <a:rPr lang="en-US" dirty="0" err="1" smtClean="0"/>
              <a:t>RandomGenerator</a:t>
            </a:r>
            <a:r>
              <a:rPr lang="en-US" dirty="0" smtClean="0"/>
              <a:t> to create the ids of </a:t>
            </a:r>
            <a:r>
              <a:rPr lang="en-US" dirty="0" err="1" smtClean="0"/>
              <a:t>custormer</a:t>
            </a:r>
            <a:r>
              <a:rPr lang="en-US" dirty="0" smtClean="0"/>
              <a:t>.</a:t>
            </a:r>
          </a:p>
          <a:p>
            <a:r>
              <a:rPr lang="en-US" dirty="0" smtClean="0"/>
              <a:t>Make a comparator to sort the customer objects in increasing order of id.</a:t>
            </a:r>
          </a:p>
          <a:p>
            <a:r>
              <a:rPr lang="en-US" dirty="0" smtClean="0"/>
              <a:t>Process the elements our of priority queue.</a:t>
            </a:r>
          </a:p>
          <a:p>
            <a:endParaRPr lang="en-US" dirty="0"/>
          </a:p>
        </p:txBody>
      </p:sp>
    </p:spTree>
    <p:extLst>
      <p:ext uri="{BB962C8B-B14F-4D97-AF65-F5344CB8AC3E}">
        <p14:creationId xmlns:p14="http://schemas.microsoft.com/office/powerpoint/2010/main" xmlns="" val="32860453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br>
              <a:rPr lang="en-US" dirty="0" smtClean="0"/>
            </a:b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26016" y="329784"/>
            <a:ext cx="8160712" cy="595398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54438" y="4706912"/>
            <a:ext cx="5711061" cy="123918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53333" y="884420"/>
            <a:ext cx="3823390" cy="383453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60319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t>
            </a:r>
            <a:endParaRPr lang="en-US" dirty="0"/>
          </a:p>
        </p:txBody>
      </p:sp>
      <p:sp>
        <p:nvSpPr>
          <p:cNvPr id="3" name="Content Placeholder 2"/>
          <p:cNvSpPr>
            <a:spLocks noGrp="1"/>
          </p:cNvSpPr>
          <p:nvPr>
            <p:ph idx="1"/>
          </p:nvPr>
        </p:nvSpPr>
        <p:spPr/>
        <p:txBody>
          <a:bodyPr/>
          <a:lstStyle/>
          <a:p>
            <a:r>
              <a:rPr lang="en-US" dirty="0" smtClean="0"/>
              <a:t>Both Collections and Arrays can be sorted. </a:t>
            </a:r>
          </a:p>
          <a:p>
            <a:endParaRPr lang="en-US" dirty="0" smtClean="0"/>
          </a:p>
          <a:p>
            <a:r>
              <a:rPr lang="en-US" dirty="0" smtClean="0"/>
              <a:t>Java API provides methods to sort the elements in a collection/Array.</a:t>
            </a:r>
          </a:p>
          <a:p>
            <a:endParaRPr lang="en-US" dirty="0"/>
          </a:p>
          <a:p>
            <a:r>
              <a:rPr lang="en-US" dirty="0" err="1" smtClean="0"/>
              <a:t>Arrays.sort</a:t>
            </a:r>
            <a:r>
              <a:rPr lang="en-US" dirty="0" smtClean="0"/>
              <a:t>() method is used to sort arrays</a:t>
            </a:r>
          </a:p>
          <a:p>
            <a:endParaRPr lang="en-US" dirty="0"/>
          </a:p>
          <a:p>
            <a:r>
              <a:rPr lang="en-US" dirty="0" err="1" smtClean="0"/>
              <a:t>Collections.sort</a:t>
            </a:r>
            <a:r>
              <a:rPr lang="en-US" dirty="0" smtClean="0"/>
              <a:t>( List) is used to sort lists.</a:t>
            </a:r>
            <a:endParaRPr lang="en-US" dirty="0"/>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56411" y="3453214"/>
            <a:ext cx="3009900" cy="24193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8975369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Collections</a:t>
            </a:r>
            <a:endParaRPr lang="en-US" dirty="0"/>
          </a:p>
        </p:txBody>
      </p:sp>
      <p:sp>
        <p:nvSpPr>
          <p:cNvPr id="3" name="Content Placeholder 2"/>
          <p:cNvSpPr>
            <a:spLocks noGrp="1"/>
          </p:cNvSpPr>
          <p:nvPr>
            <p:ph idx="1"/>
          </p:nvPr>
        </p:nvSpPr>
        <p:spPr/>
        <p:txBody>
          <a:bodyPr/>
          <a:lstStyle/>
          <a:p>
            <a:r>
              <a:rPr lang="en-US" dirty="0" smtClean="0"/>
              <a:t>Let’s start with sorting strings in a collection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285750" indent="-285750"/>
            <a:endParaRPr lang="en-US" dirty="0" smtClean="0"/>
          </a:p>
          <a:p>
            <a:pPr marL="285750" indent="-285750"/>
            <a:r>
              <a:rPr lang="en-US" dirty="0" err="1" smtClean="0"/>
              <a:t>ArrayList</a:t>
            </a:r>
            <a:r>
              <a:rPr lang="en-US" dirty="0" smtClean="0"/>
              <a:t> containing strings is sorted with </a:t>
            </a:r>
            <a:r>
              <a:rPr lang="en-US" dirty="0" err="1" smtClean="0"/>
              <a:t>Collection.sort</a:t>
            </a:r>
            <a:r>
              <a:rPr lang="en-US" dirty="0" smtClean="0"/>
              <a:t>() method.</a:t>
            </a:r>
          </a:p>
          <a:p>
            <a:endParaRPr lang="en-US" dirty="0"/>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03275" y="1212774"/>
            <a:ext cx="5095875" cy="3352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289931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Framework</a:t>
            </a:r>
            <a:endParaRPr lang="en-US" dirty="0"/>
          </a:p>
        </p:txBody>
      </p:sp>
      <p:sp>
        <p:nvSpPr>
          <p:cNvPr id="3" name="Content Placeholder 2"/>
          <p:cNvSpPr>
            <a:spLocks noGrp="1"/>
          </p:cNvSpPr>
          <p:nvPr>
            <p:ph idx="1"/>
          </p:nvPr>
        </p:nvSpPr>
        <p:spPr>
          <a:xfrm>
            <a:off x="609442" y="868300"/>
            <a:ext cx="5559130" cy="5329300"/>
          </a:xfrm>
        </p:spPr>
        <p:txBody>
          <a:bodyPr/>
          <a:lstStyle/>
          <a:p>
            <a:pPr algn="just">
              <a:lnSpc>
                <a:spcPct val="100000"/>
              </a:lnSpc>
            </a:pPr>
            <a:r>
              <a:rPr lang="en-US" dirty="0"/>
              <a:t>Collection refers to a container object which groups multiple elements.</a:t>
            </a:r>
          </a:p>
          <a:p>
            <a:pPr algn="just">
              <a:lnSpc>
                <a:spcPct val="100000"/>
              </a:lnSpc>
              <a:buFont typeface="Wingdings" pitchFamily="2" charset="2"/>
              <a:buNone/>
            </a:pPr>
            <a:endParaRPr lang="en-US" dirty="0"/>
          </a:p>
          <a:p>
            <a:pPr algn="just">
              <a:lnSpc>
                <a:spcPct val="100000"/>
              </a:lnSpc>
            </a:pPr>
            <a:r>
              <a:rPr lang="en-US" dirty="0"/>
              <a:t>Collections are used to store, retrieve and manipulate the aggregated data.  For ex. Mail box (Collection of mails), telephone directory (Mapping of name to phone number)</a:t>
            </a:r>
          </a:p>
          <a:p>
            <a:pPr algn="just">
              <a:lnSpc>
                <a:spcPct val="100000"/>
              </a:lnSpc>
              <a:buFont typeface="Wingdings" pitchFamily="2" charset="2"/>
              <a:buNone/>
            </a:pPr>
            <a:endParaRPr lang="en-US" dirty="0"/>
          </a:p>
          <a:p>
            <a:pPr algn="just">
              <a:lnSpc>
                <a:spcPct val="100000"/>
              </a:lnSpc>
            </a:pPr>
            <a:r>
              <a:rPr lang="en-US" dirty="0"/>
              <a:t>Collection framework is a unified architecture to represent and manipulate collections.</a:t>
            </a:r>
          </a:p>
          <a:p>
            <a:pPr algn="just">
              <a:lnSpc>
                <a:spcPct val="100000"/>
              </a:lnSpc>
            </a:pPr>
            <a:endParaRPr lang="en-US" dirty="0"/>
          </a:p>
          <a:p>
            <a:pPr algn="just">
              <a:lnSpc>
                <a:spcPct val="100000"/>
              </a:lnSpc>
            </a:pPr>
            <a:r>
              <a:rPr lang="en-US" dirty="0"/>
              <a:t>The framework consists of interfaces, implementations and algorithms</a:t>
            </a:r>
          </a:p>
        </p:txBody>
      </p:sp>
      <p:pic>
        <p:nvPicPr>
          <p:cNvPr id="4" name="Picture 5" descr="image2"/>
          <p:cNvPicPr>
            <a:picLocks noChangeAspect="1" noChangeArrowheads="1"/>
          </p:cNvPicPr>
          <p:nvPr/>
        </p:nvPicPr>
        <p:blipFill>
          <a:blip r:embed="rId2"/>
          <a:srcRect/>
          <a:stretch>
            <a:fillRect/>
          </a:stretch>
        </p:blipFill>
        <p:spPr bwMode="auto">
          <a:xfrm>
            <a:off x="8251371" y="1730828"/>
            <a:ext cx="3200400" cy="2843213"/>
          </a:xfrm>
          <a:prstGeom prst="rect">
            <a:avLst/>
          </a:prstGeom>
          <a:noFill/>
          <a:ln w="9525">
            <a:noFill/>
            <a:miter lim="800000"/>
            <a:headEnd/>
            <a:tailEnd/>
          </a:ln>
        </p:spPr>
      </p:pic>
    </p:spTree>
    <p:extLst>
      <p:ext uri="{BB962C8B-B14F-4D97-AF65-F5344CB8AC3E}">
        <p14:creationId xmlns:p14="http://schemas.microsoft.com/office/powerpoint/2010/main" xmlns="" val="21489154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sort </a:t>
            </a:r>
            <a:r>
              <a:rPr lang="en-US" dirty="0" err="1" smtClean="0"/>
              <a:t>DVDInfo</a:t>
            </a:r>
            <a:endParaRPr lang="en-US" dirty="0"/>
          </a:p>
        </p:txBody>
      </p:sp>
      <p:sp>
        <p:nvSpPr>
          <p:cNvPr id="3" name="Content Placeholder 2"/>
          <p:cNvSpPr>
            <a:spLocks noGrp="1"/>
          </p:cNvSpPr>
          <p:nvPr>
            <p:ph idx="1"/>
          </p:nvPr>
        </p:nvSpPr>
        <p:spPr/>
        <p:txBody>
          <a:bodyPr/>
          <a:lstStyle/>
          <a:p>
            <a:r>
              <a:rPr lang="en-US" dirty="0" smtClean="0"/>
              <a:t>Lets have another example of </a:t>
            </a:r>
            <a:r>
              <a:rPr lang="en-US" dirty="0" err="1" smtClean="0"/>
              <a:t>DVDInfo</a:t>
            </a:r>
            <a:r>
              <a:rPr lang="en-US" dirty="0" smtClean="0"/>
              <a:t> class sorting</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Here is a small piece of code from an application</a:t>
            </a:r>
          </a:p>
          <a:p>
            <a:endParaRPr lang="en-US" dirty="0"/>
          </a:p>
          <a:p>
            <a:endParaRPr lang="en-US" dirty="0" smtClean="0"/>
          </a:p>
          <a:p>
            <a:endParaRPr lang="en-US" dirty="0"/>
          </a:p>
          <a:p>
            <a:r>
              <a:rPr lang="en-US" dirty="0" smtClean="0"/>
              <a:t>Now if I try to sort the </a:t>
            </a:r>
            <a:r>
              <a:rPr lang="en-US" dirty="0" err="1" smtClean="0"/>
              <a:t>ArrayList</a:t>
            </a:r>
            <a:r>
              <a:rPr lang="en-US" dirty="0" smtClean="0"/>
              <a:t> and I say- </a:t>
            </a:r>
          </a:p>
          <a:p>
            <a:pPr marL="241300" lvl="1" indent="0">
              <a:buNone/>
            </a:pPr>
            <a:r>
              <a:rPr lang="en-US" dirty="0" err="1" smtClean="0"/>
              <a:t>Collections.sort</a:t>
            </a:r>
            <a:r>
              <a:rPr lang="en-US" dirty="0" smtClean="0"/>
              <a:t>(</a:t>
            </a:r>
            <a:r>
              <a:rPr lang="en-US" dirty="0" err="1" smtClean="0"/>
              <a:t>dvdList</a:t>
            </a:r>
            <a:r>
              <a:rPr lang="en-US" dirty="0" smtClean="0"/>
              <a:t>) </a:t>
            </a:r>
          </a:p>
          <a:p>
            <a:pPr marL="241300" lvl="1" indent="0">
              <a:buNone/>
            </a:pPr>
            <a:r>
              <a:rPr lang="en-US" dirty="0" smtClean="0"/>
              <a:t>It throws an exception</a:t>
            </a:r>
          </a:p>
          <a:p>
            <a:endParaRPr lang="en-US" dirty="0" smtClean="0"/>
          </a:p>
          <a:p>
            <a:endParaRPr lang="en-US"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94668" y="1210593"/>
            <a:ext cx="3438525" cy="9334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94668" y="2062507"/>
            <a:ext cx="4533900" cy="11906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4820"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08943" y="3967737"/>
            <a:ext cx="4705350" cy="6191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4821"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388061" y="5125426"/>
            <a:ext cx="4095750" cy="7715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245180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DVDInfo</a:t>
            </a:r>
            <a:r>
              <a:rPr lang="en-US" dirty="0" smtClean="0"/>
              <a:t> (Contd..)</a:t>
            </a:r>
            <a:endParaRPr lang="en-US" dirty="0"/>
          </a:p>
        </p:txBody>
      </p:sp>
      <p:sp>
        <p:nvSpPr>
          <p:cNvPr id="3" name="Content Placeholder 2"/>
          <p:cNvSpPr>
            <a:spLocks noGrp="1"/>
          </p:cNvSpPr>
          <p:nvPr>
            <p:ph idx="1"/>
          </p:nvPr>
        </p:nvSpPr>
        <p:spPr/>
        <p:txBody>
          <a:bodyPr/>
          <a:lstStyle/>
          <a:p>
            <a:r>
              <a:rPr lang="en-US" dirty="0" smtClean="0"/>
              <a:t>What are we missing ?</a:t>
            </a:r>
          </a:p>
          <a:p>
            <a:endParaRPr lang="en-US" dirty="0"/>
          </a:p>
          <a:p>
            <a:r>
              <a:rPr lang="en-US" dirty="0" smtClean="0"/>
              <a:t>We know Collections class has a sort() method.</a:t>
            </a:r>
          </a:p>
          <a:p>
            <a:endParaRPr lang="en-US" dirty="0"/>
          </a:p>
          <a:p>
            <a:r>
              <a:rPr lang="en-US" dirty="0" smtClean="0"/>
              <a:t>Remember </a:t>
            </a:r>
            <a:r>
              <a:rPr lang="en-US" dirty="0" err="1" smtClean="0"/>
              <a:t>Collections.sort</a:t>
            </a:r>
            <a:r>
              <a:rPr lang="en-US" dirty="0" smtClean="0"/>
              <a:t>() method takes a collections of object which are comparable. See below the complete signature of method-</a:t>
            </a:r>
          </a:p>
          <a:p>
            <a:endParaRPr lang="en-US" dirty="0" smtClean="0"/>
          </a:p>
          <a:p>
            <a:pPr marL="241300" lvl="1" indent="0">
              <a:buNone/>
            </a:pPr>
            <a:r>
              <a:rPr lang="fr-FR" dirty="0"/>
              <a:t>public </a:t>
            </a:r>
            <a:r>
              <a:rPr lang="fr-FR" dirty="0" err="1"/>
              <a:t>static</a:t>
            </a:r>
            <a:r>
              <a:rPr lang="fr-FR" dirty="0"/>
              <a:t> &lt;T </a:t>
            </a:r>
            <a:r>
              <a:rPr lang="fr-FR" dirty="0" err="1"/>
              <a:t>extends</a:t>
            </a:r>
            <a:r>
              <a:rPr lang="fr-FR" dirty="0"/>
              <a:t> </a:t>
            </a:r>
            <a:r>
              <a:rPr lang="fr-FR" dirty="0">
                <a:hlinkClick r:id="rId2" tooltip="interface in java.lang"/>
              </a:rPr>
              <a:t>Comparable</a:t>
            </a:r>
            <a:r>
              <a:rPr lang="fr-FR" dirty="0"/>
              <a:t>&lt;? super T&gt;&gt; </a:t>
            </a:r>
            <a:r>
              <a:rPr lang="fr-FR" dirty="0" err="1"/>
              <a:t>void</a:t>
            </a:r>
            <a:r>
              <a:rPr lang="fr-FR" dirty="0"/>
              <a:t> </a:t>
            </a:r>
            <a:r>
              <a:rPr lang="fr-FR" b="1" dirty="0"/>
              <a:t>sort</a:t>
            </a:r>
            <a:r>
              <a:rPr lang="fr-FR" dirty="0"/>
              <a:t>(</a:t>
            </a:r>
            <a:r>
              <a:rPr lang="fr-FR" dirty="0">
                <a:hlinkClick r:id="rId3" tooltip="interface in java.util"/>
              </a:rPr>
              <a:t>List</a:t>
            </a:r>
            <a:r>
              <a:rPr lang="fr-FR" dirty="0"/>
              <a:t>&lt;T&gt; </a:t>
            </a:r>
            <a:r>
              <a:rPr lang="fr-FR" dirty="0" err="1"/>
              <a:t>list</a:t>
            </a:r>
            <a:r>
              <a:rPr lang="fr-FR" dirty="0" smtClean="0"/>
              <a:t>)</a:t>
            </a:r>
            <a:endParaRPr lang="en-US" dirty="0" smtClean="0"/>
          </a:p>
        </p:txBody>
      </p:sp>
    </p:spTree>
    <p:extLst>
      <p:ext uri="{BB962C8B-B14F-4D97-AF65-F5344CB8AC3E}">
        <p14:creationId xmlns:p14="http://schemas.microsoft.com/office/powerpoint/2010/main" xmlns="" val="20127447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Comparable</a:t>
            </a:r>
            <a:endParaRPr lang="en-US" dirty="0"/>
          </a:p>
        </p:txBody>
      </p:sp>
      <p:sp>
        <p:nvSpPr>
          <p:cNvPr id="5" name="Text Placeholder 4"/>
          <p:cNvSpPr>
            <a:spLocks noGrp="1"/>
          </p:cNvSpPr>
          <p:nvPr>
            <p:ph type="body" sz="quarter" idx="14"/>
          </p:nvPr>
        </p:nvSpPr>
        <p:spPr>
          <a:xfrm>
            <a:off x="609599" y="870682"/>
            <a:ext cx="10929257" cy="5092700"/>
          </a:xfrm>
        </p:spPr>
        <p:txBody>
          <a:bodyPr/>
          <a:lstStyle/>
          <a:p>
            <a:r>
              <a:rPr lang="en-US" dirty="0" smtClean="0"/>
              <a:t>Comparable both interfaces provide functionality to sort objects in a collection.</a:t>
            </a:r>
          </a:p>
          <a:p>
            <a:endParaRPr lang="en-US" dirty="0"/>
          </a:p>
          <a:p>
            <a:r>
              <a:rPr lang="en-US" dirty="0" err="1" smtClean="0"/>
              <a:t>Collections.sort</a:t>
            </a:r>
            <a:r>
              <a:rPr lang="en-US" dirty="0" smtClean="0"/>
              <a:t>() and </a:t>
            </a:r>
            <a:r>
              <a:rPr lang="en-US" dirty="0" err="1" smtClean="0"/>
              <a:t>Arrays.sort</a:t>
            </a:r>
            <a:r>
              <a:rPr lang="en-US" dirty="0" smtClean="0"/>
              <a:t>() methods uses instance of Comparable.</a:t>
            </a:r>
          </a:p>
          <a:p>
            <a:endParaRPr lang="en-US" dirty="0"/>
          </a:p>
          <a:p>
            <a:r>
              <a:rPr lang="en-US" dirty="0" smtClean="0"/>
              <a:t>To implement comparable interface, a class must implement a single method- </a:t>
            </a:r>
            <a:r>
              <a:rPr lang="en-US" dirty="0" err="1" smtClean="0"/>
              <a:t>compareTo</a:t>
            </a:r>
            <a:r>
              <a:rPr lang="en-US" dirty="0" smtClean="0"/>
              <a:t>()</a:t>
            </a:r>
          </a:p>
          <a:p>
            <a:endParaRPr lang="en-US" dirty="0"/>
          </a:p>
          <a:p>
            <a:r>
              <a:rPr lang="en-US" dirty="0" smtClean="0"/>
              <a:t>Invocation </a:t>
            </a:r>
          </a:p>
          <a:p>
            <a:pPr marL="241300" lvl="1" indent="0">
              <a:buNone/>
            </a:pPr>
            <a:r>
              <a:rPr lang="en-US" dirty="0" err="1" smtClean="0"/>
              <a:t>Int</a:t>
            </a:r>
            <a:r>
              <a:rPr lang="en-US" dirty="0" smtClean="0"/>
              <a:t> x = </a:t>
            </a:r>
            <a:r>
              <a:rPr lang="en-US" dirty="0" err="1" smtClean="0"/>
              <a:t>thisObject.compareTo</a:t>
            </a:r>
            <a:r>
              <a:rPr lang="en-US" dirty="0" smtClean="0"/>
              <a:t>(</a:t>
            </a:r>
            <a:r>
              <a:rPr lang="en-US" dirty="0" err="1" smtClean="0"/>
              <a:t>anotherObject</a:t>
            </a:r>
            <a:r>
              <a:rPr lang="en-US" dirty="0" smtClean="0"/>
              <a:t>)</a:t>
            </a:r>
          </a:p>
          <a:p>
            <a:endParaRPr lang="en-US" dirty="0"/>
          </a:p>
          <a:p>
            <a:r>
              <a:rPr lang="en-US" dirty="0" smtClean="0"/>
              <a:t>The </a:t>
            </a:r>
            <a:r>
              <a:rPr lang="en-US" dirty="0" err="1" smtClean="0"/>
              <a:t>compareTo</a:t>
            </a:r>
            <a:r>
              <a:rPr lang="en-US" dirty="0" smtClean="0"/>
              <a:t>() methods returns an </a:t>
            </a:r>
            <a:r>
              <a:rPr lang="en-US" dirty="0" err="1" smtClean="0"/>
              <a:t>int</a:t>
            </a:r>
            <a:r>
              <a:rPr lang="en-US" dirty="0" smtClean="0"/>
              <a:t> with following </a:t>
            </a:r>
            <a:r>
              <a:rPr lang="en-US" dirty="0" err="1" smtClean="0"/>
              <a:t>characterstics</a:t>
            </a:r>
            <a:r>
              <a:rPr lang="en-US" dirty="0" smtClean="0"/>
              <a:t>-</a:t>
            </a:r>
          </a:p>
          <a:p>
            <a:pPr lvl="1"/>
            <a:r>
              <a:rPr lang="en-US" dirty="0" smtClean="0"/>
              <a:t>Negative – if </a:t>
            </a:r>
            <a:r>
              <a:rPr lang="en-US" dirty="0" err="1" smtClean="0"/>
              <a:t>thisObject</a:t>
            </a:r>
            <a:r>
              <a:rPr lang="en-US" dirty="0" smtClean="0"/>
              <a:t> &lt; </a:t>
            </a:r>
            <a:r>
              <a:rPr lang="en-US" dirty="0" err="1" smtClean="0"/>
              <a:t>anotherObject</a:t>
            </a:r>
            <a:endParaRPr lang="en-US" dirty="0" smtClean="0"/>
          </a:p>
          <a:p>
            <a:pPr lvl="1"/>
            <a:r>
              <a:rPr lang="en-US" dirty="0" smtClean="0"/>
              <a:t>Zero 	- if </a:t>
            </a:r>
            <a:r>
              <a:rPr lang="en-US" dirty="0" err="1" smtClean="0"/>
              <a:t>thisObject</a:t>
            </a:r>
            <a:r>
              <a:rPr lang="en-US" dirty="0" smtClean="0"/>
              <a:t> = </a:t>
            </a:r>
            <a:r>
              <a:rPr lang="en-US" dirty="0" err="1" smtClean="0"/>
              <a:t>anotherObject</a:t>
            </a:r>
            <a:endParaRPr lang="en-US" dirty="0" smtClean="0"/>
          </a:p>
          <a:p>
            <a:pPr lvl="1"/>
            <a:r>
              <a:rPr lang="en-US" dirty="0" smtClean="0"/>
              <a:t>Positive	- if </a:t>
            </a:r>
            <a:r>
              <a:rPr lang="en-US" dirty="0" err="1" smtClean="0"/>
              <a:t>thisObject</a:t>
            </a:r>
            <a:r>
              <a:rPr lang="en-US" dirty="0" smtClean="0"/>
              <a:t> &gt; </a:t>
            </a:r>
            <a:r>
              <a:rPr lang="en-US" dirty="0" err="1" smtClean="0"/>
              <a:t>anotherObject</a:t>
            </a:r>
            <a:r>
              <a:rPr lang="en-US" dirty="0" smtClean="0"/>
              <a:t> </a:t>
            </a:r>
          </a:p>
          <a:p>
            <a:endParaRPr lang="en-US" dirty="0"/>
          </a:p>
          <a:p>
            <a:endParaRPr lang="en-US" dirty="0"/>
          </a:p>
        </p:txBody>
      </p:sp>
    </p:spTree>
    <p:extLst>
      <p:ext uri="{BB962C8B-B14F-4D97-AF65-F5344CB8AC3E}">
        <p14:creationId xmlns:p14="http://schemas.microsoft.com/office/powerpoint/2010/main" xmlns="" val="37963673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compareTo</a:t>
            </a:r>
            <a:r>
              <a:rPr lang="en-US" dirty="0" smtClean="0"/>
              <a:t>() method</a:t>
            </a:r>
            <a:endParaRPr lang="en-US" dirty="0"/>
          </a:p>
        </p:txBody>
      </p:sp>
      <p:sp>
        <p:nvSpPr>
          <p:cNvPr id="3" name="Content Placeholder 2"/>
          <p:cNvSpPr>
            <a:spLocks noGrp="1"/>
          </p:cNvSpPr>
          <p:nvPr>
            <p:ph idx="1"/>
          </p:nvPr>
        </p:nvSpPr>
        <p:spPr/>
        <p:txBody>
          <a:bodyPr/>
          <a:lstStyle/>
          <a:p>
            <a:r>
              <a:rPr lang="en-US" dirty="0" smtClean="0"/>
              <a:t>The sort() method from collections use </a:t>
            </a:r>
            <a:r>
              <a:rPr lang="en-US" dirty="0" err="1" smtClean="0"/>
              <a:t>compareTo</a:t>
            </a:r>
            <a:r>
              <a:rPr lang="en-US" dirty="0" smtClean="0"/>
              <a:t>() method to determine how the list or object array should be sorted.</a:t>
            </a:r>
          </a:p>
          <a:p>
            <a:r>
              <a:rPr lang="en-US" dirty="0" smtClean="0"/>
              <a:t>Modify the </a:t>
            </a:r>
            <a:r>
              <a:rPr lang="en-US" dirty="0" err="1" smtClean="0"/>
              <a:t>DVDInfo</a:t>
            </a:r>
            <a:r>
              <a:rPr lang="en-US" dirty="0" smtClean="0"/>
              <a:t> as below and again run your program-</a:t>
            </a:r>
          </a:p>
          <a:p>
            <a:endParaRPr lang="en-US" dirty="0"/>
          </a:p>
          <a:p>
            <a:endParaRPr lang="en-US" dirty="0" smtClean="0"/>
          </a:p>
          <a:p>
            <a:endParaRPr lang="en-US" dirty="0"/>
          </a:p>
          <a:p>
            <a:endParaRPr lang="en-US" dirty="0" smtClean="0"/>
          </a:p>
          <a:p>
            <a:r>
              <a:rPr lang="en-US" dirty="0" err="1" smtClean="0"/>
              <a:t>DVDInfo</a:t>
            </a:r>
            <a:r>
              <a:rPr lang="en-US" dirty="0" smtClean="0"/>
              <a:t> class is sorted on the bases of title here.</a:t>
            </a:r>
          </a:p>
          <a:p>
            <a:endParaRPr lang="en-US" dirty="0"/>
          </a:p>
          <a:p>
            <a:r>
              <a:rPr lang="en-US" dirty="0" smtClean="0"/>
              <a:t>Now what if we want to sort it on the basis of genre too ? Or on basis of some other parameter of </a:t>
            </a:r>
            <a:r>
              <a:rPr lang="en-US" dirty="0" err="1" smtClean="0"/>
              <a:t>DVDInfo</a:t>
            </a:r>
            <a:r>
              <a:rPr lang="en-US" dirty="0" smtClean="0"/>
              <a:t>?</a:t>
            </a:r>
          </a:p>
          <a:p>
            <a:pPr marL="241300" lvl="1" indent="0">
              <a:buNone/>
            </a:pPr>
            <a:r>
              <a:rPr lang="en-US" dirty="0" smtClean="0"/>
              <a:t>Comparator to the rescue!</a:t>
            </a:r>
          </a:p>
          <a:p>
            <a:pPr marL="241300" lvl="1" indent="0">
              <a:buNone/>
            </a:pPr>
            <a:endParaRPr 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84754" y="1920436"/>
            <a:ext cx="4448175" cy="9239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280194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Comparator</a:t>
            </a:r>
            <a:endParaRPr lang="en-US" dirty="0"/>
          </a:p>
        </p:txBody>
      </p:sp>
      <p:sp>
        <p:nvSpPr>
          <p:cNvPr id="3" name="Content Placeholder 2"/>
          <p:cNvSpPr>
            <a:spLocks noGrp="1"/>
          </p:cNvSpPr>
          <p:nvPr>
            <p:ph idx="1"/>
          </p:nvPr>
        </p:nvSpPr>
        <p:spPr/>
        <p:txBody>
          <a:bodyPr/>
          <a:lstStyle/>
          <a:p>
            <a:r>
              <a:rPr lang="en-US" dirty="0" smtClean="0"/>
              <a:t>Comparator too is used for sorting. </a:t>
            </a:r>
          </a:p>
          <a:p>
            <a:r>
              <a:rPr lang="en-US" dirty="0" err="1" smtClean="0"/>
              <a:t>Collections.sort</a:t>
            </a:r>
            <a:r>
              <a:rPr lang="en-US" dirty="0" smtClean="0"/>
              <a:t>() method has another overloaded form which takes comparator as argument. </a:t>
            </a:r>
          </a:p>
          <a:p>
            <a:pPr marL="241300" lvl="1" indent="0">
              <a:buNone/>
            </a:pPr>
            <a:r>
              <a:rPr lang="en-US" dirty="0"/>
              <a:t>public static &lt;T&gt; void </a:t>
            </a:r>
            <a:r>
              <a:rPr lang="en-US" b="1" dirty="0"/>
              <a:t>sort</a:t>
            </a:r>
            <a:r>
              <a:rPr lang="en-US" dirty="0"/>
              <a:t>(</a:t>
            </a:r>
            <a:r>
              <a:rPr lang="en-US" dirty="0">
                <a:hlinkClick r:id="rId2" tooltip="interface in java.util"/>
              </a:rPr>
              <a:t>List</a:t>
            </a:r>
            <a:r>
              <a:rPr lang="en-US" dirty="0"/>
              <a:t>&lt;T&gt; list, </a:t>
            </a:r>
            <a:r>
              <a:rPr lang="en-US" dirty="0">
                <a:hlinkClick r:id="rId3" tooltip="interface in java.util"/>
              </a:rPr>
              <a:t>Comparator</a:t>
            </a:r>
            <a:r>
              <a:rPr lang="en-US" dirty="0"/>
              <a:t>&lt;? super T&gt; c</a:t>
            </a:r>
            <a:r>
              <a:rPr lang="en-US" dirty="0" smtClean="0"/>
              <a:t>)</a:t>
            </a:r>
          </a:p>
          <a:p>
            <a:pPr marL="241300" lvl="1" indent="0">
              <a:buNone/>
            </a:pPr>
            <a:endParaRPr lang="en-US" dirty="0"/>
          </a:p>
          <a:p>
            <a:pPr lvl="1"/>
            <a:r>
              <a:rPr lang="en-US" dirty="0" smtClean="0"/>
              <a:t>Comparator interface gives you capability to sort a given collection any number of different ways and you don’t have to change the class for that.</a:t>
            </a:r>
          </a:p>
          <a:p>
            <a:pPr lvl="1"/>
            <a:r>
              <a:rPr lang="en-US" dirty="0" smtClean="0"/>
              <a:t>For using Comparable you had to modify the class. ( as we modified </a:t>
            </a:r>
            <a:r>
              <a:rPr lang="en-US" dirty="0" err="1" smtClean="0"/>
              <a:t>DVDInfo</a:t>
            </a:r>
            <a:r>
              <a:rPr lang="en-US" dirty="0" smtClean="0"/>
              <a:t> class) </a:t>
            </a:r>
          </a:p>
          <a:p>
            <a:pPr lvl="1"/>
            <a:r>
              <a:rPr lang="en-US" dirty="0" smtClean="0"/>
              <a:t>For using Comparator you don’t need to change the class. </a:t>
            </a:r>
            <a:endParaRPr lang="en-US" dirty="0"/>
          </a:p>
          <a:p>
            <a:pPr marL="241300" lvl="1" indent="0">
              <a:buNone/>
            </a:pPr>
            <a:r>
              <a:rPr lang="en-US" dirty="0" smtClean="0"/>
              <a:t>Here is small </a:t>
            </a:r>
            <a:r>
              <a:rPr lang="en-US" dirty="0" err="1" smtClean="0"/>
              <a:t>calss</a:t>
            </a:r>
            <a:r>
              <a:rPr lang="en-US" dirty="0" smtClean="0"/>
              <a:t> that can be used to sort a List of </a:t>
            </a:r>
            <a:r>
              <a:rPr lang="en-US" dirty="0" err="1" smtClean="0"/>
              <a:t>DVDInfo</a:t>
            </a:r>
            <a:r>
              <a:rPr lang="en-US" dirty="0" smtClean="0"/>
              <a:t> instance, by genre</a:t>
            </a:r>
          </a:p>
          <a:p>
            <a:pPr marL="241300" lvl="1" indent="0">
              <a:buNone/>
            </a:pPr>
            <a:endParaRPr lang="en-US" dirty="0"/>
          </a:p>
          <a:p>
            <a:pPr marL="241300" lvl="1" indent="0">
              <a:buNone/>
            </a:pPr>
            <a:endParaRPr lang="en-US" dirty="0" smtClean="0"/>
          </a:p>
          <a:p>
            <a:pPr marL="241300" lvl="1" indent="0">
              <a:buNone/>
            </a:pPr>
            <a:endParaRPr lang="en-US" dirty="0"/>
          </a:p>
          <a:p>
            <a:pPr marL="241300" lvl="1" indent="0">
              <a:buNone/>
            </a:pPr>
            <a:endParaRPr lang="en-US" dirty="0" smtClean="0"/>
          </a:p>
          <a:p>
            <a:pPr marL="241300" lvl="1" indent="0">
              <a:buNone/>
            </a:pPr>
            <a:endParaRPr lang="en-US" dirty="0"/>
          </a:p>
          <a:p>
            <a:pPr marL="241300" lvl="1" indent="0">
              <a:buNone/>
            </a:pPr>
            <a:r>
              <a:rPr lang="en-US" dirty="0" smtClean="0"/>
              <a:t>The </a:t>
            </a:r>
            <a:r>
              <a:rPr lang="en-US" dirty="0" err="1" smtClean="0"/>
              <a:t>comparator.compare</a:t>
            </a:r>
            <a:r>
              <a:rPr lang="en-US" dirty="0" smtClean="0"/>
              <a:t>() method returns an </a:t>
            </a:r>
            <a:r>
              <a:rPr lang="en-US" dirty="0" err="1" smtClean="0"/>
              <a:t>int</a:t>
            </a:r>
            <a:r>
              <a:rPr lang="en-US" dirty="0" smtClean="0"/>
              <a:t> whose meaning is same as the Comparable interface.</a:t>
            </a:r>
          </a:p>
          <a:p>
            <a:pPr marL="241300" lvl="1" indent="0">
              <a:buNone/>
            </a:pPr>
            <a:endParaRPr lang="en-US" dirty="0" smtClean="0"/>
          </a:p>
          <a:p>
            <a:pPr marL="241300" lvl="1" indent="0">
              <a:buNone/>
            </a:pPr>
            <a:endParaRPr lang="en-US" dirty="0"/>
          </a:p>
        </p:txBody>
      </p:sp>
      <p:pic>
        <p:nvPicPr>
          <p:cNvPr id="37890"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64499" y="3863592"/>
            <a:ext cx="4400550" cy="10477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5679268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Comparable to Comparator</a:t>
            </a:r>
            <a:endParaRPr lang="en-US" dirty="0"/>
          </a:p>
        </p:txBody>
      </p:sp>
      <p:sp>
        <p:nvSpPr>
          <p:cNvPr id="3" name="Content Placeholder 2"/>
          <p:cNvSpPr>
            <a:spLocks noGrp="1"/>
          </p:cNvSpPr>
          <p:nvPr>
            <p:ph idx="1"/>
          </p:nvPr>
        </p:nvSpPr>
        <p:spPr/>
        <p:txBody>
          <a:bodyPr/>
          <a:lstStyle/>
          <a:p>
            <a:r>
              <a:rPr lang="en-US" dirty="0" smtClean="0"/>
              <a:t>Both Comparable and Comparator are so similar, but there are differences-</a:t>
            </a:r>
            <a:endParaRPr lang="en-US"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8771" y="1654539"/>
            <a:ext cx="6305550" cy="27336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1091803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with Arrays Class</a:t>
            </a:r>
            <a:endParaRPr lang="en-US" dirty="0"/>
          </a:p>
        </p:txBody>
      </p:sp>
      <p:sp>
        <p:nvSpPr>
          <p:cNvPr id="3" name="Content Placeholder 2"/>
          <p:cNvSpPr>
            <a:spLocks noGrp="1"/>
          </p:cNvSpPr>
          <p:nvPr>
            <p:ph idx="1"/>
          </p:nvPr>
        </p:nvSpPr>
        <p:spPr/>
        <p:txBody>
          <a:bodyPr/>
          <a:lstStyle/>
          <a:p>
            <a:r>
              <a:rPr lang="en-US" dirty="0" err="1" smtClean="0"/>
              <a:t>Java.util.Arrays</a:t>
            </a:r>
            <a:r>
              <a:rPr lang="en-US" dirty="0" smtClean="0"/>
              <a:t> class is used to sort arrays.</a:t>
            </a:r>
          </a:p>
          <a:p>
            <a:endParaRPr lang="en-US" dirty="0"/>
          </a:p>
          <a:p>
            <a:r>
              <a:rPr lang="en-US" dirty="0" err="1" smtClean="0"/>
              <a:t>Arrays.sort</a:t>
            </a:r>
            <a:r>
              <a:rPr lang="en-US" dirty="0" smtClean="0"/>
              <a:t>() method has two overridden form just like </a:t>
            </a:r>
            <a:r>
              <a:rPr lang="en-US" dirty="0" err="1" smtClean="0"/>
              <a:t>Collections.sort</a:t>
            </a:r>
            <a:r>
              <a:rPr lang="en-US" dirty="0" smtClean="0"/>
              <a:t>()</a:t>
            </a:r>
          </a:p>
          <a:p>
            <a:endParaRPr lang="en-US" dirty="0"/>
          </a:p>
          <a:p>
            <a:pPr lvl="1"/>
            <a:r>
              <a:rPr lang="en-US" dirty="0" err="1" smtClean="0"/>
              <a:t>Arrays.sort</a:t>
            </a:r>
            <a:r>
              <a:rPr lang="en-US" dirty="0" smtClean="0"/>
              <a:t>(</a:t>
            </a:r>
            <a:r>
              <a:rPr lang="en-US" dirty="0" err="1" smtClean="0"/>
              <a:t>arrayToSort</a:t>
            </a:r>
            <a:r>
              <a:rPr lang="en-US" dirty="0" smtClean="0"/>
              <a:t>)</a:t>
            </a:r>
          </a:p>
          <a:p>
            <a:pPr lvl="1"/>
            <a:r>
              <a:rPr lang="en-US" dirty="0" err="1" smtClean="0"/>
              <a:t>Arrays.sort</a:t>
            </a:r>
            <a:r>
              <a:rPr lang="en-US" dirty="0" smtClean="0"/>
              <a:t>(</a:t>
            </a:r>
            <a:r>
              <a:rPr lang="en-US" dirty="0" err="1" smtClean="0"/>
              <a:t>arrayToSort</a:t>
            </a:r>
            <a:r>
              <a:rPr lang="en-US" dirty="0" smtClean="0"/>
              <a:t>, Comparator)</a:t>
            </a:r>
          </a:p>
          <a:p>
            <a:pPr lvl="1"/>
            <a:endParaRPr lang="en-US" dirty="0" smtClean="0"/>
          </a:p>
          <a:p>
            <a:pPr lvl="1"/>
            <a:r>
              <a:rPr lang="en-US" dirty="0" err="1" smtClean="0"/>
              <a:t>Arrays.sort</a:t>
            </a:r>
            <a:r>
              <a:rPr lang="en-US" dirty="0" smtClean="0"/>
              <a:t>() on primitives always sort on the basis of natural order.</a:t>
            </a:r>
          </a:p>
          <a:p>
            <a:pPr lvl="1"/>
            <a:endParaRPr lang="en-US" dirty="0"/>
          </a:p>
          <a:p>
            <a:pPr lvl="1"/>
            <a:r>
              <a:rPr lang="en-US" dirty="0" smtClean="0"/>
              <a:t>Sort() methods for both Arrays and Collections classes are static methods.</a:t>
            </a:r>
            <a:endParaRPr lang="en-US" dirty="0"/>
          </a:p>
        </p:txBody>
      </p:sp>
    </p:spTree>
    <p:extLst>
      <p:ext uri="{BB962C8B-B14F-4D97-AF65-F5344CB8AC3E}">
        <p14:creationId xmlns:p14="http://schemas.microsoft.com/office/powerpoint/2010/main" xmlns="" val="17719207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Create and Employee class.</a:t>
            </a:r>
          </a:p>
          <a:p>
            <a:r>
              <a:rPr lang="en-US" dirty="0" smtClean="0"/>
              <a:t>Create an array of Employees and sort it on the basis of employee ID. </a:t>
            </a:r>
          </a:p>
          <a:p>
            <a:r>
              <a:rPr lang="en-US" dirty="0" smtClean="0"/>
              <a:t>Use Comparator to sort employees on the basis of their age. </a:t>
            </a:r>
          </a:p>
          <a:p>
            <a:r>
              <a:rPr lang="en-US" dirty="0" smtClean="0"/>
              <a:t>Create an </a:t>
            </a:r>
            <a:r>
              <a:rPr lang="en-US" dirty="0" err="1" smtClean="0"/>
              <a:t>arryayList</a:t>
            </a:r>
            <a:r>
              <a:rPr lang="en-US" dirty="0" smtClean="0"/>
              <a:t>.</a:t>
            </a:r>
          </a:p>
          <a:p>
            <a:r>
              <a:rPr lang="en-US" dirty="0" smtClean="0"/>
              <a:t>Add Employee objects to the </a:t>
            </a:r>
            <a:r>
              <a:rPr lang="en-US" dirty="0" err="1" smtClean="0"/>
              <a:t>ArrayList</a:t>
            </a:r>
            <a:r>
              <a:rPr lang="en-US" dirty="0" smtClean="0"/>
              <a:t> and sort them. </a:t>
            </a:r>
          </a:p>
          <a:p>
            <a:r>
              <a:rPr lang="en-US" dirty="0" smtClean="0"/>
              <a:t>Print the elements out of that list using iterators.</a:t>
            </a:r>
            <a:endParaRPr lang="en-US" dirty="0"/>
          </a:p>
        </p:txBody>
      </p:sp>
    </p:spTree>
    <p:extLst>
      <p:ext uri="{BB962C8B-B14F-4D97-AF65-F5344CB8AC3E}">
        <p14:creationId xmlns:p14="http://schemas.microsoft.com/office/powerpoint/2010/main" xmlns="" val="12123246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t>
            </a:r>
            <a:endParaRPr lang="en-US" dirty="0"/>
          </a:p>
        </p:txBody>
      </p:sp>
      <p:sp>
        <p:nvSpPr>
          <p:cNvPr id="3" name="Content Placeholder 2"/>
          <p:cNvSpPr>
            <a:spLocks noGrp="1"/>
          </p:cNvSpPr>
          <p:nvPr>
            <p:ph idx="1"/>
          </p:nvPr>
        </p:nvSpPr>
        <p:spPr/>
        <p:txBody>
          <a:bodyPr/>
          <a:lstStyle/>
          <a:p>
            <a:r>
              <a:rPr lang="en-US" dirty="0" smtClean="0"/>
              <a:t>Arrays and Collections provides methods to search specific elements.</a:t>
            </a:r>
          </a:p>
          <a:p>
            <a:endParaRPr lang="en-US" dirty="0"/>
          </a:p>
          <a:p>
            <a:r>
              <a:rPr lang="en-US" dirty="0" smtClean="0"/>
              <a:t>Following rules apply, whenever we search using Arrays or Collections</a:t>
            </a:r>
          </a:p>
          <a:p>
            <a:pPr lvl="1"/>
            <a:r>
              <a:rPr lang="en-US" dirty="0" smtClean="0"/>
              <a:t>Searches are performed using the </a:t>
            </a:r>
            <a:r>
              <a:rPr lang="en-US" dirty="0" err="1" smtClean="0"/>
              <a:t>binarySearch</a:t>
            </a:r>
            <a:r>
              <a:rPr lang="en-US" dirty="0" smtClean="0"/>
              <a:t>() method.</a:t>
            </a:r>
          </a:p>
          <a:p>
            <a:pPr lvl="1"/>
            <a:r>
              <a:rPr lang="en-US" dirty="0" smtClean="0"/>
              <a:t>Successful search return an </a:t>
            </a:r>
            <a:r>
              <a:rPr lang="en-US" dirty="0" err="1" smtClean="0"/>
              <a:t>int</a:t>
            </a:r>
            <a:r>
              <a:rPr lang="en-US" dirty="0" smtClean="0"/>
              <a:t> index of the element being searched.</a:t>
            </a:r>
          </a:p>
          <a:p>
            <a:pPr lvl="1"/>
            <a:r>
              <a:rPr lang="en-US" dirty="0" smtClean="0"/>
              <a:t>Unsuccessful search return an </a:t>
            </a:r>
            <a:r>
              <a:rPr lang="en-US" dirty="0" err="1" smtClean="0"/>
              <a:t>int</a:t>
            </a:r>
            <a:r>
              <a:rPr lang="en-US" dirty="0" smtClean="0"/>
              <a:t> index that represents the insertion point.</a:t>
            </a:r>
          </a:p>
          <a:p>
            <a:pPr lvl="1"/>
            <a:r>
              <a:rPr lang="en-US" dirty="0" smtClean="0"/>
              <a:t>The collection/array being searched must be sorted before you can search it.</a:t>
            </a:r>
          </a:p>
          <a:p>
            <a:pPr lvl="1"/>
            <a:r>
              <a:rPr lang="en-US" dirty="0" smtClean="0"/>
              <a:t>If you attempt to search an array that has not been sorted, result would be unpredictable.</a:t>
            </a:r>
          </a:p>
          <a:p>
            <a:pPr lvl="1"/>
            <a:r>
              <a:rPr lang="en-US" dirty="0" smtClean="0"/>
              <a:t>If the collection/array you want to search was sorted using a Comparator, it must be searched using the same comparator. Pass the comparator as the second argument to </a:t>
            </a:r>
            <a:r>
              <a:rPr lang="en-US" dirty="0" err="1" smtClean="0"/>
              <a:t>binarySearch</a:t>
            </a:r>
            <a:r>
              <a:rPr lang="en-US" dirty="0" smtClean="0"/>
              <a:t>().</a:t>
            </a:r>
          </a:p>
        </p:txBody>
      </p:sp>
    </p:spTree>
    <p:extLst>
      <p:ext uri="{BB962C8B-B14F-4D97-AF65-F5344CB8AC3E}">
        <p14:creationId xmlns:p14="http://schemas.microsoft.com/office/powerpoint/2010/main" xmlns="" val="4829477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(contd..)</a:t>
            </a:r>
            <a:endParaRPr lang="en-US" dirty="0"/>
          </a:p>
        </p:txBody>
      </p:sp>
      <p:sp>
        <p:nvSpPr>
          <p:cNvPr id="3" name="Content Placeholder 2"/>
          <p:cNvSpPr>
            <a:spLocks noGrp="1"/>
          </p:cNvSpPr>
          <p:nvPr>
            <p:ph idx="1"/>
          </p:nvPr>
        </p:nvSpPr>
        <p:spPr/>
        <p:txBody>
          <a:bodyPr/>
          <a:lstStyle/>
          <a:p>
            <a:r>
              <a:rPr lang="en-US" dirty="0" smtClean="0"/>
              <a:t>Example</a:t>
            </a:r>
          </a:p>
          <a:p>
            <a:endParaRPr lang="en-US" dirty="0"/>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3763" y="1207150"/>
            <a:ext cx="5200650" cy="35623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813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9263" y="4769500"/>
            <a:ext cx="5257800" cy="1228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8132"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843226" y="954911"/>
            <a:ext cx="2495550" cy="14668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8133" name="Picture 5"/>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829215" y="2903289"/>
            <a:ext cx="5162550" cy="25717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54283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b="1" dirty="0" smtClean="0"/>
              <a:t>Hierarchy</a:t>
            </a:r>
            <a:endParaRPr lang="en-US" sz="2000" dirty="0" smtClean="0"/>
          </a:p>
        </p:txBody>
      </p:sp>
      <p:sp>
        <p:nvSpPr>
          <p:cNvPr id="14339" name="Rectangle 3"/>
          <p:cNvSpPr>
            <a:spLocks noChangeArrowheads="1"/>
          </p:cNvSpPr>
          <p:nvPr/>
        </p:nvSpPr>
        <p:spPr bwMode="auto">
          <a:xfrm>
            <a:off x="507868" y="1295400"/>
            <a:ext cx="10868369" cy="5257800"/>
          </a:xfrm>
          <a:prstGeom prst="rect">
            <a:avLst/>
          </a:prstGeom>
          <a:noFill/>
          <a:ln w="9525">
            <a:noFill/>
            <a:miter lim="800000"/>
            <a:headEnd/>
            <a:tailEnd/>
          </a:ln>
        </p:spPr>
        <p:txBody>
          <a:bodyPr lIns="91429" tIns="45714" rIns="91429" bIns="45714"/>
          <a:lstStyle/>
          <a:p>
            <a:pPr marL="285750" indent="-285750" algn="just">
              <a:spcBef>
                <a:spcPts val="400"/>
              </a:spcBef>
              <a:buClr>
                <a:srgbClr val="355F99"/>
              </a:buClr>
              <a:buFont typeface="Arial" pitchFamily="34" charset="0"/>
              <a:buChar char="•"/>
            </a:pPr>
            <a:r>
              <a:rPr lang="en-US" sz="1800" i="0" dirty="0">
                <a:solidFill>
                  <a:srgbClr val="404040"/>
                </a:solidFill>
                <a:ea typeface="+mn-ea"/>
              </a:rPr>
              <a:t>Two main stream hierarchies - Collection  and Map. </a:t>
            </a:r>
          </a:p>
          <a:p>
            <a:pPr marL="285750" indent="-285750" algn="just">
              <a:spcBef>
                <a:spcPts val="400"/>
              </a:spcBef>
              <a:buClr>
                <a:srgbClr val="355F99"/>
              </a:buClr>
              <a:buFont typeface="Arial" pitchFamily="34" charset="0"/>
              <a:buChar char="•"/>
            </a:pPr>
            <a:endParaRPr lang="en-US" sz="1800" i="0" dirty="0">
              <a:solidFill>
                <a:srgbClr val="404040"/>
              </a:solidFill>
              <a:ea typeface="+mn-ea"/>
            </a:endParaRPr>
          </a:p>
          <a:p>
            <a:pPr marL="285750" indent="-285750" algn="just">
              <a:spcBef>
                <a:spcPts val="400"/>
              </a:spcBef>
              <a:buClr>
                <a:srgbClr val="355F99"/>
              </a:buClr>
              <a:buFont typeface="Arial" pitchFamily="34" charset="0"/>
              <a:buChar char="•"/>
            </a:pPr>
            <a:r>
              <a:rPr lang="en-US" sz="1800" i="0" dirty="0">
                <a:solidFill>
                  <a:srgbClr val="404040"/>
                </a:solidFill>
                <a:ea typeface="+mn-ea"/>
              </a:rPr>
              <a:t>Collection is an interface that defines the common contracts like adding, removing and calculating size</a:t>
            </a:r>
            <a:r>
              <a:rPr lang="en-US" sz="1800" i="0" dirty="0" smtClean="0">
                <a:solidFill>
                  <a:srgbClr val="404040"/>
                </a:solidFill>
                <a:ea typeface="+mn-ea"/>
              </a:rPr>
              <a:t>.</a:t>
            </a:r>
            <a:endParaRPr lang="en-US" sz="1800" i="0" dirty="0">
              <a:solidFill>
                <a:srgbClr val="404040"/>
              </a:solidFill>
              <a:ea typeface="+mn-ea"/>
            </a:endParaRPr>
          </a:p>
          <a:p>
            <a:pPr marL="285750" indent="-285750" algn="just">
              <a:spcBef>
                <a:spcPts val="400"/>
              </a:spcBef>
              <a:buClr>
                <a:srgbClr val="355F99"/>
              </a:buClr>
              <a:buFont typeface="Arial" pitchFamily="34" charset="0"/>
              <a:buChar char="•"/>
            </a:pPr>
            <a:r>
              <a:rPr lang="en-US" sz="1800" i="0" dirty="0">
                <a:solidFill>
                  <a:srgbClr val="404040"/>
                </a:solidFill>
                <a:ea typeface="+mn-ea"/>
              </a:rPr>
              <a:t>Set and List interfaces extend from Collection interface to provide special capability specific to the given data structure</a:t>
            </a:r>
            <a:r>
              <a:rPr lang="en-US" sz="1800" i="0" dirty="0" smtClean="0">
                <a:solidFill>
                  <a:srgbClr val="404040"/>
                </a:solidFill>
                <a:ea typeface="+mn-ea"/>
              </a:rPr>
              <a:t>.</a:t>
            </a:r>
          </a:p>
          <a:p>
            <a:pPr marL="285750" indent="-285750" algn="just">
              <a:spcBef>
                <a:spcPts val="400"/>
              </a:spcBef>
              <a:buClr>
                <a:srgbClr val="355F99"/>
              </a:buClr>
              <a:buFont typeface="Arial" pitchFamily="34" charset="0"/>
              <a:buChar char="•"/>
            </a:pPr>
            <a:r>
              <a:rPr lang="en-US" dirty="0">
                <a:solidFill>
                  <a:srgbClr val="404040"/>
                </a:solidFill>
                <a:latin typeface="Calibri" pitchFamily="34" charset="0"/>
              </a:rPr>
              <a:t>Map is the base interface for indexed collection which manipulates key-value pair</a:t>
            </a:r>
            <a:r>
              <a:rPr lang="en-US" dirty="0" smtClean="0">
                <a:solidFill>
                  <a:srgbClr val="404040"/>
                </a:solidFill>
                <a:latin typeface="Calibri" pitchFamily="34" charset="0"/>
              </a:rPr>
              <a:t>.</a:t>
            </a:r>
            <a:endParaRPr lang="en-US" dirty="0">
              <a:solidFill>
                <a:srgbClr val="404040"/>
              </a:solidFill>
              <a:latin typeface="Calibri" pitchFamily="34" charset="0"/>
            </a:endParaRPr>
          </a:p>
          <a:p>
            <a:pPr marL="285750" indent="-285750" algn="just">
              <a:spcBef>
                <a:spcPts val="400"/>
              </a:spcBef>
              <a:buClr>
                <a:srgbClr val="355F99"/>
              </a:buClr>
              <a:buFont typeface="Arial" pitchFamily="34" charset="0"/>
              <a:buChar char="•"/>
            </a:pPr>
            <a:r>
              <a:rPr lang="en-US" dirty="0" err="1">
                <a:solidFill>
                  <a:srgbClr val="404040"/>
                </a:solidFill>
                <a:latin typeface="Calibri" pitchFamily="34" charset="0"/>
              </a:rPr>
              <a:t>SortedMap</a:t>
            </a:r>
            <a:r>
              <a:rPr lang="en-US" dirty="0">
                <a:solidFill>
                  <a:srgbClr val="404040"/>
                </a:solidFill>
                <a:latin typeface="Calibri" pitchFamily="34" charset="0"/>
              </a:rPr>
              <a:t> and </a:t>
            </a:r>
            <a:r>
              <a:rPr lang="en-US" dirty="0" err="1">
                <a:solidFill>
                  <a:srgbClr val="404040"/>
                </a:solidFill>
                <a:latin typeface="Calibri" pitchFamily="34" charset="0"/>
              </a:rPr>
              <a:t>SortedSet</a:t>
            </a:r>
            <a:r>
              <a:rPr lang="en-US" dirty="0">
                <a:solidFill>
                  <a:srgbClr val="404040"/>
                </a:solidFill>
                <a:latin typeface="Calibri" pitchFamily="34" charset="0"/>
              </a:rPr>
              <a:t> are more specialized collections which enable inherent sorting. </a:t>
            </a:r>
          </a:p>
          <a:p>
            <a:pPr marL="285750" indent="-285750" algn="just">
              <a:spcBef>
                <a:spcPts val="400"/>
              </a:spcBef>
              <a:buClr>
                <a:srgbClr val="355F99"/>
              </a:buClr>
              <a:buFont typeface="Arial" pitchFamily="34" charset="0"/>
              <a:buChar char="•"/>
            </a:pPr>
            <a:endParaRPr lang="en-US" sz="1800" i="0" dirty="0">
              <a:solidFill>
                <a:srgbClr val="404040"/>
              </a:solidFill>
              <a:ea typeface="+mn-ea"/>
            </a:endParaRPr>
          </a:p>
          <a:p>
            <a:pPr marL="285750" indent="-285750" algn="just" eaLnBrk="0" hangingPunct="0">
              <a:lnSpc>
                <a:spcPct val="150000"/>
              </a:lnSpc>
              <a:spcBef>
                <a:spcPct val="20000"/>
              </a:spcBef>
              <a:buClr>
                <a:schemeClr val="accent1"/>
              </a:buClr>
              <a:buFont typeface="Wingdings" pitchFamily="2" charset="2"/>
              <a:buBlip>
                <a:blip r:embed="rId3"/>
              </a:buBlip>
            </a:pPr>
            <a:endParaRPr lang="en-US" sz="1600" i="0" dirty="0">
              <a:solidFill>
                <a:srgbClr val="4D4D4D"/>
              </a:solidFill>
            </a:endParaRPr>
          </a:p>
        </p:txBody>
      </p:sp>
      <p:pic>
        <p:nvPicPr>
          <p:cNvPr id="14340" name="Picture 18" descr="SNAGHTMLcedae5"/>
          <p:cNvPicPr>
            <a:picLocks noChangeAspect="1" noChangeArrowheads="1"/>
          </p:cNvPicPr>
          <p:nvPr/>
        </p:nvPicPr>
        <p:blipFill>
          <a:blip r:embed="rId4"/>
          <a:srcRect/>
          <a:stretch>
            <a:fillRect/>
          </a:stretch>
        </p:blipFill>
        <p:spPr bwMode="auto">
          <a:xfrm>
            <a:off x="3598494" y="3886206"/>
            <a:ext cx="7719589" cy="2152650"/>
          </a:xfrm>
          <a:prstGeom prst="rect">
            <a:avLst/>
          </a:prstGeom>
          <a:noFill/>
          <a:ln w="9525">
            <a:noFill/>
            <a:miter lim="800000"/>
            <a:headEnd/>
            <a:tailEnd/>
          </a:ln>
        </p:spPr>
      </p:pic>
    </p:spTree>
    <p:extLst>
      <p:ext uri="{BB962C8B-B14F-4D97-AF65-F5344CB8AC3E}">
        <p14:creationId xmlns:p14="http://schemas.microsoft.com/office/powerpoint/2010/main" xmlns="" val="3795318087"/>
      </p:ext>
    </p:extLst>
  </p:cSld>
  <p:clrMapOvr>
    <a:masterClrMapping/>
  </p:clrMapOvr>
  <p:transition>
    <p:fade thruBlk="1"/>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From Employees List, Search an Employee Object.</a:t>
            </a:r>
          </a:p>
          <a:p>
            <a:endParaRPr lang="en-US" dirty="0" smtClean="0"/>
          </a:p>
          <a:p>
            <a:r>
              <a:rPr lang="en-US" dirty="0" smtClean="0"/>
              <a:t>Provide an comparator based on Id for search.</a:t>
            </a:r>
          </a:p>
          <a:p>
            <a:endParaRPr lang="en-US" dirty="0"/>
          </a:p>
          <a:p>
            <a:r>
              <a:rPr lang="en-US" dirty="0" smtClean="0"/>
              <a:t>Remember to use </a:t>
            </a:r>
            <a:r>
              <a:rPr lang="en-US" dirty="0" err="1" smtClean="0"/>
              <a:t>binarySearch</a:t>
            </a:r>
            <a:r>
              <a:rPr lang="en-US" dirty="0" smtClean="0"/>
              <a:t>, collection must be sorted.</a:t>
            </a:r>
          </a:p>
          <a:p>
            <a:endParaRPr lang="en-US" dirty="0"/>
          </a:p>
        </p:txBody>
      </p:sp>
    </p:spTree>
    <p:extLst>
      <p:ext uri="{BB962C8B-B14F-4D97-AF65-F5344CB8AC3E}">
        <p14:creationId xmlns:p14="http://schemas.microsoft.com/office/powerpoint/2010/main" xmlns="" val="25322477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a:t>
            </a:r>
            <a:endParaRPr lang="en-US" dirty="0"/>
          </a:p>
        </p:txBody>
      </p:sp>
      <p:sp>
        <p:nvSpPr>
          <p:cNvPr id="3" name="Content Placeholder 2"/>
          <p:cNvSpPr>
            <a:spLocks noGrp="1"/>
          </p:cNvSpPr>
          <p:nvPr>
            <p:ph idx="1"/>
          </p:nvPr>
        </p:nvSpPr>
        <p:spPr>
          <a:xfrm>
            <a:off x="609441" y="868299"/>
            <a:ext cx="5486559" cy="5092535"/>
          </a:xfrm>
        </p:spPr>
        <p:txBody>
          <a:bodyPr>
            <a:normAutofit lnSpcReduction="10000"/>
          </a:bodyPr>
          <a:lstStyle/>
          <a:p>
            <a:r>
              <a:rPr lang="en-US" dirty="0" smtClean="0"/>
              <a:t>Enum is a type like Class or Interface</a:t>
            </a:r>
          </a:p>
          <a:p>
            <a:endParaRPr lang="en-US" dirty="0" smtClean="0"/>
          </a:p>
          <a:p>
            <a:r>
              <a:rPr lang="en-US" dirty="0" smtClean="0"/>
              <a:t>The enum keyword allows you to create  a new type with a restricted set of named values.</a:t>
            </a:r>
          </a:p>
          <a:p>
            <a:endParaRPr lang="en-US" dirty="0"/>
          </a:p>
          <a:p>
            <a:r>
              <a:rPr lang="en-US" dirty="0" smtClean="0"/>
              <a:t>Enum type was introduced in JDK5.</a:t>
            </a:r>
          </a:p>
          <a:p>
            <a:endParaRPr lang="en-US" dirty="0"/>
          </a:p>
          <a:p>
            <a:r>
              <a:rPr lang="en-US" dirty="0" smtClean="0"/>
              <a:t>Following 3 components are required to create a basic enum type:</a:t>
            </a:r>
          </a:p>
          <a:p>
            <a:pPr lvl="1"/>
            <a:r>
              <a:rPr lang="en-US" dirty="0" smtClean="0"/>
              <a:t>Enum keyword</a:t>
            </a:r>
          </a:p>
          <a:p>
            <a:pPr lvl="1"/>
            <a:r>
              <a:rPr lang="en-US" dirty="0" smtClean="0"/>
              <a:t>Name of the enum</a:t>
            </a:r>
          </a:p>
          <a:p>
            <a:pPr lvl="1"/>
            <a:r>
              <a:rPr lang="en-US" dirty="0" smtClean="0"/>
              <a:t>List of allowed values</a:t>
            </a:r>
          </a:p>
          <a:p>
            <a:pPr lvl="1"/>
            <a:endParaRPr lang="en-US" dirty="0"/>
          </a:p>
          <a:p>
            <a:pPr lvl="1"/>
            <a:r>
              <a:rPr lang="en-US" dirty="0" smtClean="0"/>
              <a:t>Convention: Capital Letters for all enumerated type identifiers.</a:t>
            </a:r>
          </a:p>
          <a:p>
            <a:pPr lvl="1"/>
            <a:endParaRPr lang="en-US" dirty="0"/>
          </a:p>
          <a:p>
            <a:pPr lvl="1"/>
            <a:r>
              <a:rPr lang="en-US" dirty="0" smtClean="0"/>
              <a:t>Enum types can be used in the switch statement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763657" y="664935"/>
            <a:ext cx="5076825" cy="52959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955184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 Features</a:t>
            </a:r>
            <a:endParaRPr lang="en-US" dirty="0"/>
          </a:p>
        </p:txBody>
      </p:sp>
      <p:sp>
        <p:nvSpPr>
          <p:cNvPr id="3" name="Content Placeholder 2"/>
          <p:cNvSpPr>
            <a:spLocks noGrp="1"/>
          </p:cNvSpPr>
          <p:nvPr>
            <p:ph idx="1"/>
          </p:nvPr>
        </p:nvSpPr>
        <p:spPr/>
        <p:txBody>
          <a:bodyPr/>
          <a:lstStyle/>
          <a:p>
            <a:r>
              <a:rPr lang="en-US" dirty="0" smtClean="0"/>
              <a:t>When you create an enum, an associated class is produced by compiler.</a:t>
            </a:r>
          </a:p>
          <a:p>
            <a:r>
              <a:rPr lang="en-US" dirty="0" smtClean="0"/>
              <a:t>This class is automatically inherited from </a:t>
            </a:r>
            <a:r>
              <a:rPr lang="en-US" dirty="0" err="1" smtClean="0"/>
              <a:t>java.lang.Enum</a:t>
            </a:r>
            <a:r>
              <a:rPr lang="en-US" dirty="0" smtClean="0"/>
              <a:t>.</a:t>
            </a:r>
          </a:p>
          <a:p>
            <a:r>
              <a:rPr lang="en-US" dirty="0" smtClean="0"/>
              <a:t>Enum values are public, static and final.</a:t>
            </a:r>
          </a:p>
          <a:p>
            <a:r>
              <a:rPr lang="en-US" dirty="0" smtClean="0"/>
              <a:t>Enums can be compared with ==.</a:t>
            </a:r>
          </a:p>
          <a:p>
            <a:r>
              <a:rPr lang="en-US" dirty="0" smtClean="0"/>
              <a:t>Enums override </a:t>
            </a:r>
            <a:r>
              <a:rPr lang="en-US" dirty="0" err="1" smtClean="0"/>
              <a:t>toString</a:t>
            </a:r>
            <a:r>
              <a:rPr lang="en-US" dirty="0" smtClean="0"/>
              <a:t>() method to return a String version of enum.</a:t>
            </a:r>
          </a:p>
          <a:p>
            <a:r>
              <a:rPr lang="en-US" dirty="0" smtClean="0"/>
              <a:t>Enums provide </a:t>
            </a:r>
            <a:r>
              <a:rPr lang="en-US" dirty="0" err="1" smtClean="0"/>
              <a:t>valueOf</a:t>
            </a:r>
            <a:r>
              <a:rPr lang="en-US" dirty="0" smtClean="0"/>
              <a:t>() method to return enum from String.</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43637" y="3258465"/>
            <a:ext cx="6469743" cy="30117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296260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over Enum values</a:t>
            </a:r>
            <a:endParaRPr lang="en-US" dirty="0"/>
          </a:p>
        </p:txBody>
      </p:sp>
      <p:sp>
        <p:nvSpPr>
          <p:cNvPr id="3" name="Content Placeholder 2"/>
          <p:cNvSpPr>
            <a:spLocks noGrp="1"/>
          </p:cNvSpPr>
          <p:nvPr>
            <p:ph idx="1"/>
          </p:nvPr>
        </p:nvSpPr>
        <p:spPr/>
        <p:txBody>
          <a:bodyPr/>
          <a:lstStyle/>
          <a:p>
            <a:r>
              <a:rPr lang="en-US" dirty="0" smtClean="0"/>
              <a:t>Static method “values()” produces an array of the enum constants in the order in which they are declared.</a:t>
            </a:r>
          </a:p>
          <a:p>
            <a:endParaRPr lang="en-US" dirty="0"/>
          </a:p>
          <a:p>
            <a:r>
              <a:rPr lang="en-US" dirty="0" smtClean="0"/>
              <a:t>The resulting array can be used in a for loop to iterate over all the values of the enum.</a:t>
            </a:r>
          </a:p>
          <a:p>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89579" y="2362200"/>
            <a:ext cx="4264478" cy="151311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101078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Create an enum for four directions North, South, East and West.</a:t>
            </a:r>
          </a:p>
          <a:p>
            <a:endParaRPr lang="en-US" dirty="0"/>
          </a:p>
          <a:p>
            <a:r>
              <a:rPr lang="en-US" dirty="0" smtClean="0"/>
              <a:t>Create and Array List of above four elements and print the elements in the Array List.</a:t>
            </a:r>
          </a:p>
          <a:p>
            <a:endParaRPr lang="en-US" dirty="0"/>
          </a:p>
          <a:p>
            <a:r>
              <a:rPr lang="en-US" dirty="0" smtClean="0"/>
              <a:t>Take two direction inputs from the user in the form of String. Convert them to enum and check if these are equal. </a:t>
            </a:r>
          </a:p>
          <a:p>
            <a:endParaRPr lang="en-US" dirty="0"/>
          </a:p>
          <a:p>
            <a:r>
              <a:rPr lang="en-US" dirty="0" smtClean="0"/>
              <a:t>Implement it as DirectoinTest.java</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930119" y="2902857"/>
            <a:ext cx="2910567" cy="32076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77591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609442" y="868300"/>
            <a:ext cx="6067130" cy="5024500"/>
          </a:xfrm>
        </p:spPr>
        <p:txBody>
          <a:bodyPr/>
          <a:lstStyle/>
          <a:p>
            <a:r>
              <a:rPr lang="en-US" dirty="0" smtClean="0"/>
              <a:t>Create an enum for  type of citizens in India</a:t>
            </a:r>
          </a:p>
          <a:p>
            <a:pPr lvl="1"/>
            <a:r>
              <a:rPr lang="en-US" dirty="0" smtClean="0"/>
              <a:t>CHILD</a:t>
            </a:r>
          </a:p>
          <a:p>
            <a:pPr lvl="1"/>
            <a:r>
              <a:rPr lang="en-US" dirty="0" smtClean="0"/>
              <a:t>ADULT</a:t>
            </a:r>
          </a:p>
          <a:p>
            <a:pPr lvl="1"/>
            <a:r>
              <a:rPr lang="en-US" dirty="0" smtClean="0"/>
              <a:t>SENIOR_CITIZEN</a:t>
            </a:r>
          </a:p>
          <a:p>
            <a:pPr lvl="1"/>
            <a:endParaRPr lang="en-US" dirty="0"/>
          </a:p>
          <a:p>
            <a:pPr lvl="1"/>
            <a:r>
              <a:rPr lang="en-US" dirty="0" smtClean="0"/>
              <a:t>Take and input from the user about the type of citizen in the form of String. Convert it to Enum and print the following using switch statements:</a:t>
            </a:r>
          </a:p>
          <a:p>
            <a:pPr lvl="2"/>
            <a:r>
              <a:rPr lang="en-US" dirty="0" smtClean="0"/>
              <a:t>CHILD: The age range is between 0 to 18</a:t>
            </a:r>
          </a:p>
          <a:p>
            <a:pPr lvl="2"/>
            <a:r>
              <a:rPr lang="en-US" dirty="0" smtClean="0"/>
              <a:t>ADULT: The age range is between 18 to 60.</a:t>
            </a:r>
          </a:p>
          <a:p>
            <a:pPr lvl="2"/>
            <a:r>
              <a:rPr lang="en-US" dirty="0" smtClean="0"/>
              <a:t>SENIOR_CITIZEN: The age range is above 65.</a:t>
            </a:r>
          </a:p>
          <a:p>
            <a:pPr lvl="2"/>
            <a:endParaRPr lang="en-US" dirty="0"/>
          </a:p>
          <a:p>
            <a:pPr lvl="2"/>
            <a:r>
              <a:rPr lang="en-US" dirty="0" smtClean="0"/>
              <a:t>Implement it as CitiizenTest.java</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066777" y="2096654"/>
            <a:ext cx="2238375" cy="2200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777312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methods to an Enum</a:t>
            </a:r>
            <a:endParaRPr lang="en-US" dirty="0"/>
          </a:p>
        </p:txBody>
      </p:sp>
      <p:sp>
        <p:nvSpPr>
          <p:cNvPr id="3" name="Content Placeholder 2"/>
          <p:cNvSpPr>
            <a:spLocks noGrp="1"/>
          </p:cNvSpPr>
          <p:nvPr>
            <p:ph idx="1"/>
          </p:nvPr>
        </p:nvSpPr>
        <p:spPr/>
        <p:txBody>
          <a:bodyPr/>
          <a:lstStyle/>
          <a:p>
            <a:r>
              <a:rPr lang="en-US" dirty="0" smtClean="0"/>
              <a:t>You can add methods to an enum.</a:t>
            </a:r>
          </a:p>
          <a:p>
            <a:endParaRPr lang="en-US" dirty="0"/>
          </a:p>
          <a:p>
            <a:r>
              <a:rPr lang="en-US" dirty="0" smtClean="0"/>
              <a:t>The constructor and methods have the same form as a regular class.</a:t>
            </a:r>
          </a:p>
          <a:p>
            <a:pPr marL="0" indent="0">
              <a:buNone/>
            </a:pPr>
            <a:endParaRPr lang="en-US" dirty="0" smtClean="0"/>
          </a:p>
          <a:p>
            <a:r>
              <a:rPr lang="en-US" dirty="0" smtClean="0"/>
              <a:t>The constructor can only be used to create the enum instances that are declared </a:t>
            </a:r>
            <a:r>
              <a:rPr lang="en-US" dirty="0" err="1" smtClean="0"/>
              <a:t>isnide</a:t>
            </a:r>
            <a:r>
              <a:rPr lang="en-US" dirty="0" smtClean="0"/>
              <a:t> the enum definition.</a:t>
            </a:r>
          </a:p>
          <a:p>
            <a:endParaRPr lang="en-US" dirty="0"/>
          </a:p>
          <a:p>
            <a:r>
              <a:rPr lang="en-US" dirty="0" smtClean="0"/>
              <a:t>If methods are defined in enum,  they must be defined under the enum instances.</a:t>
            </a:r>
          </a:p>
          <a:p>
            <a:endParaRPr lang="en-US" dirty="0"/>
          </a:p>
          <a:p>
            <a:r>
              <a:rPr lang="en-US" dirty="0" smtClean="0"/>
              <a:t>Enums can also have a main method.</a:t>
            </a:r>
            <a:endParaRPr lang="en-US" dirty="0"/>
          </a:p>
        </p:txBody>
      </p:sp>
    </p:spTree>
    <p:extLst>
      <p:ext uri="{BB962C8B-B14F-4D97-AF65-F5344CB8AC3E}">
        <p14:creationId xmlns:p14="http://schemas.microsoft.com/office/powerpoint/2010/main" xmlns="" val="38998786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Enums and Collections</a:t>
            </a:r>
            <a:endParaRPr lang="en-US" dirty="0"/>
          </a:p>
        </p:txBody>
      </p:sp>
      <p:sp>
        <p:nvSpPr>
          <p:cNvPr id="3" name="Content Placeholder 2"/>
          <p:cNvSpPr>
            <a:spLocks noGrp="1"/>
          </p:cNvSpPr>
          <p:nvPr>
            <p:ph idx="1"/>
          </p:nvPr>
        </p:nvSpPr>
        <p:spPr>
          <a:xfrm>
            <a:off x="609442" y="868300"/>
            <a:ext cx="5530102" cy="5140614"/>
          </a:xfrm>
        </p:spPr>
        <p:txBody>
          <a:bodyPr/>
          <a:lstStyle/>
          <a:p>
            <a:r>
              <a:rPr lang="en-US" dirty="0" smtClean="0"/>
              <a:t>There are two important collections that uses enum</a:t>
            </a:r>
          </a:p>
          <a:p>
            <a:pPr lvl="1"/>
            <a:r>
              <a:rPr lang="en-US" dirty="0" err="1" smtClean="0"/>
              <a:t>EnumSet</a:t>
            </a:r>
            <a:endParaRPr lang="en-US" dirty="0" smtClean="0"/>
          </a:p>
          <a:p>
            <a:pPr lvl="1"/>
            <a:r>
              <a:rPr lang="en-US" dirty="0" err="1" smtClean="0"/>
              <a:t>EnumMap</a:t>
            </a:r>
            <a:endParaRPr lang="en-US" dirty="0" smtClean="0"/>
          </a:p>
          <a:p>
            <a:pPr marL="241300" lvl="1" indent="0">
              <a:buNone/>
            </a:pPr>
            <a:endParaRPr lang="en-US" dirty="0" smtClean="0"/>
          </a:p>
          <a:p>
            <a:pPr marL="241300" lvl="1" indent="0">
              <a:buNone/>
            </a:pPr>
            <a:endParaRPr lang="en-US" dirty="0" smtClean="0"/>
          </a:p>
          <a:p>
            <a:r>
              <a:rPr lang="en-US" dirty="0" err="1" smtClean="0"/>
              <a:t>EnumSet</a:t>
            </a:r>
            <a:r>
              <a:rPr lang="en-US" dirty="0" smtClean="0"/>
              <a:t> contains a collection of distinct </a:t>
            </a:r>
            <a:r>
              <a:rPr lang="en-US" dirty="0" err="1" smtClean="0"/>
              <a:t>enums</a:t>
            </a:r>
            <a:r>
              <a:rPr lang="en-US" dirty="0" smtClean="0"/>
              <a:t>.</a:t>
            </a:r>
          </a:p>
          <a:p>
            <a:endParaRPr lang="en-US" dirty="0"/>
          </a:p>
          <a:p>
            <a:r>
              <a:rPr lang="en-US" dirty="0" err="1" smtClean="0"/>
              <a:t>EnumMap</a:t>
            </a:r>
            <a:r>
              <a:rPr lang="en-US" dirty="0" smtClean="0"/>
              <a:t> Contains a map having the keys as enum type.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870825" y="1018495"/>
            <a:ext cx="3552825" cy="41243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0629761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EnumSet</a:t>
            </a:r>
            <a:endParaRPr lang="en-US" dirty="0"/>
          </a:p>
        </p:txBody>
      </p:sp>
      <p:sp>
        <p:nvSpPr>
          <p:cNvPr id="3" name="Content Placeholder 2"/>
          <p:cNvSpPr>
            <a:spLocks noGrp="1"/>
          </p:cNvSpPr>
          <p:nvPr>
            <p:ph idx="1"/>
          </p:nvPr>
        </p:nvSpPr>
        <p:spPr/>
        <p:txBody>
          <a:bodyPr/>
          <a:lstStyle/>
          <a:p>
            <a:r>
              <a:rPr lang="en-US" dirty="0" smtClean="0"/>
              <a:t>A specialized set implementation to be used with </a:t>
            </a:r>
            <a:r>
              <a:rPr lang="en-US" dirty="0" err="1" smtClean="0"/>
              <a:t>enums</a:t>
            </a:r>
            <a:r>
              <a:rPr lang="en-US" dirty="0" smtClean="0"/>
              <a:t>.</a:t>
            </a:r>
            <a:endParaRPr lang="en-US" dirty="0"/>
          </a:p>
          <a:p>
            <a:r>
              <a:rPr lang="en-US" dirty="0" smtClean="0"/>
              <a:t>The elements of an </a:t>
            </a:r>
            <a:r>
              <a:rPr lang="en-US" dirty="0" err="1" smtClean="0"/>
              <a:t>EnumSet</a:t>
            </a:r>
            <a:r>
              <a:rPr lang="en-US" dirty="0" smtClean="0"/>
              <a:t> must come from a single enum.</a:t>
            </a:r>
            <a:endParaRPr lang="en-US" dirty="0"/>
          </a:p>
          <a:p>
            <a:r>
              <a:rPr lang="en-US" dirty="0" smtClean="0"/>
              <a:t>Null elements are note permitted in </a:t>
            </a:r>
            <a:r>
              <a:rPr lang="en-US" dirty="0" err="1" smtClean="0"/>
              <a:t>EnumSet</a:t>
            </a:r>
            <a:r>
              <a:rPr lang="en-US" dirty="0" smtClean="0"/>
              <a:t>.</a:t>
            </a:r>
          </a:p>
          <a:p>
            <a:r>
              <a:rPr lang="en-US" dirty="0" err="1" smtClean="0"/>
              <a:t>EnumSet</a:t>
            </a:r>
            <a:r>
              <a:rPr lang="en-US" dirty="0" smtClean="0"/>
              <a:t> is designed for speed. Values in an </a:t>
            </a:r>
            <a:r>
              <a:rPr lang="en-US" dirty="0" err="1" smtClean="0"/>
              <a:t>EnumSet</a:t>
            </a:r>
            <a:r>
              <a:rPr lang="en-US" dirty="0" smtClean="0"/>
              <a:t> are represented internally as bit vectors.</a:t>
            </a:r>
          </a:p>
          <a:p>
            <a:r>
              <a:rPr lang="en-US" dirty="0" smtClean="0"/>
              <a:t>This representation is extremely compact and efficient and is faster than a </a:t>
            </a:r>
            <a:r>
              <a:rPr lang="en-US" dirty="0" err="1" smtClean="0"/>
              <a:t>hashset</a:t>
            </a:r>
            <a:r>
              <a:rPr lang="en-US" dirty="0" smtClean="0"/>
              <a:t>.</a:t>
            </a:r>
          </a:p>
          <a:p>
            <a:endParaRPr lang="en-US" dirty="0"/>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73602" y="2876337"/>
            <a:ext cx="5657850" cy="29051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7121586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EnumMap</a:t>
            </a:r>
            <a:endParaRPr lang="en-US" dirty="0"/>
          </a:p>
        </p:txBody>
      </p:sp>
      <p:sp>
        <p:nvSpPr>
          <p:cNvPr id="3" name="Content Placeholder 2"/>
          <p:cNvSpPr>
            <a:spLocks noGrp="1"/>
          </p:cNvSpPr>
          <p:nvPr>
            <p:ph idx="1"/>
          </p:nvPr>
        </p:nvSpPr>
        <p:spPr/>
        <p:txBody>
          <a:bodyPr/>
          <a:lstStyle/>
          <a:p>
            <a:r>
              <a:rPr lang="en-US" dirty="0" smtClean="0"/>
              <a:t>A specialized map implementation that uses enum as key.</a:t>
            </a:r>
          </a:p>
          <a:p>
            <a:endParaRPr lang="en-US" dirty="0"/>
          </a:p>
          <a:p>
            <a:r>
              <a:rPr lang="en-US" dirty="0" smtClean="0"/>
              <a:t>All the keys of a </a:t>
            </a:r>
            <a:r>
              <a:rPr lang="en-US" dirty="0" err="1" smtClean="0"/>
              <a:t>EnumMap</a:t>
            </a:r>
            <a:r>
              <a:rPr lang="en-US" dirty="0" smtClean="0"/>
              <a:t> comes from a single enum.</a:t>
            </a:r>
          </a:p>
          <a:p>
            <a:endParaRPr lang="en-US" dirty="0"/>
          </a:p>
          <a:p>
            <a:r>
              <a:rPr lang="en-US" dirty="0" err="1" smtClean="0"/>
              <a:t>EnumMap</a:t>
            </a:r>
            <a:r>
              <a:rPr lang="en-US" dirty="0" smtClean="0"/>
              <a:t> is ordered in the natural order of their keys.</a:t>
            </a:r>
          </a:p>
          <a:p>
            <a:endParaRPr lang="en-US" dirty="0"/>
          </a:p>
          <a:p>
            <a:r>
              <a:rPr lang="en-US" dirty="0" err="1" smtClean="0"/>
              <a:t>EnumMap</a:t>
            </a:r>
            <a:r>
              <a:rPr lang="en-US" dirty="0" smtClean="0"/>
              <a:t> is extremely fast as it is internally represented as an array.</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94074" y="3672114"/>
            <a:ext cx="6054726" cy="147138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85657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b="1" smtClean="0"/>
              <a:t>Benefits</a:t>
            </a:r>
          </a:p>
        </p:txBody>
      </p:sp>
      <p:sp>
        <p:nvSpPr>
          <p:cNvPr id="7171" name="Rectangle 3"/>
          <p:cNvSpPr>
            <a:spLocks noGrp="1" noChangeArrowheads="1"/>
          </p:cNvSpPr>
          <p:nvPr>
            <p:ph type="body" sz="half" idx="1"/>
          </p:nvPr>
        </p:nvSpPr>
        <p:spPr/>
        <p:txBody>
          <a:bodyPr/>
          <a:lstStyle/>
          <a:p>
            <a:pPr algn="just">
              <a:lnSpc>
                <a:spcPct val="100000"/>
              </a:lnSpc>
            </a:pPr>
            <a:r>
              <a:rPr lang="en-US" sz="1800" dirty="0" smtClean="0"/>
              <a:t>Reduces programming effort.</a:t>
            </a:r>
          </a:p>
          <a:p>
            <a:pPr algn="just">
              <a:lnSpc>
                <a:spcPct val="100000"/>
              </a:lnSpc>
            </a:pPr>
            <a:endParaRPr lang="en-US" sz="1800" dirty="0" smtClean="0"/>
          </a:p>
          <a:p>
            <a:pPr algn="just">
              <a:lnSpc>
                <a:spcPct val="100000"/>
              </a:lnSpc>
            </a:pPr>
            <a:r>
              <a:rPr lang="en-US" sz="1800" dirty="0" smtClean="0"/>
              <a:t>Increase program speed and quality.</a:t>
            </a:r>
          </a:p>
          <a:p>
            <a:pPr algn="just">
              <a:lnSpc>
                <a:spcPct val="100000"/>
              </a:lnSpc>
            </a:pPr>
            <a:endParaRPr lang="en-US" sz="1800" dirty="0" smtClean="0"/>
          </a:p>
          <a:p>
            <a:pPr>
              <a:lnSpc>
                <a:spcPct val="100000"/>
              </a:lnSpc>
            </a:pPr>
            <a:r>
              <a:rPr lang="en-US" sz="1800" dirty="0" smtClean="0"/>
              <a:t>Reduces effort to learn and use new APIs.</a:t>
            </a:r>
          </a:p>
          <a:p>
            <a:pPr>
              <a:lnSpc>
                <a:spcPct val="100000"/>
              </a:lnSpc>
            </a:pPr>
            <a:endParaRPr lang="en-US" sz="1800" dirty="0" smtClean="0"/>
          </a:p>
          <a:p>
            <a:pPr>
              <a:lnSpc>
                <a:spcPct val="100000"/>
              </a:lnSpc>
            </a:pPr>
            <a:r>
              <a:rPr lang="en-US" sz="1800" dirty="0" smtClean="0"/>
              <a:t>Reduces effort to design new APIs.</a:t>
            </a:r>
          </a:p>
        </p:txBody>
      </p:sp>
      <p:pic>
        <p:nvPicPr>
          <p:cNvPr id="7172" name="Picture 5" descr="benefits"/>
          <p:cNvPicPr>
            <a:picLocks noChangeAspect="1" noChangeArrowheads="1"/>
          </p:cNvPicPr>
          <p:nvPr/>
        </p:nvPicPr>
        <p:blipFill>
          <a:blip r:embed="rId3"/>
          <a:srcRect/>
          <a:stretch>
            <a:fillRect/>
          </a:stretch>
        </p:blipFill>
        <p:spPr bwMode="auto">
          <a:xfrm>
            <a:off x="7008574" y="1295401"/>
            <a:ext cx="4409985" cy="4487863"/>
          </a:xfrm>
          <a:prstGeom prst="rect">
            <a:avLst/>
          </a:prstGeom>
          <a:noFill/>
          <a:ln w="9525">
            <a:noFill/>
            <a:miter lim="800000"/>
            <a:headEnd/>
            <a:tailEnd/>
          </a:ln>
        </p:spPr>
      </p:pic>
    </p:spTree>
    <p:extLst>
      <p:ext uri="{BB962C8B-B14F-4D97-AF65-F5344CB8AC3E}">
        <p14:creationId xmlns:p14="http://schemas.microsoft.com/office/powerpoint/2010/main" xmlns="" val="247193936"/>
      </p:ext>
    </p:extLst>
  </p:cSld>
  <p:clrMapOvr>
    <a:masterClrMapping/>
  </p:clrMapOvr>
  <p:transition spd="med">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Create an enum for the new planetary system. Enum stores the mass and volume of the planet.</a:t>
            </a:r>
          </a:p>
          <a:p>
            <a:endParaRPr lang="en-US" dirty="0"/>
          </a:p>
          <a:p>
            <a:r>
              <a:rPr lang="en-US" dirty="0" smtClean="0"/>
              <a:t>Provide method to calculate density on the planet. Density is defined as mass/volume</a:t>
            </a:r>
          </a:p>
          <a:p>
            <a:endParaRPr lang="en-US" dirty="0"/>
          </a:p>
          <a:p>
            <a:r>
              <a:rPr lang="en-US" dirty="0" smtClean="0"/>
              <a:t>Iterate over all the elements of the planet and print their name along with density.</a:t>
            </a:r>
          </a:p>
          <a:p>
            <a:endParaRPr lang="en-US" dirty="0"/>
          </a:p>
          <a:p>
            <a:r>
              <a:rPr lang="en-US" dirty="0" smtClean="0"/>
              <a:t>Implement it as NewSolarSystemTest.java</a:t>
            </a:r>
          </a:p>
          <a:p>
            <a:endParaRPr lang="en-US" dirty="0"/>
          </a:p>
          <a:p>
            <a:pPr marL="0" indent="0">
              <a:buNone/>
            </a:pPr>
            <a:r>
              <a:rPr lang="en-US" b="1" dirty="0" smtClean="0"/>
              <a:t>Exercise </a:t>
            </a:r>
          </a:p>
          <a:p>
            <a:pPr marL="0" indent="0">
              <a:buNone/>
            </a:pPr>
            <a:endParaRPr lang="en-US" b="1" dirty="0" smtClean="0"/>
          </a:p>
          <a:p>
            <a:pPr marL="285750" indent="-285750"/>
            <a:r>
              <a:rPr lang="en-US" dirty="0" smtClean="0"/>
              <a:t>Create an </a:t>
            </a:r>
            <a:r>
              <a:rPr lang="en-US" dirty="0" err="1" smtClean="0"/>
              <a:t>EnumSet</a:t>
            </a:r>
            <a:r>
              <a:rPr lang="en-US" dirty="0" smtClean="0"/>
              <a:t> of existing planets using the enum created in previous exercise.</a:t>
            </a:r>
          </a:p>
          <a:p>
            <a:pPr marL="285750" indent="-285750"/>
            <a:endParaRPr lang="en-US" dirty="0"/>
          </a:p>
          <a:p>
            <a:pPr marL="285750" indent="-285750"/>
            <a:r>
              <a:rPr lang="en-US" dirty="0" smtClean="0"/>
              <a:t>Display the name and density of each planet.</a:t>
            </a:r>
          </a:p>
          <a:p>
            <a:pPr marL="285750" indent="-285750"/>
            <a:endParaRPr lang="en-US" dirty="0"/>
          </a:p>
          <a:p>
            <a:pPr marL="285750" indent="-285750"/>
            <a:r>
              <a:rPr lang="en-US" dirty="0" smtClean="0"/>
              <a:t>Implement it as ExistingSolarSystemTest.java</a:t>
            </a:r>
            <a:endParaRPr lang="en-US" dirty="0"/>
          </a:p>
        </p:txBody>
      </p:sp>
    </p:spTree>
    <p:extLst>
      <p:ext uri="{BB962C8B-B14F-4D97-AF65-F5344CB8AC3E}">
        <p14:creationId xmlns:p14="http://schemas.microsoft.com/office/powerpoint/2010/main" xmlns="" val="13487162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Create an enum type for the four suites of playing cards: HEART, SPADE, CLUB and DIAMOND</a:t>
            </a:r>
          </a:p>
          <a:p>
            <a:endParaRPr lang="en-US" dirty="0"/>
          </a:p>
          <a:p>
            <a:r>
              <a:rPr lang="en-US" dirty="0" smtClean="0"/>
              <a:t>Implement it as SuitTest.java</a:t>
            </a:r>
          </a:p>
          <a:p>
            <a:endParaRPr lang="en-US" dirty="0"/>
          </a:p>
          <a:p>
            <a:r>
              <a:rPr lang="en-US" dirty="0" smtClean="0"/>
              <a:t>Create an enum type for the rank of the playing cards they are DEUCE, THREE, FOUR, FIVE, SIX, SEVEN, EIGHT, NINE, TEN, JACK, QUEEN, KING and ACE. Assign the 3 points for Jack, 2 points for Nine , one point for each Ace and Ten as per the rule of the Game 28</a:t>
            </a:r>
          </a:p>
          <a:p>
            <a:endParaRPr lang="en-US" dirty="0"/>
          </a:p>
          <a:p>
            <a:r>
              <a:rPr lang="en-US" dirty="0" smtClean="0"/>
              <a:t>Implement it as RankTest.java</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765722" y="3646488"/>
            <a:ext cx="1914525" cy="18002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8032865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r>
              <a:rPr lang="en-US" dirty="0" smtClean="0"/>
              <a:t>Create an Enumeration of the following grades in a school</a:t>
            </a:r>
          </a:p>
          <a:p>
            <a:pPr lvl="1"/>
            <a:r>
              <a:rPr lang="en-US" dirty="0" smtClean="0"/>
              <a:t>A – Topper</a:t>
            </a:r>
          </a:p>
          <a:p>
            <a:pPr lvl="1"/>
            <a:r>
              <a:rPr lang="en-US" dirty="0" smtClean="0"/>
              <a:t>B – Average</a:t>
            </a:r>
          </a:p>
          <a:p>
            <a:pPr lvl="1"/>
            <a:r>
              <a:rPr lang="en-US" dirty="0" smtClean="0"/>
              <a:t>C – Poor</a:t>
            </a:r>
          </a:p>
          <a:p>
            <a:pPr lvl="1"/>
            <a:r>
              <a:rPr lang="en-US" dirty="0" smtClean="0"/>
              <a:t>F – Fail</a:t>
            </a:r>
          </a:p>
          <a:p>
            <a:pPr lvl="1"/>
            <a:endParaRPr lang="en-US" dirty="0" smtClean="0"/>
          </a:p>
          <a:p>
            <a:r>
              <a:rPr lang="en-US" dirty="0" smtClean="0"/>
              <a:t>Create a Student class with the following attributes</a:t>
            </a:r>
          </a:p>
          <a:p>
            <a:pPr lvl="1"/>
            <a:r>
              <a:rPr lang="en-US" dirty="0" smtClean="0"/>
              <a:t>Roll Number: Integer</a:t>
            </a:r>
          </a:p>
          <a:p>
            <a:pPr lvl="1"/>
            <a:r>
              <a:rPr lang="en-US" dirty="0" smtClean="0"/>
              <a:t>Student Name: String</a:t>
            </a:r>
          </a:p>
          <a:p>
            <a:pPr lvl="1"/>
            <a:r>
              <a:rPr lang="en-US" dirty="0" smtClean="0"/>
              <a:t>Grade: &lt;</a:t>
            </a:r>
            <a:r>
              <a:rPr lang="en-US" dirty="0" err="1" smtClean="0"/>
              <a:t>Enum_Type</a:t>
            </a:r>
            <a:r>
              <a:rPr lang="en-US" dirty="0" smtClean="0"/>
              <a:t>&gt;</a:t>
            </a:r>
          </a:p>
          <a:p>
            <a:endParaRPr lang="en-US" dirty="0"/>
          </a:p>
          <a:p>
            <a:r>
              <a:rPr lang="en-US" dirty="0" smtClean="0"/>
              <a:t>Instantiate two Student objects, set the above instance variable and print their values.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493250" y="2178957"/>
            <a:ext cx="1533525" cy="1600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5940507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Generics</a:t>
            </a:r>
            <a:endParaRPr lang="en-US" dirty="0"/>
          </a:p>
        </p:txBody>
      </p:sp>
      <p:sp>
        <p:nvSpPr>
          <p:cNvPr id="3" name="Content Placeholder 2"/>
          <p:cNvSpPr>
            <a:spLocks noGrp="1"/>
          </p:cNvSpPr>
          <p:nvPr>
            <p:ph idx="1"/>
          </p:nvPr>
        </p:nvSpPr>
        <p:spPr>
          <a:xfrm>
            <a:off x="609441" y="868300"/>
            <a:ext cx="5704273" cy="5517986"/>
          </a:xfrm>
        </p:spPr>
        <p:txBody>
          <a:bodyPr/>
          <a:lstStyle/>
          <a:p>
            <a:r>
              <a:rPr lang="en-US" dirty="0" smtClean="0"/>
              <a:t>Array are type safe. A string can not be inserted into an Integer array.</a:t>
            </a:r>
          </a:p>
          <a:p>
            <a:endParaRPr lang="en-US" dirty="0"/>
          </a:p>
          <a:p>
            <a:r>
              <a:rPr lang="en-US" dirty="0" smtClean="0"/>
              <a:t>Collections are not type safe. </a:t>
            </a:r>
          </a:p>
          <a:p>
            <a:endParaRPr lang="en-US" dirty="0"/>
          </a:p>
          <a:p>
            <a:r>
              <a:rPr lang="en-US" dirty="0" smtClean="0"/>
              <a:t>Collections take Object as input so a List can contain a String Object and an Integer Object simultaneously.</a:t>
            </a:r>
          </a:p>
          <a:p>
            <a:endParaRPr lang="en-US" dirty="0"/>
          </a:p>
          <a:p>
            <a:r>
              <a:rPr lang="en-US" dirty="0" smtClean="0"/>
              <a:t>Getting an item from the collections requires unnecessary type casting.</a:t>
            </a:r>
          </a:p>
          <a:p>
            <a:endParaRPr lang="en-US" dirty="0"/>
          </a:p>
          <a:p>
            <a:r>
              <a:rPr lang="en-US" dirty="0" smtClean="0"/>
              <a:t>Code breaks at run time.</a:t>
            </a:r>
          </a:p>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778171" y="1004342"/>
            <a:ext cx="5108847" cy="452560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19078916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09441" y="868300"/>
            <a:ext cx="5501073" cy="4995471"/>
          </a:xfrm>
        </p:spPr>
        <p:txBody>
          <a:bodyPr/>
          <a:lstStyle/>
          <a:p>
            <a:r>
              <a:rPr lang="en-US" dirty="0" smtClean="0"/>
              <a:t>Generics was introduced in Java 5.</a:t>
            </a:r>
          </a:p>
          <a:p>
            <a:endParaRPr lang="en-US" dirty="0"/>
          </a:p>
          <a:p>
            <a:r>
              <a:rPr lang="en-US" dirty="0" smtClean="0"/>
              <a:t>Allows a Class or a method to operate on objects of various types while providing compile-time type safety.</a:t>
            </a:r>
          </a:p>
          <a:p>
            <a:endParaRPr lang="en-US" dirty="0"/>
          </a:p>
          <a:p>
            <a:r>
              <a:rPr lang="en-US" dirty="0" smtClean="0"/>
              <a:t>Allows to write safer and easier to read code than the code littered with Object variables and casting.</a:t>
            </a:r>
          </a:p>
          <a:p>
            <a:endParaRPr lang="en-US" dirty="0"/>
          </a:p>
          <a:p>
            <a:r>
              <a:rPr lang="en-US" dirty="0" smtClean="0"/>
              <a:t>Particularly useful with collection classes.</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144431" y="747032"/>
            <a:ext cx="4286250" cy="46672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290348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 Usage in Collection</a:t>
            </a:r>
            <a:endParaRPr lang="en-US" dirty="0"/>
          </a:p>
        </p:txBody>
      </p:sp>
      <p:sp>
        <p:nvSpPr>
          <p:cNvPr id="3" name="Content Placeholder 2"/>
          <p:cNvSpPr>
            <a:spLocks noGrp="1"/>
          </p:cNvSpPr>
          <p:nvPr>
            <p:ph idx="1"/>
          </p:nvPr>
        </p:nvSpPr>
        <p:spPr/>
        <p:txBody>
          <a:bodyPr/>
          <a:lstStyle/>
          <a:p>
            <a:r>
              <a:rPr lang="en-US" dirty="0" smtClean="0"/>
              <a:t>The java type is placed inside &lt; &gt; after reference type and constructor as shown below.</a:t>
            </a:r>
          </a:p>
          <a:p>
            <a:endParaRPr lang="en-US" dirty="0"/>
          </a:p>
          <a:p>
            <a:endParaRPr lang="en-US" dirty="0" smtClean="0"/>
          </a:p>
          <a:p>
            <a:endParaRPr lang="en-US" dirty="0"/>
          </a:p>
          <a:p>
            <a:endParaRPr lang="en-US" dirty="0" smtClean="0"/>
          </a:p>
          <a:p>
            <a:endParaRPr lang="en-US" dirty="0"/>
          </a:p>
          <a:p>
            <a:pPr marL="0" indent="0">
              <a:buNone/>
            </a:pPr>
            <a:endParaRPr lang="en-US" dirty="0"/>
          </a:p>
          <a:p>
            <a:r>
              <a:rPr lang="en-US" dirty="0" smtClean="0"/>
              <a:t>Use of Generics</a:t>
            </a:r>
          </a:p>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07553" y="1308788"/>
            <a:ext cx="7199313" cy="169567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06715" y="3370946"/>
            <a:ext cx="6781800" cy="30861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5541803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Change the below code to use Generics</a:t>
            </a:r>
          </a:p>
          <a:p>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08583" y="1402440"/>
            <a:ext cx="4991100" cy="4343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205461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Create a </a:t>
            </a:r>
            <a:r>
              <a:rPr lang="en-US" dirty="0" err="1" smtClean="0"/>
              <a:t>HashMap</a:t>
            </a:r>
            <a:r>
              <a:rPr lang="en-US" dirty="0" smtClean="0"/>
              <a:t> with following key-value pair</a:t>
            </a:r>
          </a:p>
          <a:p>
            <a:pPr lvl="1"/>
            <a:r>
              <a:rPr lang="en-US" dirty="0" smtClean="0"/>
              <a:t>Key (Integer) – Trainee Batch ID</a:t>
            </a:r>
          </a:p>
          <a:p>
            <a:pPr lvl="1"/>
            <a:r>
              <a:rPr lang="en-US" dirty="0" smtClean="0"/>
              <a:t>Value (List of Strings) – Name of the trainees (add 3-4 names)</a:t>
            </a:r>
          </a:p>
          <a:p>
            <a:pPr lvl="1"/>
            <a:endParaRPr lang="en-US" dirty="0"/>
          </a:p>
          <a:p>
            <a:pPr lvl="1"/>
            <a:r>
              <a:rPr lang="en-US" dirty="0" smtClean="0"/>
              <a:t>Add the trainee details of at least two batches and then print the key-value pairs through SOP.</a:t>
            </a:r>
          </a:p>
          <a:p>
            <a:pPr lvl="1"/>
            <a:endParaRPr lang="en-US" dirty="0"/>
          </a:p>
          <a:p>
            <a:pPr lvl="1"/>
            <a:r>
              <a:rPr lang="en-US" dirty="0" smtClean="0"/>
              <a:t>Implement it using TraineeBatchTest.java</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067903" y="3239407"/>
            <a:ext cx="2990850" cy="23241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4754196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Types</a:t>
            </a:r>
            <a:endParaRPr lang="en-US" dirty="0"/>
          </a:p>
        </p:txBody>
      </p:sp>
      <p:sp>
        <p:nvSpPr>
          <p:cNvPr id="3" name="Content Placeholder 2"/>
          <p:cNvSpPr>
            <a:spLocks noGrp="1"/>
          </p:cNvSpPr>
          <p:nvPr>
            <p:ph idx="1"/>
          </p:nvPr>
        </p:nvSpPr>
        <p:spPr>
          <a:xfrm>
            <a:off x="609442" y="914400"/>
            <a:ext cx="5109188" cy="4985482"/>
          </a:xfrm>
        </p:spPr>
        <p:txBody>
          <a:bodyPr/>
          <a:lstStyle/>
          <a:p>
            <a:r>
              <a:rPr lang="en-US" dirty="0" smtClean="0"/>
              <a:t>Is A Class or Interface with one or more type variables.</a:t>
            </a:r>
          </a:p>
          <a:p>
            <a:endParaRPr lang="en-US" dirty="0"/>
          </a:p>
          <a:p>
            <a:r>
              <a:rPr lang="en-US" dirty="0" smtClean="0"/>
              <a:t>Type variables are used throughout the class to declare types of fields and method return type.</a:t>
            </a:r>
          </a:p>
          <a:p>
            <a:endParaRPr lang="en-US" dirty="0"/>
          </a:p>
          <a:p>
            <a:r>
              <a:rPr lang="en-US" dirty="0" smtClean="0"/>
              <a:t>Class is instantiated by substituting type for the type variable.</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051800" y="439515"/>
            <a:ext cx="3914775" cy="5543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31883" y="4846184"/>
            <a:ext cx="4691970" cy="164170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4053419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Raw Types</a:t>
            </a:r>
            <a:endParaRPr lang="en-US" dirty="0"/>
          </a:p>
        </p:txBody>
      </p:sp>
      <p:sp>
        <p:nvSpPr>
          <p:cNvPr id="3" name="Content Placeholder 2"/>
          <p:cNvSpPr>
            <a:spLocks noGrp="1"/>
          </p:cNvSpPr>
          <p:nvPr>
            <p:ph idx="1"/>
          </p:nvPr>
        </p:nvSpPr>
        <p:spPr/>
        <p:txBody>
          <a:bodyPr/>
          <a:lstStyle/>
          <a:p>
            <a:r>
              <a:rPr lang="en-US" dirty="0" smtClean="0"/>
              <a:t>A raw type is the name of a generic class or interface without any type arguments.</a:t>
            </a:r>
          </a:p>
          <a:p>
            <a:endParaRPr lang="en-US" dirty="0"/>
          </a:p>
          <a:p>
            <a:r>
              <a:rPr lang="en-US" dirty="0" smtClean="0"/>
              <a:t>To create a parameterized type of Box&lt;T&gt;, you supply an actual type argument for the formal type parameter T:	</a:t>
            </a:r>
          </a:p>
          <a:p>
            <a:pPr lvl="1"/>
            <a:r>
              <a:rPr lang="en-US" dirty="0"/>
              <a:t>Box&lt;Integer&gt; </a:t>
            </a:r>
            <a:r>
              <a:rPr lang="en-US" dirty="0" err="1"/>
              <a:t>intBox</a:t>
            </a:r>
            <a:r>
              <a:rPr lang="en-US" dirty="0"/>
              <a:t> = new Box&lt;&gt;();</a:t>
            </a:r>
          </a:p>
          <a:p>
            <a:pPr marL="241300" lvl="1" indent="0">
              <a:buNone/>
            </a:pPr>
            <a:endParaRPr lang="en-US" dirty="0"/>
          </a:p>
          <a:p>
            <a:r>
              <a:rPr lang="en-US" dirty="0" smtClean="0"/>
              <a:t>If </a:t>
            </a:r>
            <a:r>
              <a:rPr lang="en-US" dirty="0"/>
              <a:t>the actual type argument is omitted, you create a raw type of Box&lt;T</a:t>
            </a:r>
            <a:r>
              <a:rPr lang="en-US" dirty="0" smtClean="0"/>
              <a:t>&gt;:</a:t>
            </a:r>
          </a:p>
          <a:p>
            <a:pPr lvl="1"/>
            <a:r>
              <a:rPr lang="en-US" dirty="0" smtClean="0"/>
              <a:t>Box </a:t>
            </a:r>
            <a:r>
              <a:rPr lang="en-US" dirty="0" err="1"/>
              <a:t>rawBox</a:t>
            </a:r>
            <a:r>
              <a:rPr lang="en-US" dirty="0"/>
              <a:t> = new Box();</a:t>
            </a:r>
          </a:p>
          <a:p>
            <a:endParaRPr lang="en-US" dirty="0" smtClean="0"/>
          </a:p>
          <a:p>
            <a:pPr lvl="1"/>
            <a:endParaRPr lang="en-US" dirty="0"/>
          </a:p>
        </p:txBody>
      </p:sp>
    </p:spTree>
    <p:extLst>
      <p:ext uri="{BB962C8B-B14F-4D97-AF65-F5344CB8AC3E}">
        <p14:creationId xmlns:p14="http://schemas.microsoft.com/office/powerpoint/2010/main" xmlns="" val="159894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b="1" smtClean="0"/>
              <a:t>Features</a:t>
            </a:r>
            <a:endParaRPr lang="en-US" sz="2000" smtClean="0"/>
          </a:p>
        </p:txBody>
      </p:sp>
      <p:sp>
        <p:nvSpPr>
          <p:cNvPr id="8195" name="Rectangle 3"/>
          <p:cNvSpPr>
            <a:spLocks noGrp="1" noChangeArrowheads="1"/>
          </p:cNvSpPr>
          <p:nvPr>
            <p:ph type="body" sz="half" idx="1"/>
          </p:nvPr>
        </p:nvSpPr>
        <p:spPr/>
        <p:txBody>
          <a:bodyPr/>
          <a:lstStyle/>
          <a:p>
            <a:pPr algn="just">
              <a:lnSpc>
                <a:spcPct val="100000"/>
              </a:lnSpc>
            </a:pPr>
            <a:r>
              <a:rPr lang="en-US" sz="1800" dirty="0" smtClean="0"/>
              <a:t>Store and help manipulate multiple elements including objects and literals.</a:t>
            </a:r>
          </a:p>
          <a:p>
            <a:pPr algn="just">
              <a:lnSpc>
                <a:spcPct val="100000"/>
              </a:lnSpc>
            </a:pPr>
            <a:endParaRPr lang="en-US" sz="1800" dirty="0" smtClean="0"/>
          </a:p>
          <a:p>
            <a:pPr algn="just">
              <a:lnSpc>
                <a:spcPct val="100000"/>
              </a:lnSpc>
            </a:pPr>
            <a:r>
              <a:rPr lang="en-US" sz="1800" dirty="0" smtClean="0"/>
              <a:t>Provides a lot of utility methods to efficiently search and sort elements.</a:t>
            </a:r>
          </a:p>
          <a:p>
            <a:pPr lvl="1" algn="just">
              <a:lnSpc>
                <a:spcPct val="100000"/>
              </a:lnSpc>
            </a:pPr>
            <a:endParaRPr lang="en-US" sz="1800" dirty="0" smtClean="0"/>
          </a:p>
          <a:p>
            <a:pPr algn="just">
              <a:lnSpc>
                <a:spcPct val="100000"/>
              </a:lnSpc>
            </a:pPr>
            <a:r>
              <a:rPr lang="en-US" sz="1800" dirty="0" smtClean="0"/>
              <a:t>Sorting and searching is customizable. For ex. sorting order can be customized.</a:t>
            </a:r>
          </a:p>
          <a:p>
            <a:pPr algn="just">
              <a:lnSpc>
                <a:spcPct val="100000"/>
              </a:lnSpc>
            </a:pPr>
            <a:endParaRPr lang="en-US" sz="1800" dirty="0" smtClean="0"/>
          </a:p>
          <a:p>
            <a:pPr algn="just">
              <a:lnSpc>
                <a:spcPct val="100000"/>
              </a:lnSpc>
            </a:pPr>
            <a:r>
              <a:rPr lang="en-US" sz="1800" dirty="0" smtClean="0"/>
              <a:t>Different collection classes are available for different needs. For ex. </a:t>
            </a:r>
            <a:r>
              <a:rPr lang="en-US" sz="1800" dirty="0" err="1" smtClean="0"/>
              <a:t>ArrayList</a:t>
            </a:r>
            <a:r>
              <a:rPr lang="en-US" sz="1800" dirty="0" smtClean="0"/>
              <a:t> for retrieval and </a:t>
            </a:r>
            <a:r>
              <a:rPr lang="en-US" sz="1800" dirty="0" err="1" smtClean="0"/>
              <a:t>LinkedList</a:t>
            </a:r>
            <a:r>
              <a:rPr lang="en-US" sz="1800" dirty="0" smtClean="0"/>
              <a:t> for insertion/removal.</a:t>
            </a:r>
          </a:p>
        </p:txBody>
      </p:sp>
      <p:grpSp>
        <p:nvGrpSpPr>
          <p:cNvPr id="2" name="Group 16"/>
          <p:cNvGrpSpPr>
            <a:grpSpLocks/>
          </p:cNvGrpSpPr>
          <p:nvPr/>
        </p:nvGrpSpPr>
        <p:grpSpPr bwMode="auto">
          <a:xfrm>
            <a:off x="8318451" y="2073275"/>
            <a:ext cx="2712861" cy="3151188"/>
            <a:chOff x="3691" y="1498"/>
            <a:chExt cx="1282" cy="1985"/>
          </a:xfrm>
        </p:grpSpPr>
        <p:sp>
          <p:nvSpPr>
            <p:cNvPr id="8197" name="AutoShape 4"/>
            <p:cNvSpPr>
              <a:spLocks noChangeArrowheads="1"/>
            </p:cNvSpPr>
            <p:nvPr/>
          </p:nvSpPr>
          <p:spPr bwMode="auto">
            <a:xfrm>
              <a:off x="3691" y="1498"/>
              <a:ext cx="533" cy="257"/>
            </a:xfrm>
            <a:prstGeom prst="roundRect">
              <a:avLst>
                <a:gd name="adj" fmla="val 16667"/>
              </a:avLst>
            </a:prstGeom>
            <a:solidFill>
              <a:srgbClr val="FFCC99"/>
            </a:solidFill>
            <a:ln w="9525">
              <a:solidFill>
                <a:schemeClr val="tx1"/>
              </a:solidFill>
              <a:round/>
              <a:headEnd/>
              <a:tailEnd/>
            </a:ln>
          </p:spPr>
          <p:txBody>
            <a:bodyPr wrap="none" anchor="ctr">
              <a:spAutoFit/>
            </a:bodyPr>
            <a:lstStyle/>
            <a:p>
              <a:pPr algn="ctr"/>
              <a:r>
                <a:rPr lang="en-US" i="0"/>
                <a:t>ArrayList</a:t>
              </a:r>
            </a:p>
          </p:txBody>
        </p:sp>
        <p:sp>
          <p:nvSpPr>
            <p:cNvPr id="8198" name="AutoShape 5"/>
            <p:cNvSpPr>
              <a:spLocks noChangeArrowheads="1"/>
            </p:cNvSpPr>
            <p:nvPr/>
          </p:nvSpPr>
          <p:spPr bwMode="auto">
            <a:xfrm>
              <a:off x="4378" y="1834"/>
              <a:ext cx="595" cy="257"/>
            </a:xfrm>
            <a:prstGeom prst="roundRect">
              <a:avLst>
                <a:gd name="adj" fmla="val 16667"/>
              </a:avLst>
            </a:prstGeom>
            <a:solidFill>
              <a:srgbClr val="FFFF99"/>
            </a:solidFill>
            <a:ln w="9525">
              <a:solidFill>
                <a:schemeClr val="tx1"/>
              </a:solidFill>
              <a:round/>
              <a:headEnd/>
              <a:tailEnd/>
            </a:ln>
          </p:spPr>
          <p:txBody>
            <a:bodyPr wrap="none" anchor="ctr">
              <a:spAutoFit/>
            </a:bodyPr>
            <a:lstStyle/>
            <a:p>
              <a:pPr algn="ctr"/>
              <a:r>
                <a:rPr lang="en-US" i="0"/>
                <a:t>LinkedList</a:t>
              </a:r>
            </a:p>
          </p:txBody>
        </p:sp>
        <p:sp>
          <p:nvSpPr>
            <p:cNvPr id="8199" name="AutoShape 6"/>
            <p:cNvSpPr>
              <a:spLocks noChangeArrowheads="1"/>
            </p:cNvSpPr>
            <p:nvPr/>
          </p:nvSpPr>
          <p:spPr bwMode="auto">
            <a:xfrm>
              <a:off x="3696" y="2218"/>
              <a:ext cx="570" cy="257"/>
            </a:xfrm>
            <a:prstGeom prst="roundRect">
              <a:avLst>
                <a:gd name="adj" fmla="val 16667"/>
              </a:avLst>
            </a:prstGeom>
            <a:solidFill>
              <a:srgbClr val="CCFFCC"/>
            </a:solidFill>
            <a:ln w="9525">
              <a:solidFill>
                <a:schemeClr val="tx1"/>
              </a:solidFill>
              <a:round/>
              <a:headEnd/>
              <a:tailEnd/>
            </a:ln>
          </p:spPr>
          <p:txBody>
            <a:bodyPr wrap="none" anchor="ctr">
              <a:spAutoFit/>
            </a:bodyPr>
            <a:lstStyle/>
            <a:p>
              <a:pPr algn="ctr"/>
              <a:r>
                <a:rPr lang="en-US"/>
                <a:t>HashMap</a:t>
              </a:r>
            </a:p>
          </p:txBody>
        </p:sp>
        <p:sp>
          <p:nvSpPr>
            <p:cNvPr id="8200" name="AutoShape 7"/>
            <p:cNvSpPr>
              <a:spLocks noChangeArrowheads="1"/>
            </p:cNvSpPr>
            <p:nvPr/>
          </p:nvSpPr>
          <p:spPr bwMode="auto">
            <a:xfrm>
              <a:off x="4323" y="2554"/>
              <a:ext cx="489" cy="257"/>
            </a:xfrm>
            <a:prstGeom prst="roundRect">
              <a:avLst>
                <a:gd name="adj" fmla="val 16667"/>
              </a:avLst>
            </a:prstGeom>
            <a:solidFill>
              <a:srgbClr val="CCFFFF"/>
            </a:solidFill>
            <a:ln w="9525">
              <a:solidFill>
                <a:schemeClr val="tx1"/>
              </a:solidFill>
              <a:round/>
              <a:headEnd/>
              <a:tailEnd/>
            </a:ln>
          </p:spPr>
          <p:txBody>
            <a:bodyPr wrap="none" anchor="ctr">
              <a:spAutoFit/>
            </a:bodyPr>
            <a:lstStyle/>
            <a:p>
              <a:pPr algn="ctr"/>
              <a:r>
                <a:rPr lang="en-US"/>
                <a:t>TreeSet</a:t>
              </a:r>
            </a:p>
          </p:txBody>
        </p:sp>
        <p:sp>
          <p:nvSpPr>
            <p:cNvPr id="8201" name="AutoShape 8"/>
            <p:cNvSpPr>
              <a:spLocks noChangeArrowheads="1"/>
            </p:cNvSpPr>
            <p:nvPr/>
          </p:nvSpPr>
          <p:spPr bwMode="auto">
            <a:xfrm>
              <a:off x="3760" y="2890"/>
              <a:ext cx="520" cy="257"/>
            </a:xfrm>
            <a:prstGeom prst="roundRect">
              <a:avLst>
                <a:gd name="adj" fmla="val 16667"/>
              </a:avLst>
            </a:prstGeom>
            <a:solidFill>
              <a:srgbClr val="33CCCC"/>
            </a:solidFill>
            <a:ln w="9525">
              <a:solidFill>
                <a:schemeClr val="tx1"/>
              </a:solidFill>
              <a:round/>
              <a:headEnd/>
              <a:tailEnd/>
            </a:ln>
          </p:spPr>
          <p:txBody>
            <a:bodyPr wrap="none" anchor="ctr">
              <a:spAutoFit/>
            </a:bodyPr>
            <a:lstStyle/>
            <a:p>
              <a:pPr algn="ctr"/>
              <a:r>
                <a:rPr lang="en-US"/>
                <a:t>HashSet</a:t>
              </a:r>
            </a:p>
          </p:txBody>
        </p:sp>
        <p:sp>
          <p:nvSpPr>
            <p:cNvPr id="8202" name="AutoShape 15"/>
            <p:cNvSpPr>
              <a:spLocks noChangeArrowheads="1"/>
            </p:cNvSpPr>
            <p:nvPr/>
          </p:nvSpPr>
          <p:spPr bwMode="auto">
            <a:xfrm>
              <a:off x="4370" y="3226"/>
              <a:ext cx="412" cy="257"/>
            </a:xfrm>
            <a:prstGeom prst="roundRect">
              <a:avLst>
                <a:gd name="adj" fmla="val 16667"/>
              </a:avLst>
            </a:prstGeom>
            <a:solidFill>
              <a:srgbClr val="FFFF99"/>
            </a:solidFill>
            <a:ln w="9525">
              <a:solidFill>
                <a:schemeClr val="tx1"/>
              </a:solidFill>
              <a:round/>
              <a:headEnd/>
              <a:tailEnd/>
            </a:ln>
          </p:spPr>
          <p:txBody>
            <a:bodyPr wrap="none" anchor="ctr">
              <a:spAutoFit/>
            </a:bodyPr>
            <a:lstStyle/>
            <a:p>
              <a:pPr algn="ctr"/>
              <a:r>
                <a:rPr lang="en-US" i="0"/>
                <a:t>Vector</a:t>
              </a:r>
            </a:p>
          </p:txBody>
        </p:sp>
      </p:grpSp>
    </p:spTree>
    <p:extLst>
      <p:ext uri="{BB962C8B-B14F-4D97-AF65-F5344CB8AC3E}">
        <p14:creationId xmlns:p14="http://schemas.microsoft.com/office/powerpoint/2010/main" xmlns="" val="4277547256"/>
      </p:ext>
    </p:extLst>
  </p:cSld>
  <p:clrMapOvr>
    <a:masterClrMapping/>
  </p:clrMapOvr>
  <p:transition spd="med">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Method</a:t>
            </a:r>
            <a:endParaRPr lang="en-US" dirty="0"/>
          </a:p>
        </p:txBody>
      </p:sp>
      <p:sp>
        <p:nvSpPr>
          <p:cNvPr id="3" name="Content Placeholder 2"/>
          <p:cNvSpPr>
            <a:spLocks noGrp="1"/>
          </p:cNvSpPr>
          <p:nvPr>
            <p:ph idx="1"/>
          </p:nvPr>
        </p:nvSpPr>
        <p:spPr>
          <a:xfrm>
            <a:off x="609441" y="868299"/>
            <a:ext cx="5501073" cy="5169643"/>
          </a:xfrm>
        </p:spPr>
        <p:txBody>
          <a:bodyPr/>
          <a:lstStyle/>
          <a:p>
            <a:r>
              <a:rPr lang="en-US" dirty="0" smtClean="0"/>
              <a:t>Generic methods are methods that introduce their own parameters.</a:t>
            </a:r>
          </a:p>
          <a:p>
            <a:endParaRPr lang="en-US" dirty="0"/>
          </a:p>
          <a:p>
            <a:r>
              <a:rPr lang="en-US" dirty="0" smtClean="0"/>
              <a:t>Can be defined in an Ordinary class.</a:t>
            </a:r>
          </a:p>
          <a:p>
            <a:endParaRPr lang="en-US" dirty="0"/>
          </a:p>
          <a:p>
            <a:r>
              <a:rPr lang="en-US" dirty="0" smtClean="0"/>
              <a:t>Declared without any specific type as argument.</a:t>
            </a:r>
          </a:p>
          <a:p>
            <a:endParaRPr lang="en-US" dirty="0"/>
          </a:p>
          <a:p>
            <a:r>
              <a:rPr lang="en-US" dirty="0" smtClean="0"/>
              <a:t>Type variable is declared before the return type of the method.</a:t>
            </a:r>
          </a:p>
          <a:p>
            <a:endParaRPr lang="en-US" dirty="0"/>
          </a:p>
          <a:p>
            <a:r>
              <a:rPr lang="en-US" dirty="0" smtClean="0"/>
              <a:t>Static and non-static generic methods are allowed, as well as generic class constructors.</a:t>
            </a:r>
            <a:endParaRPr lang="en-US" dirty="0"/>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274832" y="844324"/>
            <a:ext cx="4257675" cy="29051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8436"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131957" y="4128181"/>
            <a:ext cx="4400550" cy="9239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93502905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609441" y="868299"/>
            <a:ext cx="7518559" cy="5300271"/>
          </a:xfrm>
        </p:spPr>
        <p:txBody>
          <a:bodyPr/>
          <a:lstStyle/>
          <a:p>
            <a:r>
              <a:rPr lang="en-US" dirty="0" smtClean="0"/>
              <a:t>Create a generic class accepting two type variables one for minimum and second for maximum value.</a:t>
            </a:r>
          </a:p>
          <a:p>
            <a:endParaRPr lang="en-US" dirty="0"/>
          </a:p>
          <a:p>
            <a:r>
              <a:rPr lang="en-US" dirty="0" smtClean="0"/>
              <a:t>Write a test class that initializes an array of Integer in main method and then passes it to a private method to determine min and max value.</a:t>
            </a:r>
          </a:p>
          <a:p>
            <a:endParaRPr lang="en-US" dirty="0"/>
          </a:p>
          <a:p>
            <a:r>
              <a:rPr lang="en-US" dirty="0" smtClean="0"/>
              <a:t>The private method then instantiate the object of generic class, stores min and max values and return it to calling method.</a:t>
            </a:r>
          </a:p>
          <a:p>
            <a:endParaRPr lang="en-US" dirty="0"/>
          </a:p>
          <a:p>
            <a:r>
              <a:rPr lang="en-US" dirty="0" smtClean="0"/>
              <a:t>Implement it as </a:t>
            </a:r>
            <a:r>
              <a:rPr lang="en-US" dirty="0" err="1" smtClean="0"/>
              <a:t>MinMaxTest</a:t>
            </a:r>
            <a:r>
              <a:rPr lang="en-US" dirty="0" smtClean="0"/>
              <a:t> class.</a:t>
            </a:r>
            <a:endParaRPr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746445" y="2147660"/>
            <a:ext cx="1924050" cy="19240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0959376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Create a generic method that accepts an array as parameter and returns the middle element of the array.</a:t>
            </a:r>
          </a:p>
          <a:p>
            <a:endParaRPr lang="en-US" dirty="0"/>
          </a:p>
          <a:p>
            <a:r>
              <a:rPr lang="en-US" dirty="0" smtClean="0"/>
              <a:t>You can take the assumption that the length of array passed as parameter will always be odd.</a:t>
            </a:r>
          </a:p>
          <a:p>
            <a:endParaRPr lang="en-US" dirty="0"/>
          </a:p>
          <a:p>
            <a:r>
              <a:rPr lang="en-US" dirty="0" smtClean="0"/>
              <a:t>Pass an array of Integers and an array of String.</a:t>
            </a:r>
          </a:p>
          <a:p>
            <a:endParaRPr lang="en-US" dirty="0"/>
          </a:p>
          <a:p>
            <a:r>
              <a:rPr lang="en-US" dirty="0" smtClean="0"/>
              <a:t>Implement it as MiddleElementTest.java</a:t>
            </a:r>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845878" y="2647043"/>
            <a:ext cx="3057525" cy="2057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1032848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Bounds of Type Variable</a:t>
            </a:r>
            <a:endParaRPr lang="en-US" dirty="0"/>
          </a:p>
        </p:txBody>
      </p:sp>
      <p:sp>
        <p:nvSpPr>
          <p:cNvPr id="3" name="Content Placeholder 2"/>
          <p:cNvSpPr>
            <a:spLocks noGrp="1"/>
          </p:cNvSpPr>
          <p:nvPr>
            <p:ph idx="1"/>
          </p:nvPr>
        </p:nvSpPr>
        <p:spPr/>
        <p:txBody>
          <a:bodyPr/>
          <a:lstStyle/>
          <a:p>
            <a:r>
              <a:rPr lang="en-US" dirty="0" smtClean="0"/>
              <a:t>Used to place restrictions on type variables.</a:t>
            </a:r>
          </a:p>
          <a:p>
            <a:endParaRPr lang="en-US" dirty="0"/>
          </a:p>
          <a:p>
            <a:r>
              <a:rPr lang="en-US" dirty="0" smtClean="0"/>
              <a:t>What if we would like to ensure that the type variable has </a:t>
            </a:r>
            <a:r>
              <a:rPr lang="en-US" dirty="0" err="1" smtClean="0"/>
              <a:t>compareTo</a:t>
            </a:r>
            <a:r>
              <a:rPr lang="en-US" dirty="0" smtClean="0"/>
              <a:t> method implemented.</a:t>
            </a:r>
          </a:p>
          <a:p>
            <a:r>
              <a:rPr lang="en-US" dirty="0" smtClean="0"/>
              <a:t>Or, we only want to work on all the classes which implement a certain interface.</a:t>
            </a:r>
            <a:endParaRPr lang="en-US" dirty="0"/>
          </a:p>
          <a:p>
            <a:r>
              <a:rPr lang="en-US" dirty="0" smtClean="0"/>
              <a:t>Extends keyword is used</a:t>
            </a:r>
          </a:p>
          <a:p>
            <a:r>
              <a:rPr lang="en-US" dirty="0" smtClean="0"/>
              <a:t>Can have multiple bounds separated by &amp;</a:t>
            </a:r>
          </a:p>
          <a:p>
            <a:pPr marL="0" indent="0">
              <a:buNone/>
            </a:pPr>
            <a:r>
              <a:rPr lang="en-US" dirty="0" smtClean="0"/>
              <a:t>&lt;T extends B1 &amp; B2 &amp; B3&gt;</a:t>
            </a:r>
          </a:p>
          <a:p>
            <a:pPr marL="0" indent="0">
              <a:buNone/>
            </a:pPr>
            <a:r>
              <a:rPr lang="en-US" dirty="0" smtClean="0"/>
              <a:t>Bound types can have at most once class and/or one or more interfaces.</a:t>
            </a:r>
          </a:p>
          <a:p>
            <a:pPr marL="0" indent="0">
              <a:buNone/>
            </a:pPr>
            <a:r>
              <a:rPr lang="en-US" dirty="0" smtClean="0"/>
              <a:t>Class should be first in the bound list</a:t>
            </a:r>
            <a:endParaRPr lang="en-US" dirty="0"/>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28294" y="3975784"/>
            <a:ext cx="6322105" cy="235244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9794724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Modify the </a:t>
            </a:r>
            <a:r>
              <a:rPr lang="en-US" dirty="0" err="1" smtClean="0"/>
              <a:t>MinMaxTest</a:t>
            </a:r>
            <a:r>
              <a:rPr lang="en-US" dirty="0" smtClean="0"/>
              <a:t> program to write a generic method that can accept any type array and return an instance of </a:t>
            </a:r>
            <a:r>
              <a:rPr lang="en-US" dirty="0" err="1" smtClean="0"/>
              <a:t>MinMax</a:t>
            </a:r>
            <a:r>
              <a:rPr lang="en-US" dirty="0" smtClean="0"/>
              <a:t> class.</a:t>
            </a:r>
          </a:p>
          <a:p>
            <a:endParaRPr lang="en-US" dirty="0"/>
          </a:p>
          <a:p>
            <a:r>
              <a:rPr lang="en-US" dirty="0" smtClean="0"/>
              <a:t>Use the Comparable bound with the type variable.</a:t>
            </a:r>
          </a:p>
          <a:p>
            <a:endParaRPr lang="en-US" dirty="0"/>
          </a:p>
          <a:p>
            <a:r>
              <a:rPr lang="en-US" dirty="0" smtClean="0"/>
              <a:t>Implement it as MinMaxBoundTest.java</a:t>
            </a:r>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078335" y="1717449"/>
            <a:ext cx="2476500" cy="31908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9074596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rules of generic types</a:t>
            </a:r>
            <a:endParaRPr lang="en-US" dirty="0"/>
          </a:p>
        </p:txBody>
      </p:sp>
      <p:sp>
        <p:nvSpPr>
          <p:cNvPr id="3" name="Content Placeholder 2"/>
          <p:cNvSpPr>
            <a:spLocks noGrp="1"/>
          </p:cNvSpPr>
          <p:nvPr>
            <p:ph idx="1"/>
          </p:nvPr>
        </p:nvSpPr>
        <p:spPr/>
        <p:txBody>
          <a:bodyPr/>
          <a:lstStyle/>
          <a:p>
            <a:r>
              <a:rPr lang="en-US" dirty="0" smtClean="0"/>
              <a:t>In general, there is no relationship between Pair&lt;S&gt; and Pair&lt;T&gt; no matter how S and T are related.</a:t>
            </a:r>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88974" y="1645558"/>
            <a:ext cx="6572250" cy="1447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634114" y="3429000"/>
            <a:ext cx="6276975" cy="12382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7822985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 Card</a:t>
            </a:r>
            <a:endParaRPr lang="en-US" dirty="0"/>
          </a:p>
        </p:txBody>
      </p:sp>
      <p:sp>
        <p:nvSpPr>
          <p:cNvPr id="3" name="Content Placeholder 2"/>
          <p:cNvSpPr>
            <a:spLocks noGrp="1"/>
          </p:cNvSpPr>
          <p:nvPr>
            <p:ph idx="1"/>
          </p:nvPr>
        </p:nvSpPr>
        <p:spPr/>
        <p:txBody>
          <a:bodyPr/>
          <a:lstStyle/>
          <a:p>
            <a:r>
              <a:rPr lang="en-US" dirty="0" smtClean="0"/>
              <a:t>Wild cards are helpful in this regard.</a:t>
            </a:r>
          </a:p>
          <a:p>
            <a:endParaRPr lang="en-US" dirty="0"/>
          </a:p>
          <a:p>
            <a:r>
              <a:rPr lang="en-US" dirty="0" smtClean="0"/>
              <a:t>“?” is a wild card used to establish relationship between super class and subclass.</a:t>
            </a:r>
          </a:p>
          <a:p>
            <a:endParaRPr lang="en-US" dirty="0"/>
          </a:p>
          <a:p>
            <a:r>
              <a:rPr lang="en-US" dirty="0" smtClean="0"/>
              <a:t>Following are legal:</a:t>
            </a:r>
          </a:p>
          <a:p>
            <a:endParaRPr lang="en-US" dirty="0" smtClean="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23156" y="2886074"/>
            <a:ext cx="7120844" cy="21068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9913362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Create a generic method that can accept Pair&lt;Employee&gt; or Pair&lt;Manager&gt; and print the buddies on output console. Manager class extends Employee class.</a:t>
            </a:r>
          </a:p>
          <a:p>
            <a:endParaRPr lang="en-US" dirty="0"/>
          </a:p>
          <a:p>
            <a:r>
              <a:rPr lang="en-US" dirty="0" smtClean="0"/>
              <a:t>Use the wild card type in method parameter.</a:t>
            </a:r>
          </a:p>
          <a:p>
            <a:endParaRPr lang="en-US" dirty="0"/>
          </a:p>
          <a:p>
            <a:r>
              <a:rPr lang="en-US" dirty="0" smtClean="0"/>
              <a:t>Implement it as PrintBuddiesTest.java</a:t>
            </a:r>
            <a:endParaRPr 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802110" y="2455635"/>
            <a:ext cx="2419350" cy="23241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414789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Eraser</a:t>
            </a:r>
            <a:endParaRPr lang="en-US" dirty="0"/>
          </a:p>
        </p:txBody>
      </p:sp>
      <p:sp>
        <p:nvSpPr>
          <p:cNvPr id="3" name="Content Placeholder 2"/>
          <p:cNvSpPr>
            <a:spLocks noGrp="1"/>
          </p:cNvSpPr>
          <p:nvPr>
            <p:ph idx="1"/>
          </p:nvPr>
        </p:nvSpPr>
        <p:spPr/>
        <p:txBody>
          <a:bodyPr/>
          <a:lstStyle/>
          <a:p>
            <a:r>
              <a:rPr lang="en-US" dirty="0" smtClean="0"/>
              <a:t>Generic type information is erased at run time.</a:t>
            </a:r>
          </a:p>
          <a:p>
            <a:endParaRPr lang="en-US" dirty="0"/>
          </a:p>
          <a:p>
            <a:r>
              <a:rPr lang="en-US" dirty="0" smtClean="0"/>
              <a:t>Technique used by compiler for compilation of the generic code.</a:t>
            </a:r>
          </a:p>
          <a:p>
            <a:endParaRPr lang="en-US" dirty="0"/>
          </a:p>
          <a:p>
            <a:r>
              <a:rPr lang="en-US" dirty="0" smtClean="0"/>
              <a:t>A process by which a compiler removes all information related to type parameters and type arguments.</a:t>
            </a:r>
          </a:p>
          <a:p>
            <a:endParaRPr lang="en-US" dirty="0"/>
          </a:p>
          <a:p>
            <a:r>
              <a:rPr lang="en-US" dirty="0" smtClean="0"/>
              <a:t>Maintains the compatibility of legacy code with generic code.</a:t>
            </a:r>
          </a:p>
          <a:p>
            <a:endParaRPr lang="en-US" dirty="0"/>
          </a:p>
          <a:p>
            <a:r>
              <a:rPr lang="en-US" dirty="0" smtClean="0"/>
              <a:t>At run time, the exact type of a generic class can not be found.</a:t>
            </a:r>
          </a:p>
          <a:p>
            <a:endParaRPr 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33228" y="3108325"/>
            <a:ext cx="2486025" cy="22669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650278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Eraser (Contd..)</a:t>
            </a:r>
            <a:endParaRPr lang="en-US" dirty="0"/>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93481" y="884420"/>
            <a:ext cx="4345445" cy="27263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15152" y="3138261"/>
            <a:ext cx="1581150" cy="6667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7652"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112101" y="3964667"/>
            <a:ext cx="4586368" cy="219628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00483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Framework (Interface and classes)</a:t>
            </a:r>
            <a:endParaRPr lang="en-US" dirty="0"/>
          </a:p>
        </p:txBody>
      </p:sp>
      <p:sp>
        <p:nvSpPr>
          <p:cNvPr id="3" name="Content Placeholder 2"/>
          <p:cNvSpPr>
            <a:spLocks noGrp="1"/>
          </p:cNvSpPr>
          <p:nvPr>
            <p:ph idx="1"/>
          </p:nvPr>
        </p:nvSpPr>
        <p:spPr/>
        <p:txBody>
          <a:bodyPr/>
          <a:lstStyle/>
          <a:p>
            <a:r>
              <a:rPr lang="en-US" dirty="0" smtClean="0"/>
              <a:t>Key interface of Collection Framework-</a:t>
            </a:r>
          </a:p>
          <a:p>
            <a:endParaRPr lang="en-US" dirty="0"/>
          </a:p>
          <a:p>
            <a:endParaRPr lang="en-US" dirty="0" smtClean="0"/>
          </a:p>
          <a:p>
            <a:endParaRPr lang="en-US" dirty="0"/>
          </a:p>
          <a:p>
            <a:endParaRPr lang="en-US" dirty="0" smtClean="0"/>
          </a:p>
          <a:p>
            <a:endParaRPr lang="en-US" dirty="0"/>
          </a:p>
          <a:p>
            <a:r>
              <a:rPr lang="en-US" dirty="0" smtClean="0"/>
              <a:t>Core concrete implementation classes</a:t>
            </a:r>
          </a:p>
          <a:p>
            <a:endParaRPr lang="en-US" dirty="0"/>
          </a:p>
          <a:p>
            <a:endParaRPr lang="en-US" dirty="0" smtClean="0"/>
          </a:p>
          <a:p>
            <a:pPr lvl="1"/>
            <a:endParaRPr lang="en-US"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00563" y="1251631"/>
            <a:ext cx="5324475" cy="11906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00563" y="3429000"/>
            <a:ext cx="6410325" cy="16287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4968436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p:txBody>
          <a:bodyPr/>
          <a:lstStyle/>
          <a:p>
            <a:r>
              <a:rPr lang="en-US" dirty="0" smtClean="0"/>
              <a:t>Runtime type inquiry works only with raw types.</a:t>
            </a:r>
          </a:p>
          <a:p>
            <a:endParaRPr lang="en-US" dirty="0"/>
          </a:p>
          <a:p>
            <a:r>
              <a:rPr lang="en-US" dirty="0" smtClean="0"/>
              <a:t>Type variables can’t be instantiated.</a:t>
            </a:r>
          </a:p>
          <a:p>
            <a:endParaRPr lang="en-US" dirty="0"/>
          </a:p>
          <a:p>
            <a:r>
              <a:rPr lang="en-US" dirty="0" smtClean="0"/>
              <a:t>Arrays of parameterized types are not legal.</a:t>
            </a:r>
          </a:p>
          <a:p>
            <a:endParaRPr lang="en-US" dirty="0"/>
          </a:p>
          <a:p>
            <a:r>
              <a:rPr lang="en-US" dirty="0" smtClean="0"/>
              <a:t>You can’t throw or catch instances of a generic class.</a:t>
            </a:r>
            <a:endParaRPr 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25054" y="920524"/>
            <a:ext cx="4732854" cy="387632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888665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5" name="Text Placeholder 4"/>
          <p:cNvSpPr>
            <a:spLocks noGrp="1"/>
          </p:cNvSpPr>
          <p:nvPr>
            <p:ph type="body" sz="quarter" idx="14"/>
          </p:nvPr>
        </p:nvSpPr>
        <p:spPr>
          <a:xfrm>
            <a:off x="609599" y="870682"/>
            <a:ext cx="10929257" cy="5092700"/>
          </a:xfrm>
        </p:spPr>
        <p:txBody>
          <a:bodyPr/>
          <a:lstStyle/>
          <a:p>
            <a:r>
              <a:rPr lang="en-US" dirty="0" smtClean="0"/>
              <a:t>Collections</a:t>
            </a:r>
          </a:p>
          <a:p>
            <a:pPr lvl="1"/>
            <a:r>
              <a:rPr lang="en-US" dirty="0" smtClean="0"/>
              <a:t>Map – Unique Identifiers</a:t>
            </a:r>
          </a:p>
          <a:p>
            <a:pPr lvl="2"/>
            <a:r>
              <a:rPr lang="en-US" dirty="0" err="1" smtClean="0"/>
              <a:t>HashMap</a:t>
            </a:r>
            <a:endParaRPr lang="en-US" dirty="0" smtClean="0"/>
          </a:p>
          <a:p>
            <a:pPr lvl="3"/>
            <a:r>
              <a:rPr lang="en-US" dirty="0" err="1" smtClean="0"/>
              <a:t>hashCode</a:t>
            </a:r>
            <a:r>
              <a:rPr lang="en-US" dirty="0" smtClean="0"/>
              <a:t>()</a:t>
            </a:r>
          </a:p>
          <a:p>
            <a:pPr lvl="3"/>
            <a:r>
              <a:rPr lang="en-US" dirty="0" smtClean="0"/>
              <a:t>Equals() </a:t>
            </a:r>
          </a:p>
          <a:p>
            <a:pPr lvl="2"/>
            <a:r>
              <a:rPr lang="en-US" dirty="0" err="1" smtClean="0"/>
              <a:t>TreeMap</a:t>
            </a:r>
            <a:endParaRPr lang="en-US" dirty="0" smtClean="0"/>
          </a:p>
          <a:p>
            <a:pPr lvl="3"/>
            <a:r>
              <a:rPr lang="en-US" dirty="0" smtClean="0"/>
              <a:t>Sorted map (based on key)</a:t>
            </a:r>
          </a:p>
          <a:p>
            <a:pPr lvl="2"/>
            <a:r>
              <a:rPr lang="en-US" dirty="0" err="1" smtClean="0"/>
              <a:t>Hashtable</a:t>
            </a:r>
            <a:endParaRPr lang="en-US" dirty="0" smtClean="0"/>
          </a:p>
          <a:p>
            <a:pPr lvl="3"/>
            <a:r>
              <a:rPr lang="en-US" dirty="0" smtClean="0"/>
              <a:t>Synchronized counterpart of </a:t>
            </a:r>
            <a:r>
              <a:rPr lang="en-US" dirty="0" err="1" smtClean="0"/>
              <a:t>HashMap</a:t>
            </a:r>
            <a:endParaRPr lang="en-US" dirty="0" smtClean="0"/>
          </a:p>
          <a:p>
            <a:pPr lvl="3"/>
            <a:endParaRPr lang="en-US" dirty="0" smtClean="0"/>
          </a:p>
          <a:p>
            <a:pPr lvl="3"/>
            <a:endParaRPr lang="en-US" dirty="0" smtClean="0"/>
          </a:p>
          <a:p>
            <a:pPr lvl="1"/>
            <a:r>
              <a:rPr lang="en-US" dirty="0" smtClean="0"/>
              <a:t>List – list of things that maintains indexes</a:t>
            </a:r>
          </a:p>
          <a:p>
            <a:pPr lvl="2"/>
            <a:r>
              <a:rPr lang="en-US" dirty="0" err="1" smtClean="0"/>
              <a:t>ArrayList</a:t>
            </a:r>
            <a:r>
              <a:rPr lang="en-US" dirty="0" smtClean="0"/>
              <a:t> – Grow able list</a:t>
            </a:r>
          </a:p>
          <a:p>
            <a:pPr lvl="2"/>
            <a:r>
              <a:rPr lang="en-US" dirty="0" err="1" smtClean="0"/>
              <a:t>LinkedList</a:t>
            </a:r>
            <a:r>
              <a:rPr lang="en-US" dirty="0" smtClean="0"/>
              <a:t> – maintains Insertion order</a:t>
            </a:r>
          </a:p>
          <a:p>
            <a:pPr lvl="2"/>
            <a:r>
              <a:rPr lang="en-US" dirty="0" smtClean="0"/>
              <a:t>Vector – synchronized counterpart of array list</a:t>
            </a:r>
          </a:p>
        </p:txBody>
      </p:sp>
    </p:spTree>
    <p:extLst>
      <p:ext uri="{BB962C8B-B14F-4D97-AF65-F5344CB8AC3E}">
        <p14:creationId xmlns:p14="http://schemas.microsoft.com/office/powerpoint/2010/main" xmlns="" val="275642597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pPr lvl="1"/>
            <a:r>
              <a:rPr lang="en-US" dirty="0" smtClean="0"/>
              <a:t>Set – Unique elements</a:t>
            </a:r>
          </a:p>
          <a:p>
            <a:pPr lvl="2"/>
            <a:r>
              <a:rPr lang="en-US" dirty="0" smtClean="0"/>
              <a:t>HashSet</a:t>
            </a:r>
          </a:p>
          <a:p>
            <a:pPr lvl="3"/>
            <a:r>
              <a:rPr lang="en-US" dirty="0" smtClean="0"/>
              <a:t>Use </a:t>
            </a:r>
            <a:r>
              <a:rPr lang="en-US" dirty="0" err="1" smtClean="0"/>
              <a:t>hashcode</a:t>
            </a:r>
            <a:r>
              <a:rPr lang="en-US" dirty="0" smtClean="0"/>
              <a:t>() to store unique elements.</a:t>
            </a:r>
          </a:p>
          <a:p>
            <a:pPr lvl="3"/>
            <a:r>
              <a:rPr lang="en-US" dirty="0" smtClean="0"/>
              <a:t>Use values as key of </a:t>
            </a:r>
            <a:r>
              <a:rPr lang="en-US" dirty="0" err="1" smtClean="0"/>
              <a:t>hashmap</a:t>
            </a:r>
            <a:r>
              <a:rPr lang="en-US" dirty="0" smtClean="0"/>
              <a:t> internally</a:t>
            </a:r>
          </a:p>
          <a:p>
            <a:pPr lvl="2"/>
            <a:r>
              <a:rPr lang="en-US" dirty="0" smtClean="0"/>
              <a:t>TreeSet</a:t>
            </a:r>
          </a:p>
          <a:p>
            <a:pPr lvl="3"/>
            <a:r>
              <a:rPr lang="en-US" dirty="0" smtClean="0"/>
              <a:t>Sorted set</a:t>
            </a:r>
          </a:p>
          <a:p>
            <a:pPr lvl="3"/>
            <a:r>
              <a:rPr lang="en-US" dirty="0" smtClean="0"/>
              <a:t>Sorted based on natural order or comparable/comparator</a:t>
            </a:r>
          </a:p>
          <a:p>
            <a:pPr lvl="3"/>
            <a:endParaRPr lang="en-US" dirty="0"/>
          </a:p>
          <a:p>
            <a:pPr lvl="1"/>
            <a:r>
              <a:rPr lang="en-US" dirty="0" smtClean="0"/>
              <a:t>Queue- list of things to do, in FIFO order basically</a:t>
            </a:r>
          </a:p>
          <a:p>
            <a:pPr lvl="2"/>
            <a:r>
              <a:rPr lang="en-US" dirty="0" smtClean="0"/>
              <a:t>Priority Queue</a:t>
            </a:r>
          </a:p>
          <a:p>
            <a:pPr lvl="3"/>
            <a:r>
              <a:rPr lang="en-US" dirty="0" smtClean="0"/>
              <a:t>Provide access to object in certain priority order.</a:t>
            </a:r>
          </a:p>
          <a:p>
            <a:pPr lvl="3"/>
            <a:r>
              <a:rPr lang="en-US" dirty="0" smtClean="0"/>
              <a:t>Priority is decided on the basis of natural order or comparator/comparable.</a:t>
            </a:r>
            <a:endParaRPr lang="en-US" dirty="0"/>
          </a:p>
        </p:txBody>
      </p:sp>
    </p:spTree>
    <p:extLst>
      <p:ext uri="{BB962C8B-B14F-4D97-AF65-F5344CB8AC3E}">
        <p14:creationId xmlns:p14="http://schemas.microsoft.com/office/powerpoint/2010/main" xmlns="" val="33325472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r>
              <a:rPr lang="en-US" dirty="0" smtClean="0"/>
              <a:t>Sorting</a:t>
            </a:r>
          </a:p>
          <a:p>
            <a:pPr lvl="1"/>
            <a:r>
              <a:rPr lang="en-US" dirty="0" err="1"/>
              <a:t>Collections.sort</a:t>
            </a:r>
            <a:r>
              <a:rPr lang="en-US" dirty="0"/>
              <a:t>() – two overloaded form that takes as argument-</a:t>
            </a:r>
          </a:p>
          <a:p>
            <a:pPr lvl="2"/>
            <a:r>
              <a:rPr lang="en-US" dirty="0"/>
              <a:t>List of comparable objects</a:t>
            </a:r>
          </a:p>
          <a:p>
            <a:pPr lvl="2"/>
            <a:r>
              <a:rPr lang="en-US" dirty="0"/>
              <a:t>List of objects and comparator</a:t>
            </a:r>
          </a:p>
          <a:p>
            <a:pPr marL="241300" lvl="1" indent="0">
              <a:buNone/>
            </a:pPr>
            <a:endParaRPr lang="en-US" dirty="0"/>
          </a:p>
          <a:p>
            <a:pPr lvl="1"/>
            <a:r>
              <a:rPr lang="en-US" dirty="0" err="1"/>
              <a:t>Arrays.sort</a:t>
            </a:r>
            <a:r>
              <a:rPr lang="en-US" dirty="0"/>
              <a:t>() – two overloaded form that takes as argument-</a:t>
            </a:r>
          </a:p>
          <a:p>
            <a:pPr lvl="2"/>
            <a:r>
              <a:rPr lang="en-US" dirty="0"/>
              <a:t>List of comparable objects</a:t>
            </a:r>
          </a:p>
          <a:p>
            <a:pPr lvl="2"/>
            <a:r>
              <a:rPr lang="en-US" dirty="0"/>
              <a:t>List of objects and comparator</a:t>
            </a:r>
          </a:p>
          <a:p>
            <a:endParaRPr lang="en-US" dirty="0" smtClean="0"/>
          </a:p>
          <a:p>
            <a:r>
              <a:rPr lang="en-US" dirty="0" smtClean="0"/>
              <a:t>Searching</a:t>
            </a:r>
          </a:p>
          <a:p>
            <a:pPr lvl="1"/>
            <a:r>
              <a:rPr lang="en-US" dirty="0" smtClean="0"/>
              <a:t>Collection/Array must be sorted</a:t>
            </a:r>
          </a:p>
          <a:p>
            <a:pPr lvl="1"/>
            <a:r>
              <a:rPr lang="en-US" dirty="0" smtClean="0"/>
              <a:t>Can be done in two ways-</a:t>
            </a:r>
          </a:p>
          <a:p>
            <a:pPr lvl="2"/>
            <a:r>
              <a:rPr lang="en-US" dirty="0" err="1" smtClean="0"/>
              <a:t>Collections.binarySearch</a:t>
            </a:r>
            <a:r>
              <a:rPr lang="en-US" dirty="0" smtClean="0"/>
              <a:t>()</a:t>
            </a:r>
          </a:p>
          <a:p>
            <a:pPr lvl="3"/>
            <a:r>
              <a:rPr lang="en-US" dirty="0" smtClean="0"/>
              <a:t>Two overloaded form like sort method</a:t>
            </a:r>
          </a:p>
          <a:p>
            <a:pPr lvl="2"/>
            <a:r>
              <a:rPr lang="en-US" dirty="0" err="1" smtClean="0"/>
              <a:t>Arrays.binarySearch</a:t>
            </a:r>
            <a:r>
              <a:rPr lang="en-US" dirty="0" smtClean="0"/>
              <a:t>()</a:t>
            </a:r>
          </a:p>
          <a:p>
            <a:pPr lvl="3"/>
            <a:r>
              <a:rPr lang="en-US" dirty="0" smtClean="0"/>
              <a:t>Two overloaded form like sort method</a:t>
            </a:r>
          </a:p>
          <a:p>
            <a:pPr lvl="2"/>
            <a:endParaRPr lang="en-US" dirty="0" smtClean="0"/>
          </a:p>
          <a:p>
            <a:pPr marL="495300" lvl="2" indent="0">
              <a:buNone/>
            </a:pPr>
            <a:endParaRPr lang="en-US" dirty="0"/>
          </a:p>
          <a:p>
            <a:pPr lvl="2"/>
            <a:endParaRPr lang="en-US" dirty="0"/>
          </a:p>
        </p:txBody>
      </p:sp>
    </p:spTree>
    <p:extLst>
      <p:ext uri="{BB962C8B-B14F-4D97-AF65-F5344CB8AC3E}">
        <p14:creationId xmlns:p14="http://schemas.microsoft.com/office/powerpoint/2010/main" xmlns="" val="9954125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r>
              <a:rPr lang="en-US" dirty="0" smtClean="0"/>
              <a:t>Enum</a:t>
            </a:r>
          </a:p>
          <a:p>
            <a:pPr lvl="1"/>
            <a:r>
              <a:rPr lang="en-US" dirty="0" smtClean="0"/>
              <a:t>Restricts the values of specific type</a:t>
            </a:r>
          </a:p>
          <a:p>
            <a:pPr lvl="1"/>
            <a:r>
              <a:rPr lang="en-US" dirty="0" smtClean="0"/>
              <a:t>Can be used in switch-case</a:t>
            </a:r>
          </a:p>
          <a:p>
            <a:pPr lvl="1"/>
            <a:r>
              <a:rPr lang="en-US" dirty="0" smtClean="0"/>
              <a:t>Enums can have constructors</a:t>
            </a:r>
          </a:p>
          <a:p>
            <a:pPr lvl="1"/>
            <a:r>
              <a:rPr lang="en-US" dirty="0" smtClean="0"/>
              <a:t>Enums can have methods</a:t>
            </a:r>
          </a:p>
          <a:p>
            <a:pPr lvl="1"/>
            <a:r>
              <a:rPr lang="en-US" dirty="0" smtClean="0"/>
              <a:t>Enums can implement/extend an interface/class</a:t>
            </a:r>
          </a:p>
          <a:p>
            <a:pPr lvl="1"/>
            <a:r>
              <a:rPr lang="en-US" dirty="0" smtClean="0"/>
              <a:t>Enums provides methods through which you can get a set of all the values of the enum</a:t>
            </a:r>
          </a:p>
          <a:p>
            <a:pPr lvl="1"/>
            <a:endParaRPr lang="en-US" dirty="0" smtClean="0"/>
          </a:p>
          <a:p>
            <a:r>
              <a:rPr lang="en-US" dirty="0" smtClean="0"/>
              <a:t>Generics</a:t>
            </a:r>
          </a:p>
          <a:p>
            <a:pPr lvl="1"/>
            <a:r>
              <a:rPr lang="en-US" dirty="0" smtClean="0"/>
              <a:t>Provide type safety for collections</a:t>
            </a:r>
          </a:p>
          <a:p>
            <a:pPr lvl="1"/>
            <a:r>
              <a:rPr lang="en-US" dirty="0" smtClean="0"/>
              <a:t>&lt;&gt; are used to specify the </a:t>
            </a:r>
            <a:r>
              <a:rPr lang="en-US" smtClean="0"/>
              <a:t>generic type.</a:t>
            </a:r>
            <a:endParaRPr lang="en-US" dirty="0" smtClean="0"/>
          </a:p>
          <a:p>
            <a:pPr lvl="1"/>
            <a:r>
              <a:rPr lang="en-US" dirty="0" smtClean="0"/>
              <a:t>Type safety is not available at run-time. Type eraser erase generic types before execution. This is done to support backward compatibility.</a:t>
            </a:r>
          </a:p>
          <a:p>
            <a:pPr lvl="1"/>
            <a:r>
              <a:rPr lang="en-US" dirty="0" smtClean="0"/>
              <a:t>You can have your own generic classes and methods</a:t>
            </a:r>
          </a:p>
          <a:p>
            <a:pPr lvl="1"/>
            <a:r>
              <a:rPr lang="en-US" dirty="0" smtClean="0"/>
              <a:t>Wild cards are used in case of hierarchical generic types like &lt;? Extends Animal&gt; but it make it readable.</a:t>
            </a:r>
          </a:p>
          <a:p>
            <a:pPr lvl="1"/>
            <a:endParaRPr lang="en-US" dirty="0" smtClean="0"/>
          </a:p>
        </p:txBody>
      </p:sp>
    </p:spTree>
    <p:extLst>
      <p:ext uri="{BB962C8B-B14F-4D97-AF65-F5344CB8AC3E}">
        <p14:creationId xmlns:p14="http://schemas.microsoft.com/office/powerpoint/2010/main" xmlns="" val="37475817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sz="quarter" idx="14"/>
          </p:nvPr>
        </p:nvSpPr>
        <p:spPr>
          <a:xfrm>
            <a:off x="609599" y="870682"/>
            <a:ext cx="10929257" cy="5092700"/>
          </a:xfrm>
        </p:spPr>
        <p:txBody>
          <a:bodyPr/>
          <a:lstStyle/>
          <a:p>
            <a:r>
              <a:rPr lang="en-US" dirty="0">
                <a:hlinkClick r:id="rId2"/>
              </a:rPr>
              <a:t>http://</a:t>
            </a:r>
            <a:r>
              <a:rPr lang="en-US" dirty="0" smtClean="0">
                <a:hlinkClick r:id="rId2"/>
              </a:rPr>
              <a:t>www.javatpoint.com/collections-in-java</a:t>
            </a:r>
            <a:endParaRPr lang="en-US" dirty="0" smtClean="0"/>
          </a:p>
          <a:p>
            <a:endParaRPr lang="en-US" dirty="0"/>
          </a:p>
          <a:p>
            <a:r>
              <a:rPr lang="en-US" dirty="0" smtClean="0"/>
              <a:t>SCJP (Kathy </a:t>
            </a:r>
            <a:r>
              <a:rPr lang="en-US" dirty="0" err="1" smtClean="0"/>
              <a:t>Seira</a:t>
            </a:r>
            <a:r>
              <a:rPr lang="en-US" dirty="0" smtClean="0"/>
              <a:t>)</a:t>
            </a:r>
            <a:endParaRPr lang="en-US" dirty="0"/>
          </a:p>
        </p:txBody>
      </p:sp>
    </p:spTree>
    <p:extLst>
      <p:ext uri="{BB962C8B-B14F-4D97-AF65-F5344CB8AC3E}">
        <p14:creationId xmlns:p14="http://schemas.microsoft.com/office/powerpoint/2010/main" xmlns="" val="275642597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xmlns="" val="2574209210"/>
      </p:ext>
    </p:extLst>
  </p:cSld>
  <p:clrMapOvr>
    <a:masterClrMapping/>
  </p:clrMapOvr>
</p:sld>
</file>

<file path=ppt/theme/theme1.xml><?xml version="1.0" encoding="utf-8"?>
<a:theme xmlns:a="http://schemas.openxmlformats.org/drawingml/2006/main" name="Content Masters">
  <a:themeElements>
    <a:clrScheme name="SGM Color 2016">
      <a:dk1>
        <a:srgbClr val="22262E"/>
      </a:dk1>
      <a:lt1>
        <a:srgbClr val="FFFFFF"/>
      </a:lt1>
      <a:dk2>
        <a:srgbClr val="0A2A74"/>
      </a:dk2>
      <a:lt2>
        <a:srgbClr val="D0D0D0"/>
      </a:lt2>
      <a:accent1>
        <a:srgbClr val="1499E6"/>
      </a:accent1>
      <a:accent2>
        <a:srgbClr val="868686"/>
      </a:accent2>
      <a:accent3>
        <a:srgbClr val="DE2714"/>
      </a:accent3>
      <a:accent4>
        <a:srgbClr val="3A2139"/>
      </a:accent4>
      <a:accent5>
        <a:srgbClr val="AA9D82"/>
      </a:accent5>
      <a:accent6>
        <a:srgbClr val="1DA65D"/>
      </a:accent6>
      <a:hlink>
        <a:srgbClr val="C82506"/>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olution xmlns="24943d0a-27c4-4bf8-a607-4a8907b6c8ab"/>
    <Theme_x0020_2 xmlns="c8085c4b-1ac7-4641-80ad-2522959560d5"/>
    <Region xmlns="c8085c4b-1ac7-4641-80ad-2522959560d5"/>
    <Practice_x0020_2 xmlns="c8085c4b-1ac7-4641-80ad-2522959560d5"/>
    <Client_x0020_Segmentation xmlns="c8085c4b-1ac7-4641-80ad-2522959560d5" xsi:nil="true"/>
    <Sapient_x0020_Contact_x0028_s_x0029_ xmlns="c8085c4b-1ac7-4641-80ad-2522959560d5">
      <UserInfo>
        <DisplayName>i:0#.w|sapient\dkumme</DisplayName>
        <AccountId>136</AccountId>
        <AccountType/>
      </UserInfo>
    </Sapient_x0020_Contact_x0028_s_x0029_>
    <Domain xmlns="c8085c4b-1ac7-4641-80ad-2522959560d5"/>
    <Capability xmlns="c8085c4b-1ac7-4641-80ad-2522959560d5"/>
    <Key_x0020_Technologies xmlns="c8085c4b-1ac7-4641-80ad-2522959560d5"/>
    <Key_x0020_Word xmlns="24943d0a-27c4-4bf8-a607-4a8907b6c8a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 ma:contentTypeID="0x010100BA9AACD866FC1E4981E74F9CCA9E5CA0005B817ECD3F7FD84D9F3264808D7ACDD3" ma:contentTypeVersion="5" ma:contentTypeDescription="" ma:contentTypeScope="" ma:versionID="d2825f2e4a9b54e65d324119a5cbbcf9">
  <xsd:schema xmlns:xsd="http://www.w3.org/2001/XMLSchema" xmlns:xs="http://www.w3.org/2001/XMLSchema" xmlns:p="http://schemas.microsoft.com/office/2006/metadata/properties" xmlns:ns2="c8085c4b-1ac7-4641-80ad-2522959560d5" xmlns:ns4="24943d0a-27c4-4bf8-a607-4a8907b6c8ab" targetNamespace="http://schemas.microsoft.com/office/2006/metadata/properties" ma:root="true" ma:fieldsID="29b71cb4a96d73055e5f9ffe46ed1e26" ns2:_="" ns4:_="">
    <xsd:import namespace="c8085c4b-1ac7-4641-80ad-2522959560d5"/>
    <xsd:import namespace="24943d0a-27c4-4bf8-a607-4a8907b6c8ab"/>
    <xsd:element name="properties">
      <xsd:complexType>
        <xsd:sequence>
          <xsd:element name="documentManagement">
            <xsd:complexType>
              <xsd:all>
                <xsd:element ref="ns2:Domain" minOccurs="0"/>
                <xsd:element ref="ns2:Practice_x0020_2" minOccurs="0"/>
                <xsd:element ref="ns2:Theme_x0020_2" minOccurs="0"/>
                <xsd:element ref="ns2:Sapient_x0020_Contact_x0028_s_x0029_" minOccurs="0"/>
                <xsd:element ref="ns2:Client_x0020_Segmentation" minOccurs="0"/>
                <xsd:element ref="ns2:Region" minOccurs="0"/>
                <xsd:element ref="ns2:Key_x0020_Technologies" minOccurs="0"/>
                <xsd:element ref="ns2:Capability" minOccurs="0"/>
                <xsd:element ref="ns4:Solution" minOccurs="0"/>
                <xsd:element ref="ns4:Key_x0020_Wor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085c4b-1ac7-4641-80ad-2522959560d5" elementFormDefault="qualified">
    <xsd:import namespace="http://schemas.microsoft.com/office/2006/documentManagement/types"/>
    <xsd:import namespace="http://schemas.microsoft.com/office/infopath/2007/PartnerControls"/>
    <xsd:element name="Domain" ma:index="8" nillable="true" ma:displayName="Domain" ma:internalName="Domain">
      <xsd:complexType>
        <xsd:complexContent>
          <xsd:extension base="dms:MultiChoice">
            <xsd:sequence>
              <xsd:element name="Value" maxOccurs="unbounded" minOccurs="0" nillable="true">
                <xsd:simpleType>
                  <xsd:restriction base="dms:Choice">
                    <xsd:enumeration value="Business Analysis"/>
                    <xsd:enumeration value="Business Development"/>
                    <xsd:enumeration value="General Management"/>
                    <xsd:enumeration value="Operations"/>
                    <xsd:enumeration value="Program Management"/>
                    <xsd:enumeration value="Quality Assurance"/>
                    <xsd:enumeration value="User Experience"/>
                    <xsd:enumeration value="Technology"/>
                  </xsd:restriction>
                </xsd:simpleType>
              </xsd:element>
            </xsd:sequence>
          </xsd:extension>
        </xsd:complexContent>
      </xsd:complexType>
    </xsd:element>
    <xsd:element name="Practice_x0020_2" ma:index="9" nillable="true" ma:displayName="Practice" ma:internalName="Practice_x0020_2">
      <xsd:complexType>
        <xsd:complexContent>
          <xsd:extension base="dms:MultiChoice">
            <xsd:sequence>
              <xsd:element name="Value" maxOccurs="unbounded" minOccurs="0" nillable="true">
                <xsd:simpleType>
                  <xsd:restriction base="dms:Choice">
                    <xsd:enumeration value="Buy-Side Investment Process"/>
                    <xsd:enumeration value="Clearing &amp; Collateral"/>
                    <xsd:enumeration value="CTRM"/>
                    <xsd:enumeration value="Data Management"/>
                    <xsd:enumeration value="Derivatives Platforms"/>
                    <xsd:enumeration value="Operational Risk"/>
                    <xsd:enumeration value="Pipeline and Shipping"/>
                    <xsd:enumeration value="Portfolio Accounting"/>
                    <xsd:enumeration value="Regulatory Reporting"/>
                    <xsd:enumeration value="Trade Documentation"/>
                    <xsd:enumeration value="Valuation and Risk Analytics"/>
                  </xsd:restriction>
                </xsd:simpleType>
              </xsd:element>
            </xsd:sequence>
          </xsd:extension>
        </xsd:complexContent>
      </xsd:complexType>
    </xsd:element>
    <xsd:element name="Theme_x0020_2" ma:index="10" nillable="true" ma:displayName="Theme" ma:internalName="Theme_x0020_2">
      <xsd:complexType>
        <xsd:complexContent>
          <xsd:extension base="dms:MultiChoice">
            <xsd:sequence>
              <xsd:element name="Value" maxOccurs="unbounded" minOccurs="0" nillable="true">
                <xsd:simpleType>
                  <xsd:restriction base="dms:Choice">
                    <xsd:enumeration value="Clearing and Collateral"/>
                    <xsd:enumeration value="Client Portals"/>
                    <xsd:enumeration value="Data Readiness"/>
                    <xsd:enumeration value="Energy Intelligence"/>
                    <xsd:enumeration value="Enterprise Risk"/>
                    <xsd:enumeration value="Industrialization"/>
                    <xsd:enumeration value="Mid-Stream"/>
                    <xsd:enumeration value="Regulatory Reporting"/>
                    <xsd:enumeration value="Research"/>
                    <xsd:enumeration value="Structured Finance"/>
                    <xsd:enumeration value="Wealth"/>
                  </xsd:restriction>
                </xsd:simpleType>
              </xsd:element>
            </xsd:sequence>
          </xsd:extension>
        </xsd:complexContent>
      </xsd:complexType>
    </xsd:element>
    <xsd:element name="Sapient_x0020_Contact_x0028_s_x0029_" ma:index="13" nillable="true" ma:displayName="Sapient Contact(s)" ma:list="UserInfo" ma:SharePointGroup="0" ma:internalName="Sapient_x0020_Contact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egmentation" ma:index="14" nillable="true" ma:displayName="Client Segmentation" ma:format="Dropdown" ma:internalName="Client_x0020_Segmentation">
      <xsd:simpleType>
        <xsd:restriction base="dms:Choice">
          <xsd:enumeration value="Banks - Global Investment Bank"/>
          <xsd:enumeration value="Banks - Regional Investment Bank"/>
          <xsd:enumeration value="Banks - Custodians"/>
          <xsd:enumeration value="Banks - Brokers"/>
          <xsd:enumeration value="Investment Management - Institutional Asset Manager"/>
          <xsd:enumeration value="Investment Management - Hedge Funds"/>
          <xsd:enumeration value="Investment Management - Mutual Funds"/>
          <xsd:enumeration value="Investment Management - Wealth Management"/>
          <xsd:enumeration value="Investment Management - Fund Administration"/>
          <xsd:enumeration value="Intermediaries - Exchanges"/>
          <xsd:enumeration value="Intermediaries - Clearing House"/>
          <xsd:enumeration value="Intermediaries - ISO"/>
          <xsd:enumeration value="Intermediaries - Industry Associations"/>
          <xsd:enumeration value="Energy &amp; Commodity Companies - Global Oil"/>
          <xsd:enumeration value="Energy &amp; Commodity Companies - Mid-stream Operators"/>
          <xsd:enumeration value="Energy &amp; Commodity Companies - EU Energy Merchants"/>
          <xsd:enumeration value="Energy &amp; Commodity Companies - NA Energy Merchants"/>
          <xsd:enumeration value="Governments &amp; Regulators - US"/>
          <xsd:enumeration value="Governments &amp; Regulators - UK"/>
          <xsd:enumeration value="Governments &amp; Regulators - Canada"/>
          <xsd:enumeration value="Governments &amp; Regulators - EU"/>
          <xsd:enumeration value="Governments &amp; Regulators - Asia"/>
          <xsd:enumeration value="Partner"/>
          <xsd:enumeration value="Competitor"/>
          <xsd:enumeration value="Vendor"/>
        </xsd:restriction>
      </xsd:simpleType>
    </xsd:element>
    <xsd:element name="Region" ma:index="15"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sia"/>
                    <xsd:enumeration value="Australia"/>
                    <xsd:enumeration value="Canada"/>
                    <xsd:enumeration value="EU"/>
                    <xsd:enumeration value="EU - UK"/>
                    <xsd:enumeration value="India"/>
                    <xsd:enumeration value="Middle East"/>
                    <xsd:enumeration value="S. America"/>
                    <xsd:enumeration value="USA"/>
                  </xsd:restriction>
                </xsd:simpleType>
              </xsd:element>
            </xsd:sequence>
          </xsd:extension>
        </xsd:complexContent>
      </xsd:complexType>
    </xsd:element>
    <xsd:element name="Key_x0020_Technologies" ma:index="16" nillable="true" ma:displayName="Key Technologies" ma:list="{17722692-f909-4a6d-9d7c-4d99fd41a240}" ma:internalName="Key_x0020_Technologies" ma:showField="Active_x0020_Title" ma:web="c8085c4b-1ac7-4641-80ad-2522959560d5">
      <xsd:complexType>
        <xsd:complexContent>
          <xsd:extension base="dms:MultiChoiceLookup">
            <xsd:sequence>
              <xsd:element name="Value" type="dms:Lookup" maxOccurs="unbounded" minOccurs="0" nillable="true"/>
            </xsd:sequence>
          </xsd:extension>
        </xsd:complexContent>
      </xsd:complexType>
    </xsd:element>
    <xsd:element name="Capability" ma:index="17" nillable="true" ma:displayName="Capability" ma:list="{c6488a8c-465d-4018-ba9f-27905420605d}" ma:internalName="Capability" ma:showField="Title" ma:web="c8085c4b-1ac7-4641-80ad-2522959560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943d0a-27c4-4bf8-a607-4a8907b6c8ab" elementFormDefault="qualified">
    <xsd:import namespace="http://schemas.microsoft.com/office/2006/documentManagement/types"/>
    <xsd:import namespace="http://schemas.microsoft.com/office/infopath/2007/PartnerControls"/>
    <xsd:element name="Solution" ma:index="18" nillable="true" ma:displayName="Solution" ma:list="{228c778e-9a00-4699-9aa7-da888e41b916}" ma:internalName="Solution" ma:showField="Title">
      <xsd:complexType>
        <xsd:complexContent>
          <xsd:extension base="dms:MultiChoiceLookup">
            <xsd:sequence>
              <xsd:element name="Value" type="dms:Lookup" maxOccurs="unbounded" minOccurs="0" nillable="true"/>
            </xsd:sequence>
          </xsd:extension>
        </xsd:complexContent>
      </xsd:complexType>
    </xsd:element>
    <xsd:element name="Key_x0020_Word" ma:index="19" nillable="true" ma:displayName="Key Word" ma:hidden="true" ma:list="{92a028d3-ecb9-485b-ac47-c09f6ebe3090}" ma:internalName="Key_x0020_Word" ma:readOnly="fals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2" ma:displayName="Comments"/>
        <xsd:element name="keywords" minOccurs="0" maxOccurs="1" type="xsd:string" ma:index="1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61D4D0-73CC-4280-AF59-F361C383B16A}">
  <ds:schemaRefs>
    <ds:schemaRef ds:uri="http://purl.org/dc/dcmitype/"/>
    <ds:schemaRef ds:uri="http://schemas.microsoft.com/office/2006/metadata/properties"/>
    <ds:schemaRef ds:uri="http://schemas.openxmlformats.org/package/2006/metadata/core-properties"/>
    <ds:schemaRef ds:uri="c8085c4b-1ac7-4641-80ad-2522959560d5"/>
    <ds:schemaRef ds:uri="http://purl.org/dc/elements/1.1/"/>
    <ds:schemaRef ds:uri="http://schemas.microsoft.com/office/2006/documentManagement/types"/>
    <ds:schemaRef ds:uri="http://www.w3.org/XML/1998/namespace"/>
    <ds:schemaRef ds:uri="http://schemas.microsoft.com/office/infopath/2007/PartnerControls"/>
    <ds:schemaRef ds:uri="24943d0a-27c4-4bf8-a607-4a8907b6c8ab"/>
    <ds:schemaRef ds:uri="http://purl.org/dc/terms/"/>
  </ds:schemaRefs>
</ds:datastoreItem>
</file>

<file path=customXml/itemProps2.xml><?xml version="1.0" encoding="utf-8"?>
<ds:datastoreItem xmlns:ds="http://schemas.openxmlformats.org/officeDocument/2006/customXml" ds:itemID="{20F316D6-DEC8-4AC9-BE68-A9B7E99898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085c4b-1ac7-4641-80ad-2522959560d5"/>
    <ds:schemaRef ds:uri="24943d0a-27c4-4bf8-a607-4a8907b6c8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F53719-B4BD-49BC-B198-39FD3ED573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16598</TotalTime>
  <Words>5586</Words>
  <Application>Microsoft Office PowerPoint</Application>
  <PresentationFormat>Custom</PresentationFormat>
  <Paragraphs>905</Paragraphs>
  <Slides>96</Slides>
  <Notes>18</Notes>
  <HiddenSlides>0</HiddenSlides>
  <MMClips>0</MMClip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Content Masters</vt:lpstr>
      <vt:lpstr>Java Collections</vt:lpstr>
      <vt:lpstr>Slide 2</vt:lpstr>
      <vt:lpstr>Objectives</vt:lpstr>
      <vt:lpstr>Collections</vt:lpstr>
      <vt:lpstr>Collection Framework</vt:lpstr>
      <vt:lpstr>Hierarchy</vt:lpstr>
      <vt:lpstr>Benefits</vt:lpstr>
      <vt:lpstr>Features</vt:lpstr>
      <vt:lpstr>Collection Framework (Interface and classes)</vt:lpstr>
      <vt:lpstr>The interface and class hierarchy for collection</vt:lpstr>
      <vt:lpstr>Four basic Flavors of collections </vt:lpstr>
      <vt:lpstr>List Interface</vt:lpstr>
      <vt:lpstr>ArrayList</vt:lpstr>
      <vt:lpstr>Exercise</vt:lpstr>
      <vt:lpstr>LinkedList </vt:lpstr>
      <vt:lpstr>Vector</vt:lpstr>
      <vt:lpstr>Stack </vt:lpstr>
      <vt:lpstr>Exercise</vt:lpstr>
      <vt:lpstr>Set (Interface)</vt:lpstr>
      <vt:lpstr>HashSet</vt:lpstr>
      <vt:lpstr>HashSet - Ensuring Uniqueness</vt:lpstr>
      <vt:lpstr>HashSet – Bucketing Algorithm</vt:lpstr>
      <vt:lpstr>TreeSet</vt:lpstr>
      <vt:lpstr>Exercise – HashSet and TreeSet</vt:lpstr>
      <vt:lpstr>Comparing Elements</vt:lpstr>
      <vt:lpstr>Comparing Elements(Contd..)</vt:lpstr>
      <vt:lpstr>Exercise</vt:lpstr>
      <vt:lpstr>Exercise – Sorting Bicycles (Optional Exercise)</vt:lpstr>
      <vt:lpstr>Map Interface</vt:lpstr>
      <vt:lpstr>HashMap </vt:lpstr>
      <vt:lpstr>Capacity and Load Factor</vt:lpstr>
      <vt:lpstr>Exercise</vt:lpstr>
      <vt:lpstr>Internals of a HashMap</vt:lpstr>
      <vt:lpstr>Internals of HashMap (Contd..)</vt:lpstr>
      <vt:lpstr>Internals of HashMap (Contd..)</vt:lpstr>
      <vt:lpstr>Quiz Time</vt:lpstr>
      <vt:lpstr>Hashtable</vt:lpstr>
      <vt:lpstr>LinkedHashMap</vt:lpstr>
      <vt:lpstr>TreeMap</vt:lpstr>
      <vt:lpstr>WeakHashMap</vt:lpstr>
      <vt:lpstr>WeakHashMap (Contd..)</vt:lpstr>
      <vt:lpstr>IdentityHashMap</vt:lpstr>
      <vt:lpstr>IdentityHashMap(Contd..)</vt:lpstr>
      <vt:lpstr>Queue Interface</vt:lpstr>
      <vt:lpstr>PriorityQueue</vt:lpstr>
      <vt:lpstr>Exercise</vt:lpstr>
      <vt:lpstr>Solution </vt:lpstr>
      <vt:lpstr>Sorting </vt:lpstr>
      <vt:lpstr>Sorting Collections</vt:lpstr>
      <vt:lpstr>Let’s sort DVDInfo</vt:lpstr>
      <vt:lpstr>DVDInfo (Contd..)</vt:lpstr>
      <vt:lpstr>Comparable</vt:lpstr>
      <vt:lpstr>compareTo() method</vt:lpstr>
      <vt:lpstr>Comparator</vt:lpstr>
      <vt:lpstr>Comparing Comparable to Comparator</vt:lpstr>
      <vt:lpstr>Sorting with Arrays Class</vt:lpstr>
      <vt:lpstr>Exercise</vt:lpstr>
      <vt:lpstr>Searching </vt:lpstr>
      <vt:lpstr>Searching (contd..)</vt:lpstr>
      <vt:lpstr>Exercise</vt:lpstr>
      <vt:lpstr>Enum</vt:lpstr>
      <vt:lpstr>Enum Features</vt:lpstr>
      <vt:lpstr>Iteration over Enum values</vt:lpstr>
      <vt:lpstr>Exercise</vt:lpstr>
      <vt:lpstr>Exercise</vt:lpstr>
      <vt:lpstr>Adding methods to an Enum</vt:lpstr>
      <vt:lpstr>Enums and Collections</vt:lpstr>
      <vt:lpstr>EnumSet</vt:lpstr>
      <vt:lpstr>EnumMap</vt:lpstr>
      <vt:lpstr>Exercise</vt:lpstr>
      <vt:lpstr>Exercise</vt:lpstr>
      <vt:lpstr>Assignment</vt:lpstr>
      <vt:lpstr>Need of Generics</vt:lpstr>
      <vt:lpstr>Introduction</vt:lpstr>
      <vt:lpstr>Generics: Usage in Collection</vt:lpstr>
      <vt:lpstr>Exercise</vt:lpstr>
      <vt:lpstr>Exercise</vt:lpstr>
      <vt:lpstr>Generic Types</vt:lpstr>
      <vt:lpstr>Raw Types</vt:lpstr>
      <vt:lpstr>Generic Method</vt:lpstr>
      <vt:lpstr>Exercise</vt:lpstr>
      <vt:lpstr>Exercise</vt:lpstr>
      <vt:lpstr>Bounds of Type Variable</vt:lpstr>
      <vt:lpstr>Exercise</vt:lpstr>
      <vt:lpstr>Inheritance rules of generic types</vt:lpstr>
      <vt:lpstr>Wild Card</vt:lpstr>
      <vt:lpstr>Exercise</vt:lpstr>
      <vt:lpstr>Type Eraser</vt:lpstr>
      <vt:lpstr>Type Eraser (Contd..)</vt:lpstr>
      <vt:lpstr>Limitations</vt:lpstr>
      <vt:lpstr>Recap</vt:lpstr>
      <vt:lpstr>Recap</vt:lpstr>
      <vt:lpstr>Recap</vt:lpstr>
      <vt:lpstr>Recap</vt:lpstr>
      <vt:lpstr>References</vt:lpstr>
      <vt:lpstr>THANK YOU</vt:lpstr>
    </vt:vector>
  </TitlesOfParts>
  <Company>Sapient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 PPT Template 16x9</dc:title>
  <dc:creator>Dan Kummer</dc:creator>
  <cp:lastModifiedBy>nishchay.naresh</cp:lastModifiedBy>
  <cp:revision>214</cp:revision>
  <cp:lastPrinted>2015-02-14T20:13:28Z</cp:lastPrinted>
  <dcterms:created xsi:type="dcterms:W3CDTF">2015-02-05T19:35:34Z</dcterms:created>
  <dcterms:modified xsi:type="dcterms:W3CDTF">2018-04-28T15:41:39Z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0x010100BA9AACD866FC1E4981E74F9CCA9E5CA0005B817ECD3F7FD84D9F3264808D7ACDD3</vt:lpwstr>
  </property>
</Properties>
</file>