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78"/>
  </p:notesMasterIdLst>
  <p:handoutMasterIdLst>
    <p:handoutMasterId r:id="rId79"/>
  </p:handoutMasterIdLst>
  <p:sldIdLst>
    <p:sldId id="258" r:id="rId5"/>
    <p:sldId id="331" r:id="rId6"/>
    <p:sldId id="339" r:id="rId7"/>
    <p:sldId id="347" r:id="rId8"/>
    <p:sldId id="348" r:id="rId9"/>
    <p:sldId id="349" r:id="rId10"/>
    <p:sldId id="340" r:id="rId11"/>
    <p:sldId id="341" r:id="rId12"/>
    <p:sldId id="309" r:id="rId13"/>
    <p:sldId id="334" r:id="rId14"/>
    <p:sldId id="336" r:id="rId15"/>
    <p:sldId id="368" r:id="rId16"/>
    <p:sldId id="337" r:id="rId17"/>
    <p:sldId id="338" r:id="rId18"/>
    <p:sldId id="369" r:id="rId19"/>
    <p:sldId id="370" r:id="rId20"/>
    <p:sldId id="371" r:id="rId21"/>
    <p:sldId id="372" r:id="rId22"/>
    <p:sldId id="350" r:id="rId23"/>
    <p:sldId id="351" r:id="rId24"/>
    <p:sldId id="373" r:id="rId25"/>
    <p:sldId id="374" r:id="rId26"/>
    <p:sldId id="375" r:id="rId27"/>
    <p:sldId id="376" r:id="rId28"/>
    <p:sldId id="377" r:id="rId29"/>
    <p:sldId id="378" r:id="rId30"/>
    <p:sldId id="379" r:id="rId31"/>
    <p:sldId id="343" r:id="rId32"/>
    <p:sldId id="346" r:id="rId33"/>
    <p:sldId id="344" r:id="rId34"/>
    <p:sldId id="345" r:id="rId35"/>
    <p:sldId id="366" r:id="rId36"/>
    <p:sldId id="367" r:id="rId37"/>
    <p:sldId id="381" r:id="rId38"/>
    <p:sldId id="382" r:id="rId39"/>
    <p:sldId id="352" r:id="rId40"/>
    <p:sldId id="353" r:id="rId41"/>
    <p:sldId id="354" r:id="rId42"/>
    <p:sldId id="355" r:id="rId43"/>
    <p:sldId id="399" r:id="rId44"/>
    <p:sldId id="398" r:id="rId45"/>
    <p:sldId id="356" r:id="rId46"/>
    <p:sldId id="357" r:id="rId47"/>
    <p:sldId id="358" r:id="rId48"/>
    <p:sldId id="359" r:id="rId49"/>
    <p:sldId id="397" r:id="rId50"/>
    <p:sldId id="360" r:id="rId51"/>
    <p:sldId id="361" r:id="rId52"/>
    <p:sldId id="380" r:id="rId53"/>
    <p:sldId id="383" r:id="rId54"/>
    <p:sldId id="384" r:id="rId55"/>
    <p:sldId id="385" r:id="rId56"/>
    <p:sldId id="386" r:id="rId57"/>
    <p:sldId id="387" r:id="rId58"/>
    <p:sldId id="388" r:id="rId59"/>
    <p:sldId id="389" r:id="rId60"/>
    <p:sldId id="390" r:id="rId61"/>
    <p:sldId id="391" r:id="rId62"/>
    <p:sldId id="392" r:id="rId63"/>
    <p:sldId id="404" r:id="rId64"/>
    <p:sldId id="405" r:id="rId65"/>
    <p:sldId id="401" r:id="rId66"/>
    <p:sldId id="402" r:id="rId67"/>
    <p:sldId id="403" r:id="rId68"/>
    <p:sldId id="400" r:id="rId69"/>
    <p:sldId id="393" r:id="rId70"/>
    <p:sldId id="394" r:id="rId71"/>
    <p:sldId id="342" r:id="rId72"/>
    <p:sldId id="364" r:id="rId73"/>
    <p:sldId id="395" r:id="rId74"/>
    <p:sldId id="396" r:id="rId75"/>
    <p:sldId id="332" r:id="rId76"/>
    <p:sldId id="261" r:id="rId7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88706" autoAdjust="0"/>
  </p:normalViewPr>
  <p:slideViewPr>
    <p:cSldViewPr snapToGrid="0" showGuides="1">
      <p:cViewPr varScale="1">
        <p:scale>
          <a:sx n="66" d="100"/>
          <a:sy n="66" d="100"/>
        </p:scale>
        <p:origin x="-876" y="-114"/>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9/19/2016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31DB2D6E-2C5B-4CBA-BF1E-E3116964AF0E}" type="slidenum">
              <a:rPr lang="en-US" altLang="en-US" sz="1200" smtClean="0">
                <a:solidFill>
                  <a:schemeClr val="tx1"/>
                </a:solidFill>
              </a:rPr>
              <a:pPr eaLnBrk="1" hangingPunct="1"/>
              <a:t>3</a:t>
            </a:fld>
            <a:endParaRPr lang="en-US" altLang="en-US" sz="1200" smtClean="0">
              <a:solidFill>
                <a:schemeClr val="tx1"/>
              </a:solidFill>
            </a:endParaRPr>
          </a:p>
        </p:txBody>
      </p:sp>
      <p:sp>
        <p:nvSpPr>
          <p:cNvPr id="111619" name="Rectangle 2"/>
          <p:cNvSpPr>
            <a:spLocks noGrp="1" noRot="1" noChangeAspect="1" noChangeArrowheads="1" noTextEdit="1"/>
          </p:cNvSpPr>
          <p:nvPr>
            <p:ph type="sldImg"/>
          </p:nvPr>
        </p:nvSpPr>
        <p:spPr>
          <a:xfrm>
            <a:off x="1143000" y="685800"/>
            <a:ext cx="4572000" cy="34290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eaLnBrk="1" hangingPunct="1"/>
            <a:r>
              <a:rPr lang="en-US" altLang="en-US" smtClean="0">
                <a:ea typeface="ＭＳ Ｐゴシック" pitchFamily="34" charset="-128"/>
              </a:rPr>
              <a:t>Multitasking - what seems like - the context switching is so fast that programs seem to working concurrently but in fact they are working sequentially</a:t>
            </a:r>
          </a:p>
          <a:p>
            <a:pPr lvl="1" algn="just" eaLnBrk="1" hangingPunct="1"/>
            <a:endParaRPr lang="en-US" altLang="en-US" smtClean="0">
              <a:ea typeface="ＭＳ Ｐゴシック" pitchFamily="34" charset="-128"/>
            </a:endParaRPr>
          </a:p>
          <a:p>
            <a:pPr lvl="1" eaLnBrk="1" hangingPunct="1"/>
            <a:r>
              <a:rPr lang="en-US" altLang="en-US" b="1" smtClean="0">
                <a:ea typeface="ＭＳ Ｐゴシック" pitchFamily="34" charset="-128"/>
              </a:rPr>
              <a:t>Amdahl's Law</a:t>
            </a:r>
          </a:p>
          <a:p>
            <a:pPr lvl="1" eaLnBrk="1" hangingPunct="1"/>
            <a:r>
              <a:rPr lang="en-US" altLang="en-US" smtClean="0">
                <a:ea typeface="ＭＳ Ｐゴシック" pitchFamily="34" charset="-128"/>
              </a:rPr>
              <a:t>Concurrency promises to perform certain task faster as these tasks can be divided into subtasks and these subtasks can be executed in parallel. Of course the runtime is limited by parts of the task which can be performed in parallel. The theoretical possible performance gain can be calculated by Amdahl's Law. If F is the percentage of the program which can not run in parallel and N is the number of processes then the maximum performance gain is 1/ (F+ ((1-F)/n)).</a:t>
            </a:r>
          </a:p>
          <a:p>
            <a:pPr eaLnBrk="1" hangingPunct="1"/>
            <a:endParaRPr lang="en-IN" alt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23A874E5-F918-4D79-AD96-0D3D51104823}"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ea typeface="ＭＳ Ｐゴシック" pitchFamily="34" charset="-128"/>
              </a:rPr>
              <a:t>Thread is now in runnable state</a:t>
            </a:r>
          </a:p>
          <a:p>
            <a:pPr eaLnBrk="1" hangingPunct="1"/>
            <a:r>
              <a:rPr lang="en-US" altLang="en-US" b="1" smtClean="0">
                <a:ea typeface="ＭＳ Ｐゴシック" pitchFamily="34" charset="-128"/>
              </a:rPr>
              <a:t>When the thread gets a chance, it’s run method runs</a:t>
            </a:r>
          </a:p>
          <a:p>
            <a:pPr eaLnBrk="1" hangingPunct="1"/>
            <a:endParaRPr lang="en-IN" alt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0B7744F9-58EE-4770-8C30-CDE2A7412017}" type="slidenum">
              <a:rPr lang="en-US" altLang="en-US" sz="1200" smtClean="0">
                <a:solidFill>
                  <a:schemeClr val="tx1"/>
                </a:solidFill>
              </a:rPr>
              <a:pPr eaLnBrk="1" hangingPunct="1"/>
              <a:t>24</a:t>
            </a:fld>
            <a:endParaRPr lang="en-US" altLang="en-US" sz="1200" smtClean="0">
              <a:solidFill>
                <a:schemeClr val="tx1"/>
              </a:solidFill>
            </a:endParaRPr>
          </a:p>
        </p:txBody>
      </p:sp>
      <p:sp>
        <p:nvSpPr>
          <p:cNvPr id="116739" name="Rectangle 2"/>
          <p:cNvSpPr>
            <a:spLocks noGrp="1" noRot="1" noChangeAspect="1" noChangeArrowheads="1" noTextEdit="1"/>
          </p:cNvSpPr>
          <p:nvPr>
            <p:ph type="sldImg"/>
          </p:nvPr>
        </p:nvSpPr>
        <p:spPr>
          <a:xfrm>
            <a:off x="1143000" y="685800"/>
            <a:ext cx="4572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mtClean="0">
                <a:ea typeface="ＭＳ Ｐゴシック" pitchFamily="34" charset="-128"/>
              </a:rPr>
              <a:t>Runnable is the task. Define your logic in runnable and hand it over to Thread to run the task.</a:t>
            </a:r>
          </a:p>
          <a:p>
            <a:pPr eaLnBrk="1" hangingPunct="1"/>
            <a:endParaRPr lang="en-IN" altLang="en-US"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966638EF-6A6D-4407-AC13-EB6D1705A475}"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117763" name="Rectangle 2"/>
          <p:cNvSpPr>
            <a:spLocks noGrp="1" noRot="1" noChangeAspect="1" noChangeArrowheads="1" noTextEdit="1"/>
          </p:cNvSpPr>
          <p:nvPr>
            <p:ph type="sldImg"/>
          </p:nvPr>
        </p:nvSpPr>
        <p:spPr>
          <a:xfrm>
            <a:off x="1143000" y="685800"/>
            <a:ext cx="45720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815E5150-C026-486D-AC81-793B167756F6}" type="slidenum">
              <a:rPr lang="en-US" altLang="en-US" sz="1200" smtClean="0">
                <a:solidFill>
                  <a:schemeClr val="tx1"/>
                </a:solidFill>
              </a:rPr>
              <a:pPr eaLnBrk="1" hangingPunct="1"/>
              <a:t>28</a:t>
            </a:fld>
            <a:endParaRPr lang="en-US" altLang="en-US" sz="1200" smtClean="0">
              <a:solidFill>
                <a:schemeClr val="tx1"/>
              </a:solidFill>
            </a:endParaRPr>
          </a:p>
        </p:txBody>
      </p:sp>
      <p:sp>
        <p:nvSpPr>
          <p:cNvPr id="123907" name="Rectangle 2"/>
          <p:cNvSpPr>
            <a:spLocks noGrp="1" noRot="1" noChangeAspect="1" noChangeArrowheads="1" noTextEdit="1"/>
          </p:cNvSpPr>
          <p:nvPr>
            <p:ph type="sldImg"/>
          </p:nvPr>
        </p:nvSpPr>
        <p:spPr>
          <a:xfrm>
            <a:off x="1143000" y="685800"/>
            <a:ext cx="4572000" cy="34290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D:\Softwares\JDK16Docs\api\index.html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2DCF9EF9-B700-4588-B062-03D9F1B89553}" type="slidenum">
              <a:rPr lang="en-US" altLang="en-US" sz="1200" smtClean="0">
                <a:solidFill>
                  <a:schemeClr val="tx1"/>
                </a:solidFill>
              </a:rPr>
              <a:pPr eaLnBrk="1" hangingPunct="1"/>
              <a:t>30</a:t>
            </a:fld>
            <a:endParaRPr lang="en-US" altLang="en-US" sz="1200" smtClean="0">
              <a:solidFill>
                <a:schemeClr val="tx1"/>
              </a:solidFill>
            </a:endParaRPr>
          </a:p>
        </p:txBody>
      </p:sp>
      <p:sp>
        <p:nvSpPr>
          <p:cNvPr id="124931" name="Rectangle 2"/>
          <p:cNvSpPr>
            <a:spLocks noGrp="1" noRot="1" noChangeAspect="1" noChangeArrowheads="1" noTextEdit="1"/>
          </p:cNvSpPr>
          <p:nvPr>
            <p:ph type="sldImg"/>
          </p:nvPr>
        </p:nvSpPr>
        <p:spPr>
          <a:xfrm>
            <a:off x="1143000" y="685800"/>
            <a:ext cx="4572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http://technicalmumbojumbo.wordpress.com/2009/08/28/java-util-concurrent-atomic-atomicinteger/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F15185DF-7EC5-4D2C-ABE1-DA4B25CF7746}" type="slidenum">
              <a:rPr lang="en-US" altLang="en-US" sz="1200" smtClean="0">
                <a:solidFill>
                  <a:schemeClr val="tx1"/>
                </a:solidFill>
              </a:rPr>
              <a:pPr eaLnBrk="1" hangingPunct="1"/>
              <a:t>31</a:t>
            </a:fld>
            <a:endParaRPr lang="en-US" altLang="en-US" sz="1200" smtClean="0">
              <a:solidFill>
                <a:schemeClr val="tx1"/>
              </a:solidFill>
            </a:endParaRPr>
          </a:p>
        </p:txBody>
      </p:sp>
      <p:sp>
        <p:nvSpPr>
          <p:cNvPr id="125955" name="Rectangle 2"/>
          <p:cNvSpPr>
            <a:spLocks noGrp="1" noRot="1" noChangeAspect="1" noChangeArrowheads="1" noTextEdit="1"/>
          </p:cNvSpPr>
          <p:nvPr>
            <p:ph type="sldImg"/>
          </p:nvPr>
        </p:nvSpPr>
        <p:spPr>
          <a:xfrm>
            <a:off x="1143000" y="685800"/>
            <a:ext cx="4572000" cy="342900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http://technicalmumbojumbo.wordpress.com/2009/08/28/java-util-concurrent-atomic-atomicinteger/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143000" y="685800"/>
            <a:ext cx="4572000" cy="34290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9D9F6B61-FE50-4FE3-9159-CD445E48205D}" type="slidenum">
              <a:rPr lang="en-US" altLang="en-US" smtClean="0"/>
              <a:pPr eaLnBrk="1" hangingPunct="1">
                <a:spcBef>
                  <a:spcPct val="0"/>
                </a:spcBef>
              </a:pPr>
              <a:t>33</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382588" y="685800"/>
            <a:ext cx="6092825" cy="3429000"/>
          </a:xfrm>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F82D64E1-3323-4338-AE1D-5DBA6A119281}" type="slidenum">
              <a:rPr lang="en-US" altLang="en-US" smtClean="0"/>
              <a:pPr eaLnBrk="1" hangingPunct="1">
                <a:spcBef>
                  <a:spcPct val="0"/>
                </a:spcBef>
              </a:pPr>
              <a:t>36</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54276"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5BE21606-5425-4177-8CC1-82DAE5A7E94E}" type="slidenum">
              <a:rPr lang="en-US" altLang="en-US"/>
              <a:pPr algn="r" eaLnBrk="1" hangingPunct="1">
                <a:spcBef>
                  <a:spcPct val="0"/>
                </a:spcBef>
              </a:pPr>
              <a:t>39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54276"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5BE21606-5425-4177-8CC1-82DAE5A7E94E}" type="slidenum">
              <a:rPr lang="en-US" altLang="en-US"/>
              <a:pPr algn="r" eaLnBrk="1" hangingPunct="1">
                <a:spcBef>
                  <a:spcPct val="0"/>
                </a:spcBef>
              </a:pPr>
              <a:t>40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382588" y="685800"/>
            <a:ext cx="6092825" cy="3429000"/>
          </a:xfrm>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162DFB4-35BA-4D3C-85A9-3ED2948B1994}" type="slidenum">
              <a:rPr lang="en-US" altLang="en-US" smtClean="0"/>
              <a:pPr eaLnBrk="1" hangingPunct="1">
                <a:spcBef>
                  <a:spcPct val="0"/>
                </a:spcBef>
              </a:pPr>
              <a:t>4</a:t>
            </a:fld>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54276"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5BE21606-5425-4177-8CC1-82DAE5A7E94E}" type="slidenum">
              <a:rPr lang="en-US" altLang="en-US"/>
              <a:pPr algn="r" eaLnBrk="1" hangingPunct="1">
                <a:spcBef>
                  <a:spcPct val="0"/>
                </a:spcBef>
              </a:pPr>
              <a:t>41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382588" y="685800"/>
            <a:ext cx="6092825" cy="3429000"/>
          </a:xfrm>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55300"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5D74FEE7-FF12-4F1F-9D56-C84D35F816F8}" type="slidenum">
              <a:rPr lang="en-US" altLang="en-US"/>
              <a:pPr algn="r" eaLnBrk="1" hangingPunct="1">
                <a:spcBef>
                  <a:spcPct val="0"/>
                </a:spcBef>
              </a:pPr>
              <a:t>42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3000" y="685800"/>
            <a:ext cx="4572000" cy="3429000"/>
          </a:xfrm>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56324"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BCCC4495-B829-46DA-827E-6B306CD1FFD6}" type="slidenum">
              <a:rPr lang="en-US" altLang="en-US"/>
              <a:pPr algn="r" eaLnBrk="1" hangingPunct="1">
                <a:spcBef>
                  <a:spcPct val="0"/>
                </a:spcBef>
              </a:pPr>
              <a:t>43</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43000" y="685800"/>
            <a:ext cx="4572000" cy="3429000"/>
          </a:xfrm>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57348"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CBAD459F-F642-454A-A478-2C6F4BFEF98C}" type="slidenum">
              <a:rPr lang="en-US" altLang="en-US"/>
              <a:pPr algn="r" eaLnBrk="1" hangingPunct="1">
                <a:spcBef>
                  <a:spcPct val="0"/>
                </a:spcBef>
              </a:pPr>
              <a:t>44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43000" y="685800"/>
            <a:ext cx="4572000" cy="3429000"/>
          </a:xfrm>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58372"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67A3FEBF-7B0B-4348-8B69-9C0B68B96CB4}" type="slidenum">
              <a:rPr lang="en-US" altLang="en-US"/>
              <a:pPr algn="r" eaLnBrk="1" hangingPunct="1">
                <a:spcBef>
                  <a:spcPct val="0"/>
                </a:spcBef>
              </a:pPr>
              <a:t>45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382588" y="685800"/>
            <a:ext cx="6092825" cy="3429000"/>
          </a:xfrm>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58372"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67A3FEBF-7B0B-4348-8B69-9C0B68B96CB4}" type="slidenum">
              <a:rPr lang="en-US" altLang="en-US"/>
              <a:pPr algn="r" eaLnBrk="1" hangingPunct="1">
                <a:spcBef>
                  <a:spcPct val="0"/>
                </a:spcBef>
              </a:pPr>
              <a:t>46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43000" y="685800"/>
            <a:ext cx="4572000" cy="3429000"/>
          </a:xfrm>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59396"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B7325A68-85D9-4274-B7AE-83D9A59CD687}" type="slidenum">
              <a:rPr lang="en-US" altLang="en-US"/>
              <a:pPr algn="r" eaLnBrk="1" hangingPunct="1">
                <a:spcBef>
                  <a:spcPct val="0"/>
                </a:spcBef>
              </a:pPr>
              <a:t>47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43000" y="685800"/>
            <a:ext cx="4572000" cy="3429000"/>
          </a:xfrm>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60420"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6FA5919C-3526-4CBE-8222-0A216893EE13}" type="slidenum">
              <a:rPr lang="en-US" altLang="en-US"/>
              <a:pPr algn="r" eaLnBrk="1" hangingPunct="1">
                <a:spcBef>
                  <a:spcPct val="0"/>
                </a:spcBef>
              </a:pPr>
              <a:t>48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5564A0A4-E38D-413B-A375-18A623DCBE67}" type="slidenum">
              <a:rPr lang="en-US" altLang="en-US" sz="1200" smtClean="0">
                <a:solidFill>
                  <a:schemeClr val="tx1"/>
                </a:solidFill>
              </a:rPr>
              <a:pPr eaLnBrk="1" hangingPunct="1"/>
              <a:t>49</a:t>
            </a:fld>
            <a:endParaRPr lang="en-US" altLang="en-US" sz="1200" smtClean="0">
              <a:solidFill>
                <a:schemeClr val="tx1"/>
              </a:solidFill>
            </a:endParaRPr>
          </a:p>
        </p:txBody>
      </p:sp>
      <p:sp>
        <p:nvSpPr>
          <p:cNvPr id="107523" name="Rectangle 2"/>
          <p:cNvSpPr>
            <a:spLocks noGrp="1" noRot="1" noChangeAspect="1" noChangeArrowheads="1" noTextEdit="1"/>
          </p:cNvSpPr>
          <p:nvPr>
            <p:ph type="sldImg"/>
          </p:nvPr>
        </p:nvSpPr>
        <p:spPr>
          <a:xfrm>
            <a:off x="382588" y="685800"/>
            <a:ext cx="6092825"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dirty="0"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382588" y="685800"/>
            <a:ext cx="6092825" cy="34290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78852"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2366C71A-5835-4E70-8450-8F4F05E305F5}" type="slidenum">
              <a:rPr lang="en-US" altLang="en-US"/>
              <a:pPr algn="r" eaLnBrk="1" hangingPunct="1">
                <a:spcBef>
                  <a:spcPct val="0"/>
                </a:spcBef>
              </a:pPr>
              <a:t>53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382588" y="685800"/>
            <a:ext cx="6092825" cy="3429000"/>
          </a:xfrm>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74756"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D54642E5-53CC-4163-AF86-0C904CCC0006}" type="slidenum">
              <a:rPr lang="en-US" altLang="en-US"/>
              <a:pPr algn="r" eaLnBrk="1" hangingPunct="1">
                <a:spcBef>
                  <a:spcPct val="0"/>
                </a:spcBef>
              </a:pPr>
              <a:t>6</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43000" y="685800"/>
            <a:ext cx="4572000" cy="3429000"/>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ea typeface="ＭＳ Ｐゴシック" pitchFamily="34" charset="-128"/>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7D112FA5-307F-4B01-9207-8A7DA0578228}" type="slidenum">
              <a:rPr lang="en-US" altLang="en-US" smtClean="0"/>
              <a:pPr eaLnBrk="1" hangingPunct="1">
                <a:spcBef>
                  <a:spcPct val="0"/>
                </a:spcBef>
              </a:pPr>
              <a:t>54</a:t>
            </a:fld>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43000" y="685800"/>
            <a:ext cx="4572000" cy="3429000"/>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80900"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85B59388-5350-4838-917B-DFD366A99A53}" type="slidenum">
              <a:rPr lang="en-US" altLang="en-US"/>
              <a:pPr algn="r" eaLnBrk="1" hangingPunct="1">
                <a:spcBef>
                  <a:spcPct val="0"/>
                </a:spcBef>
              </a:pPr>
              <a:t>55</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43000" y="685800"/>
            <a:ext cx="4572000" cy="3429000"/>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81924"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B554E490-008E-49DC-B6F0-D7A9FA538C1F}" type="slidenum">
              <a:rPr lang="en-US" altLang="en-US"/>
              <a:pPr algn="r" eaLnBrk="1" hangingPunct="1">
                <a:spcBef>
                  <a:spcPct val="0"/>
                </a:spcBef>
              </a:pPr>
              <a:t>56</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43000" y="685800"/>
            <a:ext cx="4572000" cy="3429000"/>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ＭＳ Ｐゴシック" pitchFamily="34" charset="-128"/>
              </a:rPr>
              <a:t>Since all accesses to the shared variable balance are guarded by locks, this code is free of what are called </a:t>
            </a:r>
            <a:r>
              <a:rPr lang="en-US" altLang="en-US" i="1" dirty="0" smtClean="0">
                <a:ea typeface="ＭＳ Ｐゴシック" pitchFamily="34" charset="-128"/>
              </a:rPr>
              <a:t>data races</a:t>
            </a:r>
            <a:r>
              <a:rPr lang="en-US" altLang="en-US" dirty="0" smtClean="0">
                <a:ea typeface="ＭＳ Ｐゴシック" pitchFamily="34" charset="-128"/>
              </a:rPr>
              <a:t>, which are basically what happens when you access a variable concurrently without some use of synchronization or volatile or the like. </a:t>
            </a:r>
          </a:p>
          <a:p>
            <a:endParaRPr lang="en-US" altLang="en-US" dirty="0" smtClean="0">
              <a:ea typeface="ＭＳ Ｐゴシック" pitchFamily="34" charset="-128"/>
            </a:endParaRPr>
          </a:p>
          <a:p>
            <a:r>
              <a:rPr lang="en-US" altLang="en-US" dirty="0" smtClean="0">
                <a:ea typeface="ＭＳ Ｐゴシック" pitchFamily="34" charset="-128"/>
              </a:rPr>
              <a:t>When code is free from data races, we say it is </a:t>
            </a:r>
            <a:r>
              <a:rPr lang="en-US" altLang="en-US" i="1" dirty="0" smtClean="0">
                <a:ea typeface="ＭＳ Ｐゴシック" pitchFamily="34" charset="-128"/>
              </a:rPr>
              <a:t>correctly synchronized</a:t>
            </a:r>
            <a:r>
              <a:rPr lang="en-US" altLang="en-US" dirty="0" smtClean="0">
                <a:ea typeface="ＭＳ Ｐゴシック" pitchFamily="34" charset="-128"/>
              </a:rPr>
              <a:t>. So the code is correct, right?</a:t>
            </a:r>
            <a:br>
              <a:rPr lang="en-US" altLang="en-US" dirty="0" smtClean="0">
                <a:ea typeface="ＭＳ Ｐゴシック" pitchFamily="34" charset="-128"/>
              </a:rPr>
            </a:br>
            <a:r>
              <a:rPr lang="en-US" altLang="en-US" dirty="0" smtClean="0">
                <a:ea typeface="ＭＳ Ｐゴシック" pitchFamily="34" charset="-128"/>
              </a:rPr>
              <a:t/>
            </a:r>
            <a:br>
              <a:rPr lang="en-US" altLang="en-US" dirty="0" smtClean="0">
                <a:ea typeface="ＭＳ Ｐゴシック" pitchFamily="34" charset="-128"/>
              </a:rPr>
            </a:br>
            <a:r>
              <a:rPr lang="en-US" altLang="en-US" dirty="0" smtClean="0">
                <a:ea typeface="ＭＳ Ｐゴシック" pitchFamily="34" charset="-128"/>
              </a:rPr>
              <a:t>No, of course not. This code is not at all correct, in the sense that it doesn't necessarily do what we want it to do. </a:t>
            </a:r>
          </a:p>
          <a:p>
            <a:r>
              <a:rPr lang="en-US" altLang="en-US" dirty="0" smtClean="0">
                <a:ea typeface="ＭＳ Ｐゴシック" pitchFamily="34" charset="-128"/>
              </a:rPr>
              <a:t>Think about what happens if one thread calls deposit(5) and another calls withdraw(5); there is an initial balance of 10. Ideally, at the end of these two calls, there would still be a balance of 10. However, consider what would happen if:</a:t>
            </a:r>
            <a:br>
              <a:rPr lang="en-US" altLang="en-US" dirty="0" smtClean="0">
                <a:ea typeface="ＭＳ Ｐゴシック" pitchFamily="34" charset="-128"/>
              </a:rPr>
            </a:br>
            <a:r>
              <a:rPr lang="en-US" altLang="en-US" dirty="0" smtClean="0">
                <a:ea typeface="ＭＳ Ｐゴシック" pitchFamily="34" charset="-128"/>
              </a:rPr>
              <a:t/>
            </a:r>
            <a:br>
              <a:rPr lang="en-US" altLang="en-US" dirty="0" smtClean="0">
                <a:ea typeface="ＭＳ Ｐゴシック" pitchFamily="34" charset="-128"/>
              </a:rPr>
            </a:br>
            <a:r>
              <a:rPr lang="en-US" altLang="en-US" dirty="0" smtClean="0">
                <a:ea typeface="ＭＳ Ｐゴシック" pitchFamily="34" charset="-128"/>
              </a:rPr>
              <a:t>The deposit() method sees a value of 10 for the balance, then</a:t>
            </a:r>
          </a:p>
          <a:p>
            <a:r>
              <a:rPr lang="en-US" altLang="en-US" dirty="0" smtClean="0">
                <a:ea typeface="ＭＳ Ｐゴシック" pitchFamily="34" charset="-128"/>
              </a:rPr>
              <a:t>The withdraw() method sees a value of 10 for the balance </a:t>
            </a:r>
            <a:r>
              <a:rPr lang="en-US" altLang="en-US" b="1" dirty="0" smtClean="0">
                <a:ea typeface="ＭＳ Ｐゴシック" pitchFamily="34" charset="-128"/>
              </a:rPr>
              <a:t>and</a:t>
            </a:r>
            <a:r>
              <a:rPr lang="en-US" altLang="en-US" dirty="0" smtClean="0">
                <a:ea typeface="ＭＳ Ｐゴシック" pitchFamily="34" charset="-128"/>
              </a:rPr>
              <a:t> withdraws 5, leaving a balance of 5, and finally</a:t>
            </a:r>
          </a:p>
          <a:p>
            <a:r>
              <a:rPr lang="en-US" altLang="en-US" dirty="0" smtClean="0">
                <a:ea typeface="ＭＳ Ｐゴシック" pitchFamily="34" charset="-128"/>
              </a:rPr>
              <a:t>The deposit() method uses the balance it originally saw (10) to calculate a new balance of 15.</a:t>
            </a:r>
          </a:p>
          <a:p>
            <a:r>
              <a:rPr lang="en-US" altLang="en-US" dirty="0" smtClean="0">
                <a:ea typeface="ＭＳ Ｐゴシック" pitchFamily="34" charset="-128"/>
              </a:rPr>
              <a:t/>
            </a:r>
            <a:br>
              <a:rPr lang="en-US" altLang="en-US" dirty="0" smtClean="0">
                <a:ea typeface="ＭＳ Ｐゴシック" pitchFamily="34" charset="-128"/>
              </a:rPr>
            </a:br>
            <a:r>
              <a:rPr lang="en-US" altLang="en-US" dirty="0" smtClean="0">
                <a:ea typeface="ＭＳ Ｐゴシック" pitchFamily="34" charset="-128"/>
              </a:rPr>
              <a:t>As a result of this lack of "atomicity", the balance is 15 instead of 10. This effect is often referred to as a </a:t>
            </a:r>
            <a:r>
              <a:rPr lang="en-US" altLang="en-US" i="1" dirty="0" smtClean="0">
                <a:ea typeface="ＭＳ Ｐゴシック" pitchFamily="34" charset="-128"/>
              </a:rPr>
              <a:t>lost update</a:t>
            </a:r>
            <a:r>
              <a:rPr lang="en-US" altLang="en-US" dirty="0" smtClean="0">
                <a:ea typeface="ＭＳ Ｐゴシック" pitchFamily="34" charset="-128"/>
              </a:rPr>
              <a:t>, because the withdrawal is lost. A programmer writing multi-threaded code must use synchronization carefully to avoid this sort of error. </a:t>
            </a:r>
          </a:p>
          <a:p>
            <a:endParaRPr lang="en-US" altLang="en-US" dirty="0" smtClean="0">
              <a:ea typeface="ＭＳ Ｐゴシック" pitchFamily="34" charset="-128"/>
            </a:endParaRPr>
          </a:p>
          <a:p>
            <a:r>
              <a:rPr lang="en-US" altLang="en-US" dirty="0" smtClean="0">
                <a:ea typeface="ＭＳ Ｐゴシック" pitchFamily="34" charset="-128"/>
              </a:rPr>
              <a:t>In Java, if the deposit() and withdraw() methods are declared synchronized, it will ensure that locks are held for their duration: the actions of those methods will be seen to take place atomically.</a:t>
            </a:r>
            <a:br>
              <a:rPr lang="en-US" altLang="en-US" dirty="0" smtClean="0">
                <a:ea typeface="ＭＳ Ｐゴシック" pitchFamily="34" charset="-128"/>
              </a:rPr>
            </a:br>
            <a:endParaRPr lang="en-US" altLang="en-US" dirty="0" smtClean="0">
              <a:ea typeface="ＭＳ Ｐゴシック" pitchFamily="34" charset="-128"/>
            </a:endParaRPr>
          </a:p>
          <a:p>
            <a:pPr eaLnBrk="1" hangingPunct="1"/>
            <a:endParaRPr lang="en-IN" altLang="en-US" dirty="0" smtClean="0">
              <a:ea typeface="ＭＳ Ｐゴシック" pitchFamily="34" charset="-128"/>
            </a:endParaRPr>
          </a:p>
        </p:txBody>
      </p:sp>
      <p:sp>
        <p:nvSpPr>
          <p:cNvPr id="82948"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B49C0D89-F877-4D12-A24E-055C8061C209}" type="slidenum">
              <a:rPr lang="en-US" altLang="en-US"/>
              <a:pPr algn="r" eaLnBrk="1" hangingPunct="1">
                <a:spcBef>
                  <a:spcPct val="0"/>
                </a:spcBef>
              </a:pPr>
              <a:t>57</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43000" y="685800"/>
            <a:ext cx="4572000" cy="3429000"/>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ＭＳ Ｐゴシック" pitchFamily="34" charset="-128"/>
              </a:rPr>
              <a:t>Well, this code fragment does not use synchronization correctly, so surprising things can happen! It turns out that Java allows this result, contrary to what a programmer might have expected. </a:t>
            </a:r>
            <a:br>
              <a:rPr lang="en-US" altLang="en-US" smtClean="0">
                <a:ea typeface="ＭＳ Ｐゴシック" pitchFamily="34" charset="-128"/>
              </a:rPr>
            </a:br>
            <a:r>
              <a:rPr lang="en-US" altLang="en-US" smtClean="0">
                <a:ea typeface="ＭＳ Ｐゴシック" pitchFamily="34" charset="-128"/>
              </a:rPr>
              <a:t/>
            </a:r>
            <a:br>
              <a:rPr lang="en-US" altLang="en-US" smtClean="0">
                <a:ea typeface="ＭＳ Ｐゴシック" pitchFamily="34" charset="-128"/>
              </a:rPr>
            </a:br>
            <a:r>
              <a:rPr lang="en-US" altLang="en-US" smtClean="0">
                <a:ea typeface="ＭＳ Ｐゴシック" pitchFamily="34" charset="-128"/>
              </a:rPr>
              <a:t>The assignments to a and b in threadOne() can be seen to be performed out of order. Compilers have a lot of freedom to reorder code in the absence of synchronization; they could either reorder the writes in threadOne or the reads in threadTwo freely. </a:t>
            </a:r>
            <a:br>
              <a:rPr lang="en-US" altLang="en-US" smtClean="0">
                <a:ea typeface="ＭＳ Ｐゴシック" pitchFamily="34" charset="-128"/>
              </a:rPr>
            </a:br>
            <a:r>
              <a:rPr lang="en-US" altLang="en-US" smtClean="0">
                <a:ea typeface="ＭＳ Ｐゴシック" pitchFamily="34" charset="-128"/>
              </a:rPr>
              <a:t/>
            </a:r>
            <a:br>
              <a:rPr lang="en-US" altLang="en-US" smtClean="0">
                <a:ea typeface="ＭＳ Ｐゴシック" pitchFamily="34" charset="-128"/>
              </a:rPr>
            </a:br>
            <a:r>
              <a:rPr lang="en-US" altLang="en-US" smtClean="0">
                <a:ea typeface="ＭＳ Ｐゴシック" pitchFamily="34" charset="-128"/>
              </a:rPr>
              <a:t>How do you fix it? </a:t>
            </a:r>
            <a:r>
              <a:rPr lang="en-US" altLang="en-US" b="1" smtClean="0">
                <a:ea typeface="ＭＳ Ｐゴシック" pitchFamily="34" charset="-128"/>
              </a:rPr>
              <a:t>Synchronize your code carefully!</a:t>
            </a:r>
            <a:r>
              <a:rPr lang="en-US" altLang="en-US" smtClean="0">
                <a:ea typeface="ＭＳ Ｐゴシック" pitchFamily="34" charset="-128"/>
              </a:rPr>
              <a:t> In this case, you can throw a lock around threadOne or threadTwo, or you can declare them both to be volatile, and get the ordering you want.</a:t>
            </a:r>
            <a:br>
              <a:rPr lang="en-US" altLang="en-US" smtClean="0">
                <a:ea typeface="ＭＳ Ｐゴシック" pitchFamily="34" charset="-128"/>
              </a:rPr>
            </a:br>
            <a:endParaRPr lang="en-US" altLang="en-US" smtClean="0">
              <a:ea typeface="ＭＳ Ｐゴシック" pitchFamily="34" charset="-128"/>
            </a:endParaRPr>
          </a:p>
          <a:p>
            <a:pPr eaLnBrk="1" hangingPunct="1"/>
            <a:endParaRPr lang="en-IN" altLang="en-US" smtClean="0">
              <a:ea typeface="ＭＳ Ｐゴシック" pitchFamily="34" charset="-128"/>
            </a:endParaRPr>
          </a:p>
        </p:txBody>
      </p:sp>
      <p:sp>
        <p:nvSpPr>
          <p:cNvPr id="83972"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8146F604-5F7A-4F82-BD4A-8A33860D8851}" type="slidenum">
              <a:rPr lang="en-US" altLang="en-US"/>
              <a:pPr algn="r" eaLnBrk="1" hangingPunct="1">
                <a:spcBef>
                  <a:spcPct val="0"/>
                </a:spcBef>
              </a:pPr>
              <a:t>58</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43000" y="685800"/>
            <a:ext cx="4572000" cy="3429000"/>
          </a:xfrm>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Two threads, the main thread and the printer thread, access the shared variables ready and number. The main thread starts </a:t>
            </a:r>
          </a:p>
          <a:p>
            <a:r>
              <a:rPr lang="en-US" altLang="en-US" smtClean="0">
                <a:ea typeface="ＭＳ Ｐゴシック" pitchFamily="34" charset="-128"/>
              </a:rPr>
              <a:t>the printer thread and then sets number to 42 and ready to true. The printer thread spins until it sees ready is true, and </a:t>
            </a:r>
          </a:p>
          <a:p>
            <a:r>
              <a:rPr lang="en-US" altLang="en-US" smtClean="0">
                <a:ea typeface="ＭＳ Ｐゴシック" pitchFamily="34" charset="-128"/>
              </a:rPr>
              <a:t>then prints out number. While it may seem obvious that NoVisibility will print 42, it is in fact possible that it will print </a:t>
            </a:r>
          </a:p>
          <a:p>
            <a:r>
              <a:rPr lang="en-US" altLang="en-US" smtClean="0">
                <a:ea typeface="ＭＳ Ｐゴシック" pitchFamily="34" charset="-128"/>
              </a:rPr>
              <a:t>zero, or never terminate at all! Because it does not use adequate synchronization, there is no guarantee that the values </a:t>
            </a:r>
          </a:p>
          <a:p>
            <a:r>
              <a:rPr lang="en-US" altLang="en-US" smtClean="0">
                <a:ea typeface="ＭＳ Ｐゴシック" pitchFamily="34" charset="-128"/>
              </a:rPr>
              <a:t>of ready and number written by the main thread will be visible to the printer thread.</a:t>
            </a:r>
          </a:p>
          <a:p>
            <a:pPr eaLnBrk="1" hangingPunct="1"/>
            <a:endParaRPr lang="en-IN" altLang="en-US" smtClean="0">
              <a:ea typeface="ＭＳ Ｐゴシック" pitchFamily="34" charset="-128"/>
            </a:endParaRPr>
          </a:p>
        </p:txBody>
      </p:sp>
      <p:sp>
        <p:nvSpPr>
          <p:cNvPr id="84996"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AC21B8F3-F1E8-4678-A766-F875ED5A77A4}" type="slidenum">
              <a:rPr lang="en-US" altLang="en-US"/>
              <a:pPr algn="r" eaLnBrk="1" hangingPunct="1">
                <a:spcBef>
                  <a:spcPct val="0"/>
                </a:spcBef>
              </a:pPr>
              <a:t>59</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382588" y="685800"/>
            <a:ext cx="6092825" cy="3429000"/>
          </a:xfrm>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dirty="0" smtClean="0">
              <a:ea typeface="ＭＳ Ｐゴシック" pitchFamily="34" charset="-128"/>
            </a:endParaRPr>
          </a:p>
        </p:txBody>
      </p:sp>
      <p:sp>
        <p:nvSpPr>
          <p:cNvPr id="77828"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0FBF0533-4A7D-4B74-A8A2-CB550EE160F7}" type="slidenum">
              <a:rPr lang="en-US" altLang="en-US"/>
              <a:pPr algn="r" eaLnBrk="1" hangingPunct="1">
                <a:spcBef>
                  <a:spcPct val="0"/>
                </a:spcBef>
              </a:pPr>
              <a:t>60</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382588" y="685800"/>
            <a:ext cx="6092825" cy="3429000"/>
          </a:xfrm>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dirty="0" smtClean="0">
              <a:ea typeface="ＭＳ Ｐゴシック" pitchFamily="34" charset="-128"/>
            </a:endParaRPr>
          </a:p>
        </p:txBody>
      </p:sp>
      <p:sp>
        <p:nvSpPr>
          <p:cNvPr id="77828"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0FBF0533-4A7D-4B74-A8A2-CB550EE160F7}" type="slidenum">
              <a:rPr lang="en-US" altLang="en-US"/>
              <a:pPr algn="r" eaLnBrk="1" hangingPunct="1">
                <a:spcBef>
                  <a:spcPct val="0"/>
                </a:spcBef>
              </a:pPr>
              <a:t>61</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FBD73F2B-2B45-4A3F-9841-23943BC5BEE0}" type="slidenum">
              <a:rPr lang="en-US" altLang="en-US" sz="1200" smtClean="0">
                <a:solidFill>
                  <a:schemeClr val="tx1"/>
                </a:solidFill>
              </a:rPr>
              <a:pPr eaLnBrk="1" hangingPunct="1"/>
              <a:t>62</a:t>
            </a:fld>
            <a:endParaRPr lang="en-US" altLang="en-US" sz="1200" smtClean="0">
              <a:solidFill>
                <a:schemeClr val="tx1"/>
              </a:solidFill>
            </a:endParaRPr>
          </a:p>
        </p:txBody>
      </p:sp>
      <p:sp>
        <p:nvSpPr>
          <p:cNvPr id="108547" name="Rectangle 2"/>
          <p:cNvSpPr>
            <a:spLocks noGrp="1" noRot="1" noChangeAspect="1" noChangeArrowheads="1" noTextEdit="1"/>
          </p:cNvSpPr>
          <p:nvPr>
            <p:ph type="sldImg"/>
          </p:nvPr>
        </p:nvSpPr>
        <p:spPr>
          <a:xfrm>
            <a:off x="1143000" y="685800"/>
            <a:ext cx="4572000"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smtClean="0">
                <a:ea typeface="ＭＳ Ｐゴシック" pitchFamily="34" charset="-128"/>
              </a:rPr>
              <a:t>Demonstrate how the total amount is corrupted when the program is run for few minutes.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3EC4F000-6C06-4A4B-A38B-5E1E8AE7F241}" type="slidenum">
              <a:rPr lang="en-US" altLang="en-US" sz="1200" smtClean="0">
                <a:solidFill>
                  <a:schemeClr val="tx1"/>
                </a:solidFill>
              </a:rPr>
              <a:pPr eaLnBrk="1" hangingPunct="1"/>
              <a:t>63</a:t>
            </a:fld>
            <a:endParaRPr lang="en-US" altLang="en-US" sz="1200" smtClean="0">
              <a:solidFill>
                <a:schemeClr val="tx1"/>
              </a:solidFill>
            </a:endParaRPr>
          </a:p>
        </p:txBody>
      </p:sp>
      <p:sp>
        <p:nvSpPr>
          <p:cNvPr id="109571" name="Rectangle 2"/>
          <p:cNvSpPr>
            <a:spLocks noGrp="1" noRot="1" noChangeAspect="1" noChangeArrowheads="1" noTextEdit="1"/>
          </p:cNvSpPr>
          <p:nvPr>
            <p:ph type="sldImg"/>
          </p:nvPr>
        </p:nvSpPr>
        <p:spPr>
          <a:xfrm>
            <a:off x="1143000" y="685800"/>
            <a:ext cx="45720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b="1" dirty="0" smtClean="0">
                <a:ea typeface="ＭＳ Ｐゴシック" pitchFamily="34" charset="-128"/>
              </a:rPr>
              <a:t>class</a:t>
            </a:r>
            <a:r>
              <a:rPr lang="en-IN" altLang="en-US" dirty="0" smtClean="0">
                <a:ea typeface="ＭＳ Ｐゴシック" pitchFamily="34" charset="-128"/>
              </a:rPr>
              <a:t> </a:t>
            </a:r>
            <a:r>
              <a:rPr lang="en-IN" altLang="en-US" dirty="0" err="1" smtClean="0">
                <a:ea typeface="ＭＳ Ｐゴシック" pitchFamily="34" charset="-128"/>
              </a:rPr>
              <a:t>UnsyncBankTest</a:t>
            </a:r>
            <a:r>
              <a:rPr lang="en-IN" altLang="en-US" dirty="0" smtClean="0">
                <a:ea typeface="ＭＳ Ｐゴシック" pitchFamily="34" charset="-128"/>
              </a:rPr>
              <a:t> {</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b="1" dirty="0" smtClean="0">
                <a:ea typeface="ＭＳ Ｐゴシック" pitchFamily="34" charset="-128"/>
              </a:rPr>
              <a:t>static</a:t>
            </a:r>
            <a:r>
              <a:rPr lang="en-IN" altLang="en-US" dirty="0" smtClean="0">
                <a:ea typeface="ＭＳ Ｐゴシック" pitchFamily="34" charset="-128"/>
              </a:rPr>
              <a:t> </a:t>
            </a:r>
            <a:r>
              <a:rPr lang="en-IN" altLang="en-US" b="1" dirty="0" smtClean="0">
                <a:ea typeface="ＭＳ Ｐゴシック" pitchFamily="34" charset="-128"/>
              </a:rPr>
              <a:t>final</a:t>
            </a:r>
            <a:r>
              <a:rPr lang="en-IN" altLang="en-US" dirty="0" smtClean="0">
                <a:ea typeface="ＭＳ Ｐゴシック" pitchFamily="34" charset="-128"/>
              </a:rPr>
              <a:t> </a:t>
            </a:r>
            <a:r>
              <a:rPr lang="en-IN" altLang="en-US" b="1" dirty="0" err="1" smtClean="0">
                <a:ea typeface="ＭＳ Ｐゴシック" pitchFamily="34" charset="-128"/>
              </a:rPr>
              <a:t>int</a:t>
            </a:r>
            <a:r>
              <a:rPr lang="en-IN" altLang="en-US" dirty="0" smtClean="0">
                <a:ea typeface="ＭＳ Ｐゴシック" pitchFamily="34" charset="-128"/>
              </a:rPr>
              <a:t> </a:t>
            </a:r>
            <a:r>
              <a:rPr lang="en-IN" altLang="en-US" i="1" dirty="0" smtClean="0">
                <a:ea typeface="ＭＳ Ｐゴシック" pitchFamily="34" charset="-128"/>
              </a:rPr>
              <a:t>NACCOUNTS</a:t>
            </a:r>
            <a:r>
              <a:rPr lang="en-IN" altLang="en-US" dirty="0" smtClean="0">
                <a:ea typeface="ＭＳ Ｐゴシック" pitchFamily="34" charset="-128"/>
              </a:rPr>
              <a:t> = 100;</a:t>
            </a:r>
          </a:p>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b="1" dirty="0" smtClean="0">
                <a:ea typeface="ＭＳ Ｐゴシック" pitchFamily="34" charset="-128"/>
              </a:rPr>
              <a:t>static</a:t>
            </a:r>
            <a:r>
              <a:rPr lang="en-IN" altLang="en-US" dirty="0" smtClean="0">
                <a:ea typeface="ＭＳ Ｐゴシック" pitchFamily="34" charset="-128"/>
              </a:rPr>
              <a:t> </a:t>
            </a:r>
            <a:r>
              <a:rPr lang="en-IN" altLang="en-US" b="1" dirty="0" smtClean="0">
                <a:ea typeface="ＭＳ Ｐゴシック" pitchFamily="34" charset="-128"/>
              </a:rPr>
              <a:t>final</a:t>
            </a:r>
            <a:r>
              <a:rPr lang="en-IN" altLang="en-US" dirty="0" smtClean="0">
                <a:ea typeface="ＭＳ Ｐゴシック" pitchFamily="34" charset="-128"/>
              </a:rPr>
              <a:t> </a:t>
            </a:r>
            <a:r>
              <a:rPr lang="en-IN" altLang="en-US" b="1" dirty="0" smtClean="0">
                <a:ea typeface="ＭＳ Ｐゴシック" pitchFamily="34" charset="-128"/>
              </a:rPr>
              <a:t>double</a:t>
            </a:r>
            <a:r>
              <a:rPr lang="en-IN" altLang="en-US" dirty="0" smtClean="0">
                <a:ea typeface="ＭＳ Ｐゴシック" pitchFamily="34" charset="-128"/>
              </a:rPr>
              <a:t> </a:t>
            </a:r>
            <a:r>
              <a:rPr lang="en-IN" altLang="en-US" i="1" dirty="0" smtClean="0">
                <a:ea typeface="ＭＳ Ｐゴシック" pitchFamily="34" charset="-128"/>
              </a:rPr>
              <a:t>INITIAL_BALANCE</a:t>
            </a:r>
            <a:r>
              <a:rPr lang="en-IN" altLang="en-US" dirty="0" smtClean="0">
                <a:ea typeface="ＭＳ Ｐゴシック" pitchFamily="34" charset="-128"/>
              </a:rPr>
              <a:t> = 5000;</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b="1" dirty="0" smtClean="0">
                <a:ea typeface="ＭＳ Ｐゴシック" pitchFamily="34" charset="-128"/>
              </a:rPr>
              <a:t>static</a:t>
            </a:r>
            <a:r>
              <a:rPr lang="en-IN" altLang="en-US" dirty="0" smtClean="0">
                <a:ea typeface="ＭＳ Ｐゴシック" pitchFamily="34" charset="-128"/>
              </a:rPr>
              <a:t> </a:t>
            </a:r>
            <a:r>
              <a:rPr lang="en-IN" altLang="en-US" b="1" dirty="0" smtClean="0">
                <a:ea typeface="ＭＳ Ｐゴシック" pitchFamily="34" charset="-128"/>
              </a:rPr>
              <a:t>void</a:t>
            </a:r>
            <a:r>
              <a:rPr lang="en-IN" altLang="en-US" dirty="0" smtClean="0">
                <a:ea typeface="ＭＳ Ｐゴシック" pitchFamily="34" charset="-128"/>
              </a:rPr>
              <a:t> main(String[] </a:t>
            </a:r>
            <a:r>
              <a:rPr lang="en-IN" altLang="en-US" dirty="0" err="1" smtClean="0">
                <a:ea typeface="ＭＳ Ｐゴシック" pitchFamily="34" charset="-128"/>
              </a:rPr>
              <a:t>args</a:t>
            </a:r>
            <a:r>
              <a:rPr lang="en-IN" altLang="en-US" dirty="0" smtClean="0">
                <a:ea typeface="ＭＳ Ｐゴシック" pitchFamily="34" charset="-128"/>
              </a:rPr>
              <a:t>) {</a:t>
            </a:r>
          </a:p>
          <a:p>
            <a:pPr eaLnBrk="1" hangingPunct="1"/>
            <a:r>
              <a:rPr lang="en-IN" altLang="en-US" dirty="0" smtClean="0">
                <a:ea typeface="ＭＳ Ｐゴシック" pitchFamily="34" charset="-128"/>
              </a:rPr>
              <a:t>Bank </a:t>
            </a:r>
            <a:r>
              <a:rPr lang="en-IN" altLang="en-US" dirty="0" err="1" smtClean="0">
                <a:ea typeface="ＭＳ Ｐゴシック" pitchFamily="34" charset="-128"/>
              </a:rPr>
              <a:t>bank</a:t>
            </a:r>
            <a:r>
              <a:rPr lang="en-IN" altLang="en-US" dirty="0" smtClean="0">
                <a:ea typeface="ＭＳ Ｐゴシック" pitchFamily="34" charset="-128"/>
              </a:rPr>
              <a:t> = </a:t>
            </a:r>
            <a:r>
              <a:rPr lang="en-IN" altLang="en-US" b="1" dirty="0" smtClean="0">
                <a:ea typeface="ＭＳ Ｐゴシック" pitchFamily="34" charset="-128"/>
              </a:rPr>
              <a:t>new</a:t>
            </a:r>
            <a:r>
              <a:rPr lang="en-IN" altLang="en-US" dirty="0" smtClean="0">
                <a:ea typeface="ＭＳ Ｐゴシック" pitchFamily="34" charset="-128"/>
              </a:rPr>
              <a:t> </a:t>
            </a:r>
            <a:r>
              <a:rPr lang="en-IN" altLang="en-US" dirty="0" err="1" smtClean="0">
                <a:ea typeface="ＭＳ Ｐゴシック" pitchFamily="34" charset="-128"/>
              </a:rPr>
              <a:t>UnsyncBank</a:t>
            </a:r>
            <a:r>
              <a:rPr lang="en-IN" altLang="en-US" dirty="0" smtClean="0">
                <a:ea typeface="ＭＳ Ｐゴシック" pitchFamily="34" charset="-128"/>
              </a:rPr>
              <a:t>(</a:t>
            </a:r>
            <a:r>
              <a:rPr lang="en-IN" altLang="en-US" i="1" dirty="0" smtClean="0">
                <a:ea typeface="ＭＳ Ｐゴシック" pitchFamily="34" charset="-128"/>
              </a:rPr>
              <a:t>NACCOUNTS</a:t>
            </a:r>
            <a:r>
              <a:rPr lang="en-IN" altLang="en-US" dirty="0" smtClean="0">
                <a:ea typeface="ＭＳ Ｐゴシック" pitchFamily="34" charset="-128"/>
              </a:rPr>
              <a:t>, </a:t>
            </a:r>
            <a:r>
              <a:rPr lang="en-IN" altLang="en-US" i="1" dirty="0" smtClean="0">
                <a:ea typeface="ＭＳ Ｐゴシック" pitchFamily="34" charset="-128"/>
              </a:rPr>
              <a:t>INITIAL_BALANCE</a:t>
            </a:r>
            <a:r>
              <a:rPr lang="en-IN" altLang="en-US" dirty="0" smtClean="0">
                <a:ea typeface="ＭＳ Ｐゴシック" pitchFamily="34" charset="-128"/>
              </a:rPr>
              <a:t>);</a:t>
            </a:r>
          </a:p>
          <a:p>
            <a:pPr eaLnBrk="1" hangingPunct="1"/>
            <a:r>
              <a:rPr lang="en-IN" altLang="en-US" b="1" dirty="0" smtClean="0">
                <a:ea typeface="ＭＳ Ｐゴシック" pitchFamily="34" charset="-128"/>
              </a:rPr>
              <a:t>for</a:t>
            </a:r>
            <a:r>
              <a:rPr lang="en-IN" altLang="en-US" dirty="0" smtClean="0">
                <a:ea typeface="ＭＳ Ｐゴシック" pitchFamily="34" charset="-128"/>
              </a:rPr>
              <a:t> (</a:t>
            </a:r>
            <a:r>
              <a:rPr lang="en-IN" altLang="en-US" b="1" dirty="0" err="1" smtClean="0">
                <a:ea typeface="ＭＳ Ｐゴシック" pitchFamily="34" charset="-128"/>
              </a:rPr>
              <a:t>int</a:t>
            </a:r>
            <a:r>
              <a:rPr lang="en-IN" altLang="en-US" dirty="0" smtClean="0">
                <a:ea typeface="ＭＳ Ｐゴシック" pitchFamily="34" charset="-128"/>
              </a:rPr>
              <a:t> </a:t>
            </a:r>
            <a:r>
              <a:rPr lang="en-IN" altLang="en-US" dirty="0" err="1" smtClean="0">
                <a:ea typeface="ＭＳ Ｐゴシック" pitchFamily="34" charset="-128"/>
              </a:rPr>
              <a:t>i</a:t>
            </a:r>
            <a:r>
              <a:rPr lang="en-IN" altLang="en-US" dirty="0" smtClean="0">
                <a:ea typeface="ＭＳ Ｐゴシック" pitchFamily="34" charset="-128"/>
              </a:rPr>
              <a:t> = 0; </a:t>
            </a:r>
            <a:r>
              <a:rPr lang="en-IN" altLang="en-US" dirty="0" err="1" smtClean="0">
                <a:ea typeface="ＭＳ Ｐゴシック" pitchFamily="34" charset="-128"/>
              </a:rPr>
              <a:t>i</a:t>
            </a:r>
            <a:r>
              <a:rPr lang="en-IN" altLang="en-US" dirty="0" smtClean="0">
                <a:ea typeface="ＭＳ Ｐゴシック" pitchFamily="34" charset="-128"/>
              </a:rPr>
              <a:t> &lt; </a:t>
            </a:r>
            <a:r>
              <a:rPr lang="en-IN" altLang="en-US" i="1" dirty="0" smtClean="0">
                <a:ea typeface="ＭＳ Ｐゴシック" pitchFamily="34" charset="-128"/>
              </a:rPr>
              <a:t>NACCOUNTS</a:t>
            </a:r>
            <a:r>
              <a:rPr lang="en-IN" altLang="en-US" dirty="0" smtClean="0">
                <a:ea typeface="ＭＳ Ｐゴシック" pitchFamily="34" charset="-128"/>
              </a:rPr>
              <a:t>; </a:t>
            </a:r>
            <a:r>
              <a:rPr lang="en-IN" altLang="en-US" dirty="0" err="1" smtClean="0">
                <a:ea typeface="ＭＳ Ｐゴシック" pitchFamily="34" charset="-128"/>
              </a:rPr>
              <a:t>i</a:t>
            </a:r>
            <a:r>
              <a:rPr lang="en-IN" altLang="en-US" dirty="0" smtClean="0">
                <a:ea typeface="ＭＳ Ｐゴシック" pitchFamily="34" charset="-128"/>
              </a:rPr>
              <a:t>++) {</a:t>
            </a:r>
          </a:p>
          <a:p>
            <a:pPr eaLnBrk="1" hangingPunct="1"/>
            <a:r>
              <a:rPr lang="en-IN" altLang="en-US" dirty="0" err="1" smtClean="0">
                <a:ea typeface="ＭＳ Ｐゴシック" pitchFamily="34" charset="-128"/>
              </a:rPr>
              <a:t>TransferRunnable</a:t>
            </a:r>
            <a:r>
              <a:rPr lang="en-IN" altLang="en-US" dirty="0" smtClean="0">
                <a:ea typeface="ＭＳ Ｐゴシック" pitchFamily="34" charset="-128"/>
              </a:rPr>
              <a:t> r = </a:t>
            </a:r>
            <a:r>
              <a:rPr lang="en-IN" altLang="en-US" b="1" dirty="0" smtClean="0">
                <a:ea typeface="ＭＳ Ｐゴシック" pitchFamily="34" charset="-128"/>
              </a:rPr>
              <a:t>new</a:t>
            </a:r>
            <a:r>
              <a:rPr lang="en-IN" altLang="en-US" dirty="0" smtClean="0">
                <a:ea typeface="ＭＳ Ｐゴシック" pitchFamily="34" charset="-128"/>
              </a:rPr>
              <a:t> </a:t>
            </a:r>
            <a:r>
              <a:rPr lang="en-IN" altLang="en-US" dirty="0" err="1" smtClean="0">
                <a:ea typeface="ＭＳ Ｐゴシック" pitchFamily="34" charset="-128"/>
              </a:rPr>
              <a:t>TransferRunnable</a:t>
            </a:r>
            <a:r>
              <a:rPr lang="en-IN" altLang="en-US" dirty="0" smtClean="0">
                <a:ea typeface="ＭＳ Ｐゴシック" pitchFamily="34" charset="-128"/>
              </a:rPr>
              <a:t>(bank, </a:t>
            </a:r>
            <a:r>
              <a:rPr lang="en-IN" altLang="en-US" dirty="0" err="1" smtClean="0">
                <a:ea typeface="ＭＳ Ｐゴシック" pitchFamily="34" charset="-128"/>
              </a:rPr>
              <a:t>i</a:t>
            </a:r>
            <a:r>
              <a:rPr lang="en-IN" altLang="en-US" dirty="0" smtClean="0">
                <a:ea typeface="ＭＳ Ｐゴシック" pitchFamily="34" charset="-128"/>
              </a:rPr>
              <a:t>, </a:t>
            </a:r>
            <a:r>
              <a:rPr lang="en-IN" altLang="en-US" i="1" dirty="0" smtClean="0">
                <a:ea typeface="ＭＳ Ｐゴシック" pitchFamily="34" charset="-128"/>
              </a:rPr>
              <a:t>INITIAL_BALANCE</a:t>
            </a:r>
            <a:r>
              <a:rPr lang="en-IN" altLang="en-US" dirty="0" smtClean="0">
                <a:ea typeface="ＭＳ Ｐゴシック" pitchFamily="34" charset="-128"/>
              </a:rPr>
              <a:t>);</a:t>
            </a:r>
          </a:p>
          <a:p>
            <a:pPr eaLnBrk="1" hangingPunct="1"/>
            <a:r>
              <a:rPr lang="en-IN" altLang="en-US" dirty="0" smtClean="0">
                <a:ea typeface="ＭＳ Ｐゴシック" pitchFamily="34" charset="-128"/>
              </a:rPr>
              <a:t>Thread t = </a:t>
            </a:r>
            <a:r>
              <a:rPr lang="en-IN" altLang="en-US" b="1" dirty="0" smtClean="0">
                <a:ea typeface="ＭＳ Ｐゴシック" pitchFamily="34" charset="-128"/>
              </a:rPr>
              <a:t>new</a:t>
            </a:r>
            <a:r>
              <a:rPr lang="en-IN" altLang="en-US" dirty="0" smtClean="0">
                <a:ea typeface="ＭＳ Ｐゴシック" pitchFamily="34" charset="-128"/>
              </a:rPr>
              <a:t> Thread(r);</a:t>
            </a:r>
          </a:p>
          <a:p>
            <a:pPr eaLnBrk="1" hangingPunct="1"/>
            <a:r>
              <a:rPr lang="en-IN" altLang="en-US" dirty="0" err="1" smtClean="0">
                <a:ea typeface="ＭＳ Ｐゴシック" pitchFamily="34" charset="-128"/>
              </a:rPr>
              <a:t>t.start</a:t>
            </a:r>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b="1" dirty="0" smtClean="0">
                <a:ea typeface="ＭＳ Ｐゴシック" pitchFamily="34" charset="-128"/>
              </a:rPr>
              <a:t>class</a:t>
            </a:r>
            <a:r>
              <a:rPr lang="en-IN" altLang="en-US" dirty="0" smtClean="0">
                <a:ea typeface="ＭＳ Ｐゴシック" pitchFamily="34" charset="-128"/>
              </a:rPr>
              <a:t> </a:t>
            </a:r>
            <a:r>
              <a:rPr lang="en-IN" altLang="en-US" dirty="0" err="1" smtClean="0">
                <a:ea typeface="ＭＳ Ｐゴシック" pitchFamily="34" charset="-128"/>
              </a:rPr>
              <a:t>UnsyncBank</a:t>
            </a:r>
            <a:r>
              <a:rPr lang="en-IN" altLang="en-US" dirty="0" smtClean="0">
                <a:ea typeface="ＭＳ Ｐゴシック" pitchFamily="34" charset="-128"/>
              </a:rPr>
              <a:t> </a:t>
            </a:r>
            <a:r>
              <a:rPr lang="en-IN" altLang="en-US" b="1" dirty="0" smtClean="0">
                <a:ea typeface="ＭＳ Ｐゴシック" pitchFamily="34" charset="-128"/>
              </a:rPr>
              <a:t>extends</a:t>
            </a:r>
            <a:r>
              <a:rPr lang="en-IN" altLang="en-US" dirty="0" smtClean="0">
                <a:ea typeface="ＭＳ Ｐゴシック" pitchFamily="34" charset="-128"/>
              </a:rPr>
              <a:t> Bank{</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private</a:t>
            </a:r>
            <a:r>
              <a:rPr lang="en-IN" altLang="en-US" dirty="0" smtClean="0">
                <a:ea typeface="ＭＳ Ｐゴシック" pitchFamily="34" charset="-128"/>
              </a:rPr>
              <a:t> </a:t>
            </a:r>
            <a:r>
              <a:rPr lang="en-IN" altLang="en-US" b="1" dirty="0" smtClean="0">
                <a:ea typeface="ＭＳ Ｐゴシック" pitchFamily="34" charset="-128"/>
              </a:rPr>
              <a:t>static</a:t>
            </a:r>
            <a:r>
              <a:rPr lang="en-IN" altLang="en-US" dirty="0" smtClean="0">
                <a:ea typeface="ＭＳ Ｐゴシック" pitchFamily="34" charset="-128"/>
              </a:rPr>
              <a:t> </a:t>
            </a:r>
            <a:r>
              <a:rPr lang="en-IN" altLang="en-US" b="1" dirty="0" err="1" smtClean="0">
                <a:ea typeface="ＭＳ Ｐゴシック" pitchFamily="34" charset="-128"/>
              </a:rPr>
              <a:t>int</a:t>
            </a:r>
            <a:r>
              <a:rPr lang="en-IN" altLang="en-US" dirty="0" smtClean="0">
                <a:ea typeface="ＭＳ Ｐゴシック" pitchFamily="34" charset="-128"/>
              </a:rPr>
              <a:t> </a:t>
            </a:r>
            <a:r>
              <a:rPr lang="en-IN" altLang="en-US" i="1" dirty="0" smtClean="0">
                <a:ea typeface="ＭＳ Ｐゴシック" pitchFamily="34" charset="-128"/>
              </a:rPr>
              <a:t>count</a:t>
            </a:r>
            <a:r>
              <a:rPr lang="en-IN" altLang="en-US" dirty="0" smtClean="0">
                <a:ea typeface="ＭＳ Ｐゴシック" pitchFamily="34" charset="-128"/>
              </a:rPr>
              <a:t>;</a:t>
            </a:r>
          </a:p>
          <a:p>
            <a:pPr eaLnBrk="1" hangingPunct="1"/>
            <a:r>
              <a:rPr lang="en-IN" altLang="en-US" b="1" dirty="0" smtClean="0">
                <a:ea typeface="ＭＳ Ｐゴシック" pitchFamily="34" charset="-128"/>
              </a:rPr>
              <a:t>double</a:t>
            </a:r>
            <a:r>
              <a:rPr lang="en-IN" altLang="en-US" dirty="0" smtClean="0">
                <a:ea typeface="ＭＳ Ｐゴシック" pitchFamily="34" charset="-128"/>
              </a:rPr>
              <a:t>[] accounts = </a:t>
            </a:r>
            <a:r>
              <a:rPr lang="en-IN" altLang="en-US" b="1" dirty="0" smtClean="0">
                <a:ea typeface="ＭＳ Ｐゴシック" pitchFamily="34" charset="-128"/>
              </a:rPr>
              <a:t>null</a:t>
            </a:r>
            <a:r>
              <a:rPr lang="en-IN" altLang="en-US" dirty="0" smtClean="0">
                <a:ea typeface="ＭＳ Ｐゴシック" pitchFamily="34" charset="-128"/>
              </a:rPr>
              <a:t>;</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dirty="0" err="1" smtClean="0">
                <a:ea typeface="ＭＳ Ｐゴシック" pitchFamily="34" charset="-128"/>
              </a:rPr>
              <a:t>UnsyncBank</a:t>
            </a:r>
            <a:r>
              <a:rPr lang="en-IN" altLang="en-US" dirty="0" smtClean="0">
                <a:ea typeface="ＭＳ Ｐゴシック" pitchFamily="34" charset="-128"/>
              </a:rPr>
              <a:t>(</a:t>
            </a:r>
            <a:r>
              <a:rPr lang="en-IN" altLang="en-US" b="1" dirty="0" err="1" smtClean="0">
                <a:ea typeface="ＭＳ Ｐゴシック" pitchFamily="34" charset="-128"/>
              </a:rPr>
              <a:t>int</a:t>
            </a:r>
            <a:r>
              <a:rPr lang="en-IN" altLang="en-US" dirty="0" smtClean="0">
                <a:ea typeface="ＭＳ Ｐゴシック" pitchFamily="34" charset="-128"/>
              </a:rPr>
              <a:t> n, </a:t>
            </a:r>
            <a:r>
              <a:rPr lang="en-IN" altLang="en-US" b="1" dirty="0" smtClean="0">
                <a:ea typeface="ＭＳ Ｐゴシック" pitchFamily="34" charset="-128"/>
              </a:rPr>
              <a:t>double</a:t>
            </a:r>
            <a:r>
              <a:rPr lang="en-IN" altLang="en-US" dirty="0" smtClean="0">
                <a:ea typeface="ＭＳ Ｐゴシック" pitchFamily="34" charset="-128"/>
              </a:rPr>
              <a:t> </a:t>
            </a:r>
            <a:r>
              <a:rPr lang="en-IN" altLang="en-US" dirty="0" err="1" smtClean="0">
                <a:ea typeface="ＭＳ Ｐゴシック" pitchFamily="34" charset="-128"/>
              </a:rPr>
              <a:t>intiBalance</a:t>
            </a:r>
            <a:r>
              <a:rPr lang="en-IN" altLang="en-US" dirty="0" smtClean="0">
                <a:ea typeface="ＭＳ Ｐゴシック" pitchFamily="34" charset="-128"/>
              </a:rPr>
              <a:t>) {</a:t>
            </a:r>
          </a:p>
          <a:p>
            <a:pPr eaLnBrk="1" hangingPunct="1"/>
            <a:r>
              <a:rPr lang="en-IN" altLang="en-US" b="1" dirty="0" err="1" smtClean="0">
                <a:ea typeface="ＭＳ Ｐゴシック" pitchFamily="34" charset="-128"/>
              </a:rPr>
              <a:t>this</a:t>
            </a:r>
            <a:r>
              <a:rPr lang="en-IN" altLang="en-US" dirty="0" err="1" smtClean="0">
                <a:ea typeface="ＭＳ Ｐゴシック" pitchFamily="34" charset="-128"/>
              </a:rPr>
              <a:t>.accounts</a:t>
            </a:r>
            <a:r>
              <a:rPr lang="en-IN" altLang="en-US" dirty="0" smtClean="0">
                <a:ea typeface="ＭＳ Ｐゴシック" pitchFamily="34" charset="-128"/>
              </a:rPr>
              <a:t> = </a:t>
            </a:r>
            <a:r>
              <a:rPr lang="en-IN" altLang="en-US" b="1" dirty="0" smtClean="0">
                <a:ea typeface="ＭＳ Ｐゴシック" pitchFamily="34" charset="-128"/>
              </a:rPr>
              <a:t>new</a:t>
            </a:r>
            <a:r>
              <a:rPr lang="en-IN" altLang="en-US" dirty="0" smtClean="0">
                <a:ea typeface="ＭＳ Ｐゴシック" pitchFamily="34" charset="-128"/>
              </a:rPr>
              <a:t> </a:t>
            </a:r>
            <a:r>
              <a:rPr lang="en-IN" altLang="en-US" b="1" dirty="0" smtClean="0">
                <a:ea typeface="ＭＳ Ｐゴシック" pitchFamily="34" charset="-128"/>
              </a:rPr>
              <a:t>double</a:t>
            </a:r>
            <a:r>
              <a:rPr lang="en-IN" altLang="en-US" dirty="0" smtClean="0">
                <a:ea typeface="ＭＳ Ｐゴシック" pitchFamily="34" charset="-128"/>
              </a:rPr>
              <a:t>[n];</a:t>
            </a:r>
          </a:p>
          <a:p>
            <a:pPr eaLnBrk="1" hangingPunct="1"/>
            <a:r>
              <a:rPr lang="en-IN" altLang="en-US" b="1" dirty="0" smtClean="0">
                <a:ea typeface="ＭＳ Ｐゴシック" pitchFamily="34" charset="-128"/>
              </a:rPr>
              <a:t>for</a:t>
            </a:r>
            <a:r>
              <a:rPr lang="en-IN" altLang="en-US" dirty="0" smtClean="0">
                <a:ea typeface="ＭＳ Ｐゴシック" pitchFamily="34" charset="-128"/>
              </a:rPr>
              <a:t> (</a:t>
            </a:r>
            <a:r>
              <a:rPr lang="en-IN" altLang="en-US" b="1" dirty="0" err="1" smtClean="0">
                <a:ea typeface="ＭＳ Ｐゴシック" pitchFamily="34" charset="-128"/>
              </a:rPr>
              <a:t>int</a:t>
            </a:r>
            <a:r>
              <a:rPr lang="en-IN" altLang="en-US" dirty="0" smtClean="0">
                <a:ea typeface="ＭＳ Ｐゴシック" pitchFamily="34" charset="-128"/>
              </a:rPr>
              <a:t> </a:t>
            </a:r>
            <a:r>
              <a:rPr lang="en-IN" altLang="en-US" dirty="0" err="1" smtClean="0">
                <a:ea typeface="ＭＳ Ｐゴシック" pitchFamily="34" charset="-128"/>
              </a:rPr>
              <a:t>i</a:t>
            </a:r>
            <a:r>
              <a:rPr lang="en-IN" altLang="en-US" dirty="0" smtClean="0">
                <a:ea typeface="ＭＳ Ｐゴシック" pitchFamily="34" charset="-128"/>
              </a:rPr>
              <a:t> = 0; </a:t>
            </a:r>
            <a:r>
              <a:rPr lang="en-IN" altLang="en-US" dirty="0" err="1" smtClean="0">
                <a:ea typeface="ＭＳ Ｐゴシック" pitchFamily="34" charset="-128"/>
              </a:rPr>
              <a:t>i</a:t>
            </a:r>
            <a:r>
              <a:rPr lang="en-IN" altLang="en-US" dirty="0" smtClean="0">
                <a:ea typeface="ＭＳ Ｐゴシック" pitchFamily="34" charset="-128"/>
              </a:rPr>
              <a:t> &lt; </a:t>
            </a:r>
            <a:r>
              <a:rPr lang="en-IN" altLang="en-US" dirty="0" err="1" smtClean="0">
                <a:ea typeface="ＭＳ Ｐゴシック" pitchFamily="34" charset="-128"/>
              </a:rPr>
              <a:t>accounts.length</a:t>
            </a:r>
            <a:r>
              <a:rPr lang="en-IN" altLang="en-US" dirty="0" smtClean="0">
                <a:ea typeface="ＭＳ Ｐゴシック" pitchFamily="34" charset="-128"/>
              </a:rPr>
              <a:t>; </a:t>
            </a:r>
            <a:r>
              <a:rPr lang="en-IN" altLang="en-US" dirty="0" err="1" smtClean="0">
                <a:ea typeface="ＭＳ Ｐゴシック" pitchFamily="34" charset="-128"/>
              </a:rPr>
              <a:t>i</a:t>
            </a:r>
            <a:r>
              <a:rPr lang="en-IN" altLang="en-US" dirty="0" smtClean="0">
                <a:ea typeface="ＭＳ Ｐゴシック" pitchFamily="34" charset="-128"/>
              </a:rPr>
              <a:t>++) {</a:t>
            </a:r>
          </a:p>
          <a:p>
            <a:pPr eaLnBrk="1" hangingPunct="1"/>
            <a:r>
              <a:rPr lang="en-IN" altLang="en-US" dirty="0" smtClean="0">
                <a:ea typeface="ＭＳ Ｐゴシック" pitchFamily="34" charset="-128"/>
              </a:rPr>
              <a:t>accounts[</a:t>
            </a:r>
            <a:r>
              <a:rPr lang="en-IN" altLang="en-US" dirty="0" err="1" smtClean="0">
                <a:ea typeface="ＭＳ Ｐゴシック" pitchFamily="34" charset="-128"/>
              </a:rPr>
              <a:t>i</a:t>
            </a:r>
            <a:r>
              <a:rPr lang="en-IN" altLang="en-US" dirty="0" smtClean="0">
                <a:ea typeface="ＭＳ Ｐゴシック" pitchFamily="34" charset="-128"/>
              </a:rPr>
              <a:t>] = </a:t>
            </a:r>
            <a:r>
              <a:rPr lang="en-IN" altLang="en-US" dirty="0" err="1" smtClean="0">
                <a:ea typeface="ＭＳ Ｐゴシック" pitchFamily="34" charset="-128"/>
              </a:rPr>
              <a:t>intiBalance</a:t>
            </a:r>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b="1" dirty="0" smtClean="0">
                <a:ea typeface="ＭＳ Ｐゴシック" pitchFamily="34" charset="-128"/>
              </a:rPr>
              <a:t>void</a:t>
            </a:r>
            <a:r>
              <a:rPr lang="en-IN" altLang="en-US" dirty="0" smtClean="0">
                <a:ea typeface="ＭＳ Ｐゴシック" pitchFamily="34" charset="-128"/>
              </a:rPr>
              <a:t> transfer(</a:t>
            </a:r>
            <a:r>
              <a:rPr lang="en-IN" altLang="en-US" b="1" dirty="0" err="1" smtClean="0">
                <a:ea typeface="ＭＳ Ｐゴシック" pitchFamily="34" charset="-128"/>
              </a:rPr>
              <a:t>int</a:t>
            </a:r>
            <a:r>
              <a:rPr lang="en-IN" altLang="en-US" dirty="0" smtClean="0">
                <a:ea typeface="ＭＳ Ｐゴシック" pitchFamily="34" charset="-128"/>
              </a:rPr>
              <a:t> from, </a:t>
            </a:r>
            <a:r>
              <a:rPr lang="en-IN" altLang="en-US" b="1" dirty="0" err="1" smtClean="0">
                <a:ea typeface="ＭＳ Ｐゴシック" pitchFamily="34" charset="-128"/>
              </a:rPr>
              <a:t>int</a:t>
            </a:r>
            <a:r>
              <a:rPr lang="en-IN" altLang="en-US" dirty="0" smtClean="0">
                <a:ea typeface="ＭＳ Ｐゴシック" pitchFamily="34" charset="-128"/>
              </a:rPr>
              <a:t> to, </a:t>
            </a:r>
            <a:r>
              <a:rPr lang="en-IN" altLang="en-US" b="1" dirty="0" smtClean="0">
                <a:ea typeface="ＭＳ Ｐゴシック" pitchFamily="34" charset="-128"/>
              </a:rPr>
              <a:t>double</a:t>
            </a:r>
            <a:r>
              <a:rPr lang="en-IN" altLang="en-US" dirty="0" smtClean="0">
                <a:ea typeface="ＭＳ Ｐゴシック" pitchFamily="34" charset="-128"/>
              </a:rPr>
              <a:t> amount) {</a:t>
            </a:r>
          </a:p>
          <a:p>
            <a:pPr eaLnBrk="1" hangingPunct="1"/>
            <a:r>
              <a:rPr lang="en-IN" altLang="en-US" dirty="0" smtClean="0">
                <a:ea typeface="ＭＳ Ｐゴシック" pitchFamily="34" charset="-128"/>
              </a:rPr>
              <a:t>    </a:t>
            </a:r>
            <a:r>
              <a:rPr lang="en-IN" altLang="en-US" b="1" dirty="0" smtClean="0">
                <a:ea typeface="ＭＳ Ｐゴシック" pitchFamily="34" charset="-128"/>
              </a:rPr>
              <a:t>if</a:t>
            </a:r>
            <a:r>
              <a:rPr lang="en-IN" altLang="en-US" dirty="0" smtClean="0">
                <a:ea typeface="ＭＳ Ｐゴシック" pitchFamily="34" charset="-128"/>
              </a:rPr>
              <a:t>(accounts[from] &lt; amount)</a:t>
            </a:r>
          </a:p>
          <a:p>
            <a:pPr eaLnBrk="1" hangingPunct="1"/>
            <a:r>
              <a:rPr lang="en-IN" altLang="en-US" dirty="0" smtClean="0">
                <a:ea typeface="ＭＳ Ｐゴシック" pitchFamily="34" charset="-128"/>
              </a:rPr>
              <a:t>    </a:t>
            </a:r>
            <a:r>
              <a:rPr lang="en-IN" altLang="en-US" b="1" dirty="0" smtClean="0">
                <a:ea typeface="ＭＳ Ｐゴシック" pitchFamily="34" charset="-128"/>
              </a:rPr>
              <a:t>return</a:t>
            </a:r>
            <a:r>
              <a:rPr lang="en-IN" altLang="en-US" dirty="0" smtClean="0">
                <a:ea typeface="ＭＳ Ｐゴシック" pitchFamily="34" charset="-128"/>
              </a:rPr>
              <a:t>;</a:t>
            </a:r>
          </a:p>
          <a:p>
            <a:pPr eaLnBrk="1" hangingPunct="1"/>
            <a:r>
              <a:rPr lang="en-IN" altLang="en-US" dirty="0" smtClean="0">
                <a:ea typeface="ＭＳ Ｐゴシック" pitchFamily="34" charset="-128"/>
              </a:rPr>
              <a:t>accounts[from] -= amount;</a:t>
            </a:r>
          </a:p>
          <a:p>
            <a:pPr eaLnBrk="1" hangingPunct="1"/>
            <a:r>
              <a:rPr lang="en-IN" altLang="en-US" dirty="0" smtClean="0">
                <a:ea typeface="ＭＳ Ｐゴシック" pitchFamily="34" charset="-128"/>
              </a:rPr>
              <a:t>accounts[to] += amount;</a:t>
            </a:r>
          </a:p>
          <a:p>
            <a:pPr eaLnBrk="1" hangingPunct="1"/>
            <a:r>
              <a:rPr lang="en-IN" altLang="en-US" dirty="0" err="1" smtClean="0">
                <a:ea typeface="ＭＳ Ｐゴシック" pitchFamily="34" charset="-128"/>
              </a:rPr>
              <a:t>System.</a:t>
            </a:r>
            <a:r>
              <a:rPr lang="en-IN" altLang="en-US" i="1" dirty="0" err="1" smtClean="0">
                <a:ea typeface="ＭＳ Ｐゴシック" pitchFamily="34" charset="-128"/>
              </a:rPr>
              <a:t>out</a:t>
            </a:r>
            <a:r>
              <a:rPr lang="en-IN" altLang="en-US" dirty="0" err="1" smtClean="0">
                <a:ea typeface="ＭＳ Ｐゴシック" pitchFamily="34" charset="-128"/>
              </a:rPr>
              <a:t>.printf</a:t>
            </a:r>
            <a:r>
              <a:rPr lang="en-IN" altLang="en-US" dirty="0" smtClean="0">
                <a:ea typeface="ＭＳ Ｐゴシック" pitchFamily="34" charset="-128"/>
              </a:rPr>
              <a:t>("Total balance: ", </a:t>
            </a:r>
            <a:r>
              <a:rPr lang="en-IN" altLang="en-US" dirty="0" err="1" smtClean="0">
                <a:ea typeface="ＭＳ Ｐゴシック" pitchFamily="34" charset="-128"/>
              </a:rPr>
              <a:t>getTotalBalance</a:t>
            </a:r>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private</a:t>
            </a:r>
            <a:r>
              <a:rPr lang="en-IN" altLang="en-US" dirty="0" smtClean="0">
                <a:ea typeface="ＭＳ Ｐゴシック" pitchFamily="34" charset="-128"/>
              </a:rPr>
              <a:t> </a:t>
            </a:r>
            <a:r>
              <a:rPr lang="en-IN" altLang="en-US" b="1" dirty="0" smtClean="0">
                <a:ea typeface="ＭＳ Ｐゴシック" pitchFamily="34" charset="-128"/>
              </a:rPr>
              <a:t>double</a:t>
            </a:r>
            <a:r>
              <a:rPr lang="en-IN" altLang="en-US" dirty="0" smtClean="0">
                <a:ea typeface="ＭＳ Ｐゴシック" pitchFamily="34" charset="-128"/>
              </a:rPr>
              <a:t> </a:t>
            </a:r>
            <a:r>
              <a:rPr lang="en-IN" altLang="en-US" dirty="0" err="1" smtClean="0">
                <a:ea typeface="ＭＳ Ｐゴシック" pitchFamily="34" charset="-128"/>
              </a:rPr>
              <a:t>getTotalBalance</a:t>
            </a:r>
            <a:r>
              <a:rPr lang="en-IN" altLang="en-US" dirty="0" smtClean="0">
                <a:ea typeface="ＭＳ Ｐゴシック" pitchFamily="34" charset="-128"/>
              </a:rPr>
              <a:t>() {</a:t>
            </a:r>
          </a:p>
          <a:p>
            <a:pPr eaLnBrk="1" hangingPunct="1"/>
            <a:r>
              <a:rPr lang="en-IN" altLang="en-US" b="1" dirty="0" smtClean="0">
                <a:ea typeface="ＭＳ Ｐゴシック" pitchFamily="34" charset="-128"/>
              </a:rPr>
              <a:t>double</a:t>
            </a:r>
            <a:r>
              <a:rPr lang="en-IN" altLang="en-US" dirty="0" smtClean="0">
                <a:ea typeface="ＭＳ Ｐゴシック" pitchFamily="34" charset="-128"/>
              </a:rPr>
              <a:t> sum = 0;</a:t>
            </a:r>
          </a:p>
          <a:p>
            <a:pPr eaLnBrk="1" hangingPunct="1"/>
            <a:r>
              <a:rPr lang="en-IN" altLang="en-US" b="1" dirty="0" smtClean="0">
                <a:ea typeface="ＭＳ Ｐゴシック" pitchFamily="34" charset="-128"/>
              </a:rPr>
              <a:t>for</a:t>
            </a:r>
            <a:r>
              <a:rPr lang="en-IN" altLang="en-US" dirty="0" smtClean="0">
                <a:ea typeface="ＭＳ Ｐゴシック" pitchFamily="34" charset="-128"/>
              </a:rPr>
              <a:t> (</a:t>
            </a:r>
            <a:r>
              <a:rPr lang="en-IN" altLang="en-US" b="1" dirty="0" smtClean="0">
                <a:ea typeface="ＭＳ Ｐゴシック" pitchFamily="34" charset="-128"/>
              </a:rPr>
              <a:t>double</a:t>
            </a:r>
            <a:r>
              <a:rPr lang="en-IN" altLang="en-US" dirty="0" smtClean="0">
                <a:ea typeface="ＭＳ Ｐゴシック" pitchFamily="34" charset="-128"/>
              </a:rPr>
              <a:t> amount : accounts) {</a:t>
            </a:r>
          </a:p>
          <a:p>
            <a:pPr eaLnBrk="1" hangingPunct="1"/>
            <a:r>
              <a:rPr lang="en-IN" altLang="en-US" dirty="0" smtClean="0">
                <a:ea typeface="ＭＳ Ｐゴシック" pitchFamily="34" charset="-128"/>
              </a:rPr>
              <a:t>sum += amount;</a:t>
            </a:r>
          </a:p>
          <a:p>
            <a:pPr eaLnBrk="1" hangingPunct="1"/>
            <a:r>
              <a:rPr lang="en-IN" altLang="en-US" dirty="0" smtClean="0">
                <a:ea typeface="ＭＳ Ｐゴシック" pitchFamily="34" charset="-128"/>
              </a:rPr>
              <a:t>}</a:t>
            </a:r>
          </a:p>
          <a:p>
            <a:pPr eaLnBrk="1" hangingPunct="1"/>
            <a:r>
              <a:rPr lang="en-IN" altLang="en-US" b="1" dirty="0" smtClean="0">
                <a:ea typeface="ＭＳ Ｐゴシック" pitchFamily="34" charset="-128"/>
              </a:rPr>
              <a:t>return</a:t>
            </a:r>
            <a:r>
              <a:rPr lang="en-IN" altLang="en-US" dirty="0" smtClean="0">
                <a:ea typeface="ＭＳ Ｐゴシック" pitchFamily="34" charset="-128"/>
              </a:rPr>
              <a:t> sum;</a:t>
            </a:r>
          </a:p>
          <a:p>
            <a:pPr eaLnBrk="1" hangingPunct="1"/>
            <a:r>
              <a:rPr lang="en-IN" altLang="en-US" dirty="0" smtClean="0">
                <a:ea typeface="ＭＳ Ｐゴシック" pitchFamily="34" charset="-128"/>
              </a:rPr>
              <a:t>}</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b="1" dirty="0" err="1" smtClean="0">
                <a:ea typeface="ＭＳ Ｐゴシック" pitchFamily="34" charset="-128"/>
              </a:rPr>
              <a:t>int</a:t>
            </a:r>
            <a:r>
              <a:rPr lang="en-IN" altLang="en-US" dirty="0" smtClean="0">
                <a:ea typeface="ＭＳ Ｐゴシック" pitchFamily="34" charset="-128"/>
              </a:rPr>
              <a:t> size() {</a:t>
            </a:r>
          </a:p>
          <a:p>
            <a:pPr eaLnBrk="1" hangingPunct="1"/>
            <a:r>
              <a:rPr lang="en-IN" altLang="en-US" b="1" dirty="0" smtClean="0">
                <a:ea typeface="ＭＳ Ｐゴシック" pitchFamily="34" charset="-128"/>
              </a:rPr>
              <a:t>return</a:t>
            </a:r>
            <a:r>
              <a:rPr lang="en-IN" altLang="en-US" dirty="0" smtClean="0">
                <a:ea typeface="ＭＳ Ｐゴシック" pitchFamily="34" charset="-128"/>
              </a:rPr>
              <a:t> </a:t>
            </a:r>
            <a:r>
              <a:rPr lang="en-IN" altLang="en-US" dirty="0" err="1" smtClean="0">
                <a:ea typeface="ＭＳ Ｐゴシック" pitchFamily="34" charset="-128"/>
              </a:rPr>
              <a:t>accounts.length</a:t>
            </a:r>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b="1" dirty="0" smtClean="0">
                <a:ea typeface="ＭＳ Ｐゴシック" pitchFamily="34" charset="-128"/>
              </a:rPr>
              <a:t>static</a:t>
            </a:r>
            <a:r>
              <a:rPr lang="en-IN" altLang="en-US" dirty="0" smtClean="0">
                <a:ea typeface="ＭＳ Ｐゴシック" pitchFamily="34" charset="-128"/>
              </a:rPr>
              <a:t> </a:t>
            </a:r>
            <a:r>
              <a:rPr lang="en-IN" altLang="en-US" b="1" dirty="0" err="1" smtClean="0">
                <a:ea typeface="ＭＳ Ｐゴシック" pitchFamily="34" charset="-128"/>
              </a:rPr>
              <a:t>int</a:t>
            </a:r>
            <a:r>
              <a:rPr lang="en-IN" altLang="en-US" dirty="0" smtClean="0">
                <a:ea typeface="ＭＳ Ｐゴシック" pitchFamily="34" charset="-128"/>
              </a:rPr>
              <a:t> </a:t>
            </a:r>
            <a:r>
              <a:rPr lang="en-IN" altLang="en-US" dirty="0" err="1" smtClean="0">
                <a:ea typeface="ＭＳ Ｐゴシック" pitchFamily="34" charset="-128"/>
              </a:rPr>
              <a:t>getCount</a:t>
            </a:r>
            <a:r>
              <a:rPr lang="en-IN" altLang="en-US" dirty="0" smtClean="0">
                <a:ea typeface="ＭＳ Ｐゴシック" pitchFamily="34" charset="-128"/>
              </a:rPr>
              <a:t>() {</a:t>
            </a:r>
          </a:p>
          <a:p>
            <a:pPr eaLnBrk="1" hangingPunct="1"/>
            <a:r>
              <a:rPr lang="en-IN" altLang="en-US" b="1" dirty="0" smtClean="0">
                <a:ea typeface="ＭＳ Ｐゴシック" pitchFamily="34" charset="-128"/>
              </a:rPr>
              <a:t>return</a:t>
            </a:r>
            <a:r>
              <a:rPr lang="en-IN" altLang="en-US" dirty="0" smtClean="0">
                <a:ea typeface="ＭＳ Ｐゴシック" pitchFamily="34" charset="-128"/>
              </a:rPr>
              <a:t> </a:t>
            </a:r>
            <a:r>
              <a:rPr lang="en-IN" altLang="en-US" i="1" dirty="0" smtClean="0">
                <a:ea typeface="ＭＳ Ｐゴシック" pitchFamily="34" charset="-128"/>
              </a:rPr>
              <a:t>count</a:t>
            </a:r>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b="1" dirty="0" smtClean="0">
                <a:ea typeface="ＭＳ Ｐゴシック" pitchFamily="34" charset="-128"/>
              </a:rPr>
              <a:t>class</a:t>
            </a:r>
            <a:r>
              <a:rPr lang="en-IN" altLang="en-US" dirty="0" smtClean="0">
                <a:ea typeface="ＭＳ Ｐゴシック" pitchFamily="34" charset="-128"/>
              </a:rPr>
              <a:t> </a:t>
            </a:r>
            <a:r>
              <a:rPr lang="en-IN" altLang="en-US" dirty="0" err="1" smtClean="0">
                <a:ea typeface="ＭＳ Ｐゴシック" pitchFamily="34" charset="-128"/>
              </a:rPr>
              <a:t>TransferRunnable</a:t>
            </a:r>
            <a:r>
              <a:rPr lang="en-IN" altLang="en-US" dirty="0" smtClean="0">
                <a:ea typeface="ＭＳ Ｐゴシック" pitchFamily="34" charset="-128"/>
              </a:rPr>
              <a:t> </a:t>
            </a:r>
            <a:r>
              <a:rPr lang="en-IN" altLang="en-US" b="1" dirty="0" smtClean="0">
                <a:ea typeface="ＭＳ Ｐゴシック" pitchFamily="34" charset="-128"/>
              </a:rPr>
              <a:t>implements</a:t>
            </a:r>
            <a:r>
              <a:rPr lang="en-IN" altLang="en-US" dirty="0" smtClean="0">
                <a:ea typeface="ＭＳ Ｐゴシック" pitchFamily="34" charset="-128"/>
              </a:rPr>
              <a:t> Runnable {</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private</a:t>
            </a:r>
            <a:r>
              <a:rPr lang="en-IN" altLang="en-US" dirty="0" smtClean="0">
                <a:ea typeface="ＭＳ Ｐゴシック" pitchFamily="34" charset="-128"/>
              </a:rPr>
              <a:t> Bank </a:t>
            </a:r>
            <a:r>
              <a:rPr lang="en-IN" altLang="en-US" dirty="0" err="1" smtClean="0">
                <a:ea typeface="ＭＳ Ｐゴシック" pitchFamily="34" charset="-128"/>
              </a:rPr>
              <a:t>bank</a:t>
            </a:r>
            <a:r>
              <a:rPr lang="en-IN" altLang="en-US" dirty="0" smtClean="0">
                <a:ea typeface="ＭＳ Ｐゴシック" pitchFamily="34" charset="-128"/>
              </a:rPr>
              <a:t>;</a:t>
            </a:r>
          </a:p>
          <a:p>
            <a:pPr eaLnBrk="1" hangingPunct="1"/>
            <a:r>
              <a:rPr lang="en-IN" altLang="en-US" b="1" dirty="0" smtClean="0">
                <a:ea typeface="ＭＳ Ｐゴシック" pitchFamily="34" charset="-128"/>
              </a:rPr>
              <a:t>private</a:t>
            </a:r>
            <a:r>
              <a:rPr lang="en-IN" altLang="en-US" dirty="0" smtClean="0">
                <a:ea typeface="ＭＳ Ｐゴシック" pitchFamily="34" charset="-128"/>
              </a:rPr>
              <a:t> </a:t>
            </a:r>
            <a:r>
              <a:rPr lang="en-IN" altLang="en-US" b="1" dirty="0" err="1" smtClean="0">
                <a:ea typeface="ＭＳ Ｐゴシック" pitchFamily="34" charset="-128"/>
              </a:rPr>
              <a:t>int</a:t>
            </a:r>
            <a:r>
              <a:rPr lang="en-IN" altLang="en-US" dirty="0" smtClean="0">
                <a:ea typeface="ＭＳ Ｐゴシック" pitchFamily="34" charset="-128"/>
              </a:rPr>
              <a:t> </a:t>
            </a:r>
            <a:r>
              <a:rPr lang="en-IN" altLang="en-US" dirty="0" err="1" smtClean="0">
                <a:ea typeface="ＭＳ Ｐゴシック" pitchFamily="34" charset="-128"/>
              </a:rPr>
              <a:t>fromAccount</a:t>
            </a:r>
            <a:r>
              <a:rPr lang="en-IN" altLang="en-US" dirty="0" smtClean="0">
                <a:ea typeface="ＭＳ Ｐゴシック" pitchFamily="34" charset="-128"/>
              </a:rPr>
              <a:t>;</a:t>
            </a:r>
          </a:p>
          <a:p>
            <a:pPr eaLnBrk="1" hangingPunct="1"/>
            <a:r>
              <a:rPr lang="en-IN" altLang="en-US" b="1" dirty="0" smtClean="0">
                <a:ea typeface="ＭＳ Ｐゴシック" pitchFamily="34" charset="-128"/>
              </a:rPr>
              <a:t>private</a:t>
            </a:r>
            <a:r>
              <a:rPr lang="en-IN" altLang="en-US" dirty="0" smtClean="0">
                <a:ea typeface="ＭＳ Ｐゴシック" pitchFamily="34" charset="-128"/>
              </a:rPr>
              <a:t> </a:t>
            </a:r>
            <a:r>
              <a:rPr lang="en-IN" altLang="en-US" b="1" dirty="0" smtClean="0">
                <a:ea typeface="ＭＳ Ｐゴシック" pitchFamily="34" charset="-128"/>
              </a:rPr>
              <a:t>double</a:t>
            </a:r>
            <a:r>
              <a:rPr lang="en-IN" altLang="en-US" dirty="0" smtClean="0">
                <a:ea typeface="ＭＳ Ｐゴシック" pitchFamily="34" charset="-128"/>
              </a:rPr>
              <a:t> </a:t>
            </a:r>
            <a:r>
              <a:rPr lang="en-IN" altLang="en-US" dirty="0" err="1" smtClean="0">
                <a:ea typeface="ＭＳ Ｐゴシック" pitchFamily="34" charset="-128"/>
              </a:rPr>
              <a:t>maxAmount</a:t>
            </a:r>
            <a:r>
              <a:rPr lang="en-IN" altLang="en-US" dirty="0" smtClean="0">
                <a:ea typeface="ＭＳ Ｐゴシック" pitchFamily="34" charset="-128"/>
              </a:rPr>
              <a:t>;</a:t>
            </a:r>
          </a:p>
          <a:p>
            <a:pPr eaLnBrk="1" hangingPunct="1"/>
            <a:r>
              <a:rPr lang="en-IN" altLang="en-US" b="1" dirty="0" smtClean="0">
                <a:ea typeface="ＭＳ Ｐゴシック" pitchFamily="34" charset="-128"/>
              </a:rPr>
              <a:t>private</a:t>
            </a:r>
            <a:r>
              <a:rPr lang="en-IN" altLang="en-US" dirty="0" smtClean="0">
                <a:ea typeface="ＭＳ Ｐゴシック" pitchFamily="34" charset="-128"/>
              </a:rPr>
              <a:t> </a:t>
            </a:r>
            <a:r>
              <a:rPr lang="en-IN" altLang="en-US" b="1" dirty="0" err="1" smtClean="0">
                <a:ea typeface="ＭＳ Ｐゴシック" pitchFamily="34" charset="-128"/>
              </a:rPr>
              <a:t>int</a:t>
            </a:r>
            <a:r>
              <a:rPr lang="en-IN" altLang="en-US" dirty="0" smtClean="0">
                <a:ea typeface="ＭＳ Ｐゴシック" pitchFamily="34" charset="-128"/>
              </a:rPr>
              <a:t> DELAY = 10;</a:t>
            </a:r>
          </a:p>
          <a:p>
            <a:pPr eaLnBrk="1" hangingPunct="1"/>
            <a:endParaRPr lang="en-IN" altLang="en-US" dirty="0" smtClean="0">
              <a:ea typeface="ＭＳ Ｐゴシック" pitchFamily="34" charset="-128"/>
            </a:endParaRPr>
          </a:p>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dirty="0" err="1" smtClean="0">
                <a:ea typeface="ＭＳ Ｐゴシック" pitchFamily="34" charset="-128"/>
              </a:rPr>
              <a:t>TransferRunnable</a:t>
            </a:r>
            <a:r>
              <a:rPr lang="en-IN" altLang="en-US" dirty="0" smtClean="0">
                <a:ea typeface="ＭＳ Ｐゴシック" pitchFamily="34" charset="-128"/>
              </a:rPr>
              <a:t>(Bank </a:t>
            </a:r>
            <a:r>
              <a:rPr lang="en-IN" altLang="en-US" dirty="0" err="1" smtClean="0">
                <a:ea typeface="ＭＳ Ｐゴシック" pitchFamily="34" charset="-128"/>
              </a:rPr>
              <a:t>bank</a:t>
            </a:r>
            <a:r>
              <a:rPr lang="en-IN" altLang="en-US" dirty="0" smtClean="0">
                <a:ea typeface="ＭＳ Ｐゴシック" pitchFamily="34" charset="-128"/>
              </a:rPr>
              <a:t>, </a:t>
            </a:r>
            <a:r>
              <a:rPr lang="en-IN" altLang="en-US" b="1" dirty="0" err="1" smtClean="0">
                <a:ea typeface="ＭＳ Ｐゴシック" pitchFamily="34" charset="-128"/>
              </a:rPr>
              <a:t>int</a:t>
            </a:r>
            <a:r>
              <a:rPr lang="en-IN" altLang="en-US" dirty="0" smtClean="0">
                <a:ea typeface="ＭＳ Ｐゴシック" pitchFamily="34" charset="-128"/>
              </a:rPr>
              <a:t> from, </a:t>
            </a:r>
            <a:r>
              <a:rPr lang="en-IN" altLang="en-US" b="1" dirty="0" smtClean="0">
                <a:ea typeface="ＭＳ Ｐゴシック" pitchFamily="34" charset="-128"/>
              </a:rPr>
              <a:t>double</a:t>
            </a:r>
            <a:r>
              <a:rPr lang="en-IN" altLang="en-US" dirty="0" smtClean="0">
                <a:ea typeface="ＭＳ Ｐゴシック" pitchFamily="34" charset="-128"/>
              </a:rPr>
              <a:t> max){</a:t>
            </a:r>
          </a:p>
          <a:p>
            <a:pPr eaLnBrk="1" hangingPunct="1"/>
            <a:r>
              <a:rPr lang="en-IN" altLang="en-US" b="1" dirty="0" err="1" smtClean="0">
                <a:ea typeface="ＭＳ Ｐゴシック" pitchFamily="34" charset="-128"/>
              </a:rPr>
              <a:t>this</a:t>
            </a:r>
            <a:r>
              <a:rPr lang="en-IN" altLang="en-US" dirty="0" err="1" smtClean="0">
                <a:ea typeface="ＭＳ Ｐゴシック" pitchFamily="34" charset="-128"/>
              </a:rPr>
              <a:t>.bank</a:t>
            </a:r>
            <a:r>
              <a:rPr lang="en-IN" altLang="en-US" dirty="0" smtClean="0">
                <a:ea typeface="ＭＳ Ｐゴシック" pitchFamily="34" charset="-128"/>
              </a:rPr>
              <a:t> = bank;</a:t>
            </a:r>
          </a:p>
          <a:p>
            <a:pPr eaLnBrk="1" hangingPunct="1"/>
            <a:r>
              <a:rPr lang="en-IN" altLang="en-US" b="1" dirty="0" err="1" smtClean="0">
                <a:ea typeface="ＭＳ Ｐゴシック" pitchFamily="34" charset="-128"/>
              </a:rPr>
              <a:t>this</a:t>
            </a:r>
            <a:r>
              <a:rPr lang="en-IN" altLang="en-US" dirty="0" err="1" smtClean="0">
                <a:ea typeface="ＭＳ Ｐゴシック" pitchFamily="34" charset="-128"/>
              </a:rPr>
              <a:t>.fromAccount</a:t>
            </a:r>
            <a:r>
              <a:rPr lang="en-IN" altLang="en-US" dirty="0" smtClean="0">
                <a:ea typeface="ＭＳ Ｐゴシック" pitchFamily="34" charset="-128"/>
              </a:rPr>
              <a:t> = from;</a:t>
            </a:r>
          </a:p>
          <a:p>
            <a:pPr eaLnBrk="1" hangingPunct="1"/>
            <a:r>
              <a:rPr lang="en-IN" altLang="en-US" b="1" dirty="0" err="1" smtClean="0">
                <a:ea typeface="ＭＳ Ｐゴシック" pitchFamily="34" charset="-128"/>
              </a:rPr>
              <a:t>this</a:t>
            </a:r>
            <a:r>
              <a:rPr lang="en-IN" altLang="en-US" dirty="0" err="1" smtClean="0">
                <a:ea typeface="ＭＳ Ｐゴシック" pitchFamily="34" charset="-128"/>
              </a:rPr>
              <a:t>.maxAmount</a:t>
            </a:r>
            <a:r>
              <a:rPr lang="en-IN" altLang="en-US" dirty="0" smtClean="0">
                <a:ea typeface="ＭＳ Ｐゴシック" pitchFamily="34" charset="-128"/>
              </a:rPr>
              <a:t> = max;</a:t>
            </a:r>
          </a:p>
          <a:p>
            <a:pPr eaLnBrk="1" hangingPunct="1"/>
            <a:r>
              <a:rPr lang="en-IN" altLang="en-US" dirty="0" smtClean="0">
                <a:ea typeface="ＭＳ Ｐゴシック" pitchFamily="34" charset="-128"/>
              </a:rPr>
              <a:t>}</a:t>
            </a:r>
          </a:p>
          <a:p>
            <a:pPr eaLnBrk="1" hangingPunct="1"/>
            <a:r>
              <a:rPr lang="en-IN" altLang="en-US" dirty="0" smtClean="0">
                <a:ea typeface="ＭＳ Ｐゴシック" pitchFamily="34" charset="-128"/>
              </a:rPr>
              <a:t>@Override</a:t>
            </a:r>
          </a:p>
          <a:p>
            <a:pPr eaLnBrk="1" hangingPunct="1"/>
            <a:r>
              <a:rPr lang="en-IN" altLang="en-US" b="1" dirty="0" smtClean="0">
                <a:ea typeface="ＭＳ Ｐゴシック" pitchFamily="34" charset="-128"/>
              </a:rPr>
              <a:t>public</a:t>
            </a:r>
            <a:r>
              <a:rPr lang="en-IN" altLang="en-US" dirty="0" smtClean="0">
                <a:ea typeface="ＭＳ Ｐゴシック" pitchFamily="34" charset="-128"/>
              </a:rPr>
              <a:t> </a:t>
            </a:r>
            <a:r>
              <a:rPr lang="en-IN" altLang="en-US" b="1" dirty="0" smtClean="0">
                <a:ea typeface="ＭＳ Ｐゴシック" pitchFamily="34" charset="-128"/>
              </a:rPr>
              <a:t>void</a:t>
            </a:r>
            <a:r>
              <a:rPr lang="en-IN" altLang="en-US" dirty="0" smtClean="0">
                <a:ea typeface="ＭＳ Ｐゴシック" pitchFamily="34" charset="-128"/>
              </a:rPr>
              <a:t> run() {</a:t>
            </a:r>
          </a:p>
          <a:p>
            <a:pPr eaLnBrk="1" hangingPunct="1"/>
            <a:r>
              <a:rPr lang="en-IN" altLang="en-US" b="1" dirty="0" smtClean="0">
                <a:ea typeface="ＭＳ Ｐゴシック" pitchFamily="34" charset="-128"/>
              </a:rPr>
              <a:t>while</a:t>
            </a:r>
            <a:r>
              <a:rPr lang="en-IN" altLang="en-US" dirty="0" smtClean="0">
                <a:ea typeface="ＭＳ Ｐゴシック" pitchFamily="34" charset="-128"/>
              </a:rPr>
              <a:t>(</a:t>
            </a:r>
            <a:r>
              <a:rPr lang="en-IN" altLang="en-US" b="1" dirty="0" smtClean="0">
                <a:ea typeface="ＭＳ Ｐゴシック" pitchFamily="34" charset="-128"/>
              </a:rPr>
              <a:t>true</a:t>
            </a:r>
            <a:r>
              <a:rPr lang="en-IN" altLang="en-US" dirty="0" smtClean="0">
                <a:ea typeface="ＭＳ Ｐゴシック" pitchFamily="34" charset="-128"/>
              </a:rPr>
              <a:t>){</a:t>
            </a:r>
          </a:p>
          <a:p>
            <a:pPr eaLnBrk="1" hangingPunct="1"/>
            <a:r>
              <a:rPr lang="en-IN" altLang="en-US" b="1" dirty="0" err="1" smtClean="0">
                <a:ea typeface="ＭＳ Ｐゴシック" pitchFamily="34" charset="-128"/>
              </a:rPr>
              <a:t>int</a:t>
            </a:r>
            <a:r>
              <a:rPr lang="en-IN" altLang="en-US" dirty="0" smtClean="0">
                <a:ea typeface="ＭＳ Ｐゴシック" pitchFamily="34" charset="-128"/>
              </a:rPr>
              <a:t> </a:t>
            </a:r>
            <a:r>
              <a:rPr lang="en-IN" altLang="en-US" dirty="0" err="1" smtClean="0">
                <a:ea typeface="ＭＳ Ｐゴシック" pitchFamily="34" charset="-128"/>
              </a:rPr>
              <a:t>toAccount</a:t>
            </a:r>
            <a:r>
              <a:rPr lang="en-IN" altLang="en-US" dirty="0" smtClean="0">
                <a:ea typeface="ＭＳ Ｐゴシック" pitchFamily="34" charset="-128"/>
              </a:rPr>
              <a:t> = (</a:t>
            </a:r>
            <a:r>
              <a:rPr lang="en-IN" altLang="en-US" b="1" dirty="0" err="1" smtClean="0">
                <a:ea typeface="ＭＳ Ｐゴシック" pitchFamily="34" charset="-128"/>
              </a:rPr>
              <a:t>int</a:t>
            </a:r>
            <a:r>
              <a:rPr lang="en-IN" altLang="en-US" dirty="0" smtClean="0">
                <a:ea typeface="ＭＳ Ｐゴシック" pitchFamily="34" charset="-128"/>
              </a:rPr>
              <a:t>)(</a:t>
            </a:r>
            <a:r>
              <a:rPr lang="en-IN" altLang="en-US" dirty="0" err="1" smtClean="0">
                <a:ea typeface="ＭＳ Ｐゴシック" pitchFamily="34" charset="-128"/>
              </a:rPr>
              <a:t>bank.size</a:t>
            </a:r>
            <a:r>
              <a:rPr lang="en-IN" altLang="en-US" dirty="0" smtClean="0">
                <a:ea typeface="ＭＳ Ｐゴシック" pitchFamily="34" charset="-128"/>
              </a:rPr>
              <a:t>()*</a:t>
            </a:r>
            <a:r>
              <a:rPr lang="en-IN" altLang="en-US" dirty="0" err="1" smtClean="0">
                <a:ea typeface="ＭＳ Ｐゴシック" pitchFamily="34" charset="-128"/>
              </a:rPr>
              <a:t>Math.</a:t>
            </a:r>
            <a:r>
              <a:rPr lang="en-IN" altLang="en-US" i="1" dirty="0" err="1" smtClean="0">
                <a:ea typeface="ＭＳ Ｐゴシック" pitchFamily="34" charset="-128"/>
              </a:rPr>
              <a:t>random</a:t>
            </a:r>
            <a:r>
              <a:rPr lang="en-IN" altLang="en-US" dirty="0" smtClean="0">
                <a:ea typeface="ＭＳ Ｐゴシック" pitchFamily="34" charset="-128"/>
              </a:rPr>
              <a:t>());</a:t>
            </a:r>
          </a:p>
          <a:p>
            <a:pPr eaLnBrk="1" hangingPunct="1"/>
            <a:r>
              <a:rPr lang="en-IN" altLang="en-US" b="1" dirty="0" smtClean="0">
                <a:ea typeface="ＭＳ Ｐゴシック" pitchFamily="34" charset="-128"/>
              </a:rPr>
              <a:t>double</a:t>
            </a:r>
            <a:r>
              <a:rPr lang="en-IN" altLang="en-US" dirty="0" smtClean="0">
                <a:ea typeface="ＭＳ Ｐゴシック" pitchFamily="34" charset="-128"/>
              </a:rPr>
              <a:t> amount = </a:t>
            </a:r>
            <a:r>
              <a:rPr lang="en-IN" altLang="en-US" dirty="0" err="1" smtClean="0">
                <a:ea typeface="ＭＳ Ｐゴシック" pitchFamily="34" charset="-128"/>
              </a:rPr>
              <a:t>maxAmount</a:t>
            </a:r>
            <a:r>
              <a:rPr lang="en-IN" altLang="en-US" dirty="0" smtClean="0">
                <a:ea typeface="ＭＳ Ｐゴシック" pitchFamily="34" charset="-128"/>
              </a:rPr>
              <a:t>*</a:t>
            </a:r>
            <a:r>
              <a:rPr lang="en-IN" altLang="en-US" dirty="0" err="1" smtClean="0">
                <a:ea typeface="ＭＳ Ｐゴシック" pitchFamily="34" charset="-128"/>
              </a:rPr>
              <a:t>Math.</a:t>
            </a:r>
            <a:r>
              <a:rPr lang="en-IN" altLang="en-US" i="1" dirty="0" err="1" smtClean="0">
                <a:ea typeface="ＭＳ Ｐゴシック" pitchFamily="34" charset="-128"/>
              </a:rPr>
              <a:t>random</a:t>
            </a:r>
            <a:r>
              <a:rPr lang="en-IN" altLang="en-US" dirty="0" smtClean="0">
                <a:ea typeface="ＭＳ Ｐゴシック" pitchFamily="34" charset="-128"/>
              </a:rPr>
              <a:t>();</a:t>
            </a:r>
          </a:p>
          <a:p>
            <a:pPr eaLnBrk="1" hangingPunct="1"/>
            <a:r>
              <a:rPr lang="en-IN" altLang="en-US" dirty="0" err="1" smtClean="0">
                <a:ea typeface="ＭＳ Ｐゴシック" pitchFamily="34" charset="-128"/>
              </a:rPr>
              <a:t>bank.transfer</a:t>
            </a:r>
            <a:r>
              <a:rPr lang="en-IN" altLang="en-US" dirty="0" smtClean="0">
                <a:ea typeface="ＭＳ Ｐゴシック" pitchFamily="34" charset="-128"/>
              </a:rPr>
              <a:t>(</a:t>
            </a:r>
            <a:r>
              <a:rPr lang="en-IN" altLang="en-US" dirty="0" err="1" smtClean="0">
                <a:ea typeface="ＭＳ Ｐゴシック" pitchFamily="34" charset="-128"/>
              </a:rPr>
              <a:t>fromAccount</a:t>
            </a:r>
            <a:r>
              <a:rPr lang="en-IN" altLang="en-US" dirty="0" smtClean="0">
                <a:ea typeface="ＭＳ Ｐゴシック" pitchFamily="34" charset="-128"/>
              </a:rPr>
              <a:t>, </a:t>
            </a:r>
            <a:r>
              <a:rPr lang="en-IN" altLang="en-US" dirty="0" err="1" smtClean="0">
                <a:ea typeface="ＭＳ Ｐゴシック" pitchFamily="34" charset="-128"/>
              </a:rPr>
              <a:t>toAccount</a:t>
            </a:r>
            <a:r>
              <a:rPr lang="en-IN" altLang="en-US" dirty="0" smtClean="0">
                <a:ea typeface="ＭＳ Ｐゴシック" pitchFamily="34" charset="-128"/>
              </a:rPr>
              <a:t>, amount);</a:t>
            </a:r>
          </a:p>
          <a:p>
            <a:pPr eaLnBrk="1" hangingPunct="1"/>
            <a:r>
              <a:rPr lang="en-IN" altLang="en-US" b="1" dirty="0" smtClean="0">
                <a:ea typeface="ＭＳ Ｐゴシック" pitchFamily="34" charset="-128"/>
              </a:rPr>
              <a:t>try</a:t>
            </a:r>
            <a:r>
              <a:rPr lang="en-IN" altLang="en-US" dirty="0" smtClean="0">
                <a:ea typeface="ＭＳ Ｐゴシック" pitchFamily="34" charset="-128"/>
              </a:rPr>
              <a:t> {</a:t>
            </a:r>
          </a:p>
          <a:p>
            <a:pPr eaLnBrk="1" hangingPunct="1"/>
            <a:r>
              <a:rPr lang="en-IN" altLang="en-US" dirty="0" err="1" smtClean="0">
                <a:ea typeface="ＭＳ Ｐゴシック" pitchFamily="34" charset="-128"/>
              </a:rPr>
              <a:t>Thread.</a:t>
            </a:r>
            <a:r>
              <a:rPr lang="en-IN" altLang="en-US" i="1" dirty="0" err="1" smtClean="0">
                <a:ea typeface="ＭＳ Ｐゴシック" pitchFamily="34" charset="-128"/>
              </a:rPr>
              <a:t>sleep</a:t>
            </a:r>
            <a:r>
              <a:rPr lang="en-IN" altLang="en-US" dirty="0" smtClean="0">
                <a:ea typeface="ＭＳ Ｐゴシック" pitchFamily="34" charset="-128"/>
              </a:rPr>
              <a:t>((</a:t>
            </a:r>
            <a:r>
              <a:rPr lang="en-IN" altLang="en-US" b="1" dirty="0" err="1" smtClean="0">
                <a:ea typeface="ＭＳ Ｐゴシック" pitchFamily="34" charset="-128"/>
              </a:rPr>
              <a:t>int</a:t>
            </a:r>
            <a:r>
              <a:rPr lang="en-IN" altLang="en-US" dirty="0" smtClean="0">
                <a:ea typeface="ＭＳ Ｐゴシック" pitchFamily="34" charset="-128"/>
              </a:rPr>
              <a:t>)(DELAY*</a:t>
            </a:r>
            <a:r>
              <a:rPr lang="en-IN" altLang="en-US" dirty="0" err="1" smtClean="0">
                <a:ea typeface="ＭＳ Ｐゴシック" pitchFamily="34" charset="-128"/>
              </a:rPr>
              <a:t>Math.</a:t>
            </a:r>
            <a:r>
              <a:rPr lang="en-IN" altLang="en-US" i="1" dirty="0" err="1" smtClean="0">
                <a:ea typeface="ＭＳ Ｐゴシック" pitchFamily="34" charset="-128"/>
              </a:rPr>
              <a:t>random</a:t>
            </a:r>
            <a:r>
              <a:rPr lang="en-IN" altLang="en-US" dirty="0" smtClean="0">
                <a:ea typeface="ＭＳ Ｐゴシック" pitchFamily="34" charset="-128"/>
              </a:rPr>
              <a:t>()));</a:t>
            </a:r>
          </a:p>
          <a:p>
            <a:pPr eaLnBrk="1" hangingPunct="1"/>
            <a:r>
              <a:rPr lang="en-IN" altLang="en-US" dirty="0" smtClean="0">
                <a:ea typeface="ＭＳ Ｐゴシック" pitchFamily="34" charset="-128"/>
              </a:rPr>
              <a:t>} </a:t>
            </a:r>
            <a:r>
              <a:rPr lang="en-IN" altLang="en-US" b="1" dirty="0" smtClean="0">
                <a:ea typeface="ＭＳ Ｐゴシック" pitchFamily="34" charset="-128"/>
              </a:rPr>
              <a:t>catch</a:t>
            </a:r>
            <a:r>
              <a:rPr lang="en-IN" altLang="en-US" dirty="0" smtClean="0">
                <a:ea typeface="ＭＳ Ｐゴシック" pitchFamily="34" charset="-128"/>
              </a:rPr>
              <a:t> (</a:t>
            </a:r>
            <a:r>
              <a:rPr lang="en-IN" altLang="en-US" dirty="0" err="1" smtClean="0">
                <a:ea typeface="ＭＳ Ｐゴシック" pitchFamily="34" charset="-128"/>
              </a:rPr>
              <a:t>InterruptedException</a:t>
            </a:r>
            <a:r>
              <a:rPr lang="en-IN" altLang="en-US" dirty="0" smtClean="0">
                <a:ea typeface="ＭＳ Ｐゴシック" pitchFamily="34" charset="-128"/>
              </a:rPr>
              <a:t> e) {</a:t>
            </a:r>
          </a:p>
          <a:p>
            <a:pPr eaLnBrk="1" hangingPunct="1"/>
            <a:r>
              <a:rPr lang="en-IN" altLang="en-US" dirty="0" err="1" smtClean="0">
                <a:ea typeface="ＭＳ Ｐゴシック" pitchFamily="34" charset="-128"/>
              </a:rPr>
              <a:t>e.printStackTrace</a:t>
            </a:r>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r>
              <a:rPr lang="en-IN" altLang="en-US" dirty="0" smtClean="0">
                <a:ea typeface="ＭＳ Ｐゴシック" pitchFamily="34" charset="-128"/>
              </a:rPr>
              <a:t>}</a:t>
            </a:r>
          </a:p>
          <a:p>
            <a:pPr eaLnBrk="1" hangingPunct="1"/>
            <a:r>
              <a:rPr lang="en-IN" altLang="en-US" dirty="0" smtClean="0">
                <a:ea typeface="ＭＳ Ｐゴシック" pitchFamily="34" charset="-128"/>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146F7C38-8439-4C79-8227-69A86CA9D6F5}" type="slidenum">
              <a:rPr lang="en-US" altLang="en-US" sz="1200" smtClean="0">
                <a:solidFill>
                  <a:schemeClr val="tx1"/>
                </a:solidFill>
              </a:rPr>
              <a:pPr eaLnBrk="1" hangingPunct="1"/>
              <a:t>7</a:t>
            </a:fld>
            <a:endParaRPr lang="en-US" altLang="en-US" sz="1200" smtClean="0">
              <a:solidFill>
                <a:schemeClr val="tx1"/>
              </a:solidFill>
            </a:endParaRPr>
          </a:p>
        </p:txBody>
      </p:sp>
      <p:sp>
        <p:nvSpPr>
          <p:cNvPr id="112643" name="Rectangle 2"/>
          <p:cNvSpPr>
            <a:spLocks noGrp="1" noRot="1" noChangeAspect="1" noChangeArrowheads="1" noTextEdit="1"/>
          </p:cNvSpPr>
          <p:nvPr>
            <p:ph type="sldImg"/>
          </p:nvPr>
        </p:nvSpPr>
        <p:spPr>
          <a:xfrm>
            <a:off x="1143000" y="685800"/>
            <a:ext cx="4572000" cy="34290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z="1400" smtClean="0">
                <a:ea typeface="ＭＳ Ｐゴシック" pitchFamily="34" charset="-128"/>
              </a:rPr>
              <a:t>Process - Complete set of its own variables.</a:t>
            </a:r>
          </a:p>
          <a:p>
            <a:pPr algn="just" eaLnBrk="1" hangingPunct="1"/>
            <a:r>
              <a:rPr lang="en-US" altLang="en-US" sz="1400" smtClean="0">
                <a:ea typeface="ＭＳ Ｐゴシック" pitchFamily="34" charset="-128"/>
              </a:rPr>
              <a:t>Thread - Shares the variables of a process. A Process can have multiple threads.</a:t>
            </a:r>
            <a:endParaRPr lang="en-US" altLang="en-US" sz="1600" smtClean="0">
              <a:ea typeface="ＭＳ Ｐゴシック" pitchFamily="34" charset="-128"/>
            </a:endParaRPr>
          </a:p>
          <a:p>
            <a:pPr eaLnBrk="1" hangingPunct="1"/>
            <a:endParaRPr lang="en-IN" altLang="en-US" smtClean="0">
              <a:ea typeface="ＭＳ Ｐゴシック" pitchFamily="34" charset="-128"/>
            </a:endParaRPr>
          </a:p>
          <a:p>
            <a:pPr eaLnBrk="1" hangingPunct="1"/>
            <a:r>
              <a:rPr lang="en-IN" altLang="en-US" smtClean="0">
                <a:ea typeface="ＭＳ Ｐゴシック" pitchFamily="34" charset="-128"/>
              </a:rPr>
              <a:t>Lightweight – </a:t>
            </a:r>
            <a:r>
              <a:rPr lang="en-US" altLang="en-US" sz="1600" b="1" smtClean="0">
                <a:ea typeface="ＭＳ Ｐゴシック" pitchFamily="34" charset="-128"/>
              </a:rPr>
              <a:t>It takes less overhead to create/destroy them</a:t>
            </a:r>
            <a:endParaRPr lang="en-IN" altLang="en-US" smtClean="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5564A0A4-E38D-413B-A375-18A623DCBE67}" type="slidenum">
              <a:rPr lang="en-US" altLang="en-US" sz="1200" smtClean="0">
                <a:solidFill>
                  <a:schemeClr val="tx1"/>
                </a:solidFill>
              </a:rPr>
              <a:pPr eaLnBrk="1" hangingPunct="1"/>
              <a:t>65</a:t>
            </a:fld>
            <a:endParaRPr lang="en-US" altLang="en-US" sz="1200" smtClean="0">
              <a:solidFill>
                <a:schemeClr val="tx1"/>
              </a:solidFill>
            </a:endParaRPr>
          </a:p>
        </p:txBody>
      </p:sp>
      <p:sp>
        <p:nvSpPr>
          <p:cNvPr id="107523" name="Rectangle 2"/>
          <p:cNvSpPr>
            <a:spLocks noGrp="1" noRot="1" noChangeAspect="1" noChangeArrowheads="1" noTextEdit="1"/>
          </p:cNvSpPr>
          <p:nvPr>
            <p:ph type="sldImg"/>
          </p:nvPr>
        </p:nvSpPr>
        <p:spPr>
          <a:xfrm>
            <a:off x="382588" y="685800"/>
            <a:ext cx="6092825"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382588" y="685800"/>
            <a:ext cx="6092825" cy="34290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78852"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2366C71A-5835-4E70-8450-8F4F05E305F5}" type="slidenum">
              <a:rPr lang="en-US" altLang="en-US"/>
              <a:pPr algn="r" eaLnBrk="1" hangingPunct="1">
                <a:spcBef>
                  <a:spcPct val="0"/>
                </a:spcBef>
              </a:pPr>
              <a:t>66</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382588" y="685800"/>
            <a:ext cx="6092825" cy="34290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78852"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2366C71A-5835-4E70-8450-8F4F05E305F5}" type="slidenum">
              <a:rPr lang="en-US" altLang="en-US"/>
              <a:pPr algn="r" eaLnBrk="1" hangingPunct="1">
                <a:spcBef>
                  <a:spcPct val="0"/>
                </a:spcBef>
              </a:pPr>
              <a:t>67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4A00E22D-3088-48A6-AEB9-C40DE1BCA4F1}" type="slidenum">
              <a:rPr lang="en-US" altLang="en-US" sz="1200" smtClean="0">
                <a:solidFill>
                  <a:schemeClr val="tx1"/>
                </a:solidFill>
              </a:rPr>
              <a:pPr eaLnBrk="1" hangingPunct="1"/>
              <a:t>8</a:t>
            </a:fld>
            <a:endParaRPr lang="en-US" altLang="en-US" sz="1200" smtClean="0">
              <a:solidFill>
                <a:schemeClr val="tx1"/>
              </a:solidFill>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mtClean="0">
                <a:ea typeface="ＭＳ Ｐゴシック" pitchFamily="34" charset="-128"/>
              </a:rPr>
              <a:t>An instance of Thread is just an ordinary java Object.</a:t>
            </a:r>
          </a:p>
          <a:p>
            <a:pPr algn="just" eaLnBrk="1" hangingPunct="1"/>
            <a:r>
              <a:rPr lang="en-US" altLang="en-US" smtClean="0">
                <a:ea typeface="ＭＳ Ｐゴシック" pitchFamily="34" charset="-128"/>
              </a:rPr>
              <a:t>A thread of execution is a light weight process that has its own call stack</a:t>
            </a:r>
          </a:p>
          <a:p>
            <a:pPr algn="just" eaLnBrk="1" hangingPunct="1"/>
            <a:r>
              <a:rPr lang="en-US" altLang="en-US" smtClean="0">
                <a:ea typeface="ＭＳ Ｐゴシック" pitchFamily="34" charset="-128"/>
              </a:rPr>
              <a:t>There is one thread per call stack</a:t>
            </a:r>
          </a:p>
          <a:p>
            <a:pPr eaLnBrk="1" hangingPunct="1"/>
            <a:endParaRPr lang="en-IN" alt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5600C8A2-6AAB-477C-897C-8D94B493DCC6}"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106499" name="Rectangle 2"/>
          <p:cNvSpPr>
            <a:spLocks noGrp="1" noRot="1" noChangeAspect="1" noChangeArrowheads="1" noTextEdit="1"/>
          </p:cNvSpPr>
          <p:nvPr>
            <p:ph type="sldImg"/>
          </p:nvPr>
        </p:nvSpPr>
        <p:spPr>
          <a:xfrm>
            <a:off x="382588" y="685800"/>
            <a:ext cx="6092825"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ea typeface="ＭＳ Ｐゴシック" pitchFamily="34" charset="-128"/>
              </a:rPr>
              <a:t>Even after a call to yield intended thread may not be the currently running thread.</a:t>
            </a:r>
          </a:p>
          <a:p>
            <a:pPr eaLnBrk="1" hangingPunct="1"/>
            <a:endParaRPr lang="en-US" altLang="en-US" b="1" smtClean="0">
              <a:ea typeface="ＭＳ Ｐゴシック" pitchFamily="34" charset="-128"/>
            </a:endParaRPr>
          </a:p>
          <a:p>
            <a:pPr eaLnBrk="1" hangingPunct="1"/>
            <a:r>
              <a:rPr lang="en-IN" altLang="en-US" b="1" smtClean="0">
                <a:ea typeface="ＭＳ Ｐゴシック" pitchFamily="34" charset="-128"/>
              </a:rPr>
              <a:t>http://www.javamex.com/tutorials/threads/yield.shtml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5600C8A2-6AAB-477C-897C-8D94B493DCC6}"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106499" name="Rectangle 2"/>
          <p:cNvSpPr>
            <a:spLocks noGrp="1" noRot="1" noChangeAspect="1" noChangeArrowheads="1" noTextEdit="1"/>
          </p:cNvSpPr>
          <p:nvPr>
            <p:ph type="sldImg"/>
          </p:nvPr>
        </p:nvSpPr>
        <p:spPr>
          <a:xfrm>
            <a:off x="382588" y="685800"/>
            <a:ext cx="6092825"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ea typeface="ＭＳ Ｐゴシック" pitchFamily="34" charset="-128"/>
              </a:rPr>
              <a:t>Even after a call to yield intended thread may not be the currently running thread.</a:t>
            </a:r>
          </a:p>
          <a:p>
            <a:pPr eaLnBrk="1" hangingPunct="1"/>
            <a:endParaRPr lang="en-US" altLang="en-US" b="1" smtClean="0">
              <a:ea typeface="ＭＳ Ｐゴシック" pitchFamily="34" charset="-128"/>
            </a:endParaRPr>
          </a:p>
          <a:p>
            <a:pPr eaLnBrk="1" hangingPunct="1"/>
            <a:r>
              <a:rPr lang="en-IN" altLang="en-US" b="1" smtClean="0">
                <a:ea typeface="ＭＳ Ｐゴシック" pitchFamily="34" charset="-128"/>
              </a:rPr>
              <a:t>http://www.javamex.com/tutorials/threads/yield.shtml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382588" y="685800"/>
            <a:ext cx="6092825" cy="3429000"/>
          </a:xfrm>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75780" name="Slide Number Placeholder 3"/>
          <p:cNvSpPr txBox="1">
            <a:spLocks noGrp="1"/>
          </p:cNvSpPr>
          <p:nvPr/>
        </p:nvSpPr>
        <p:spPr bwMode="auto">
          <a:xfrm>
            <a:off x="3883852" y="8686801"/>
            <a:ext cx="2972547" cy="4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eaLnBrk="1" hangingPunct="1">
              <a:spcBef>
                <a:spcPct val="0"/>
              </a:spcBef>
            </a:pPr>
            <a:fld id="{0DBF6F92-9C91-494D-A75A-73A372162C33}" type="slidenum">
              <a:rPr lang="en-US" altLang="en-US"/>
              <a:pPr algn="r" eaLnBrk="1" hangingPunct="1">
                <a:spcBef>
                  <a:spcPct val="0"/>
                </a:spcBef>
              </a:pPr>
              <a:t>20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641E85D8-06CD-4DB0-BFB9-D6FF19B735E1}"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114691" name="Rectangle 2"/>
          <p:cNvSpPr>
            <a:spLocks noGrp="1" noRot="1" noChangeAspect="1" noChangeArrowheads="1" noTextEdit="1"/>
          </p:cNvSpPr>
          <p:nvPr>
            <p:ph type="sldImg"/>
          </p:nvPr>
        </p:nvSpPr>
        <p:spPr>
          <a:xfrm>
            <a:off x="1143000" y="685800"/>
            <a:ext cx="45720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mtClean="0">
                <a:ea typeface="ＭＳ Ｐゴシック" pitchFamily="34" charset="-128"/>
              </a:rPr>
              <a:t>Thread class has some specific methods that helps in executing tasks</a:t>
            </a:r>
          </a:p>
          <a:p>
            <a:pPr algn="just" eaLnBrk="1" hangingPunct="1"/>
            <a:r>
              <a:rPr lang="en-US" altLang="en-US" smtClean="0">
                <a:ea typeface="ＭＳ Ｐゴシック" pitchFamily="34" charset="-128"/>
              </a:rPr>
              <a:t>“public void run()” method contains the logic of the task. Thread of execution executes this task.</a:t>
            </a:r>
            <a:endParaRPr lang="en-IN" alt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711016" y="990600"/>
            <a:ext cx="5479275"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sz="half" idx="10"/>
          </p:nvPr>
        </p:nvSpPr>
        <p:spPr>
          <a:xfrm>
            <a:off x="6506403" y="990600"/>
            <a:ext cx="5479275"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9475629"/>
      </p:ext>
    </p:extLst>
  </p:cSld>
  <p:clrMapOvr>
    <a:masterClrMapping/>
  </p:clrMapOvr>
  <p:transition spd="slow">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6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0896340"/>
      </p:ext>
    </p:extLst>
  </p:cSld>
  <p:clrMapOvr>
    <a:masterClrMapping/>
  </p:clrMapOvr>
  <p:transition spd="slow">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pic>
        <p:nvPicPr>
          <p:cNvPr id="5" name="Picture 8" descr="financialdivid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0"/>
          </p:nvPr>
        </p:nvSpPr>
        <p:spPr>
          <a:xfrm>
            <a:off x="1523603" y="2514600"/>
            <a:ext cx="8836898" cy="1600200"/>
          </a:xfrm>
        </p:spPr>
        <p:txBody>
          <a:bodyPr anchor="b"/>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lang="en-US" sz="2400" kern="0" baseline="0">
                <a:solidFill>
                  <a:srgbClr val="FFFFFF"/>
                </a:solidFill>
              </a:defRPr>
            </a:lvl1pPr>
          </a:lstStyle>
          <a:p>
            <a:pPr lvl="0"/>
            <a:r>
              <a:rPr lang="en-US" noProof="0" dirty="0" smtClean="0"/>
              <a:t>Click to edit Master text style</a:t>
            </a:r>
          </a:p>
        </p:txBody>
      </p:sp>
      <p:sp>
        <p:nvSpPr>
          <p:cNvPr id="6" name="Text Placeholder 5"/>
          <p:cNvSpPr>
            <a:spLocks noGrp="1"/>
          </p:cNvSpPr>
          <p:nvPr>
            <p:ph type="body" sz="quarter" idx="11"/>
          </p:nvPr>
        </p:nvSpPr>
        <p:spPr>
          <a:xfrm>
            <a:off x="1523603" y="4114800"/>
            <a:ext cx="8836898" cy="1447800"/>
          </a:xfrm>
        </p:spPr>
        <p:txBody>
          <a:bodyPr/>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a:solidFill>
                  <a:srgbClr val="FFFFFF"/>
                </a:solidFill>
              </a:defRPr>
            </a:lvl1pPr>
          </a:lstStyle>
          <a:p>
            <a:pPr lvl="0"/>
            <a:r>
              <a:rPr lang="en-US" noProof="0" dirty="0" smtClean="0"/>
              <a:t>Click to edit Master text style</a:t>
            </a:r>
          </a:p>
        </p:txBody>
      </p:sp>
    </p:spTree>
    <p:extLst>
      <p:ext uri="{BB962C8B-B14F-4D97-AF65-F5344CB8AC3E}">
        <p14:creationId xmlns:p14="http://schemas.microsoft.com/office/powerpoint/2010/main" val="2686023160"/>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37910302"/>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1"/>
            <a:ext cx="11274663" cy="657225"/>
          </a:xfrm>
        </p:spPr>
        <p:txBody>
          <a:bodyPr/>
          <a:lstStyle/>
          <a:p>
            <a:r>
              <a:rPr lang="en-US" smtClean="0"/>
              <a:t>Click to edit Master title style</a:t>
            </a:r>
            <a:endParaRPr lang="en-US"/>
          </a:p>
        </p:txBody>
      </p:sp>
      <p:sp>
        <p:nvSpPr>
          <p:cNvPr id="3" name="Content Placeholder 2"/>
          <p:cNvSpPr>
            <a:spLocks noGrp="1"/>
          </p:cNvSpPr>
          <p:nvPr>
            <p:ph idx="1"/>
          </p:nvPr>
        </p:nvSpPr>
        <p:spPr>
          <a:xfrm>
            <a:off x="711015" y="990600"/>
            <a:ext cx="11274663"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3562981"/>
      </p:ext>
    </p:extLst>
  </p:cSld>
  <p:clrMapOvr>
    <a:masterClrMapping/>
  </p:clrMapOvr>
  <p:transition spd="slow">
    <p:push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6" r:id="rId24"/>
    <p:sldLayoutId id="2147483717" r:id="rId25"/>
    <p:sldLayoutId id="2147483718" r:id="rId26"/>
    <p:sldLayoutId id="2147483719" r:id="rId27"/>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hyperlink" Target="https://vox.publicis.sapient.com/docs/DOC-122847" TargetMode="External"/><Relationship Id="rId2" Type="http://schemas.openxmlformats.org/officeDocument/2006/relationships/hyperlink" Target="http://tutorials.jenkov.com/java-util-concurrent/exchanger.html" TargetMode="External"/><Relationship Id="rId1" Type="http://schemas.openxmlformats.org/officeDocument/2006/relationships/slideLayout" Target="../slideLayouts/slideLayout23.xml"/><Relationship Id="rId5" Type="http://schemas.openxmlformats.org/officeDocument/2006/relationships/hyperlink" Target="http://howtodoinjava.com/core-java/multi-threading/how-to-work-with-wait-notify-and-notifyall-in-java/" TargetMode="External"/><Relationship Id="rId4" Type="http://schemas.openxmlformats.org/officeDocument/2006/relationships/hyperlink" Target="http://www.java67.com/2015/12/producer-consumer-solution-using-blocking-queue-java.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hyperlink" Target="http://tutorials.jenkov.com/java-concurrency/threadlocal.html" TargetMode="Externa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hyperlink" Target="https://vox.sapient.com/groups/java/blog/2014/01/19/thread-safe-concurrency-explicit-vs-implicit-locking" TargetMode="External"/><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3.xml"/><Relationship Id="rId5" Type="http://schemas.openxmlformats.org/officeDocument/2006/relationships/image" Target="../media/image51.png"/><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8" Type="http://schemas.openxmlformats.org/officeDocument/2006/relationships/hyperlink" Target="http://www.ibm.com/developerworks" TargetMode="External"/><Relationship Id="rId13" Type="http://schemas.openxmlformats.org/officeDocument/2006/relationships/hyperlink" Target="http://www.ibm.com/developerworks/java/library/j-jtp06197.html?S_TACT=105AGX02&amp;S_CMP=EDU" TargetMode="External"/><Relationship Id="rId3" Type="http://schemas.openxmlformats.org/officeDocument/2006/relationships/hyperlink" Target="http://java.sun.com/docs/books/jls/third_edition/html/memory.html" TargetMode="External"/><Relationship Id="rId7" Type="http://schemas.openxmlformats.org/officeDocument/2006/relationships/hyperlink" Target="http://www.ibm.com/developerworks/edu/j-dw-java-concur-i.html" TargetMode="External"/><Relationship Id="rId12" Type="http://schemas.openxmlformats.org/officeDocument/2006/relationships/hyperlink" Target="http://pitfalls.wordpress.com/2008/05/25/javavolatile/" TargetMode="External"/><Relationship Id="rId2" Type="http://schemas.openxmlformats.org/officeDocument/2006/relationships/hyperlink" Target="http://java.sun.com/docs/books/jls/second_edition/html/memory.doc.html#28733" TargetMode="External"/><Relationship Id="rId1" Type="http://schemas.openxmlformats.org/officeDocument/2006/relationships/slideLayout" Target="../slideLayouts/slideLayout24.xml"/><Relationship Id="rId6" Type="http://schemas.openxmlformats.org/officeDocument/2006/relationships/hyperlink" Target="http://java.sun.com/javase/6/docs/api/java/util/concurrent/package-summary.html#MemoryVisibility" TargetMode="External"/><Relationship Id="rId11" Type="http://schemas.openxmlformats.org/officeDocument/2006/relationships/hyperlink" Target="http://forward.com.au/javaProgramming/HowToStopAThread.html" TargetMode="External"/><Relationship Id="rId5" Type="http://schemas.openxmlformats.org/officeDocument/2006/relationships/hyperlink" Target="http://www.cs.umd.edu/~pugh/java/memoryModel/index.html" TargetMode="External"/><Relationship Id="rId10" Type="http://schemas.openxmlformats.org/officeDocument/2006/relationships/hyperlink" Target="http://www.ibm.com/developerworks/java/library/j-contest.html" TargetMode="External"/><Relationship Id="rId4" Type="http://schemas.openxmlformats.org/officeDocument/2006/relationships/hyperlink" Target="http://gee.cs.oswego.edu/dl/cpj/jmm.html" TargetMode="External"/><Relationship Id="rId9" Type="http://schemas.openxmlformats.org/officeDocument/2006/relationships/hyperlink" Target="http://www.dzone.com/links/multithreaded_testing_with_junit_and_java_5_concu.html" TargetMode="External"/><Relationship Id="rId14" Type="http://schemas.openxmlformats.org/officeDocument/2006/relationships/hyperlink" Target="http://codeidol.com/java/java-concurrenc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smtClean="0">
                <a:solidFill>
                  <a:schemeClr val="bg1"/>
                </a:solidFill>
                <a:latin typeface="+mj-lt"/>
              </a:rPr>
              <a:t>Core Java – Multithreading</a:t>
            </a:r>
            <a:br>
              <a:rPr lang="en-US" b="1" dirty="0" smtClean="0">
                <a:solidFill>
                  <a:schemeClr val="bg1"/>
                </a:solidFill>
                <a:latin typeface="+mj-lt"/>
              </a:rPr>
            </a:b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September, 2016</a:t>
            </a:r>
          </a:p>
        </p:txBody>
      </p:sp>
    </p:spTree>
    <p:extLst>
      <p:ext uri="{BB962C8B-B14F-4D97-AF65-F5344CB8AC3E}">
        <p14:creationId xmlns:p14="http://schemas.microsoft.com/office/powerpoint/2010/main" val="365260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674404" y="330170"/>
            <a:ext cx="8458200" cy="685800"/>
          </a:xfrm>
          <a:prstGeom prst="rect">
            <a:avLst/>
          </a:prstGeom>
        </p:spPr>
        <p:txBody>
          <a:bodyPr vert="horz" lIns="0" tIns="45720" rIns="0" bIns="0" rtlCol="0" anchor="t"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z="2600" dirty="0">
                <a:solidFill>
                  <a:srgbClr val="355F99"/>
                </a:solidFill>
                <a:latin typeface="Calibri" pitchFamily="34" charset="0"/>
              </a:rPr>
              <a:t>wait, notify and </a:t>
            </a:r>
            <a:r>
              <a:rPr lang="en-US" altLang="en-US" sz="2600" dirty="0" err="1">
                <a:solidFill>
                  <a:srgbClr val="355F99"/>
                </a:solidFill>
                <a:latin typeface="Calibri" pitchFamily="34" charset="0"/>
              </a:rPr>
              <a:t>notifyAll</a:t>
            </a:r>
            <a:endParaRPr lang="en-US" altLang="en-US" sz="2600" dirty="0">
              <a:solidFill>
                <a:srgbClr val="355F99"/>
              </a:solidFill>
              <a:latin typeface="Calibri" pitchFamily="34" charset="0"/>
            </a:endParaRPr>
          </a:p>
        </p:txBody>
      </p:sp>
      <p:sp>
        <p:nvSpPr>
          <p:cNvPr id="9" name="Rectangle 3"/>
          <p:cNvSpPr>
            <a:spLocks noGrp="1" noChangeArrowheads="1"/>
          </p:cNvSpPr>
          <p:nvPr>
            <p:ph type="body" sz="quarter" idx="14"/>
          </p:nvPr>
        </p:nvSpPr>
        <p:spPr>
          <a:xfrm>
            <a:off x="674404" y="1015970"/>
            <a:ext cx="5384800" cy="5411869"/>
          </a:xfrm>
        </p:spPr>
        <p:txBody>
          <a:bodyPr/>
          <a:lstStyle/>
          <a:p>
            <a:pPr>
              <a:lnSpc>
                <a:spcPct val="100000"/>
              </a:lnSpc>
              <a:defRPr/>
            </a:pPr>
            <a:r>
              <a:rPr sz="1800" dirty="0"/>
              <a:t>Methods of Object class.</a:t>
            </a:r>
          </a:p>
          <a:p>
            <a:pPr>
              <a:lnSpc>
                <a:spcPct val="100000"/>
              </a:lnSpc>
              <a:defRPr/>
            </a:pPr>
            <a:endParaRPr sz="1800" dirty="0"/>
          </a:p>
          <a:p>
            <a:pPr>
              <a:lnSpc>
                <a:spcPct val="100000"/>
              </a:lnSpc>
              <a:defRPr/>
            </a:pPr>
            <a:r>
              <a:rPr sz="1800" dirty="0"/>
              <a:t>Must be called from synchronized context</a:t>
            </a:r>
            <a:r>
              <a:rPr sz="1800" dirty="0" smtClean="0"/>
              <a:t>.</a:t>
            </a:r>
            <a:endParaRPr lang="en-US" sz="1800" dirty="0" smtClean="0"/>
          </a:p>
          <a:p>
            <a:pPr marL="0" indent="0">
              <a:lnSpc>
                <a:spcPct val="100000"/>
              </a:lnSpc>
              <a:buNone/>
              <a:defRPr/>
            </a:pPr>
            <a:endParaRPr sz="1800" dirty="0"/>
          </a:p>
          <a:p>
            <a:pPr>
              <a:lnSpc>
                <a:spcPct val="100000"/>
              </a:lnSpc>
              <a:defRPr/>
            </a:pPr>
            <a:r>
              <a:rPr sz="1800" dirty="0"/>
              <a:t>Used for inter-thread communication.</a:t>
            </a:r>
          </a:p>
          <a:p>
            <a:pPr>
              <a:lnSpc>
                <a:spcPct val="100000"/>
              </a:lnSpc>
              <a:defRPr/>
            </a:pPr>
            <a:endParaRPr sz="1800" dirty="0"/>
          </a:p>
          <a:p>
            <a:pPr>
              <a:lnSpc>
                <a:spcPct val="100000"/>
              </a:lnSpc>
              <a:defRPr/>
            </a:pPr>
            <a:r>
              <a:rPr sz="1800" dirty="0"/>
              <a:t>Wait</a:t>
            </a:r>
          </a:p>
          <a:p>
            <a:pPr marL="463550" lvl="2" indent="-231775">
              <a:lnSpc>
                <a:spcPct val="100000"/>
              </a:lnSpc>
              <a:defRPr/>
            </a:pPr>
            <a:r>
              <a:rPr sz="1600" dirty="0"/>
              <a:t>Waits the current thread.</a:t>
            </a:r>
          </a:p>
          <a:p>
            <a:pPr marL="231775" lvl="1" indent="-231775">
              <a:lnSpc>
                <a:spcPct val="100000"/>
              </a:lnSpc>
              <a:buSzPct val="125000"/>
              <a:buFont typeface="Arial" pitchFamily="34" charset="0"/>
              <a:buChar char="•"/>
              <a:defRPr/>
            </a:pPr>
            <a:endParaRPr sz="1800" dirty="0"/>
          </a:p>
          <a:p>
            <a:pPr>
              <a:lnSpc>
                <a:spcPct val="100000"/>
              </a:lnSpc>
              <a:defRPr/>
            </a:pPr>
            <a:r>
              <a:rPr sz="1800" dirty="0"/>
              <a:t>notify</a:t>
            </a:r>
          </a:p>
          <a:p>
            <a:pPr marL="463550" lvl="2" indent="-231775">
              <a:lnSpc>
                <a:spcPct val="100000"/>
              </a:lnSpc>
              <a:defRPr/>
            </a:pPr>
            <a:r>
              <a:rPr sz="1600" dirty="0"/>
              <a:t>Used to wake up waiting thread.</a:t>
            </a:r>
          </a:p>
          <a:p>
            <a:pPr marL="463550" lvl="2" indent="-231775">
              <a:lnSpc>
                <a:spcPct val="100000"/>
              </a:lnSpc>
              <a:defRPr/>
            </a:pPr>
            <a:r>
              <a:rPr sz="1600" dirty="0"/>
              <a:t>Wakes up a single thread (chosen randomly).</a:t>
            </a:r>
          </a:p>
          <a:p>
            <a:pPr>
              <a:lnSpc>
                <a:spcPct val="100000"/>
              </a:lnSpc>
              <a:defRPr/>
            </a:pPr>
            <a:endParaRPr sz="1800" dirty="0"/>
          </a:p>
          <a:p>
            <a:pPr>
              <a:lnSpc>
                <a:spcPct val="100000"/>
              </a:lnSpc>
              <a:defRPr/>
            </a:pPr>
            <a:r>
              <a:rPr sz="1800" dirty="0" err="1"/>
              <a:t>notifyAll</a:t>
            </a:r>
            <a:endParaRPr sz="1800" dirty="0"/>
          </a:p>
          <a:p>
            <a:pPr marL="463550" lvl="2" indent="-231775">
              <a:lnSpc>
                <a:spcPct val="100000"/>
              </a:lnSpc>
              <a:defRPr/>
            </a:pPr>
            <a:r>
              <a:rPr sz="1600" dirty="0"/>
              <a:t>Used to wake up waiting threads.</a:t>
            </a:r>
          </a:p>
          <a:p>
            <a:pPr marL="463550" lvl="2" indent="-231775">
              <a:lnSpc>
                <a:spcPct val="100000"/>
              </a:lnSpc>
              <a:defRPr/>
            </a:pPr>
            <a:r>
              <a:rPr sz="1600" dirty="0"/>
              <a:t>Wakes up all the threads waiting to get lock.</a:t>
            </a:r>
          </a:p>
        </p:txBody>
      </p:sp>
      <p:pic>
        <p:nvPicPr>
          <p:cNvPr id="10" name="Picture 4" descr="SNAGHTML34ab09c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229" y="1015970"/>
            <a:ext cx="5223556" cy="526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93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altLang="en-US" dirty="0"/>
              <a:t>sleep vs. wait</a:t>
            </a:r>
          </a:p>
        </p:txBody>
      </p:sp>
      <p:sp>
        <p:nvSpPr>
          <p:cNvPr id="47107" name="Rectangle 3"/>
          <p:cNvSpPr>
            <a:spLocks noGrp="1" noChangeArrowheads="1"/>
          </p:cNvSpPr>
          <p:nvPr>
            <p:ph type="body" sz="half" idx="1"/>
          </p:nvPr>
        </p:nvSpPr>
        <p:spPr>
          <a:xfrm>
            <a:off x="594629" y="1282700"/>
            <a:ext cx="6312372" cy="5041900"/>
          </a:xfrm>
        </p:spPr>
        <p:txBody>
          <a:bodyPr/>
          <a:lstStyle/>
          <a:p>
            <a:pPr>
              <a:lnSpc>
                <a:spcPct val="100000"/>
              </a:lnSpc>
              <a:defRPr/>
            </a:pPr>
            <a:r>
              <a:rPr sz="1800"/>
              <a:t>sleep</a:t>
            </a:r>
          </a:p>
          <a:p>
            <a:pPr marL="463550" lvl="2" indent="-231775">
              <a:lnSpc>
                <a:spcPct val="100000"/>
              </a:lnSpc>
              <a:defRPr/>
            </a:pPr>
            <a:r>
              <a:rPr sz="1600"/>
              <a:t>Thread stops execution.</a:t>
            </a:r>
          </a:p>
          <a:p>
            <a:pPr marL="463550" lvl="2" indent="-231775">
              <a:lnSpc>
                <a:spcPct val="100000"/>
              </a:lnSpc>
              <a:defRPr/>
            </a:pPr>
            <a:r>
              <a:rPr sz="1600"/>
              <a:t>used to make the thread sleep for a specified time so that  other threads get CPU time.</a:t>
            </a:r>
          </a:p>
          <a:p>
            <a:pPr marL="231775" lvl="1" indent="-231775">
              <a:lnSpc>
                <a:spcPct val="100000"/>
              </a:lnSpc>
              <a:buSzPct val="125000"/>
              <a:buFont typeface="Arial" pitchFamily="34" charset="0"/>
              <a:buChar char="•"/>
              <a:defRPr/>
            </a:pPr>
            <a:endParaRPr sz="1800"/>
          </a:p>
          <a:p>
            <a:pPr>
              <a:lnSpc>
                <a:spcPct val="100000"/>
              </a:lnSpc>
              <a:defRPr/>
            </a:pPr>
            <a:r>
              <a:rPr sz="1800"/>
              <a:t>wait</a:t>
            </a:r>
          </a:p>
          <a:p>
            <a:pPr marL="463550" lvl="2" indent="-231775">
              <a:lnSpc>
                <a:spcPct val="100000"/>
              </a:lnSpc>
              <a:defRPr/>
            </a:pPr>
            <a:r>
              <a:rPr sz="1600"/>
              <a:t>Thread stops execution.</a:t>
            </a:r>
          </a:p>
          <a:p>
            <a:pPr marL="463550" lvl="2" indent="-231775">
              <a:lnSpc>
                <a:spcPct val="100000"/>
              </a:lnSpc>
              <a:defRPr/>
            </a:pPr>
            <a:r>
              <a:rPr sz="1600"/>
              <a:t>Is used to relinquish lock. </a:t>
            </a:r>
          </a:p>
          <a:p>
            <a:pPr marL="463550" lvl="2" indent="-231775">
              <a:lnSpc>
                <a:spcPct val="100000"/>
              </a:lnSpc>
              <a:defRPr/>
            </a:pPr>
            <a:r>
              <a:rPr sz="1600"/>
              <a:t>After release of lock thread enters waiting state.</a:t>
            </a:r>
          </a:p>
          <a:p>
            <a:pPr marL="463550" lvl="2" indent="-231775">
              <a:lnSpc>
                <a:spcPct val="100000"/>
              </a:lnSpc>
              <a:defRPr/>
            </a:pPr>
            <a:r>
              <a:rPr sz="1600"/>
              <a:t>Other threads competing for the lock get a chance to acquire the lock.</a:t>
            </a:r>
          </a:p>
          <a:p>
            <a:pPr marL="463550" lvl="2" indent="-231775">
              <a:lnSpc>
                <a:spcPct val="100000"/>
              </a:lnSpc>
              <a:defRPr/>
            </a:pPr>
            <a:r>
              <a:rPr sz="1600"/>
              <a:t>Waiting threads need to be notified to make them runnable.</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077" y="1143000"/>
            <a:ext cx="4367662"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pic>
        <p:nvPicPr>
          <p:cNvPr id="317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442" y="3962400"/>
            <a:ext cx="3555074"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1453586060"/>
      </p:ext>
    </p:extLst>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47532" y="420914"/>
            <a:ext cx="11274663" cy="685800"/>
          </a:xfrm>
        </p:spPr>
        <p:txBody>
          <a:bodyPr/>
          <a:lstStyle/>
          <a:p>
            <a:r>
              <a:rPr altLang="en-US" dirty="0" smtClean="0"/>
              <a:t>Interruption</a:t>
            </a:r>
            <a:endParaRPr altLang="en-US" dirty="0"/>
          </a:p>
        </p:txBody>
      </p:sp>
      <p:sp>
        <p:nvSpPr>
          <p:cNvPr id="34819" name="Rectangle 4"/>
          <p:cNvSpPr>
            <a:spLocks noGrp="1" noChangeArrowheads="1"/>
          </p:cNvSpPr>
          <p:nvPr>
            <p:ph type="body" sz="half" idx="1"/>
          </p:nvPr>
        </p:nvSpPr>
        <p:spPr>
          <a:xfrm>
            <a:off x="566057" y="899887"/>
            <a:ext cx="5629929" cy="5424714"/>
          </a:xfrm>
        </p:spPr>
        <p:txBody>
          <a:bodyPr>
            <a:normAutofit fontScale="92500" lnSpcReduction="20000"/>
          </a:bodyPr>
          <a:lstStyle/>
          <a:p>
            <a:pPr>
              <a:lnSpc>
                <a:spcPct val="100000"/>
              </a:lnSpc>
              <a:defRPr/>
            </a:pPr>
            <a:r>
              <a:rPr sz="1800" dirty="0" smtClean="0"/>
              <a:t>Thread </a:t>
            </a:r>
            <a:r>
              <a:rPr lang="en-US" sz="1800" i="1" dirty="0" smtClean="0">
                <a:effectLst>
                  <a:outerShdw blurRad="38100" dist="38100" dir="2700000" algn="tl">
                    <a:srgbClr val="000000">
                      <a:alpha val="43137"/>
                    </a:srgbClr>
                  </a:outerShdw>
                </a:effectLst>
              </a:rPr>
              <a:t>Inter</a:t>
            </a:r>
            <a:r>
              <a:rPr sz="1800" i="1" dirty="0" smtClean="0">
                <a:effectLst>
                  <a:outerShdw blurRad="38100" dist="38100" dir="2700000" algn="tl">
                    <a:srgbClr val="000000">
                      <a:alpha val="43137"/>
                    </a:srgbClr>
                  </a:outerShdw>
                </a:effectLst>
              </a:rPr>
              <a:t>ruption</a:t>
            </a:r>
            <a:r>
              <a:rPr sz="1800" dirty="0" smtClean="0">
                <a:effectLst>
                  <a:outerShdw blurRad="38100" dist="38100" dir="2700000" algn="tl">
                    <a:srgbClr val="000000">
                      <a:alpha val="43137"/>
                    </a:srgbClr>
                  </a:outerShdw>
                </a:effectLst>
              </a:rPr>
              <a:t> </a:t>
            </a:r>
            <a:r>
              <a:rPr sz="1800" dirty="0" smtClean="0"/>
              <a:t>is a cooperative mechanism for a thread to signal another thread that it should, at its convenience and if it feels like it, stop what it is doing and do something else.</a:t>
            </a:r>
          </a:p>
          <a:p>
            <a:pPr>
              <a:lnSpc>
                <a:spcPct val="100000"/>
              </a:lnSpc>
              <a:defRPr/>
            </a:pPr>
            <a:endParaRPr sz="1800" dirty="0"/>
          </a:p>
          <a:p>
            <a:pPr>
              <a:lnSpc>
                <a:spcPct val="100000"/>
              </a:lnSpc>
              <a:defRPr/>
            </a:pPr>
            <a:r>
              <a:rPr sz="1800" dirty="0" smtClean="0"/>
              <a:t>Each thread has a boolean interrupted status; interrupting a thread sets its interrupted status to true. </a:t>
            </a:r>
          </a:p>
          <a:p>
            <a:pPr>
              <a:lnSpc>
                <a:spcPct val="100000"/>
              </a:lnSpc>
              <a:defRPr/>
            </a:pPr>
            <a:endParaRPr lang="en-US" sz="1800" dirty="0"/>
          </a:p>
          <a:p>
            <a:pPr>
              <a:lnSpc>
                <a:spcPct val="100000"/>
              </a:lnSpc>
              <a:defRPr/>
            </a:pPr>
            <a:r>
              <a:rPr lang="en-US" sz="1800" dirty="0" smtClean="0"/>
              <a:t>The </a:t>
            </a:r>
            <a:r>
              <a:rPr lang="en-US" sz="1800" i="1" dirty="0" smtClean="0">
                <a:effectLst>
                  <a:outerShdw blurRad="38100" dist="38100" dir="2700000" algn="tl">
                    <a:srgbClr val="000000">
                      <a:alpha val="43137"/>
                    </a:srgbClr>
                  </a:outerShdw>
                </a:effectLst>
              </a:rPr>
              <a:t>interrupt</a:t>
            </a:r>
            <a:r>
              <a:rPr lang="en-US" sz="1800" i="1" dirty="0" smtClean="0"/>
              <a:t> </a:t>
            </a:r>
            <a:r>
              <a:rPr lang="en-US" sz="1800" dirty="0" smtClean="0"/>
              <a:t>method interrupts the target thread, and </a:t>
            </a:r>
            <a:r>
              <a:rPr lang="en-US" sz="1800" i="1" dirty="0" smtClean="0">
                <a:effectLst>
                  <a:outerShdw blurRad="38100" dist="38100" dir="2700000" algn="tl">
                    <a:srgbClr val="000000">
                      <a:alpha val="43137"/>
                    </a:srgbClr>
                  </a:outerShdw>
                </a:effectLst>
              </a:rPr>
              <a:t>isInterrupted</a:t>
            </a:r>
            <a:r>
              <a:rPr lang="en-US" sz="1800" dirty="0" smtClean="0"/>
              <a:t> method returns the interrupted status of the target thread. The poorly names static </a:t>
            </a:r>
            <a:r>
              <a:rPr lang="en-US" sz="1800" i="1" dirty="0" smtClean="0">
                <a:effectLst>
                  <a:outerShdw blurRad="38100" dist="38100" dir="2700000" algn="tl">
                    <a:srgbClr val="000000">
                      <a:alpha val="43137"/>
                    </a:srgbClr>
                  </a:outerShdw>
                </a:effectLst>
              </a:rPr>
              <a:t>interrupted</a:t>
            </a:r>
            <a:r>
              <a:rPr lang="en-US" sz="1800" dirty="0" smtClean="0"/>
              <a:t> method clears the interrupted status of the current thread and returns its previous value; this is the only way to clear the interrupted status. </a:t>
            </a:r>
            <a:endParaRPr sz="1800" dirty="0"/>
          </a:p>
          <a:p>
            <a:pPr>
              <a:lnSpc>
                <a:spcPct val="100000"/>
              </a:lnSpc>
              <a:defRPr/>
            </a:pPr>
            <a:endParaRPr sz="1800" dirty="0"/>
          </a:p>
          <a:p>
            <a:pPr>
              <a:lnSpc>
                <a:spcPct val="100000"/>
              </a:lnSpc>
              <a:defRPr/>
            </a:pPr>
            <a:r>
              <a:rPr sz="1800" dirty="0" smtClean="0"/>
              <a:t>Blocking library methods like </a:t>
            </a:r>
            <a:r>
              <a:rPr sz="1800" i="1" dirty="0" err="1" smtClean="0"/>
              <a:t>Thread.sleep</a:t>
            </a:r>
            <a:r>
              <a:rPr sz="1800" dirty="0" smtClean="0"/>
              <a:t> and </a:t>
            </a:r>
            <a:r>
              <a:rPr sz="1800" i="1" dirty="0" err="1" smtClean="0"/>
              <a:t>Object.wait</a:t>
            </a:r>
            <a:r>
              <a:rPr sz="1800" dirty="0" smtClean="0"/>
              <a:t> try to detect when a thread has been interrupted and return early. They respond to interruption by clearing the interrupted status and throwing </a:t>
            </a:r>
            <a:r>
              <a:rPr sz="1800" i="1" dirty="0" smtClean="0">
                <a:effectLst>
                  <a:outerShdw blurRad="38100" dist="38100" dir="2700000" algn="tl">
                    <a:srgbClr val="000000">
                      <a:alpha val="43137"/>
                    </a:srgbClr>
                  </a:outerShdw>
                </a:effectLst>
              </a:rPr>
              <a:t>InterruptedException</a:t>
            </a:r>
            <a:r>
              <a:rPr sz="1800" dirty="0" smtClean="0"/>
              <a:t>, indicating that the bloc king operation completed early due to interruption. </a:t>
            </a:r>
          </a:p>
          <a:p>
            <a:pPr marL="0" indent="0">
              <a:lnSpc>
                <a:spcPct val="100000"/>
              </a:lnSpc>
              <a:buNone/>
              <a:defRPr/>
            </a:pPr>
            <a:endParaRPr sz="1800" dirty="0"/>
          </a:p>
          <a:p>
            <a:pPr>
              <a:lnSpc>
                <a:spcPct val="100000"/>
              </a:lnSpc>
              <a:defRPr/>
            </a:pPr>
            <a:r>
              <a:rPr sz="1800" dirty="0" smtClean="0"/>
              <a:t>A good way to think about interruption is that it does not actually interrupt a running thread; it just requests that the thread interrupt itself at the next convenient opportunity. </a:t>
            </a:r>
            <a:endParaRPr dirty="0"/>
          </a:p>
        </p:txBody>
      </p:sp>
      <p:sp>
        <p:nvSpPr>
          <p:cNvPr id="2" name="Rectangle 1"/>
          <p:cNvSpPr/>
          <p:nvPr/>
        </p:nvSpPr>
        <p:spPr>
          <a:xfrm>
            <a:off x="6965164" y="1791562"/>
            <a:ext cx="4385007" cy="1754326"/>
          </a:xfrm>
          <a:prstGeom prst="rect">
            <a:avLst/>
          </a:prstGeom>
        </p:spPr>
        <p:txBody>
          <a:bodyPr wrap="square">
            <a:spAutoFit/>
          </a:bodyPr>
          <a:lstStyle/>
          <a:p>
            <a:r>
              <a:rPr lang="en-US" dirty="0"/>
              <a:t>public class Thread {</a:t>
            </a:r>
          </a:p>
          <a:p>
            <a:r>
              <a:rPr lang="en-US" dirty="0"/>
              <a:t>public void interrupt() { ... }</a:t>
            </a:r>
          </a:p>
          <a:p>
            <a:r>
              <a:rPr lang="en-US" dirty="0"/>
              <a:t>public boolean isInterrupted() { ... }</a:t>
            </a:r>
          </a:p>
          <a:p>
            <a:r>
              <a:rPr lang="en-US" dirty="0"/>
              <a:t>public static boolean interrupted() { ... }</a:t>
            </a:r>
          </a:p>
          <a:p>
            <a:r>
              <a:rPr lang="en-US" dirty="0"/>
              <a:t>...</a:t>
            </a:r>
          </a:p>
          <a:p>
            <a:r>
              <a:rPr lang="en-US" dirty="0"/>
              <a:t>}</a:t>
            </a:r>
          </a:p>
        </p:txBody>
      </p:sp>
      <p:sp>
        <p:nvSpPr>
          <p:cNvPr id="3" name="Rectangle 2"/>
          <p:cNvSpPr/>
          <p:nvPr/>
        </p:nvSpPr>
        <p:spPr>
          <a:xfrm>
            <a:off x="7106541" y="3720459"/>
            <a:ext cx="3335208" cy="369332"/>
          </a:xfrm>
          <a:prstGeom prst="rect">
            <a:avLst/>
          </a:prstGeom>
        </p:spPr>
        <p:txBody>
          <a:bodyPr wrap="none">
            <a:spAutoFit/>
          </a:bodyPr>
          <a:lstStyle/>
          <a:p>
            <a:r>
              <a:rPr lang="en-US" dirty="0" smtClean="0"/>
              <a:t>Interruption Methods in Thread</a:t>
            </a:r>
            <a:endParaRPr lang="en-US" dirty="0"/>
          </a:p>
        </p:txBody>
      </p:sp>
    </p:spTree>
    <p:extLst>
      <p:ext uri="{BB962C8B-B14F-4D97-AF65-F5344CB8AC3E}">
        <p14:creationId xmlns:p14="http://schemas.microsoft.com/office/powerpoint/2010/main" val="1766478368"/>
      </p:ext>
    </p:extLst>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47532" y="420914"/>
            <a:ext cx="11274663" cy="685800"/>
          </a:xfrm>
        </p:spPr>
        <p:txBody>
          <a:bodyPr/>
          <a:lstStyle/>
          <a:p>
            <a:r>
              <a:rPr altLang="en-US" dirty="0"/>
              <a:t>Yield</a:t>
            </a:r>
          </a:p>
        </p:txBody>
      </p:sp>
      <p:sp>
        <p:nvSpPr>
          <p:cNvPr id="34819" name="Rectangle 4"/>
          <p:cNvSpPr>
            <a:spLocks noGrp="1" noChangeArrowheads="1"/>
          </p:cNvSpPr>
          <p:nvPr>
            <p:ph type="body" sz="half" idx="1"/>
          </p:nvPr>
        </p:nvSpPr>
        <p:spPr>
          <a:xfrm>
            <a:off x="594629" y="1282700"/>
            <a:ext cx="5601357" cy="5041900"/>
          </a:xfrm>
        </p:spPr>
        <p:txBody>
          <a:bodyPr/>
          <a:lstStyle/>
          <a:p>
            <a:pPr>
              <a:lnSpc>
                <a:spcPct val="100000"/>
              </a:lnSpc>
              <a:defRPr/>
            </a:pPr>
            <a:r>
              <a:rPr sz="1800"/>
              <a:t>Yield in English means – Give over, supply, surrender to other.</a:t>
            </a:r>
          </a:p>
          <a:p>
            <a:pPr>
              <a:lnSpc>
                <a:spcPct val="100000"/>
              </a:lnSpc>
              <a:defRPr/>
            </a:pPr>
            <a:endParaRPr sz="1800"/>
          </a:p>
          <a:p>
            <a:pPr>
              <a:lnSpc>
                <a:spcPct val="100000"/>
              </a:lnSpc>
              <a:defRPr/>
            </a:pPr>
            <a:r>
              <a:rPr sz="1800"/>
              <a:t>Causes the currently executing thread to yield.</a:t>
            </a:r>
          </a:p>
          <a:p>
            <a:pPr>
              <a:lnSpc>
                <a:spcPct val="100000"/>
              </a:lnSpc>
              <a:defRPr/>
            </a:pPr>
            <a:endParaRPr sz="1800"/>
          </a:p>
          <a:p>
            <a:pPr>
              <a:lnSpc>
                <a:spcPct val="100000"/>
              </a:lnSpc>
              <a:defRPr/>
            </a:pPr>
            <a:r>
              <a:rPr sz="1800"/>
              <a:t>The highest priority thread from the runnable pool will be chosen by the schedule to run.</a:t>
            </a:r>
          </a:p>
          <a:p>
            <a:pPr>
              <a:lnSpc>
                <a:spcPct val="100000"/>
              </a:lnSpc>
              <a:defRPr/>
            </a:pPr>
            <a:endParaRPr sz="1800"/>
          </a:p>
          <a:p>
            <a:pPr>
              <a:lnSpc>
                <a:spcPct val="100000"/>
              </a:lnSpc>
              <a:defRPr/>
            </a:pPr>
            <a:r>
              <a:rPr sz="1800"/>
              <a:t>It is a static method of Thread class.</a:t>
            </a:r>
          </a:p>
          <a:p>
            <a:pPr>
              <a:lnSpc>
                <a:spcPct val="100000"/>
              </a:lnSpc>
              <a:defRPr/>
            </a:pPr>
            <a:endParaRPr sz="1800"/>
          </a:p>
          <a:p>
            <a:pPr>
              <a:lnSpc>
                <a:spcPct val="100000"/>
              </a:lnSpc>
              <a:defRPr/>
            </a:pPr>
            <a:r>
              <a:rPr sz="1800"/>
              <a:t>Don’t rely on yield or thread priority for correctness of your program.</a:t>
            </a:r>
          </a:p>
          <a:p>
            <a:pPr algn="just">
              <a:defRPr/>
            </a:pPr>
            <a:endParaRPr/>
          </a:p>
        </p:txBody>
      </p:sp>
      <p:pic>
        <p:nvPicPr>
          <p:cNvPr id="20484" name="Picture 11" descr="SNAGHTML6dd9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707" y="1335314"/>
            <a:ext cx="5421488" cy="394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1806936"/>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altLang="en-US" dirty="0"/>
              <a:t>Join</a:t>
            </a:r>
          </a:p>
        </p:txBody>
      </p:sp>
      <p:sp>
        <p:nvSpPr>
          <p:cNvPr id="52227" name="Rectangle 3"/>
          <p:cNvSpPr>
            <a:spLocks noGrp="1" noChangeArrowheads="1"/>
          </p:cNvSpPr>
          <p:nvPr>
            <p:ph type="body" sz="half" idx="1"/>
          </p:nvPr>
        </p:nvSpPr>
        <p:spPr>
          <a:xfrm>
            <a:off x="594629" y="1282700"/>
            <a:ext cx="10883181" cy="4648200"/>
          </a:xfrm>
        </p:spPr>
        <p:txBody>
          <a:bodyPr/>
          <a:lstStyle/>
          <a:p>
            <a:pPr>
              <a:lnSpc>
                <a:spcPct val="100000"/>
              </a:lnSpc>
              <a:defRPr/>
            </a:pPr>
            <a:r>
              <a:rPr sz="1800" dirty="0"/>
              <a:t>Allows one thread to wait for the completion of another.</a:t>
            </a:r>
          </a:p>
          <a:p>
            <a:pPr>
              <a:lnSpc>
                <a:spcPct val="100000"/>
              </a:lnSpc>
              <a:defRPr/>
            </a:pPr>
            <a:endParaRPr sz="1800" dirty="0"/>
          </a:p>
          <a:p>
            <a:pPr>
              <a:lnSpc>
                <a:spcPct val="100000"/>
              </a:lnSpc>
              <a:defRPr/>
            </a:pPr>
            <a:r>
              <a:rPr sz="1800" dirty="0"/>
              <a:t>Throws InterruptedException if interrupted.</a:t>
            </a:r>
          </a:p>
        </p:txBody>
      </p:sp>
      <p:pic>
        <p:nvPicPr>
          <p:cNvPr id="37892" name="Picture 4" descr="SNAGHTML1b07acb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927" y="2590800"/>
            <a:ext cx="8195716"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200487"/>
      </p:ext>
    </p:extLst>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smtClean="0"/>
              <a:t>Inter thread communication using wait / notify </a:t>
            </a:r>
            <a:endParaRPr altLang="en-US" dirty="0"/>
          </a:p>
        </p:txBody>
      </p:sp>
      <p:sp>
        <p:nvSpPr>
          <p:cNvPr id="52227" name="Rectangle 3"/>
          <p:cNvSpPr>
            <a:spLocks noGrp="1" noChangeArrowheads="1"/>
          </p:cNvSpPr>
          <p:nvPr>
            <p:ph type="body" sz="half" idx="1"/>
          </p:nvPr>
        </p:nvSpPr>
        <p:spPr>
          <a:xfrm>
            <a:off x="718271" y="4432300"/>
            <a:ext cx="10883181" cy="792844"/>
          </a:xfrm>
        </p:spPr>
        <p:txBody>
          <a:bodyPr>
            <a:normAutofit/>
          </a:bodyPr>
          <a:lstStyle/>
          <a:p>
            <a:pPr>
              <a:lnSpc>
                <a:spcPct val="100000"/>
              </a:lnSpc>
              <a:defRPr/>
            </a:pPr>
            <a:r>
              <a:rPr lang="en-US" sz="1800" dirty="0">
                <a:hlinkClick r:id="rId2"/>
              </a:rPr>
              <a:t>http://</a:t>
            </a:r>
            <a:r>
              <a:rPr lang="en-US" sz="1800" dirty="0" smtClean="0">
                <a:hlinkClick r:id="rId2"/>
              </a:rPr>
              <a:t>tutorials.jenkov.com/java-util-concurrent/exchanger.html</a:t>
            </a:r>
            <a:endParaRPr lang="en-US" sz="1800" dirty="0" smtClean="0"/>
          </a:p>
          <a:p>
            <a:pPr>
              <a:lnSpc>
                <a:spcPct val="100000"/>
              </a:lnSpc>
              <a:defRPr/>
            </a:pPr>
            <a:endParaRPr sz="1800" dirty="0"/>
          </a:p>
        </p:txBody>
      </p:sp>
      <p:sp>
        <p:nvSpPr>
          <p:cNvPr id="5" name="Rectangle 2"/>
          <p:cNvSpPr txBox="1">
            <a:spLocks noChangeArrowheads="1"/>
          </p:cNvSpPr>
          <p:nvPr/>
        </p:nvSpPr>
        <p:spPr>
          <a:xfrm>
            <a:off x="718272" y="1690915"/>
            <a:ext cx="11274663" cy="685800"/>
          </a:xfrm>
          <a:prstGeom prst="rect">
            <a:avLst/>
          </a:prstGeom>
        </p:spPr>
        <p:txBody>
          <a:bodyPr vert="horz" lIns="0" tIns="45720" rIns="0" bIns="0" rtlCol="0" anchor="t" anchorCtr="0">
            <a:normAutofit/>
          </a:bodyPr>
          <a:lstStyle>
            <a:lvl1pPr algn="l" defTabSz="457200" rtl="0" eaLnBrk="1" latinLnBrk="0" hangingPunct="1">
              <a:spcBef>
                <a:spcPct val="0"/>
              </a:spcBef>
              <a:buNone/>
              <a:defRPr lang="en-US" sz="2600" b="1" kern="1200" smtClean="0">
                <a:solidFill>
                  <a:srgbClr val="355F99"/>
                </a:solidFill>
                <a:latin typeface="Calibri" pitchFamily="34" charset="0"/>
                <a:ea typeface="+mj-ea"/>
                <a:cs typeface="+mj-cs"/>
              </a:defRPr>
            </a:lvl1pPr>
          </a:lstStyle>
          <a:p>
            <a:r>
              <a:rPr lang="en-US" altLang="en-US" dirty="0" smtClean="0"/>
              <a:t>Inter thread communication using Blocking Queue</a:t>
            </a:r>
            <a:endParaRPr lang="en-US" altLang="en-US" dirty="0"/>
          </a:p>
        </p:txBody>
      </p:sp>
      <p:sp>
        <p:nvSpPr>
          <p:cNvPr id="6" name="Rectangle 3"/>
          <p:cNvSpPr txBox="1">
            <a:spLocks noChangeArrowheads="1"/>
          </p:cNvSpPr>
          <p:nvPr/>
        </p:nvSpPr>
        <p:spPr>
          <a:xfrm>
            <a:off x="718272" y="2376715"/>
            <a:ext cx="10883181" cy="792844"/>
          </a:xfrm>
          <a:prstGeom prst="rect">
            <a:avLst/>
          </a:prstGeom>
        </p:spPr>
        <p:txBody>
          <a:bodyPr vert="horz" lIns="0" tIns="0" rIns="0" bIns="0" rtlCol="0">
            <a:normAutofit fontScale="92500" lnSpcReduction="20000"/>
          </a:bodyPr>
          <a:lstStyle>
            <a:lvl1pPr marL="228600" indent="-241300" algn="l" defTabSz="457200" rtl="0" eaLnBrk="1" fontAlgn="base" latinLnBrk="0" hangingPunct="1">
              <a:lnSpc>
                <a:spcPts val="1400"/>
              </a:lnSpc>
              <a:spcBef>
                <a:spcPts val="400"/>
              </a:spcBef>
              <a:spcAft>
                <a:spcPts val="0"/>
              </a:spcAft>
              <a:buClr>
                <a:schemeClr val="tx1">
                  <a:lumMod val="75000"/>
                  <a:lumOff val="25000"/>
                </a:schemeClr>
              </a:buClr>
              <a:buSzPct val="125000"/>
              <a:buFont typeface="Arial" pitchFamily="34" charset="0"/>
              <a:buChar char="•"/>
              <a:defRPr lang="en-US" sz="1600" kern="1200" dirty="0" smtClean="0">
                <a:solidFill>
                  <a:schemeClr val="tx2">
                    <a:lumMod val="50000"/>
                  </a:schemeClr>
                </a:solidFill>
                <a:latin typeface="Calibri" pitchFamily="34" charset="0"/>
                <a:ea typeface="+mn-ea"/>
                <a:cs typeface="+mn-cs"/>
              </a:defRPr>
            </a:lvl1pPr>
            <a:lvl2pPr marL="482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defRPr lang="en-US" sz="1400" kern="1200" dirty="0" smtClean="0">
                <a:solidFill>
                  <a:schemeClr val="tx2">
                    <a:lumMod val="50000"/>
                  </a:schemeClr>
                </a:solidFill>
                <a:latin typeface="Calibri" pitchFamily="34" charset="0"/>
                <a:ea typeface="+mn-ea"/>
                <a:cs typeface="+mn-cs"/>
              </a:defRPr>
            </a:lvl2pPr>
            <a:lvl3pPr marL="736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200" kern="1200" dirty="0" smtClean="0">
                <a:solidFill>
                  <a:schemeClr val="tx2">
                    <a:lumMod val="50000"/>
                  </a:schemeClr>
                </a:solidFill>
                <a:latin typeface="Calibri" pitchFamily="34" charset="0"/>
                <a:ea typeface="+mn-ea"/>
                <a:cs typeface="+mn-cs"/>
              </a:defRPr>
            </a:lvl3pPr>
            <a:lvl4pPr marL="990600" indent="-241300" algn="l" defTabSz="5207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tabLst/>
              <a:defRPr lang="en-US" sz="1100" kern="1200" dirty="0" smtClean="0">
                <a:solidFill>
                  <a:schemeClr val="tx2">
                    <a:lumMod val="50000"/>
                  </a:schemeClr>
                </a:solidFill>
                <a:latin typeface="Calibri" pitchFamily="34" charset="0"/>
                <a:ea typeface="+mn-ea"/>
                <a:cs typeface="+mn-cs"/>
              </a:defRPr>
            </a:lvl4pPr>
            <a:lvl5pPr marL="1244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100" kern="1200" dirty="0" smtClean="0">
                <a:solidFill>
                  <a:schemeClr val="tx2">
                    <a:lumMod val="50000"/>
                  </a:schemeClr>
                </a:solidFill>
                <a:latin typeface="Calibri" pitchFamily="34" charset="0"/>
                <a:ea typeface="+mn-ea"/>
                <a:cs typeface="+mn-cs"/>
              </a:defRPr>
            </a:lvl5pPr>
            <a:lvl6pPr marL="1498600" indent="-228600" algn="l" defTabSz="457200" rtl="0" eaLnBrk="1" latinLnBrk="0" hangingPunct="1">
              <a:spcBef>
                <a:spcPct val="20000"/>
              </a:spcBef>
              <a:buFont typeface="Wingdings" charset="2"/>
              <a:buChar char="§"/>
              <a:defRPr sz="180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00000"/>
              </a:lnSpc>
              <a:defRPr/>
            </a:pPr>
            <a:r>
              <a:rPr lang="en-US" sz="1800" dirty="0">
                <a:hlinkClick r:id="rId3"/>
              </a:rPr>
              <a:t>https://</a:t>
            </a:r>
            <a:r>
              <a:rPr lang="en-US" sz="1800" dirty="0" smtClean="0">
                <a:hlinkClick r:id="rId3"/>
              </a:rPr>
              <a:t>vox.publicis.sapient.com/docs/DOC-122847</a:t>
            </a:r>
            <a:endParaRPr lang="en-US" sz="1800" dirty="0" smtClean="0"/>
          </a:p>
          <a:p>
            <a:pPr>
              <a:lnSpc>
                <a:spcPct val="100000"/>
              </a:lnSpc>
              <a:defRPr/>
            </a:pPr>
            <a:endParaRPr lang="en-US" sz="1800" dirty="0"/>
          </a:p>
          <a:p>
            <a:pPr>
              <a:lnSpc>
                <a:spcPct val="100000"/>
              </a:lnSpc>
              <a:defRPr/>
            </a:pPr>
            <a:r>
              <a:rPr lang="en-US" sz="1800" dirty="0">
                <a:hlinkClick r:id="rId4"/>
              </a:rPr>
              <a:t>http://</a:t>
            </a:r>
            <a:r>
              <a:rPr lang="en-US" sz="1800" dirty="0" smtClean="0">
                <a:hlinkClick r:id="rId4"/>
              </a:rPr>
              <a:t>www.java67.com/2015/12/producer-consumer-solution-using-blocking-queue-java.html</a:t>
            </a:r>
            <a:endParaRPr lang="en-US" sz="1800" dirty="0" smtClean="0"/>
          </a:p>
          <a:p>
            <a:pPr>
              <a:lnSpc>
                <a:spcPct val="100000"/>
              </a:lnSpc>
              <a:defRPr/>
            </a:pPr>
            <a:endParaRPr lang="en-US" sz="1800" dirty="0" smtClean="0"/>
          </a:p>
          <a:p>
            <a:pPr>
              <a:lnSpc>
                <a:spcPct val="100000"/>
              </a:lnSpc>
              <a:defRPr/>
            </a:pPr>
            <a:endParaRPr lang="en-US" sz="1800" dirty="0"/>
          </a:p>
        </p:txBody>
      </p:sp>
      <p:sp>
        <p:nvSpPr>
          <p:cNvPr id="8" name="Rectangle 3"/>
          <p:cNvSpPr txBox="1">
            <a:spLocks noChangeArrowheads="1"/>
          </p:cNvSpPr>
          <p:nvPr/>
        </p:nvSpPr>
        <p:spPr>
          <a:xfrm>
            <a:off x="816862" y="1231900"/>
            <a:ext cx="10883181" cy="792844"/>
          </a:xfrm>
          <a:prstGeom prst="rect">
            <a:avLst/>
          </a:prstGeom>
        </p:spPr>
        <p:txBody>
          <a:bodyPr vert="horz" lIns="0" tIns="0" rIns="0" bIns="0" rtlCol="0">
            <a:normAutofit/>
          </a:bodyPr>
          <a:lstStyle>
            <a:lvl1pPr marL="228600" indent="-241300" algn="l" defTabSz="457200" rtl="0" eaLnBrk="1" fontAlgn="base" latinLnBrk="0" hangingPunct="1">
              <a:lnSpc>
                <a:spcPts val="1400"/>
              </a:lnSpc>
              <a:spcBef>
                <a:spcPts val="400"/>
              </a:spcBef>
              <a:spcAft>
                <a:spcPts val="0"/>
              </a:spcAft>
              <a:buClr>
                <a:schemeClr val="tx1">
                  <a:lumMod val="75000"/>
                  <a:lumOff val="25000"/>
                </a:schemeClr>
              </a:buClr>
              <a:buSzPct val="125000"/>
              <a:buFont typeface="Arial" pitchFamily="34" charset="0"/>
              <a:buChar char="•"/>
              <a:defRPr lang="en-US" sz="1600" kern="1200" dirty="0" smtClean="0">
                <a:solidFill>
                  <a:schemeClr val="tx2">
                    <a:lumMod val="50000"/>
                  </a:schemeClr>
                </a:solidFill>
                <a:latin typeface="Calibri" pitchFamily="34" charset="0"/>
                <a:ea typeface="+mn-ea"/>
                <a:cs typeface="+mn-cs"/>
              </a:defRPr>
            </a:lvl1pPr>
            <a:lvl2pPr marL="482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defRPr lang="en-US" sz="1400" kern="1200" dirty="0" smtClean="0">
                <a:solidFill>
                  <a:schemeClr val="tx2">
                    <a:lumMod val="50000"/>
                  </a:schemeClr>
                </a:solidFill>
                <a:latin typeface="Calibri" pitchFamily="34" charset="0"/>
                <a:ea typeface="+mn-ea"/>
                <a:cs typeface="+mn-cs"/>
              </a:defRPr>
            </a:lvl2pPr>
            <a:lvl3pPr marL="736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200" kern="1200" dirty="0" smtClean="0">
                <a:solidFill>
                  <a:schemeClr val="tx2">
                    <a:lumMod val="50000"/>
                  </a:schemeClr>
                </a:solidFill>
                <a:latin typeface="Calibri" pitchFamily="34" charset="0"/>
                <a:ea typeface="+mn-ea"/>
                <a:cs typeface="+mn-cs"/>
              </a:defRPr>
            </a:lvl3pPr>
            <a:lvl4pPr marL="990600" indent="-241300" algn="l" defTabSz="5207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tabLst/>
              <a:defRPr lang="en-US" sz="1100" kern="1200" dirty="0" smtClean="0">
                <a:solidFill>
                  <a:schemeClr val="tx2">
                    <a:lumMod val="50000"/>
                  </a:schemeClr>
                </a:solidFill>
                <a:latin typeface="Calibri" pitchFamily="34" charset="0"/>
                <a:ea typeface="+mn-ea"/>
                <a:cs typeface="+mn-cs"/>
              </a:defRPr>
            </a:lvl4pPr>
            <a:lvl5pPr marL="1244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100" kern="1200" dirty="0" smtClean="0">
                <a:solidFill>
                  <a:schemeClr val="tx2">
                    <a:lumMod val="50000"/>
                  </a:schemeClr>
                </a:solidFill>
                <a:latin typeface="Calibri" pitchFamily="34" charset="0"/>
                <a:ea typeface="+mn-ea"/>
                <a:cs typeface="+mn-cs"/>
              </a:defRPr>
            </a:lvl5pPr>
            <a:lvl6pPr marL="1498600" indent="-228600" algn="l" defTabSz="457200" rtl="0" eaLnBrk="1" latinLnBrk="0" hangingPunct="1">
              <a:spcBef>
                <a:spcPct val="20000"/>
              </a:spcBef>
              <a:buFont typeface="Wingdings" charset="2"/>
              <a:buChar char="§"/>
              <a:defRPr sz="180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00000"/>
              </a:lnSpc>
              <a:defRPr/>
            </a:pPr>
            <a:r>
              <a:rPr lang="en-US" sz="1800" dirty="0" smtClean="0">
                <a:hlinkClick r:id="rId5"/>
              </a:rPr>
              <a:t>http://howtodoinjava.com/core-java/multi-threading/how-to-work-with-wait-notify-and-notifyall-in-java/</a:t>
            </a:r>
            <a:endParaRPr lang="en-US" sz="1800" dirty="0" smtClean="0"/>
          </a:p>
          <a:p>
            <a:pPr>
              <a:lnSpc>
                <a:spcPct val="100000"/>
              </a:lnSpc>
              <a:defRPr/>
            </a:pPr>
            <a:endParaRPr lang="en-US" sz="1800" dirty="0"/>
          </a:p>
        </p:txBody>
      </p:sp>
      <p:sp>
        <p:nvSpPr>
          <p:cNvPr id="9" name="Rectangle 2"/>
          <p:cNvSpPr txBox="1">
            <a:spLocks noChangeArrowheads="1"/>
          </p:cNvSpPr>
          <p:nvPr/>
        </p:nvSpPr>
        <p:spPr>
          <a:xfrm>
            <a:off x="718272" y="3585030"/>
            <a:ext cx="11274663" cy="685800"/>
          </a:xfrm>
          <a:prstGeom prst="rect">
            <a:avLst/>
          </a:prstGeom>
        </p:spPr>
        <p:txBody>
          <a:bodyPr vert="horz" lIns="0" tIns="45720" rIns="0" bIns="0" rtlCol="0" anchor="t" anchorCtr="0">
            <a:normAutofit/>
          </a:bodyPr>
          <a:lstStyle>
            <a:lvl1pPr algn="l" defTabSz="457200" rtl="0" eaLnBrk="1" latinLnBrk="0" hangingPunct="1">
              <a:spcBef>
                <a:spcPct val="0"/>
              </a:spcBef>
              <a:buNone/>
              <a:defRPr lang="en-US" sz="2600" b="1" kern="1200" smtClean="0">
                <a:solidFill>
                  <a:srgbClr val="355F99"/>
                </a:solidFill>
                <a:latin typeface="Calibri" pitchFamily="34" charset="0"/>
                <a:ea typeface="+mj-ea"/>
                <a:cs typeface="+mj-cs"/>
              </a:defRPr>
            </a:lvl1pPr>
          </a:lstStyle>
          <a:p>
            <a:r>
              <a:rPr lang="en-US" altLang="en-US" dirty="0" smtClean="0"/>
              <a:t>Inter thread communication using Exchanger</a:t>
            </a:r>
            <a:endParaRPr lang="en-US" altLang="en-US" dirty="0"/>
          </a:p>
        </p:txBody>
      </p:sp>
    </p:spTree>
    <p:extLst>
      <p:ext uri="{BB962C8B-B14F-4D97-AF65-F5344CB8AC3E}">
        <p14:creationId xmlns:p14="http://schemas.microsoft.com/office/powerpoint/2010/main" val="3429783532"/>
      </p:ext>
    </p:extLst>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smtClean="0"/>
              <a:t>Thread Confinement 	</a:t>
            </a:r>
            <a:endParaRPr altLang="en-US" dirty="0"/>
          </a:p>
        </p:txBody>
      </p:sp>
      <p:sp>
        <p:nvSpPr>
          <p:cNvPr id="8" name="Rectangle 3"/>
          <p:cNvSpPr txBox="1">
            <a:spLocks noChangeArrowheads="1"/>
          </p:cNvSpPr>
          <p:nvPr/>
        </p:nvSpPr>
        <p:spPr>
          <a:xfrm>
            <a:off x="816861" y="1028700"/>
            <a:ext cx="10883181" cy="792844"/>
          </a:xfrm>
          <a:prstGeom prst="rect">
            <a:avLst/>
          </a:prstGeom>
        </p:spPr>
        <p:txBody>
          <a:bodyPr vert="horz" lIns="0" tIns="0" rIns="0" bIns="0" rtlCol="0">
            <a:normAutofit/>
          </a:bodyPr>
          <a:lstStyle>
            <a:lvl1pPr marL="228600" indent="-241300" algn="l" defTabSz="457200" rtl="0" eaLnBrk="1" fontAlgn="base" latinLnBrk="0" hangingPunct="1">
              <a:lnSpc>
                <a:spcPts val="1400"/>
              </a:lnSpc>
              <a:spcBef>
                <a:spcPts val="400"/>
              </a:spcBef>
              <a:spcAft>
                <a:spcPts val="0"/>
              </a:spcAft>
              <a:buClr>
                <a:schemeClr val="tx1">
                  <a:lumMod val="75000"/>
                  <a:lumOff val="25000"/>
                </a:schemeClr>
              </a:buClr>
              <a:buSzPct val="125000"/>
              <a:buFont typeface="Arial" pitchFamily="34" charset="0"/>
              <a:buChar char="•"/>
              <a:defRPr lang="en-US" sz="1600" kern="1200" dirty="0" smtClean="0">
                <a:solidFill>
                  <a:schemeClr val="tx2">
                    <a:lumMod val="50000"/>
                  </a:schemeClr>
                </a:solidFill>
                <a:latin typeface="Calibri" pitchFamily="34" charset="0"/>
                <a:ea typeface="+mn-ea"/>
                <a:cs typeface="+mn-cs"/>
              </a:defRPr>
            </a:lvl1pPr>
            <a:lvl2pPr marL="482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defRPr lang="en-US" sz="1400" kern="1200" dirty="0" smtClean="0">
                <a:solidFill>
                  <a:schemeClr val="tx2">
                    <a:lumMod val="50000"/>
                  </a:schemeClr>
                </a:solidFill>
                <a:latin typeface="Calibri" pitchFamily="34" charset="0"/>
                <a:ea typeface="+mn-ea"/>
                <a:cs typeface="+mn-cs"/>
              </a:defRPr>
            </a:lvl2pPr>
            <a:lvl3pPr marL="736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200" kern="1200" dirty="0" smtClean="0">
                <a:solidFill>
                  <a:schemeClr val="tx2">
                    <a:lumMod val="50000"/>
                  </a:schemeClr>
                </a:solidFill>
                <a:latin typeface="Calibri" pitchFamily="34" charset="0"/>
                <a:ea typeface="+mn-ea"/>
                <a:cs typeface="+mn-cs"/>
              </a:defRPr>
            </a:lvl3pPr>
            <a:lvl4pPr marL="990600" indent="-241300" algn="l" defTabSz="5207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tabLst/>
              <a:defRPr lang="en-US" sz="1100" kern="1200" dirty="0" smtClean="0">
                <a:solidFill>
                  <a:schemeClr val="tx2">
                    <a:lumMod val="50000"/>
                  </a:schemeClr>
                </a:solidFill>
                <a:latin typeface="Calibri" pitchFamily="34" charset="0"/>
                <a:ea typeface="+mn-ea"/>
                <a:cs typeface="+mn-cs"/>
              </a:defRPr>
            </a:lvl4pPr>
            <a:lvl5pPr marL="1244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100" kern="1200" dirty="0" smtClean="0">
                <a:solidFill>
                  <a:schemeClr val="tx2">
                    <a:lumMod val="50000"/>
                  </a:schemeClr>
                </a:solidFill>
                <a:latin typeface="Calibri" pitchFamily="34" charset="0"/>
                <a:ea typeface="+mn-ea"/>
                <a:cs typeface="+mn-cs"/>
              </a:defRPr>
            </a:lvl5pPr>
            <a:lvl6pPr marL="1498600" indent="-228600" algn="l" defTabSz="457200" rtl="0" eaLnBrk="1" latinLnBrk="0" hangingPunct="1">
              <a:spcBef>
                <a:spcPct val="20000"/>
              </a:spcBef>
              <a:buFont typeface="Wingdings" charset="2"/>
              <a:buChar char="§"/>
              <a:defRPr sz="180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00000"/>
              </a:lnSpc>
              <a:defRPr/>
            </a:pPr>
            <a:endParaRPr lang="en-US" sz="1800" dirty="0"/>
          </a:p>
        </p:txBody>
      </p:sp>
      <p:sp>
        <p:nvSpPr>
          <p:cNvPr id="10" name="Rectangle 3"/>
          <p:cNvSpPr txBox="1">
            <a:spLocks noChangeArrowheads="1"/>
          </p:cNvSpPr>
          <p:nvPr/>
        </p:nvSpPr>
        <p:spPr>
          <a:xfrm>
            <a:off x="816860" y="997856"/>
            <a:ext cx="10883181" cy="5388430"/>
          </a:xfrm>
          <a:prstGeom prst="rect">
            <a:avLst/>
          </a:prstGeom>
        </p:spPr>
        <p:txBody>
          <a:bodyPr vert="horz" lIns="0" tIns="0" rIns="0" bIns="0" rtlCol="0">
            <a:normAutofit lnSpcReduction="10000"/>
          </a:bodyPr>
          <a:lstStyle>
            <a:lvl1pPr marL="228600" indent="-241300" algn="l" defTabSz="457200" rtl="0" eaLnBrk="1" fontAlgn="base" latinLnBrk="0" hangingPunct="1">
              <a:lnSpc>
                <a:spcPts val="1400"/>
              </a:lnSpc>
              <a:spcBef>
                <a:spcPts val="400"/>
              </a:spcBef>
              <a:spcAft>
                <a:spcPts val="0"/>
              </a:spcAft>
              <a:buClr>
                <a:schemeClr val="tx1">
                  <a:lumMod val="75000"/>
                  <a:lumOff val="25000"/>
                </a:schemeClr>
              </a:buClr>
              <a:buSzPct val="125000"/>
              <a:buFont typeface="Arial" pitchFamily="34" charset="0"/>
              <a:buChar char="•"/>
              <a:defRPr lang="en-US" sz="1600" kern="1200" dirty="0" smtClean="0">
                <a:solidFill>
                  <a:schemeClr val="tx2">
                    <a:lumMod val="50000"/>
                  </a:schemeClr>
                </a:solidFill>
                <a:latin typeface="Calibri" pitchFamily="34" charset="0"/>
                <a:ea typeface="+mn-ea"/>
                <a:cs typeface="+mn-cs"/>
              </a:defRPr>
            </a:lvl1pPr>
            <a:lvl2pPr marL="482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defRPr lang="en-US" sz="1400" kern="1200" dirty="0" smtClean="0">
                <a:solidFill>
                  <a:schemeClr val="tx2">
                    <a:lumMod val="50000"/>
                  </a:schemeClr>
                </a:solidFill>
                <a:latin typeface="Calibri" pitchFamily="34" charset="0"/>
                <a:ea typeface="+mn-ea"/>
                <a:cs typeface="+mn-cs"/>
              </a:defRPr>
            </a:lvl2pPr>
            <a:lvl3pPr marL="736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200" kern="1200" dirty="0" smtClean="0">
                <a:solidFill>
                  <a:schemeClr val="tx2">
                    <a:lumMod val="50000"/>
                  </a:schemeClr>
                </a:solidFill>
                <a:latin typeface="Calibri" pitchFamily="34" charset="0"/>
                <a:ea typeface="+mn-ea"/>
                <a:cs typeface="+mn-cs"/>
              </a:defRPr>
            </a:lvl3pPr>
            <a:lvl4pPr marL="990600" indent="-241300" algn="l" defTabSz="5207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tabLst/>
              <a:defRPr lang="en-US" sz="1100" kern="1200" dirty="0" smtClean="0">
                <a:solidFill>
                  <a:schemeClr val="tx2">
                    <a:lumMod val="50000"/>
                  </a:schemeClr>
                </a:solidFill>
                <a:latin typeface="Calibri" pitchFamily="34" charset="0"/>
                <a:ea typeface="+mn-ea"/>
                <a:cs typeface="+mn-cs"/>
              </a:defRPr>
            </a:lvl4pPr>
            <a:lvl5pPr marL="1244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100" kern="1200" dirty="0" smtClean="0">
                <a:solidFill>
                  <a:schemeClr val="tx2">
                    <a:lumMod val="50000"/>
                  </a:schemeClr>
                </a:solidFill>
                <a:latin typeface="Calibri" pitchFamily="34" charset="0"/>
                <a:ea typeface="+mn-ea"/>
                <a:cs typeface="+mn-cs"/>
              </a:defRPr>
            </a:lvl5pPr>
            <a:lvl6pPr marL="1498600" indent="-228600" algn="l" defTabSz="457200" rtl="0" eaLnBrk="1" latinLnBrk="0" hangingPunct="1">
              <a:spcBef>
                <a:spcPct val="20000"/>
              </a:spcBef>
              <a:buFont typeface="Wingdings" charset="2"/>
              <a:buChar char="§"/>
              <a:defRPr sz="180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gn="just">
              <a:lnSpc>
                <a:spcPct val="100000"/>
              </a:lnSpc>
              <a:defRPr/>
            </a:pPr>
            <a:r>
              <a:rPr lang="en-US" sz="1800" dirty="0" smtClean="0"/>
              <a:t>Accessing shared, mutable data requires using synchronization; one way to avoid this requirement is not to share. </a:t>
            </a:r>
          </a:p>
          <a:p>
            <a:pPr algn="just">
              <a:lnSpc>
                <a:spcPct val="100000"/>
              </a:lnSpc>
              <a:defRPr/>
            </a:pPr>
            <a:endParaRPr lang="en-US" sz="1800" dirty="0"/>
          </a:p>
          <a:p>
            <a:pPr algn="just">
              <a:lnSpc>
                <a:spcPct val="100000"/>
              </a:lnSpc>
              <a:defRPr/>
            </a:pPr>
            <a:r>
              <a:rPr lang="en-US" sz="1800" dirty="0" smtClean="0"/>
              <a:t>If data is only accessed from a single thread, no synchronization is needed. This technique, thread confinement, is one of the simplest ways to achieve thread safety. </a:t>
            </a:r>
          </a:p>
          <a:p>
            <a:pPr algn="just">
              <a:lnSpc>
                <a:spcPct val="100000"/>
              </a:lnSpc>
              <a:defRPr/>
            </a:pPr>
            <a:endParaRPr lang="en-US" sz="1800" dirty="0"/>
          </a:p>
          <a:p>
            <a:pPr algn="just">
              <a:lnSpc>
                <a:spcPct val="100000"/>
              </a:lnSpc>
              <a:defRPr/>
            </a:pPr>
            <a:r>
              <a:rPr lang="en-US" sz="1800" dirty="0" smtClean="0"/>
              <a:t>When an object is confined to a thread, such usage is automatically thread safe even if the confined object itself is not. </a:t>
            </a:r>
          </a:p>
          <a:p>
            <a:pPr algn="just">
              <a:lnSpc>
                <a:spcPct val="100000"/>
              </a:lnSpc>
              <a:defRPr/>
            </a:pPr>
            <a:endParaRPr lang="en-US" sz="1800" dirty="0"/>
          </a:p>
          <a:p>
            <a:pPr algn="just">
              <a:lnSpc>
                <a:spcPct val="100000"/>
              </a:lnSpc>
              <a:defRPr/>
            </a:pPr>
            <a:r>
              <a:rPr lang="en-US" sz="1800" dirty="0" smtClean="0"/>
              <a:t>E.g.: Swing uses thread confinement extensively. The Swing visual components and data model objects are not thread safe; instead, safety is achieved by confining  them to he Swing event dispatch thread. To use Swing properly, code running in threads other that the event thread should not access these objects. </a:t>
            </a:r>
          </a:p>
          <a:p>
            <a:pPr algn="just">
              <a:lnSpc>
                <a:spcPct val="100000"/>
              </a:lnSpc>
              <a:defRPr/>
            </a:pPr>
            <a:endParaRPr lang="en-US" sz="1800" dirty="0"/>
          </a:p>
          <a:p>
            <a:pPr algn="just">
              <a:lnSpc>
                <a:spcPct val="100000"/>
              </a:lnSpc>
              <a:defRPr/>
            </a:pPr>
            <a:r>
              <a:rPr lang="en-US" sz="1800" dirty="0"/>
              <a:t>Another common application of thread confinement is the use of pooled JDBC (Java Database </a:t>
            </a:r>
            <a:r>
              <a:rPr lang="en-US" sz="1800" dirty="0" smtClean="0"/>
              <a:t>Connectivity)Connection objects. The </a:t>
            </a:r>
            <a:r>
              <a:rPr lang="en-US" sz="1800" dirty="0"/>
              <a:t>JDBC specification does not require that Connection objects be thread safe. In typical server applications</a:t>
            </a:r>
            <a:r>
              <a:rPr lang="en-US" sz="1800" dirty="0" smtClean="0"/>
              <a:t>, a </a:t>
            </a:r>
            <a:r>
              <a:rPr lang="en-US" sz="1800" dirty="0"/>
              <a:t>thread acquires a connection </a:t>
            </a:r>
            <a:r>
              <a:rPr lang="en-US" sz="1800" dirty="0" smtClean="0"/>
              <a:t>from the pool uses, it for processing single request and returns it</a:t>
            </a:r>
            <a:r>
              <a:rPr lang="en-US" sz="1800" dirty="0"/>
              <a:t>. Since most requests</a:t>
            </a:r>
            <a:r>
              <a:rPr lang="en-US" sz="1800" dirty="0" smtClean="0"/>
              <a:t>, such </a:t>
            </a:r>
            <a:r>
              <a:rPr lang="en-US" sz="1800" dirty="0"/>
              <a:t>as servlet requests </a:t>
            </a:r>
            <a:r>
              <a:rPr lang="en-US" sz="1800" dirty="0" smtClean="0"/>
              <a:t>or EJB </a:t>
            </a:r>
            <a:r>
              <a:rPr lang="en-US" sz="1800" dirty="0"/>
              <a:t>(</a:t>
            </a:r>
            <a:r>
              <a:rPr lang="en-US" sz="1800" dirty="0" smtClean="0"/>
              <a:t>Enterprise Java Beans</a:t>
            </a:r>
            <a:r>
              <a:rPr lang="en-US" sz="1800" dirty="0"/>
              <a:t>) calls, </a:t>
            </a:r>
            <a:r>
              <a:rPr lang="en-US" sz="1800" dirty="0" smtClean="0"/>
              <a:t>are processed </a:t>
            </a:r>
            <a:r>
              <a:rPr lang="en-US" sz="1800" dirty="0"/>
              <a:t>synchronously </a:t>
            </a:r>
            <a:r>
              <a:rPr lang="en-US" sz="1800" dirty="0" smtClean="0"/>
              <a:t>by a </a:t>
            </a:r>
            <a:r>
              <a:rPr lang="en-US" sz="1800" dirty="0"/>
              <a:t>single thread</a:t>
            </a:r>
            <a:r>
              <a:rPr lang="en-US" sz="1800" dirty="0" smtClean="0"/>
              <a:t>, and the pool </a:t>
            </a:r>
            <a:r>
              <a:rPr lang="en-US" sz="1800" dirty="0"/>
              <a:t>will </a:t>
            </a:r>
            <a:r>
              <a:rPr lang="en-US" sz="1800" dirty="0" smtClean="0"/>
              <a:t>not dispense the same connection to another </a:t>
            </a:r>
            <a:r>
              <a:rPr lang="en-US" sz="1800" dirty="0"/>
              <a:t>thread until </a:t>
            </a:r>
            <a:r>
              <a:rPr lang="en-US" sz="1800" dirty="0" smtClean="0"/>
              <a:t>it has </a:t>
            </a:r>
            <a:r>
              <a:rPr lang="en-US" sz="1800" dirty="0"/>
              <a:t>been returned, </a:t>
            </a:r>
            <a:r>
              <a:rPr lang="en-US" sz="1800" dirty="0" smtClean="0"/>
              <a:t>this pattern of connection management implicitly confines the connection to that thread for the duration of the request. </a:t>
            </a:r>
            <a:endParaRPr lang="en-US" sz="1800" dirty="0"/>
          </a:p>
          <a:p>
            <a:pPr>
              <a:lnSpc>
                <a:spcPct val="100000"/>
              </a:lnSpc>
              <a:defRPr/>
            </a:pPr>
            <a:endParaRPr lang="en-US" sz="1800" dirty="0"/>
          </a:p>
        </p:txBody>
      </p:sp>
    </p:spTree>
    <p:extLst>
      <p:ext uri="{BB962C8B-B14F-4D97-AF65-F5344CB8AC3E}">
        <p14:creationId xmlns:p14="http://schemas.microsoft.com/office/powerpoint/2010/main" val="2129082934"/>
      </p:ext>
    </p:extLst>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smtClean="0"/>
              <a:t>Thread Local 	</a:t>
            </a:r>
            <a:endParaRPr altLang="en-US" dirty="0"/>
          </a:p>
        </p:txBody>
      </p:sp>
      <p:sp>
        <p:nvSpPr>
          <p:cNvPr id="8" name="Rectangle 3"/>
          <p:cNvSpPr txBox="1">
            <a:spLocks noChangeArrowheads="1"/>
          </p:cNvSpPr>
          <p:nvPr/>
        </p:nvSpPr>
        <p:spPr>
          <a:xfrm>
            <a:off x="816861" y="1028700"/>
            <a:ext cx="10883181" cy="792844"/>
          </a:xfrm>
          <a:prstGeom prst="rect">
            <a:avLst/>
          </a:prstGeom>
        </p:spPr>
        <p:txBody>
          <a:bodyPr vert="horz" lIns="0" tIns="0" rIns="0" bIns="0" rtlCol="0">
            <a:normAutofit/>
          </a:bodyPr>
          <a:lstStyle>
            <a:lvl1pPr marL="228600" indent="-241300" algn="l" defTabSz="457200" rtl="0" eaLnBrk="1" fontAlgn="base" latinLnBrk="0" hangingPunct="1">
              <a:lnSpc>
                <a:spcPts val="1400"/>
              </a:lnSpc>
              <a:spcBef>
                <a:spcPts val="400"/>
              </a:spcBef>
              <a:spcAft>
                <a:spcPts val="0"/>
              </a:spcAft>
              <a:buClr>
                <a:schemeClr val="tx1">
                  <a:lumMod val="75000"/>
                  <a:lumOff val="25000"/>
                </a:schemeClr>
              </a:buClr>
              <a:buSzPct val="125000"/>
              <a:buFont typeface="Arial" pitchFamily="34" charset="0"/>
              <a:buChar char="•"/>
              <a:defRPr lang="en-US" sz="1600" kern="1200" dirty="0" smtClean="0">
                <a:solidFill>
                  <a:schemeClr val="tx2">
                    <a:lumMod val="50000"/>
                  </a:schemeClr>
                </a:solidFill>
                <a:latin typeface="Calibri" pitchFamily="34" charset="0"/>
                <a:ea typeface="+mn-ea"/>
                <a:cs typeface="+mn-cs"/>
              </a:defRPr>
            </a:lvl1pPr>
            <a:lvl2pPr marL="482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defRPr lang="en-US" sz="1400" kern="1200" dirty="0" smtClean="0">
                <a:solidFill>
                  <a:schemeClr val="tx2">
                    <a:lumMod val="50000"/>
                  </a:schemeClr>
                </a:solidFill>
                <a:latin typeface="Calibri" pitchFamily="34" charset="0"/>
                <a:ea typeface="+mn-ea"/>
                <a:cs typeface="+mn-cs"/>
              </a:defRPr>
            </a:lvl2pPr>
            <a:lvl3pPr marL="736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200" kern="1200" dirty="0" smtClean="0">
                <a:solidFill>
                  <a:schemeClr val="tx2">
                    <a:lumMod val="50000"/>
                  </a:schemeClr>
                </a:solidFill>
                <a:latin typeface="Calibri" pitchFamily="34" charset="0"/>
                <a:ea typeface="+mn-ea"/>
                <a:cs typeface="+mn-cs"/>
              </a:defRPr>
            </a:lvl3pPr>
            <a:lvl4pPr marL="990600" indent="-241300" algn="l" defTabSz="5207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tabLst/>
              <a:defRPr lang="en-US" sz="1100" kern="1200" dirty="0" smtClean="0">
                <a:solidFill>
                  <a:schemeClr val="tx2">
                    <a:lumMod val="50000"/>
                  </a:schemeClr>
                </a:solidFill>
                <a:latin typeface="Calibri" pitchFamily="34" charset="0"/>
                <a:ea typeface="+mn-ea"/>
                <a:cs typeface="+mn-cs"/>
              </a:defRPr>
            </a:lvl4pPr>
            <a:lvl5pPr marL="1244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100" kern="1200" dirty="0" smtClean="0">
                <a:solidFill>
                  <a:schemeClr val="tx2">
                    <a:lumMod val="50000"/>
                  </a:schemeClr>
                </a:solidFill>
                <a:latin typeface="Calibri" pitchFamily="34" charset="0"/>
                <a:ea typeface="+mn-ea"/>
                <a:cs typeface="+mn-cs"/>
              </a:defRPr>
            </a:lvl5pPr>
            <a:lvl6pPr marL="1498600" indent="-228600" algn="l" defTabSz="457200" rtl="0" eaLnBrk="1" latinLnBrk="0" hangingPunct="1">
              <a:spcBef>
                <a:spcPct val="20000"/>
              </a:spcBef>
              <a:buFont typeface="Wingdings" charset="2"/>
              <a:buChar char="§"/>
              <a:defRPr sz="180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00000"/>
              </a:lnSpc>
              <a:defRPr/>
            </a:pPr>
            <a:endParaRPr lang="en-US" sz="1800" dirty="0"/>
          </a:p>
        </p:txBody>
      </p:sp>
      <p:sp>
        <p:nvSpPr>
          <p:cNvPr id="10" name="Rectangle 3"/>
          <p:cNvSpPr txBox="1">
            <a:spLocks noChangeArrowheads="1"/>
          </p:cNvSpPr>
          <p:nvPr/>
        </p:nvSpPr>
        <p:spPr>
          <a:xfrm>
            <a:off x="816860" y="997856"/>
            <a:ext cx="10883181" cy="5388430"/>
          </a:xfrm>
          <a:prstGeom prst="rect">
            <a:avLst/>
          </a:prstGeom>
        </p:spPr>
        <p:txBody>
          <a:bodyPr vert="horz" lIns="0" tIns="0" rIns="0" bIns="0" rtlCol="0">
            <a:normAutofit fontScale="92500" lnSpcReduction="10000"/>
          </a:bodyPr>
          <a:lstStyle>
            <a:lvl1pPr marL="228600" indent="-241300" algn="l" defTabSz="457200" rtl="0" eaLnBrk="1" fontAlgn="base" latinLnBrk="0" hangingPunct="1">
              <a:lnSpc>
                <a:spcPts val="1400"/>
              </a:lnSpc>
              <a:spcBef>
                <a:spcPts val="400"/>
              </a:spcBef>
              <a:spcAft>
                <a:spcPts val="0"/>
              </a:spcAft>
              <a:buClr>
                <a:schemeClr val="tx1">
                  <a:lumMod val="75000"/>
                  <a:lumOff val="25000"/>
                </a:schemeClr>
              </a:buClr>
              <a:buSzPct val="125000"/>
              <a:buFont typeface="Arial" pitchFamily="34" charset="0"/>
              <a:buChar char="•"/>
              <a:defRPr lang="en-US" sz="1600" kern="1200" dirty="0" smtClean="0">
                <a:solidFill>
                  <a:schemeClr val="tx2">
                    <a:lumMod val="50000"/>
                  </a:schemeClr>
                </a:solidFill>
                <a:latin typeface="Calibri" pitchFamily="34" charset="0"/>
                <a:ea typeface="+mn-ea"/>
                <a:cs typeface="+mn-cs"/>
              </a:defRPr>
            </a:lvl1pPr>
            <a:lvl2pPr marL="482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defRPr lang="en-US" sz="1400" kern="1200" dirty="0" smtClean="0">
                <a:solidFill>
                  <a:schemeClr val="tx2">
                    <a:lumMod val="50000"/>
                  </a:schemeClr>
                </a:solidFill>
                <a:latin typeface="Calibri" pitchFamily="34" charset="0"/>
                <a:ea typeface="+mn-ea"/>
                <a:cs typeface="+mn-cs"/>
              </a:defRPr>
            </a:lvl2pPr>
            <a:lvl3pPr marL="736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200" kern="1200" dirty="0" smtClean="0">
                <a:solidFill>
                  <a:schemeClr val="tx2">
                    <a:lumMod val="50000"/>
                  </a:schemeClr>
                </a:solidFill>
                <a:latin typeface="Calibri" pitchFamily="34" charset="0"/>
                <a:ea typeface="+mn-ea"/>
                <a:cs typeface="+mn-cs"/>
              </a:defRPr>
            </a:lvl3pPr>
            <a:lvl4pPr marL="990600" indent="-241300" algn="l" defTabSz="5207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tabLst/>
              <a:defRPr lang="en-US" sz="1100" kern="1200" dirty="0" smtClean="0">
                <a:solidFill>
                  <a:schemeClr val="tx2">
                    <a:lumMod val="50000"/>
                  </a:schemeClr>
                </a:solidFill>
                <a:latin typeface="Calibri" pitchFamily="34" charset="0"/>
                <a:ea typeface="+mn-ea"/>
                <a:cs typeface="+mn-cs"/>
              </a:defRPr>
            </a:lvl4pPr>
            <a:lvl5pPr marL="1244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100" kern="1200" dirty="0" smtClean="0">
                <a:solidFill>
                  <a:schemeClr val="tx2">
                    <a:lumMod val="50000"/>
                  </a:schemeClr>
                </a:solidFill>
                <a:latin typeface="Calibri" pitchFamily="34" charset="0"/>
                <a:ea typeface="+mn-ea"/>
                <a:cs typeface="+mn-cs"/>
              </a:defRPr>
            </a:lvl5pPr>
            <a:lvl6pPr marL="1498600" indent="-228600" algn="l" defTabSz="457200" rtl="0" eaLnBrk="1" latinLnBrk="0" hangingPunct="1">
              <a:spcBef>
                <a:spcPct val="20000"/>
              </a:spcBef>
              <a:buFont typeface="Wingdings" charset="2"/>
              <a:buChar char="§"/>
              <a:defRPr sz="180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gn="just">
              <a:lnSpc>
                <a:spcPct val="100000"/>
              </a:lnSpc>
              <a:defRPr/>
            </a:pPr>
            <a:r>
              <a:rPr lang="en-US" sz="1800" dirty="0" smtClean="0"/>
              <a:t>A more formal means of maintaining thread confinement is ThreadLocal, which allowed you to associate per-thread value with a value – holding object.</a:t>
            </a:r>
          </a:p>
          <a:p>
            <a:pPr algn="just">
              <a:lnSpc>
                <a:spcPct val="100000"/>
              </a:lnSpc>
              <a:defRPr/>
            </a:pPr>
            <a:endParaRPr lang="en-US" sz="1800" dirty="0"/>
          </a:p>
          <a:p>
            <a:pPr algn="just">
              <a:lnSpc>
                <a:spcPct val="100000"/>
              </a:lnSpc>
              <a:defRPr/>
            </a:pPr>
            <a:r>
              <a:rPr lang="en-US" sz="1800" dirty="0" smtClean="0"/>
              <a:t>Thread-Local provides get and set accessor methods that maintain a separate copy of the value for each thread that uses it, so a get returns the most recent value passed to set from the currently executing thread.  </a:t>
            </a:r>
          </a:p>
          <a:p>
            <a:pPr algn="just">
              <a:lnSpc>
                <a:spcPct val="100000"/>
              </a:lnSpc>
              <a:defRPr/>
            </a:pPr>
            <a:endParaRPr lang="en-US" sz="1800" dirty="0"/>
          </a:p>
          <a:p>
            <a:pPr algn="just">
              <a:lnSpc>
                <a:spcPct val="100000"/>
              </a:lnSpc>
              <a:defRPr/>
            </a:pPr>
            <a:r>
              <a:rPr lang="en-US" sz="1800" dirty="0" smtClean="0"/>
              <a:t>Thread-local variables are often used to prevent sharing in designs based on mutable Singletons or global variables. For example, a single – threaded application might maintain a global database connection that is initialized at startup to avoid having to pass a Connection to every method. Since JDBC connections may not be thread – safe, a multithreaded application that uses a global connection without additional coordination is not thread-safe either. By using a ThreadLocal to store the JDBC connection, each thread will have its own connection. </a:t>
            </a:r>
          </a:p>
          <a:p>
            <a:pPr algn="just">
              <a:lnSpc>
                <a:spcPct val="100000"/>
              </a:lnSpc>
              <a:defRPr/>
            </a:pPr>
            <a:endParaRPr lang="en-US" sz="1800" dirty="0"/>
          </a:p>
          <a:p>
            <a:pPr marL="254000" lvl="1" indent="0">
              <a:buNone/>
            </a:pPr>
            <a:r>
              <a:rPr lang="en-US" sz="1500" dirty="0" smtClean="0"/>
              <a:t>private </a:t>
            </a:r>
            <a:r>
              <a:rPr lang="en-US" sz="1500" dirty="0"/>
              <a:t>static ThreadLocal&lt;Connection&gt; connectionHolder</a:t>
            </a:r>
          </a:p>
          <a:p>
            <a:pPr marL="254000" lvl="1" indent="0">
              <a:buNone/>
            </a:pPr>
            <a:r>
              <a:rPr lang="en-US" sz="1500" dirty="0"/>
              <a:t>= new ThreadLocal&lt;Connection&gt;() {</a:t>
            </a:r>
          </a:p>
          <a:p>
            <a:pPr marL="254000" lvl="1" indent="0">
              <a:buNone/>
            </a:pPr>
            <a:r>
              <a:rPr lang="en-US" sz="1500" dirty="0"/>
              <a:t>public Connection initialValue() {</a:t>
            </a:r>
          </a:p>
          <a:p>
            <a:pPr marL="254000" lvl="1" indent="0">
              <a:buNone/>
            </a:pPr>
            <a:r>
              <a:rPr lang="en-US" sz="1500" dirty="0"/>
              <a:t>return DriverManager.getConnection(DB_URL);</a:t>
            </a:r>
          </a:p>
          <a:p>
            <a:pPr marL="254000" lvl="1" indent="0">
              <a:buNone/>
            </a:pPr>
            <a:r>
              <a:rPr lang="en-US" sz="1500" dirty="0"/>
              <a:t>}</a:t>
            </a:r>
          </a:p>
          <a:p>
            <a:pPr marL="254000" lvl="1" indent="0">
              <a:buNone/>
            </a:pPr>
            <a:r>
              <a:rPr lang="en-US" sz="1500" dirty="0"/>
              <a:t>};</a:t>
            </a:r>
          </a:p>
          <a:p>
            <a:pPr marL="254000" lvl="1" indent="0">
              <a:buNone/>
            </a:pPr>
            <a:r>
              <a:rPr lang="en-US" sz="1500" dirty="0"/>
              <a:t>public static Connection getConnection() {</a:t>
            </a:r>
          </a:p>
          <a:p>
            <a:pPr marL="254000" lvl="1" indent="0">
              <a:buNone/>
            </a:pPr>
            <a:r>
              <a:rPr lang="en-US" sz="1500" dirty="0"/>
              <a:t>return connectionHolder.get();</a:t>
            </a:r>
          </a:p>
          <a:p>
            <a:pPr marL="254000" lvl="1" indent="0">
              <a:buNone/>
            </a:pPr>
            <a:r>
              <a:rPr lang="en-US" sz="1500" dirty="0"/>
              <a:t>}</a:t>
            </a:r>
          </a:p>
          <a:p>
            <a:pPr>
              <a:lnSpc>
                <a:spcPct val="100000"/>
              </a:lnSpc>
              <a:defRPr/>
            </a:pPr>
            <a:endParaRPr lang="en-US" sz="1800" dirty="0"/>
          </a:p>
        </p:txBody>
      </p:sp>
    </p:spTree>
    <p:extLst>
      <p:ext uri="{BB962C8B-B14F-4D97-AF65-F5344CB8AC3E}">
        <p14:creationId xmlns:p14="http://schemas.microsoft.com/office/powerpoint/2010/main" val="3402869993"/>
      </p:ext>
    </p:extLst>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smtClean="0"/>
              <a:t>Thread Local 	</a:t>
            </a:r>
            <a:endParaRPr altLang="en-US" dirty="0"/>
          </a:p>
        </p:txBody>
      </p:sp>
      <p:sp>
        <p:nvSpPr>
          <p:cNvPr id="8" name="Rectangle 3"/>
          <p:cNvSpPr txBox="1">
            <a:spLocks noChangeArrowheads="1"/>
          </p:cNvSpPr>
          <p:nvPr/>
        </p:nvSpPr>
        <p:spPr>
          <a:xfrm>
            <a:off x="816861" y="1028700"/>
            <a:ext cx="10883181" cy="792844"/>
          </a:xfrm>
          <a:prstGeom prst="rect">
            <a:avLst/>
          </a:prstGeom>
        </p:spPr>
        <p:txBody>
          <a:bodyPr vert="horz" lIns="0" tIns="0" rIns="0" bIns="0" rtlCol="0">
            <a:normAutofit/>
          </a:bodyPr>
          <a:lstStyle>
            <a:lvl1pPr marL="228600" indent="-241300" algn="l" defTabSz="457200" rtl="0" eaLnBrk="1" fontAlgn="base" latinLnBrk="0" hangingPunct="1">
              <a:lnSpc>
                <a:spcPts val="1400"/>
              </a:lnSpc>
              <a:spcBef>
                <a:spcPts val="400"/>
              </a:spcBef>
              <a:spcAft>
                <a:spcPts val="0"/>
              </a:spcAft>
              <a:buClr>
                <a:schemeClr val="tx1">
                  <a:lumMod val="75000"/>
                  <a:lumOff val="25000"/>
                </a:schemeClr>
              </a:buClr>
              <a:buSzPct val="125000"/>
              <a:buFont typeface="Arial" pitchFamily="34" charset="0"/>
              <a:buChar char="•"/>
              <a:defRPr lang="en-US" sz="1600" kern="1200" dirty="0" smtClean="0">
                <a:solidFill>
                  <a:schemeClr val="tx2">
                    <a:lumMod val="50000"/>
                  </a:schemeClr>
                </a:solidFill>
                <a:latin typeface="Calibri" pitchFamily="34" charset="0"/>
                <a:ea typeface="+mn-ea"/>
                <a:cs typeface="+mn-cs"/>
              </a:defRPr>
            </a:lvl1pPr>
            <a:lvl2pPr marL="482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defRPr lang="en-US" sz="1400" kern="1200" dirty="0" smtClean="0">
                <a:solidFill>
                  <a:schemeClr val="tx2">
                    <a:lumMod val="50000"/>
                  </a:schemeClr>
                </a:solidFill>
                <a:latin typeface="Calibri" pitchFamily="34" charset="0"/>
                <a:ea typeface="+mn-ea"/>
                <a:cs typeface="+mn-cs"/>
              </a:defRPr>
            </a:lvl2pPr>
            <a:lvl3pPr marL="736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200" kern="1200" dirty="0" smtClean="0">
                <a:solidFill>
                  <a:schemeClr val="tx2">
                    <a:lumMod val="50000"/>
                  </a:schemeClr>
                </a:solidFill>
                <a:latin typeface="Calibri" pitchFamily="34" charset="0"/>
                <a:ea typeface="+mn-ea"/>
                <a:cs typeface="+mn-cs"/>
              </a:defRPr>
            </a:lvl3pPr>
            <a:lvl4pPr marL="990600" indent="-241300" algn="l" defTabSz="5207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tabLst/>
              <a:defRPr lang="en-US" sz="1100" kern="1200" dirty="0" smtClean="0">
                <a:solidFill>
                  <a:schemeClr val="tx2">
                    <a:lumMod val="50000"/>
                  </a:schemeClr>
                </a:solidFill>
                <a:latin typeface="Calibri" pitchFamily="34" charset="0"/>
                <a:ea typeface="+mn-ea"/>
                <a:cs typeface="+mn-cs"/>
              </a:defRPr>
            </a:lvl4pPr>
            <a:lvl5pPr marL="1244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100" kern="1200" dirty="0" smtClean="0">
                <a:solidFill>
                  <a:schemeClr val="tx2">
                    <a:lumMod val="50000"/>
                  </a:schemeClr>
                </a:solidFill>
                <a:latin typeface="Calibri" pitchFamily="34" charset="0"/>
                <a:ea typeface="+mn-ea"/>
                <a:cs typeface="+mn-cs"/>
              </a:defRPr>
            </a:lvl5pPr>
            <a:lvl6pPr marL="1498600" indent="-228600" algn="l" defTabSz="457200" rtl="0" eaLnBrk="1" latinLnBrk="0" hangingPunct="1">
              <a:spcBef>
                <a:spcPct val="20000"/>
              </a:spcBef>
              <a:buFont typeface="Wingdings" charset="2"/>
              <a:buChar char="§"/>
              <a:defRPr sz="180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00000"/>
              </a:lnSpc>
              <a:defRPr/>
            </a:pPr>
            <a:endParaRPr lang="en-US" sz="1800" dirty="0"/>
          </a:p>
        </p:txBody>
      </p:sp>
      <p:sp>
        <p:nvSpPr>
          <p:cNvPr id="10" name="Rectangle 3"/>
          <p:cNvSpPr txBox="1">
            <a:spLocks noChangeArrowheads="1"/>
          </p:cNvSpPr>
          <p:nvPr/>
        </p:nvSpPr>
        <p:spPr>
          <a:xfrm>
            <a:off x="816860" y="997856"/>
            <a:ext cx="10883181" cy="5388430"/>
          </a:xfrm>
          <a:prstGeom prst="rect">
            <a:avLst/>
          </a:prstGeom>
        </p:spPr>
        <p:txBody>
          <a:bodyPr vert="horz" lIns="0" tIns="0" rIns="0" bIns="0" rtlCol="0">
            <a:normAutofit/>
          </a:bodyPr>
          <a:lstStyle>
            <a:lvl1pPr marL="228600" indent="-241300" algn="l" defTabSz="457200" rtl="0" eaLnBrk="1" fontAlgn="base" latinLnBrk="0" hangingPunct="1">
              <a:lnSpc>
                <a:spcPts val="1400"/>
              </a:lnSpc>
              <a:spcBef>
                <a:spcPts val="400"/>
              </a:spcBef>
              <a:spcAft>
                <a:spcPts val="0"/>
              </a:spcAft>
              <a:buClr>
                <a:schemeClr val="tx1">
                  <a:lumMod val="75000"/>
                  <a:lumOff val="25000"/>
                </a:schemeClr>
              </a:buClr>
              <a:buSzPct val="125000"/>
              <a:buFont typeface="Arial" pitchFamily="34" charset="0"/>
              <a:buChar char="•"/>
              <a:defRPr lang="en-US" sz="1600" kern="1200" dirty="0" smtClean="0">
                <a:solidFill>
                  <a:schemeClr val="tx2">
                    <a:lumMod val="50000"/>
                  </a:schemeClr>
                </a:solidFill>
                <a:latin typeface="Calibri" pitchFamily="34" charset="0"/>
                <a:ea typeface="+mn-ea"/>
                <a:cs typeface="+mn-cs"/>
              </a:defRPr>
            </a:lvl1pPr>
            <a:lvl2pPr marL="482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defRPr lang="en-US" sz="1400" kern="1200" dirty="0" smtClean="0">
                <a:solidFill>
                  <a:schemeClr val="tx2">
                    <a:lumMod val="50000"/>
                  </a:schemeClr>
                </a:solidFill>
                <a:latin typeface="Calibri" pitchFamily="34" charset="0"/>
                <a:ea typeface="+mn-ea"/>
                <a:cs typeface="+mn-cs"/>
              </a:defRPr>
            </a:lvl2pPr>
            <a:lvl3pPr marL="736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200" kern="1200" dirty="0" smtClean="0">
                <a:solidFill>
                  <a:schemeClr val="tx2">
                    <a:lumMod val="50000"/>
                  </a:schemeClr>
                </a:solidFill>
                <a:latin typeface="Calibri" pitchFamily="34" charset="0"/>
                <a:ea typeface="+mn-ea"/>
                <a:cs typeface="+mn-cs"/>
              </a:defRPr>
            </a:lvl3pPr>
            <a:lvl4pPr marL="990600" indent="-241300" algn="l" defTabSz="520700" rtl="0" eaLnBrk="1" fontAlgn="base" latinLnBrk="0" hangingPunct="1">
              <a:lnSpc>
                <a:spcPts val="1400"/>
              </a:lnSpc>
              <a:spcBef>
                <a:spcPts val="400"/>
              </a:spcBef>
              <a:spcAft>
                <a:spcPts val="0"/>
              </a:spcAft>
              <a:buClr>
                <a:schemeClr val="tx1">
                  <a:lumMod val="75000"/>
                  <a:lumOff val="25000"/>
                </a:schemeClr>
              </a:buClr>
              <a:buSzPct val="100000"/>
              <a:buFont typeface="Courier New" pitchFamily="49" charset="0"/>
              <a:buChar char="o"/>
              <a:tabLst/>
              <a:defRPr lang="en-US" sz="1100" kern="1200" dirty="0" smtClean="0">
                <a:solidFill>
                  <a:schemeClr val="tx2">
                    <a:lumMod val="50000"/>
                  </a:schemeClr>
                </a:solidFill>
                <a:latin typeface="Calibri" pitchFamily="34" charset="0"/>
                <a:ea typeface="+mn-ea"/>
                <a:cs typeface="+mn-cs"/>
              </a:defRPr>
            </a:lvl4pPr>
            <a:lvl5pPr marL="1244600" indent="-241300" algn="l" defTabSz="457200" rtl="0" eaLnBrk="1" fontAlgn="base" latinLnBrk="0" hangingPunct="1">
              <a:lnSpc>
                <a:spcPts val="1400"/>
              </a:lnSpc>
              <a:spcBef>
                <a:spcPts val="400"/>
              </a:spcBef>
              <a:spcAft>
                <a:spcPts val="0"/>
              </a:spcAft>
              <a:buClr>
                <a:schemeClr val="tx1">
                  <a:lumMod val="75000"/>
                  <a:lumOff val="25000"/>
                </a:schemeClr>
              </a:buClr>
              <a:buSzPct val="100000"/>
              <a:buFont typeface="Arial" pitchFamily="34" charset="0"/>
              <a:buChar char="•"/>
              <a:defRPr lang="en-US" sz="1100" kern="1200" dirty="0" smtClean="0">
                <a:solidFill>
                  <a:schemeClr val="tx2">
                    <a:lumMod val="50000"/>
                  </a:schemeClr>
                </a:solidFill>
                <a:latin typeface="Calibri" pitchFamily="34" charset="0"/>
                <a:ea typeface="+mn-ea"/>
                <a:cs typeface="+mn-cs"/>
              </a:defRPr>
            </a:lvl5pPr>
            <a:lvl6pPr marL="1498600" indent="-228600" algn="l" defTabSz="457200" rtl="0" eaLnBrk="1" latinLnBrk="0" hangingPunct="1">
              <a:spcBef>
                <a:spcPct val="20000"/>
              </a:spcBef>
              <a:buFont typeface="Wingdings" charset="2"/>
              <a:buChar char="§"/>
              <a:defRPr sz="180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gn="just">
              <a:lnSpc>
                <a:spcPct val="100000"/>
              </a:lnSpc>
              <a:defRPr/>
            </a:pPr>
            <a:r>
              <a:rPr lang="en-US" sz="1800" dirty="0" smtClean="0"/>
              <a:t>If you are porting a single-threaded application to a multithreaded environment, you can preserve thread safety by converting shared global variables into ThreadLocals, if the semantics of the shared globals permits this.</a:t>
            </a:r>
          </a:p>
          <a:p>
            <a:pPr algn="just">
              <a:lnSpc>
                <a:spcPct val="100000"/>
              </a:lnSpc>
              <a:defRPr/>
            </a:pPr>
            <a:endParaRPr lang="en-US" sz="1800" dirty="0"/>
          </a:p>
          <a:p>
            <a:pPr algn="just">
              <a:lnSpc>
                <a:spcPct val="100000"/>
              </a:lnSpc>
              <a:defRPr/>
            </a:pPr>
            <a:r>
              <a:rPr lang="en-US" sz="1800" dirty="0" smtClean="0"/>
              <a:t>ThreadLocal is widely used in implementing application frameworks. For example, J2EE containers associate a transaction context with an executing thread for the duration of the EJB call. This is easily implemented using a static ThreadLocal holding the transaction context: when the framework code needs to determine what transaction is currently running, it fetches the transaction context from this ThreadLocal. </a:t>
            </a:r>
          </a:p>
          <a:p>
            <a:pPr algn="just">
              <a:lnSpc>
                <a:spcPct val="100000"/>
              </a:lnSpc>
              <a:defRPr/>
            </a:pPr>
            <a:endParaRPr lang="en-US" sz="1800" dirty="0"/>
          </a:p>
          <a:p>
            <a:pPr algn="just">
              <a:lnSpc>
                <a:spcPct val="100000"/>
              </a:lnSpc>
              <a:defRPr/>
            </a:pPr>
            <a:r>
              <a:rPr lang="en-US" sz="1800" dirty="0">
                <a:hlinkClick r:id="rId2"/>
              </a:rPr>
              <a:t>http://</a:t>
            </a:r>
            <a:r>
              <a:rPr lang="en-US" sz="1800" dirty="0" smtClean="0">
                <a:hlinkClick r:id="rId2"/>
              </a:rPr>
              <a:t>tutorials.jenkov.com/java-concurrency/threadlocal.html</a:t>
            </a:r>
            <a:endParaRPr lang="en-US" sz="1800" dirty="0" smtClean="0"/>
          </a:p>
          <a:p>
            <a:pPr algn="just">
              <a:lnSpc>
                <a:spcPct val="100000"/>
              </a:lnSpc>
              <a:defRPr/>
            </a:pPr>
            <a:endParaRPr lang="en-US" sz="1800" dirty="0"/>
          </a:p>
        </p:txBody>
      </p:sp>
    </p:spTree>
    <p:extLst>
      <p:ext uri="{BB962C8B-B14F-4D97-AF65-F5344CB8AC3E}">
        <p14:creationId xmlns:p14="http://schemas.microsoft.com/office/powerpoint/2010/main" val="409714659"/>
      </p:ext>
    </p:ext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1"/>
          <p:cNvSpPr>
            <a:spLocks noGrp="1"/>
          </p:cNvSpPr>
          <p:nvPr>
            <p:ph type="body" sz="quarter" idx="4294967295"/>
          </p:nvPr>
        </p:nvSpPr>
        <p:spPr>
          <a:xfrm>
            <a:off x="1523603" y="2514600"/>
            <a:ext cx="8836898" cy="1600200"/>
          </a:xfrm>
        </p:spPr>
        <p:txBody>
          <a:bodyPr anchor="b"/>
          <a:lstStyle/>
          <a:p>
            <a:pPr marL="0" indent="0">
              <a:lnSpc>
                <a:spcPct val="105000"/>
              </a:lnSpc>
              <a:spcBef>
                <a:spcPct val="10000"/>
              </a:spcBef>
              <a:spcAft>
                <a:spcPct val="10000"/>
              </a:spcAft>
              <a:buClr>
                <a:srgbClr val="F04E22"/>
              </a:buClr>
              <a:buSzTx/>
              <a:buFontTx/>
              <a:buNone/>
            </a:pPr>
            <a:r>
              <a:rPr lang="en-US" altLang="en-US" sz="2400" smtClean="0">
                <a:solidFill>
                  <a:srgbClr val="FFFFFF"/>
                </a:solidFill>
              </a:rPr>
              <a:t>Thread creation</a:t>
            </a:r>
          </a:p>
        </p:txBody>
      </p:sp>
    </p:spTree>
    <p:extLst>
      <p:ext uri="{BB962C8B-B14F-4D97-AF65-F5344CB8AC3E}">
        <p14:creationId xmlns:p14="http://schemas.microsoft.com/office/powerpoint/2010/main" val="3796958467"/>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a:r>
              <a:rPr lang="en-US" dirty="0" smtClean="0"/>
              <a:t>Seep/Wait/Notify/Interruption/Yield/Join</a:t>
            </a:r>
            <a:endParaRPr lang="en-US" dirty="0"/>
          </a:p>
          <a:p>
            <a:pPr marL="457200"/>
            <a:r>
              <a:rPr lang="en-US" dirty="0" smtClean="0"/>
              <a:t>Inter </a:t>
            </a:r>
            <a:r>
              <a:rPr lang="en-US" dirty="0"/>
              <a:t>thread communication by using wait notify/blocking queue/exchanger</a:t>
            </a:r>
          </a:p>
          <a:p>
            <a:pPr marL="457200"/>
            <a:r>
              <a:rPr lang="en-US" dirty="0"/>
              <a:t>Thread Local /Thread Confinement</a:t>
            </a:r>
          </a:p>
          <a:p>
            <a:pPr marL="457200"/>
            <a:r>
              <a:rPr lang="en-US" dirty="0" smtClean="0"/>
              <a:t>Runnable interface</a:t>
            </a:r>
            <a:endParaRPr lang="en-US" dirty="0"/>
          </a:p>
          <a:p>
            <a:pPr marL="457200"/>
            <a:r>
              <a:rPr lang="en-US" dirty="0" smtClean="0"/>
              <a:t>Thread </a:t>
            </a:r>
            <a:r>
              <a:rPr lang="en-US" dirty="0"/>
              <a:t>Class</a:t>
            </a:r>
          </a:p>
          <a:p>
            <a:pPr marL="457200"/>
            <a:r>
              <a:rPr lang="en-US" dirty="0" smtClean="0"/>
              <a:t>Atomic </a:t>
            </a:r>
            <a:r>
              <a:rPr lang="en-US" dirty="0"/>
              <a:t>API</a:t>
            </a:r>
          </a:p>
          <a:p>
            <a:pPr marL="457200"/>
            <a:r>
              <a:rPr lang="en-US" dirty="0" smtClean="0"/>
              <a:t>Lock / Lock API</a:t>
            </a:r>
            <a:endParaRPr lang="en-US" dirty="0"/>
          </a:p>
          <a:p>
            <a:pPr marL="457200"/>
            <a:r>
              <a:rPr lang="en-US" dirty="0" smtClean="0"/>
              <a:t>Synchronize </a:t>
            </a:r>
            <a:r>
              <a:rPr lang="en-US" dirty="0"/>
              <a:t>Keyword</a:t>
            </a:r>
          </a:p>
          <a:p>
            <a:pPr marL="457200"/>
            <a:r>
              <a:rPr lang="en-US" dirty="0" smtClean="0"/>
              <a:t>Hardware </a:t>
            </a:r>
            <a:r>
              <a:rPr lang="en-US" dirty="0"/>
              <a:t>Locking (CAS </a:t>
            </a:r>
            <a:r>
              <a:rPr lang="en-US" dirty="0" smtClean="0"/>
              <a:t>)</a:t>
            </a:r>
            <a:endParaRPr lang="en-US" dirty="0"/>
          </a:p>
        </p:txBody>
      </p:sp>
    </p:spTree>
    <p:extLst>
      <p:ext uri="{BB962C8B-B14F-4D97-AF65-F5344CB8AC3E}">
        <p14:creationId xmlns:p14="http://schemas.microsoft.com/office/powerpoint/2010/main" val="323139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38915"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38916" name="Title 1"/>
          <p:cNvSpPr txBox="1">
            <a:spLocks/>
          </p:cNvSpPr>
          <p:nvPr/>
        </p:nvSpPr>
        <p:spPr bwMode="auto">
          <a:xfrm>
            <a:off x="600977"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ts val="2400"/>
              </a:lnSpc>
              <a:spcBef>
                <a:spcPct val="0"/>
              </a:spcBef>
              <a:buClrTx/>
              <a:buSzTx/>
              <a:buFontTx/>
              <a:buNone/>
            </a:pPr>
            <a:r>
              <a:rPr lang="en-US" altLang="en-US" sz="2600">
                <a:solidFill>
                  <a:srgbClr val="355F99"/>
                </a:solidFill>
              </a:rPr>
              <a:t>Create Thread</a:t>
            </a:r>
            <a:br>
              <a:rPr lang="en-US" altLang="en-US" sz="2600">
                <a:solidFill>
                  <a:srgbClr val="355F99"/>
                </a:solidFill>
              </a:rPr>
            </a:br>
            <a:endParaRPr lang="en-US" altLang="en-US" sz="2600">
              <a:solidFill>
                <a:srgbClr val="355F99"/>
              </a:solidFill>
            </a:endParaRPr>
          </a:p>
        </p:txBody>
      </p:sp>
      <p:sp>
        <p:nvSpPr>
          <p:cNvPr id="6" name="Content Placeholder 2"/>
          <p:cNvSpPr txBox="1">
            <a:spLocks/>
          </p:cNvSpPr>
          <p:nvPr/>
        </p:nvSpPr>
        <p:spPr bwMode="auto">
          <a:xfrm>
            <a:off x="594629" y="984250"/>
            <a:ext cx="1096994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1600">
                <a:solidFill>
                  <a:schemeClr val="bg2"/>
                </a:solidFill>
                <a:latin typeface="Arial" charset="0"/>
                <a:ea typeface="ＭＳ Ｐゴシック" pitchFamily="34" charset="-128"/>
              </a:defRPr>
            </a:lvl1pPr>
            <a:lvl2pPr marL="742950" indent="-285750" eaLnBrk="0" hangingPunct="0">
              <a:defRPr sz="1600">
                <a:solidFill>
                  <a:schemeClr val="bg2"/>
                </a:solidFill>
                <a:latin typeface="Arial" charset="0"/>
                <a:ea typeface="ＭＳ Ｐゴシック" pitchFamily="34" charset="-128"/>
              </a:defRPr>
            </a:lvl2pPr>
            <a:lvl3pPr marL="1143000" indent="-228600" eaLnBrk="0" hangingPunct="0">
              <a:defRPr sz="1600">
                <a:solidFill>
                  <a:schemeClr val="bg2"/>
                </a:solidFill>
                <a:latin typeface="Arial" charset="0"/>
                <a:ea typeface="ＭＳ Ｐゴシック" pitchFamily="34" charset="-128"/>
              </a:defRPr>
            </a:lvl3pPr>
            <a:lvl4pPr marL="1600200" indent="-228600" eaLnBrk="0" hangingPunct="0">
              <a:defRPr sz="1600">
                <a:solidFill>
                  <a:schemeClr val="bg2"/>
                </a:solidFill>
                <a:latin typeface="Arial" charset="0"/>
                <a:ea typeface="ＭＳ Ｐゴシック" pitchFamily="34" charset="-128"/>
              </a:defRPr>
            </a:lvl4pPr>
            <a:lvl5pPr marL="2057400" indent="-228600" eaLnBrk="0" hangingPunct="0">
              <a:defRPr sz="16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lnSpc>
                <a:spcPts val="1400"/>
              </a:lnSpc>
              <a:spcBef>
                <a:spcPts val="400"/>
              </a:spcBef>
              <a:buClr>
                <a:srgbClr val="355F99"/>
              </a:buClr>
              <a:buSzPct val="125000"/>
              <a:buFont typeface="Arial" charset="0"/>
              <a:buChar char="•"/>
              <a:defRPr/>
            </a:pPr>
            <a:endParaRPr lang="en-US" altLang="en-US" dirty="0" smtClean="0">
              <a:solidFill>
                <a:srgbClr val="404040"/>
              </a:solidFill>
              <a:latin typeface="Calibri" pitchFamily="34" charset="0"/>
            </a:endParaRPr>
          </a:p>
          <a:p>
            <a:pPr eaLnBrk="1" hangingPunct="1">
              <a:lnSpc>
                <a:spcPts val="1400"/>
              </a:lnSpc>
              <a:spcBef>
                <a:spcPts val="400"/>
              </a:spcBef>
              <a:buClr>
                <a:srgbClr val="355F99"/>
              </a:buClr>
              <a:buSzPct val="125000"/>
              <a:buFont typeface="Arial" charset="0"/>
              <a:buChar char="•"/>
              <a:defRPr/>
            </a:pPr>
            <a:r>
              <a:rPr lang="en-US" altLang="en-US" dirty="0" smtClean="0">
                <a:solidFill>
                  <a:srgbClr val="404040"/>
                </a:solidFill>
                <a:latin typeface="Calibri" pitchFamily="34" charset="0"/>
              </a:rPr>
              <a:t>By extending Thread class:</a:t>
            </a:r>
          </a:p>
          <a:p>
            <a:pPr marL="0" indent="0" eaLnBrk="1" hangingPunct="1">
              <a:lnSpc>
                <a:spcPts val="1400"/>
              </a:lnSpc>
              <a:spcBef>
                <a:spcPts val="400"/>
              </a:spcBef>
              <a:buClr>
                <a:srgbClr val="355F99"/>
              </a:buClr>
              <a:buSzPct val="125000"/>
              <a:defRPr/>
            </a:pPr>
            <a:endParaRPr lang="en-US" altLang="en-US" dirty="0" smtClean="0">
              <a:solidFill>
                <a:srgbClr val="404040"/>
              </a:solidFill>
              <a:latin typeface="Calibri" pitchFamily="34" charset="0"/>
            </a:endParaRPr>
          </a:p>
          <a:p>
            <a:pPr marL="511175" lvl="1" indent="0" eaLnBrk="1" hangingPunct="1">
              <a:lnSpc>
                <a:spcPts val="1400"/>
              </a:lnSpc>
              <a:spcBef>
                <a:spcPts val="400"/>
              </a:spcBef>
              <a:buClr>
                <a:srgbClr val="355F99"/>
              </a:buClr>
              <a:buSzPct val="125000"/>
              <a:defRPr/>
            </a:pPr>
            <a:r>
              <a:rPr lang="en-US" altLang="en-US" dirty="0" err="1" smtClean="0">
                <a:solidFill>
                  <a:srgbClr val="404040"/>
                </a:solidFill>
                <a:latin typeface="Calibri" pitchFamily="34" charset="0"/>
              </a:rPr>
              <a:t>MyThread</a:t>
            </a:r>
            <a:r>
              <a:rPr lang="en-US" altLang="en-US" dirty="0" smtClean="0">
                <a:solidFill>
                  <a:srgbClr val="404040"/>
                </a:solidFill>
                <a:latin typeface="Calibri" pitchFamily="34" charset="0"/>
              </a:rPr>
              <a:t> extends Thread{</a:t>
            </a:r>
          </a:p>
          <a:p>
            <a:pPr marL="857250" lvl="2" indent="0" eaLnBrk="1" hangingPunct="1">
              <a:lnSpc>
                <a:spcPts val="1400"/>
              </a:lnSpc>
              <a:spcBef>
                <a:spcPts val="400"/>
              </a:spcBef>
              <a:buClr>
                <a:srgbClr val="355F99"/>
              </a:buClr>
              <a:buSzPct val="125000"/>
              <a:defRPr/>
            </a:pPr>
            <a:r>
              <a:rPr lang="en-US" altLang="en-US" dirty="0" smtClean="0">
                <a:solidFill>
                  <a:srgbClr val="404040"/>
                </a:solidFill>
                <a:latin typeface="Calibri" pitchFamily="34" charset="0"/>
              </a:rPr>
              <a:t>public void run(){</a:t>
            </a:r>
          </a:p>
          <a:p>
            <a:pPr marL="857250" lvl="2" indent="0" eaLnBrk="1" hangingPunct="1">
              <a:lnSpc>
                <a:spcPts val="1400"/>
              </a:lnSpc>
              <a:spcBef>
                <a:spcPts val="400"/>
              </a:spcBef>
              <a:buClr>
                <a:srgbClr val="355F99"/>
              </a:buClr>
              <a:buSzPct val="125000"/>
              <a:defRPr/>
            </a:pPr>
            <a:r>
              <a:rPr lang="en-US" altLang="en-US" dirty="0" smtClean="0">
                <a:solidFill>
                  <a:srgbClr val="404040"/>
                </a:solidFill>
                <a:latin typeface="Calibri" pitchFamily="34" charset="0"/>
              </a:rPr>
              <a:t>	::::::::::::::::::::::::</a:t>
            </a:r>
          </a:p>
          <a:p>
            <a:pPr marL="857250" lvl="2" indent="0" eaLnBrk="1" hangingPunct="1">
              <a:lnSpc>
                <a:spcPts val="1400"/>
              </a:lnSpc>
              <a:spcBef>
                <a:spcPts val="400"/>
              </a:spcBef>
              <a:buClr>
                <a:srgbClr val="355F99"/>
              </a:buClr>
              <a:buSzPct val="125000"/>
              <a:defRPr/>
            </a:pPr>
            <a:r>
              <a:rPr lang="en-US" altLang="en-US" dirty="0" smtClean="0">
                <a:solidFill>
                  <a:srgbClr val="404040"/>
                </a:solidFill>
                <a:latin typeface="Calibri" pitchFamily="34" charset="0"/>
              </a:rPr>
              <a:t>}</a:t>
            </a:r>
          </a:p>
          <a:p>
            <a:pPr marL="511175" lvl="1" indent="0" eaLnBrk="1" hangingPunct="1">
              <a:lnSpc>
                <a:spcPts val="1400"/>
              </a:lnSpc>
              <a:spcBef>
                <a:spcPts val="400"/>
              </a:spcBef>
              <a:buClr>
                <a:srgbClr val="355F99"/>
              </a:buClr>
              <a:buSzPct val="125000"/>
              <a:defRPr/>
            </a:pPr>
            <a:r>
              <a:rPr lang="en-US" altLang="en-US" dirty="0" smtClean="0">
                <a:solidFill>
                  <a:srgbClr val="404040"/>
                </a:solidFill>
                <a:latin typeface="Calibri" pitchFamily="34" charset="0"/>
              </a:rPr>
              <a:t>}</a:t>
            </a:r>
          </a:p>
          <a:p>
            <a:pPr marL="511175" lvl="1" indent="0" eaLnBrk="1" hangingPunct="1">
              <a:lnSpc>
                <a:spcPts val="1400"/>
              </a:lnSpc>
              <a:spcBef>
                <a:spcPts val="400"/>
              </a:spcBef>
              <a:buClr>
                <a:srgbClr val="355F99"/>
              </a:buClr>
              <a:buSzPct val="125000"/>
              <a:defRPr/>
            </a:pPr>
            <a:endParaRPr lang="en-US" altLang="en-US" dirty="0" smtClean="0">
              <a:solidFill>
                <a:srgbClr val="404040"/>
              </a:solidFill>
              <a:latin typeface="Calibri" pitchFamily="34" charset="0"/>
            </a:endParaRPr>
          </a:p>
          <a:p>
            <a:pPr eaLnBrk="1" hangingPunct="1">
              <a:lnSpc>
                <a:spcPts val="1400"/>
              </a:lnSpc>
              <a:spcBef>
                <a:spcPts val="400"/>
              </a:spcBef>
              <a:buClr>
                <a:srgbClr val="355F99"/>
              </a:buClr>
              <a:buSzPct val="125000"/>
              <a:buFont typeface="Arial" charset="0"/>
              <a:buChar char="•"/>
              <a:defRPr/>
            </a:pPr>
            <a:r>
              <a:rPr lang="en-US" altLang="en-US" dirty="0" smtClean="0">
                <a:solidFill>
                  <a:srgbClr val="404040"/>
                </a:solidFill>
                <a:latin typeface="Calibri" pitchFamily="34" charset="0"/>
              </a:rPr>
              <a:t>By implementing Runnable:</a:t>
            </a:r>
          </a:p>
          <a:p>
            <a:pPr marL="0" indent="0" eaLnBrk="1" hangingPunct="1">
              <a:lnSpc>
                <a:spcPts val="1400"/>
              </a:lnSpc>
              <a:spcBef>
                <a:spcPts val="400"/>
              </a:spcBef>
              <a:buClr>
                <a:srgbClr val="355F99"/>
              </a:buClr>
              <a:buSzPct val="125000"/>
              <a:defRPr/>
            </a:pPr>
            <a:endParaRPr lang="en-US" altLang="en-US" dirty="0" smtClean="0">
              <a:solidFill>
                <a:srgbClr val="404040"/>
              </a:solidFill>
              <a:latin typeface="Calibri" pitchFamily="34" charset="0"/>
            </a:endParaRPr>
          </a:p>
          <a:p>
            <a:pPr marL="511175" lvl="1" indent="0" eaLnBrk="1" hangingPunct="1">
              <a:lnSpc>
                <a:spcPts val="1400"/>
              </a:lnSpc>
              <a:spcBef>
                <a:spcPts val="400"/>
              </a:spcBef>
              <a:buClr>
                <a:srgbClr val="355F99"/>
              </a:buClr>
              <a:buSzPct val="125000"/>
              <a:defRPr/>
            </a:pPr>
            <a:r>
              <a:rPr lang="en-US" altLang="en-US" dirty="0" err="1" smtClean="0">
                <a:solidFill>
                  <a:srgbClr val="404040"/>
                </a:solidFill>
                <a:latin typeface="Calibri" pitchFamily="34" charset="0"/>
              </a:rPr>
              <a:t>MyThread</a:t>
            </a:r>
            <a:r>
              <a:rPr lang="en-US" altLang="en-US" dirty="0" smtClean="0">
                <a:solidFill>
                  <a:srgbClr val="404040"/>
                </a:solidFill>
                <a:latin typeface="Calibri" pitchFamily="34" charset="0"/>
              </a:rPr>
              <a:t> implements Runnable{</a:t>
            </a:r>
          </a:p>
          <a:p>
            <a:pPr marL="857250" lvl="2" indent="0" eaLnBrk="1" hangingPunct="1">
              <a:lnSpc>
                <a:spcPts val="1400"/>
              </a:lnSpc>
              <a:spcBef>
                <a:spcPts val="400"/>
              </a:spcBef>
              <a:buClr>
                <a:srgbClr val="355F99"/>
              </a:buClr>
              <a:buSzPct val="125000"/>
              <a:defRPr/>
            </a:pPr>
            <a:r>
              <a:rPr lang="en-US" altLang="en-US" dirty="0" smtClean="0">
                <a:solidFill>
                  <a:srgbClr val="404040"/>
                </a:solidFill>
                <a:latin typeface="Calibri" pitchFamily="34" charset="0"/>
              </a:rPr>
              <a:t>public void run(){</a:t>
            </a:r>
          </a:p>
          <a:p>
            <a:pPr marL="857250" lvl="2" indent="0" eaLnBrk="1" hangingPunct="1">
              <a:lnSpc>
                <a:spcPts val="1400"/>
              </a:lnSpc>
              <a:spcBef>
                <a:spcPts val="400"/>
              </a:spcBef>
              <a:buClr>
                <a:srgbClr val="355F99"/>
              </a:buClr>
              <a:buSzPct val="125000"/>
              <a:defRPr/>
            </a:pPr>
            <a:r>
              <a:rPr lang="en-US" altLang="en-US" dirty="0" smtClean="0">
                <a:solidFill>
                  <a:srgbClr val="404040"/>
                </a:solidFill>
                <a:latin typeface="Calibri" pitchFamily="34" charset="0"/>
              </a:rPr>
              <a:t>	::::::::::::::::::::::::</a:t>
            </a:r>
          </a:p>
          <a:p>
            <a:pPr marL="857250" lvl="2" indent="0" eaLnBrk="1" hangingPunct="1">
              <a:lnSpc>
                <a:spcPts val="1400"/>
              </a:lnSpc>
              <a:spcBef>
                <a:spcPts val="400"/>
              </a:spcBef>
              <a:buClr>
                <a:srgbClr val="355F99"/>
              </a:buClr>
              <a:buSzPct val="125000"/>
              <a:defRPr/>
            </a:pPr>
            <a:r>
              <a:rPr lang="en-US" altLang="en-US" dirty="0" smtClean="0">
                <a:solidFill>
                  <a:srgbClr val="404040"/>
                </a:solidFill>
                <a:latin typeface="Calibri" pitchFamily="34" charset="0"/>
              </a:rPr>
              <a:t>}</a:t>
            </a:r>
          </a:p>
          <a:p>
            <a:pPr marL="511175" lvl="1" indent="0" eaLnBrk="1" hangingPunct="1">
              <a:lnSpc>
                <a:spcPts val="1400"/>
              </a:lnSpc>
              <a:spcBef>
                <a:spcPts val="400"/>
              </a:spcBef>
              <a:buClr>
                <a:srgbClr val="355F99"/>
              </a:buClr>
              <a:buSzPct val="125000"/>
              <a:defRPr/>
            </a:pPr>
            <a:r>
              <a:rPr lang="en-US" altLang="en-US" dirty="0" smtClean="0">
                <a:solidFill>
                  <a:srgbClr val="404040"/>
                </a:solidFill>
                <a:latin typeface="Calibri" pitchFamily="34" charset="0"/>
              </a:rPr>
              <a:t>}</a:t>
            </a:r>
          </a:p>
          <a:p>
            <a:pPr marL="511175" lvl="1" indent="0" eaLnBrk="1" hangingPunct="1">
              <a:lnSpc>
                <a:spcPts val="1400"/>
              </a:lnSpc>
              <a:spcBef>
                <a:spcPts val="400"/>
              </a:spcBef>
              <a:buClr>
                <a:srgbClr val="355F99"/>
              </a:buClr>
              <a:buSzPct val="125000"/>
              <a:defRPr/>
            </a:pPr>
            <a:endParaRPr lang="en-US" altLang="en-US" dirty="0" smtClean="0">
              <a:solidFill>
                <a:srgbClr val="404040"/>
              </a:solidFill>
              <a:latin typeface="Calibri" pitchFamily="34" charset="0"/>
            </a:endParaRPr>
          </a:p>
          <a:p>
            <a:pPr marL="285750" eaLnBrk="1" hangingPunct="1">
              <a:lnSpc>
                <a:spcPts val="1400"/>
              </a:lnSpc>
              <a:spcBef>
                <a:spcPts val="400"/>
              </a:spcBef>
              <a:buClr>
                <a:srgbClr val="355F99"/>
              </a:buClr>
              <a:buSzPct val="125000"/>
              <a:buFont typeface="Arial" panose="020B0604020202020204" pitchFamily="34" charset="0"/>
              <a:buChar char="•"/>
              <a:defRPr/>
            </a:pPr>
            <a:r>
              <a:rPr lang="en-US" altLang="en-US" dirty="0" smtClean="0">
                <a:solidFill>
                  <a:srgbClr val="404040"/>
                </a:solidFill>
                <a:latin typeface="Calibri" pitchFamily="34" charset="0"/>
              </a:rPr>
              <a:t>What’s the difference?? Which one will you choose and why??</a:t>
            </a:r>
          </a:p>
          <a:p>
            <a:pPr marL="511175" lvl="1" indent="0" eaLnBrk="1" hangingPunct="1">
              <a:lnSpc>
                <a:spcPts val="1400"/>
              </a:lnSpc>
              <a:spcBef>
                <a:spcPts val="400"/>
              </a:spcBef>
              <a:buClr>
                <a:srgbClr val="355F99"/>
              </a:buClr>
              <a:buSzPct val="125000"/>
              <a:defRPr/>
            </a:pPr>
            <a:endParaRPr lang="en-US" altLang="en-US" dirty="0" smtClean="0">
              <a:solidFill>
                <a:srgbClr val="404040"/>
              </a:solidFill>
              <a:latin typeface="Calibri" pitchFamily="34" charset="0"/>
            </a:endParaRPr>
          </a:p>
        </p:txBody>
      </p:sp>
    </p:spTree>
    <p:extLst>
      <p:ext uri="{BB962C8B-B14F-4D97-AF65-F5344CB8AC3E}">
        <p14:creationId xmlns:p14="http://schemas.microsoft.com/office/powerpoint/2010/main" val="3580071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altLang="en-US"/>
              <a:t>Approach#1 | Writing the Thread class</a:t>
            </a:r>
          </a:p>
        </p:txBody>
      </p:sp>
      <p:sp>
        <p:nvSpPr>
          <p:cNvPr id="13315" name="Rectangle 4"/>
          <p:cNvSpPr>
            <a:spLocks noGrp="1" noChangeArrowheads="1"/>
          </p:cNvSpPr>
          <p:nvPr>
            <p:ph type="body" sz="half" idx="1"/>
          </p:nvPr>
        </p:nvSpPr>
        <p:spPr>
          <a:xfrm>
            <a:off x="594629" y="901700"/>
            <a:ext cx="11289475" cy="5575300"/>
          </a:xfrm>
        </p:spPr>
        <p:txBody>
          <a:bodyPr/>
          <a:lstStyle/>
          <a:p>
            <a:pPr>
              <a:lnSpc>
                <a:spcPct val="100000"/>
              </a:lnSpc>
              <a:defRPr/>
            </a:pPr>
            <a:r>
              <a:rPr sz="1800"/>
              <a:t>Extending </a:t>
            </a:r>
            <a:r>
              <a:rPr sz="1800" err="1"/>
              <a:t>java.lang.Thread</a:t>
            </a:r>
            <a:endParaRPr sz="1800"/>
          </a:p>
          <a:p>
            <a:pPr lvl="1">
              <a:lnSpc>
                <a:spcPct val="100000"/>
              </a:lnSpc>
              <a:defRPr/>
            </a:pPr>
            <a:r>
              <a:rPr sz="1600"/>
              <a:t>Extend the </a:t>
            </a:r>
            <a:r>
              <a:rPr sz="1600" err="1"/>
              <a:t>java.lang.Thread</a:t>
            </a:r>
            <a:r>
              <a:rPr sz="1600"/>
              <a:t>.</a:t>
            </a:r>
          </a:p>
          <a:p>
            <a:pPr lvl="1">
              <a:lnSpc>
                <a:spcPct val="100000"/>
              </a:lnSpc>
              <a:defRPr/>
            </a:pPr>
            <a:r>
              <a:rPr sz="1600"/>
              <a:t>Override the run method.</a:t>
            </a:r>
          </a:p>
          <a:p>
            <a:pPr lvl="1">
              <a:lnSpc>
                <a:spcPct val="100000"/>
              </a:lnSpc>
              <a:defRPr/>
            </a:pPr>
            <a:endParaRPr sz="1800"/>
          </a:p>
          <a:p>
            <a:pPr lvl="1">
              <a:lnSpc>
                <a:spcPct val="100000"/>
              </a:lnSpc>
              <a:defRPr/>
            </a:pPr>
            <a:endParaRPr sz="1800"/>
          </a:p>
          <a:p>
            <a:pPr lvl="1">
              <a:lnSpc>
                <a:spcPct val="100000"/>
              </a:lnSpc>
              <a:defRPr/>
            </a:pPr>
            <a:endParaRPr sz="1800"/>
          </a:p>
          <a:p>
            <a:pPr lvl="1">
              <a:lnSpc>
                <a:spcPct val="100000"/>
              </a:lnSpc>
              <a:defRPr/>
            </a:pPr>
            <a:endParaRPr sz="1800"/>
          </a:p>
          <a:p>
            <a:pPr lvl="1">
              <a:lnSpc>
                <a:spcPct val="100000"/>
              </a:lnSpc>
              <a:defRPr/>
            </a:pPr>
            <a:endParaRPr sz="1800"/>
          </a:p>
          <a:p>
            <a:pPr lvl="1">
              <a:lnSpc>
                <a:spcPct val="100000"/>
              </a:lnSpc>
              <a:defRPr/>
            </a:pPr>
            <a:endParaRPr sz="1800"/>
          </a:p>
          <a:p>
            <a:pPr lvl="1">
              <a:lnSpc>
                <a:spcPct val="100000"/>
              </a:lnSpc>
              <a:defRPr/>
            </a:pPr>
            <a:endParaRPr sz="1800"/>
          </a:p>
          <a:p>
            <a:pPr algn="just">
              <a:lnSpc>
                <a:spcPct val="100000"/>
              </a:lnSpc>
              <a:defRPr/>
            </a:pPr>
            <a:r>
              <a:rPr sz="1800" i="1"/>
              <a:t>run</a:t>
            </a:r>
            <a:r>
              <a:rPr sz="1800"/>
              <a:t> method</a:t>
            </a:r>
          </a:p>
          <a:p>
            <a:pPr lvl="1">
              <a:lnSpc>
                <a:spcPct val="100000"/>
              </a:lnSpc>
              <a:defRPr/>
            </a:pPr>
            <a:r>
              <a:rPr sz="1600"/>
              <a:t>run method is automatically invoked by the thread which is executing.</a:t>
            </a:r>
          </a:p>
          <a:p>
            <a:pPr lvl="1">
              <a:lnSpc>
                <a:spcPct val="100000"/>
              </a:lnSpc>
              <a:defRPr/>
            </a:pPr>
            <a:r>
              <a:rPr sz="1600"/>
              <a:t>Like main method, new thread knows to invoke the run method.</a:t>
            </a:r>
          </a:p>
          <a:p>
            <a:pPr algn="just">
              <a:lnSpc>
                <a:spcPct val="100000"/>
              </a:lnSpc>
              <a:defRPr/>
            </a:pPr>
            <a:r>
              <a:rPr sz="1800"/>
              <a:t>Problem</a:t>
            </a:r>
          </a:p>
          <a:p>
            <a:pPr lvl="1">
              <a:lnSpc>
                <a:spcPct val="100000"/>
              </a:lnSpc>
              <a:defRPr/>
            </a:pPr>
            <a:r>
              <a:rPr sz="1600"/>
              <a:t>The Thread class can not extend any other class now.</a:t>
            </a:r>
          </a:p>
          <a:p>
            <a:pPr lvl="1">
              <a:lnSpc>
                <a:spcPct val="100000"/>
              </a:lnSpc>
              <a:defRPr/>
            </a:pPr>
            <a:r>
              <a:rPr sz="1600"/>
              <a:t>Your own class is a thread by inheritance. A Business class should not be called a thread.</a:t>
            </a:r>
          </a:p>
          <a:p>
            <a:pPr lvl="1">
              <a:lnSpc>
                <a:spcPct val="100000"/>
              </a:lnSpc>
              <a:defRPr/>
            </a:pPr>
            <a:r>
              <a:rPr sz="1600"/>
              <a:t>Separate thread for each task.</a:t>
            </a:r>
          </a:p>
          <a:p>
            <a:pPr lvl="1" algn="just">
              <a:defRPr/>
            </a:pPr>
            <a:endParaRPr/>
          </a:p>
          <a:p>
            <a:pPr>
              <a:defRPr/>
            </a:pPr>
            <a:endParaRPr/>
          </a:p>
        </p:txBody>
      </p:sp>
      <p:pic>
        <p:nvPicPr>
          <p:cNvPr id="75780" name="Picture 9" descr="SNAGHTML33acaec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9" y="1981200"/>
            <a:ext cx="8748021"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634061"/>
      </p:ext>
    </p:extLst>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altLang="en-US" sz="2800"/>
              <a:t>Approach#1 | Starting the Thread</a:t>
            </a:r>
          </a:p>
        </p:txBody>
      </p:sp>
      <p:sp>
        <p:nvSpPr>
          <p:cNvPr id="14339" name="Rectangle 3"/>
          <p:cNvSpPr>
            <a:spLocks noGrp="1" noChangeArrowheads="1"/>
          </p:cNvSpPr>
          <p:nvPr>
            <p:ph type="body" sz="half" idx="1"/>
          </p:nvPr>
        </p:nvSpPr>
        <p:spPr>
          <a:xfrm>
            <a:off x="594629" y="1282700"/>
            <a:ext cx="10172166" cy="4648200"/>
          </a:xfrm>
        </p:spPr>
        <p:txBody>
          <a:bodyPr/>
          <a:lstStyle/>
          <a:p>
            <a:pPr>
              <a:lnSpc>
                <a:spcPct val="100000"/>
              </a:lnSpc>
              <a:defRPr/>
            </a:pPr>
            <a:r>
              <a:rPr sz="1800"/>
              <a:t>Following snippet illustrates instantiation and starting a thread:</a:t>
            </a:r>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r>
              <a:rPr sz="1800"/>
              <a:t>Thread is started by invoking </a:t>
            </a:r>
            <a:r>
              <a:rPr sz="1800" i="1"/>
              <a:t>start</a:t>
            </a:r>
            <a:r>
              <a:rPr sz="1800"/>
              <a:t> method on the thread class. </a:t>
            </a:r>
          </a:p>
          <a:p>
            <a:pPr>
              <a:lnSpc>
                <a:spcPct val="100000"/>
              </a:lnSpc>
              <a:defRPr/>
            </a:pPr>
            <a:r>
              <a:rPr sz="1800" i="1"/>
              <a:t>start</a:t>
            </a:r>
            <a:r>
              <a:rPr sz="1800"/>
              <a:t> method is part of Thread class.</a:t>
            </a:r>
          </a:p>
          <a:p>
            <a:pPr>
              <a:lnSpc>
                <a:spcPct val="100000"/>
              </a:lnSpc>
              <a:defRPr/>
            </a:pPr>
            <a:r>
              <a:rPr sz="1800" i="1"/>
              <a:t>start</a:t>
            </a:r>
            <a:r>
              <a:rPr sz="1800"/>
              <a:t> method internally calls the </a:t>
            </a:r>
            <a:r>
              <a:rPr sz="1800" i="1"/>
              <a:t>run</a:t>
            </a:r>
            <a:r>
              <a:rPr sz="1800"/>
              <a:t> method of the Thread class.</a:t>
            </a:r>
          </a:p>
          <a:p>
            <a:pPr>
              <a:lnSpc>
                <a:spcPct val="100000"/>
              </a:lnSpc>
              <a:defRPr/>
            </a:pPr>
            <a:r>
              <a:rPr sz="1800"/>
              <a:t>Other overloaded constructors:</a:t>
            </a:r>
          </a:p>
          <a:p>
            <a:pPr>
              <a:buFont typeface="Wingdings" pitchFamily="2" charset="2"/>
              <a:buNone/>
              <a:defRPr/>
            </a:pPr>
            <a:endParaRPr/>
          </a:p>
        </p:txBody>
      </p:sp>
      <p:pic>
        <p:nvPicPr>
          <p:cNvPr id="76804" name="Picture 4" descr="SNAGHTML33d302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8" y="1828800"/>
            <a:ext cx="7719589"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AutoShape 5"/>
          <p:cNvSpPr>
            <a:spLocks noChangeArrowheads="1"/>
          </p:cNvSpPr>
          <p:nvPr/>
        </p:nvSpPr>
        <p:spPr bwMode="auto">
          <a:xfrm>
            <a:off x="5891266" y="5410200"/>
            <a:ext cx="5891265" cy="8382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lvl1pPr eaLnBrk="0" hangingPunct="0">
              <a:defRPr sz="1600">
                <a:solidFill>
                  <a:schemeClr val="bg2"/>
                </a:solidFill>
                <a:latin typeface="Arial" charset="0"/>
                <a:ea typeface="ＭＳ Ｐゴシック" pitchFamily="34" charset="-128"/>
              </a:defRPr>
            </a:lvl1pPr>
            <a:lvl2pPr marL="742950" indent="-285750" eaLnBrk="0" hangingPunct="0">
              <a:defRPr sz="1600">
                <a:solidFill>
                  <a:schemeClr val="bg2"/>
                </a:solidFill>
                <a:latin typeface="Arial" charset="0"/>
                <a:ea typeface="ＭＳ Ｐゴシック" pitchFamily="34" charset="-128"/>
              </a:defRPr>
            </a:lvl2pPr>
            <a:lvl3pPr marL="1143000" indent="-228600" eaLnBrk="0" hangingPunct="0">
              <a:defRPr sz="1600">
                <a:solidFill>
                  <a:schemeClr val="bg2"/>
                </a:solidFill>
                <a:latin typeface="Arial" charset="0"/>
                <a:ea typeface="ＭＳ Ｐゴシック" pitchFamily="34" charset="-128"/>
              </a:defRPr>
            </a:lvl3pPr>
            <a:lvl4pPr marL="1600200" indent="-228600" eaLnBrk="0" hangingPunct="0">
              <a:defRPr sz="1600">
                <a:solidFill>
                  <a:schemeClr val="bg2"/>
                </a:solidFill>
                <a:latin typeface="Arial" charset="0"/>
                <a:ea typeface="ＭＳ Ｐゴシック" pitchFamily="34" charset="-128"/>
              </a:defRPr>
            </a:lvl4pPr>
            <a:lvl5pPr marL="2057400" indent="-228600" eaLnBrk="0" hangingPunct="0">
              <a:defRPr sz="16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600">
                <a:solidFill>
                  <a:schemeClr val="bg2"/>
                </a:solidFill>
                <a:latin typeface="Arial" charset="0"/>
                <a:ea typeface="ＭＳ Ｐゴシック" pitchFamily="34" charset="-128"/>
              </a:defRPr>
            </a:lvl9pPr>
          </a:lstStyle>
          <a:p>
            <a:pPr>
              <a:lnSpc>
                <a:spcPct val="120000"/>
              </a:lnSpc>
              <a:spcBef>
                <a:spcPct val="20000"/>
              </a:spcBef>
              <a:buClr>
                <a:schemeClr val="accent1"/>
              </a:buClr>
              <a:buFont typeface="Wingdings" pitchFamily="2" charset="2"/>
              <a:buNone/>
            </a:pPr>
            <a:r>
              <a:rPr lang="en-US" altLang="en-US">
                <a:solidFill>
                  <a:srgbClr val="4D4D4D"/>
                </a:solidFill>
              </a:rPr>
              <a:t>Thread (Runnable runnable, String name);</a:t>
            </a:r>
          </a:p>
          <a:p>
            <a:pPr>
              <a:lnSpc>
                <a:spcPct val="120000"/>
              </a:lnSpc>
              <a:spcBef>
                <a:spcPct val="20000"/>
              </a:spcBef>
              <a:buClr>
                <a:schemeClr val="accent1"/>
              </a:buClr>
              <a:buFont typeface="Wingdings" pitchFamily="2" charset="2"/>
              <a:buNone/>
            </a:pPr>
            <a:r>
              <a:rPr lang="en-US" altLang="en-US">
                <a:solidFill>
                  <a:srgbClr val="4D4D4D"/>
                </a:solidFill>
              </a:rPr>
              <a:t>Thread (String name);</a:t>
            </a:r>
          </a:p>
        </p:txBody>
      </p:sp>
    </p:spTree>
    <p:extLst>
      <p:ext uri="{BB962C8B-B14F-4D97-AF65-F5344CB8AC3E}">
        <p14:creationId xmlns:p14="http://schemas.microsoft.com/office/powerpoint/2010/main" val="4178156697"/>
      </p:ext>
    </p:extLst>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altLang="en-US"/>
              <a:t>Quiz</a:t>
            </a:r>
          </a:p>
        </p:txBody>
      </p:sp>
      <p:sp>
        <p:nvSpPr>
          <p:cNvPr id="15363" name="Rectangle 4"/>
          <p:cNvSpPr>
            <a:spLocks noGrp="1" noChangeArrowheads="1"/>
          </p:cNvSpPr>
          <p:nvPr>
            <p:ph type="body" sz="half" idx="1"/>
          </p:nvPr>
        </p:nvSpPr>
        <p:spPr>
          <a:xfrm>
            <a:off x="594629" y="1282700"/>
            <a:ext cx="10273740" cy="4648200"/>
          </a:xfrm>
        </p:spPr>
        <p:txBody>
          <a:bodyPr/>
          <a:lstStyle/>
          <a:p>
            <a:pPr>
              <a:lnSpc>
                <a:spcPct val="100000"/>
              </a:lnSpc>
              <a:defRPr/>
            </a:pPr>
            <a:r>
              <a:rPr sz="1800"/>
              <a:t>Will the following code compile? If yes, which run method will be called by the thread of execution and why ?</a:t>
            </a:r>
          </a:p>
        </p:txBody>
      </p:sp>
      <p:pic>
        <p:nvPicPr>
          <p:cNvPr id="77828" name="Picture 7" descr="SNAGHTML33afe4a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176" y="2266950"/>
            <a:ext cx="8735325"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276993"/>
      </p:ext>
    </p:extLst>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altLang="en-US"/>
              <a:t>Approach#2 | Writing the Thread Class</a:t>
            </a:r>
          </a:p>
        </p:txBody>
      </p:sp>
      <p:sp>
        <p:nvSpPr>
          <p:cNvPr id="16387" name="Rectangle 4"/>
          <p:cNvSpPr>
            <a:spLocks noGrp="1" noChangeArrowheads="1"/>
          </p:cNvSpPr>
          <p:nvPr>
            <p:ph type="body" sz="half" idx="1"/>
          </p:nvPr>
        </p:nvSpPr>
        <p:spPr>
          <a:xfrm>
            <a:off x="594629" y="1282700"/>
            <a:ext cx="10984755" cy="5118100"/>
          </a:xfrm>
        </p:spPr>
        <p:txBody>
          <a:bodyPr/>
          <a:lstStyle/>
          <a:p>
            <a:pPr>
              <a:lnSpc>
                <a:spcPct val="100000"/>
              </a:lnSpc>
              <a:defRPr/>
            </a:pPr>
            <a:r>
              <a:rPr sz="1800"/>
              <a:t>Implementing </a:t>
            </a:r>
            <a:r>
              <a:rPr sz="1800" err="1"/>
              <a:t>java.lang.Runnable</a:t>
            </a:r>
            <a:r>
              <a:rPr sz="1800"/>
              <a:t> interface</a:t>
            </a:r>
          </a:p>
          <a:p>
            <a:pPr marL="231775" lvl="1" indent="-231775">
              <a:lnSpc>
                <a:spcPct val="100000"/>
              </a:lnSpc>
              <a:buSzPct val="125000"/>
              <a:buFont typeface="Arial" pitchFamily="34" charset="0"/>
              <a:buChar char="•"/>
              <a:defRPr/>
            </a:pPr>
            <a:r>
              <a:rPr sz="1800"/>
              <a:t>Runnable interface contains only run method.</a:t>
            </a:r>
          </a:p>
          <a:p>
            <a:pPr marL="231775" lvl="1" indent="-231775">
              <a:lnSpc>
                <a:spcPct val="100000"/>
              </a:lnSpc>
              <a:buSzPct val="125000"/>
              <a:buFont typeface="Arial" pitchFamily="34" charset="0"/>
              <a:buChar char="•"/>
              <a:defRPr/>
            </a:pPr>
            <a:r>
              <a:rPr sz="1800"/>
              <a:t>Provide implementation of the  run method.</a:t>
            </a:r>
          </a:p>
          <a:p>
            <a:pPr marL="231775" lvl="1" indent="-231775">
              <a:lnSpc>
                <a:spcPct val="100000"/>
              </a:lnSpc>
              <a:buSzPct val="125000"/>
              <a:buFont typeface="Arial" pitchFamily="34" charset="0"/>
              <a:buChar char="•"/>
              <a:defRPr/>
            </a:pPr>
            <a:endParaRPr sz="1800"/>
          </a:p>
          <a:p>
            <a:pPr marL="231775" lvl="1" indent="-231775">
              <a:lnSpc>
                <a:spcPct val="100000"/>
              </a:lnSpc>
              <a:buSzPct val="125000"/>
              <a:buFont typeface="Arial" pitchFamily="34" charset="0"/>
              <a:buChar char="•"/>
              <a:defRPr/>
            </a:pPr>
            <a:endParaRPr sz="1800"/>
          </a:p>
          <a:p>
            <a:pPr marL="231775" lvl="1" indent="-231775">
              <a:lnSpc>
                <a:spcPct val="100000"/>
              </a:lnSpc>
              <a:buSzPct val="125000"/>
              <a:buFont typeface="Arial" pitchFamily="34" charset="0"/>
              <a:buChar char="•"/>
              <a:defRPr/>
            </a:pPr>
            <a:endParaRPr sz="1800"/>
          </a:p>
          <a:p>
            <a:pPr marL="231775" lvl="1" indent="-231775">
              <a:lnSpc>
                <a:spcPct val="100000"/>
              </a:lnSpc>
              <a:buSzPct val="125000"/>
              <a:buFont typeface="Arial" pitchFamily="34" charset="0"/>
              <a:buChar char="•"/>
              <a:defRPr/>
            </a:pPr>
            <a:endParaRPr sz="1800"/>
          </a:p>
          <a:p>
            <a:pPr marL="231775" lvl="1" indent="-231775">
              <a:lnSpc>
                <a:spcPct val="100000"/>
              </a:lnSpc>
              <a:buSzPct val="125000"/>
              <a:buFont typeface="Arial" pitchFamily="34" charset="0"/>
              <a:buChar char="•"/>
              <a:defRPr/>
            </a:pPr>
            <a:endParaRPr sz="1800"/>
          </a:p>
          <a:p>
            <a:pPr marL="231775" lvl="1" indent="-231775">
              <a:lnSpc>
                <a:spcPct val="100000"/>
              </a:lnSpc>
              <a:buSzPct val="125000"/>
              <a:buFont typeface="Arial" pitchFamily="34" charset="0"/>
              <a:buChar char="•"/>
              <a:defRPr/>
            </a:pPr>
            <a:endParaRPr sz="1800"/>
          </a:p>
          <a:p>
            <a:pPr marL="231775" lvl="1" indent="-231775">
              <a:lnSpc>
                <a:spcPct val="100000"/>
              </a:lnSpc>
              <a:buSzPct val="125000"/>
              <a:buFont typeface="Arial" pitchFamily="34" charset="0"/>
              <a:buChar char="•"/>
              <a:defRPr/>
            </a:pPr>
            <a:endParaRPr sz="1800"/>
          </a:p>
          <a:p>
            <a:pPr marL="231775" lvl="1" indent="-231775">
              <a:lnSpc>
                <a:spcPct val="100000"/>
              </a:lnSpc>
              <a:buSzPct val="125000"/>
              <a:buFont typeface="Arial" pitchFamily="34" charset="0"/>
              <a:buChar char="•"/>
              <a:defRPr/>
            </a:pPr>
            <a:endParaRPr sz="1800"/>
          </a:p>
          <a:p>
            <a:pPr marL="231775" lvl="1" indent="-231775">
              <a:lnSpc>
                <a:spcPct val="100000"/>
              </a:lnSpc>
              <a:buSzPct val="125000"/>
              <a:buFont typeface="Arial" pitchFamily="34" charset="0"/>
              <a:buChar char="•"/>
              <a:defRPr/>
            </a:pPr>
            <a:endParaRPr sz="1800"/>
          </a:p>
          <a:p>
            <a:pPr>
              <a:lnSpc>
                <a:spcPct val="100000"/>
              </a:lnSpc>
              <a:defRPr/>
            </a:pPr>
            <a:r>
              <a:rPr sz="1800"/>
              <a:t>Advantage:</a:t>
            </a:r>
          </a:p>
          <a:p>
            <a:pPr marL="450850" lvl="3" indent="-231775">
              <a:lnSpc>
                <a:spcPct val="100000"/>
              </a:lnSpc>
              <a:defRPr/>
            </a:pPr>
            <a:r>
              <a:rPr sz="1700"/>
              <a:t>If you implements your business class with Runnable interface, your business class is treated as a task. Any thread can schedule this task and this task can be scheduled by any number of threads.</a:t>
            </a:r>
          </a:p>
          <a:p>
            <a:pPr>
              <a:lnSpc>
                <a:spcPct val="100000"/>
              </a:lnSpc>
              <a:defRPr/>
            </a:pPr>
            <a:endParaRPr sz="1800"/>
          </a:p>
        </p:txBody>
      </p:sp>
      <p:pic>
        <p:nvPicPr>
          <p:cNvPr id="78852" name="Picture 9" descr="SNAGHTML164b3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2" y="2584450"/>
            <a:ext cx="975106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067922"/>
      </p:ext>
    </p:extLst>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altLang="en-US"/>
              <a:t>Approach#2 | Starting a Thread</a:t>
            </a:r>
          </a:p>
        </p:txBody>
      </p:sp>
      <p:sp>
        <p:nvSpPr>
          <p:cNvPr id="17411" name="Rectangle 4"/>
          <p:cNvSpPr>
            <a:spLocks noGrp="1" noChangeArrowheads="1"/>
          </p:cNvSpPr>
          <p:nvPr>
            <p:ph type="body" sz="half" idx="1"/>
          </p:nvPr>
        </p:nvSpPr>
        <p:spPr>
          <a:xfrm>
            <a:off x="594629" y="1282700"/>
            <a:ext cx="10172166" cy="4648200"/>
          </a:xfrm>
        </p:spPr>
        <p:txBody>
          <a:bodyPr/>
          <a:lstStyle/>
          <a:p>
            <a:pPr>
              <a:lnSpc>
                <a:spcPct val="100000"/>
              </a:lnSpc>
              <a:defRPr/>
            </a:pPr>
            <a:r>
              <a:rPr sz="1800"/>
              <a:t>Following snippet illustrates instantiation and starting a thread:</a:t>
            </a:r>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p:txBody>
      </p:sp>
      <p:pic>
        <p:nvPicPr>
          <p:cNvPr id="79876" name="Picture 11" descr="SNAGHTML1688a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780" y="1676400"/>
            <a:ext cx="731329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Text Box 12"/>
          <p:cNvSpPr txBox="1">
            <a:spLocks noChangeArrowheads="1"/>
          </p:cNvSpPr>
          <p:nvPr/>
        </p:nvSpPr>
        <p:spPr bwMode="auto">
          <a:xfrm>
            <a:off x="711015" y="5410201"/>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none">
            <a:spAutoFit/>
          </a:bodyPr>
          <a:lstStyle>
            <a:lvl1pPr eaLnBrk="0" hangingPunct="0">
              <a:defRPr sz="1600">
                <a:solidFill>
                  <a:schemeClr val="bg2"/>
                </a:solidFill>
                <a:latin typeface="Arial" charset="0"/>
                <a:ea typeface="ＭＳ Ｐゴシック" pitchFamily="34" charset="-128"/>
              </a:defRPr>
            </a:lvl1pPr>
            <a:lvl2pPr marL="742950" indent="-285750" eaLnBrk="0" hangingPunct="0">
              <a:defRPr sz="1600">
                <a:solidFill>
                  <a:schemeClr val="bg2"/>
                </a:solidFill>
                <a:latin typeface="Arial" charset="0"/>
                <a:ea typeface="ＭＳ Ｐゴシック" pitchFamily="34" charset="-128"/>
              </a:defRPr>
            </a:lvl2pPr>
            <a:lvl3pPr marL="1143000" indent="-228600" eaLnBrk="0" hangingPunct="0">
              <a:defRPr sz="1600">
                <a:solidFill>
                  <a:schemeClr val="bg2"/>
                </a:solidFill>
                <a:latin typeface="Arial" charset="0"/>
                <a:ea typeface="ＭＳ Ｐゴシック" pitchFamily="34" charset="-128"/>
              </a:defRPr>
            </a:lvl3pPr>
            <a:lvl4pPr marL="1600200" indent="-228600" eaLnBrk="0" hangingPunct="0">
              <a:defRPr sz="1600">
                <a:solidFill>
                  <a:schemeClr val="bg2"/>
                </a:solidFill>
                <a:latin typeface="Arial" charset="0"/>
                <a:ea typeface="ＭＳ Ｐゴシック" pitchFamily="34" charset="-128"/>
              </a:defRPr>
            </a:lvl4pPr>
            <a:lvl5pPr marL="2057400" indent="-228600" eaLnBrk="0" hangingPunct="0">
              <a:defRPr sz="16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endParaRPr lang="en-IN" altLang="en-US" sz="2000" i="1">
              <a:solidFill>
                <a:schemeClr val="bg1"/>
              </a:solidFill>
              <a:latin typeface="Georgia" pitchFamily="18" charset="0"/>
            </a:endParaRPr>
          </a:p>
        </p:txBody>
      </p:sp>
      <p:sp>
        <p:nvSpPr>
          <p:cNvPr id="79878" name="Text Box 13"/>
          <p:cNvSpPr txBox="1">
            <a:spLocks noChangeArrowheads="1"/>
          </p:cNvSpPr>
          <p:nvPr/>
        </p:nvSpPr>
        <p:spPr bwMode="auto">
          <a:xfrm>
            <a:off x="507868" y="5029201"/>
            <a:ext cx="6777176" cy="69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none">
            <a:spAutoFit/>
          </a:bodyPr>
          <a:lstStyle>
            <a:lvl1pPr eaLnBrk="0" hangingPunct="0">
              <a:defRPr sz="1600">
                <a:solidFill>
                  <a:schemeClr val="bg2"/>
                </a:solidFill>
                <a:latin typeface="Arial" charset="0"/>
                <a:ea typeface="ＭＳ Ｐゴシック" pitchFamily="34" charset="-128"/>
              </a:defRPr>
            </a:lvl1pPr>
            <a:lvl2pPr marL="114300" eaLnBrk="0" hangingPunct="0">
              <a:defRPr sz="1600">
                <a:solidFill>
                  <a:schemeClr val="bg2"/>
                </a:solidFill>
                <a:latin typeface="Arial" charset="0"/>
                <a:ea typeface="ＭＳ Ｐゴシック" pitchFamily="34" charset="-128"/>
              </a:defRPr>
            </a:lvl2pPr>
            <a:lvl3pPr marL="1143000" indent="-228600" eaLnBrk="0" hangingPunct="0">
              <a:defRPr sz="1600">
                <a:solidFill>
                  <a:schemeClr val="bg2"/>
                </a:solidFill>
                <a:latin typeface="Arial" charset="0"/>
                <a:ea typeface="ＭＳ Ｐゴシック" pitchFamily="34" charset="-128"/>
              </a:defRPr>
            </a:lvl3pPr>
            <a:lvl4pPr marL="1600200" indent="-228600" eaLnBrk="0" hangingPunct="0">
              <a:defRPr sz="1600">
                <a:solidFill>
                  <a:schemeClr val="bg2"/>
                </a:solidFill>
                <a:latin typeface="Arial" charset="0"/>
                <a:ea typeface="ＭＳ Ｐゴシック" pitchFamily="34" charset="-128"/>
              </a:defRPr>
            </a:lvl4pPr>
            <a:lvl5pPr marL="2057400" indent="-228600" eaLnBrk="0" hangingPunct="0">
              <a:defRPr sz="16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600">
                <a:solidFill>
                  <a:schemeClr val="bg2"/>
                </a:solidFill>
                <a:latin typeface="Arial" charset="0"/>
                <a:ea typeface="ＭＳ Ｐゴシック" pitchFamily="34" charset="-128"/>
              </a:defRPr>
            </a:lvl9pPr>
          </a:lstStyle>
          <a:p>
            <a:pPr lvl="1">
              <a:lnSpc>
                <a:spcPct val="120000"/>
              </a:lnSpc>
              <a:spcBef>
                <a:spcPct val="20000"/>
              </a:spcBef>
              <a:buClr>
                <a:schemeClr val="accent1"/>
              </a:buClr>
              <a:buFont typeface="Wingdings" pitchFamily="2" charset="2"/>
              <a:buBlip>
                <a:blip r:embed="rId4"/>
              </a:buBlip>
            </a:pPr>
            <a:r>
              <a:rPr lang="en-US" altLang="en-US">
                <a:solidFill>
                  <a:srgbClr val="4D4D4D"/>
                </a:solidFill>
                <a:latin typeface="Georgia" pitchFamily="18" charset="0"/>
              </a:rPr>
              <a:t>  Read the comments in the snapshot to know the purpose of each line.</a:t>
            </a:r>
          </a:p>
          <a:p>
            <a:pPr eaLnBrk="1" hangingPunct="1"/>
            <a:endParaRPr lang="en-IN" altLang="en-US" sz="2000" i="1">
              <a:solidFill>
                <a:schemeClr val="bg1"/>
              </a:solidFill>
              <a:latin typeface="Georgia" pitchFamily="18" charset="0"/>
            </a:endParaRPr>
          </a:p>
        </p:txBody>
      </p:sp>
      <p:sp>
        <p:nvSpPr>
          <p:cNvPr id="243726" name="Rectangle 14"/>
          <p:cNvSpPr>
            <a:spLocks noChangeArrowheads="1"/>
          </p:cNvSpPr>
          <p:nvPr/>
        </p:nvSpPr>
        <p:spPr bwMode="auto">
          <a:xfrm>
            <a:off x="812588" y="5486401"/>
            <a:ext cx="10055781"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spAutoFit/>
          </a:bodyPr>
          <a:lstStyle>
            <a:lvl1pPr eaLnBrk="0" hangingPunct="0">
              <a:defRPr sz="1600">
                <a:solidFill>
                  <a:schemeClr val="bg2"/>
                </a:solidFill>
                <a:latin typeface="Arial" charset="0"/>
                <a:ea typeface="ＭＳ Ｐゴシック" pitchFamily="34" charset="-128"/>
              </a:defRPr>
            </a:lvl1pPr>
            <a:lvl2pPr marL="742950" indent="-285750" eaLnBrk="0" hangingPunct="0">
              <a:defRPr sz="1600">
                <a:solidFill>
                  <a:schemeClr val="bg2"/>
                </a:solidFill>
                <a:latin typeface="Arial" charset="0"/>
                <a:ea typeface="ＭＳ Ｐゴシック" pitchFamily="34" charset="-128"/>
              </a:defRPr>
            </a:lvl2pPr>
            <a:lvl3pPr marL="1143000" indent="-228600" eaLnBrk="0" hangingPunct="0">
              <a:defRPr sz="1600">
                <a:solidFill>
                  <a:schemeClr val="bg2"/>
                </a:solidFill>
                <a:latin typeface="Arial" charset="0"/>
                <a:ea typeface="ＭＳ Ｐゴシック" pitchFamily="34" charset="-128"/>
              </a:defRPr>
            </a:lvl3pPr>
            <a:lvl4pPr marL="1600200" indent="-228600" eaLnBrk="0" hangingPunct="0">
              <a:defRPr sz="1600">
                <a:solidFill>
                  <a:schemeClr val="bg2"/>
                </a:solidFill>
                <a:latin typeface="Arial" charset="0"/>
                <a:ea typeface="ＭＳ Ｐゴシック" pitchFamily="34" charset="-128"/>
              </a:defRPr>
            </a:lvl4pPr>
            <a:lvl5pPr marL="2057400" indent="-228600" eaLnBrk="0" hangingPunct="0">
              <a:defRPr sz="16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r>
              <a:rPr lang="en-US" altLang="en-US" b="1">
                <a:solidFill>
                  <a:schemeClr val="accent1"/>
                </a:solidFill>
              </a:rPr>
              <a:t>Problem: </a:t>
            </a:r>
            <a:r>
              <a:rPr lang="en-US" altLang="en-US">
                <a:solidFill>
                  <a:srgbClr val="4D4D4D"/>
                </a:solidFill>
              </a:rPr>
              <a:t>Separate thread for each task. </a:t>
            </a:r>
          </a:p>
          <a:p>
            <a:pPr eaLnBrk="1" hangingPunct="1"/>
            <a:r>
              <a:rPr lang="en-US" altLang="en-US" b="1">
                <a:solidFill>
                  <a:schemeClr val="accent1"/>
                </a:solidFill>
              </a:rPr>
              <a:t>Solution:</a:t>
            </a:r>
            <a:r>
              <a:rPr lang="en-US" altLang="en-US">
                <a:solidFill>
                  <a:srgbClr val="4D4D4D"/>
                </a:solidFill>
              </a:rPr>
              <a:t> Thread Pool (Executors). </a:t>
            </a:r>
          </a:p>
        </p:txBody>
      </p:sp>
    </p:spTree>
    <p:extLst>
      <p:ext uri="{BB962C8B-B14F-4D97-AF65-F5344CB8AC3E}">
        <p14:creationId xmlns:p14="http://schemas.microsoft.com/office/powerpoint/2010/main" val="128796182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3726">
                                            <p:txEl>
                                              <p:pRg st="0" end="0"/>
                                            </p:txEl>
                                          </p:spTgt>
                                        </p:tgtEl>
                                        <p:attrNameLst>
                                          <p:attrName>style.visibility</p:attrName>
                                        </p:attrNameLst>
                                      </p:cBhvr>
                                      <p:to>
                                        <p:strVal val="visible"/>
                                      </p:to>
                                    </p:set>
                                    <p:animEffect transition="in" filter="checkerboard(across)">
                                      <p:cBhvr>
                                        <p:cTn id="7" dur="500"/>
                                        <p:tgtEl>
                                          <p:spTgt spid="2437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3726">
                                            <p:txEl>
                                              <p:pRg st="1" end="1"/>
                                            </p:txEl>
                                          </p:spTgt>
                                        </p:tgtEl>
                                        <p:attrNameLst>
                                          <p:attrName>style.visibility</p:attrName>
                                        </p:attrNameLst>
                                      </p:cBhvr>
                                      <p:to>
                                        <p:strVal val="visible"/>
                                      </p:to>
                                    </p:set>
                                    <p:animEffect transition="in" filter="checkerboard(across)">
                                      <p:cBhvr>
                                        <p:cTn id="12" dur="500"/>
                                        <p:tgtEl>
                                          <p:spTgt spid="2437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altLang="en-US"/>
              <a:t>Quiz</a:t>
            </a:r>
          </a:p>
        </p:txBody>
      </p:sp>
      <p:sp>
        <p:nvSpPr>
          <p:cNvPr id="18435" name="Rectangle 3"/>
          <p:cNvSpPr>
            <a:spLocks noGrp="1" noChangeArrowheads="1"/>
          </p:cNvSpPr>
          <p:nvPr>
            <p:ph type="body" sz="half" idx="1"/>
          </p:nvPr>
        </p:nvSpPr>
        <p:spPr>
          <a:xfrm>
            <a:off x="594629" y="1282700"/>
            <a:ext cx="10375313" cy="4648200"/>
          </a:xfrm>
        </p:spPr>
        <p:txBody>
          <a:bodyPr/>
          <a:lstStyle/>
          <a:p>
            <a:pPr>
              <a:lnSpc>
                <a:spcPct val="100000"/>
              </a:lnSpc>
              <a:defRPr/>
            </a:pPr>
            <a:r>
              <a:rPr sz="1800"/>
              <a:t>Will the following line of code compile? Discuss it’s implications.  Refer the previous slide for the code of </a:t>
            </a:r>
            <a:r>
              <a:rPr sz="1800" err="1"/>
              <a:t>ThreadMain</a:t>
            </a:r>
            <a:r>
              <a:rPr sz="1800"/>
              <a:t>.</a:t>
            </a:r>
          </a:p>
        </p:txBody>
      </p:sp>
      <p:pic>
        <p:nvPicPr>
          <p:cNvPr id="80900" name="Picture 6" descr="SNAGHTML1dc65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897" y="2209800"/>
            <a:ext cx="9446339"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9545653"/>
      </p:ext>
    </p:extLst>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altLang="en-US"/>
              <a:t>Quiz</a:t>
            </a:r>
          </a:p>
        </p:txBody>
      </p:sp>
      <p:sp>
        <p:nvSpPr>
          <p:cNvPr id="19459" name="Rectangle 4"/>
          <p:cNvSpPr>
            <a:spLocks noGrp="1" noChangeArrowheads="1"/>
          </p:cNvSpPr>
          <p:nvPr>
            <p:ph type="body" sz="half" idx="1"/>
          </p:nvPr>
        </p:nvSpPr>
        <p:spPr>
          <a:xfrm>
            <a:off x="594629" y="1282700"/>
            <a:ext cx="9664299" cy="4648200"/>
          </a:xfrm>
        </p:spPr>
        <p:txBody>
          <a:bodyPr/>
          <a:lstStyle/>
          <a:p>
            <a:pPr>
              <a:lnSpc>
                <a:spcPct val="100000"/>
              </a:lnSpc>
              <a:defRPr/>
            </a:pPr>
            <a:r>
              <a:rPr sz="1800"/>
              <a:t>Is following piece of code legal? What are the implications (if any)?</a:t>
            </a:r>
          </a:p>
        </p:txBody>
      </p:sp>
      <p:pic>
        <p:nvPicPr>
          <p:cNvPr id="81924" name="Picture 7" descr="SNAGHTML33debf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471" y="2209801"/>
            <a:ext cx="832903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7869902"/>
      </p:ext>
    </p:extLst>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altLang="en-US"/>
              <a:t>Atomic Package</a:t>
            </a:r>
          </a:p>
        </p:txBody>
      </p:sp>
      <p:sp>
        <p:nvSpPr>
          <p:cNvPr id="73731" name="Rectangle 3"/>
          <p:cNvSpPr>
            <a:spLocks noGrp="1" noChangeArrowheads="1"/>
          </p:cNvSpPr>
          <p:nvPr>
            <p:ph type="body" sz="half" idx="1"/>
          </p:nvPr>
        </p:nvSpPr>
        <p:spPr>
          <a:xfrm>
            <a:off x="594629" y="1282700"/>
            <a:ext cx="10883181" cy="4648200"/>
          </a:xfrm>
        </p:spPr>
        <p:txBody>
          <a:bodyPr/>
          <a:lstStyle/>
          <a:p>
            <a:pPr>
              <a:lnSpc>
                <a:spcPct val="100000"/>
              </a:lnSpc>
              <a:defRPr/>
            </a:pPr>
            <a:r>
              <a:rPr sz="1800"/>
              <a:t>Package: </a:t>
            </a:r>
            <a:r>
              <a:rPr lang="en-IN" sz="1800" err="1"/>
              <a:t>java.util.concurrent.atomic</a:t>
            </a:r>
            <a:r>
              <a:rPr lang="en-IN" sz="1800"/>
              <a:t> package </a:t>
            </a:r>
          </a:p>
          <a:p>
            <a:pPr>
              <a:lnSpc>
                <a:spcPct val="100000"/>
              </a:lnSpc>
              <a:defRPr/>
            </a:pPr>
            <a:endParaRPr sz="1800"/>
          </a:p>
          <a:p>
            <a:pPr>
              <a:lnSpc>
                <a:spcPct val="100000"/>
              </a:lnSpc>
              <a:defRPr/>
            </a:pPr>
            <a:r>
              <a:rPr sz="1800"/>
              <a:t>The classes in this package supports lock-free and thread-free programming on single variables. </a:t>
            </a:r>
          </a:p>
          <a:p>
            <a:pPr>
              <a:lnSpc>
                <a:spcPct val="100000"/>
              </a:lnSpc>
              <a:defRPr/>
            </a:pPr>
            <a:endParaRPr sz="1800"/>
          </a:p>
          <a:p>
            <a:pPr>
              <a:lnSpc>
                <a:spcPct val="100000"/>
              </a:lnSpc>
              <a:defRPr/>
            </a:pPr>
            <a:r>
              <a:rPr sz="1800"/>
              <a:t>Classes: </a:t>
            </a:r>
          </a:p>
          <a:p>
            <a:pPr marL="463550" lvl="2" indent="-231775">
              <a:lnSpc>
                <a:spcPct val="100000"/>
              </a:lnSpc>
              <a:defRPr/>
            </a:pPr>
            <a:r>
              <a:rPr sz="1600" err="1"/>
              <a:t>AtomicInteger</a:t>
            </a:r>
            <a:endParaRPr sz="1600"/>
          </a:p>
          <a:p>
            <a:pPr marL="463550" lvl="2" indent="-231775">
              <a:lnSpc>
                <a:spcPct val="100000"/>
              </a:lnSpc>
              <a:defRPr/>
            </a:pPr>
            <a:r>
              <a:rPr sz="1600" err="1"/>
              <a:t>AtomicBoolean</a:t>
            </a:r>
            <a:endParaRPr sz="1600"/>
          </a:p>
          <a:p>
            <a:pPr marL="463550" lvl="2" indent="-231775">
              <a:lnSpc>
                <a:spcPct val="100000"/>
              </a:lnSpc>
              <a:defRPr/>
            </a:pPr>
            <a:r>
              <a:rPr sz="1600" err="1"/>
              <a:t>AtomicLong</a:t>
            </a:r>
            <a:endParaRPr sz="1600"/>
          </a:p>
          <a:p>
            <a:pPr marL="463550" lvl="2" indent="-231775">
              <a:lnSpc>
                <a:spcPct val="100000"/>
              </a:lnSpc>
              <a:defRPr/>
            </a:pPr>
            <a:r>
              <a:rPr sz="1600" err="1"/>
              <a:t>AtomicIntegerArray</a:t>
            </a:r>
            <a:endParaRPr sz="1600"/>
          </a:p>
          <a:p>
            <a:pPr>
              <a:lnSpc>
                <a:spcPct val="100000"/>
              </a:lnSpc>
              <a:defRPr/>
            </a:pPr>
            <a:endParaRPr sz="1800"/>
          </a:p>
          <a:p>
            <a:pPr>
              <a:lnSpc>
                <a:spcPct val="100000"/>
              </a:lnSpc>
              <a:defRPr/>
            </a:pPr>
            <a:endParaRPr sz="1800"/>
          </a:p>
        </p:txBody>
      </p:sp>
    </p:spTree>
    <p:extLst>
      <p:ext uri="{BB962C8B-B14F-4D97-AF65-F5344CB8AC3E}">
        <p14:creationId xmlns:p14="http://schemas.microsoft.com/office/powerpoint/2010/main" val="3552301738"/>
      </p:ext>
    </p:extLst>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Grp="1" noChangeArrowheads="1"/>
          </p:cNvSpPr>
          <p:nvPr>
            <p:ph type="title"/>
          </p:nvPr>
        </p:nvSpPr>
        <p:spPr/>
        <p:txBody>
          <a:bodyPr/>
          <a:lstStyle/>
          <a:p>
            <a:r>
              <a:rPr lang="en-US" altLang="en-US"/>
              <a:t>Atomic Variable classes</a:t>
            </a:r>
          </a:p>
        </p:txBody>
      </p:sp>
      <p:sp>
        <p:nvSpPr>
          <p:cNvPr id="1111043" name="Rectangle 3"/>
          <p:cNvSpPr>
            <a:spLocks noGrp="1" noChangeArrowheads="1"/>
          </p:cNvSpPr>
          <p:nvPr>
            <p:ph type="body" idx="4294967295"/>
          </p:nvPr>
        </p:nvSpPr>
        <p:spPr>
          <a:xfrm>
            <a:off x="594629" y="984250"/>
            <a:ext cx="10969943" cy="5168900"/>
          </a:xfrm>
          <a:prstGeom prst="rect">
            <a:avLst/>
          </a:prstGeom>
        </p:spPr>
        <p:txBody>
          <a:bodyPr/>
          <a:lstStyle/>
          <a:p>
            <a:r>
              <a:rPr lang="en-US" altLang="en-US"/>
              <a:t>AtomicInteger</a:t>
            </a:r>
          </a:p>
          <a:p>
            <a:r>
              <a:rPr lang="en-US" altLang="en-US"/>
              <a:t>AtomicLong</a:t>
            </a:r>
          </a:p>
          <a:p>
            <a:r>
              <a:rPr lang="en-US" altLang="en-US"/>
              <a:t>AtomicBoolean</a:t>
            </a:r>
          </a:p>
          <a:p>
            <a:r>
              <a:rPr lang="en-US" altLang="en-US"/>
              <a:t>AtomicReference</a:t>
            </a:r>
          </a:p>
          <a:p>
            <a:r>
              <a:rPr lang="en-US" altLang="en-US"/>
              <a:t>All support CAS</a:t>
            </a:r>
          </a:p>
          <a:p>
            <a:r>
              <a:rPr lang="en-US" altLang="en-US"/>
              <a:t>Example: </a:t>
            </a:r>
            <a:r>
              <a:rPr lang="en-US" altLang="en-US">
                <a:solidFill>
                  <a:schemeClr val="accent1"/>
                </a:solidFill>
              </a:rPr>
              <a:t>AtomicIssue</a:t>
            </a:r>
          </a:p>
        </p:txBody>
      </p:sp>
      <p:pic>
        <p:nvPicPr>
          <p:cNvPr id="1111044" name="Picture 4"/>
          <p:cNvPicPr>
            <a:picLocks noChangeAspect="1" noChangeArrowheads="1"/>
          </p:cNvPicPr>
          <p:nvPr/>
        </p:nvPicPr>
        <p:blipFill>
          <a:blip r:embed="rId2">
            <a:extLst>
              <a:ext uri="{28A0092B-C50C-407E-A947-70E740481C1C}">
                <a14:useLocalDpi xmlns:a14="http://schemas.microsoft.com/office/drawing/2010/main" val="0"/>
              </a:ext>
            </a:extLst>
          </a:blip>
          <a:srcRect l="67383" t="11626" r="7018" b="29541"/>
          <a:stretch>
            <a:fillRect/>
          </a:stretch>
        </p:blipFill>
        <p:spPr bwMode="auto">
          <a:xfrm>
            <a:off x="5243735" y="188913"/>
            <a:ext cx="5804505" cy="625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267195"/>
      </p:ext>
    </p:extLst>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altLang="en-US"/>
              <a:t>Multitasking and Multithreading</a:t>
            </a:r>
          </a:p>
        </p:txBody>
      </p:sp>
      <p:sp>
        <p:nvSpPr>
          <p:cNvPr id="9219" name="Rectangle 4"/>
          <p:cNvSpPr>
            <a:spLocks noGrp="1" noChangeArrowheads="1"/>
          </p:cNvSpPr>
          <p:nvPr>
            <p:ph type="body" sz="half" idx="1"/>
          </p:nvPr>
        </p:nvSpPr>
        <p:spPr>
          <a:xfrm>
            <a:off x="594629" y="1282700"/>
            <a:ext cx="6007651" cy="4648200"/>
          </a:xfrm>
        </p:spPr>
        <p:txBody>
          <a:bodyPr/>
          <a:lstStyle/>
          <a:p>
            <a:pPr algn="just">
              <a:lnSpc>
                <a:spcPct val="100000"/>
              </a:lnSpc>
              <a:defRPr/>
            </a:pPr>
            <a:r>
              <a:rPr sz="1800"/>
              <a:t>Multitasking</a:t>
            </a:r>
          </a:p>
          <a:p>
            <a:pPr lvl="1" algn="just">
              <a:lnSpc>
                <a:spcPct val="100000"/>
              </a:lnSpc>
              <a:defRPr/>
            </a:pPr>
            <a:r>
              <a:rPr sz="1600"/>
              <a:t>The ability to have </a:t>
            </a:r>
            <a:r>
              <a:rPr sz="1600">
                <a:solidFill>
                  <a:schemeClr val="accent1"/>
                </a:solidFill>
              </a:rPr>
              <a:t>more than one program</a:t>
            </a:r>
            <a:r>
              <a:rPr sz="1600"/>
              <a:t> working at </a:t>
            </a:r>
            <a:r>
              <a:rPr sz="1600" i="1"/>
              <a:t>what seems like</a:t>
            </a:r>
            <a:r>
              <a:rPr sz="1600"/>
              <a:t> the same time.</a:t>
            </a:r>
          </a:p>
          <a:p>
            <a:pPr lvl="1" algn="just">
              <a:lnSpc>
                <a:spcPct val="100000"/>
              </a:lnSpc>
              <a:defRPr/>
            </a:pPr>
            <a:r>
              <a:rPr sz="1600"/>
              <a:t>For ex. Print the document while editing the mail.</a:t>
            </a:r>
          </a:p>
          <a:p>
            <a:pPr lvl="1" algn="just">
              <a:lnSpc>
                <a:spcPct val="100000"/>
              </a:lnSpc>
              <a:buFont typeface="Wingdings" pitchFamily="2" charset="2"/>
              <a:buNone/>
              <a:defRPr/>
            </a:pPr>
            <a:endParaRPr sz="1800"/>
          </a:p>
          <a:p>
            <a:pPr algn="just">
              <a:lnSpc>
                <a:spcPct val="100000"/>
              </a:lnSpc>
              <a:defRPr/>
            </a:pPr>
            <a:r>
              <a:rPr sz="1800"/>
              <a:t>Multithreading</a:t>
            </a:r>
          </a:p>
          <a:p>
            <a:pPr lvl="1" algn="just">
              <a:lnSpc>
                <a:spcPct val="100000"/>
              </a:lnSpc>
              <a:defRPr/>
            </a:pPr>
            <a:r>
              <a:rPr sz="1600"/>
              <a:t>A program/process can have several light weight threads that run concurrently to perform different tasks.</a:t>
            </a:r>
          </a:p>
          <a:p>
            <a:pPr lvl="1" algn="just">
              <a:lnSpc>
                <a:spcPct val="100000"/>
              </a:lnSpc>
              <a:defRPr/>
            </a:pPr>
            <a:r>
              <a:rPr sz="1600"/>
              <a:t>Programs that run more than one thread are called multi-threaded programs.</a:t>
            </a:r>
          </a:p>
        </p:txBody>
      </p:sp>
      <p:pic>
        <p:nvPicPr>
          <p:cNvPr id="7168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3295" y="2297113"/>
            <a:ext cx="4367662"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7651508"/>
      </p:ext>
    </p:extLst>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altLang="en-US"/>
              <a:t>AtomicInteger</a:t>
            </a:r>
          </a:p>
        </p:txBody>
      </p:sp>
      <p:sp>
        <p:nvSpPr>
          <p:cNvPr id="74755" name="Rectangle 3"/>
          <p:cNvSpPr>
            <a:spLocks noGrp="1" noChangeArrowheads="1"/>
          </p:cNvSpPr>
          <p:nvPr>
            <p:ph type="body" sz="half" idx="1"/>
          </p:nvPr>
        </p:nvSpPr>
        <p:spPr>
          <a:xfrm>
            <a:off x="594629" y="1282700"/>
            <a:ext cx="10883181" cy="4648200"/>
          </a:xfrm>
        </p:spPr>
        <p:txBody>
          <a:bodyPr/>
          <a:lstStyle/>
          <a:p>
            <a:pPr>
              <a:lnSpc>
                <a:spcPct val="100000"/>
              </a:lnSpc>
              <a:defRPr/>
            </a:pPr>
            <a:r>
              <a:rPr sz="1800"/>
              <a:t>Support atomic operation on single variable. </a:t>
            </a:r>
          </a:p>
          <a:p>
            <a:pPr>
              <a:lnSpc>
                <a:spcPct val="100000"/>
              </a:lnSpc>
              <a:defRPr/>
            </a:pPr>
            <a:r>
              <a:rPr sz="1800"/>
              <a:t>For ex. Counter to maintain the number of users accessing a page.</a:t>
            </a:r>
          </a:p>
          <a:p>
            <a:pPr>
              <a:defRPr/>
            </a:pPr>
            <a:endParaRPr/>
          </a:p>
          <a:p>
            <a:pPr>
              <a:defRPr/>
            </a:pPr>
            <a:endParaRPr/>
          </a:p>
        </p:txBody>
      </p:sp>
      <p:pic>
        <p:nvPicPr>
          <p:cNvPr id="87044" name="Picture 6" descr="SNAGHTML76a7c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 y="2209801"/>
            <a:ext cx="5281824"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8" descr="SNAGHTML7792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596" y="3429001"/>
            <a:ext cx="7567229"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521037"/>
      </p:ext>
    </p:extLst>
  </p:cSld>
  <p:clrMapOvr>
    <a:masterClrMapping/>
  </p:clrMapOvr>
  <p:transition spd="slow">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altLang="en-US"/>
              <a:t>AtomicInteger | Example#2</a:t>
            </a:r>
          </a:p>
        </p:txBody>
      </p:sp>
      <p:sp>
        <p:nvSpPr>
          <p:cNvPr id="75779" name="Rectangle 3"/>
          <p:cNvSpPr>
            <a:spLocks noGrp="1" noChangeArrowheads="1"/>
          </p:cNvSpPr>
          <p:nvPr>
            <p:ph type="body" sz="half" idx="1"/>
          </p:nvPr>
        </p:nvSpPr>
        <p:spPr>
          <a:xfrm>
            <a:off x="594629" y="1282700"/>
            <a:ext cx="10883181" cy="4648200"/>
          </a:xfrm>
        </p:spPr>
        <p:txBody>
          <a:bodyPr/>
          <a:lstStyle/>
          <a:p>
            <a:pPr>
              <a:lnSpc>
                <a:spcPct val="100000"/>
              </a:lnSpc>
              <a:defRPr/>
            </a:pPr>
            <a:r>
              <a:rPr sz="1800"/>
              <a:t>Support atomic operation on single variable. </a:t>
            </a:r>
          </a:p>
          <a:p>
            <a:pPr>
              <a:lnSpc>
                <a:spcPct val="100000"/>
              </a:lnSpc>
              <a:defRPr/>
            </a:pPr>
            <a:endParaRPr sz="1800"/>
          </a:p>
        </p:txBody>
      </p:sp>
      <p:pic>
        <p:nvPicPr>
          <p:cNvPr id="88068" name="Picture 4" descr="SNAGHTML456d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765" y="1828800"/>
            <a:ext cx="8430604" cy="4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038539"/>
      </p:ext>
    </p:extLst>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Placeholder 1"/>
          <p:cNvSpPr>
            <a:spLocks noGrp="1"/>
          </p:cNvSpPr>
          <p:nvPr>
            <p:ph type="body" sz="quarter" idx="4294967295"/>
          </p:nvPr>
        </p:nvSpPr>
        <p:spPr>
          <a:xfrm>
            <a:off x="1523603" y="2514600"/>
            <a:ext cx="8836898" cy="1600200"/>
          </a:xfrm>
        </p:spPr>
        <p:txBody>
          <a:bodyPr anchor="b"/>
          <a:lstStyle/>
          <a:p>
            <a:pPr marL="0" indent="0">
              <a:lnSpc>
                <a:spcPct val="105000"/>
              </a:lnSpc>
              <a:spcBef>
                <a:spcPct val="10000"/>
              </a:spcBef>
              <a:spcAft>
                <a:spcPct val="10000"/>
              </a:spcAft>
              <a:buClr>
                <a:srgbClr val="F04E22"/>
              </a:buClr>
              <a:buSzTx/>
              <a:buFont typeface="Arial" charset="0"/>
              <a:buNone/>
            </a:pPr>
            <a:endParaRPr lang="en-US" altLang="en-US" sz="2400" smtClean="0">
              <a:solidFill>
                <a:srgbClr val="FFFFFF"/>
              </a:solidFill>
            </a:endParaRPr>
          </a:p>
          <a:p>
            <a:pPr marL="0" indent="0">
              <a:lnSpc>
                <a:spcPct val="105000"/>
              </a:lnSpc>
              <a:spcBef>
                <a:spcPct val="10000"/>
              </a:spcBef>
              <a:spcAft>
                <a:spcPct val="10000"/>
              </a:spcAft>
              <a:buClr>
                <a:srgbClr val="F04E22"/>
              </a:buClr>
              <a:buSzTx/>
              <a:buFont typeface="Arial" charset="0"/>
              <a:buNone/>
            </a:pPr>
            <a:r>
              <a:rPr lang="en-US" altLang="en-US" sz="2400" smtClean="0">
                <a:solidFill>
                  <a:srgbClr val="FFFFFF"/>
                </a:solidFill>
              </a:rPr>
              <a:t>Lock API</a:t>
            </a:r>
          </a:p>
        </p:txBody>
      </p:sp>
    </p:spTree>
    <p:extLst>
      <p:ext uri="{BB962C8B-B14F-4D97-AF65-F5344CB8AC3E}">
        <p14:creationId xmlns:p14="http://schemas.microsoft.com/office/powerpoint/2010/main" val="4217052783"/>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a:spLocks noChangeArrowheads="1"/>
          </p:cNvSpPr>
          <p:nvPr/>
        </p:nvSpPr>
        <p:spPr bwMode="auto">
          <a:xfrm>
            <a:off x="600977"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pPr>
            <a:r>
              <a:rPr lang="en-US" altLang="en-US" sz="2600">
                <a:solidFill>
                  <a:srgbClr val="355F99"/>
                </a:solidFill>
              </a:rPr>
              <a:t>Locks</a:t>
            </a:r>
          </a:p>
        </p:txBody>
      </p:sp>
      <p:sp>
        <p:nvSpPr>
          <p:cNvPr id="7" name="Rectangle 3"/>
          <p:cNvSpPr txBox="1">
            <a:spLocks noChangeArrowheads="1"/>
          </p:cNvSpPr>
          <p:nvPr/>
        </p:nvSpPr>
        <p:spPr bwMode="auto">
          <a:xfrm>
            <a:off x="594629" y="984250"/>
            <a:ext cx="1096994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463550" indent="-230188"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buFont typeface="Arial" charset="0"/>
              <a:buNone/>
            </a:pPr>
            <a:endParaRPr lang="en-US" altLang="en-US"/>
          </a:p>
        </p:txBody>
      </p:sp>
      <p:sp>
        <p:nvSpPr>
          <p:cNvPr id="5" name="Rectangle 3"/>
          <p:cNvSpPr txBox="1">
            <a:spLocks noChangeArrowheads="1"/>
          </p:cNvSpPr>
          <p:nvPr/>
        </p:nvSpPr>
        <p:spPr bwMode="auto">
          <a:xfrm>
            <a:off x="797776" y="1136650"/>
            <a:ext cx="1096994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463550" indent="-230188"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695325" indent="-230188"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914400" indent="-217488"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1173163" indent="-257175"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16303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0875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25447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0019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r>
              <a:rPr lang="en-US" altLang="en-US"/>
              <a:t>Why Locks/limitations of synchronized</a:t>
            </a:r>
          </a:p>
          <a:p>
            <a:pPr lvl="1"/>
            <a:r>
              <a:rPr lang="en-US" altLang="en-US" sz="1600"/>
              <a:t>Doesn’t force block structured locking/unlocking</a:t>
            </a:r>
          </a:p>
          <a:p>
            <a:pPr lvl="1"/>
            <a:r>
              <a:rPr lang="en-US" altLang="en-US" sz="1600"/>
              <a:t> Allow interruptible lock acquisition and “try lock”</a:t>
            </a:r>
          </a:p>
          <a:p>
            <a:pPr lvl="1"/>
            <a:r>
              <a:rPr lang="en-US" altLang="en-US" sz="1600"/>
              <a:t> Can define customized implementations</a:t>
            </a:r>
          </a:p>
          <a:p>
            <a:pPr lvl="1"/>
            <a:r>
              <a:rPr lang="en-US" altLang="en-US" sz="1600"/>
              <a:t>Fair/Unfair</a:t>
            </a:r>
          </a:p>
          <a:p>
            <a:pPr eaLnBrk="1" hangingPunct="1"/>
            <a:endParaRPr lang="en-US" altLang="en-US"/>
          </a:p>
        </p:txBody>
      </p:sp>
    </p:spTree>
    <p:extLst>
      <p:ext uri="{BB962C8B-B14F-4D97-AF65-F5344CB8AC3E}">
        <p14:creationId xmlns:p14="http://schemas.microsoft.com/office/powerpoint/2010/main" val="4059317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arn(inVertical)">
                                      <p:cBhvr>
                                        <p:cTn id="21" dur="500"/>
                                        <p:tgtEl>
                                          <p:spTgt spid="5">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barn(inVertical)">
                                      <p:cBhvr>
                                        <p:cTn id="24"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2"/>
          <p:cNvSpPr>
            <a:spLocks noGrp="1" noChangeArrowheads="1"/>
          </p:cNvSpPr>
          <p:nvPr>
            <p:ph type="title"/>
          </p:nvPr>
        </p:nvSpPr>
        <p:spPr/>
        <p:txBody>
          <a:bodyPr/>
          <a:lstStyle/>
          <a:p>
            <a:r>
              <a:rPr lang="en-US" altLang="en-US"/>
              <a:t>Low Level Locking</a:t>
            </a:r>
          </a:p>
        </p:txBody>
      </p:sp>
      <p:sp>
        <p:nvSpPr>
          <p:cNvPr id="1094659" name="Rectangle 3"/>
          <p:cNvSpPr>
            <a:spLocks noGrp="1" noChangeArrowheads="1"/>
          </p:cNvSpPr>
          <p:nvPr>
            <p:ph type="body" idx="4294967295"/>
          </p:nvPr>
        </p:nvSpPr>
        <p:spPr>
          <a:xfrm>
            <a:off x="594629" y="969963"/>
            <a:ext cx="10969943" cy="5168900"/>
          </a:xfrm>
          <a:prstGeom prst="rect">
            <a:avLst/>
          </a:prstGeom>
        </p:spPr>
        <p:txBody>
          <a:bodyPr/>
          <a:lstStyle/>
          <a:p>
            <a:pPr>
              <a:lnSpc>
                <a:spcPct val="90000"/>
              </a:lnSpc>
            </a:pPr>
            <a:r>
              <a:rPr lang="en-US" altLang="en-US" sz="1400" dirty="0"/>
              <a:t>Lock</a:t>
            </a:r>
          </a:p>
          <a:p>
            <a:pPr lvl="1">
              <a:lnSpc>
                <a:spcPct val="90000"/>
              </a:lnSpc>
            </a:pPr>
            <a:r>
              <a:rPr lang="en-US" altLang="en-US" sz="1200" dirty="0"/>
              <a:t>Not a replacement to ‘synchronized’ but extension to support:</a:t>
            </a:r>
          </a:p>
          <a:p>
            <a:pPr lvl="2">
              <a:lnSpc>
                <a:spcPct val="90000"/>
              </a:lnSpc>
            </a:pPr>
            <a:r>
              <a:rPr lang="en-US" altLang="en-US" sz="1000" dirty="0"/>
              <a:t>Interruptible locking – </a:t>
            </a:r>
            <a:r>
              <a:rPr lang="en-US" altLang="en-US" sz="1000" dirty="0" err="1"/>
              <a:t>lockInterruptibly</a:t>
            </a:r>
            <a:r>
              <a:rPr lang="en-US" altLang="en-US" sz="1000" dirty="0"/>
              <a:t>()</a:t>
            </a:r>
          </a:p>
          <a:p>
            <a:pPr lvl="2">
              <a:lnSpc>
                <a:spcPct val="90000"/>
              </a:lnSpc>
            </a:pPr>
            <a:r>
              <a:rPr lang="en-US" altLang="en-US" sz="1000" dirty="0"/>
              <a:t>non-blocking locking attempt – </a:t>
            </a:r>
            <a:r>
              <a:rPr lang="en-US" altLang="en-US" sz="1000" dirty="0" err="1"/>
              <a:t>tryLock</a:t>
            </a:r>
            <a:r>
              <a:rPr lang="en-US" altLang="en-US" sz="1000" dirty="0"/>
              <a:t>()</a:t>
            </a:r>
          </a:p>
          <a:p>
            <a:pPr lvl="2">
              <a:lnSpc>
                <a:spcPct val="90000"/>
              </a:lnSpc>
            </a:pPr>
            <a:r>
              <a:rPr lang="en-US" altLang="en-US" sz="1000" dirty="0"/>
              <a:t>Timed locking attempt – </a:t>
            </a:r>
            <a:r>
              <a:rPr lang="en-US" altLang="en-US" sz="1000" dirty="0" err="1"/>
              <a:t>tryLock</a:t>
            </a:r>
            <a:r>
              <a:rPr lang="en-US" altLang="en-US" sz="1000" dirty="0"/>
              <a:t>(long timeout, </a:t>
            </a:r>
            <a:r>
              <a:rPr lang="en-US" altLang="en-US" sz="1000" dirty="0" err="1"/>
              <a:t>TimeUnit</a:t>
            </a:r>
            <a:r>
              <a:rPr lang="en-US" altLang="en-US" sz="1000" dirty="0"/>
              <a:t> unit)</a:t>
            </a:r>
          </a:p>
          <a:p>
            <a:pPr lvl="2">
              <a:lnSpc>
                <a:spcPct val="90000"/>
              </a:lnSpc>
            </a:pPr>
            <a:r>
              <a:rPr lang="en-US" altLang="en-US" sz="1000" dirty="0"/>
              <a:t>Conditional locking – </a:t>
            </a:r>
            <a:r>
              <a:rPr lang="en-US" altLang="en-US" sz="1000" dirty="0" err="1"/>
              <a:t>newCondition</a:t>
            </a:r>
            <a:r>
              <a:rPr lang="en-US" altLang="en-US" sz="1000" dirty="0"/>
              <a:t>()</a:t>
            </a:r>
          </a:p>
          <a:p>
            <a:pPr lvl="1">
              <a:lnSpc>
                <a:spcPct val="90000"/>
              </a:lnSpc>
            </a:pPr>
            <a:r>
              <a:rPr lang="en-US" altLang="en-US" sz="1200" dirty="0"/>
              <a:t>Lock and unlock need to be done in a try-finally block</a:t>
            </a:r>
          </a:p>
          <a:p>
            <a:pPr lvl="1">
              <a:lnSpc>
                <a:spcPct val="90000"/>
              </a:lnSpc>
            </a:pPr>
            <a:endParaRPr lang="en-US" altLang="en-US" sz="1200" dirty="0">
              <a:solidFill>
                <a:schemeClr val="accent1"/>
              </a:solidFill>
            </a:endParaRPr>
          </a:p>
          <a:p>
            <a:pPr>
              <a:lnSpc>
                <a:spcPct val="90000"/>
              </a:lnSpc>
            </a:pPr>
            <a:r>
              <a:rPr lang="en-US" altLang="en-US" sz="1400" dirty="0"/>
              <a:t>ReentrantLock</a:t>
            </a:r>
          </a:p>
          <a:p>
            <a:pPr lvl="1">
              <a:lnSpc>
                <a:spcPct val="90000"/>
              </a:lnSpc>
            </a:pPr>
            <a:r>
              <a:rPr lang="en-US" altLang="en-US" sz="1200" dirty="0"/>
              <a:t>Conservation locking strategy - provides same mutual exclusion and memory-visibility guarantees as synchronized</a:t>
            </a:r>
          </a:p>
          <a:p>
            <a:pPr lvl="1">
              <a:lnSpc>
                <a:spcPct val="90000"/>
              </a:lnSpc>
            </a:pPr>
            <a:r>
              <a:rPr lang="en-US" altLang="en-US" sz="1200" dirty="0"/>
              <a:t>Supports all lock-acquisition modes defined by Lock interface</a:t>
            </a:r>
          </a:p>
          <a:p>
            <a:pPr lvl="1">
              <a:lnSpc>
                <a:spcPct val="90000"/>
              </a:lnSpc>
            </a:pPr>
            <a:r>
              <a:rPr lang="en-US" altLang="en-US" sz="1200" dirty="0"/>
              <a:t>Since Java6, intrinsic lock scales similar to ReentrantLock</a:t>
            </a:r>
          </a:p>
          <a:p>
            <a:pPr lvl="1">
              <a:lnSpc>
                <a:spcPct val="90000"/>
              </a:lnSpc>
            </a:pPr>
            <a:r>
              <a:rPr lang="en-US" altLang="en-US" sz="1200" dirty="0"/>
              <a:t>Example: </a:t>
            </a:r>
            <a:r>
              <a:rPr lang="en-US" altLang="en-US" sz="1200" dirty="0" err="1">
                <a:solidFill>
                  <a:schemeClr val="accent1"/>
                </a:solidFill>
              </a:rPr>
              <a:t>LockBehavior</a:t>
            </a:r>
            <a:endParaRPr lang="en-US" altLang="en-US" sz="1200" dirty="0"/>
          </a:p>
          <a:p>
            <a:pPr lvl="1">
              <a:lnSpc>
                <a:spcPct val="90000"/>
              </a:lnSpc>
            </a:pPr>
            <a:endParaRPr lang="en-US" altLang="en-US" sz="1200" dirty="0"/>
          </a:p>
          <a:p>
            <a:pPr>
              <a:lnSpc>
                <a:spcPct val="90000"/>
              </a:lnSpc>
            </a:pPr>
            <a:r>
              <a:rPr lang="en-US" altLang="en-US" sz="1400" dirty="0" err="1"/>
              <a:t>ReadWriteLock</a:t>
            </a:r>
            <a:endParaRPr lang="en-US" altLang="en-US" sz="1400" dirty="0"/>
          </a:p>
          <a:p>
            <a:pPr lvl="1">
              <a:lnSpc>
                <a:spcPct val="90000"/>
              </a:lnSpc>
            </a:pPr>
            <a:r>
              <a:rPr lang="en-US" altLang="en-US" sz="1200" dirty="0"/>
              <a:t>Allows read/read overlap but restricts write/write, read/write overlap</a:t>
            </a:r>
          </a:p>
          <a:p>
            <a:pPr lvl="1">
              <a:lnSpc>
                <a:spcPct val="90000"/>
              </a:lnSpc>
            </a:pPr>
            <a:r>
              <a:rPr lang="en-US" altLang="en-US" sz="1200" dirty="0" err="1"/>
              <a:t>ReadWriteLock</a:t>
            </a:r>
            <a:r>
              <a:rPr lang="en-US" altLang="en-US" sz="1200" dirty="0"/>
              <a:t> scales better than basic ReentrantLock</a:t>
            </a:r>
          </a:p>
          <a:p>
            <a:pPr lvl="1">
              <a:lnSpc>
                <a:spcPct val="90000"/>
              </a:lnSpc>
            </a:pPr>
            <a:r>
              <a:rPr lang="en-US" altLang="en-US" sz="1200" dirty="0"/>
              <a:t>Example: </a:t>
            </a:r>
            <a:r>
              <a:rPr lang="en-US" altLang="en-US" sz="1200" dirty="0" err="1">
                <a:solidFill>
                  <a:schemeClr val="accent1"/>
                </a:solidFill>
              </a:rPr>
              <a:t>ReadWriteLockBehavior</a:t>
            </a:r>
            <a:endParaRPr lang="en-US" altLang="en-US" sz="1200" dirty="0">
              <a:solidFill>
                <a:schemeClr val="accent1"/>
              </a:solidFill>
            </a:endParaRPr>
          </a:p>
          <a:p>
            <a:pPr lvl="1">
              <a:lnSpc>
                <a:spcPct val="90000"/>
              </a:lnSpc>
            </a:pPr>
            <a:endParaRPr lang="en-US" altLang="en-US" sz="1200" dirty="0"/>
          </a:p>
          <a:p>
            <a:pPr>
              <a:lnSpc>
                <a:spcPct val="90000"/>
              </a:lnSpc>
            </a:pPr>
            <a:endParaRPr lang="en-US" altLang="en-US" sz="1400" dirty="0"/>
          </a:p>
          <a:p>
            <a:pPr>
              <a:lnSpc>
                <a:spcPct val="90000"/>
              </a:lnSpc>
            </a:pPr>
            <a:r>
              <a:rPr lang="en-US" altLang="en-US" sz="1400" dirty="0"/>
              <a:t>Conditional locking</a:t>
            </a:r>
          </a:p>
          <a:p>
            <a:pPr lvl="1">
              <a:lnSpc>
                <a:spcPct val="90000"/>
              </a:lnSpc>
            </a:pPr>
            <a:r>
              <a:rPr lang="en-US" altLang="en-US" sz="1200" dirty="0"/>
              <a:t>When there are multiple wait-sets per resource</a:t>
            </a:r>
          </a:p>
          <a:p>
            <a:pPr lvl="1">
              <a:lnSpc>
                <a:spcPct val="90000"/>
              </a:lnSpc>
            </a:pPr>
            <a:r>
              <a:rPr lang="en-US" altLang="en-US" sz="1200" dirty="0"/>
              <a:t>Allows threads to wait, be notified on different “conditions”</a:t>
            </a:r>
          </a:p>
          <a:p>
            <a:pPr lvl="1">
              <a:lnSpc>
                <a:spcPct val="90000"/>
              </a:lnSpc>
            </a:pPr>
            <a:r>
              <a:rPr lang="en-US" altLang="en-US" sz="1200" dirty="0"/>
              <a:t>Example: </a:t>
            </a:r>
            <a:r>
              <a:rPr lang="en-US" altLang="en-US" sz="1200" dirty="0" err="1">
                <a:solidFill>
                  <a:schemeClr val="accent1"/>
                </a:solidFill>
              </a:rPr>
              <a:t>BankAccount</a:t>
            </a:r>
            <a:r>
              <a:rPr lang="en-US" altLang="en-US" sz="1200" dirty="0">
                <a:solidFill>
                  <a:schemeClr val="accent1"/>
                </a:solidFill>
              </a:rPr>
              <a:t>, </a:t>
            </a:r>
            <a:r>
              <a:rPr lang="en-US" altLang="en-US" sz="1200" dirty="0" err="1">
                <a:solidFill>
                  <a:schemeClr val="accent1"/>
                </a:solidFill>
              </a:rPr>
              <a:t>BarberShop</a:t>
            </a:r>
            <a:endParaRPr lang="en-US" altLang="en-US" sz="1200" dirty="0">
              <a:solidFill>
                <a:schemeClr val="accent1"/>
              </a:solidFill>
            </a:endParaRPr>
          </a:p>
        </p:txBody>
      </p:sp>
    </p:spTree>
    <p:extLst>
      <p:ext uri="{BB962C8B-B14F-4D97-AF65-F5344CB8AC3E}">
        <p14:creationId xmlns:p14="http://schemas.microsoft.com/office/powerpoint/2010/main" val="2141976905"/>
      </p:ext>
    </p:extLst>
  </p:cSld>
  <p:clrMapOvr>
    <a:masterClrMapping/>
  </p:clrMapOvr>
  <p:transition spd="slow">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Grp="1" noChangeArrowheads="1"/>
          </p:cNvSpPr>
          <p:nvPr>
            <p:ph type="title"/>
          </p:nvPr>
        </p:nvSpPr>
        <p:spPr/>
        <p:txBody>
          <a:bodyPr/>
          <a:lstStyle/>
          <a:p>
            <a:r>
              <a:rPr lang="en-US" altLang="en-US"/>
              <a:t>Low level Locking – contd.</a:t>
            </a:r>
          </a:p>
        </p:txBody>
      </p:sp>
      <p:sp>
        <p:nvSpPr>
          <p:cNvPr id="1112067" name="Rectangle 3"/>
          <p:cNvSpPr>
            <a:spLocks noGrp="1" noChangeArrowheads="1"/>
          </p:cNvSpPr>
          <p:nvPr>
            <p:ph type="body" idx="4294967295"/>
          </p:nvPr>
        </p:nvSpPr>
        <p:spPr>
          <a:xfrm>
            <a:off x="594629" y="984250"/>
            <a:ext cx="10969943" cy="5168900"/>
          </a:xfrm>
          <a:prstGeom prst="rect">
            <a:avLst/>
          </a:prstGeom>
        </p:spPr>
        <p:txBody>
          <a:bodyPr/>
          <a:lstStyle/>
          <a:p>
            <a:r>
              <a:rPr lang="en-US" altLang="en-US" dirty="0"/>
              <a:t>Fair v/s Unfair Lock</a:t>
            </a:r>
          </a:p>
          <a:p>
            <a:pPr lvl="1"/>
            <a:r>
              <a:rPr lang="en-US" altLang="en-US" dirty="0"/>
              <a:t>Fair: Lock acquisition in the order of request</a:t>
            </a:r>
          </a:p>
          <a:p>
            <a:pPr lvl="1"/>
            <a:r>
              <a:rPr lang="en-US" altLang="en-US" dirty="0"/>
              <a:t>Unfair: lock permits </a:t>
            </a:r>
            <a:r>
              <a:rPr lang="en-US" altLang="en-US" i="1" dirty="0"/>
              <a:t>barging</a:t>
            </a:r>
          </a:p>
          <a:p>
            <a:pPr lvl="1"/>
            <a:r>
              <a:rPr lang="en-US" altLang="en-US" dirty="0"/>
              <a:t>Fairness has performance overheads</a:t>
            </a:r>
          </a:p>
          <a:p>
            <a:pPr lvl="1"/>
            <a:endParaRPr lang="en-US" altLang="en-US" dirty="0"/>
          </a:p>
          <a:p>
            <a:r>
              <a:rPr lang="en-US" altLang="en-US" dirty="0"/>
              <a:t>Points to remember:</a:t>
            </a:r>
          </a:p>
          <a:p>
            <a:pPr lvl="1"/>
            <a:r>
              <a:rPr lang="en-US" altLang="en-US" dirty="0"/>
              <a:t>Fine-grained locks good from a functionality perspective, but should be avoided unless “functionality” is absolutely required</a:t>
            </a:r>
          </a:p>
          <a:p>
            <a:pPr lvl="1"/>
            <a:r>
              <a:rPr lang="en-US" altLang="en-US" dirty="0"/>
              <a:t>Its easy to go wrong – not strong enough support from compiler</a:t>
            </a:r>
          </a:p>
          <a:p>
            <a:pPr lvl="1"/>
            <a:r>
              <a:rPr lang="en-US" altLang="en-US" dirty="0"/>
              <a:t>Use concurrency related detectors in “</a:t>
            </a:r>
            <a:r>
              <a:rPr lang="en-US" altLang="en-US" dirty="0" err="1"/>
              <a:t>findBugs</a:t>
            </a:r>
            <a:r>
              <a:rPr lang="en-US" altLang="en-US" dirty="0"/>
              <a:t>”</a:t>
            </a:r>
          </a:p>
          <a:p>
            <a:pPr lvl="1"/>
            <a:r>
              <a:rPr lang="en-US" altLang="en-US" dirty="0" err="1">
                <a:solidFill>
                  <a:schemeClr val="tx1"/>
                </a:solidFill>
              </a:rPr>
              <a:t>ThreadDump</a:t>
            </a:r>
            <a:r>
              <a:rPr lang="en-US" altLang="en-US" dirty="0">
                <a:solidFill>
                  <a:schemeClr val="tx1"/>
                </a:solidFill>
              </a:rPr>
              <a:t> in Java5 doesn’t provide info. about threading problems caused by ReentrantLock.</a:t>
            </a:r>
          </a:p>
          <a:p>
            <a:pPr lvl="1"/>
            <a:r>
              <a:rPr lang="en-US" altLang="en-US" dirty="0">
                <a:solidFill>
                  <a:schemeClr val="tx1"/>
                </a:solidFill>
              </a:rPr>
              <a:t>Java6 provides management and monitoring interface to do that</a:t>
            </a:r>
            <a:endParaRPr lang="en-US" altLang="en-US" dirty="0"/>
          </a:p>
        </p:txBody>
      </p:sp>
    </p:spTree>
    <p:extLst>
      <p:ext uri="{BB962C8B-B14F-4D97-AF65-F5344CB8AC3E}">
        <p14:creationId xmlns:p14="http://schemas.microsoft.com/office/powerpoint/2010/main" val="239439651"/>
      </p:ext>
    </p:extLst>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218882" y="3200400"/>
            <a:ext cx="1096994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463550" indent="-230188"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695325" indent="-230188"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914400" indent="-217488"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1173163" indent="-257175"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16303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0875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25447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0019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marL="0" indent="0" eaLnBrk="1" hangingPunct="1">
              <a:buFont typeface="Arial" charset="0"/>
              <a:buNone/>
              <a:defRPr/>
            </a:pPr>
            <a:endParaRPr lang="en-US" altLang="en-US" dirty="0" smtClean="0"/>
          </a:p>
          <a:p>
            <a:pPr eaLnBrk="1" hangingPunct="1">
              <a:buFont typeface="Wingdings" panose="05000000000000000000" pitchFamily="2" charset="2"/>
              <a:buChar char="q"/>
              <a:defRPr/>
            </a:pPr>
            <a:r>
              <a:rPr lang="en-US" altLang="en-US" dirty="0" smtClean="0"/>
              <a:t>   </a:t>
            </a:r>
            <a:r>
              <a:rPr lang="en-US" altLang="en-US" sz="1800" dirty="0" smtClean="0">
                <a:solidFill>
                  <a:schemeClr val="tx1"/>
                </a:solidFill>
              </a:rPr>
              <a:t>Flexibility at expense of </a:t>
            </a:r>
            <a:r>
              <a:rPr lang="en-US" altLang="en-US" sz="1800" b="1" dirty="0" smtClean="0">
                <a:solidFill>
                  <a:schemeClr val="tx1"/>
                </a:solidFill>
              </a:rPr>
              <a:t>Verbosity</a:t>
            </a:r>
          </a:p>
          <a:p>
            <a:pPr eaLnBrk="1" hangingPunct="1">
              <a:buFont typeface="Wingdings" panose="05000000000000000000" pitchFamily="2" charset="2"/>
              <a:buChar char="q"/>
              <a:defRPr/>
            </a:pPr>
            <a:endParaRPr lang="en-US" altLang="en-US" sz="1800" b="1" dirty="0" smtClean="0">
              <a:solidFill>
                <a:schemeClr val="tx1"/>
              </a:solidFill>
            </a:endParaRPr>
          </a:p>
          <a:p>
            <a:pPr lvl="2">
              <a:buFont typeface="Wingdings 3" pitchFamily="18" charset="2"/>
              <a:buNone/>
              <a:defRPr/>
            </a:pPr>
            <a:r>
              <a:rPr lang="en-US" altLang="en-US" sz="1600" dirty="0" err="1" smtClean="0">
                <a:solidFill>
                  <a:srgbClr val="C00000"/>
                </a:solidFill>
                <a:latin typeface="Courier New" pitchFamily="49" charset="0"/>
                <a:cs typeface="Courier New" pitchFamily="49" charset="0"/>
              </a:rPr>
              <a:t>lock.lock</a:t>
            </a:r>
            <a:r>
              <a:rPr lang="en-US" altLang="en-US" sz="1600" dirty="0" smtClean="0">
                <a:solidFill>
                  <a:srgbClr val="C00000"/>
                </a:solidFill>
                <a:latin typeface="Courier New" pitchFamily="49" charset="0"/>
                <a:cs typeface="Courier New" pitchFamily="49" charset="0"/>
              </a:rPr>
              <a:t>()</a:t>
            </a:r>
            <a:r>
              <a:rPr lang="en-US" altLang="en-US" sz="1600" dirty="0" smtClean="0">
                <a:latin typeface="Courier New" pitchFamily="49" charset="0"/>
                <a:cs typeface="Courier New" pitchFamily="49" charset="0"/>
              </a:rPr>
              <a:t>;</a:t>
            </a:r>
          </a:p>
          <a:p>
            <a:pPr lvl="2">
              <a:buFont typeface="Wingdings 3" pitchFamily="18" charset="2"/>
              <a:buNone/>
              <a:defRPr/>
            </a:pPr>
            <a:endParaRPr lang="en-US" altLang="en-US" sz="1600" dirty="0" smtClean="0">
              <a:latin typeface="Courier New" pitchFamily="49" charset="0"/>
              <a:cs typeface="Courier New" pitchFamily="49" charset="0"/>
            </a:endParaRPr>
          </a:p>
          <a:p>
            <a:pPr lvl="2">
              <a:buFont typeface="Wingdings 3" pitchFamily="18" charset="2"/>
              <a:buNone/>
              <a:defRPr/>
            </a:pPr>
            <a:r>
              <a:rPr lang="en-US" altLang="en-US" sz="1600" dirty="0" smtClean="0">
                <a:latin typeface="Courier New" pitchFamily="49" charset="0"/>
                <a:cs typeface="Courier New" pitchFamily="49" charset="0"/>
              </a:rPr>
              <a:t>try { </a:t>
            </a:r>
          </a:p>
          <a:p>
            <a:pPr lvl="2">
              <a:buFont typeface="Wingdings 3" pitchFamily="18" charset="2"/>
              <a:buNone/>
              <a:defRPr/>
            </a:pPr>
            <a:r>
              <a:rPr lang="en-US" altLang="en-US" sz="1600" dirty="0" smtClean="0">
                <a:latin typeface="Courier New" pitchFamily="49" charset="0"/>
                <a:cs typeface="Courier New" pitchFamily="49" charset="0"/>
              </a:rPr>
              <a:t>  action(); </a:t>
            </a:r>
          </a:p>
          <a:p>
            <a:pPr lvl="2">
              <a:buFont typeface="Wingdings 3" pitchFamily="18" charset="2"/>
              <a:buNone/>
              <a:defRPr/>
            </a:pPr>
            <a:endParaRPr lang="en-US" altLang="en-US" sz="1600" dirty="0" smtClean="0">
              <a:latin typeface="Courier New" pitchFamily="49" charset="0"/>
              <a:cs typeface="Courier New" pitchFamily="49" charset="0"/>
            </a:endParaRPr>
          </a:p>
          <a:p>
            <a:pPr lvl="2">
              <a:buFont typeface="Wingdings 3" pitchFamily="18" charset="2"/>
              <a:buNone/>
              <a:defRPr/>
            </a:pPr>
            <a:r>
              <a:rPr lang="en-US" altLang="en-US" sz="1600" dirty="0" smtClean="0">
                <a:latin typeface="Courier New" pitchFamily="49" charset="0"/>
                <a:cs typeface="Courier New" pitchFamily="49" charset="0"/>
              </a:rPr>
              <a:t>} finally { </a:t>
            </a:r>
          </a:p>
          <a:p>
            <a:pPr lvl="2">
              <a:buFont typeface="Wingdings 3" pitchFamily="18" charset="2"/>
              <a:buNone/>
              <a:defRPr/>
            </a:pPr>
            <a:r>
              <a:rPr lang="en-US" altLang="en-US" sz="1600" dirty="0" smtClean="0">
                <a:latin typeface="Courier New" pitchFamily="49" charset="0"/>
                <a:cs typeface="Courier New" pitchFamily="49" charset="0"/>
              </a:rPr>
              <a:t>  </a:t>
            </a:r>
            <a:r>
              <a:rPr lang="en-US" altLang="en-US" sz="1600" dirty="0" err="1" smtClean="0">
                <a:solidFill>
                  <a:srgbClr val="C00000"/>
                </a:solidFill>
                <a:latin typeface="Courier New" pitchFamily="49" charset="0"/>
                <a:cs typeface="Courier New" pitchFamily="49" charset="0"/>
              </a:rPr>
              <a:t>lock.unlock</a:t>
            </a:r>
            <a:r>
              <a:rPr lang="en-US" altLang="en-US" sz="1600" dirty="0" smtClean="0">
                <a:solidFill>
                  <a:srgbClr val="C00000"/>
                </a:solidFill>
                <a:latin typeface="Courier New" pitchFamily="49" charset="0"/>
                <a:cs typeface="Courier New" pitchFamily="49" charset="0"/>
              </a:rPr>
              <a:t>();</a:t>
            </a:r>
            <a:r>
              <a:rPr lang="en-US" altLang="en-US" sz="1600" dirty="0" smtClean="0">
                <a:latin typeface="Courier New" pitchFamily="49" charset="0"/>
                <a:cs typeface="Courier New" pitchFamily="49" charset="0"/>
              </a:rPr>
              <a:t> </a:t>
            </a:r>
          </a:p>
          <a:p>
            <a:pPr lvl="2">
              <a:buFont typeface="Wingdings 3" pitchFamily="18" charset="2"/>
              <a:buNone/>
              <a:defRPr/>
            </a:pPr>
            <a:r>
              <a:rPr lang="en-US" altLang="en-US" sz="1600" dirty="0" smtClean="0">
                <a:latin typeface="Courier New" pitchFamily="49" charset="0"/>
                <a:cs typeface="Courier New" pitchFamily="49" charset="0"/>
              </a:rPr>
              <a:t>}</a:t>
            </a:r>
          </a:p>
          <a:p>
            <a:pPr eaLnBrk="1" hangingPunct="1">
              <a:defRPr/>
            </a:pPr>
            <a:endParaRPr lang="en-US" altLang="en-US" dirty="0" smtClean="0"/>
          </a:p>
        </p:txBody>
      </p:sp>
      <p:pic>
        <p:nvPicPr>
          <p:cNvPr id="368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037" y="1371600"/>
            <a:ext cx="8318449"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2"/>
          <p:cNvSpPr txBox="1">
            <a:spLocks noChangeArrowheads="1"/>
          </p:cNvSpPr>
          <p:nvPr/>
        </p:nvSpPr>
        <p:spPr bwMode="auto">
          <a:xfrm>
            <a:off x="609441" y="48895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rgbClr val="EEECCB"/>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Lock API</a:t>
            </a:r>
          </a:p>
        </p:txBody>
      </p:sp>
    </p:spTree>
    <p:extLst>
      <p:ext uri="{BB962C8B-B14F-4D97-AF65-F5344CB8AC3E}">
        <p14:creationId xmlns:p14="http://schemas.microsoft.com/office/powerpoint/2010/main" val="1802815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arn(inVertical)">
                                      <p:cBhvr>
                                        <p:cTn id="7" dur="500"/>
                                        <p:tgtEl>
                                          <p:spTgt spid="7">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barn(inVertical)">
                                      <p:cBhvr>
                                        <p:cTn id="10" dur="500"/>
                                        <p:tgtEl>
                                          <p:spTgt spid="7">
                                            <p:txEl>
                                              <p:pRg st="3" end="3"/>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barn(inVertical)">
                                      <p:cBhvr>
                                        <p:cTn id="13" dur="500"/>
                                        <p:tgtEl>
                                          <p:spTgt spid="7">
                                            <p:txEl>
                                              <p:pRg st="5" end="5"/>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barn(inVertical)">
                                      <p:cBhvr>
                                        <p:cTn id="16" dur="500"/>
                                        <p:tgtEl>
                                          <p:spTgt spid="7">
                                            <p:txEl>
                                              <p:pRg st="6" end="6"/>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barn(inVertical)">
                                      <p:cBhvr>
                                        <p:cTn id="19" dur="500"/>
                                        <p:tgtEl>
                                          <p:spTgt spid="7">
                                            <p:txEl>
                                              <p:pRg st="8" end="8"/>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barn(inVertical)">
                                      <p:cBhvr>
                                        <p:cTn id="22" dur="500"/>
                                        <p:tgtEl>
                                          <p:spTgt spid="7">
                                            <p:txEl>
                                              <p:pRg st="9" end="9"/>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barn(inVertical)">
                                      <p:cBhvr>
                                        <p:cTn id="25"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4"/>
          <p:cNvSpPr txBox="1">
            <a:spLocks noChangeArrowheads="1"/>
          </p:cNvSpPr>
          <p:nvPr/>
        </p:nvSpPr>
        <p:spPr bwMode="auto">
          <a:xfrm>
            <a:off x="1218883" y="1371600"/>
            <a:ext cx="10360501"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cs typeface="Arial" charset="0"/>
              </a:defRPr>
            </a:lvl1pPr>
            <a:lvl2pPr marL="37931725" indent="-37474525" eaLnBrk="0" hangingPunct="0">
              <a:defRPr sz="2400">
                <a:solidFill>
                  <a:schemeClr val="tx1"/>
                </a:solidFill>
                <a:latin typeface="Times New Roman" charset="0"/>
                <a:cs typeface="Arial" charset="0"/>
              </a:defRPr>
            </a:lvl2pPr>
            <a:lvl3pPr eaLnBrk="0" hangingPunct="0">
              <a:defRPr sz="2400">
                <a:solidFill>
                  <a:schemeClr val="tx1"/>
                </a:solidFill>
                <a:latin typeface="Times New Roman" charset="0"/>
                <a:cs typeface="Arial" charset="0"/>
              </a:defRPr>
            </a:lvl3pPr>
            <a:lvl4pPr eaLnBrk="0" hangingPunct="0">
              <a:defRPr sz="2400">
                <a:solidFill>
                  <a:schemeClr val="tx1"/>
                </a:solidFill>
                <a:latin typeface="Times New Roman" charset="0"/>
                <a:cs typeface="Arial" charset="0"/>
              </a:defRPr>
            </a:lvl4pPr>
            <a:lvl5pPr eaLnBrk="0" hangingPunct="0">
              <a:defRPr sz="2400">
                <a:solidFill>
                  <a:schemeClr val="tx1"/>
                </a:solidFill>
                <a:latin typeface="Times New Roman" charset="0"/>
                <a:cs typeface="Arial" charset="0"/>
              </a:defRPr>
            </a:lvl5pPr>
            <a:lvl6pPr marL="457200" eaLnBrk="0" fontAlgn="base" hangingPunct="0">
              <a:spcBef>
                <a:spcPct val="0"/>
              </a:spcBef>
              <a:spcAft>
                <a:spcPct val="0"/>
              </a:spcAft>
              <a:defRPr sz="2400">
                <a:solidFill>
                  <a:schemeClr val="tx1"/>
                </a:solidFill>
                <a:latin typeface="Times New Roman" charset="0"/>
                <a:cs typeface="Arial" charset="0"/>
              </a:defRPr>
            </a:lvl6pPr>
            <a:lvl7pPr marL="914400" eaLnBrk="0" fontAlgn="base" hangingPunct="0">
              <a:spcBef>
                <a:spcPct val="0"/>
              </a:spcBef>
              <a:spcAft>
                <a:spcPct val="0"/>
              </a:spcAft>
              <a:defRPr sz="2400">
                <a:solidFill>
                  <a:schemeClr val="tx1"/>
                </a:solidFill>
                <a:latin typeface="Times New Roman" charset="0"/>
                <a:cs typeface="Arial" charset="0"/>
              </a:defRPr>
            </a:lvl7pPr>
            <a:lvl8pPr marL="1371600" eaLnBrk="0" fontAlgn="base" hangingPunct="0">
              <a:spcBef>
                <a:spcPct val="0"/>
              </a:spcBef>
              <a:spcAft>
                <a:spcPct val="0"/>
              </a:spcAft>
              <a:defRPr sz="2400">
                <a:solidFill>
                  <a:schemeClr val="tx1"/>
                </a:solidFill>
                <a:latin typeface="Times New Roman" charset="0"/>
                <a:cs typeface="Arial" charset="0"/>
              </a:defRPr>
            </a:lvl8pPr>
            <a:lvl9pPr marL="1828800" eaLnBrk="0" fontAlgn="base" hangingPunct="0">
              <a:spcBef>
                <a:spcPct val="0"/>
              </a:spcBef>
              <a:spcAft>
                <a:spcPct val="0"/>
              </a:spcAft>
              <a:defRPr sz="2400">
                <a:solidFill>
                  <a:schemeClr val="tx1"/>
                </a:solidFill>
                <a:latin typeface="Times New Roman" charset="0"/>
                <a:cs typeface="Arial" charset="0"/>
              </a:defRPr>
            </a:lvl9pPr>
          </a:lstStyle>
          <a:p>
            <a:pPr eaLnBrk="1" hangingPunct="1">
              <a:defRPr/>
            </a:pPr>
            <a:r>
              <a:rPr lang="en-US" altLang="en-US" sz="1600" dirty="0">
                <a:solidFill>
                  <a:srgbClr val="404040"/>
                </a:solidFill>
                <a:latin typeface="Courier New" pitchFamily="49" charset="0"/>
                <a:cs typeface="Courier New" pitchFamily="49" charset="0"/>
              </a:rPr>
              <a:t>private Lock </a:t>
            </a:r>
            <a:r>
              <a:rPr lang="en-US" altLang="en-US" sz="1600" dirty="0" err="1">
                <a:solidFill>
                  <a:srgbClr val="404040"/>
                </a:solidFill>
                <a:latin typeface="Courier New" pitchFamily="49" charset="0"/>
                <a:cs typeface="Courier New" pitchFamily="49" charset="0"/>
              </a:rPr>
              <a:t>myLock</a:t>
            </a:r>
            <a:r>
              <a:rPr lang="en-US" altLang="en-US" sz="1600" dirty="0">
                <a:solidFill>
                  <a:srgbClr val="404040"/>
                </a:solidFill>
                <a:latin typeface="Courier New" pitchFamily="49" charset="0"/>
                <a:cs typeface="Courier New" pitchFamily="49" charset="0"/>
              </a:rPr>
              <a:t> = new ReentrantLock();</a:t>
            </a:r>
          </a:p>
          <a:p>
            <a:pPr eaLnBrk="1" hangingPunct="1">
              <a:defRPr/>
            </a:pPr>
            <a:endParaRPr lang="en-US" altLang="en-US" sz="1600" dirty="0" smtClean="0">
              <a:latin typeface="Arial" panose="020B0604020202020204" pitchFamily="34" charset="0"/>
              <a:cs typeface="Arial" panose="020B0604020202020204" pitchFamily="34" charset="0"/>
            </a:endParaRPr>
          </a:p>
          <a:p>
            <a:pPr eaLnBrk="1" hangingPunct="1">
              <a:defRPr/>
            </a:pPr>
            <a:endParaRPr lang="en-US" altLang="en-US" sz="1600" dirty="0">
              <a:latin typeface="Arial" panose="020B0604020202020204" pitchFamily="34" charset="0"/>
              <a:cs typeface="Arial" panose="020B0604020202020204" pitchFamily="34" charset="0"/>
            </a:endParaRPr>
          </a:p>
          <a:p>
            <a:pPr eaLnBrk="1" hangingPunct="1">
              <a:defRPr/>
            </a:pPr>
            <a:r>
              <a:rPr lang="en-US" altLang="en-US" sz="1600" dirty="0" err="1">
                <a:solidFill>
                  <a:srgbClr val="C00000"/>
                </a:solidFill>
                <a:latin typeface="Courier New" pitchFamily="49" charset="0"/>
                <a:cs typeface="Courier New" pitchFamily="49" charset="0"/>
              </a:rPr>
              <a:t>myLock.lock</a:t>
            </a:r>
            <a:r>
              <a:rPr lang="en-US" altLang="en-US" sz="1600" dirty="0">
                <a:solidFill>
                  <a:srgbClr val="C00000"/>
                </a:solidFill>
                <a:latin typeface="Courier New" pitchFamily="49" charset="0"/>
                <a:cs typeface="Courier New" pitchFamily="49" charset="0"/>
              </a:rPr>
              <a:t>();</a:t>
            </a:r>
          </a:p>
          <a:p>
            <a:pPr eaLnBrk="1" hangingPunct="1">
              <a:defRPr/>
            </a:pPr>
            <a:r>
              <a:rPr lang="en-US" altLang="en-US" sz="1600" dirty="0">
                <a:solidFill>
                  <a:srgbClr val="404040"/>
                </a:solidFill>
                <a:latin typeface="Courier New" pitchFamily="49" charset="0"/>
                <a:cs typeface="Courier New" pitchFamily="49" charset="0"/>
              </a:rPr>
              <a:t>try{</a:t>
            </a:r>
          </a:p>
          <a:p>
            <a:pPr eaLnBrk="1" hangingPunct="1">
              <a:defRPr/>
            </a:pPr>
            <a:r>
              <a:rPr lang="en-US" altLang="en-US" sz="1600" dirty="0">
                <a:solidFill>
                  <a:srgbClr val="404040"/>
                </a:solidFill>
                <a:latin typeface="Courier New" pitchFamily="49" charset="0"/>
                <a:cs typeface="Courier New" pitchFamily="49" charset="0"/>
              </a:rPr>
              <a:t>         // synchronized code here</a:t>
            </a:r>
          </a:p>
          <a:p>
            <a:pPr eaLnBrk="1" hangingPunct="1">
              <a:defRPr/>
            </a:pPr>
            <a:r>
              <a:rPr lang="en-US" altLang="en-US" sz="1600" dirty="0">
                <a:solidFill>
                  <a:srgbClr val="404040"/>
                </a:solidFill>
                <a:latin typeface="Courier New" pitchFamily="49" charset="0"/>
                <a:cs typeface="Courier New" pitchFamily="49" charset="0"/>
              </a:rPr>
              <a:t>} finally {</a:t>
            </a:r>
          </a:p>
          <a:p>
            <a:pPr eaLnBrk="1" hangingPunct="1">
              <a:defRPr/>
            </a:pPr>
            <a:r>
              <a:rPr lang="en-US" altLang="en-US" sz="1600" dirty="0">
                <a:solidFill>
                  <a:srgbClr val="404040"/>
                </a:solidFill>
                <a:latin typeface="Courier New" pitchFamily="49" charset="0"/>
                <a:cs typeface="Courier New" pitchFamily="49" charset="0"/>
              </a:rPr>
              <a:t>        </a:t>
            </a:r>
            <a:r>
              <a:rPr lang="en-US" altLang="en-US" sz="1600" dirty="0">
                <a:solidFill>
                  <a:srgbClr val="C00000"/>
                </a:solidFill>
                <a:latin typeface="Courier New" pitchFamily="49" charset="0"/>
                <a:cs typeface="Courier New" pitchFamily="49" charset="0"/>
              </a:rPr>
              <a:t> </a:t>
            </a:r>
            <a:r>
              <a:rPr lang="en-US" altLang="en-US" sz="1600" dirty="0" err="1">
                <a:solidFill>
                  <a:srgbClr val="C00000"/>
                </a:solidFill>
                <a:latin typeface="Courier New" pitchFamily="49" charset="0"/>
                <a:cs typeface="Courier New" pitchFamily="49" charset="0"/>
              </a:rPr>
              <a:t>myLock.unlock</a:t>
            </a:r>
            <a:r>
              <a:rPr lang="en-US" altLang="en-US" sz="1600" dirty="0">
                <a:solidFill>
                  <a:srgbClr val="C00000"/>
                </a:solidFill>
                <a:latin typeface="Courier New" pitchFamily="49" charset="0"/>
                <a:cs typeface="Courier New" pitchFamily="49" charset="0"/>
              </a:rPr>
              <a:t>();</a:t>
            </a:r>
          </a:p>
          <a:p>
            <a:pPr eaLnBrk="1" hangingPunct="1">
              <a:defRPr/>
            </a:pPr>
            <a:r>
              <a:rPr lang="en-US" altLang="en-US" sz="1600" dirty="0">
                <a:solidFill>
                  <a:srgbClr val="404040"/>
                </a:solidFill>
                <a:latin typeface="Courier New" pitchFamily="49" charset="0"/>
                <a:cs typeface="Courier New" pitchFamily="49" charset="0"/>
              </a:rPr>
              <a:t>}</a:t>
            </a:r>
          </a:p>
          <a:p>
            <a:pPr eaLnBrk="1" hangingPunct="1">
              <a:defRPr/>
            </a:pPr>
            <a:endParaRPr lang="en-US" altLang="en-US" sz="1600" dirty="0">
              <a:latin typeface="Arial" panose="020B0604020202020204" pitchFamily="34" charset="0"/>
              <a:cs typeface="Arial" panose="020B0604020202020204" pitchFamily="34" charset="0"/>
            </a:endParaRPr>
          </a:p>
          <a:p>
            <a:pPr eaLnBrk="1" hangingPunct="1">
              <a:defRPr/>
            </a:pPr>
            <a:endParaRPr lang="en-US" altLang="en-US" sz="1600" dirty="0">
              <a:latin typeface="Arial" panose="020B0604020202020204" pitchFamily="34" charset="0"/>
              <a:cs typeface="Arial" panose="020B0604020202020204" pitchFamily="34" charset="0"/>
            </a:endParaRPr>
          </a:p>
          <a:p>
            <a:pPr marL="285750" indent="-285750" eaLnBrk="1" hangingPunct="1">
              <a:lnSpc>
                <a:spcPct val="200000"/>
              </a:lnSpc>
              <a:buFont typeface="Wingdings" panose="05000000000000000000" pitchFamily="2" charset="2"/>
              <a:buChar char="q"/>
              <a:defRPr/>
            </a:pPr>
            <a:r>
              <a:rPr lang="en-US" altLang="en-US" sz="1600" dirty="0">
                <a:latin typeface="Arial" panose="020B0604020202020204" pitchFamily="34" charset="0"/>
                <a:cs typeface="Arial" panose="020B0604020202020204" pitchFamily="34" charset="0"/>
              </a:rPr>
              <a:t> lock() method blocs until lock is available</a:t>
            </a:r>
          </a:p>
          <a:p>
            <a:pPr marL="285750" indent="-285750" eaLnBrk="1" hangingPunct="1">
              <a:lnSpc>
                <a:spcPct val="200000"/>
              </a:lnSpc>
              <a:buFont typeface="Wingdings" panose="05000000000000000000" pitchFamily="2" charset="2"/>
              <a:buChar char="q"/>
              <a:defRPr/>
            </a:pPr>
            <a:r>
              <a:rPr lang="en-US" altLang="en-US" sz="1600" dirty="0">
                <a:latin typeface="Arial" panose="020B0604020202020204" pitchFamily="34" charset="0"/>
                <a:cs typeface="Arial" panose="020B0604020202020204" pitchFamily="34" charset="0"/>
              </a:rPr>
              <a:t> This is same as synchronized code block but attempt to acquire </a:t>
            </a:r>
            <a:r>
              <a:rPr lang="en-US" altLang="en-US" sz="1600" dirty="0" smtClean="0">
                <a:latin typeface="Arial" panose="020B0604020202020204" pitchFamily="34" charset="0"/>
                <a:cs typeface="Arial" panose="020B0604020202020204" pitchFamily="34" charset="0"/>
              </a:rPr>
              <a:t>lock </a:t>
            </a:r>
            <a:r>
              <a:rPr lang="en-US" altLang="en-US" sz="1600" dirty="0">
                <a:latin typeface="Arial" panose="020B0604020202020204" pitchFamily="34" charset="0"/>
                <a:cs typeface="Arial" panose="020B0604020202020204" pitchFamily="34" charset="0"/>
              </a:rPr>
              <a:t>is explicit.</a:t>
            </a:r>
          </a:p>
          <a:p>
            <a:pPr marL="285750" indent="-285750" eaLnBrk="1" hangingPunct="1">
              <a:lnSpc>
                <a:spcPct val="200000"/>
              </a:lnSpc>
              <a:buFont typeface="Wingdings" panose="05000000000000000000" pitchFamily="2" charset="2"/>
              <a:buChar char="q"/>
              <a:defRPr/>
            </a:pPr>
            <a:r>
              <a:rPr lang="en-US" altLang="en-US" sz="1600" dirty="0">
                <a:latin typeface="Arial" panose="020B0604020202020204" pitchFamily="34" charset="0"/>
                <a:cs typeface="Arial" panose="020B0604020202020204" pitchFamily="34" charset="0"/>
              </a:rPr>
              <a:t> It is reentrant because a thread can reacquire a lock it already owns.</a:t>
            </a:r>
          </a:p>
          <a:p>
            <a:pPr eaLnBrk="1" hangingPunct="1">
              <a:defRPr/>
            </a:pPr>
            <a:endParaRPr lang="en-US" altLang="en-US" dirty="0"/>
          </a:p>
        </p:txBody>
      </p:sp>
      <p:sp>
        <p:nvSpPr>
          <p:cNvPr id="5" name="Rectangle 2"/>
          <p:cNvSpPr txBox="1">
            <a:spLocks noChangeArrowheads="1"/>
          </p:cNvSpPr>
          <p:nvPr/>
        </p:nvSpPr>
        <p:spPr bwMode="auto">
          <a:xfrm>
            <a:off x="609441" y="48895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rgbClr val="EEECCB"/>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Basics of Lock</a:t>
            </a:r>
          </a:p>
        </p:txBody>
      </p:sp>
    </p:spTree>
    <p:extLst>
      <p:ext uri="{BB962C8B-B14F-4D97-AF65-F5344CB8AC3E}">
        <p14:creationId xmlns:p14="http://schemas.microsoft.com/office/powerpoint/2010/main" val="716900102"/>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410" y="1398588"/>
            <a:ext cx="6293327"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2"/>
          <p:cNvSpPr txBox="1">
            <a:spLocks noChangeArrowheads="1"/>
          </p:cNvSpPr>
          <p:nvPr/>
        </p:nvSpPr>
        <p:spPr bwMode="auto">
          <a:xfrm>
            <a:off x="711015" y="45720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rgbClr val="EEECCB"/>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Lock Example</a:t>
            </a:r>
          </a:p>
        </p:txBody>
      </p:sp>
    </p:spTree>
    <p:extLst>
      <p:ext uri="{BB962C8B-B14F-4D97-AF65-F5344CB8AC3E}">
        <p14:creationId xmlns:p14="http://schemas.microsoft.com/office/powerpoint/2010/main" val="3944702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39939"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35844" name="Rectangle 2"/>
          <p:cNvSpPr txBox="1">
            <a:spLocks noChangeArrowheads="1"/>
          </p:cNvSpPr>
          <p:nvPr/>
        </p:nvSpPr>
        <p:spPr bwMode="auto">
          <a:xfrm>
            <a:off x="600977" y="48895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chemeClr val="accent4"/>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Reentrant Locks</a:t>
            </a:r>
          </a:p>
        </p:txBody>
      </p:sp>
      <p:sp>
        <p:nvSpPr>
          <p:cNvPr id="39941" name="Rectangle 3"/>
          <p:cNvSpPr txBox="1">
            <a:spLocks noChangeArrowheads="1"/>
          </p:cNvSpPr>
          <p:nvPr/>
        </p:nvSpPr>
        <p:spPr bwMode="auto">
          <a:xfrm>
            <a:off x="783453" y="1143000"/>
            <a:ext cx="10969943" cy="482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ct val="200000"/>
              </a:lnSpc>
              <a:buFont typeface="Wingdings" pitchFamily="2" charset="2"/>
              <a:buChar char="q"/>
            </a:pPr>
            <a:r>
              <a:rPr lang="en-US" altLang="en-US" dirty="0">
                <a:latin typeface="Arial" charset="0"/>
                <a:cs typeface="Arial" charset="0"/>
              </a:rPr>
              <a:t>  Most widely used implementation class of Lock interface</a:t>
            </a:r>
          </a:p>
          <a:p>
            <a:pPr>
              <a:lnSpc>
                <a:spcPct val="200000"/>
              </a:lnSpc>
              <a:buFont typeface="Wingdings" pitchFamily="2" charset="2"/>
              <a:buChar char="q"/>
            </a:pPr>
            <a:r>
              <a:rPr lang="en-US" altLang="en-US" dirty="0">
                <a:latin typeface="Arial" charset="0"/>
                <a:cs typeface="Arial" charset="0"/>
              </a:rPr>
              <a:t>  Provides same locking &amp; memory semantics as intrinsic locking.</a:t>
            </a:r>
          </a:p>
          <a:p>
            <a:pPr>
              <a:lnSpc>
                <a:spcPct val="200000"/>
              </a:lnSpc>
              <a:buFont typeface="Wingdings" pitchFamily="2" charset="2"/>
              <a:buChar char="q"/>
            </a:pPr>
            <a:r>
              <a:rPr lang="en-US" altLang="en-US" dirty="0">
                <a:latin typeface="Arial" charset="0"/>
                <a:cs typeface="Arial" charset="0"/>
              </a:rPr>
              <a:t>  Adds features of timed lock waits, interruptible lock waits, fairness.</a:t>
            </a:r>
          </a:p>
          <a:p>
            <a:pPr>
              <a:lnSpc>
                <a:spcPct val="200000"/>
              </a:lnSpc>
              <a:buFont typeface="Wingdings" pitchFamily="2" charset="2"/>
              <a:buChar char="q"/>
            </a:pPr>
            <a:r>
              <a:rPr lang="en-US" altLang="en-US" dirty="0">
                <a:latin typeface="Arial" charset="0"/>
                <a:cs typeface="Arial" charset="0"/>
              </a:rPr>
              <a:t>  Contains some utility methods to get the thread holding/waiting the lock</a:t>
            </a:r>
          </a:p>
          <a:p>
            <a:pPr>
              <a:lnSpc>
                <a:spcPct val="200000"/>
              </a:lnSpc>
              <a:buFont typeface="Wingdings" pitchFamily="2" charset="2"/>
              <a:buChar char="q"/>
            </a:pPr>
            <a:r>
              <a:rPr lang="en-US" altLang="en-US" dirty="0">
                <a:latin typeface="Arial" charset="0"/>
                <a:cs typeface="Arial" charset="0"/>
              </a:rPr>
              <a:t>  Choosing b/w ReentrantLock and synchronized ?? </a:t>
            </a:r>
            <a:endParaRPr lang="en-US" altLang="en-US" dirty="0" smtClean="0">
              <a:latin typeface="Arial" charset="0"/>
              <a:cs typeface="Arial" charset="0"/>
            </a:endParaRPr>
          </a:p>
          <a:p>
            <a:pPr>
              <a:lnSpc>
                <a:spcPct val="200000"/>
              </a:lnSpc>
              <a:buFont typeface="Wingdings" pitchFamily="2" charset="2"/>
              <a:buChar char="q"/>
            </a:pPr>
            <a:r>
              <a:rPr lang="en-US" altLang="en-US" dirty="0">
                <a:latin typeface="Arial" charset="0"/>
                <a:cs typeface="Arial" charset="0"/>
              </a:rPr>
              <a:t>The ReentrantLock implementation duplicates </a:t>
            </a:r>
            <a:r>
              <a:rPr lang="en-US" altLang="en-US" dirty="0" smtClean="0">
                <a:latin typeface="Arial" charset="0"/>
                <a:cs typeface="Arial" charset="0"/>
              </a:rPr>
              <a:t>the functionality </a:t>
            </a:r>
            <a:r>
              <a:rPr lang="en-US" altLang="en-US" dirty="0">
                <a:latin typeface="Arial" charset="0"/>
                <a:cs typeface="Arial" charset="0"/>
              </a:rPr>
              <a:t>of the synchronized keyword but also </a:t>
            </a:r>
            <a:r>
              <a:rPr lang="en-US" altLang="en-US" dirty="0" smtClean="0">
                <a:latin typeface="Arial" charset="0"/>
                <a:cs typeface="Arial" charset="0"/>
              </a:rPr>
              <a:t>provides additional </a:t>
            </a:r>
            <a:r>
              <a:rPr lang="en-US" altLang="en-US" dirty="0">
                <a:latin typeface="Arial" charset="0"/>
                <a:cs typeface="Arial" charset="0"/>
              </a:rPr>
              <a:t>functionality such as obtaining information </a:t>
            </a:r>
            <a:r>
              <a:rPr lang="en-US" altLang="en-US" dirty="0" smtClean="0">
                <a:latin typeface="Arial" charset="0"/>
                <a:cs typeface="Arial" charset="0"/>
              </a:rPr>
              <a:t>about the </a:t>
            </a:r>
            <a:r>
              <a:rPr lang="en-US" altLang="en-US" dirty="0">
                <a:latin typeface="Arial" charset="0"/>
                <a:cs typeface="Arial" charset="0"/>
              </a:rPr>
              <a:t>state of the lock, non-blocking </a:t>
            </a:r>
            <a:r>
              <a:rPr lang="en-US" altLang="en-US" dirty="0" err="1">
                <a:latin typeface="Arial" charset="0"/>
                <a:cs typeface="Arial" charset="0"/>
              </a:rPr>
              <a:t>tryLock</a:t>
            </a:r>
            <a:r>
              <a:rPr lang="en-US" altLang="en-US" dirty="0">
                <a:latin typeface="Arial" charset="0"/>
                <a:cs typeface="Arial" charset="0"/>
              </a:rPr>
              <a:t>(), and </a:t>
            </a:r>
            <a:r>
              <a:rPr lang="en-US" altLang="en-US" dirty="0" smtClean="0">
                <a:latin typeface="Arial" charset="0"/>
                <a:cs typeface="Arial" charset="0"/>
              </a:rPr>
              <a:t>interruptible locking</a:t>
            </a:r>
            <a:r>
              <a:rPr lang="en-US" altLang="en-US" dirty="0">
                <a:latin typeface="Arial" charset="0"/>
                <a:cs typeface="Arial" charset="0"/>
              </a:rPr>
              <a:t>.</a:t>
            </a:r>
          </a:p>
        </p:txBody>
      </p:sp>
    </p:spTree>
    <p:extLst>
      <p:ext uri="{BB962C8B-B14F-4D97-AF65-F5344CB8AC3E}">
        <p14:creationId xmlns:p14="http://schemas.microsoft.com/office/powerpoint/2010/main" val="521843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p:cNvSpPr>
          <p:nvPr/>
        </p:nvSpPr>
        <p:spPr bwMode="auto">
          <a:xfrm>
            <a:off x="600977"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ts val="2400"/>
              </a:lnSpc>
              <a:spcBef>
                <a:spcPct val="0"/>
              </a:spcBef>
              <a:buClrTx/>
              <a:buSzTx/>
              <a:buFontTx/>
              <a:buNone/>
            </a:pPr>
            <a:r>
              <a:rPr lang="en-US" altLang="en-US" sz="2600">
                <a:solidFill>
                  <a:srgbClr val="355F99"/>
                </a:solidFill>
              </a:rPr>
              <a:t>Multiprocessing vs Multithreading</a:t>
            </a:r>
            <a:br>
              <a:rPr lang="en-US" altLang="en-US" sz="2600">
                <a:solidFill>
                  <a:srgbClr val="355F99"/>
                </a:solidFill>
              </a:rPr>
            </a:br>
            <a:endParaRPr lang="en-US" altLang="en-US" sz="2600">
              <a:solidFill>
                <a:srgbClr val="355F99"/>
              </a:solidFill>
            </a:endParaRPr>
          </a:p>
        </p:txBody>
      </p:sp>
      <p:sp>
        <p:nvSpPr>
          <p:cNvPr id="5" name="Content Placeholder 2"/>
          <p:cNvSpPr txBox="1">
            <a:spLocks/>
          </p:cNvSpPr>
          <p:nvPr/>
        </p:nvSpPr>
        <p:spPr bwMode="auto">
          <a:xfrm>
            <a:off x="594629" y="984250"/>
            <a:ext cx="1096994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463550" indent="-230188"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r>
              <a:rPr lang="en-US" altLang="en-US"/>
              <a:t>Multi-processing</a:t>
            </a:r>
          </a:p>
          <a:p>
            <a:pPr lvl="1"/>
            <a:r>
              <a:rPr lang="en-US" altLang="en-US"/>
              <a:t>Multiprocessing involved multiple processes, not necessarily multiple processors.</a:t>
            </a:r>
          </a:p>
          <a:p>
            <a:pPr lvl="1"/>
            <a:r>
              <a:rPr lang="en-US" altLang="en-US"/>
              <a:t>Multiple processes can run on a single processor because the processor does the work of switching from one process to another</a:t>
            </a:r>
          </a:p>
          <a:p>
            <a:pPr lvl="1"/>
            <a:r>
              <a:rPr lang="en-US" altLang="en-US"/>
              <a:t>Operating system controls switching</a:t>
            </a:r>
          </a:p>
          <a:p>
            <a:pPr lvl="1"/>
            <a:endParaRPr lang="en-US" altLang="en-US"/>
          </a:p>
          <a:p>
            <a:r>
              <a:rPr lang="en-US" altLang="en-US"/>
              <a:t>Multithreading</a:t>
            </a:r>
          </a:p>
          <a:p>
            <a:pPr lvl="1"/>
            <a:r>
              <a:rPr lang="en-US" altLang="en-US"/>
              <a:t>Parallel execution on single or multiple processors using more than one threads</a:t>
            </a:r>
          </a:p>
          <a:p>
            <a:pPr lvl="1"/>
            <a:r>
              <a:rPr lang="en-US" altLang="en-US"/>
              <a:t>All the threads uses single JVM which is nothing but a process</a:t>
            </a:r>
          </a:p>
          <a:p>
            <a:pPr lvl="1"/>
            <a:endParaRPr lang="en-US" altLang="en-US"/>
          </a:p>
          <a:p>
            <a:pPr lvl="1"/>
            <a:endParaRPr lang="en-US" altLang="en-US"/>
          </a:p>
        </p:txBody>
      </p:sp>
    </p:spTree>
    <p:extLst>
      <p:ext uri="{BB962C8B-B14F-4D97-AF65-F5344CB8AC3E}">
        <p14:creationId xmlns:p14="http://schemas.microsoft.com/office/powerpoint/2010/main" val="901164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arn(inVertical)">
                                      <p:cBhvr>
                                        <p:cTn id="21" dur="500"/>
                                        <p:tgtEl>
                                          <p:spTgt spid="5">
                                            <p:txEl>
                                              <p:pRg st="5" end="5"/>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arn(inVertical)">
                                      <p:cBhvr>
                                        <p:cTn id="24" dur="500"/>
                                        <p:tgtEl>
                                          <p:spTgt spid="5">
                                            <p:txEl>
                                              <p:pRg st="6" end="6"/>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arn(inVertical)">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39939"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35844" name="Rectangle 2"/>
          <p:cNvSpPr txBox="1">
            <a:spLocks noChangeArrowheads="1"/>
          </p:cNvSpPr>
          <p:nvPr/>
        </p:nvSpPr>
        <p:spPr bwMode="auto">
          <a:xfrm>
            <a:off x="600977" y="48895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chemeClr val="accent4"/>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Reentrant Locks</a:t>
            </a:r>
          </a:p>
        </p:txBody>
      </p:sp>
      <p:sp>
        <p:nvSpPr>
          <p:cNvPr id="39941" name="Rectangle 3"/>
          <p:cNvSpPr txBox="1">
            <a:spLocks noChangeArrowheads="1"/>
          </p:cNvSpPr>
          <p:nvPr/>
        </p:nvSpPr>
        <p:spPr bwMode="auto">
          <a:xfrm>
            <a:off x="783453" y="1143000"/>
            <a:ext cx="10969943" cy="482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just">
              <a:lnSpc>
                <a:spcPct val="200000"/>
              </a:lnSpc>
              <a:buFont typeface="Wingdings" pitchFamily="2" charset="2"/>
              <a:buChar char="q"/>
            </a:pPr>
            <a:r>
              <a:rPr lang="en-US" altLang="en-US" dirty="0">
                <a:latin typeface="Arial" charset="0"/>
                <a:cs typeface="Arial" charset="0"/>
              </a:rPr>
              <a:t>  </a:t>
            </a:r>
            <a:r>
              <a:rPr lang="en-US" altLang="en-US" dirty="0" smtClean="0">
                <a:latin typeface="Arial" charset="0"/>
                <a:cs typeface="Arial" charset="0"/>
              </a:rPr>
              <a:t>When a thread requests a lock that is already held by another thread, the requesting thread blocks. But because intrinsic locks are reentrant, if a thread tries to acquire a lock that it already holds, the requests succeeds. </a:t>
            </a:r>
          </a:p>
          <a:p>
            <a:pPr algn="just">
              <a:lnSpc>
                <a:spcPct val="200000"/>
              </a:lnSpc>
              <a:buFont typeface="Wingdings" pitchFamily="2" charset="2"/>
              <a:buChar char="q"/>
            </a:pPr>
            <a:r>
              <a:rPr lang="en-US" altLang="en-US" dirty="0" smtClean="0">
                <a:latin typeface="Arial" charset="0"/>
                <a:cs typeface="Arial" charset="0"/>
              </a:rPr>
              <a:t>Reentrancy means that locks are acquired on a per-thread rather than per-invocation basis. </a:t>
            </a:r>
          </a:p>
          <a:p>
            <a:pPr algn="just">
              <a:lnSpc>
                <a:spcPct val="200000"/>
              </a:lnSpc>
              <a:buFont typeface="Wingdings" pitchFamily="2" charset="2"/>
              <a:buChar char="q"/>
            </a:pPr>
            <a:r>
              <a:rPr lang="en-US" altLang="en-US" dirty="0" smtClean="0">
                <a:latin typeface="Arial" charset="0"/>
                <a:cs typeface="Arial" charset="0"/>
              </a:rPr>
              <a:t>Reentrancy is implemented by associating with each lock an acquisition count and an owning thread. When the count is zero, the lock is considered unheld. When a thread acquires a previously unheld lock, the JVM records the owner and sets the acquisition count to one. If the same thread acquires the lock again, the count is incremented, and when owning thread exits they synchronized block, the count is decremented. When the count reaches zero the lock is released. </a:t>
            </a:r>
          </a:p>
          <a:p>
            <a:pPr algn="just">
              <a:lnSpc>
                <a:spcPct val="200000"/>
              </a:lnSpc>
              <a:buFont typeface="Wingdings" pitchFamily="2" charset="2"/>
              <a:buChar char="q"/>
            </a:pPr>
            <a:r>
              <a:rPr lang="en-US" altLang="en-US" dirty="0" smtClean="0">
                <a:latin typeface="Arial" charset="0"/>
                <a:cs typeface="Arial" charset="0"/>
              </a:rPr>
              <a:t>Reentrancy facilitates encapsulation of locking behavior, and thus simplifies the development of object-oriented code. </a:t>
            </a:r>
            <a:endParaRPr lang="en-US" altLang="en-US" dirty="0">
              <a:latin typeface="Arial" charset="0"/>
              <a:cs typeface="Arial" charset="0"/>
            </a:endParaRPr>
          </a:p>
        </p:txBody>
      </p:sp>
    </p:spTree>
    <p:extLst>
      <p:ext uri="{BB962C8B-B14F-4D97-AF65-F5344CB8AC3E}">
        <p14:creationId xmlns:p14="http://schemas.microsoft.com/office/powerpoint/2010/main" val="3178741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39939"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35844" name="Rectangle 2"/>
          <p:cNvSpPr txBox="1">
            <a:spLocks noChangeArrowheads="1"/>
          </p:cNvSpPr>
          <p:nvPr/>
        </p:nvSpPr>
        <p:spPr bwMode="auto">
          <a:xfrm>
            <a:off x="600977" y="48895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chemeClr val="accent4"/>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Reentrant Locks</a:t>
            </a:r>
          </a:p>
        </p:txBody>
      </p:sp>
      <p:sp>
        <p:nvSpPr>
          <p:cNvPr id="39941" name="Rectangle 3"/>
          <p:cNvSpPr txBox="1">
            <a:spLocks noChangeArrowheads="1"/>
          </p:cNvSpPr>
          <p:nvPr/>
        </p:nvSpPr>
        <p:spPr bwMode="auto">
          <a:xfrm>
            <a:off x="783453" y="1143000"/>
            <a:ext cx="10969943" cy="482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marL="0" indent="0">
              <a:buNone/>
            </a:pPr>
            <a:r>
              <a:rPr lang="en-US" sz="2000" dirty="0"/>
              <a:t>Example of using an explicit ReentrantLock instance:</a:t>
            </a:r>
            <a:endParaRPr lang="en-US" sz="2000" dirty="0" smtClean="0"/>
          </a:p>
          <a:p>
            <a:pPr marL="0" indent="0">
              <a:buNone/>
            </a:pPr>
            <a:endParaRPr lang="en-US" dirty="0"/>
          </a:p>
          <a:p>
            <a:pPr marL="0" indent="0">
              <a:buNone/>
            </a:pPr>
            <a:endParaRPr lang="en-US" dirty="0" smtClean="0"/>
          </a:p>
          <a:p>
            <a:pPr marL="0" indent="0">
              <a:buNone/>
            </a:pPr>
            <a:r>
              <a:rPr lang="en-US" dirty="0" smtClean="0"/>
              <a:t>public </a:t>
            </a:r>
            <a:r>
              <a:rPr lang="en-US" dirty="0"/>
              <a:t>class Counter {</a:t>
            </a:r>
          </a:p>
          <a:p>
            <a:pPr marL="0" indent="0">
              <a:buNone/>
            </a:pPr>
            <a:r>
              <a:rPr lang="en-US" dirty="0"/>
              <a:t>private final Lock </a:t>
            </a:r>
            <a:r>
              <a:rPr lang="en-US" dirty="0" err="1"/>
              <a:t>lock</a:t>
            </a:r>
            <a:r>
              <a:rPr lang="en-US" dirty="0"/>
              <a:t> = new ReentrantLock();</a:t>
            </a:r>
          </a:p>
          <a:p>
            <a:pPr marL="0" indent="0">
              <a:buNone/>
            </a:pPr>
            <a:r>
              <a:rPr lang="en-US" dirty="0"/>
              <a:t>private </a:t>
            </a:r>
            <a:r>
              <a:rPr lang="en-US" dirty="0" err="1"/>
              <a:t>int</a:t>
            </a:r>
            <a:r>
              <a:rPr lang="en-US" dirty="0"/>
              <a:t> value = 0;</a:t>
            </a:r>
          </a:p>
          <a:p>
            <a:pPr marL="0" indent="0">
              <a:buNone/>
            </a:pPr>
            <a:r>
              <a:rPr lang="en-US" dirty="0"/>
              <a:t>public </a:t>
            </a:r>
            <a:r>
              <a:rPr lang="en-US" dirty="0" err="1"/>
              <a:t>int</a:t>
            </a:r>
            <a:r>
              <a:rPr lang="en-US" dirty="0"/>
              <a:t> increment() {</a:t>
            </a:r>
          </a:p>
          <a:p>
            <a:pPr marL="0" indent="0">
              <a:buNone/>
            </a:pPr>
            <a:r>
              <a:rPr lang="en-US" dirty="0" err="1"/>
              <a:t>lock.lock</a:t>
            </a:r>
            <a:r>
              <a:rPr lang="en-US" dirty="0"/>
              <a:t>();</a:t>
            </a:r>
          </a:p>
          <a:p>
            <a:pPr marL="0" indent="0">
              <a:buNone/>
            </a:pPr>
            <a:r>
              <a:rPr lang="en-US" dirty="0"/>
              <a:t>try {</a:t>
            </a:r>
          </a:p>
          <a:p>
            <a:pPr marL="0" indent="0">
              <a:buNone/>
            </a:pPr>
            <a:r>
              <a:rPr lang="en-US" dirty="0"/>
              <a:t>return ++value;</a:t>
            </a:r>
          </a:p>
          <a:p>
            <a:pPr marL="0" indent="0">
              <a:buNone/>
            </a:pPr>
            <a:r>
              <a:rPr lang="en-US" dirty="0"/>
              <a:t>} finally {</a:t>
            </a:r>
          </a:p>
          <a:p>
            <a:pPr marL="0" indent="0">
              <a:buNone/>
            </a:pPr>
            <a:r>
              <a:rPr lang="en-US" dirty="0" err="1"/>
              <a:t>lock.unlock</a:t>
            </a:r>
            <a:r>
              <a:rPr lang="en-US" dirty="0"/>
              <a:t>();</a:t>
            </a:r>
          </a:p>
          <a:p>
            <a:pPr marL="0" indent="0">
              <a:buNone/>
            </a:pPr>
            <a:r>
              <a:rPr lang="en-US" dirty="0"/>
              <a:t>}</a:t>
            </a:r>
          </a:p>
          <a:p>
            <a:pPr marL="0" indent="0">
              <a:buNone/>
            </a:pPr>
            <a:r>
              <a:rPr lang="en-US" dirty="0"/>
              <a:t>}</a:t>
            </a:r>
          </a:p>
          <a:p>
            <a:r>
              <a:rPr lang="en-US" dirty="0"/>
              <a:t>}</a:t>
            </a:r>
            <a:endParaRPr lang="en-US" altLang="en-US" dirty="0">
              <a:latin typeface="Arial" charset="0"/>
              <a:cs typeface="Arial" charset="0"/>
            </a:endParaRPr>
          </a:p>
        </p:txBody>
      </p:sp>
    </p:spTree>
    <p:extLst>
      <p:ext uri="{BB962C8B-B14F-4D97-AF65-F5344CB8AC3E}">
        <p14:creationId xmlns:p14="http://schemas.microsoft.com/office/powerpoint/2010/main" val="512799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0963"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36869" name="Rectangle 3"/>
          <p:cNvSpPr txBox="1">
            <a:spLocks noChangeArrowheads="1"/>
          </p:cNvSpPr>
          <p:nvPr/>
        </p:nvSpPr>
        <p:spPr bwMode="auto">
          <a:xfrm>
            <a:off x="1015735" y="2679700"/>
            <a:ext cx="1096994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lvl="2">
              <a:buFont typeface="Wingdings 3" pitchFamily="18" charset="2"/>
              <a:buNone/>
              <a:defRPr/>
            </a:pPr>
            <a:endParaRPr lang="en-US" altLang="en-US" sz="1600" dirty="0" smtClean="0">
              <a:latin typeface="Courier New" pitchFamily="49" charset="0"/>
              <a:cs typeface="Courier New" pitchFamily="49" charset="0"/>
            </a:endParaRPr>
          </a:p>
          <a:p>
            <a:pPr eaLnBrk="1" hangingPunct="1">
              <a:buFont typeface="Wingdings" panose="05000000000000000000" pitchFamily="2" charset="2"/>
              <a:buChar char="q"/>
              <a:defRPr/>
            </a:pPr>
            <a:r>
              <a:rPr lang="en-US" altLang="en-US" dirty="0" smtClean="0"/>
              <a:t>  </a:t>
            </a:r>
            <a:r>
              <a:rPr lang="en-US" altLang="en-US" sz="1400" dirty="0" err="1" smtClean="0">
                <a:latin typeface="Arial" panose="020B0604020202020204" pitchFamily="34" charset="0"/>
                <a:cs typeface="Arial" panose="020B0604020202020204" pitchFamily="34" charset="0"/>
              </a:rPr>
              <a:t>java.util.concurrent.locks</a:t>
            </a:r>
            <a:r>
              <a:rPr lang="en-US" altLang="en-US" sz="1400" dirty="0" smtClean="0">
                <a:latin typeface="Arial" panose="020B0604020202020204" pitchFamily="34" charset="0"/>
                <a:cs typeface="Arial" panose="020B0604020202020204" pitchFamily="34" charset="0"/>
              </a:rPr>
              <a:t> also contains a useful class </a:t>
            </a:r>
            <a:r>
              <a:rPr lang="en-US" altLang="en-US" sz="1400" i="1" dirty="0" err="1" smtClean="0">
                <a:latin typeface="Arial" panose="020B0604020202020204" pitchFamily="34" charset="0"/>
                <a:cs typeface="Arial" panose="020B0604020202020204" pitchFamily="34" charset="0"/>
              </a:rPr>
              <a:t>ReentrentReadWriteLock</a:t>
            </a:r>
            <a:r>
              <a:rPr lang="en-US" altLang="en-US" sz="1400" i="1" dirty="0" smtClean="0">
                <a:latin typeface="Arial" panose="020B0604020202020204" pitchFamily="34" charset="0"/>
                <a:cs typeface="Arial" panose="020B0604020202020204" pitchFamily="34" charset="0"/>
              </a:rPr>
              <a:t>.</a:t>
            </a:r>
          </a:p>
          <a:p>
            <a:pPr eaLnBrk="1" hangingPunct="1">
              <a:buFont typeface="Wingdings" panose="05000000000000000000" pitchFamily="2" charset="2"/>
              <a:buChar char="q"/>
              <a:defRPr/>
            </a:pPr>
            <a:endParaRPr lang="en-US" altLang="en-US" sz="1400" dirty="0" smtClean="0">
              <a:latin typeface="Arial" panose="020B0604020202020204" pitchFamily="34" charset="0"/>
              <a:cs typeface="Arial" panose="020B0604020202020204" pitchFamily="34" charset="0"/>
            </a:endParaRPr>
          </a:p>
          <a:p>
            <a:pPr>
              <a:buFont typeface="Wingdings" panose="05000000000000000000" pitchFamily="2" charset="2"/>
              <a:buChar char="q"/>
              <a:defRPr/>
            </a:pPr>
            <a:r>
              <a:rPr lang="en-US" altLang="en-US" sz="1400" dirty="0" smtClean="0">
                <a:latin typeface="Arial" panose="020B0604020202020204" pitchFamily="34" charset="0"/>
                <a:cs typeface="Arial" panose="020B0604020202020204" pitchFamily="34" charset="0"/>
              </a:rPr>
              <a:t>  Concrete </a:t>
            </a:r>
            <a:r>
              <a:rPr lang="en-US" altLang="en-US" sz="1400" dirty="0" err="1" smtClean="0">
                <a:latin typeface="Arial" panose="020B0604020202020204" pitchFamily="34" charset="0"/>
                <a:cs typeface="Arial" panose="020B0604020202020204" pitchFamily="34" charset="0"/>
              </a:rPr>
              <a:t>ReentrantReadWriteLock</a:t>
            </a:r>
            <a:endParaRPr lang="en-US" altLang="en-US" sz="1400" dirty="0" smtClean="0">
              <a:latin typeface="Arial" panose="020B0604020202020204" pitchFamily="34" charset="0"/>
              <a:cs typeface="Arial" panose="020B0604020202020204" pitchFamily="34" charset="0"/>
            </a:endParaRPr>
          </a:p>
          <a:p>
            <a:pPr lvl="1">
              <a:buFont typeface="Wingdings" panose="05000000000000000000" pitchFamily="2" charset="2"/>
              <a:buChar char="ü"/>
              <a:defRPr/>
            </a:pPr>
            <a:r>
              <a:rPr lang="en-US" altLang="en-US" dirty="0" smtClean="0">
                <a:latin typeface="Arial" panose="020B0604020202020204" pitchFamily="34" charset="0"/>
                <a:cs typeface="Arial" panose="020B0604020202020204" pitchFamily="34" charset="0"/>
              </a:rPr>
              <a:t>Almost always the best choice for apps</a:t>
            </a:r>
          </a:p>
          <a:p>
            <a:pPr lvl="1">
              <a:buFont typeface="Wingdings" panose="05000000000000000000" pitchFamily="2" charset="2"/>
              <a:buChar char="ü"/>
              <a:defRPr/>
            </a:pPr>
            <a:r>
              <a:rPr lang="en-US" altLang="en-US" dirty="0" smtClean="0">
                <a:latin typeface="Arial" panose="020B0604020202020204" pitchFamily="34" charset="0"/>
                <a:cs typeface="Arial" panose="020B0604020202020204" pitchFamily="34" charset="0"/>
              </a:rPr>
              <a:t>Each lock acts like a reentrant lock</a:t>
            </a:r>
          </a:p>
          <a:p>
            <a:pPr eaLnBrk="1" hangingPunct="1">
              <a:buFont typeface="Wingdings" panose="05000000000000000000" pitchFamily="2" charset="2"/>
              <a:buChar char="q"/>
              <a:defRPr/>
            </a:pPr>
            <a:endParaRPr lang="en-US" altLang="en-US" sz="1400" dirty="0" smtClean="0">
              <a:latin typeface="Arial" panose="020B0604020202020204" pitchFamily="34" charset="0"/>
              <a:cs typeface="Arial" panose="020B0604020202020204" pitchFamily="34" charset="0"/>
            </a:endParaRPr>
          </a:p>
          <a:p>
            <a:pPr eaLnBrk="1" hangingPunct="1">
              <a:buFont typeface="Wingdings" panose="05000000000000000000" pitchFamily="2" charset="2"/>
              <a:buChar char="q"/>
              <a:defRPr/>
            </a:pPr>
            <a:r>
              <a:rPr lang="en-US" altLang="en-US" sz="1400" dirty="0" smtClean="0">
                <a:latin typeface="Arial" panose="020B0604020202020204" pitchFamily="34" charset="0"/>
                <a:cs typeface="Arial" panose="020B0604020202020204" pitchFamily="34" charset="0"/>
              </a:rPr>
              <a:t>  Those that read do not need synchronized access.</a:t>
            </a:r>
          </a:p>
          <a:p>
            <a:pPr>
              <a:buFont typeface="Wingdings" panose="05000000000000000000" pitchFamily="2" charset="2"/>
              <a:buChar char="q"/>
              <a:defRPr/>
            </a:pPr>
            <a:endParaRPr lang="en-US" altLang="en-US" sz="1400" dirty="0" smtClean="0">
              <a:latin typeface="Arial" panose="020B0604020202020204" pitchFamily="34" charset="0"/>
              <a:cs typeface="Arial" panose="020B0604020202020204" pitchFamily="34" charset="0"/>
            </a:endParaRPr>
          </a:p>
          <a:p>
            <a:pPr>
              <a:buFont typeface="Wingdings" panose="05000000000000000000" pitchFamily="2" charset="2"/>
              <a:buChar char="q"/>
              <a:defRPr/>
            </a:pPr>
            <a:r>
              <a:rPr lang="en-US" altLang="en-US" sz="1400" dirty="0" smtClean="0">
                <a:latin typeface="Arial" panose="020B0604020202020204" pitchFamily="34" charset="0"/>
                <a:cs typeface="Arial" panose="020B0604020202020204" pitchFamily="34" charset="0"/>
              </a:rPr>
              <a:t>  A pair of locks for enforcing multiple-reader, single-writer access</a:t>
            </a:r>
          </a:p>
          <a:p>
            <a:pPr lvl="1">
              <a:buFont typeface="Wingdings" panose="05000000000000000000" pitchFamily="2" charset="2"/>
              <a:buChar char="ü"/>
              <a:defRPr/>
            </a:pPr>
            <a:r>
              <a:rPr lang="en-US" altLang="en-US" dirty="0" smtClean="0">
                <a:latin typeface="Arial" panose="020B0604020202020204" pitchFamily="34" charset="0"/>
                <a:cs typeface="Arial" panose="020B0604020202020204" pitchFamily="34" charset="0"/>
              </a:rPr>
              <a:t>Each used in the same way as ordinary locks</a:t>
            </a:r>
          </a:p>
          <a:p>
            <a:pPr lvl="1">
              <a:defRPr/>
            </a:pPr>
            <a:endParaRPr lang="en-US" altLang="en-US" sz="1600" dirty="0" smtClean="0"/>
          </a:p>
          <a:p>
            <a:pPr marL="0" indent="0" eaLnBrk="1" hangingPunct="1">
              <a:buFont typeface="Arial" charset="0"/>
              <a:buNone/>
              <a:defRPr/>
            </a:pPr>
            <a:endParaRPr lang="en-US" altLang="en-US" dirty="0" smtClean="0"/>
          </a:p>
        </p:txBody>
      </p:sp>
      <p:pic>
        <p:nvPicPr>
          <p:cNvPr id="409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603" y="1398588"/>
            <a:ext cx="2727673"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2"/>
          <p:cNvSpPr txBox="1">
            <a:spLocks noChangeArrowheads="1"/>
          </p:cNvSpPr>
          <p:nvPr/>
        </p:nvSpPr>
        <p:spPr bwMode="auto">
          <a:xfrm>
            <a:off x="609441" y="45720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rgbClr val="EEECCB"/>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Read-Write Lock</a:t>
            </a:r>
          </a:p>
        </p:txBody>
      </p:sp>
    </p:spTree>
    <p:extLst>
      <p:ext uri="{BB962C8B-B14F-4D97-AF65-F5344CB8AC3E}">
        <p14:creationId xmlns:p14="http://schemas.microsoft.com/office/powerpoint/2010/main" val="131188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1987"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pic>
        <p:nvPicPr>
          <p:cNvPr id="4198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2611" y="1219201"/>
            <a:ext cx="7404287"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2"/>
          <p:cNvSpPr txBox="1">
            <a:spLocks noChangeArrowheads="1"/>
          </p:cNvSpPr>
          <p:nvPr/>
        </p:nvSpPr>
        <p:spPr bwMode="auto">
          <a:xfrm>
            <a:off x="609441" y="45720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chemeClr val="accent4"/>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Read-Write Lock Example</a:t>
            </a:r>
          </a:p>
        </p:txBody>
      </p:sp>
    </p:spTree>
    <p:extLst>
      <p:ext uri="{BB962C8B-B14F-4D97-AF65-F5344CB8AC3E}">
        <p14:creationId xmlns:p14="http://schemas.microsoft.com/office/powerpoint/2010/main" val="18502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3011"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pic>
        <p:nvPicPr>
          <p:cNvPr id="430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232" y="1404938"/>
            <a:ext cx="5195063"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2"/>
          <p:cNvSpPr txBox="1">
            <a:spLocks noChangeArrowheads="1"/>
          </p:cNvSpPr>
          <p:nvPr/>
        </p:nvSpPr>
        <p:spPr bwMode="auto">
          <a:xfrm>
            <a:off x="609441" y="45720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chemeClr val="accent4"/>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Condition</a:t>
            </a:r>
          </a:p>
        </p:txBody>
      </p:sp>
    </p:spTree>
    <p:extLst>
      <p:ext uri="{BB962C8B-B14F-4D97-AF65-F5344CB8AC3E}">
        <p14:creationId xmlns:p14="http://schemas.microsoft.com/office/powerpoint/2010/main" val="3157135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4035"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12" name="Rectangle 3"/>
          <p:cNvSpPr txBox="1">
            <a:spLocks noChangeArrowheads="1"/>
          </p:cNvSpPr>
          <p:nvPr/>
        </p:nvSpPr>
        <p:spPr bwMode="auto">
          <a:xfrm>
            <a:off x="1117309" y="3435350"/>
            <a:ext cx="1096994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463550" indent="-230188"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695325" indent="-230188"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914400" indent="-217488"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1173163" indent="-257175"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16303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0875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25447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0019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buFont typeface="Wingdings 3" pitchFamily="18" charset="2"/>
              <a:buNone/>
            </a:pPr>
            <a:endParaRPr lang="en-US" altLang="en-US" b="1" dirty="0">
              <a:latin typeface="Courier New" pitchFamily="49" charset="0"/>
              <a:cs typeface="Courier New" pitchFamily="49" charset="0"/>
            </a:endParaRPr>
          </a:p>
          <a:p>
            <a:pPr eaLnBrk="1" hangingPunct="1">
              <a:lnSpc>
                <a:spcPct val="90000"/>
              </a:lnSpc>
              <a:buFont typeface="Wingdings" pitchFamily="2" charset="2"/>
              <a:buChar char="q"/>
            </a:pPr>
            <a:r>
              <a:rPr lang="en-US" altLang="en-US" dirty="0"/>
              <a:t>  </a:t>
            </a:r>
            <a:r>
              <a:rPr lang="en-US" altLang="en-US" dirty="0">
                <a:latin typeface="Arial" charset="0"/>
                <a:cs typeface="Arial" charset="0"/>
              </a:rPr>
              <a:t>Need a technique to mimic wait/notify using explicit locks.</a:t>
            </a:r>
          </a:p>
          <a:p>
            <a:pPr eaLnBrk="1" hangingPunct="1">
              <a:lnSpc>
                <a:spcPct val="90000"/>
              </a:lnSpc>
              <a:buFont typeface="Wingdings" pitchFamily="2" charset="2"/>
              <a:buChar char="q"/>
            </a:pPr>
            <a:endParaRPr lang="en-US" altLang="en-US" dirty="0">
              <a:latin typeface="Arial" charset="0"/>
              <a:cs typeface="Arial" charset="0"/>
            </a:endParaRPr>
          </a:p>
          <a:p>
            <a:pPr eaLnBrk="1" hangingPunct="1">
              <a:lnSpc>
                <a:spcPct val="90000"/>
              </a:lnSpc>
              <a:buFont typeface="Wingdings" pitchFamily="2" charset="2"/>
              <a:buChar char="q"/>
            </a:pPr>
            <a:r>
              <a:rPr lang="en-US" altLang="en-US" dirty="0">
                <a:latin typeface="Arial" charset="0"/>
                <a:cs typeface="Arial" charset="0"/>
              </a:rPr>
              <a:t>  Java provides these as condition variables.</a:t>
            </a:r>
          </a:p>
          <a:p>
            <a:pPr>
              <a:buFont typeface="Wingdings" pitchFamily="2" charset="2"/>
              <a:buChar char="q"/>
            </a:pPr>
            <a:endParaRPr lang="en-US" altLang="en-US" dirty="0">
              <a:latin typeface="Arial" charset="0"/>
              <a:cs typeface="Arial" charset="0"/>
            </a:endParaRPr>
          </a:p>
          <a:p>
            <a:pPr>
              <a:buFont typeface="Wingdings" pitchFamily="2" charset="2"/>
              <a:buChar char="q"/>
            </a:pPr>
            <a:r>
              <a:rPr lang="en-US" altLang="en-US" dirty="0">
                <a:latin typeface="Arial" charset="0"/>
                <a:cs typeface="Arial" charset="0"/>
              </a:rPr>
              <a:t>  Allows more than one wait condition per object</a:t>
            </a:r>
          </a:p>
          <a:p>
            <a:pPr>
              <a:buFont typeface="Wingdings" pitchFamily="2" charset="2"/>
              <a:buChar char="q"/>
            </a:pPr>
            <a:endParaRPr lang="en-US" altLang="en-US" dirty="0">
              <a:latin typeface="Arial" charset="0"/>
              <a:cs typeface="Arial" charset="0"/>
            </a:endParaRPr>
          </a:p>
          <a:p>
            <a:pPr>
              <a:buFont typeface="Wingdings" pitchFamily="2" charset="2"/>
              <a:buChar char="q"/>
            </a:pPr>
            <a:r>
              <a:rPr lang="en-US" altLang="en-US" dirty="0">
                <a:latin typeface="Arial" charset="0"/>
                <a:cs typeface="Arial" charset="0"/>
              </a:rPr>
              <a:t>  Addition of await() and signal(), </a:t>
            </a:r>
            <a:r>
              <a:rPr lang="en-US" altLang="en-US" dirty="0" err="1">
                <a:latin typeface="Arial" charset="0"/>
                <a:cs typeface="Arial" charset="0"/>
              </a:rPr>
              <a:t>signalAll</a:t>
            </a:r>
            <a:r>
              <a:rPr lang="en-US" altLang="en-US" dirty="0">
                <a:latin typeface="Arial" charset="0"/>
                <a:cs typeface="Arial" charset="0"/>
              </a:rPr>
              <a:t>()</a:t>
            </a:r>
          </a:p>
          <a:p>
            <a:pPr>
              <a:buFont typeface="Wingdings 3" pitchFamily="18" charset="2"/>
              <a:buNone/>
            </a:pPr>
            <a:r>
              <a:rPr lang="en-US" altLang="en-US" b="1" dirty="0">
                <a:latin typeface="Courier New" pitchFamily="49" charset="0"/>
                <a:cs typeface="Courier New" pitchFamily="49" charset="0"/>
              </a:rPr>
              <a:t>	</a:t>
            </a:r>
          </a:p>
          <a:p>
            <a:endParaRPr lang="en-US" altLang="en-US" dirty="0"/>
          </a:p>
        </p:txBody>
      </p:sp>
      <p:pic>
        <p:nvPicPr>
          <p:cNvPr id="440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201" y="1609726"/>
            <a:ext cx="6005536"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2"/>
          <p:cNvSpPr txBox="1">
            <a:spLocks noChangeArrowheads="1"/>
          </p:cNvSpPr>
          <p:nvPr/>
        </p:nvSpPr>
        <p:spPr bwMode="auto">
          <a:xfrm>
            <a:off x="609441" y="45720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chemeClr val="accent4"/>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Condition</a:t>
            </a:r>
          </a:p>
        </p:txBody>
      </p:sp>
    </p:spTree>
    <p:extLst>
      <p:ext uri="{BB962C8B-B14F-4D97-AF65-F5344CB8AC3E}">
        <p14:creationId xmlns:p14="http://schemas.microsoft.com/office/powerpoint/2010/main" val="1641358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arn(inVertical)">
                                      <p:cBhvr>
                                        <p:cTn id="7" dur="500"/>
                                        <p:tgtEl>
                                          <p:spTgt spid="1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barn(inVertical)">
                                      <p:cBhvr>
                                        <p:cTn id="12" dur="500"/>
                                        <p:tgtEl>
                                          <p:spTgt spid="1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barn(inVertical)">
                                      <p:cBhvr>
                                        <p:cTn id="17" dur="500"/>
                                        <p:tgtEl>
                                          <p:spTgt spid="12">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xEl>
                                              <p:pRg st="7" end="7"/>
                                            </p:txEl>
                                          </p:spTgt>
                                        </p:tgtEl>
                                        <p:attrNameLst>
                                          <p:attrName>style.visibility</p:attrName>
                                        </p:attrNameLst>
                                      </p:cBhvr>
                                      <p:to>
                                        <p:strVal val="visible"/>
                                      </p:to>
                                    </p:set>
                                    <p:animEffect transition="in" filter="barn(inVertical)">
                                      <p:cBhvr>
                                        <p:cTn id="22" dur="500"/>
                                        <p:tgtEl>
                                          <p:spTgt spid="12">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animEffect transition="in" filter="barn(inVertical)">
                                      <p:cBhvr>
                                        <p:cTn id="27"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4035"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12" name="Rectangle 3"/>
          <p:cNvSpPr txBox="1">
            <a:spLocks noChangeArrowheads="1"/>
          </p:cNvSpPr>
          <p:nvPr/>
        </p:nvSpPr>
        <p:spPr bwMode="auto">
          <a:xfrm>
            <a:off x="609441" y="723446"/>
            <a:ext cx="10969943" cy="519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463550" indent="-230188"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695325" indent="-230188"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914400" indent="-217488"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1173163" indent="-257175"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16303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0875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25447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0019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just">
              <a:buFont typeface="Wingdings 3" pitchFamily="18" charset="2"/>
              <a:buNone/>
            </a:pPr>
            <a:endParaRPr lang="en-US" altLang="en-US" b="1" dirty="0">
              <a:latin typeface="Courier New" pitchFamily="49" charset="0"/>
              <a:cs typeface="Courier New" pitchFamily="49" charset="0"/>
            </a:endParaRPr>
          </a:p>
          <a:p>
            <a:pPr eaLnBrk="1" hangingPunct="1">
              <a:lnSpc>
                <a:spcPct val="90000"/>
              </a:lnSpc>
              <a:buFont typeface="Wingdings" pitchFamily="2" charset="2"/>
              <a:buChar char="q"/>
            </a:pPr>
            <a:r>
              <a:rPr lang="en-US" altLang="en-US" dirty="0"/>
              <a:t>  </a:t>
            </a:r>
            <a:r>
              <a:rPr lang="en-US" altLang="en-US" dirty="0">
                <a:latin typeface="Arial" charset="0"/>
                <a:cs typeface="Arial" charset="0"/>
              </a:rPr>
              <a:t>A Condition is associated with a single Lock, just as Condition queue is associated with a single intrinsic lock; to      create a Condition call </a:t>
            </a:r>
            <a:r>
              <a:rPr lang="en-US" altLang="en-US" dirty="0" err="1">
                <a:latin typeface="Arial" charset="0"/>
                <a:cs typeface="Arial" charset="0"/>
              </a:rPr>
              <a:t>Lock.newCondition</a:t>
            </a:r>
            <a:r>
              <a:rPr lang="en-US" altLang="en-US" dirty="0">
                <a:latin typeface="Arial" charset="0"/>
                <a:cs typeface="Arial" charset="0"/>
              </a:rPr>
              <a:t> on the associated Lock. And just as Lock offers a richer feature set than intrinsic locking, Condition offers a richer feature set than intrinsic Condition queues: multiple wait sets per lock, interruptible and uninterruptible condition waits, deadline based waiting, and a choice of fair or </a:t>
            </a:r>
            <a:r>
              <a:rPr lang="en-US" altLang="en-US" dirty="0" err="1">
                <a:latin typeface="Arial" charset="0"/>
                <a:cs typeface="Arial" charset="0"/>
              </a:rPr>
              <a:t>nonfair</a:t>
            </a:r>
            <a:r>
              <a:rPr lang="en-US" altLang="en-US" dirty="0">
                <a:latin typeface="Arial" charset="0"/>
                <a:cs typeface="Arial" charset="0"/>
              </a:rPr>
              <a:t> queueing. </a:t>
            </a:r>
          </a:p>
          <a:p>
            <a:pPr eaLnBrk="1" hangingPunct="1">
              <a:lnSpc>
                <a:spcPct val="90000"/>
              </a:lnSpc>
              <a:buFont typeface="Wingdings" pitchFamily="2" charset="2"/>
              <a:buChar char="q"/>
            </a:pPr>
            <a:endParaRPr lang="en-US" altLang="en-US" dirty="0">
              <a:latin typeface="Arial" charset="0"/>
              <a:cs typeface="Arial" charset="0"/>
            </a:endParaRPr>
          </a:p>
          <a:p>
            <a:pPr eaLnBrk="1" hangingPunct="1">
              <a:lnSpc>
                <a:spcPct val="90000"/>
              </a:lnSpc>
              <a:buFont typeface="Wingdings" pitchFamily="2" charset="2"/>
              <a:buChar char="q"/>
            </a:pPr>
            <a:r>
              <a:rPr lang="en-US" altLang="en-US" dirty="0">
                <a:latin typeface="Arial" charset="0"/>
                <a:cs typeface="Arial" charset="0"/>
              </a:rPr>
              <a:t>  Unlike intrinsic condition queues, you can have as many Condition objects per Lock as you want. Condition objects inherit the fairness setting of their associated  Lock; for fair locks, threads are releases from </a:t>
            </a:r>
            <a:r>
              <a:rPr lang="en-US" altLang="en-US" dirty="0" err="1">
                <a:latin typeface="Arial" charset="0"/>
                <a:cs typeface="Arial" charset="0"/>
              </a:rPr>
              <a:t>Condition.await</a:t>
            </a:r>
            <a:r>
              <a:rPr lang="en-US" altLang="en-US" dirty="0">
                <a:latin typeface="Arial" charset="0"/>
                <a:cs typeface="Arial" charset="0"/>
              </a:rPr>
              <a:t> in FIFO order. </a:t>
            </a:r>
          </a:p>
          <a:p>
            <a:pPr eaLnBrk="1" hangingPunct="1">
              <a:lnSpc>
                <a:spcPct val="90000"/>
              </a:lnSpc>
              <a:buFont typeface="Wingdings" pitchFamily="2" charset="2"/>
              <a:buChar char="q"/>
            </a:pPr>
            <a:endParaRPr lang="en-US" altLang="en-US" dirty="0">
              <a:latin typeface="Arial" charset="0"/>
              <a:cs typeface="Arial" charset="0"/>
            </a:endParaRPr>
          </a:p>
          <a:p>
            <a:pPr eaLnBrk="1" hangingPunct="1">
              <a:lnSpc>
                <a:spcPct val="90000"/>
              </a:lnSpc>
              <a:buFont typeface="Wingdings" pitchFamily="2" charset="2"/>
              <a:buChar char="q"/>
            </a:pPr>
            <a:r>
              <a:rPr lang="en-US" altLang="en-US" dirty="0">
                <a:latin typeface="Arial" charset="0"/>
                <a:cs typeface="Arial" charset="0"/>
              </a:rPr>
              <a:t> In Java SE 5, a new </a:t>
            </a:r>
            <a:r>
              <a:rPr lang="en-US" altLang="en-US" dirty="0" err="1">
                <a:latin typeface="Arial" charset="0"/>
                <a:cs typeface="Arial" charset="0"/>
              </a:rPr>
              <a:t>java.util.concurrent.locks.Condition</a:t>
            </a:r>
            <a:r>
              <a:rPr lang="en-US" altLang="en-US" dirty="0">
                <a:latin typeface="Arial" charset="0"/>
                <a:cs typeface="Arial" charset="0"/>
              </a:rPr>
              <a:t> class was added. Condition implements the wait/notify semantics in an API but with several additional features such as the ability to create multiple Conditions per Lock, interruptible waiting, access to statistics, etc.</a:t>
            </a:r>
          </a:p>
          <a:p>
            <a:pPr eaLnBrk="1" hangingPunct="1">
              <a:lnSpc>
                <a:spcPct val="90000"/>
              </a:lnSpc>
              <a:buFont typeface="Wingdings" pitchFamily="2" charset="2"/>
              <a:buChar char="q"/>
            </a:pPr>
            <a:endParaRPr lang="en-US" altLang="en-US" dirty="0">
              <a:latin typeface="Arial" charset="0"/>
              <a:cs typeface="Arial" charset="0"/>
            </a:endParaRPr>
          </a:p>
          <a:p>
            <a:pPr eaLnBrk="1" hangingPunct="1">
              <a:lnSpc>
                <a:spcPct val="90000"/>
              </a:lnSpc>
              <a:buFont typeface="Wingdings" pitchFamily="2" charset="2"/>
              <a:buChar char="q"/>
            </a:pPr>
            <a:r>
              <a:rPr lang="en-US" altLang="en-US" dirty="0">
                <a:latin typeface="Arial" charset="0"/>
                <a:cs typeface="Arial" charset="0"/>
              </a:rPr>
              <a:t>A Condition object, also known as condition variable, provides a thread with the ability to suspend its execution, until the condition is true. A Condition object is necessarily bound to a Lock and can be obtained using the </a:t>
            </a:r>
            <a:r>
              <a:rPr lang="en-US" altLang="en-US" dirty="0" err="1">
                <a:latin typeface="Arial" charset="0"/>
                <a:cs typeface="Arial" charset="0"/>
              </a:rPr>
              <a:t>newCondition</a:t>
            </a:r>
            <a:r>
              <a:rPr lang="en-US" altLang="en-US" dirty="0">
                <a:latin typeface="Arial" charset="0"/>
                <a:cs typeface="Arial" charset="0"/>
              </a:rPr>
              <a:t>() method.</a:t>
            </a:r>
          </a:p>
          <a:p>
            <a:pPr eaLnBrk="1" hangingPunct="1">
              <a:lnSpc>
                <a:spcPct val="90000"/>
              </a:lnSpc>
              <a:buFont typeface="Wingdings" pitchFamily="2" charset="2"/>
              <a:buChar char="q"/>
            </a:pPr>
            <a:endParaRPr lang="en-US" altLang="en-US" dirty="0">
              <a:latin typeface="Arial" charset="0"/>
              <a:cs typeface="Arial" charset="0"/>
            </a:endParaRPr>
          </a:p>
          <a:p>
            <a:pPr eaLnBrk="1" hangingPunct="1">
              <a:lnSpc>
                <a:spcPct val="90000"/>
              </a:lnSpc>
              <a:buFont typeface="Wingdings" pitchFamily="2" charset="2"/>
              <a:buChar char="q"/>
            </a:pPr>
            <a:r>
              <a:rPr lang="en-US" altLang="en-US" dirty="0">
                <a:latin typeface="Arial" charset="0"/>
                <a:cs typeface="Arial" charset="0"/>
              </a:rPr>
              <a:t>A Condition enables the effect of having multiple wait-sets per object, by combining these sets with the use of a Lock implementation. Moreover, due to the fact that Conditions access portions of state shared among different threads, the usage of a Lock is mandatory. It is important to mention that a Condition must atomically release the associated Lock and suspend the current’s thread execution.</a:t>
            </a:r>
          </a:p>
        </p:txBody>
      </p:sp>
      <p:sp>
        <p:nvSpPr>
          <p:cNvPr id="7" name="Rectangle 2"/>
          <p:cNvSpPr txBox="1">
            <a:spLocks noChangeArrowheads="1"/>
          </p:cNvSpPr>
          <p:nvPr/>
        </p:nvSpPr>
        <p:spPr bwMode="auto">
          <a:xfrm>
            <a:off x="609441" y="45720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chemeClr val="accent4"/>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Condition</a:t>
            </a:r>
          </a:p>
        </p:txBody>
      </p:sp>
    </p:spTree>
    <p:extLst>
      <p:ext uri="{BB962C8B-B14F-4D97-AF65-F5344CB8AC3E}">
        <p14:creationId xmlns:p14="http://schemas.microsoft.com/office/powerpoint/2010/main" val="1756327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arn(inVertical)">
                                      <p:cBhvr>
                                        <p:cTn id="7" dur="500"/>
                                        <p:tgtEl>
                                          <p:spTgt spid="1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barn(inVertical)">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barn(inVertical)">
                                      <p:cBhvr>
                                        <p:cTn id="17" dur="500"/>
                                        <p:tgtEl>
                                          <p:spTgt spid="1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xEl>
                                              <p:pRg st="7" end="7"/>
                                            </p:txEl>
                                          </p:spTgt>
                                        </p:tgtEl>
                                        <p:attrNameLst>
                                          <p:attrName>style.visibility</p:attrName>
                                        </p:attrNameLst>
                                      </p:cBhvr>
                                      <p:to>
                                        <p:strVal val="visible"/>
                                      </p:to>
                                    </p:set>
                                    <p:animEffect transition="in" filter="barn(inVertical)">
                                      <p:cBhvr>
                                        <p:cTn id="22" dur="500"/>
                                        <p:tgtEl>
                                          <p:spTgt spid="1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xEl>
                                              <p:pRg st="9" end="9"/>
                                            </p:txEl>
                                          </p:spTgt>
                                        </p:tgtEl>
                                        <p:attrNameLst>
                                          <p:attrName>style.visibility</p:attrName>
                                        </p:attrNameLst>
                                      </p:cBhvr>
                                      <p:to>
                                        <p:strVal val="visible"/>
                                      </p:to>
                                    </p:set>
                                    <p:animEffect transition="in" filter="barn(inVertical)">
                                      <p:cBhvr>
                                        <p:cTn id="27"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5059"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7" name="Rectangle 2"/>
          <p:cNvSpPr txBox="1">
            <a:spLocks noChangeArrowheads="1"/>
          </p:cNvSpPr>
          <p:nvPr/>
        </p:nvSpPr>
        <p:spPr bwMode="auto">
          <a:xfrm>
            <a:off x="609441" y="45720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chemeClr val="accent4"/>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Condition</a:t>
            </a:r>
          </a:p>
        </p:txBody>
      </p:sp>
      <p:pic>
        <p:nvPicPr>
          <p:cNvPr id="450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955" y="1104900"/>
            <a:ext cx="5827782"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52948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6083"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46084" name="Rectangle 2"/>
          <p:cNvSpPr txBox="1">
            <a:spLocks noChangeArrowheads="1"/>
          </p:cNvSpPr>
          <p:nvPr/>
        </p:nvSpPr>
        <p:spPr bwMode="auto">
          <a:xfrm>
            <a:off x="600977" y="381000"/>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buFont typeface="Arial" charset="0"/>
              <a:buNone/>
            </a:pPr>
            <a:endParaRPr lang="en-US" altLang="en-US" sz="2800"/>
          </a:p>
        </p:txBody>
      </p:sp>
      <p:sp>
        <p:nvSpPr>
          <p:cNvPr id="46085" name="Rectangle 3"/>
          <p:cNvSpPr txBox="1">
            <a:spLocks noChangeArrowheads="1"/>
          </p:cNvSpPr>
          <p:nvPr/>
        </p:nvSpPr>
        <p:spPr bwMode="auto">
          <a:xfrm>
            <a:off x="1015735" y="1460500"/>
            <a:ext cx="1096994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463550" indent="-230188"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695325" indent="-230188"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914400" indent="-217488"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1173163" indent="-257175"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16303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0875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25447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001963" indent="-257175"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buFont typeface="Wingdings" pitchFamily="2" charset="2"/>
              <a:buChar char="q"/>
            </a:pPr>
            <a:r>
              <a:rPr lang="en-US" altLang="en-US" sz="1400" dirty="0">
                <a:latin typeface="Arial" charset="0"/>
                <a:cs typeface="Arial" charset="0"/>
              </a:rPr>
              <a:t>With great power comes great responsibility. – </a:t>
            </a:r>
            <a:r>
              <a:rPr lang="en-US" altLang="en-US" sz="1400" b="1" dirty="0">
                <a:latin typeface="Arial" charset="0"/>
                <a:cs typeface="Arial" charset="0"/>
              </a:rPr>
              <a:t>Uncle Ben</a:t>
            </a:r>
            <a:endParaRPr lang="en-US" altLang="en-US" sz="1400" dirty="0">
              <a:latin typeface="Arial" charset="0"/>
              <a:cs typeface="Arial" charset="0"/>
            </a:endParaRPr>
          </a:p>
          <a:p>
            <a:pPr eaLnBrk="1" hangingPunct="1">
              <a:buFont typeface="Wingdings" pitchFamily="2" charset="2"/>
              <a:buChar char="q"/>
            </a:pPr>
            <a:endParaRPr lang="en-US" altLang="en-US" sz="1400" dirty="0">
              <a:latin typeface="Arial" charset="0"/>
              <a:cs typeface="Arial" charset="0"/>
            </a:endParaRPr>
          </a:p>
          <a:p>
            <a:pPr eaLnBrk="1" hangingPunct="1">
              <a:buFont typeface="Wingdings" pitchFamily="2" charset="2"/>
              <a:buChar char="q"/>
            </a:pPr>
            <a:r>
              <a:rPr lang="en-US" altLang="en-US" sz="1400" dirty="0">
                <a:latin typeface="Arial" charset="0"/>
                <a:cs typeface="Arial" charset="0"/>
              </a:rPr>
              <a:t>Lock provides more visibility and options for locking, unlike synchronized where a thread might end up waiting indefinitely for the lock, we can use </a:t>
            </a:r>
            <a:r>
              <a:rPr lang="en-US" altLang="en-US" sz="1400" dirty="0" err="1">
                <a:latin typeface="Arial" charset="0"/>
                <a:cs typeface="Arial" charset="0"/>
              </a:rPr>
              <a:t>tryLock</a:t>
            </a:r>
            <a:r>
              <a:rPr lang="en-US" altLang="en-US" sz="1400" dirty="0">
                <a:latin typeface="Arial" charset="0"/>
                <a:cs typeface="Arial" charset="0"/>
              </a:rPr>
              <a:t>() to make sure thread waits for specific time only.</a:t>
            </a:r>
          </a:p>
          <a:p>
            <a:pPr eaLnBrk="1" hangingPunct="1">
              <a:buFont typeface="Wingdings" pitchFamily="2" charset="2"/>
              <a:buChar char="q"/>
            </a:pPr>
            <a:endParaRPr lang="en-US" altLang="en-US" sz="1400" dirty="0">
              <a:latin typeface="Arial" charset="0"/>
              <a:cs typeface="Arial" charset="0"/>
            </a:endParaRPr>
          </a:p>
          <a:p>
            <a:pPr eaLnBrk="1" hangingPunct="1">
              <a:buFont typeface="Wingdings" pitchFamily="2" charset="2"/>
              <a:buChar char="q"/>
            </a:pPr>
            <a:r>
              <a:rPr lang="en-US" altLang="en-US" sz="1400" dirty="0">
                <a:latin typeface="Arial" charset="0"/>
                <a:cs typeface="Arial" charset="0"/>
              </a:rPr>
              <a:t>Synchronization code is much cleaner and easy to maintain whereas with Lock we are forced to have try-finally block to make sure Lock is released even if some exception is thrown between lock() and unlock() method calls.</a:t>
            </a:r>
          </a:p>
          <a:p>
            <a:pPr eaLnBrk="1" hangingPunct="1">
              <a:buFont typeface="Wingdings" pitchFamily="2" charset="2"/>
              <a:buChar char="q"/>
            </a:pPr>
            <a:endParaRPr lang="en-US" altLang="en-US" sz="1400" dirty="0">
              <a:latin typeface="Arial" charset="0"/>
              <a:cs typeface="Arial" charset="0"/>
            </a:endParaRPr>
          </a:p>
          <a:p>
            <a:pPr eaLnBrk="1" hangingPunct="1">
              <a:buFont typeface="Wingdings" pitchFamily="2" charset="2"/>
              <a:buChar char="q"/>
            </a:pPr>
            <a:r>
              <a:rPr lang="en-US" altLang="en-US" sz="1400" dirty="0">
                <a:latin typeface="Arial" charset="0"/>
                <a:cs typeface="Arial" charset="0"/>
              </a:rPr>
              <a:t>synchronization blocks or methods can cover only one method whereas we can acquire the lock in one method and release it in another method with Lock API.</a:t>
            </a:r>
          </a:p>
          <a:p>
            <a:pPr eaLnBrk="1" hangingPunct="1">
              <a:buFont typeface="Wingdings" pitchFamily="2" charset="2"/>
              <a:buChar char="q"/>
            </a:pPr>
            <a:endParaRPr lang="en-US" altLang="en-US" sz="1400" dirty="0">
              <a:latin typeface="Arial" charset="0"/>
              <a:cs typeface="Arial" charset="0"/>
            </a:endParaRPr>
          </a:p>
          <a:p>
            <a:pPr eaLnBrk="1" hangingPunct="1">
              <a:buFont typeface="Wingdings" pitchFamily="2" charset="2"/>
              <a:buChar char="q"/>
            </a:pPr>
            <a:r>
              <a:rPr lang="en-US" altLang="en-US" sz="1400" dirty="0">
                <a:latin typeface="Arial" charset="0"/>
                <a:cs typeface="Arial" charset="0"/>
              </a:rPr>
              <a:t>synchronized keyword doesn’t provide fairness whereas we can set fairness to true while creating ReentrantLock object so that longest waiting thread gets the lock first.</a:t>
            </a:r>
          </a:p>
          <a:p>
            <a:pPr eaLnBrk="1" hangingPunct="1">
              <a:buFont typeface="Wingdings" pitchFamily="2" charset="2"/>
              <a:buChar char="q"/>
            </a:pPr>
            <a:endParaRPr lang="en-US" altLang="en-US" sz="1400" dirty="0">
              <a:latin typeface="Arial" charset="0"/>
              <a:cs typeface="Arial" charset="0"/>
            </a:endParaRPr>
          </a:p>
          <a:p>
            <a:pPr eaLnBrk="1" hangingPunct="1">
              <a:buFont typeface="Wingdings" pitchFamily="2" charset="2"/>
              <a:buChar char="q"/>
            </a:pPr>
            <a:r>
              <a:rPr lang="en-US" altLang="en-US" sz="1400" dirty="0">
                <a:latin typeface="Arial" charset="0"/>
                <a:cs typeface="Arial" charset="0"/>
              </a:rPr>
              <a:t>We can create different conditions for Lock and different thread can await() for different conditions.</a:t>
            </a:r>
          </a:p>
          <a:p>
            <a:pPr eaLnBrk="1" hangingPunct="1">
              <a:buFont typeface="Wingdings" pitchFamily="2" charset="2"/>
              <a:buChar char="q"/>
            </a:pPr>
            <a:endParaRPr lang="en-US" altLang="en-US" sz="1400" dirty="0">
              <a:latin typeface="Arial" charset="0"/>
              <a:cs typeface="Arial" charset="0"/>
            </a:endParaRPr>
          </a:p>
          <a:p>
            <a:pPr eaLnBrk="1" hangingPunct="1">
              <a:buFont typeface="Wingdings" pitchFamily="2" charset="2"/>
              <a:buChar char="q"/>
            </a:pPr>
            <a:r>
              <a:rPr lang="en-US" altLang="en-US" sz="1400" dirty="0">
                <a:latin typeface="Arial" charset="0"/>
                <a:cs typeface="Arial" charset="0"/>
              </a:rPr>
              <a:t>Check out </a:t>
            </a:r>
            <a:r>
              <a:rPr lang="en-US" altLang="en-US" sz="1400" dirty="0">
                <a:latin typeface="Arial" charset="0"/>
                <a:cs typeface="Arial" charset="0"/>
                <a:hlinkClick r:id="rId3"/>
              </a:rPr>
              <a:t>https://vox.sapient.com/groups/java/blog/2014/01/19/thread-safe-concurrency-explicit-vs-implicit-locking</a:t>
            </a:r>
            <a:endParaRPr lang="en-US" altLang="en-US" sz="1400" dirty="0">
              <a:latin typeface="Arial" charset="0"/>
              <a:cs typeface="Arial" charset="0"/>
            </a:endParaRPr>
          </a:p>
          <a:p>
            <a:pPr eaLnBrk="1" hangingPunct="1"/>
            <a:endParaRPr lang="en-US" altLang="en-US" dirty="0"/>
          </a:p>
          <a:p>
            <a:pPr eaLnBrk="1" hangingPunct="1"/>
            <a:endParaRPr lang="en-US" altLang="en-US" dirty="0"/>
          </a:p>
          <a:p>
            <a:pPr eaLnBrk="1" hangingPunct="1"/>
            <a:endParaRPr lang="en-US" altLang="en-US" dirty="0"/>
          </a:p>
        </p:txBody>
      </p:sp>
      <p:sp>
        <p:nvSpPr>
          <p:cNvPr id="6" name="Rectangle 2"/>
          <p:cNvSpPr txBox="1">
            <a:spLocks noChangeArrowheads="1"/>
          </p:cNvSpPr>
          <p:nvPr/>
        </p:nvSpPr>
        <p:spPr bwMode="auto">
          <a:xfrm>
            <a:off x="609441" y="457200"/>
            <a:ext cx="10978407" cy="501650"/>
          </a:xfrm>
          <a:prstGeom prst="rect">
            <a:avLst/>
          </a:prstGeom>
          <a:noFill/>
          <a:ln>
            <a:noFill/>
          </a:ln>
          <a:effectLst>
            <a:outerShdw blurRad="50800" dist="38100" dir="2700000" algn="tl" rotWithShape="0">
              <a:prstClr val="black">
                <a:alpha val="40000"/>
              </a:prstClr>
            </a:outerShdw>
          </a:effec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defRPr/>
            </a:pPr>
            <a:r>
              <a:rPr lang="en-US" altLang="en-US" sz="3200" b="1" dirty="0" smtClean="0">
                <a:solidFill>
                  <a:schemeClr val="accent4"/>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rPr>
              <a:t>Lock vs synchronized</a:t>
            </a:r>
          </a:p>
          <a:p>
            <a:pPr eaLnBrk="1" hangingPunct="1">
              <a:lnSpc>
                <a:spcPts val="2400"/>
              </a:lnSpc>
              <a:spcBef>
                <a:spcPct val="0"/>
              </a:spcBef>
              <a:buClrTx/>
              <a:buSzTx/>
              <a:buFontTx/>
              <a:buNone/>
              <a:defRPr/>
            </a:pPr>
            <a:endParaRPr lang="en-US" altLang="en-US" sz="3200" b="1" dirty="0" smtClean="0">
              <a:solidFill>
                <a:schemeClr val="tx1"/>
              </a:solidFill>
              <a:effectLst>
                <a:outerShdw blurRad="38100" dist="38100" dir="2700000" algn="tl">
                  <a:schemeClr val="bg1">
                    <a:lumMod val="20000"/>
                    <a:lumOff val="80000"/>
                    <a:alpha val="43000"/>
                  </a:schemeClr>
                </a:outerShdw>
              </a:effectLst>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098382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altLang="en-US"/>
              <a:t>Synchronization</a:t>
            </a:r>
          </a:p>
        </p:txBody>
      </p:sp>
      <p:sp>
        <p:nvSpPr>
          <p:cNvPr id="36867" name="Rectangle 3"/>
          <p:cNvSpPr>
            <a:spLocks noGrp="1" noChangeArrowheads="1"/>
          </p:cNvSpPr>
          <p:nvPr>
            <p:ph type="body" sz="half" idx="1"/>
          </p:nvPr>
        </p:nvSpPr>
        <p:spPr>
          <a:xfrm>
            <a:off x="594629" y="1282700"/>
            <a:ext cx="6413945" cy="4648200"/>
          </a:xfrm>
        </p:spPr>
        <p:txBody>
          <a:bodyPr/>
          <a:lstStyle/>
          <a:p>
            <a:pPr>
              <a:lnSpc>
                <a:spcPct val="100000"/>
              </a:lnSpc>
              <a:defRPr/>
            </a:pPr>
            <a:r>
              <a:rPr sz="1800" dirty="0"/>
              <a:t>Two or more threads need to share the resources/data. </a:t>
            </a:r>
          </a:p>
          <a:p>
            <a:pPr>
              <a:lnSpc>
                <a:spcPct val="100000"/>
              </a:lnSpc>
              <a:defRPr/>
            </a:pPr>
            <a:r>
              <a:rPr sz="1800" dirty="0"/>
              <a:t>What if two threads try to modify the same data?</a:t>
            </a:r>
          </a:p>
          <a:p>
            <a:pPr>
              <a:lnSpc>
                <a:spcPct val="100000"/>
              </a:lnSpc>
              <a:defRPr/>
            </a:pPr>
            <a:r>
              <a:rPr sz="1800" dirty="0"/>
              <a:t>This results in corrupted objects – The situation called as Race Condition. </a:t>
            </a:r>
          </a:p>
          <a:p>
            <a:pPr>
              <a:lnSpc>
                <a:spcPct val="100000"/>
              </a:lnSpc>
              <a:defRPr/>
            </a:pPr>
            <a:r>
              <a:rPr sz="1800" dirty="0"/>
              <a:t>Synchronization helps to control the access to the shared resources/data in multi-threaded environment.</a:t>
            </a:r>
          </a:p>
          <a:p>
            <a:pPr>
              <a:lnSpc>
                <a:spcPct val="100000"/>
              </a:lnSpc>
              <a:defRPr/>
            </a:pPr>
            <a:r>
              <a:rPr sz="1800" dirty="0"/>
              <a:t>Calling a synchronized method attempts to acquire the lock</a:t>
            </a:r>
          </a:p>
          <a:p>
            <a:pPr marL="463550" lvl="2" indent="-231775">
              <a:lnSpc>
                <a:spcPct val="100000"/>
              </a:lnSpc>
              <a:defRPr/>
            </a:pPr>
            <a:r>
              <a:rPr sz="1600" dirty="0"/>
              <a:t>If lock is available, it is acquired</a:t>
            </a:r>
          </a:p>
          <a:p>
            <a:pPr marL="463550" lvl="2" indent="-231775">
              <a:lnSpc>
                <a:spcPct val="100000"/>
              </a:lnSpc>
              <a:defRPr/>
            </a:pPr>
            <a:r>
              <a:rPr sz="1600" dirty="0"/>
              <a:t>If not available then this thread is placed in the entry set for the lock</a:t>
            </a:r>
          </a:p>
        </p:txBody>
      </p:sp>
      <p:pic>
        <p:nvPicPr>
          <p:cNvPr id="21508" name="Picture 4" descr="SNAGHTML24d709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48" y="1676401"/>
            <a:ext cx="4285134"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157386"/>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p:cNvSpPr>
          <p:nvPr/>
        </p:nvSpPr>
        <p:spPr bwMode="auto">
          <a:xfrm>
            <a:off x="600977"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ts val="2400"/>
              </a:lnSpc>
              <a:spcBef>
                <a:spcPct val="0"/>
              </a:spcBef>
              <a:buClrTx/>
              <a:buSzTx/>
              <a:buFontTx/>
              <a:buNone/>
            </a:pPr>
            <a:r>
              <a:rPr lang="en-US" altLang="en-US" sz="2600">
                <a:solidFill>
                  <a:srgbClr val="355F99"/>
                </a:solidFill>
              </a:rPr>
              <a:t>Singlethreading vs Multithreading</a:t>
            </a:r>
            <a:br>
              <a:rPr lang="en-US" altLang="en-US" sz="2600">
                <a:solidFill>
                  <a:srgbClr val="355F99"/>
                </a:solidFill>
              </a:rPr>
            </a:br>
            <a:endParaRPr lang="en-US" altLang="en-US" sz="2600">
              <a:solidFill>
                <a:srgbClr val="355F99"/>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647" y="1003300"/>
            <a:ext cx="8417907"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212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altLang="en-US" dirty="0" smtClean="0"/>
              <a:t>Synchronization</a:t>
            </a:r>
            <a:endParaRPr altLang="en-US" dirty="0"/>
          </a:p>
        </p:txBody>
      </p:sp>
      <p:sp>
        <p:nvSpPr>
          <p:cNvPr id="40963" name="Rectangle 3"/>
          <p:cNvSpPr>
            <a:spLocks noGrp="1" noChangeArrowheads="1"/>
          </p:cNvSpPr>
          <p:nvPr>
            <p:ph type="body" sz="half" idx="1"/>
          </p:nvPr>
        </p:nvSpPr>
        <p:spPr>
          <a:xfrm>
            <a:off x="594629" y="1282700"/>
            <a:ext cx="5398210" cy="4889500"/>
          </a:xfrm>
        </p:spPr>
        <p:txBody>
          <a:bodyPr/>
          <a:lstStyle/>
          <a:p>
            <a:pPr>
              <a:lnSpc>
                <a:spcPct val="100000"/>
              </a:lnSpc>
              <a:defRPr/>
            </a:pPr>
            <a:r>
              <a:rPr sz="1800"/>
              <a:t>Synchronize the method where atomic operations are required. </a:t>
            </a:r>
          </a:p>
          <a:p>
            <a:pPr>
              <a:lnSpc>
                <a:spcPct val="100000"/>
              </a:lnSpc>
              <a:defRPr/>
            </a:pPr>
            <a:endParaRPr sz="1800"/>
          </a:p>
          <a:p>
            <a:pPr>
              <a:lnSpc>
                <a:spcPct val="100000"/>
              </a:lnSpc>
              <a:defRPr/>
            </a:pPr>
            <a:r>
              <a:rPr sz="1800"/>
              <a:t>A class can have both synchronized and non synchronized methods. Classes can’t be synchronized. </a:t>
            </a:r>
          </a:p>
          <a:p>
            <a:pPr>
              <a:lnSpc>
                <a:spcPct val="100000"/>
              </a:lnSpc>
              <a:defRPr/>
            </a:pPr>
            <a:endParaRPr sz="1800"/>
          </a:p>
          <a:p>
            <a:pPr>
              <a:lnSpc>
                <a:spcPct val="100000"/>
              </a:lnSpc>
              <a:defRPr/>
            </a:pPr>
            <a:r>
              <a:rPr sz="1800"/>
              <a:t>Lock is taken on the object (not on the method). </a:t>
            </a:r>
          </a:p>
          <a:p>
            <a:pPr>
              <a:lnSpc>
                <a:spcPct val="100000"/>
              </a:lnSpc>
              <a:defRPr/>
            </a:pPr>
            <a:endParaRPr sz="1800"/>
          </a:p>
          <a:p>
            <a:pPr>
              <a:lnSpc>
                <a:spcPct val="100000"/>
              </a:lnSpc>
              <a:defRPr/>
            </a:pPr>
            <a:r>
              <a:rPr sz="1800"/>
              <a:t>Once a thread acquires the lock on an object, no other thread can enter any synchronized method in that class.</a:t>
            </a:r>
          </a:p>
        </p:txBody>
      </p:sp>
      <p:pic>
        <p:nvPicPr>
          <p:cNvPr id="25604" name="Picture 4" descr="SNAGHTML344bcea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987" y="1295400"/>
            <a:ext cx="530298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1958245"/>
      </p:ext>
    </p:extLst>
  </p:cSld>
  <p:clrMapOvr>
    <a:masterClrMapping/>
  </p:clrMapOvr>
  <p:transition spd="slow">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altLang="en-US"/>
              <a:t>Synchronization (Contd..)</a:t>
            </a:r>
          </a:p>
        </p:txBody>
      </p:sp>
      <p:sp>
        <p:nvSpPr>
          <p:cNvPr id="41987" name="Rectangle 3"/>
          <p:cNvSpPr>
            <a:spLocks noGrp="1" noChangeArrowheads="1"/>
          </p:cNvSpPr>
          <p:nvPr>
            <p:ph type="body" sz="half" idx="1"/>
          </p:nvPr>
        </p:nvSpPr>
        <p:spPr>
          <a:xfrm>
            <a:off x="711015" y="990600"/>
            <a:ext cx="5478624" cy="5334000"/>
          </a:xfrm>
        </p:spPr>
        <p:txBody>
          <a:bodyPr/>
          <a:lstStyle/>
          <a:p>
            <a:pPr>
              <a:lnSpc>
                <a:spcPct val="100000"/>
              </a:lnSpc>
              <a:defRPr/>
            </a:pPr>
            <a:r>
              <a:rPr sz="1800"/>
              <a:t>If a class has both synchronized and non-synchronized methods, multiple threads can still access non-synchronized methods at the same time.</a:t>
            </a:r>
          </a:p>
          <a:p>
            <a:pPr>
              <a:lnSpc>
                <a:spcPct val="100000"/>
              </a:lnSpc>
              <a:defRPr/>
            </a:pPr>
            <a:endParaRPr sz="1800"/>
          </a:p>
          <a:p>
            <a:pPr>
              <a:lnSpc>
                <a:spcPct val="100000"/>
              </a:lnSpc>
              <a:defRPr/>
            </a:pPr>
            <a:r>
              <a:rPr sz="1800"/>
              <a:t>You can also synchronize a piece of block rather than a method.</a:t>
            </a:r>
          </a:p>
          <a:p>
            <a:pPr>
              <a:lnSpc>
                <a:spcPct val="100000"/>
              </a:lnSpc>
              <a:defRPr/>
            </a:pPr>
            <a:endParaRPr sz="1800"/>
          </a:p>
          <a:p>
            <a:pPr>
              <a:lnSpc>
                <a:spcPct val="100000"/>
              </a:lnSpc>
              <a:defRPr/>
            </a:pPr>
            <a:r>
              <a:rPr sz="1800"/>
              <a:t>If a thread goes to sleep, it holds any lock it has. A thread can acquire more than one lock.</a:t>
            </a:r>
          </a:p>
          <a:p>
            <a:pPr algn="just">
              <a:defRPr/>
            </a:pPr>
            <a:endParaRPr/>
          </a:p>
        </p:txBody>
      </p:sp>
      <p:pic>
        <p:nvPicPr>
          <p:cNvPr id="26628" name="Picture 4" descr="SNAGHTML344f04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560" y="1752600"/>
            <a:ext cx="534319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25404"/>
      </p:ext>
    </p:extLst>
  </p:cSld>
  <p:clrMapOvr>
    <a:masterClrMapping/>
  </p:clrMapOvr>
  <p:transition spd="slow">
    <p:split orient="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altLang="en-US"/>
              <a:t>Synchronization (Contd..)</a:t>
            </a:r>
          </a:p>
        </p:txBody>
      </p:sp>
      <p:sp>
        <p:nvSpPr>
          <p:cNvPr id="43011" name="Rectangle 3"/>
          <p:cNvSpPr>
            <a:spLocks noGrp="1" noChangeArrowheads="1"/>
          </p:cNvSpPr>
          <p:nvPr>
            <p:ph type="body" sz="half" idx="1"/>
          </p:nvPr>
        </p:nvSpPr>
        <p:spPr>
          <a:xfrm>
            <a:off x="594629" y="1282700"/>
            <a:ext cx="5702930" cy="4889500"/>
          </a:xfrm>
        </p:spPr>
        <p:txBody>
          <a:bodyPr/>
          <a:lstStyle/>
          <a:p>
            <a:pPr>
              <a:lnSpc>
                <a:spcPct val="100000"/>
              </a:lnSpc>
              <a:defRPr/>
            </a:pPr>
            <a:r>
              <a:rPr sz="1800"/>
              <a:t>Synchronization is an overhead, it retards the performance of the application so it should be avoided (not at the cost of functionality).</a:t>
            </a:r>
          </a:p>
          <a:p>
            <a:pPr>
              <a:lnSpc>
                <a:spcPct val="100000"/>
              </a:lnSpc>
              <a:defRPr/>
            </a:pPr>
            <a:endParaRPr sz="1800"/>
          </a:p>
          <a:p>
            <a:pPr>
              <a:lnSpc>
                <a:spcPct val="100000"/>
              </a:lnSpc>
              <a:defRPr/>
            </a:pPr>
            <a:r>
              <a:rPr sz="1800"/>
              <a:t>Synchronized block should be preferred over synchronized methods.</a:t>
            </a:r>
          </a:p>
        </p:txBody>
      </p:sp>
      <p:pic>
        <p:nvPicPr>
          <p:cNvPr id="27652" name="Picture 6" descr="dt-improved-perform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986" y="3530601"/>
            <a:ext cx="5586545"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802928"/>
      </p:ext>
    </p:extLst>
  </p:cSld>
  <p:clrMapOvr>
    <a:masterClrMapping/>
  </p:clrMapOvr>
  <p:transition spd="slow">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3011" name="Content Placeholder 10"/>
          <p:cNvSpPr>
            <a:spLocks/>
          </p:cNvSpPr>
          <p:nvPr/>
        </p:nvSpPr>
        <p:spPr bwMode="auto">
          <a:xfrm>
            <a:off x="711015" y="990600"/>
            <a:ext cx="5478624"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IN" altLang="en-US">
              <a:solidFill>
                <a:srgbClr val="132628"/>
              </a:solidFill>
            </a:endParaRPr>
          </a:p>
        </p:txBody>
      </p:sp>
      <p:sp>
        <p:nvSpPr>
          <p:cNvPr id="43012"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43013" name="Rectangle 2"/>
          <p:cNvSpPr txBox="1">
            <a:spLocks noChangeArrowheads="1"/>
          </p:cNvSpPr>
          <p:nvPr/>
        </p:nvSpPr>
        <p:spPr bwMode="auto">
          <a:xfrm>
            <a:off x="586165"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None/>
            </a:pPr>
            <a:r>
              <a:rPr lang="en-US" sz="2600" b="1" dirty="0">
                <a:solidFill>
                  <a:srgbClr val="355F99"/>
                </a:solidFill>
                <a:ea typeface="+mj-ea"/>
                <a:cs typeface="+mj-cs"/>
              </a:rPr>
              <a:t>Synchronization - </a:t>
            </a:r>
          </a:p>
          <a:p>
            <a:pPr eaLnBrk="1" hangingPunct="1">
              <a:lnSpc>
                <a:spcPts val="2400"/>
              </a:lnSpc>
              <a:spcBef>
                <a:spcPct val="0"/>
              </a:spcBef>
              <a:buClrTx/>
              <a:buSzTx/>
              <a:buFontTx/>
              <a:buNone/>
            </a:pPr>
            <a:r>
              <a:rPr lang="en-US" altLang="en-US" sz="2600" dirty="0">
                <a:solidFill>
                  <a:srgbClr val="355F99"/>
                </a:solidFill>
              </a:rPr>
              <a:t/>
            </a:r>
            <a:br>
              <a:rPr lang="en-US" altLang="en-US" sz="2600" dirty="0">
                <a:solidFill>
                  <a:srgbClr val="355F99"/>
                </a:solidFill>
              </a:rPr>
            </a:br>
            <a:endParaRPr lang="en-US" altLang="en-US" sz="2600" dirty="0">
              <a:solidFill>
                <a:srgbClr val="355F99"/>
              </a:solidFill>
            </a:endParaRPr>
          </a:p>
        </p:txBody>
      </p:sp>
      <p:sp>
        <p:nvSpPr>
          <p:cNvPr id="8" name="Rectangle 3"/>
          <p:cNvSpPr txBox="1">
            <a:spLocks noChangeArrowheads="1"/>
          </p:cNvSpPr>
          <p:nvPr/>
        </p:nvSpPr>
        <p:spPr>
          <a:xfrm>
            <a:off x="594629" y="984250"/>
            <a:ext cx="10969943" cy="5403850"/>
          </a:xfrm>
          <a:prstGeom prst="rect">
            <a:avLst/>
          </a:prstGeom>
        </p:spPr>
        <p:txBody>
          <a:bodyPr/>
          <a:lstStyle>
            <a:lvl1pPr marL="231775" indent="-231775" algn="l" rtl="0" eaLnBrk="0" fontAlgn="base" hangingPunct="0">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6pPr>
            <a:lvl7pPr marL="20875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7pPr>
            <a:lvl8pPr marL="25447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8pPr>
            <a:lvl9pPr marL="30019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9pPr>
          </a:lstStyle>
          <a:p>
            <a:pPr marL="0" indent="0" eaLnBrk="1" hangingPunct="1">
              <a:lnSpc>
                <a:spcPct val="90000"/>
              </a:lnSpc>
              <a:buFont typeface="Arial" charset="0"/>
              <a:buNone/>
              <a:defRPr/>
            </a:pPr>
            <a:r>
              <a:rPr lang="en-US" dirty="0" smtClean="0"/>
              <a:t> A way of coordinating access to shared variables without corrupting  the state of the variables</a:t>
            </a:r>
          </a:p>
          <a:p>
            <a:pPr marL="0" indent="0" eaLnBrk="1" hangingPunct="1">
              <a:lnSpc>
                <a:spcPct val="90000"/>
              </a:lnSpc>
              <a:buFont typeface="Arial" charset="0"/>
              <a:buNone/>
              <a:defRPr/>
            </a:pPr>
            <a:endParaRPr lang="en-US" dirty="0" smtClean="0"/>
          </a:p>
          <a:p>
            <a:pPr lvl="1" eaLnBrk="1" hangingPunct="1">
              <a:lnSpc>
                <a:spcPct val="90000"/>
              </a:lnSpc>
              <a:defRPr/>
            </a:pPr>
            <a:r>
              <a:rPr lang="en-US" dirty="0" smtClean="0"/>
              <a:t>Every shared mutable variable should be guarded by exactly one lock</a:t>
            </a:r>
          </a:p>
          <a:p>
            <a:pPr lvl="1" eaLnBrk="1" hangingPunct="1">
              <a:lnSpc>
                <a:spcPct val="90000"/>
              </a:lnSpc>
              <a:defRPr/>
            </a:pPr>
            <a:endParaRPr lang="en-US" dirty="0" smtClean="0"/>
          </a:p>
          <a:p>
            <a:pPr lvl="1" eaLnBrk="1" hangingPunct="1">
              <a:lnSpc>
                <a:spcPct val="90000"/>
              </a:lnSpc>
              <a:defRPr/>
            </a:pPr>
            <a:r>
              <a:rPr lang="en-US" dirty="0" smtClean="0"/>
              <a:t>Every shared mutable variable should be guarded at all the places wherever it is accessed</a:t>
            </a:r>
          </a:p>
          <a:p>
            <a:pPr lvl="1" eaLnBrk="1" hangingPunct="1">
              <a:lnSpc>
                <a:spcPct val="90000"/>
              </a:lnSpc>
              <a:defRPr/>
            </a:pPr>
            <a:endParaRPr lang="en-US" dirty="0" smtClean="0"/>
          </a:p>
          <a:p>
            <a:pPr lvl="1" eaLnBrk="1" hangingPunct="1">
              <a:lnSpc>
                <a:spcPct val="90000"/>
              </a:lnSpc>
              <a:defRPr/>
            </a:pPr>
            <a:r>
              <a:rPr lang="en-US" dirty="0" smtClean="0"/>
              <a:t>When a class has invariants (state includes more than one dependent shared mutable variables) then each variable participating in the invariant must be guarded by the same lock. This allows to enforce atomicity, preserving the invariant.</a:t>
            </a:r>
          </a:p>
          <a:p>
            <a:pPr lvl="1" eaLnBrk="1" hangingPunct="1">
              <a:lnSpc>
                <a:spcPct val="90000"/>
              </a:lnSpc>
              <a:defRPr/>
            </a:pPr>
            <a:endParaRPr lang="en-US" dirty="0" smtClean="0"/>
          </a:p>
          <a:p>
            <a:pPr marL="0" indent="0" eaLnBrk="1" hangingPunct="1">
              <a:lnSpc>
                <a:spcPct val="90000"/>
              </a:lnSpc>
              <a:buFont typeface="Arial" charset="0"/>
              <a:buNone/>
              <a:defRPr/>
            </a:pPr>
            <a:endParaRPr lang="en-US" dirty="0" smtClean="0"/>
          </a:p>
          <a:p>
            <a:pPr marL="0" indent="0" eaLnBrk="1" hangingPunct="1">
              <a:lnSpc>
                <a:spcPct val="90000"/>
              </a:lnSpc>
              <a:buFont typeface="Arial" charset="0"/>
              <a:buNone/>
              <a:defRPr/>
            </a:pPr>
            <a:endParaRPr lang="en-US" dirty="0" smtClean="0"/>
          </a:p>
          <a:p>
            <a:pPr marL="457200" lvl="1" indent="0" eaLnBrk="1" hangingPunct="1">
              <a:lnSpc>
                <a:spcPct val="90000"/>
              </a:lnSpc>
              <a:buFont typeface="Arial" charset="0"/>
              <a:buNone/>
              <a:defRPr/>
            </a:pPr>
            <a:endParaRPr lang="en-US" sz="1600" dirty="0" smtClean="0"/>
          </a:p>
        </p:txBody>
      </p:sp>
    </p:spTree>
    <p:extLst>
      <p:ext uri="{BB962C8B-B14F-4D97-AF65-F5344CB8AC3E}">
        <p14:creationId xmlns:p14="http://schemas.microsoft.com/office/powerpoint/2010/main" val="591008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circle(in)">
                                      <p:cBhvr>
                                        <p:cTn id="10" dur="2000"/>
                                        <p:tgtEl>
                                          <p:spTgt spid="8">
                                            <p:txEl>
                                              <p:pRg st="2" end="2"/>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circle(in)">
                                      <p:cBhvr>
                                        <p:cTn id="13" dur="2000"/>
                                        <p:tgtEl>
                                          <p:spTgt spid="8">
                                            <p:txEl>
                                              <p:pRg st="4" end="4"/>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circle(in)">
                                      <p:cBhvr>
                                        <p:cTn id="16"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00977" y="401638"/>
            <a:ext cx="10978407" cy="501650"/>
          </a:xfrm>
        </p:spPr>
        <p:txBody>
          <a:bodyPr/>
          <a:lstStyle/>
          <a:p>
            <a:r>
              <a:rPr lang="en-US" altLang="en-US" smtClean="0"/>
              <a:t>Synchronization</a:t>
            </a:r>
          </a:p>
        </p:txBody>
      </p:sp>
      <p:sp>
        <p:nvSpPr>
          <p:cNvPr id="9" name="Content Placeholder 2"/>
          <p:cNvSpPr>
            <a:spLocks noGrp="1"/>
          </p:cNvSpPr>
          <p:nvPr>
            <p:ph idx="1"/>
          </p:nvPr>
        </p:nvSpPr>
        <p:spPr>
          <a:xfrm>
            <a:off x="594629" y="984250"/>
            <a:ext cx="10969943" cy="5168900"/>
          </a:xfrm>
        </p:spPr>
        <p:txBody>
          <a:bodyPr/>
          <a:lstStyle/>
          <a:p>
            <a:pPr eaLnBrk="1" hangingPunct="1">
              <a:defRPr/>
            </a:pPr>
            <a:r>
              <a:rPr lang="en-US" dirty="0" smtClean="0"/>
              <a:t>Use of synchronized keyword</a:t>
            </a:r>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929" y="1911350"/>
            <a:ext cx="727520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16956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ircle(in)">
                                      <p:cBhvr>
                                        <p:cTn id="7" dur="20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5059" name="Content Placeholder 10"/>
          <p:cNvSpPr>
            <a:spLocks/>
          </p:cNvSpPr>
          <p:nvPr/>
        </p:nvSpPr>
        <p:spPr bwMode="auto">
          <a:xfrm>
            <a:off x="711015" y="990600"/>
            <a:ext cx="5478624"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IN" altLang="en-US">
              <a:solidFill>
                <a:srgbClr val="132628"/>
              </a:solidFill>
            </a:endParaRPr>
          </a:p>
        </p:txBody>
      </p:sp>
      <p:sp>
        <p:nvSpPr>
          <p:cNvPr id="45060"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45061" name="Title 1"/>
          <p:cNvSpPr txBox="1">
            <a:spLocks/>
          </p:cNvSpPr>
          <p:nvPr/>
        </p:nvSpPr>
        <p:spPr bwMode="auto">
          <a:xfrm>
            <a:off x="600977"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ts val="2400"/>
              </a:lnSpc>
              <a:spcBef>
                <a:spcPct val="0"/>
              </a:spcBef>
              <a:buClrTx/>
              <a:buSzTx/>
              <a:buFontTx/>
              <a:buNone/>
            </a:pPr>
            <a:r>
              <a:rPr lang="en-US" altLang="en-US" sz="2600">
                <a:solidFill>
                  <a:srgbClr val="355F99"/>
                </a:solidFill>
              </a:rPr>
              <a:t>Synchronization</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683" y="1654175"/>
            <a:ext cx="813858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bwMode="auto">
          <a:xfrm>
            <a:off x="594629" y="984250"/>
            <a:ext cx="1096994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Synchronization at block level</a:t>
            </a:r>
          </a:p>
          <a:p>
            <a:pPr eaLnBrk="1" hangingPunct="1"/>
            <a:r>
              <a:rPr lang="en-US" altLang="en-US"/>
              <a:t>Advantages over method synchronization?</a:t>
            </a:r>
          </a:p>
        </p:txBody>
      </p:sp>
    </p:spTree>
    <p:extLst>
      <p:ext uri="{BB962C8B-B14F-4D97-AF65-F5344CB8AC3E}">
        <p14:creationId xmlns:p14="http://schemas.microsoft.com/office/powerpoint/2010/main" val="766879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13" end="13"/>
                                            </p:txEl>
                                          </p:spTgt>
                                        </p:tgtEl>
                                        <p:attrNameLst>
                                          <p:attrName>style.visibility</p:attrName>
                                        </p:attrNameLst>
                                      </p:cBhvr>
                                      <p:to>
                                        <p:strVal val="visible"/>
                                      </p:to>
                                    </p:set>
                                    <p:animEffect transition="in" filter="circle(in)">
                                      <p:cBhvr>
                                        <p:cTn id="12" dur="2000"/>
                                        <p:tgtEl>
                                          <p:spTgt spid="9">
                                            <p:txEl>
                                              <p:pRg st="13" end="1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9">
                                            <p:txEl>
                                              <p:pRg st="14" end="14"/>
                                            </p:txEl>
                                          </p:spTgt>
                                        </p:tgtEl>
                                        <p:attrNameLst>
                                          <p:attrName>style.visibility</p:attrName>
                                        </p:attrNameLst>
                                      </p:cBhvr>
                                      <p:to>
                                        <p:strVal val="visible"/>
                                      </p:to>
                                    </p:set>
                                    <p:animEffect transition="in" filter="circle(in)">
                                      <p:cBhvr>
                                        <p:cTn id="17" dur="20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6083" name="Content Placeholder 10"/>
          <p:cNvSpPr>
            <a:spLocks/>
          </p:cNvSpPr>
          <p:nvPr/>
        </p:nvSpPr>
        <p:spPr bwMode="auto">
          <a:xfrm>
            <a:off x="711015" y="990600"/>
            <a:ext cx="5478624"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IN" altLang="en-US">
              <a:solidFill>
                <a:srgbClr val="132628"/>
              </a:solidFill>
            </a:endParaRPr>
          </a:p>
        </p:txBody>
      </p:sp>
      <p:sp>
        <p:nvSpPr>
          <p:cNvPr id="46084"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46085" name="Title 1"/>
          <p:cNvSpPr txBox="1">
            <a:spLocks/>
          </p:cNvSpPr>
          <p:nvPr/>
        </p:nvSpPr>
        <p:spPr bwMode="auto">
          <a:xfrm>
            <a:off x="600977"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ts val="2400"/>
              </a:lnSpc>
              <a:spcBef>
                <a:spcPct val="0"/>
              </a:spcBef>
              <a:buClrTx/>
              <a:buSzTx/>
              <a:buFontTx/>
              <a:buNone/>
            </a:pPr>
            <a:r>
              <a:rPr lang="en-US" altLang="en-US" sz="2600">
                <a:solidFill>
                  <a:srgbClr val="355F99"/>
                </a:solidFill>
              </a:rPr>
              <a:t>Synchronization</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734" y="1423988"/>
            <a:ext cx="6995878"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bwMode="auto">
          <a:xfrm>
            <a:off x="594629" y="984250"/>
            <a:ext cx="1096994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How about this one?</a:t>
            </a:r>
          </a:p>
          <a:p>
            <a:pPr eaLnBrk="1" hangingPunct="1"/>
            <a:r>
              <a:rPr lang="en-US" altLang="en-US"/>
              <a:t>What object it uses for synchronization?</a:t>
            </a:r>
          </a:p>
        </p:txBody>
      </p:sp>
    </p:spTree>
    <p:extLst>
      <p:ext uri="{BB962C8B-B14F-4D97-AF65-F5344CB8AC3E}">
        <p14:creationId xmlns:p14="http://schemas.microsoft.com/office/powerpoint/2010/main" val="1335698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10" end="10"/>
                                            </p:txEl>
                                          </p:spTgt>
                                        </p:tgtEl>
                                        <p:attrNameLst>
                                          <p:attrName>style.visibility</p:attrName>
                                        </p:attrNameLst>
                                      </p:cBhvr>
                                      <p:to>
                                        <p:strVal val="visible"/>
                                      </p:to>
                                    </p:set>
                                    <p:animEffect transition="in" filter="circle(in)">
                                      <p:cBhvr>
                                        <p:cTn id="12" dur="2000"/>
                                        <p:tgtEl>
                                          <p:spTgt spid="9">
                                            <p:txEl>
                                              <p:pRg st="10" end="1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animEffect transition="in" filter="circle(in)">
                                      <p:cBhvr>
                                        <p:cTn id="17"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7107" name="Content Placeholder 10"/>
          <p:cNvSpPr>
            <a:spLocks/>
          </p:cNvSpPr>
          <p:nvPr/>
        </p:nvSpPr>
        <p:spPr bwMode="auto">
          <a:xfrm>
            <a:off x="711015" y="990600"/>
            <a:ext cx="5478624"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IN" altLang="en-US">
              <a:solidFill>
                <a:srgbClr val="132628"/>
              </a:solidFill>
            </a:endParaRPr>
          </a:p>
        </p:txBody>
      </p:sp>
      <p:sp>
        <p:nvSpPr>
          <p:cNvPr id="47108"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47109" name="Rectangle 2"/>
          <p:cNvSpPr txBox="1">
            <a:spLocks noChangeArrowheads="1"/>
          </p:cNvSpPr>
          <p:nvPr/>
        </p:nvSpPr>
        <p:spPr bwMode="auto">
          <a:xfrm>
            <a:off x="600977"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pPr>
            <a:r>
              <a:rPr lang="en-US" altLang="en-US" sz="2600">
                <a:solidFill>
                  <a:srgbClr val="355F99"/>
                </a:solidFill>
              </a:rPr>
              <a:t>Example 2</a:t>
            </a: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054" y="1103314"/>
            <a:ext cx="7846556"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txBox="1">
            <a:spLocks noChangeArrowheads="1"/>
          </p:cNvSpPr>
          <p:nvPr/>
        </p:nvSpPr>
        <p:spPr bwMode="auto">
          <a:xfrm>
            <a:off x="594629" y="984250"/>
            <a:ext cx="1096994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Is there any problem here? Racing?</a:t>
            </a:r>
          </a:p>
          <a:p>
            <a:pPr eaLnBrk="1" hangingPunct="1"/>
            <a:r>
              <a:rPr lang="en-US" altLang="en-US"/>
              <a:t>Atomicity </a:t>
            </a:r>
          </a:p>
          <a:p>
            <a:pPr eaLnBrk="1" hangingPunct="1"/>
            <a:r>
              <a:rPr lang="en-US" altLang="en-US"/>
              <a:t>How to resolve?</a:t>
            </a:r>
          </a:p>
        </p:txBody>
      </p:sp>
    </p:spTree>
    <p:extLst>
      <p:ext uri="{BB962C8B-B14F-4D97-AF65-F5344CB8AC3E}">
        <p14:creationId xmlns:p14="http://schemas.microsoft.com/office/powerpoint/2010/main" val="3447937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16" end="16"/>
                                            </p:txEl>
                                          </p:spTgt>
                                        </p:tgtEl>
                                        <p:attrNameLst>
                                          <p:attrName>style.visibility</p:attrName>
                                        </p:attrNameLst>
                                      </p:cBhvr>
                                      <p:to>
                                        <p:strVal val="visible"/>
                                      </p:to>
                                    </p:set>
                                    <p:animEffect transition="in" filter="circle(in)">
                                      <p:cBhvr>
                                        <p:cTn id="12" dur="2000"/>
                                        <p:tgtEl>
                                          <p:spTgt spid="9">
                                            <p:txEl>
                                              <p:pRg st="16" end="1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9">
                                            <p:txEl>
                                              <p:pRg st="17" end="17"/>
                                            </p:txEl>
                                          </p:spTgt>
                                        </p:tgtEl>
                                        <p:attrNameLst>
                                          <p:attrName>style.visibility</p:attrName>
                                        </p:attrNameLst>
                                      </p:cBhvr>
                                      <p:to>
                                        <p:strVal val="visible"/>
                                      </p:to>
                                    </p:set>
                                    <p:animEffect transition="in" filter="circle(in)">
                                      <p:cBhvr>
                                        <p:cTn id="17" dur="2000"/>
                                        <p:tgtEl>
                                          <p:spTgt spid="9">
                                            <p:txEl>
                                              <p:pRg st="17" end="1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9">
                                            <p:txEl>
                                              <p:pRg st="18" end="18"/>
                                            </p:txEl>
                                          </p:spTgt>
                                        </p:tgtEl>
                                        <p:attrNameLst>
                                          <p:attrName>style.visibility</p:attrName>
                                        </p:attrNameLst>
                                      </p:cBhvr>
                                      <p:to>
                                        <p:strVal val="visible"/>
                                      </p:to>
                                    </p:set>
                                    <p:animEffect transition="in" filter="circle(in)">
                                      <p:cBhvr>
                                        <p:cTn id="22" dur="2000"/>
                                        <p:tgtEl>
                                          <p:spTgt spid="9">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8131"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48132" name="Rectangle 2"/>
          <p:cNvSpPr txBox="1">
            <a:spLocks noChangeArrowheads="1"/>
          </p:cNvSpPr>
          <p:nvPr/>
        </p:nvSpPr>
        <p:spPr bwMode="auto">
          <a:xfrm>
            <a:off x="600977"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pPr>
            <a:r>
              <a:rPr lang="en-US" altLang="en-US" sz="2600">
                <a:solidFill>
                  <a:srgbClr val="355F99"/>
                </a:solidFill>
              </a:rPr>
              <a:t>Example 3</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116" y="977900"/>
            <a:ext cx="7211721"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txBox="1">
            <a:spLocks noChangeArrowheads="1"/>
          </p:cNvSpPr>
          <p:nvPr/>
        </p:nvSpPr>
        <p:spPr bwMode="auto">
          <a:xfrm>
            <a:off x="594629" y="984250"/>
            <a:ext cx="1096994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Re-ordering– Can threadTwo return true? </a:t>
            </a:r>
          </a:p>
          <a:p>
            <a:pPr eaLnBrk="1" hangingPunct="1"/>
            <a:r>
              <a:rPr lang="en-US" altLang="en-US"/>
              <a:t>If threadTwo returns true, it means that the threadTwo saw both updates by threadOne, but that it saw the change to “b” before the change to “a”.</a:t>
            </a:r>
          </a:p>
          <a:p>
            <a:pPr eaLnBrk="1" hangingPunct="1"/>
            <a:endParaRPr lang="en-US" altLang="en-US"/>
          </a:p>
          <a:p>
            <a:pPr eaLnBrk="1" hangingPunct="1"/>
            <a:r>
              <a:rPr lang="en-US" altLang="en-US"/>
              <a:t>How to resolve?  </a:t>
            </a:r>
            <a:r>
              <a:rPr lang="en-US" altLang="en-US">
                <a:latin typeface="Courier New" pitchFamily="49" charset="0"/>
              </a:rPr>
              <a:t>synchronized</a:t>
            </a:r>
            <a:r>
              <a:rPr lang="en-US" altLang="en-US"/>
              <a:t>?  </a:t>
            </a:r>
            <a:r>
              <a:rPr lang="en-US" altLang="en-US">
                <a:latin typeface="Courier New" pitchFamily="49" charset="0"/>
              </a:rPr>
              <a:t>volatile</a:t>
            </a:r>
            <a:r>
              <a:rPr lang="en-US" altLang="en-US"/>
              <a:t>?</a:t>
            </a:r>
          </a:p>
        </p:txBody>
      </p:sp>
    </p:spTree>
    <p:extLst>
      <p:ext uri="{BB962C8B-B14F-4D97-AF65-F5344CB8AC3E}">
        <p14:creationId xmlns:p14="http://schemas.microsoft.com/office/powerpoint/2010/main" val="3084022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12" end="12"/>
                                            </p:txEl>
                                          </p:spTgt>
                                        </p:tgtEl>
                                        <p:attrNameLst>
                                          <p:attrName>style.visibility</p:attrName>
                                        </p:attrNameLst>
                                      </p:cBhvr>
                                      <p:to>
                                        <p:strVal val="visible"/>
                                      </p:to>
                                    </p:set>
                                    <p:animEffect transition="in" filter="circle(in)">
                                      <p:cBhvr>
                                        <p:cTn id="12" dur="2000"/>
                                        <p:tgtEl>
                                          <p:spTgt spid="9">
                                            <p:txEl>
                                              <p:pRg st="12" end="1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9">
                                            <p:txEl>
                                              <p:pRg st="13" end="13"/>
                                            </p:txEl>
                                          </p:spTgt>
                                        </p:tgtEl>
                                        <p:attrNameLst>
                                          <p:attrName>style.visibility</p:attrName>
                                        </p:attrNameLst>
                                      </p:cBhvr>
                                      <p:to>
                                        <p:strVal val="visible"/>
                                      </p:to>
                                    </p:set>
                                    <p:animEffect transition="in" filter="circle(in)">
                                      <p:cBhvr>
                                        <p:cTn id="17" dur="2000"/>
                                        <p:tgtEl>
                                          <p:spTgt spid="9">
                                            <p:txEl>
                                              <p:pRg st="13" end="1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9">
                                            <p:txEl>
                                              <p:pRg st="15" end="15"/>
                                            </p:txEl>
                                          </p:spTgt>
                                        </p:tgtEl>
                                        <p:attrNameLst>
                                          <p:attrName>style.visibility</p:attrName>
                                        </p:attrNameLst>
                                      </p:cBhvr>
                                      <p:to>
                                        <p:strVal val="visible"/>
                                      </p:to>
                                    </p:set>
                                    <p:animEffect transition="in" filter="circle(in)">
                                      <p:cBhvr>
                                        <p:cTn id="22" dur="2000"/>
                                        <p:tgtEl>
                                          <p:spTgt spid="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9155" name="Content Placeholder 10"/>
          <p:cNvSpPr>
            <a:spLocks/>
          </p:cNvSpPr>
          <p:nvPr/>
        </p:nvSpPr>
        <p:spPr bwMode="auto">
          <a:xfrm>
            <a:off x="711015" y="990600"/>
            <a:ext cx="975106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IN" altLang="en-US">
              <a:solidFill>
                <a:srgbClr val="132628"/>
              </a:solidFill>
            </a:endParaRPr>
          </a:p>
          <a:p>
            <a:pPr eaLnBrk="1" hangingPunct="1"/>
            <a:endParaRPr lang="en-IN" altLang="en-US">
              <a:solidFill>
                <a:srgbClr val="132628"/>
              </a:solidFill>
            </a:endParaRPr>
          </a:p>
        </p:txBody>
      </p:sp>
      <p:sp>
        <p:nvSpPr>
          <p:cNvPr id="49156"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49157" name="Rectangle 2"/>
          <p:cNvSpPr txBox="1">
            <a:spLocks noChangeArrowheads="1"/>
          </p:cNvSpPr>
          <p:nvPr/>
        </p:nvSpPr>
        <p:spPr bwMode="auto">
          <a:xfrm>
            <a:off x="600977"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FontTx/>
              <a:buNone/>
            </a:pPr>
            <a:r>
              <a:rPr lang="en-US" altLang="en-US" sz="2600">
                <a:solidFill>
                  <a:srgbClr val="355F99"/>
                </a:solidFill>
              </a:rPr>
              <a:t>Example 4</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927" y="1008064"/>
            <a:ext cx="558654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txBox="1">
            <a:spLocks noChangeArrowheads="1"/>
          </p:cNvSpPr>
          <p:nvPr/>
        </p:nvSpPr>
        <p:spPr bwMode="auto">
          <a:xfrm>
            <a:off x="594629" y="984250"/>
            <a:ext cx="10969943"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Visibility – what will this program output?</a:t>
            </a:r>
          </a:p>
          <a:p>
            <a:pPr eaLnBrk="1" hangingPunct="1"/>
            <a:r>
              <a:rPr lang="en-US" altLang="en-US"/>
              <a:t>Probably </a:t>
            </a:r>
            <a:r>
              <a:rPr lang="en-US" altLang="en-US">
                <a:latin typeface="Courier New" pitchFamily="49" charset="0"/>
              </a:rPr>
              <a:t>101</a:t>
            </a:r>
            <a:r>
              <a:rPr lang="en-US" altLang="en-US"/>
              <a:t>, but maybe </a:t>
            </a:r>
            <a:r>
              <a:rPr lang="en-US" altLang="en-US">
                <a:latin typeface="Courier New" pitchFamily="49" charset="0"/>
              </a:rPr>
              <a:t>-1</a:t>
            </a:r>
            <a:r>
              <a:rPr lang="en-US" altLang="en-US"/>
              <a:t>, or maybe nothing at all!</a:t>
            </a:r>
          </a:p>
          <a:p>
            <a:pPr eaLnBrk="1" hangingPunct="1"/>
            <a:r>
              <a:rPr lang="en-US" altLang="en-US"/>
              <a:t>How to resolve?  </a:t>
            </a:r>
            <a:r>
              <a:rPr lang="en-US" altLang="en-US">
                <a:latin typeface="Courier New" pitchFamily="49" charset="0"/>
              </a:rPr>
              <a:t>synchronized</a:t>
            </a:r>
            <a:r>
              <a:rPr lang="en-US" altLang="en-US"/>
              <a:t>?  </a:t>
            </a:r>
            <a:r>
              <a:rPr lang="en-US" altLang="en-US">
                <a:latin typeface="Courier New" pitchFamily="49" charset="0"/>
              </a:rPr>
              <a:t>volatile</a:t>
            </a:r>
            <a:r>
              <a:rPr lang="en-US" altLang="en-US"/>
              <a:t>?</a:t>
            </a:r>
          </a:p>
        </p:txBody>
      </p:sp>
    </p:spTree>
    <p:extLst>
      <p:ext uri="{BB962C8B-B14F-4D97-AF65-F5344CB8AC3E}">
        <p14:creationId xmlns:p14="http://schemas.microsoft.com/office/powerpoint/2010/main" val="364340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xEl>
                                              <p:pRg st="16" end="16"/>
                                            </p:txEl>
                                          </p:spTgt>
                                        </p:tgtEl>
                                        <p:attrNameLst>
                                          <p:attrName>style.visibility</p:attrName>
                                        </p:attrNameLst>
                                      </p:cBhvr>
                                      <p:to>
                                        <p:strVal val="visible"/>
                                      </p:to>
                                    </p:set>
                                    <p:animEffect transition="in" filter="barn(inVertical)">
                                      <p:cBhvr>
                                        <p:cTn id="12" dur="500"/>
                                        <p:tgtEl>
                                          <p:spTgt spid="9">
                                            <p:txEl>
                                              <p:pRg st="16" end="1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xEl>
                                              <p:pRg st="17" end="17"/>
                                            </p:txEl>
                                          </p:spTgt>
                                        </p:tgtEl>
                                        <p:attrNameLst>
                                          <p:attrName>style.visibility</p:attrName>
                                        </p:attrNameLst>
                                      </p:cBhvr>
                                      <p:to>
                                        <p:strVal val="visible"/>
                                      </p:to>
                                    </p:set>
                                    <p:animEffect transition="in" filter="barn(inVertical)">
                                      <p:cBhvr>
                                        <p:cTn id="17" dur="500"/>
                                        <p:tgtEl>
                                          <p:spTgt spid="9">
                                            <p:txEl>
                                              <p:pRg st="17" end="1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xEl>
                                              <p:pRg st="18" end="18"/>
                                            </p:txEl>
                                          </p:spTgt>
                                        </p:tgtEl>
                                        <p:attrNameLst>
                                          <p:attrName>style.visibility</p:attrName>
                                        </p:attrNameLst>
                                      </p:cBhvr>
                                      <p:to>
                                        <p:strVal val="visible"/>
                                      </p:to>
                                    </p:set>
                                    <p:animEffect transition="in" filter="barn(inVertical)">
                                      <p:cBhvr>
                                        <p:cTn id="22" dur="500"/>
                                        <p:tgtEl>
                                          <p:spTgt spid="9">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36867"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36868" name="Title 1"/>
          <p:cNvSpPr txBox="1">
            <a:spLocks/>
          </p:cNvSpPr>
          <p:nvPr/>
        </p:nvSpPr>
        <p:spPr bwMode="auto">
          <a:xfrm>
            <a:off x="600977"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ts val="2400"/>
              </a:lnSpc>
              <a:spcBef>
                <a:spcPct val="0"/>
              </a:spcBef>
              <a:buClrTx/>
              <a:buSzTx/>
              <a:buFontTx/>
              <a:buNone/>
            </a:pPr>
            <a:r>
              <a:rPr lang="en-US" altLang="en-US" sz="2600">
                <a:solidFill>
                  <a:srgbClr val="355F99"/>
                </a:solidFill>
              </a:rPr>
              <a:t>Multiprocessing vs Multithreading</a:t>
            </a:r>
            <a:br>
              <a:rPr lang="en-US" altLang="en-US" sz="2600">
                <a:solidFill>
                  <a:srgbClr val="355F99"/>
                </a:solidFill>
              </a:rPr>
            </a:br>
            <a:endParaRPr lang="en-US" altLang="en-US" sz="2600">
              <a:solidFill>
                <a:srgbClr val="355F99"/>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725" y="1268414"/>
            <a:ext cx="8633751"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6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1987" name="Content Placeholder 10"/>
          <p:cNvSpPr>
            <a:spLocks/>
          </p:cNvSpPr>
          <p:nvPr/>
        </p:nvSpPr>
        <p:spPr bwMode="auto">
          <a:xfrm>
            <a:off x="711015" y="990600"/>
            <a:ext cx="5478624"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IN" altLang="en-US">
              <a:solidFill>
                <a:srgbClr val="132628"/>
              </a:solidFill>
            </a:endParaRPr>
          </a:p>
        </p:txBody>
      </p:sp>
      <p:sp>
        <p:nvSpPr>
          <p:cNvPr id="41988"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41989" name="Title 1"/>
          <p:cNvSpPr txBox="1">
            <a:spLocks/>
          </p:cNvSpPr>
          <p:nvPr/>
        </p:nvSpPr>
        <p:spPr bwMode="auto">
          <a:xfrm>
            <a:off x="600977"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ts val="2400"/>
              </a:lnSpc>
              <a:spcBef>
                <a:spcPct val="0"/>
              </a:spcBef>
              <a:buClrTx/>
              <a:buSzTx/>
              <a:buFontTx/>
              <a:buNone/>
            </a:pPr>
            <a:r>
              <a:rPr lang="en-US" altLang="en-US" sz="2600" dirty="0" smtClean="0">
                <a:solidFill>
                  <a:srgbClr val="355F99"/>
                </a:solidFill>
              </a:rPr>
              <a:t>Race Condition</a:t>
            </a:r>
            <a:endParaRPr lang="en-US" altLang="en-US" sz="2600" dirty="0">
              <a:solidFill>
                <a:srgbClr val="355F99"/>
              </a:solidFill>
            </a:endParaRPr>
          </a:p>
        </p:txBody>
      </p:sp>
      <p:sp>
        <p:nvSpPr>
          <p:cNvPr id="10" name="Content Placeholder 2"/>
          <p:cNvSpPr txBox="1">
            <a:spLocks/>
          </p:cNvSpPr>
          <p:nvPr/>
        </p:nvSpPr>
        <p:spPr>
          <a:xfrm>
            <a:off x="594628" y="863147"/>
            <a:ext cx="10969943" cy="5340350"/>
          </a:xfrm>
          <a:prstGeom prst="rect">
            <a:avLst/>
          </a:prstGeom>
        </p:spPr>
        <p:txBody>
          <a:bodyPr/>
          <a:lstStyle>
            <a:lvl1pPr marL="231775" indent="-231775" algn="l" rtl="0" eaLnBrk="0" fontAlgn="base" hangingPunct="0">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6pPr>
            <a:lvl7pPr marL="20875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7pPr>
            <a:lvl8pPr marL="25447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8pPr>
            <a:lvl9pPr marL="30019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9pPr>
          </a:lstStyle>
          <a:p>
            <a:pPr>
              <a:defRPr/>
            </a:pPr>
            <a:endParaRPr lang="en-US" dirty="0" smtClean="0"/>
          </a:p>
          <a:p>
            <a:pPr algn="just">
              <a:defRPr/>
            </a:pPr>
            <a:r>
              <a:rPr lang="en-US" dirty="0" smtClean="0"/>
              <a:t>“A race condition occurs when the correctness of the computation depends on the relative timing or interleaving of multiple threads by the runtime or in other words, when getting the right answer relies on lucky timing”</a:t>
            </a:r>
          </a:p>
          <a:p>
            <a:pPr algn="just">
              <a:defRPr/>
            </a:pPr>
            <a:endParaRPr lang="en-US" dirty="0" smtClean="0"/>
          </a:p>
          <a:p>
            <a:pPr algn="just">
              <a:defRPr/>
            </a:pPr>
            <a:r>
              <a:rPr lang="en-US" dirty="0"/>
              <a:t>A race condition occurs when more than one thread is performing a </a:t>
            </a:r>
            <a:r>
              <a:rPr lang="en-US" dirty="0" smtClean="0"/>
              <a:t>series of </a:t>
            </a:r>
            <a:r>
              <a:rPr lang="en-US" dirty="0"/>
              <a:t>actions on shared resources and several possible outcomes can </a:t>
            </a:r>
            <a:r>
              <a:rPr lang="en-US" dirty="0" smtClean="0"/>
              <a:t>exist based </a:t>
            </a:r>
            <a:r>
              <a:rPr lang="en-US" dirty="0"/>
              <a:t>on the order of the actions from each thread are performed</a:t>
            </a:r>
            <a:r>
              <a:rPr lang="en-US" dirty="0" smtClean="0"/>
              <a:t>.</a:t>
            </a:r>
          </a:p>
          <a:p>
            <a:pPr algn="just">
              <a:defRPr/>
            </a:pPr>
            <a:endParaRPr lang="en-US" dirty="0"/>
          </a:p>
          <a:p>
            <a:pPr algn="just">
              <a:defRPr/>
            </a:pPr>
            <a:r>
              <a:rPr lang="en-US" dirty="0"/>
              <a:t>A race condition occurs when two or more threads can access shared data and they try to change it at the same time. Because the thread scheduling algorithm can swap between threads at any time, you don't know the order in which the threads will attempt to access the shared data. Therefore, the result of the change in data is dependent on the thread scheduling algorithm, i.e. both threads are "racing" to access/change the data. </a:t>
            </a:r>
            <a:endParaRPr lang="en-US" dirty="0" smtClean="0"/>
          </a:p>
          <a:p>
            <a:pPr algn="just">
              <a:defRPr/>
            </a:pPr>
            <a:endParaRPr lang="en-US" dirty="0"/>
          </a:p>
          <a:p>
            <a:r>
              <a:rPr lang="en-US" dirty="0"/>
              <a:t>Problems often occur when one thread does a "check-then-act" (e.g. "check" if the value is X, then "act" to do something that depends on the value being X) and another thread does something to the value in between the "check" and the "act". </a:t>
            </a:r>
            <a:r>
              <a:rPr lang="en-US" dirty="0" err="1"/>
              <a:t>E.g</a:t>
            </a:r>
            <a:r>
              <a:rPr lang="en-US" dirty="0" smtClean="0"/>
              <a:t>:</a:t>
            </a:r>
          </a:p>
          <a:p>
            <a:endParaRPr lang="en-US" dirty="0"/>
          </a:p>
          <a:p>
            <a:pPr marL="0" indent="0">
              <a:buNone/>
            </a:pPr>
            <a:r>
              <a:rPr lang="en-US" dirty="0"/>
              <a:t>if (x == 5) // The "Check"</a:t>
            </a:r>
          </a:p>
          <a:p>
            <a:pPr marL="0" indent="0">
              <a:buNone/>
            </a:pPr>
            <a:r>
              <a:rPr lang="en-US" dirty="0"/>
              <a:t>{</a:t>
            </a:r>
          </a:p>
          <a:p>
            <a:pPr marL="0" indent="0">
              <a:buNone/>
            </a:pPr>
            <a:r>
              <a:rPr lang="en-US" dirty="0"/>
              <a:t>   y = x * 2; // The "Act"</a:t>
            </a:r>
          </a:p>
          <a:p>
            <a:pPr marL="0" indent="0">
              <a:buNone/>
            </a:pPr>
            <a:endParaRPr lang="en-US" dirty="0"/>
          </a:p>
          <a:p>
            <a:pPr marL="0" indent="0">
              <a:buNone/>
            </a:pPr>
            <a:r>
              <a:rPr lang="en-US" dirty="0"/>
              <a:t>   // If another thread changed x in between "if (x == 5)" and "y = x * 2" above,</a:t>
            </a:r>
          </a:p>
          <a:p>
            <a:pPr marL="0" indent="0">
              <a:buNone/>
            </a:pPr>
            <a:r>
              <a:rPr lang="en-US" dirty="0"/>
              <a:t>   // y will not be equal to 10.</a:t>
            </a:r>
          </a:p>
          <a:p>
            <a:pPr marL="0" indent="0">
              <a:buNone/>
            </a:pPr>
            <a:r>
              <a:rPr lang="en-US" dirty="0" smtClean="0"/>
              <a:t>}</a:t>
            </a:r>
          </a:p>
          <a:p>
            <a:pPr marL="0" indent="0">
              <a:buNone/>
            </a:pPr>
            <a:endParaRPr lang="en-US" dirty="0"/>
          </a:p>
          <a:p>
            <a:pPr marL="0" indent="0">
              <a:buNone/>
            </a:pPr>
            <a:r>
              <a:rPr lang="en-US" dirty="0"/>
              <a:t>The point being, y could be 10, or it could be anything, depending on whether another thread changed x in between the check and act. You have no real way of knowing.</a:t>
            </a:r>
          </a:p>
        </p:txBody>
      </p:sp>
    </p:spTree>
    <p:extLst>
      <p:ext uri="{BB962C8B-B14F-4D97-AF65-F5344CB8AC3E}">
        <p14:creationId xmlns:p14="http://schemas.microsoft.com/office/powerpoint/2010/main" val="163348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circle(in)">
                                      <p:cBhvr>
                                        <p:cTn id="7" dur="2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1988"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7" name="Title 1"/>
          <p:cNvSpPr txBox="1">
            <a:spLocks/>
          </p:cNvSpPr>
          <p:nvPr/>
        </p:nvSpPr>
        <p:spPr bwMode="auto">
          <a:xfrm>
            <a:off x="564691" y="435429"/>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nSpc>
                <a:spcPts val="2400"/>
              </a:lnSpc>
              <a:spcBef>
                <a:spcPct val="0"/>
              </a:spcBef>
              <a:buClrTx/>
              <a:buSzTx/>
              <a:buFontTx/>
              <a:buNone/>
            </a:pPr>
            <a:r>
              <a:rPr lang="en-US" altLang="en-US" sz="2600" dirty="0" smtClean="0">
                <a:solidFill>
                  <a:srgbClr val="355F99"/>
                </a:solidFill>
              </a:rPr>
              <a:t>Preventing Race Condition</a:t>
            </a:r>
            <a:endParaRPr lang="en-US" altLang="en-US" sz="2600" dirty="0">
              <a:solidFill>
                <a:srgbClr val="355F99"/>
              </a:solidFill>
            </a:endParaRPr>
          </a:p>
        </p:txBody>
      </p:sp>
      <p:sp>
        <p:nvSpPr>
          <p:cNvPr id="8" name="Content Placeholder 2"/>
          <p:cNvSpPr txBox="1">
            <a:spLocks/>
          </p:cNvSpPr>
          <p:nvPr/>
        </p:nvSpPr>
        <p:spPr>
          <a:xfrm>
            <a:off x="711014" y="985157"/>
            <a:ext cx="10969943" cy="5067300"/>
          </a:xfrm>
          <a:prstGeom prst="rect">
            <a:avLst/>
          </a:prstGeom>
        </p:spPr>
        <p:txBody>
          <a:bodyPr/>
          <a:lstStyle>
            <a:lvl1pPr marL="231775" indent="-231775" algn="l" rtl="0" eaLnBrk="0" fontAlgn="base" hangingPunct="0">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6pPr>
            <a:lvl7pPr marL="20875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7pPr>
            <a:lvl8pPr marL="25447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8pPr>
            <a:lvl9pPr marL="30019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9pPr>
          </a:lstStyle>
          <a:p>
            <a:pPr>
              <a:defRPr/>
            </a:pPr>
            <a:endParaRPr lang="en-US" dirty="0" smtClean="0"/>
          </a:p>
          <a:p>
            <a:pPr algn="just">
              <a:defRPr/>
            </a:pPr>
            <a:r>
              <a:rPr lang="en-US" dirty="0"/>
              <a:t>To prevent race conditions from occurring you must make sure that the critical section is executed as an atomic instruction. That means that once a single thread is executing it, no other threads can execute it until the first thread has left the critical section. </a:t>
            </a:r>
            <a:endParaRPr lang="en-US" dirty="0" smtClean="0"/>
          </a:p>
          <a:p>
            <a:pPr algn="just">
              <a:defRPr/>
            </a:pPr>
            <a:endParaRPr lang="en-US" dirty="0" smtClean="0"/>
          </a:p>
          <a:p>
            <a:pPr algn="just">
              <a:defRPr/>
            </a:pPr>
            <a:endParaRPr lang="en-US" dirty="0"/>
          </a:p>
          <a:p>
            <a:pPr algn="just">
              <a:defRPr/>
            </a:pPr>
            <a:r>
              <a:rPr lang="en-US" dirty="0"/>
              <a:t>Race conditions can be avoided by proper thread synchronization in critical sections. Thread synchronization can be achieved using a synchronized block of Java code. Thread synchronization can also be achieved using other synchronization constructs like locks or atomic variables like </a:t>
            </a:r>
            <a:r>
              <a:rPr lang="en-US" dirty="0" err="1"/>
              <a:t>java.util.concurrent.atomic.AtomicInteger</a:t>
            </a:r>
            <a:r>
              <a:rPr lang="en-US" dirty="0"/>
              <a:t>. </a:t>
            </a:r>
            <a:endParaRPr lang="en-US" dirty="0" smtClean="0"/>
          </a:p>
          <a:p>
            <a:pPr algn="just">
              <a:defRPr/>
            </a:pPr>
            <a:endParaRPr lang="en-US" dirty="0"/>
          </a:p>
          <a:p>
            <a:pPr algn="just">
              <a:defRPr/>
            </a:pPr>
            <a:r>
              <a:rPr lang="en-US" dirty="0"/>
              <a:t>Race conditions can lead to unpredictable results and subtle program bugs. A thread can prevent this from happening by locking an object. When an object is locked by one thread and another thread tries to call a synchronized method on the same object, the second thread will block until the object is unlocked.</a:t>
            </a:r>
          </a:p>
        </p:txBody>
      </p:sp>
    </p:spTree>
    <p:extLst>
      <p:ext uri="{BB962C8B-B14F-4D97-AF65-F5344CB8AC3E}">
        <p14:creationId xmlns:p14="http://schemas.microsoft.com/office/powerpoint/2010/main" val="1582934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altLang="en-US" dirty="0"/>
              <a:t>Exercise01 | Race Condition</a:t>
            </a:r>
          </a:p>
        </p:txBody>
      </p:sp>
      <p:sp>
        <p:nvSpPr>
          <p:cNvPr id="37891" name="Rectangle 3"/>
          <p:cNvSpPr>
            <a:spLocks noGrp="1" noChangeArrowheads="1"/>
          </p:cNvSpPr>
          <p:nvPr>
            <p:ph type="body" sz="half" idx="1"/>
          </p:nvPr>
        </p:nvSpPr>
        <p:spPr>
          <a:xfrm>
            <a:off x="594629" y="1282700"/>
            <a:ext cx="6210798" cy="4648200"/>
          </a:xfrm>
        </p:spPr>
        <p:txBody>
          <a:bodyPr/>
          <a:lstStyle/>
          <a:p>
            <a:pPr>
              <a:lnSpc>
                <a:spcPct val="100000"/>
              </a:lnSpc>
              <a:defRPr/>
            </a:pPr>
            <a:r>
              <a:rPr sz="1800" dirty="0"/>
              <a:t>Write the following program to simulate the Race Condition:</a:t>
            </a:r>
          </a:p>
          <a:p>
            <a:pPr>
              <a:lnSpc>
                <a:spcPct val="100000"/>
              </a:lnSpc>
              <a:defRPr/>
            </a:pPr>
            <a:endParaRPr sz="1800" dirty="0"/>
          </a:p>
          <a:p>
            <a:pPr>
              <a:lnSpc>
                <a:spcPct val="100000"/>
              </a:lnSpc>
              <a:defRPr/>
            </a:pPr>
            <a:r>
              <a:rPr sz="1800" dirty="0"/>
              <a:t>A bank has few accounts. There are different transactions that transfer the money from one random account to another random account. Each account has one thread and this thread processes all the transactions for this account. </a:t>
            </a:r>
          </a:p>
          <a:p>
            <a:pPr>
              <a:lnSpc>
                <a:spcPct val="100000"/>
              </a:lnSpc>
              <a:defRPr/>
            </a:pPr>
            <a:endParaRPr sz="1800" dirty="0"/>
          </a:p>
          <a:p>
            <a:pPr>
              <a:lnSpc>
                <a:spcPct val="100000"/>
              </a:lnSpc>
              <a:defRPr/>
            </a:pPr>
            <a:r>
              <a:rPr sz="1800" dirty="0"/>
              <a:t>Refer  code snapshots in the next slide.</a:t>
            </a:r>
          </a:p>
          <a:p>
            <a:pPr>
              <a:lnSpc>
                <a:spcPct val="100000"/>
              </a:lnSpc>
              <a:defRPr/>
            </a:pPr>
            <a:endParaRPr sz="1800" dirty="0"/>
          </a:p>
          <a:p>
            <a:pPr>
              <a:lnSpc>
                <a:spcPct val="100000"/>
              </a:lnSpc>
              <a:defRPr/>
            </a:pPr>
            <a:r>
              <a:rPr sz="1800" dirty="0"/>
              <a:t>Implement it using UnsyncBankTest.java</a:t>
            </a:r>
          </a:p>
          <a:p>
            <a:pPr algn="just">
              <a:defRPr/>
            </a:pPr>
            <a:endParaRPr dirty="0"/>
          </a:p>
          <a:p>
            <a:pPr algn="just">
              <a:defRPr/>
            </a:pPr>
            <a:endParaRPr dirty="0">
              <a:solidFill>
                <a:schemeClr val="accent1"/>
              </a:solidFill>
            </a:endParaRPr>
          </a:p>
        </p:txBody>
      </p:sp>
      <p:pic>
        <p:nvPicPr>
          <p:cNvPr id="22532" name="Picture 13" descr="money_transf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48" y="2362200"/>
            <a:ext cx="4469236"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268033"/>
      </p:ext>
    </p:extLst>
  </p:cSld>
  <p:clrMapOvr>
    <a:masterClrMapping/>
  </p:clrMapOvr>
  <p:transition spd="slow">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descr="SNAGHTMLf547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5" y="1447801"/>
            <a:ext cx="952252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noChangeArrowheads="1"/>
          </p:cNvSpPr>
          <p:nvPr>
            <p:ph type="title"/>
          </p:nvPr>
        </p:nvSpPr>
        <p:spPr/>
        <p:txBody>
          <a:bodyPr/>
          <a:lstStyle/>
          <a:p>
            <a:r>
              <a:rPr altLang="en-US" dirty="0"/>
              <a:t>Exercise | Race Condition</a:t>
            </a:r>
          </a:p>
        </p:txBody>
      </p:sp>
      <p:pic>
        <p:nvPicPr>
          <p:cNvPr id="410628" name="Picture 4" descr="SNAGHTMLf202b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634" y="2971800"/>
            <a:ext cx="808779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29" name="Picture 5" descr="SNAGHTMLf4e76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1254" y="4029076"/>
            <a:ext cx="8557571"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46289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checkerboard(across)">
                                      <p:cBhvr>
                                        <p:cTn id="7" dur="500"/>
                                        <p:tgtEl>
                                          <p:spTgt spid="410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10629"/>
                                        </p:tgtEl>
                                        <p:attrNameLst>
                                          <p:attrName>style.visibility</p:attrName>
                                        </p:attrNameLst>
                                      </p:cBhvr>
                                      <p:to>
                                        <p:strVal val="visible"/>
                                      </p:to>
                                    </p:set>
                                    <p:animEffect transition="in" filter="checkerboard(across)">
                                      <p:cBhvr>
                                        <p:cTn id="12" dur="500"/>
                                        <p:tgtEl>
                                          <p:spTgt spid="410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altLang="en-US" dirty="0"/>
              <a:t>Race Condition Explained…</a:t>
            </a:r>
          </a:p>
        </p:txBody>
      </p:sp>
      <p:pic>
        <p:nvPicPr>
          <p:cNvPr id="2457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192" y="1143000"/>
            <a:ext cx="8836898"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7"/>
          <p:cNvSpPr txBox="1">
            <a:spLocks noChangeArrowheads="1"/>
          </p:cNvSpPr>
          <p:nvPr/>
        </p:nvSpPr>
        <p:spPr bwMode="auto">
          <a:xfrm>
            <a:off x="7414869" y="6019800"/>
            <a:ext cx="324159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wrap="none">
            <a:spAutoFit/>
          </a:bodyPr>
          <a:lstStyle>
            <a:lvl1pPr eaLnBrk="0" hangingPunct="0">
              <a:defRPr sz="1600">
                <a:solidFill>
                  <a:schemeClr val="bg2"/>
                </a:solidFill>
                <a:latin typeface="Arial" charset="0"/>
                <a:ea typeface="ＭＳ Ｐゴシック" pitchFamily="34" charset="-128"/>
              </a:defRPr>
            </a:lvl1pPr>
            <a:lvl2pPr marL="742950" indent="-285750" eaLnBrk="0" hangingPunct="0">
              <a:defRPr sz="1600">
                <a:solidFill>
                  <a:schemeClr val="bg2"/>
                </a:solidFill>
                <a:latin typeface="Arial" charset="0"/>
                <a:ea typeface="ＭＳ Ｐゴシック" pitchFamily="34" charset="-128"/>
              </a:defRPr>
            </a:lvl2pPr>
            <a:lvl3pPr marL="1143000" indent="-228600" eaLnBrk="0" hangingPunct="0">
              <a:defRPr sz="1600">
                <a:solidFill>
                  <a:schemeClr val="bg2"/>
                </a:solidFill>
                <a:latin typeface="Arial" charset="0"/>
                <a:ea typeface="ＭＳ Ｐゴシック" pitchFamily="34" charset="-128"/>
              </a:defRPr>
            </a:lvl3pPr>
            <a:lvl4pPr marL="1600200" indent="-228600" eaLnBrk="0" hangingPunct="0">
              <a:defRPr sz="1600">
                <a:solidFill>
                  <a:schemeClr val="bg2"/>
                </a:solidFill>
                <a:latin typeface="Arial" charset="0"/>
                <a:ea typeface="ＭＳ Ｐゴシック" pitchFamily="34" charset="-128"/>
              </a:defRPr>
            </a:lvl4pPr>
            <a:lvl5pPr marL="2057400" indent="-228600" eaLnBrk="0" hangingPunct="0">
              <a:defRPr sz="16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r>
              <a:rPr lang="en-IN" altLang="en-US" b="1" i="1">
                <a:solidFill>
                  <a:schemeClr val="tx1"/>
                </a:solidFill>
                <a:latin typeface="Georgia" pitchFamily="18" charset="0"/>
              </a:rPr>
              <a:t>Source: Core Java Volume#1</a:t>
            </a:r>
          </a:p>
        </p:txBody>
      </p:sp>
    </p:spTree>
    <p:extLst>
      <p:ext uri="{BB962C8B-B14F-4D97-AF65-F5344CB8AC3E}">
        <p14:creationId xmlns:p14="http://schemas.microsoft.com/office/powerpoint/2010/main" val="3097118423"/>
      </p:ext>
    </p:extLst>
  </p:cSld>
  <p:clrMapOvr>
    <a:masterClrMapping/>
  </p:clrMapOvr>
  <p:transition spd="slow">
    <p:split orient="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altLang="en-US" dirty="0" err="1" smtClean="0"/>
              <a:t>Mutex</a:t>
            </a:r>
            <a:endParaRPr altLang="en-US" dirty="0"/>
          </a:p>
        </p:txBody>
      </p:sp>
      <p:sp>
        <p:nvSpPr>
          <p:cNvPr id="36867" name="Rectangle 3"/>
          <p:cNvSpPr>
            <a:spLocks noGrp="1" noChangeArrowheads="1"/>
          </p:cNvSpPr>
          <p:nvPr>
            <p:ph type="body" sz="half" idx="1"/>
          </p:nvPr>
        </p:nvSpPr>
        <p:spPr>
          <a:xfrm>
            <a:off x="594629" y="914400"/>
            <a:ext cx="10915200" cy="5016500"/>
          </a:xfrm>
        </p:spPr>
        <p:txBody>
          <a:bodyPr/>
          <a:lstStyle/>
          <a:p>
            <a:pPr>
              <a:lnSpc>
                <a:spcPct val="100000"/>
              </a:lnSpc>
              <a:defRPr/>
            </a:pPr>
            <a:r>
              <a:rPr lang="en-US" sz="1800" dirty="0" smtClean="0"/>
              <a:t>E</a:t>
            </a:r>
            <a:r>
              <a:rPr sz="1800" dirty="0" smtClean="0"/>
              <a:t>very Java object can implicitly act as a lock for purposes of synchronization; these built-in locks are called intrinsic locks or monitor locks. </a:t>
            </a:r>
          </a:p>
          <a:p>
            <a:pPr marL="0" indent="0">
              <a:lnSpc>
                <a:spcPct val="100000"/>
              </a:lnSpc>
              <a:buNone/>
              <a:defRPr/>
            </a:pPr>
            <a:endParaRPr sz="1800" dirty="0"/>
          </a:p>
          <a:p>
            <a:pPr>
              <a:lnSpc>
                <a:spcPct val="100000"/>
              </a:lnSpc>
              <a:defRPr/>
            </a:pPr>
            <a:r>
              <a:rPr sz="1800" dirty="0" smtClean="0"/>
              <a:t>Intrinsic lock in Java act as </a:t>
            </a:r>
            <a:r>
              <a:rPr sz="1800" i="1" dirty="0" smtClean="0">
                <a:effectLst>
                  <a:outerShdw blurRad="38100" dist="38100" dir="2700000" algn="tl">
                    <a:srgbClr val="000000">
                      <a:alpha val="43137"/>
                    </a:srgbClr>
                  </a:outerShdw>
                </a:effectLst>
              </a:rPr>
              <a:t>mutexes</a:t>
            </a:r>
            <a:r>
              <a:rPr sz="1800" dirty="0" smtClean="0">
                <a:effectLst>
                  <a:outerShdw blurRad="38100" dist="38100" dir="2700000" algn="tl">
                    <a:srgbClr val="000000">
                      <a:alpha val="43137"/>
                    </a:srgbClr>
                  </a:outerShdw>
                </a:effectLst>
              </a:rPr>
              <a:t> </a:t>
            </a:r>
            <a:r>
              <a:rPr sz="1800" dirty="0" smtClean="0"/>
              <a:t>(or mutual exclusion locks), which means that at most one thread may own the lock. When thread A attempts to acquire a lock held by thread B, A must wait, or block, until B releases it. If B never releases the lock, A waits forever. </a:t>
            </a:r>
          </a:p>
          <a:p>
            <a:pPr>
              <a:lnSpc>
                <a:spcPct val="100000"/>
              </a:lnSpc>
              <a:defRPr/>
            </a:pPr>
            <a:endParaRPr sz="1800" dirty="0" smtClean="0"/>
          </a:p>
          <a:p>
            <a:pPr>
              <a:lnSpc>
                <a:spcPct val="100000"/>
              </a:lnSpc>
              <a:defRPr/>
            </a:pPr>
            <a:r>
              <a:rPr lang="en-US" sz="1800" i="1" dirty="0">
                <a:effectLst>
                  <a:outerShdw blurRad="38100" dist="38100" dir="2700000" algn="tl">
                    <a:srgbClr val="000000">
                      <a:alpha val="43137"/>
                    </a:srgbClr>
                  </a:outerShdw>
                </a:effectLst>
              </a:rPr>
              <a:t>Mutexes</a:t>
            </a:r>
            <a:r>
              <a:rPr lang="en-US" sz="1800" dirty="0">
                <a:effectLst>
                  <a:outerShdw blurRad="38100" dist="38100" dir="2700000" algn="tl">
                    <a:srgbClr val="000000">
                      <a:alpha val="43137"/>
                    </a:srgbClr>
                  </a:outerShdw>
                </a:effectLst>
              </a:rPr>
              <a:t> </a:t>
            </a:r>
            <a:r>
              <a:rPr lang="en-US" sz="1800" dirty="0"/>
              <a:t>are typically used to </a:t>
            </a:r>
            <a:r>
              <a:rPr lang="en-US" sz="1800" dirty="0" smtClean="0"/>
              <a:t>serialize </a:t>
            </a:r>
            <a:r>
              <a:rPr lang="en-US" sz="1800" dirty="0"/>
              <a:t>access to a section of re-entrant code that cannot be executed concurrently by more than one thread</a:t>
            </a:r>
            <a:r>
              <a:rPr lang="en-US" sz="1800" dirty="0" smtClean="0"/>
              <a:t>.</a:t>
            </a:r>
          </a:p>
          <a:p>
            <a:pPr>
              <a:lnSpc>
                <a:spcPct val="100000"/>
              </a:lnSpc>
              <a:defRPr/>
            </a:pPr>
            <a:endParaRPr lang="en-US" sz="1800" dirty="0" smtClean="0"/>
          </a:p>
          <a:p>
            <a:pPr>
              <a:lnSpc>
                <a:spcPct val="100000"/>
              </a:lnSpc>
              <a:defRPr/>
            </a:pPr>
            <a:r>
              <a:rPr lang="en-US" sz="1800" dirty="0"/>
              <a:t>A </a:t>
            </a:r>
            <a:r>
              <a:rPr lang="en-US" sz="1800" i="1" dirty="0" err="1">
                <a:effectLst>
                  <a:outerShdw blurRad="38100" dist="38100" dir="2700000" algn="tl">
                    <a:srgbClr val="000000">
                      <a:alpha val="43137"/>
                    </a:srgbClr>
                  </a:outerShdw>
                </a:effectLst>
              </a:rPr>
              <a:t>mutex</a:t>
            </a:r>
            <a:r>
              <a:rPr lang="en-US" sz="1800" dirty="0">
                <a:effectLst>
                  <a:outerShdw blurRad="38100" dist="38100" dir="2700000" algn="tl">
                    <a:srgbClr val="000000">
                      <a:alpha val="43137"/>
                    </a:srgbClr>
                  </a:outerShdw>
                </a:effectLst>
              </a:rPr>
              <a:t> </a:t>
            </a:r>
            <a:r>
              <a:rPr lang="en-US" sz="1800" dirty="0"/>
              <a:t>object only allows one thread into a controlled section, forcing other threads which attempt to gain access to that section to wait until the first thread has exited from that section</a:t>
            </a:r>
            <a:r>
              <a:rPr lang="en-US" sz="1800" dirty="0" smtClean="0"/>
              <a:t>.</a:t>
            </a:r>
          </a:p>
          <a:p>
            <a:pPr marL="0" indent="0">
              <a:lnSpc>
                <a:spcPct val="100000"/>
              </a:lnSpc>
              <a:buNone/>
              <a:defRPr/>
            </a:pPr>
            <a:endParaRPr sz="1800" dirty="0"/>
          </a:p>
          <a:p>
            <a:pPr>
              <a:lnSpc>
                <a:spcPct val="100000"/>
              </a:lnSpc>
              <a:defRPr/>
            </a:pPr>
            <a:r>
              <a:rPr lang="en-US" sz="1800" i="1" dirty="0" err="1">
                <a:effectLst>
                  <a:outerShdw blurRad="38100" dist="38100" dir="2700000" algn="tl">
                    <a:srgbClr val="000000">
                      <a:alpha val="43137"/>
                    </a:srgbClr>
                  </a:outerShdw>
                </a:effectLst>
              </a:rPr>
              <a:t>Mutex</a:t>
            </a:r>
            <a:r>
              <a:rPr lang="en-US" sz="1800" dirty="0">
                <a:effectLst>
                  <a:outerShdw blurRad="38100" dist="38100" dir="2700000" algn="tl">
                    <a:srgbClr val="000000">
                      <a:alpha val="43137"/>
                    </a:srgbClr>
                  </a:outerShdw>
                </a:effectLst>
              </a:rPr>
              <a:t> </a:t>
            </a:r>
            <a:r>
              <a:rPr lang="en-US" sz="1800" dirty="0"/>
              <a:t>= Mutually Exclusive Semaphore</a:t>
            </a:r>
            <a:endParaRPr sz="1600" dirty="0"/>
          </a:p>
        </p:txBody>
      </p:sp>
    </p:spTree>
    <p:extLst>
      <p:ext uri="{BB962C8B-B14F-4D97-AF65-F5344CB8AC3E}">
        <p14:creationId xmlns:p14="http://schemas.microsoft.com/office/powerpoint/2010/main" val="1167445979"/>
      </p:ext>
    </p:extLst>
  </p:cSld>
  <p:clrMapOvr>
    <a:masterClrMapping/>
  </p:clrMapOvr>
  <p:transition spd="slow">
    <p:split orient="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3011" name="Content Placeholder 10"/>
          <p:cNvSpPr>
            <a:spLocks/>
          </p:cNvSpPr>
          <p:nvPr/>
        </p:nvSpPr>
        <p:spPr bwMode="auto">
          <a:xfrm>
            <a:off x="711015" y="990600"/>
            <a:ext cx="5478624"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IN" altLang="en-US">
              <a:solidFill>
                <a:srgbClr val="132628"/>
              </a:solidFill>
            </a:endParaRPr>
          </a:p>
        </p:txBody>
      </p:sp>
      <p:sp>
        <p:nvSpPr>
          <p:cNvPr id="43012"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43013" name="Rectangle 2"/>
          <p:cNvSpPr txBox="1">
            <a:spLocks noChangeArrowheads="1"/>
          </p:cNvSpPr>
          <p:nvPr/>
        </p:nvSpPr>
        <p:spPr bwMode="auto">
          <a:xfrm>
            <a:off x="586164"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None/>
            </a:pPr>
            <a:r>
              <a:rPr lang="en-US" sz="2600" b="1" dirty="0" smtClean="0">
                <a:solidFill>
                  <a:srgbClr val="355F99"/>
                </a:solidFill>
                <a:ea typeface="+mj-ea"/>
                <a:cs typeface="+mj-cs"/>
              </a:rPr>
              <a:t>Hardware Locking (CAS) </a:t>
            </a:r>
            <a:endParaRPr lang="en-US" sz="2600" b="1" dirty="0">
              <a:solidFill>
                <a:srgbClr val="355F99"/>
              </a:solidFill>
              <a:ea typeface="+mj-ea"/>
              <a:cs typeface="+mj-cs"/>
            </a:endParaRPr>
          </a:p>
          <a:p>
            <a:pPr eaLnBrk="1" hangingPunct="1">
              <a:lnSpc>
                <a:spcPts val="2400"/>
              </a:lnSpc>
              <a:spcBef>
                <a:spcPct val="0"/>
              </a:spcBef>
              <a:buClrTx/>
              <a:buSzTx/>
              <a:buFontTx/>
              <a:buNone/>
            </a:pPr>
            <a:r>
              <a:rPr lang="en-US" altLang="en-US" sz="2600" dirty="0">
                <a:solidFill>
                  <a:srgbClr val="355F99"/>
                </a:solidFill>
              </a:rPr>
              <a:t/>
            </a:r>
            <a:br>
              <a:rPr lang="en-US" altLang="en-US" sz="2600" dirty="0">
                <a:solidFill>
                  <a:srgbClr val="355F99"/>
                </a:solidFill>
              </a:rPr>
            </a:br>
            <a:endParaRPr lang="en-US" altLang="en-US" sz="2600" dirty="0">
              <a:solidFill>
                <a:srgbClr val="355F99"/>
              </a:solidFill>
            </a:endParaRPr>
          </a:p>
        </p:txBody>
      </p:sp>
      <p:sp>
        <p:nvSpPr>
          <p:cNvPr id="8" name="Rectangle 3"/>
          <p:cNvSpPr txBox="1">
            <a:spLocks noChangeArrowheads="1"/>
          </p:cNvSpPr>
          <p:nvPr/>
        </p:nvSpPr>
        <p:spPr>
          <a:xfrm>
            <a:off x="594629" y="984250"/>
            <a:ext cx="10969943" cy="5403850"/>
          </a:xfrm>
          <a:prstGeom prst="rect">
            <a:avLst/>
          </a:prstGeom>
        </p:spPr>
        <p:txBody>
          <a:bodyPr/>
          <a:lstStyle>
            <a:lvl1pPr marL="231775" indent="-231775" algn="l" rtl="0" eaLnBrk="0" fontAlgn="base" hangingPunct="0">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6pPr>
            <a:lvl7pPr marL="20875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7pPr>
            <a:lvl8pPr marL="25447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8pPr>
            <a:lvl9pPr marL="30019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9pPr>
          </a:lstStyle>
          <a:p>
            <a:pPr eaLnBrk="1" hangingPunct="1">
              <a:lnSpc>
                <a:spcPct val="90000"/>
              </a:lnSpc>
              <a:defRPr/>
            </a:pPr>
            <a:r>
              <a:rPr lang="en-US" dirty="0"/>
              <a:t> The first processors that supported concurrency provided atomic test-and-set operations, which generally operated on a single bit. The most common approach taken by current processors, including Intel and </a:t>
            </a:r>
            <a:r>
              <a:rPr lang="en-US" dirty="0" err="1"/>
              <a:t>Sparc</a:t>
            </a:r>
            <a:r>
              <a:rPr lang="en-US" dirty="0"/>
              <a:t> processors, is to implement a primitive called compare-and-swap, or CAS. (On Intel processors, compare-and-swap is implemented by the </a:t>
            </a:r>
            <a:r>
              <a:rPr lang="en-US" dirty="0" err="1"/>
              <a:t>cmpxchg</a:t>
            </a:r>
            <a:r>
              <a:rPr lang="en-US" dirty="0"/>
              <a:t> family of instructions. PowerPC processors have a pair of instructions called "load and reserve" and "store conditional" that accomplish the same goal; similar for MIPS, except the first is called "load linked.") </a:t>
            </a:r>
            <a:endParaRPr lang="en-US" dirty="0" smtClean="0"/>
          </a:p>
          <a:p>
            <a:pPr eaLnBrk="1" hangingPunct="1">
              <a:lnSpc>
                <a:spcPct val="90000"/>
              </a:lnSpc>
              <a:defRPr/>
            </a:pPr>
            <a:endParaRPr lang="en-US" dirty="0"/>
          </a:p>
          <a:p>
            <a:pPr eaLnBrk="1" hangingPunct="1">
              <a:lnSpc>
                <a:spcPct val="90000"/>
              </a:lnSpc>
              <a:defRPr/>
            </a:pPr>
            <a:r>
              <a:rPr lang="en-US" dirty="0"/>
              <a:t>A </a:t>
            </a:r>
            <a:r>
              <a:rPr lang="en-US" i="1" dirty="0">
                <a:effectLst>
                  <a:outerShdw blurRad="38100" dist="38100" dir="2700000" algn="tl">
                    <a:srgbClr val="000000">
                      <a:alpha val="43137"/>
                    </a:srgbClr>
                  </a:outerShdw>
                </a:effectLst>
              </a:rPr>
              <a:t>CAS</a:t>
            </a:r>
            <a:r>
              <a:rPr lang="en-US" dirty="0">
                <a:effectLst>
                  <a:outerShdw blurRad="38100" dist="38100" dir="2700000" algn="tl">
                    <a:srgbClr val="000000">
                      <a:alpha val="43137"/>
                    </a:srgbClr>
                  </a:outerShdw>
                </a:effectLst>
              </a:rPr>
              <a:t> </a:t>
            </a:r>
            <a:r>
              <a:rPr lang="en-US" dirty="0"/>
              <a:t>operation includes three operands -- a memory location (V), the expected old value (A), and a new value (B). The processor will atomically update the location to the new value if the value that is there matches the expected old value, otherwise it will do nothing. In either case, it returns the value that was at that location prior to the CAS instruction. (Some flavors of CAS will instead simply return whether or not the CAS succeeded, rather than fetching the current value.) CAS effectively says "I think location V should have the value A; if it does, put B in it, otherwise, don't change it but tell me what value is there now." </a:t>
            </a:r>
            <a:endParaRPr lang="en-US" dirty="0" smtClean="0"/>
          </a:p>
          <a:p>
            <a:pPr eaLnBrk="1" hangingPunct="1">
              <a:lnSpc>
                <a:spcPct val="90000"/>
              </a:lnSpc>
              <a:defRPr/>
            </a:pPr>
            <a:endParaRPr lang="en-US" dirty="0"/>
          </a:p>
          <a:p>
            <a:pPr eaLnBrk="1" hangingPunct="1">
              <a:lnSpc>
                <a:spcPct val="90000"/>
              </a:lnSpc>
              <a:defRPr/>
            </a:pPr>
            <a:r>
              <a:rPr lang="en-US" dirty="0"/>
              <a:t>The natural way to use CAS for synchronization is to read a value A from an address V, perform a multistep computation to derive a new value B, and then use CAS to change the value of V from A to B. The CAS succeeds if the value at V has not been changed in the meantime. </a:t>
            </a:r>
            <a:endParaRPr lang="en-US" dirty="0" smtClean="0"/>
          </a:p>
          <a:p>
            <a:pPr eaLnBrk="1" hangingPunct="1">
              <a:lnSpc>
                <a:spcPct val="90000"/>
              </a:lnSpc>
              <a:defRPr/>
            </a:pPr>
            <a:endParaRPr lang="en-US" dirty="0"/>
          </a:p>
          <a:p>
            <a:pPr eaLnBrk="1" hangingPunct="1">
              <a:lnSpc>
                <a:spcPct val="90000"/>
              </a:lnSpc>
              <a:defRPr/>
            </a:pPr>
            <a:r>
              <a:rPr lang="en-US" dirty="0" smtClean="0"/>
              <a:t>Instructions </a:t>
            </a:r>
            <a:r>
              <a:rPr lang="en-US" dirty="0"/>
              <a:t>like CAS allow an algorithm to execute a read-modify-write sequence without fear of another thread modifying the variable in the meantime, because if another thread did modify the variable, the CAS would detect it (and fail) and the algorithm could retry the operation. Listing 3 illustrates the behavior (but not performance characteristics) of the CAS operation, but the value of CAS is that it is implemented in hardware and is extremely lightweight (on most processors): </a:t>
            </a:r>
            <a:endParaRPr lang="en-US" dirty="0" smtClean="0"/>
          </a:p>
          <a:p>
            <a:pPr marL="0" indent="0" eaLnBrk="1" hangingPunct="1">
              <a:lnSpc>
                <a:spcPct val="90000"/>
              </a:lnSpc>
              <a:buFont typeface="Arial" charset="0"/>
              <a:buNone/>
              <a:defRPr/>
            </a:pPr>
            <a:endParaRPr lang="en-US" dirty="0" smtClean="0"/>
          </a:p>
          <a:p>
            <a:pPr marL="0" indent="0" eaLnBrk="1" hangingPunct="1">
              <a:lnSpc>
                <a:spcPct val="90000"/>
              </a:lnSpc>
              <a:buFont typeface="Arial" charset="0"/>
              <a:buNone/>
              <a:defRPr/>
            </a:pPr>
            <a:endParaRPr lang="en-US" dirty="0" smtClean="0"/>
          </a:p>
          <a:p>
            <a:pPr marL="457200" lvl="1" indent="0" eaLnBrk="1" hangingPunct="1">
              <a:lnSpc>
                <a:spcPct val="90000"/>
              </a:lnSpc>
              <a:buFont typeface="Arial" charset="0"/>
              <a:buNone/>
              <a:defRPr/>
            </a:pPr>
            <a:endParaRPr lang="en-US" sz="1600" dirty="0" smtClean="0"/>
          </a:p>
        </p:txBody>
      </p:sp>
    </p:spTree>
    <p:extLst>
      <p:ext uri="{BB962C8B-B14F-4D97-AF65-F5344CB8AC3E}">
        <p14:creationId xmlns:p14="http://schemas.microsoft.com/office/powerpoint/2010/main" val="997157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circle(in)">
                                      <p:cBhvr>
                                        <p:cTn id="17" dur="20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circle(in)">
                                      <p:cBhvr>
                                        <p:cTn id="22"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914162" y="1143000"/>
            <a:ext cx="92398" cy="338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tIns="45714" rIns="45720" bIns="45714">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ct val="100000"/>
              </a:lnSpc>
              <a:spcBef>
                <a:spcPct val="0"/>
              </a:spcBef>
              <a:buClrTx/>
              <a:buSzTx/>
              <a:buFontTx/>
              <a:buNone/>
            </a:pPr>
            <a:endParaRPr lang="en-IN" altLang="en-US">
              <a:solidFill>
                <a:schemeClr val="bg2"/>
              </a:solidFill>
              <a:latin typeface="Arial" charset="0"/>
            </a:endParaRPr>
          </a:p>
        </p:txBody>
      </p:sp>
      <p:sp>
        <p:nvSpPr>
          <p:cNvPr id="43011" name="Content Placeholder 10"/>
          <p:cNvSpPr>
            <a:spLocks/>
          </p:cNvSpPr>
          <p:nvPr/>
        </p:nvSpPr>
        <p:spPr bwMode="auto">
          <a:xfrm>
            <a:off x="711015" y="990600"/>
            <a:ext cx="5478624"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endParaRPr lang="en-IN" altLang="en-US">
              <a:solidFill>
                <a:srgbClr val="132628"/>
              </a:solidFill>
            </a:endParaRPr>
          </a:p>
        </p:txBody>
      </p:sp>
      <p:sp>
        <p:nvSpPr>
          <p:cNvPr id="43012" name="Line 5"/>
          <p:cNvSpPr>
            <a:spLocks noChangeShapeType="1"/>
          </p:cNvSpPr>
          <p:nvPr/>
        </p:nvSpPr>
        <p:spPr bwMode="auto">
          <a:xfrm>
            <a:off x="4062942" y="4495800"/>
            <a:ext cx="243776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tIns="45714" rIns="45720" bIns="45714"/>
          <a:lstStyle/>
          <a:p>
            <a:endParaRPr lang="en-US"/>
          </a:p>
        </p:txBody>
      </p:sp>
      <p:sp>
        <p:nvSpPr>
          <p:cNvPr id="43013" name="Rectangle 2"/>
          <p:cNvSpPr txBox="1">
            <a:spLocks noChangeArrowheads="1"/>
          </p:cNvSpPr>
          <p:nvPr/>
        </p:nvSpPr>
        <p:spPr bwMode="auto">
          <a:xfrm>
            <a:off x="586164" y="401638"/>
            <a:ext cx="1097840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eaLnBrk="1" hangingPunct="1">
              <a:lnSpc>
                <a:spcPts val="2400"/>
              </a:lnSpc>
              <a:spcBef>
                <a:spcPct val="0"/>
              </a:spcBef>
              <a:buClrTx/>
              <a:buSzTx/>
              <a:buNone/>
            </a:pPr>
            <a:r>
              <a:rPr lang="en-US" sz="2600" b="1" dirty="0" smtClean="0">
                <a:solidFill>
                  <a:srgbClr val="355F99"/>
                </a:solidFill>
                <a:ea typeface="+mj-ea"/>
                <a:cs typeface="+mj-cs"/>
              </a:rPr>
              <a:t>Hardware Locking (CAS) </a:t>
            </a:r>
            <a:endParaRPr lang="en-US" sz="2600" b="1" dirty="0">
              <a:solidFill>
                <a:srgbClr val="355F99"/>
              </a:solidFill>
              <a:ea typeface="+mj-ea"/>
              <a:cs typeface="+mj-cs"/>
            </a:endParaRPr>
          </a:p>
          <a:p>
            <a:pPr eaLnBrk="1" hangingPunct="1">
              <a:lnSpc>
                <a:spcPts val="2400"/>
              </a:lnSpc>
              <a:spcBef>
                <a:spcPct val="0"/>
              </a:spcBef>
              <a:buClrTx/>
              <a:buSzTx/>
              <a:buFontTx/>
              <a:buNone/>
            </a:pPr>
            <a:r>
              <a:rPr lang="en-US" altLang="en-US" sz="2600" dirty="0">
                <a:solidFill>
                  <a:srgbClr val="355F99"/>
                </a:solidFill>
              </a:rPr>
              <a:t/>
            </a:r>
            <a:br>
              <a:rPr lang="en-US" altLang="en-US" sz="2600" dirty="0">
                <a:solidFill>
                  <a:srgbClr val="355F99"/>
                </a:solidFill>
              </a:rPr>
            </a:br>
            <a:endParaRPr lang="en-US" altLang="en-US" sz="2600" dirty="0">
              <a:solidFill>
                <a:srgbClr val="355F99"/>
              </a:solidFill>
            </a:endParaRPr>
          </a:p>
        </p:txBody>
      </p:sp>
      <p:sp>
        <p:nvSpPr>
          <p:cNvPr id="8" name="Rectangle 3"/>
          <p:cNvSpPr txBox="1">
            <a:spLocks noChangeArrowheads="1"/>
          </p:cNvSpPr>
          <p:nvPr/>
        </p:nvSpPr>
        <p:spPr>
          <a:xfrm>
            <a:off x="594629" y="984250"/>
            <a:ext cx="10969943" cy="5403850"/>
          </a:xfrm>
          <a:prstGeom prst="rect">
            <a:avLst/>
          </a:prstGeom>
        </p:spPr>
        <p:txBody>
          <a:bodyPr/>
          <a:lstStyle>
            <a:lvl1pPr marL="231775" indent="-231775" algn="l" rtl="0" eaLnBrk="0" fontAlgn="base" hangingPunct="0">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6pPr>
            <a:lvl7pPr marL="20875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7pPr>
            <a:lvl8pPr marL="25447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8pPr>
            <a:lvl9pPr marL="3001963" indent="-257175" algn="l" rtl="0" fontAlgn="base">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9pPr>
          </a:lstStyle>
          <a:p>
            <a:pPr marL="0" indent="0">
              <a:buNone/>
            </a:pPr>
            <a:r>
              <a:rPr lang="en-US" sz="2000" b="1" dirty="0"/>
              <a:t>Implementing counters with CAS</a:t>
            </a:r>
          </a:p>
          <a:p>
            <a:pPr eaLnBrk="1" hangingPunct="1">
              <a:lnSpc>
                <a:spcPct val="90000"/>
              </a:lnSpc>
              <a:defRPr/>
            </a:pPr>
            <a:r>
              <a:rPr lang="en-US" dirty="0"/>
              <a:t>Concurrent algorithms based on CAS are called </a:t>
            </a:r>
            <a:r>
              <a:rPr lang="en-US" i="1" dirty="0"/>
              <a:t>lock-free</a:t>
            </a:r>
            <a:r>
              <a:rPr lang="en-US" dirty="0"/>
              <a:t>, because threads do not ever have to wait for a lock (sometimes called a </a:t>
            </a:r>
            <a:r>
              <a:rPr lang="en-US" dirty="0" err="1"/>
              <a:t>mutex</a:t>
            </a:r>
            <a:r>
              <a:rPr lang="en-US" dirty="0"/>
              <a:t> or critical section, depending on the terminology of your threading platform). Either the CAS operation succeeds or it doesn't, but in either case, it completes in a predictable amount of time. If the CAS fails, the caller can retry the CAS operation or take other action as it sees fit. Listing 4 shows the counter class rewritten to use CAS instead of locking: </a:t>
            </a:r>
            <a:endParaRPr lang="en-US" dirty="0" smtClean="0"/>
          </a:p>
          <a:p>
            <a:pPr eaLnBrk="1" hangingPunct="1">
              <a:lnSpc>
                <a:spcPct val="90000"/>
              </a:lnSpc>
              <a:defRPr/>
            </a:pPr>
            <a:endParaRPr lang="en-US" dirty="0"/>
          </a:p>
          <a:p>
            <a:pPr marL="0" indent="0" eaLnBrk="1" hangingPunct="1">
              <a:lnSpc>
                <a:spcPct val="90000"/>
              </a:lnSpc>
              <a:buNone/>
              <a:defRPr/>
            </a:pPr>
            <a:r>
              <a:rPr lang="en-US" dirty="0"/>
              <a:t>public class </a:t>
            </a:r>
            <a:r>
              <a:rPr lang="en-US" dirty="0" err="1"/>
              <a:t>CasCounter</a:t>
            </a:r>
            <a:r>
              <a:rPr lang="en-US" dirty="0"/>
              <a:t> {</a:t>
            </a:r>
          </a:p>
          <a:p>
            <a:pPr marL="0" indent="0" eaLnBrk="1" hangingPunct="1">
              <a:lnSpc>
                <a:spcPct val="90000"/>
              </a:lnSpc>
              <a:buNone/>
              <a:defRPr/>
            </a:pPr>
            <a:r>
              <a:rPr lang="en-US" dirty="0"/>
              <a:t>    private </a:t>
            </a:r>
            <a:r>
              <a:rPr lang="en-US" dirty="0" err="1"/>
              <a:t>SimulatedCAS</a:t>
            </a:r>
            <a:r>
              <a:rPr lang="en-US" dirty="0"/>
              <a:t> value;</a:t>
            </a:r>
          </a:p>
          <a:p>
            <a:pPr marL="0" indent="0" eaLnBrk="1" hangingPunct="1">
              <a:lnSpc>
                <a:spcPct val="90000"/>
              </a:lnSpc>
              <a:buNone/>
              <a:defRPr/>
            </a:pPr>
            <a:endParaRPr lang="en-US" dirty="0"/>
          </a:p>
          <a:p>
            <a:pPr marL="0" indent="0" eaLnBrk="1" hangingPunct="1">
              <a:lnSpc>
                <a:spcPct val="90000"/>
              </a:lnSpc>
              <a:buNone/>
              <a:defRPr/>
            </a:pPr>
            <a:r>
              <a:rPr lang="en-US" dirty="0"/>
              <a:t>    public </a:t>
            </a:r>
            <a:r>
              <a:rPr lang="en-US" dirty="0" err="1"/>
              <a:t>int</a:t>
            </a:r>
            <a:r>
              <a:rPr lang="en-US" dirty="0"/>
              <a:t> </a:t>
            </a:r>
            <a:r>
              <a:rPr lang="en-US" dirty="0" err="1"/>
              <a:t>getValue</a:t>
            </a:r>
            <a:r>
              <a:rPr lang="en-US" dirty="0"/>
              <a:t>() {</a:t>
            </a:r>
          </a:p>
          <a:p>
            <a:pPr marL="0" indent="0" eaLnBrk="1" hangingPunct="1">
              <a:lnSpc>
                <a:spcPct val="90000"/>
              </a:lnSpc>
              <a:buNone/>
              <a:defRPr/>
            </a:pPr>
            <a:r>
              <a:rPr lang="en-US" dirty="0"/>
              <a:t>        return </a:t>
            </a:r>
            <a:r>
              <a:rPr lang="en-US" dirty="0" err="1"/>
              <a:t>value.getValue</a:t>
            </a:r>
            <a:r>
              <a:rPr lang="en-US" dirty="0"/>
              <a:t>();</a:t>
            </a:r>
          </a:p>
          <a:p>
            <a:pPr marL="0" indent="0" eaLnBrk="1" hangingPunct="1">
              <a:lnSpc>
                <a:spcPct val="90000"/>
              </a:lnSpc>
              <a:buNone/>
              <a:defRPr/>
            </a:pPr>
            <a:r>
              <a:rPr lang="en-US" dirty="0"/>
              <a:t>    }</a:t>
            </a:r>
          </a:p>
          <a:p>
            <a:pPr marL="0" indent="0" eaLnBrk="1" hangingPunct="1">
              <a:lnSpc>
                <a:spcPct val="90000"/>
              </a:lnSpc>
              <a:buNone/>
              <a:defRPr/>
            </a:pPr>
            <a:endParaRPr lang="en-US" dirty="0"/>
          </a:p>
          <a:p>
            <a:pPr marL="0" indent="0" eaLnBrk="1" hangingPunct="1">
              <a:lnSpc>
                <a:spcPct val="90000"/>
              </a:lnSpc>
              <a:buNone/>
              <a:defRPr/>
            </a:pPr>
            <a:r>
              <a:rPr lang="en-US" dirty="0"/>
              <a:t>    public </a:t>
            </a:r>
            <a:r>
              <a:rPr lang="en-US" dirty="0" err="1"/>
              <a:t>int</a:t>
            </a:r>
            <a:r>
              <a:rPr lang="en-US" dirty="0"/>
              <a:t> increment() {</a:t>
            </a:r>
          </a:p>
          <a:p>
            <a:pPr marL="0" indent="0" eaLnBrk="1" hangingPunct="1">
              <a:lnSpc>
                <a:spcPct val="90000"/>
              </a:lnSpc>
              <a:buNone/>
              <a:defRPr/>
            </a:pPr>
            <a:r>
              <a:rPr lang="en-US" dirty="0"/>
              <a:t>        </a:t>
            </a:r>
            <a:r>
              <a:rPr lang="en-US" dirty="0" err="1"/>
              <a:t>int</a:t>
            </a:r>
            <a:r>
              <a:rPr lang="en-US" dirty="0"/>
              <a:t> </a:t>
            </a:r>
            <a:r>
              <a:rPr lang="en-US" dirty="0" err="1"/>
              <a:t>oldValue</a:t>
            </a:r>
            <a:r>
              <a:rPr lang="en-US" dirty="0"/>
              <a:t> = </a:t>
            </a:r>
            <a:r>
              <a:rPr lang="en-US" dirty="0" err="1"/>
              <a:t>value.getValue</a:t>
            </a:r>
            <a:r>
              <a:rPr lang="en-US" dirty="0"/>
              <a:t>();</a:t>
            </a:r>
          </a:p>
          <a:p>
            <a:pPr marL="0" indent="0" eaLnBrk="1" hangingPunct="1">
              <a:lnSpc>
                <a:spcPct val="90000"/>
              </a:lnSpc>
              <a:buNone/>
              <a:defRPr/>
            </a:pPr>
            <a:r>
              <a:rPr lang="en-US" dirty="0"/>
              <a:t>        while (</a:t>
            </a:r>
            <a:r>
              <a:rPr lang="en-US" dirty="0" err="1"/>
              <a:t>value.compareAndSwap</a:t>
            </a:r>
            <a:r>
              <a:rPr lang="en-US" dirty="0"/>
              <a:t>(</a:t>
            </a:r>
            <a:r>
              <a:rPr lang="en-US" dirty="0" err="1"/>
              <a:t>oldValue</a:t>
            </a:r>
            <a:r>
              <a:rPr lang="en-US" dirty="0"/>
              <a:t>, </a:t>
            </a:r>
            <a:r>
              <a:rPr lang="en-US" dirty="0" err="1"/>
              <a:t>oldValue</a:t>
            </a:r>
            <a:r>
              <a:rPr lang="en-US" dirty="0"/>
              <a:t> + 1) != </a:t>
            </a:r>
            <a:r>
              <a:rPr lang="en-US" dirty="0" err="1"/>
              <a:t>oldValue</a:t>
            </a:r>
            <a:r>
              <a:rPr lang="en-US" dirty="0"/>
              <a:t>)</a:t>
            </a:r>
          </a:p>
          <a:p>
            <a:pPr marL="0" indent="0" eaLnBrk="1" hangingPunct="1">
              <a:lnSpc>
                <a:spcPct val="90000"/>
              </a:lnSpc>
              <a:buNone/>
              <a:defRPr/>
            </a:pPr>
            <a:r>
              <a:rPr lang="en-US" dirty="0"/>
              <a:t>            </a:t>
            </a:r>
            <a:r>
              <a:rPr lang="en-US" dirty="0" err="1"/>
              <a:t>oldValue</a:t>
            </a:r>
            <a:r>
              <a:rPr lang="en-US" dirty="0"/>
              <a:t> = </a:t>
            </a:r>
            <a:r>
              <a:rPr lang="en-US" dirty="0" err="1"/>
              <a:t>value.getValue</a:t>
            </a:r>
            <a:r>
              <a:rPr lang="en-US" dirty="0"/>
              <a:t>();</a:t>
            </a:r>
          </a:p>
          <a:p>
            <a:pPr marL="0" indent="0" eaLnBrk="1" hangingPunct="1">
              <a:lnSpc>
                <a:spcPct val="90000"/>
              </a:lnSpc>
              <a:buNone/>
              <a:defRPr/>
            </a:pPr>
            <a:r>
              <a:rPr lang="en-US" dirty="0"/>
              <a:t>        return </a:t>
            </a:r>
            <a:r>
              <a:rPr lang="en-US" dirty="0" err="1"/>
              <a:t>oldValue</a:t>
            </a:r>
            <a:r>
              <a:rPr lang="en-US" dirty="0"/>
              <a:t> + 1;</a:t>
            </a:r>
          </a:p>
          <a:p>
            <a:pPr marL="0" indent="0" eaLnBrk="1" hangingPunct="1">
              <a:lnSpc>
                <a:spcPct val="90000"/>
              </a:lnSpc>
              <a:buNone/>
              <a:defRPr/>
            </a:pPr>
            <a:r>
              <a:rPr lang="en-US" dirty="0"/>
              <a:t>    }</a:t>
            </a:r>
          </a:p>
          <a:p>
            <a:pPr marL="0" indent="0" eaLnBrk="1" hangingPunct="1">
              <a:lnSpc>
                <a:spcPct val="90000"/>
              </a:lnSpc>
              <a:buNone/>
              <a:defRPr/>
            </a:pPr>
            <a:r>
              <a:rPr lang="en-US" dirty="0"/>
              <a:t>}</a:t>
            </a:r>
            <a:endParaRPr lang="en-US" dirty="0" smtClean="0"/>
          </a:p>
          <a:p>
            <a:pPr marL="0" indent="0" eaLnBrk="1" hangingPunct="1">
              <a:lnSpc>
                <a:spcPct val="90000"/>
              </a:lnSpc>
              <a:buFont typeface="Arial" charset="0"/>
              <a:buNone/>
              <a:defRPr/>
            </a:pPr>
            <a:endParaRPr lang="en-US" dirty="0" smtClean="0"/>
          </a:p>
          <a:p>
            <a:pPr marL="457200" lvl="1" indent="0" eaLnBrk="1" hangingPunct="1">
              <a:lnSpc>
                <a:spcPct val="90000"/>
              </a:lnSpc>
              <a:buFont typeface="Arial" charset="0"/>
              <a:buNone/>
              <a:defRPr/>
            </a:pPr>
            <a:endParaRPr lang="en-US" sz="1600" dirty="0" smtClean="0"/>
          </a:p>
        </p:txBody>
      </p:sp>
    </p:spTree>
    <p:extLst>
      <p:ext uri="{BB962C8B-B14F-4D97-AF65-F5344CB8AC3E}">
        <p14:creationId xmlns:p14="http://schemas.microsoft.com/office/powerpoint/2010/main" val="325085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altLang="en-US"/>
              <a:t>Quiz</a:t>
            </a:r>
          </a:p>
        </p:txBody>
      </p:sp>
      <p:sp>
        <p:nvSpPr>
          <p:cNvPr id="439299" name="Rectangle 3"/>
          <p:cNvSpPr>
            <a:spLocks noGrp="1" noChangeArrowheads="1"/>
          </p:cNvSpPr>
          <p:nvPr>
            <p:ph type="body" sz="half" idx="1"/>
          </p:nvPr>
        </p:nvSpPr>
        <p:spPr>
          <a:xfrm>
            <a:off x="594629" y="1282700"/>
            <a:ext cx="10781608" cy="4648200"/>
          </a:xfrm>
        </p:spPr>
        <p:txBody>
          <a:bodyPr/>
          <a:lstStyle/>
          <a:p>
            <a:pPr>
              <a:lnSpc>
                <a:spcPct val="100000"/>
              </a:lnSpc>
              <a:defRPr/>
            </a:pPr>
            <a:r>
              <a:rPr sz="1800"/>
              <a:t>Thread class is __________ and Runnable is __________ .</a:t>
            </a:r>
          </a:p>
          <a:p>
            <a:pPr marL="463550" lvl="2" indent="-231775">
              <a:lnSpc>
                <a:spcPct val="100000"/>
              </a:lnSpc>
              <a:defRPr/>
            </a:pPr>
            <a:r>
              <a:rPr sz="1600"/>
              <a:t>Worker and task</a:t>
            </a:r>
          </a:p>
          <a:p>
            <a:pPr>
              <a:lnSpc>
                <a:spcPct val="100000"/>
              </a:lnSpc>
              <a:defRPr/>
            </a:pPr>
            <a:r>
              <a:rPr sz="1800"/>
              <a:t>Thread can be created in two ways __________ and __________ .</a:t>
            </a:r>
          </a:p>
          <a:p>
            <a:pPr marL="463550" lvl="2" indent="-231775">
              <a:lnSpc>
                <a:spcPct val="100000"/>
              </a:lnSpc>
              <a:defRPr/>
            </a:pPr>
            <a:r>
              <a:rPr sz="1600"/>
              <a:t>Extending Thread class and implementing runnable interface</a:t>
            </a:r>
          </a:p>
          <a:p>
            <a:pPr>
              <a:lnSpc>
                <a:spcPct val="100000"/>
              </a:lnSpc>
              <a:defRPr/>
            </a:pPr>
            <a:r>
              <a:rPr sz="1800"/>
              <a:t>Volatile keyword is used for synchronization of __________.</a:t>
            </a:r>
          </a:p>
          <a:p>
            <a:pPr marL="463550" lvl="2" indent="-231775">
              <a:lnSpc>
                <a:spcPct val="100000"/>
              </a:lnSpc>
              <a:defRPr/>
            </a:pPr>
            <a:r>
              <a:rPr sz="1600"/>
              <a:t>Variable</a:t>
            </a:r>
          </a:p>
          <a:p>
            <a:pPr>
              <a:lnSpc>
                <a:spcPct val="100000"/>
              </a:lnSpc>
              <a:defRPr/>
            </a:pPr>
            <a:r>
              <a:rPr sz="1800"/>
              <a:t>Sleep is the method of __________  class and wait is the method of class __________ .</a:t>
            </a:r>
          </a:p>
          <a:p>
            <a:pPr marL="463550" lvl="2" indent="-231775">
              <a:lnSpc>
                <a:spcPct val="100000"/>
              </a:lnSpc>
              <a:defRPr/>
            </a:pPr>
            <a:r>
              <a:rPr sz="1600"/>
              <a:t>Thread and Object</a:t>
            </a:r>
          </a:p>
          <a:p>
            <a:pPr>
              <a:lnSpc>
                <a:spcPct val="100000"/>
              </a:lnSpc>
              <a:defRPr/>
            </a:pPr>
            <a:r>
              <a:rPr sz="1800"/>
              <a:t>Notify awakes __________ thread and </a:t>
            </a:r>
            <a:r>
              <a:rPr sz="1800" err="1"/>
              <a:t>notifyAll</a:t>
            </a:r>
            <a:r>
              <a:rPr sz="1800"/>
              <a:t> awakes __________  sleeping threads.</a:t>
            </a:r>
          </a:p>
          <a:p>
            <a:pPr marL="463550" lvl="2" indent="-231775">
              <a:lnSpc>
                <a:spcPct val="100000"/>
              </a:lnSpc>
              <a:defRPr/>
            </a:pPr>
            <a:r>
              <a:rPr sz="1600"/>
              <a:t>One(Random) and all</a:t>
            </a:r>
          </a:p>
        </p:txBody>
      </p:sp>
      <p:pic>
        <p:nvPicPr>
          <p:cNvPr id="39940" name="Picture 4" descr="qu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3192" y="4038600"/>
            <a:ext cx="243776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66548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blinds(horizontal)">
                                      <p:cBhvr>
                                        <p:cTn id="7" dur="1000"/>
                                        <p:tgtEl>
                                          <p:spTgt spid="439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9299">
                                            <p:txEl>
                                              <p:pRg st="1" end="1"/>
                                            </p:txEl>
                                          </p:spTgt>
                                        </p:tgtEl>
                                        <p:attrNameLst>
                                          <p:attrName>style.visibility</p:attrName>
                                        </p:attrNameLst>
                                      </p:cBhvr>
                                      <p:to>
                                        <p:strVal val="visible"/>
                                      </p:to>
                                    </p:set>
                                    <p:animEffect transition="in" filter="blinds(horizontal)">
                                      <p:cBhvr>
                                        <p:cTn id="12" dur="1000"/>
                                        <p:tgtEl>
                                          <p:spTgt spid="439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17" dur="1000"/>
                                        <p:tgtEl>
                                          <p:spTgt spid="439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9299">
                                            <p:txEl>
                                              <p:pRg st="3" end="3"/>
                                            </p:txEl>
                                          </p:spTgt>
                                        </p:tgtEl>
                                        <p:attrNameLst>
                                          <p:attrName>style.visibility</p:attrName>
                                        </p:attrNameLst>
                                      </p:cBhvr>
                                      <p:to>
                                        <p:strVal val="visible"/>
                                      </p:to>
                                    </p:set>
                                    <p:animEffect transition="in" filter="blinds(horizontal)">
                                      <p:cBhvr>
                                        <p:cTn id="22" dur="1000"/>
                                        <p:tgtEl>
                                          <p:spTgt spid="439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9299">
                                            <p:txEl>
                                              <p:pRg st="4" end="4"/>
                                            </p:txEl>
                                          </p:spTgt>
                                        </p:tgtEl>
                                        <p:attrNameLst>
                                          <p:attrName>style.visibility</p:attrName>
                                        </p:attrNameLst>
                                      </p:cBhvr>
                                      <p:to>
                                        <p:strVal val="visible"/>
                                      </p:to>
                                    </p:set>
                                    <p:animEffect transition="in" filter="blinds(horizontal)">
                                      <p:cBhvr>
                                        <p:cTn id="27" dur="1000"/>
                                        <p:tgtEl>
                                          <p:spTgt spid="439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39299">
                                            <p:txEl>
                                              <p:pRg st="5" end="5"/>
                                            </p:txEl>
                                          </p:spTgt>
                                        </p:tgtEl>
                                        <p:attrNameLst>
                                          <p:attrName>style.visibility</p:attrName>
                                        </p:attrNameLst>
                                      </p:cBhvr>
                                      <p:to>
                                        <p:strVal val="visible"/>
                                      </p:to>
                                    </p:set>
                                    <p:animEffect transition="in" filter="blinds(horizontal)">
                                      <p:cBhvr>
                                        <p:cTn id="32" dur="1000"/>
                                        <p:tgtEl>
                                          <p:spTgt spid="4392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39299">
                                            <p:txEl>
                                              <p:pRg st="6" end="6"/>
                                            </p:txEl>
                                          </p:spTgt>
                                        </p:tgtEl>
                                        <p:attrNameLst>
                                          <p:attrName>style.visibility</p:attrName>
                                        </p:attrNameLst>
                                      </p:cBhvr>
                                      <p:to>
                                        <p:strVal val="visible"/>
                                      </p:to>
                                    </p:set>
                                    <p:animEffect transition="in" filter="blinds(horizontal)">
                                      <p:cBhvr>
                                        <p:cTn id="37" dur="1000"/>
                                        <p:tgtEl>
                                          <p:spTgt spid="4392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39299">
                                            <p:txEl>
                                              <p:pRg st="7" end="7"/>
                                            </p:txEl>
                                          </p:spTgt>
                                        </p:tgtEl>
                                        <p:attrNameLst>
                                          <p:attrName>style.visibility</p:attrName>
                                        </p:attrNameLst>
                                      </p:cBhvr>
                                      <p:to>
                                        <p:strVal val="visible"/>
                                      </p:to>
                                    </p:set>
                                    <p:animEffect transition="in" filter="blinds(horizontal)">
                                      <p:cBhvr>
                                        <p:cTn id="42" dur="1000"/>
                                        <p:tgtEl>
                                          <p:spTgt spid="4392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39299">
                                            <p:txEl>
                                              <p:pRg st="8" end="8"/>
                                            </p:txEl>
                                          </p:spTgt>
                                        </p:tgtEl>
                                        <p:attrNameLst>
                                          <p:attrName>style.visibility</p:attrName>
                                        </p:attrNameLst>
                                      </p:cBhvr>
                                      <p:to>
                                        <p:strVal val="visible"/>
                                      </p:to>
                                    </p:set>
                                    <p:animEffect transition="in" filter="blinds(horizontal)">
                                      <p:cBhvr>
                                        <p:cTn id="47" dur="1000"/>
                                        <p:tgtEl>
                                          <p:spTgt spid="4392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39299">
                                            <p:txEl>
                                              <p:pRg st="9" end="9"/>
                                            </p:txEl>
                                          </p:spTgt>
                                        </p:tgtEl>
                                        <p:attrNameLst>
                                          <p:attrName>style.visibility</p:attrName>
                                        </p:attrNameLst>
                                      </p:cBhvr>
                                      <p:to>
                                        <p:strVal val="visible"/>
                                      </p:to>
                                    </p:set>
                                    <p:animEffect transition="in" filter="blinds(horizontal)">
                                      <p:cBhvr>
                                        <p:cTn id="52" dur="1000"/>
                                        <p:tgtEl>
                                          <p:spTgt spid="4392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lstStyle/>
          <a:p>
            <a:r>
              <a:rPr lang="en-US" altLang="en-US"/>
              <a:t>Good Links</a:t>
            </a:r>
          </a:p>
        </p:txBody>
      </p:sp>
      <p:sp>
        <p:nvSpPr>
          <p:cNvPr id="1085443" name="Rectangle 3"/>
          <p:cNvSpPr>
            <a:spLocks noGrp="1" noChangeArrowheads="1"/>
          </p:cNvSpPr>
          <p:nvPr>
            <p:ph type="body" idx="4294967295"/>
          </p:nvPr>
        </p:nvSpPr>
        <p:spPr>
          <a:xfrm>
            <a:off x="594629" y="984250"/>
            <a:ext cx="10969943" cy="5168900"/>
          </a:xfrm>
          <a:prstGeom prst="rect">
            <a:avLst/>
          </a:prstGeom>
        </p:spPr>
        <p:txBody>
          <a:bodyPr/>
          <a:lstStyle/>
          <a:p>
            <a:pPr>
              <a:lnSpc>
                <a:spcPct val="80000"/>
              </a:lnSpc>
            </a:pPr>
            <a:r>
              <a:rPr lang="en-US" altLang="en-US" sz="1400"/>
              <a:t>Threads and Locks:</a:t>
            </a:r>
          </a:p>
          <a:p>
            <a:pPr lvl="1">
              <a:lnSpc>
                <a:spcPct val="80000"/>
              </a:lnSpc>
            </a:pPr>
            <a:r>
              <a:rPr lang="en-US" altLang="en-US" sz="1200">
                <a:hlinkClick r:id="rId2"/>
              </a:rPr>
              <a:t>http://java.sun.com/docs/books/jls/second_edition/html/memory.doc.html#28733</a:t>
            </a:r>
            <a:endParaRPr lang="en-US" altLang="en-US" sz="1200"/>
          </a:p>
          <a:p>
            <a:pPr lvl="1">
              <a:lnSpc>
                <a:spcPct val="80000"/>
              </a:lnSpc>
            </a:pPr>
            <a:r>
              <a:rPr lang="en-US" altLang="en-US" sz="1200">
                <a:hlinkClick r:id="rId3"/>
              </a:rPr>
              <a:t>http://java.sun.com/docs/books/jls/third_edition/html/memory.html</a:t>
            </a:r>
            <a:endParaRPr lang="en-US" altLang="en-US" sz="1200"/>
          </a:p>
          <a:p>
            <a:pPr lvl="1">
              <a:lnSpc>
                <a:spcPct val="80000"/>
              </a:lnSpc>
            </a:pPr>
            <a:endParaRPr lang="en-US" altLang="en-US" sz="1200"/>
          </a:p>
          <a:p>
            <a:pPr>
              <a:lnSpc>
                <a:spcPct val="80000"/>
              </a:lnSpc>
            </a:pPr>
            <a:r>
              <a:rPr lang="en-US" altLang="en-US" sz="1400"/>
              <a:t>Memory model, volatile, synchronization, atomicity:</a:t>
            </a:r>
          </a:p>
          <a:p>
            <a:pPr lvl="1">
              <a:lnSpc>
                <a:spcPct val="80000"/>
              </a:lnSpc>
            </a:pPr>
            <a:r>
              <a:rPr lang="en-US" altLang="en-US" sz="1200">
                <a:hlinkClick r:id="rId4"/>
              </a:rPr>
              <a:t>http://gee.cs.oswego.edu/dl/cpj/jmm.html</a:t>
            </a:r>
            <a:endParaRPr lang="en-US" altLang="en-US" sz="1200"/>
          </a:p>
          <a:p>
            <a:pPr lvl="1">
              <a:lnSpc>
                <a:spcPct val="80000"/>
              </a:lnSpc>
            </a:pPr>
            <a:r>
              <a:rPr lang="en-US" altLang="en-US" sz="1200">
                <a:hlinkClick r:id="rId5"/>
              </a:rPr>
              <a:t>http://www.cs.umd.edu/~pugh/java/memoryModel/index.html</a:t>
            </a:r>
            <a:endParaRPr lang="en-US" altLang="en-US" sz="1200"/>
          </a:p>
          <a:p>
            <a:pPr lvl="1">
              <a:lnSpc>
                <a:spcPct val="80000"/>
              </a:lnSpc>
            </a:pPr>
            <a:r>
              <a:rPr lang="en-US" altLang="en-US" sz="1200"/>
              <a:t>Happens before relationship: </a:t>
            </a:r>
            <a:r>
              <a:rPr lang="en-US" altLang="en-US" sz="1200">
                <a:hlinkClick r:id="rId6"/>
              </a:rPr>
              <a:t>http://java.sun.com/javase/6/docs/api/java/util/concurrent/package-summary.html#MemoryVisibility</a:t>
            </a:r>
            <a:endParaRPr lang="en-US" altLang="en-US" sz="1200"/>
          </a:p>
          <a:p>
            <a:pPr>
              <a:lnSpc>
                <a:spcPct val="80000"/>
              </a:lnSpc>
            </a:pPr>
            <a:endParaRPr lang="en-US" altLang="en-US" sz="1400"/>
          </a:p>
          <a:p>
            <a:pPr>
              <a:lnSpc>
                <a:spcPct val="80000"/>
              </a:lnSpc>
            </a:pPr>
            <a:r>
              <a:rPr lang="en-US" altLang="en-US" sz="1400"/>
              <a:t>Concurrency JDK1.5:</a:t>
            </a:r>
          </a:p>
          <a:p>
            <a:pPr lvl="1">
              <a:lnSpc>
                <a:spcPct val="80000"/>
              </a:lnSpc>
            </a:pPr>
            <a:r>
              <a:rPr lang="en-US" altLang="en-US" sz="1200">
                <a:hlinkClick r:id="rId7"/>
              </a:rPr>
              <a:t>http://www.ibm.com/developerworks/edu/j-dw-java-concur-i.html</a:t>
            </a:r>
            <a:endParaRPr lang="en-US" altLang="en-US" sz="1200"/>
          </a:p>
          <a:p>
            <a:pPr>
              <a:lnSpc>
                <a:spcPct val="80000"/>
              </a:lnSpc>
            </a:pPr>
            <a:endParaRPr lang="en-US" altLang="en-US" sz="1400"/>
          </a:p>
          <a:p>
            <a:pPr>
              <a:lnSpc>
                <a:spcPct val="80000"/>
              </a:lnSpc>
            </a:pPr>
            <a:r>
              <a:rPr lang="en-US" altLang="en-US" sz="1400"/>
              <a:t>A number of good articles on </a:t>
            </a:r>
            <a:r>
              <a:rPr lang="en-US" altLang="en-US" sz="1400">
                <a:hlinkClick r:id="rId8"/>
              </a:rPr>
              <a:t>http://www.ibm.com/developerworks</a:t>
            </a:r>
            <a:endParaRPr lang="en-US" altLang="en-US" sz="1400"/>
          </a:p>
          <a:p>
            <a:pPr>
              <a:lnSpc>
                <a:spcPct val="80000"/>
              </a:lnSpc>
            </a:pPr>
            <a:endParaRPr lang="en-US" altLang="en-US" sz="1400"/>
          </a:p>
          <a:p>
            <a:pPr>
              <a:lnSpc>
                <a:spcPct val="80000"/>
              </a:lnSpc>
            </a:pPr>
            <a:r>
              <a:rPr lang="en-US" altLang="en-US" sz="1400"/>
              <a:t>MT Test cases:</a:t>
            </a:r>
          </a:p>
          <a:p>
            <a:pPr lvl="1">
              <a:lnSpc>
                <a:spcPct val="80000"/>
              </a:lnSpc>
            </a:pPr>
            <a:r>
              <a:rPr lang="en-US" altLang="en-US" sz="1200">
                <a:hlinkClick r:id="rId9"/>
              </a:rPr>
              <a:t>http://www.dzone.com/links/multithreaded_testing_with_junit_and_java_5_concu.html</a:t>
            </a:r>
            <a:endParaRPr lang="en-US" altLang="en-US" sz="1200"/>
          </a:p>
          <a:p>
            <a:pPr lvl="1">
              <a:lnSpc>
                <a:spcPct val="80000"/>
              </a:lnSpc>
            </a:pPr>
            <a:r>
              <a:rPr lang="en-US" altLang="en-US" sz="1200"/>
              <a:t>ConTest: </a:t>
            </a:r>
            <a:r>
              <a:rPr lang="en-US" altLang="en-US" sz="1200">
                <a:hlinkClick r:id="rId10"/>
              </a:rPr>
              <a:t>http://www.ibm.com/developerworks/java/library/j-contest.html</a:t>
            </a:r>
            <a:endParaRPr lang="en-US" altLang="en-US" sz="1200"/>
          </a:p>
          <a:p>
            <a:pPr>
              <a:lnSpc>
                <a:spcPct val="80000"/>
              </a:lnSpc>
            </a:pPr>
            <a:endParaRPr lang="en-US" altLang="en-US" sz="1400"/>
          </a:p>
          <a:p>
            <a:pPr>
              <a:lnSpc>
                <a:spcPct val="80000"/>
              </a:lnSpc>
            </a:pPr>
            <a:r>
              <a:rPr lang="en-US" altLang="en-US" sz="1400"/>
              <a:t>Others:</a:t>
            </a:r>
          </a:p>
          <a:p>
            <a:pPr lvl="1">
              <a:lnSpc>
                <a:spcPct val="80000"/>
              </a:lnSpc>
            </a:pPr>
            <a:r>
              <a:rPr lang="en-US" altLang="en-US" sz="1200">
                <a:hlinkClick r:id="rId11"/>
              </a:rPr>
              <a:t>http://forward.com.au/javaProgramming/HowToStopAThread.html</a:t>
            </a:r>
            <a:endParaRPr lang="en-US" altLang="en-US" sz="1200"/>
          </a:p>
          <a:p>
            <a:pPr lvl="1">
              <a:lnSpc>
                <a:spcPct val="80000"/>
              </a:lnSpc>
            </a:pPr>
            <a:r>
              <a:rPr lang="en-US" altLang="en-US" sz="1200">
                <a:hlinkClick r:id="rId12"/>
              </a:rPr>
              <a:t>http://pitfalls.wordpress.com/2008/05/25/javavolatile/</a:t>
            </a:r>
            <a:endParaRPr lang="en-US" altLang="en-US" sz="1200"/>
          </a:p>
          <a:p>
            <a:pPr lvl="1">
              <a:lnSpc>
                <a:spcPct val="80000"/>
              </a:lnSpc>
            </a:pPr>
            <a:r>
              <a:rPr lang="en-US" altLang="en-US" sz="1200">
                <a:hlinkClick r:id="rId13"/>
              </a:rPr>
              <a:t>http://www.ibm.com/developerworks/java/library/j-jtp06197.html?S_TACT=105AGX02&amp;S_CMP=EDU</a:t>
            </a:r>
            <a:endParaRPr lang="en-US" altLang="en-US" sz="1200"/>
          </a:p>
          <a:p>
            <a:pPr lvl="1">
              <a:lnSpc>
                <a:spcPct val="80000"/>
              </a:lnSpc>
            </a:pPr>
            <a:r>
              <a:rPr lang="en-US" altLang="en-US" sz="1200">
                <a:hlinkClick r:id="rId14"/>
              </a:rPr>
              <a:t>http://codeidol.com/java/java-concurrency/</a:t>
            </a:r>
            <a:endParaRPr lang="en-US" altLang="en-US" sz="1200"/>
          </a:p>
          <a:p>
            <a:pPr lvl="1">
              <a:lnSpc>
                <a:spcPct val="80000"/>
              </a:lnSpc>
            </a:pPr>
            <a:endParaRPr lang="en-US" altLang="en-US" sz="1200"/>
          </a:p>
          <a:p>
            <a:pPr lvl="1">
              <a:lnSpc>
                <a:spcPct val="80000"/>
              </a:lnSpc>
            </a:pPr>
            <a:endParaRPr lang="en-US" altLang="en-US" sz="1200"/>
          </a:p>
        </p:txBody>
      </p:sp>
    </p:spTree>
    <p:extLst>
      <p:ext uri="{BB962C8B-B14F-4D97-AF65-F5344CB8AC3E}">
        <p14:creationId xmlns:p14="http://schemas.microsoft.com/office/powerpoint/2010/main" val="4187834728"/>
      </p:ext>
    </p:extLst>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type="body" idx="4294967295"/>
          </p:nvPr>
        </p:nvSpPr>
        <p:spPr>
          <a:xfrm>
            <a:off x="594629" y="1282700"/>
            <a:ext cx="10969943" cy="4648200"/>
          </a:xfrm>
        </p:spPr>
        <p:txBody>
          <a:bodyPr>
            <a:normAutofit lnSpcReduction="10000"/>
          </a:bodyPr>
          <a:lstStyle/>
          <a:p>
            <a:r>
              <a:rPr lang="en-US" altLang="en-US" smtClean="0"/>
              <a:t>Process versus Thread. </a:t>
            </a:r>
          </a:p>
          <a:p>
            <a:endParaRPr lang="en-US" altLang="en-US" smtClean="0"/>
          </a:p>
          <a:p>
            <a:endParaRPr lang="en-US" altLang="en-US" smtClean="0"/>
          </a:p>
          <a:p>
            <a:endParaRPr lang="en-US" altLang="en-US" smtClean="0"/>
          </a:p>
          <a:p>
            <a:pPr>
              <a:buFont typeface="Wingdings" pitchFamily="2" charset="2"/>
              <a:buNone/>
            </a:pPr>
            <a:endParaRPr lang="en-US" altLang="en-US" smtClean="0"/>
          </a:p>
          <a:p>
            <a:endParaRPr lang="en-US" altLang="en-US" smtClean="0"/>
          </a:p>
          <a:p>
            <a:endParaRPr lang="en-US" altLang="en-US" smtClean="0"/>
          </a:p>
          <a:p>
            <a:pPr>
              <a:lnSpc>
                <a:spcPct val="100000"/>
              </a:lnSpc>
            </a:pPr>
            <a:endParaRPr lang="en-US" altLang="en-US" sz="1800" smtClean="0"/>
          </a:p>
          <a:p>
            <a:pPr>
              <a:lnSpc>
                <a:spcPct val="100000"/>
              </a:lnSpc>
            </a:pPr>
            <a:endParaRPr lang="en-US" altLang="en-US" sz="1800" smtClean="0"/>
          </a:p>
          <a:p>
            <a:pPr>
              <a:lnSpc>
                <a:spcPct val="100000"/>
              </a:lnSpc>
            </a:pPr>
            <a:r>
              <a:rPr lang="en-US" altLang="en-US" sz="1800" smtClean="0"/>
              <a:t>Advantages of multithreading over multitasking </a:t>
            </a:r>
          </a:p>
          <a:p>
            <a:pPr lvl="1">
              <a:lnSpc>
                <a:spcPct val="100000"/>
              </a:lnSpc>
            </a:pPr>
            <a:r>
              <a:rPr lang="en-US" altLang="en-US" sz="1600" smtClean="0"/>
              <a:t>Threads share the data so efficient inter-thread communication.</a:t>
            </a:r>
          </a:p>
          <a:p>
            <a:pPr lvl="1">
              <a:lnSpc>
                <a:spcPct val="100000"/>
              </a:lnSpc>
            </a:pPr>
            <a:r>
              <a:rPr lang="en-US" altLang="en-US" sz="1600" smtClean="0"/>
              <a:t>Threads are lightweight. </a:t>
            </a:r>
          </a:p>
          <a:p>
            <a:pPr lvl="1">
              <a:lnSpc>
                <a:spcPct val="100000"/>
              </a:lnSpc>
            </a:pPr>
            <a:r>
              <a:rPr lang="en-US" altLang="en-US" sz="1600" smtClean="0"/>
              <a:t>Threads share the same address space so they save the memory. </a:t>
            </a:r>
          </a:p>
          <a:p>
            <a:pPr lvl="1">
              <a:lnSpc>
                <a:spcPct val="100000"/>
              </a:lnSpc>
            </a:pPr>
            <a:r>
              <a:rPr lang="en-US" altLang="en-US" sz="1600" smtClean="0"/>
              <a:t>Context switching between threads is usually less expensive than between processes. </a:t>
            </a:r>
          </a:p>
          <a:p>
            <a:pPr lvl="1">
              <a:lnSpc>
                <a:spcPct val="100000"/>
              </a:lnSpc>
            </a:pPr>
            <a:r>
              <a:rPr lang="en-US" altLang="en-US" sz="1600" smtClean="0"/>
              <a:t>Improve performance of an application. </a:t>
            </a:r>
          </a:p>
          <a:p>
            <a:pPr lvl="1"/>
            <a:endParaRPr lang="en-US" altLang="en-US" sz="1800" smtClean="0"/>
          </a:p>
        </p:txBody>
      </p:sp>
      <p:sp>
        <p:nvSpPr>
          <p:cNvPr id="72707" name="Rectangle 5"/>
          <p:cNvSpPr>
            <a:spLocks noGrp="1" noChangeArrowheads="1"/>
          </p:cNvSpPr>
          <p:nvPr>
            <p:ph type="title"/>
          </p:nvPr>
        </p:nvSpPr>
        <p:spPr>
          <a:xfrm>
            <a:off x="507868" y="457200"/>
            <a:ext cx="10978407" cy="501650"/>
          </a:xfrm>
          <a:noFill/>
        </p:spPr>
        <p:txBody>
          <a:bodyPr/>
          <a:lstStyle/>
          <a:p>
            <a:r>
              <a:rPr lang="en-US" altLang="en-US" smtClean="0"/>
              <a:t>Advantages of Multithreading</a:t>
            </a:r>
          </a:p>
        </p:txBody>
      </p:sp>
      <p:pic>
        <p:nvPicPr>
          <p:cNvPr id="161799" name="Picture 7" descr="Process+Vs+Thr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456" y="1676400"/>
            <a:ext cx="2640912"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70795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checkerboard(across)">
                                      <p:cBhvr>
                                        <p:cTn id="7" dur="500"/>
                                        <p:tgtEl>
                                          <p:spTgt spid="16179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1799"/>
                                        </p:tgtEl>
                                        <p:attrNameLst>
                                          <p:attrName>style.visibility</p:attrName>
                                        </p:attrNameLst>
                                      </p:cBhvr>
                                      <p:to>
                                        <p:strVal val="visible"/>
                                      </p:to>
                                    </p:set>
                                    <p:animEffect transition="in" filter="checkerboard(across)">
                                      <p:cBhvr>
                                        <p:cTn id="10" dur="500"/>
                                        <p:tgtEl>
                                          <p:spTgt spid="16179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61795">
                                            <p:txEl>
                                              <p:pRg st="9" end="9"/>
                                            </p:txEl>
                                          </p:spTgt>
                                        </p:tgtEl>
                                        <p:attrNameLst>
                                          <p:attrName>style.visibility</p:attrName>
                                        </p:attrNameLst>
                                      </p:cBhvr>
                                      <p:to>
                                        <p:strVal val="visible"/>
                                      </p:to>
                                    </p:set>
                                    <p:animEffect transition="in" filter="checkerboard(across)">
                                      <p:cBhvr>
                                        <p:cTn id="15" dur="500"/>
                                        <p:tgtEl>
                                          <p:spTgt spid="161795">
                                            <p:txEl>
                                              <p:pRg st="9" end="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161795">
                                            <p:txEl>
                                              <p:pRg st="10" end="10"/>
                                            </p:txEl>
                                          </p:spTgt>
                                        </p:tgtEl>
                                        <p:attrNameLst>
                                          <p:attrName>style.visibility</p:attrName>
                                        </p:attrNameLst>
                                      </p:cBhvr>
                                      <p:to>
                                        <p:strVal val="visible"/>
                                      </p:to>
                                    </p:set>
                                    <p:animEffect transition="in" filter="checkerboard(across)">
                                      <p:cBhvr>
                                        <p:cTn id="20" dur="500"/>
                                        <p:tgtEl>
                                          <p:spTgt spid="161795">
                                            <p:txEl>
                                              <p:pRg st="10" end="1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161795">
                                            <p:txEl>
                                              <p:pRg st="11" end="11"/>
                                            </p:txEl>
                                          </p:spTgt>
                                        </p:tgtEl>
                                        <p:attrNameLst>
                                          <p:attrName>style.visibility</p:attrName>
                                        </p:attrNameLst>
                                      </p:cBhvr>
                                      <p:to>
                                        <p:strVal val="visible"/>
                                      </p:to>
                                    </p:set>
                                    <p:animEffect transition="in" filter="checkerboard(across)">
                                      <p:cBhvr>
                                        <p:cTn id="25" dur="500"/>
                                        <p:tgtEl>
                                          <p:spTgt spid="161795">
                                            <p:txEl>
                                              <p:pRg st="11" end="1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161795">
                                            <p:txEl>
                                              <p:pRg st="12" end="12"/>
                                            </p:txEl>
                                          </p:spTgt>
                                        </p:tgtEl>
                                        <p:attrNameLst>
                                          <p:attrName>style.visibility</p:attrName>
                                        </p:attrNameLst>
                                      </p:cBhvr>
                                      <p:to>
                                        <p:strVal val="visible"/>
                                      </p:to>
                                    </p:set>
                                    <p:animEffect transition="in" filter="checkerboard(across)">
                                      <p:cBhvr>
                                        <p:cTn id="30" dur="500"/>
                                        <p:tgtEl>
                                          <p:spTgt spid="161795">
                                            <p:txEl>
                                              <p:pRg st="12" end="1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161795">
                                            <p:txEl>
                                              <p:pRg st="13" end="13"/>
                                            </p:txEl>
                                          </p:spTgt>
                                        </p:tgtEl>
                                        <p:attrNameLst>
                                          <p:attrName>style.visibility</p:attrName>
                                        </p:attrNameLst>
                                      </p:cBhvr>
                                      <p:to>
                                        <p:strVal val="visible"/>
                                      </p:to>
                                    </p:set>
                                    <p:animEffect transition="in" filter="checkerboard(across)">
                                      <p:cBhvr>
                                        <p:cTn id="35" dur="500"/>
                                        <p:tgtEl>
                                          <p:spTgt spid="161795">
                                            <p:txEl>
                                              <p:pRg st="13" end="1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161795">
                                            <p:txEl>
                                              <p:pRg st="14" end="14"/>
                                            </p:txEl>
                                          </p:spTgt>
                                        </p:tgtEl>
                                        <p:attrNameLst>
                                          <p:attrName>style.visibility</p:attrName>
                                        </p:attrNameLst>
                                      </p:cBhvr>
                                      <p:to>
                                        <p:strVal val="visible"/>
                                      </p:to>
                                    </p:set>
                                    <p:animEffect transition="in" filter="checkerboard(across)">
                                      <p:cBhvr>
                                        <p:cTn id="40" dur="500"/>
                                        <p:tgtEl>
                                          <p:spTgt spid="16179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normAutofit/>
          </a:bodyPr>
          <a:lstStyle/>
          <a:p>
            <a:r>
              <a:rPr lang="en-US" dirty="0" smtClean="0"/>
              <a:t>Sleep/Wait/Notify/Interruption/Yield/Join -  </a:t>
            </a:r>
          </a:p>
          <a:p>
            <a:pPr lvl="1"/>
            <a:r>
              <a:rPr lang="en-US" dirty="0" smtClean="0"/>
              <a:t>We discussed the concept of sleep, wait, notify, </a:t>
            </a:r>
            <a:r>
              <a:rPr lang="en-US" dirty="0" err="1" smtClean="0"/>
              <a:t>notifyAll</a:t>
            </a:r>
            <a:r>
              <a:rPr lang="en-US" dirty="0" smtClean="0"/>
              <a:t>. We also discussed the difference between sleep and wait.</a:t>
            </a:r>
          </a:p>
          <a:p>
            <a:pPr lvl="1"/>
            <a:r>
              <a:rPr lang="en-US" dirty="0" smtClean="0"/>
              <a:t>Then we discussed the concept of Interruption and various methods for Interruption in the Thread class. </a:t>
            </a:r>
          </a:p>
          <a:p>
            <a:pPr lvl="1"/>
            <a:r>
              <a:rPr lang="en-US" dirty="0" smtClean="0"/>
              <a:t>Lastly we discussed the concept of Yield and Join. </a:t>
            </a:r>
            <a:endParaRPr lang="en-US" dirty="0"/>
          </a:p>
          <a:p>
            <a:r>
              <a:rPr lang="en-US" dirty="0"/>
              <a:t>Inter thread communication by using wait notify/blocking </a:t>
            </a:r>
            <a:r>
              <a:rPr lang="en-US" dirty="0" smtClean="0"/>
              <a:t>queue/exchanger – </a:t>
            </a:r>
          </a:p>
          <a:p>
            <a:pPr lvl="1"/>
            <a:r>
              <a:rPr lang="en-US" dirty="0" smtClean="0"/>
              <a:t>Here practical examples of Inter thread communication using wait notify, blocking queue and exchanger were discussed. </a:t>
            </a:r>
            <a:endParaRPr lang="en-US" dirty="0"/>
          </a:p>
          <a:p>
            <a:r>
              <a:rPr lang="en-US" dirty="0"/>
              <a:t>Thread Local /Thread </a:t>
            </a:r>
            <a:r>
              <a:rPr lang="en-US" dirty="0" smtClean="0"/>
              <a:t>Confinement – </a:t>
            </a:r>
          </a:p>
          <a:p>
            <a:pPr lvl="1"/>
            <a:r>
              <a:rPr lang="en-US" dirty="0" smtClean="0"/>
              <a:t>The concept of Thread Confinement was discussed. </a:t>
            </a:r>
          </a:p>
          <a:p>
            <a:pPr lvl="1"/>
            <a:r>
              <a:rPr lang="en-US" dirty="0" smtClean="0"/>
              <a:t>The concept of </a:t>
            </a:r>
            <a:r>
              <a:rPr lang="en-US" dirty="0" err="1" smtClean="0"/>
              <a:t>ThreadLocal</a:t>
            </a:r>
            <a:r>
              <a:rPr lang="en-US" dirty="0" smtClean="0"/>
              <a:t> was discussed. </a:t>
            </a:r>
            <a:endParaRPr lang="en-US" dirty="0"/>
          </a:p>
          <a:p>
            <a:r>
              <a:rPr lang="en-US" dirty="0"/>
              <a:t>Runnable </a:t>
            </a:r>
            <a:r>
              <a:rPr lang="en-US" dirty="0" smtClean="0"/>
              <a:t>interface – </a:t>
            </a:r>
          </a:p>
          <a:p>
            <a:pPr lvl="1"/>
            <a:r>
              <a:rPr lang="en-US" dirty="0" smtClean="0"/>
              <a:t>Implement threads using Runnable Interface was discussed. </a:t>
            </a:r>
          </a:p>
          <a:p>
            <a:r>
              <a:rPr lang="en-US" dirty="0" smtClean="0"/>
              <a:t>Thread Class – </a:t>
            </a:r>
          </a:p>
          <a:p>
            <a:pPr lvl="1"/>
            <a:r>
              <a:rPr lang="en-US" dirty="0"/>
              <a:t>Implementing thread using Thread class was discussed. </a:t>
            </a:r>
          </a:p>
          <a:p>
            <a:pPr lvl="1"/>
            <a:endParaRPr lang="en-US" dirty="0"/>
          </a:p>
          <a:p>
            <a:endParaRPr lang="en-US" dirty="0"/>
          </a:p>
        </p:txBody>
      </p:sp>
    </p:spTree>
    <p:extLst>
      <p:ext uri="{BB962C8B-B14F-4D97-AF65-F5344CB8AC3E}">
        <p14:creationId xmlns:p14="http://schemas.microsoft.com/office/powerpoint/2010/main" val="36562872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normAutofit/>
          </a:bodyPr>
          <a:lstStyle/>
          <a:p>
            <a:r>
              <a:rPr lang="en-US" dirty="0"/>
              <a:t>Atomic API </a:t>
            </a:r>
            <a:r>
              <a:rPr lang="en-US" dirty="0" smtClean="0"/>
              <a:t>– </a:t>
            </a:r>
          </a:p>
          <a:p>
            <a:pPr lvl="1"/>
            <a:r>
              <a:rPr lang="en-US" dirty="0" smtClean="0"/>
              <a:t>Atomic package and classes in the Atomic variable classes were discussed. </a:t>
            </a:r>
          </a:p>
          <a:p>
            <a:pPr lvl="1"/>
            <a:r>
              <a:rPr lang="en-US" dirty="0" err="1" smtClean="0"/>
              <a:t>AtomicInteger</a:t>
            </a:r>
            <a:r>
              <a:rPr lang="en-US" dirty="0" smtClean="0"/>
              <a:t> was discussed using an example. </a:t>
            </a:r>
            <a:endParaRPr lang="en-US" dirty="0"/>
          </a:p>
          <a:p>
            <a:r>
              <a:rPr lang="en-US" dirty="0"/>
              <a:t>Lock / Lock API </a:t>
            </a:r>
            <a:r>
              <a:rPr lang="en-US" dirty="0" smtClean="0"/>
              <a:t>– </a:t>
            </a:r>
          </a:p>
          <a:p>
            <a:pPr lvl="1"/>
            <a:r>
              <a:rPr lang="en-US" dirty="0" smtClean="0"/>
              <a:t>Lock APIs were discussed in detail – Basics of Lock, </a:t>
            </a:r>
            <a:r>
              <a:rPr lang="en-US" dirty="0" err="1" smtClean="0"/>
              <a:t>ReEntrantLock</a:t>
            </a:r>
            <a:r>
              <a:rPr lang="en-US" dirty="0" smtClean="0"/>
              <a:t>, Read-Write Lock and Condition were discussed in detail.  </a:t>
            </a:r>
          </a:p>
          <a:p>
            <a:pPr lvl="1"/>
            <a:r>
              <a:rPr lang="en-US" dirty="0" smtClean="0"/>
              <a:t>Differences between Lock and Synchronized was also discussed. </a:t>
            </a:r>
            <a:endParaRPr lang="en-US" dirty="0"/>
          </a:p>
          <a:p>
            <a:r>
              <a:rPr lang="en-US" dirty="0"/>
              <a:t>Synchronize Keyword </a:t>
            </a:r>
            <a:r>
              <a:rPr lang="en-US" dirty="0" smtClean="0"/>
              <a:t>– The concept of synchronization was discussed with various examples. </a:t>
            </a:r>
            <a:endParaRPr lang="en-US" dirty="0"/>
          </a:p>
          <a:p>
            <a:r>
              <a:rPr lang="en-US" dirty="0"/>
              <a:t>Hardware Locking (CAS ) - </a:t>
            </a:r>
          </a:p>
          <a:p>
            <a:pPr lvl="1"/>
            <a:r>
              <a:rPr lang="en-US" dirty="0" smtClean="0"/>
              <a:t>. Finally the concept of Hardware Locking was discussed with an example of how to implement counters using CAS. </a:t>
            </a:r>
            <a:endParaRPr lang="en-US" dirty="0"/>
          </a:p>
          <a:p>
            <a:pPr lvl="1"/>
            <a:endParaRPr lang="en-US" dirty="0"/>
          </a:p>
          <a:p>
            <a:endParaRPr lang="en-US" dirty="0"/>
          </a:p>
        </p:txBody>
      </p:sp>
    </p:spTree>
    <p:extLst>
      <p:ext uri="{BB962C8B-B14F-4D97-AF65-F5344CB8AC3E}">
        <p14:creationId xmlns:p14="http://schemas.microsoft.com/office/powerpoint/2010/main" val="42128396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altLang="en-US" b="1" dirty="0">
                <a:solidFill>
                  <a:srgbClr val="355F99"/>
                </a:solidFill>
                <a:latin typeface="Calibri" pitchFamily="34" charset="0"/>
              </a:rPr>
              <a:t>Java Concurrency in Practice – Brian Goetz et al</a:t>
            </a:r>
          </a:p>
          <a:p>
            <a:endParaRPr lang="en-US" dirty="0"/>
          </a:p>
        </p:txBody>
      </p:sp>
    </p:spTree>
    <p:extLst>
      <p:ext uri="{BB962C8B-B14F-4D97-AF65-F5344CB8AC3E}">
        <p14:creationId xmlns:p14="http://schemas.microsoft.com/office/powerpoint/2010/main" val="27564259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altLang="en-US"/>
              <a:t>What is a thread?</a:t>
            </a:r>
          </a:p>
        </p:txBody>
      </p:sp>
      <p:sp>
        <p:nvSpPr>
          <p:cNvPr id="11267" name="Rectangle 3"/>
          <p:cNvSpPr>
            <a:spLocks noGrp="1" noChangeArrowheads="1"/>
          </p:cNvSpPr>
          <p:nvPr>
            <p:ph type="body" sz="half" idx="1"/>
          </p:nvPr>
        </p:nvSpPr>
        <p:spPr>
          <a:xfrm>
            <a:off x="711015" y="990600"/>
            <a:ext cx="5478624" cy="5334000"/>
          </a:xfrm>
        </p:spPr>
        <p:txBody>
          <a:bodyPr/>
          <a:lstStyle/>
          <a:p>
            <a:pPr algn="just">
              <a:buFont typeface="Wingdings" pitchFamily="2" charset="2"/>
              <a:buNone/>
              <a:defRPr/>
            </a:pPr>
            <a:endParaRPr sz="1800"/>
          </a:p>
          <a:p>
            <a:pPr lvl="1" algn="just">
              <a:defRPr/>
            </a:pPr>
            <a:endParaRPr/>
          </a:p>
        </p:txBody>
      </p:sp>
      <p:sp>
        <p:nvSpPr>
          <p:cNvPr id="73732" name="Rectangle 18"/>
          <p:cNvSpPr>
            <a:spLocks noGrp="1" noChangeArrowheads="1"/>
          </p:cNvSpPr>
          <p:nvPr>
            <p:ph type="body" sz="half" idx="4294967295"/>
          </p:nvPr>
        </p:nvSpPr>
        <p:spPr>
          <a:xfrm>
            <a:off x="609441" y="1295400"/>
            <a:ext cx="5891265" cy="4648200"/>
          </a:xfrm>
        </p:spPr>
        <p:txBody>
          <a:bodyPr/>
          <a:lstStyle/>
          <a:p>
            <a:pPr algn="just">
              <a:lnSpc>
                <a:spcPct val="100000"/>
              </a:lnSpc>
            </a:pPr>
            <a:r>
              <a:rPr lang="en-US" altLang="en-US" sz="1800" smtClean="0"/>
              <a:t>Threads are the tasks that belong to a program and can run ‘simultaneously’.</a:t>
            </a:r>
          </a:p>
          <a:p>
            <a:pPr algn="just">
              <a:lnSpc>
                <a:spcPct val="100000"/>
              </a:lnSpc>
            </a:pPr>
            <a:endParaRPr lang="en-US" altLang="en-US" sz="1800" smtClean="0"/>
          </a:p>
          <a:p>
            <a:pPr algn="just">
              <a:lnSpc>
                <a:spcPct val="100000"/>
              </a:lnSpc>
            </a:pPr>
            <a:r>
              <a:rPr lang="en-US" altLang="en-US" sz="1800" smtClean="0"/>
              <a:t>On a single CPU, each competing thread is given a slice of time to perform its task. The faster context switch simulates concurrency.</a:t>
            </a:r>
          </a:p>
          <a:p>
            <a:pPr algn="just">
              <a:lnSpc>
                <a:spcPct val="100000"/>
              </a:lnSpc>
            </a:pPr>
            <a:endParaRPr lang="en-US" altLang="en-US" sz="1800" smtClean="0"/>
          </a:p>
          <a:p>
            <a:pPr algn="just">
              <a:lnSpc>
                <a:spcPct val="100000"/>
              </a:lnSpc>
            </a:pPr>
            <a:r>
              <a:rPr lang="en-US" altLang="en-US" sz="1800" smtClean="0"/>
              <a:t>On multi-processor system, the threads (processes) may actually run in parallel on different CPUs.</a:t>
            </a:r>
          </a:p>
          <a:p>
            <a:pPr algn="just">
              <a:lnSpc>
                <a:spcPct val="100000"/>
              </a:lnSpc>
            </a:pPr>
            <a:endParaRPr lang="en-US" altLang="en-US" sz="1800" smtClean="0"/>
          </a:p>
          <a:p>
            <a:pPr algn="just">
              <a:lnSpc>
                <a:spcPct val="100000"/>
              </a:lnSpc>
            </a:pPr>
            <a:r>
              <a:rPr lang="en-US" altLang="en-US" sz="1800" i="1" smtClean="0"/>
              <a:t>main</a:t>
            </a:r>
            <a:r>
              <a:rPr lang="en-US" altLang="en-US" sz="1800" smtClean="0"/>
              <a:t> method runs in one thread called main thread.</a:t>
            </a:r>
          </a:p>
        </p:txBody>
      </p:sp>
      <p:pic>
        <p:nvPicPr>
          <p:cNvPr id="73733" name="Picture 20" descr="sashiko-thr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722" y="1905000"/>
            <a:ext cx="416451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7205673"/>
      </p:ext>
    </p:extLst>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rgbClr val="355F99"/>
                </a:solidFill>
                <a:latin typeface="Calibri" pitchFamily="34" charset="0"/>
              </a:rPr>
              <a:t>Sleep/Wait/Notify/Interruption/Yield/Join</a:t>
            </a:r>
          </a:p>
        </p:txBody>
      </p:sp>
      <p:sp>
        <p:nvSpPr>
          <p:cNvPr id="4" name="Rectangle 3"/>
          <p:cNvSpPr>
            <a:spLocks noGrp="1" noChangeArrowheads="1"/>
          </p:cNvSpPr>
          <p:nvPr>
            <p:ph type="body" sz="quarter" idx="14"/>
          </p:nvPr>
        </p:nvSpPr>
        <p:spPr>
          <a:xfrm>
            <a:off x="624114" y="1594758"/>
            <a:ext cx="6052457" cy="5290457"/>
          </a:xfrm>
        </p:spPr>
        <p:txBody>
          <a:bodyPr/>
          <a:lstStyle/>
          <a:p>
            <a:pPr>
              <a:lnSpc>
                <a:spcPct val="100000"/>
              </a:lnSpc>
              <a:defRPr/>
            </a:pPr>
            <a:r>
              <a:rPr sz="1800" dirty="0"/>
              <a:t>The current thread sleeps for specified time period (in </a:t>
            </a:r>
            <a:r>
              <a:rPr sz="1800" dirty="0" err="1"/>
              <a:t>milli</a:t>
            </a:r>
            <a:r>
              <a:rPr sz="1800" dirty="0"/>
              <a:t> seconds).</a:t>
            </a:r>
          </a:p>
          <a:p>
            <a:pPr>
              <a:lnSpc>
                <a:spcPct val="100000"/>
              </a:lnSpc>
              <a:defRPr/>
            </a:pPr>
            <a:endParaRPr sz="1800" dirty="0"/>
          </a:p>
          <a:p>
            <a:pPr>
              <a:lnSpc>
                <a:spcPct val="100000"/>
              </a:lnSpc>
              <a:defRPr/>
            </a:pPr>
            <a:r>
              <a:rPr sz="1800" dirty="0"/>
              <a:t>It guarantees that  thread is going to sleep for specified time period but does not guarantees that it will wake up and start running once the specified time elapses.</a:t>
            </a:r>
          </a:p>
          <a:p>
            <a:pPr>
              <a:lnSpc>
                <a:spcPct val="100000"/>
              </a:lnSpc>
              <a:defRPr/>
            </a:pPr>
            <a:endParaRPr sz="1800" dirty="0"/>
          </a:p>
          <a:p>
            <a:pPr>
              <a:lnSpc>
                <a:spcPct val="100000"/>
              </a:lnSpc>
              <a:defRPr/>
            </a:pPr>
            <a:r>
              <a:rPr sz="1800" dirty="0"/>
              <a:t>Throws InterruptedException if interrupted.</a:t>
            </a:r>
          </a:p>
          <a:p>
            <a:pPr>
              <a:lnSpc>
                <a:spcPct val="100000"/>
              </a:lnSpc>
              <a:defRPr/>
            </a:pPr>
            <a:endParaRPr sz="1800" dirty="0"/>
          </a:p>
          <a:p>
            <a:pPr>
              <a:lnSpc>
                <a:spcPct val="100000"/>
              </a:lnSpc>
              <a:defRPr/>
            </a:pPr>
            <a:r>
              <a:rPr sz="1800" dirty="0"/>
              <a:t>No need to call in synchronized context</a:t>
            </a:r>
            <a:r>
              <a:rPr sz="1800" dirty="0" smtClean="0"/>
              <a:t>.</a:t>
            </a:r>
            <a:endParaRPr lang="en-US" sz="1800" dirty="0" smtClean="0"/>
          </a:p>
          <a:p>
            <a:pPr>
              <a:lnSpc>
                <a:spcPct val="100000"/>
              </a:lnSpc>
              <a:defRPr/>
            </a:pPr>
            <a:endParaRPr sz="1800" dirty="0"/>
          </a:p>
          <a:p>
            <a:pPr>
              <a:lnSpc>
                <a:spcPct val="100000"/>
              </a:lnSpc>
              <a:defRPr/>
            </a:pPr>
            <a:r>
              <a:rPr sz="1800" dirty="0"/>
              <a:t>If called from synchronized context, lock is not released.</a:t>
            </a:r>
          </a:p>
        </p:txBody>
      </p:sp>
      <p:pic>
        <p:nvPicPr>
          <p:cNvPr id="6" name="Picture 4" descr="SNAGHTML348c33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571" y="1696359"/>
            <a:ext cx="4912066" cy="379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631211" y="840914"/>
            <a:ext cx="5697017" cy="444500"/>
          </a:xfrm>
          <a:prstGeom prst="rect">
            <a:avLst/>
          </a:prstGeom>
        </p:spPr>
        <p:txBody>
          <a:bodyPr vert="horz" lIns="0" tIns="45720" rIns="0" bIns="0" rtlCol="0" anchor="t"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sz="2600" dirty="0">
                <a:solidFill>
                  <a:srgbClr val="355F99"/>
                </a:solidFill>
                <a:latin typeface="Calibri" pitchFamily="34" charset="0"/>
              </a:rPr>
              <a:t>Sleep</a:t>
            </a:r>
          </a:p>
        </p:txBody>
      </p:sp>
    </p:spTree>
    <p:extLst>
      <p:ext uri="{BB962C8B-B14F-4D97-AF65-F5344CB8AC3E}">
        <p14:creationId xmlns:p14="http://schemas.microsoft.com/office/powerpoint/2010/main" val="3974939749"/>
      </p:ext>
    </p:extLst>
  </p:cSld>
  <p:clrMapOvr>
    <a:masterClrMapping/>
  </p:clrMapOvr>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61D4D0-73CC-4280-AF59-F361C383B16A}">
  <ds:schemaRefs>
    <ds:schemaRef ds:uri="http://purl.org/dc/dcmitype/"/>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24943d0a-27c4-4bf8-a607-4a8907b6c8ab"/>
    <ds:schemaRef ds:uri="c8085c4b-1ac7-4641-80ad-2522959560d5"/>
  </ds:schemaRefs>
</ds:datastoreItem>
</file>

<file path=customXml/itemProps2.xml><?xml version="1.0" encoding="utf-8"?>
<ds:datastoreItem xmlns:ds="http://schemas.openxmlformats.org/officeDocument/2006/customXml" ds:itemID="{26F53719-B4BD-49BC-B198-39FD3ED5738B}">
  <ds:schemaRefs>
    <ds:schemaRef ds:uri="http://schemas.microsoft.com/sharepoint/v3/contenttype/forms"/>
  </ds:schemaRefs>
</ds:datastoreItem>
</file>

<file path=customXml/itemProps3.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16949</TotalTime>
  <Words>5943</Words>
  <Application>Microsoft Office PowerPoint</Application>
  <PresentationFormat>Custom</PresentationFormat>
  <Paragraphs>855</Paragraphs>
  <Slides>73</Slides>
  <Notes>42</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Content Masters</vt:lpstr>
      <vt:lpstr>Core Java – Multithreading </vt:lpstr>
      <vt:lpstr>PowerPoint Presentation</vt:lpstr>
      <vt:lpstr>Multitasking and Multithreading</vt:lpstr>
      <vt:lpstr>PowerPoint Presentation</vt:lpstr>
      <vt:lpstr>PowerPoint Presentation</vt:lpstr>
      <vt:lpstr>PowerPoint Presentation</vt:lpstr>
      <vt:lpstr>Advantages of Multithreading</vt:lpstr>
      <vt:lpstr>What is a thread?</vt:lpstr>
      <vt:lpstr>Sleep/Wait/Notify/Interruption/Yield/Join</vt:lpstr>
      <vt:lpstr>PowerPoint Presentation</vt:lpstr>
      <vt:lpstr>sleep vs. wait</vt:lpstr>
      <vt:lpstr>Interruption</vt:lpstr>
      <vt:lpstr>Yield</vt:lpstr>
      <vt:lpstr>Join</vt:lpstr>
      <vt:lpstr>Inter thread communication using wait / notify </vt:lpstr>
      <vt:lpstr>Thread Confinement  </vt:lpstr>
      <vt:lpstr>Thread Local  </vt:lpstr>
      <vt:lpstr>Thread Local  </vt:lpstr>
      <vt:lpstr>PowerPoint Presentation</vt:lpstr>
      <vt:lpstr>PowerPoint Presentation</vt:lpstr>
      <vt:lpstr>Approach#1 | Writing the Thread class</vt:lpstr>
      <vt:lpstr>Approach#1 | Starting the Thread</vt:lpstr>
      <vt:lpstr>Quiz</vt:lpstr>
      <vt:lpstr>Approach#2 | Writing the Thread Class</vt:lpstr>
      <vt:lpstr>Approach#2 | Starting a Thread</vt:lpstr>
      <vt:lpstr>Quiz</vt:lpstr>
      <vt:lpstr>Quiz</vt:lpstr>
      <vt:lpstr>Atomic Package</vt:lpstr>
      <vt:lpstr>Atomic Variable classes</vt:lpstr>
      <vt:lpstr>AtomicInteger</vt:lpstr>
      <vt:lpstr>AtomicInteger | Example#2</vt:lpstr>
      <vt:lpstr>PowerPoint Presentation</vt:lpstr>
      <vt:lpstr>PowerPoint Presentation</vt:lpstr>
      <vt:lpstr>Low Level Locking</vt:lpstr>
      <vt:lpstr>Low level Locking –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Synchronization</vt:lpstr>
      <vt:lpstr>Synchronization</vt:lpstr>
      <vt:lpstr>Synchronization (Contd..)</vt:lpstr>
      <vt:lpstr>Synchronization (Contd..)</vt:lpstr>
      <vt:lpstr>PowerPoint Presentation</vt:lpstr>
      <vt:lpstr>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Exercise01 | Race Condition</vt:lpstr>
      <vt:lpstr>Exercise | Race Condition</vt:lpstr>
      <vt:lpstr>Race Condition Explained…</vt:lpstr>
      <vt:lpstr>Mutex</vt:lpstr>
      <vt:lpstr>PowerPoint Presentation</vt:lpstr>
      <vt:lpstr>PowerPoint Presentation</vt:lpstr>
      <vt:lpstr>Quiz</vt:lpstr>
      <vt:lpstr>Good Links</vt:lpstr>
      <vt:lpstr>Recap</vt:lpstr>
      <vt:lpstr>Recap</vt:lpstr>
      <vt:lpstr>References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181</cp:revision>
  <cp:lastPrinted>2015-02-14T20:13:28Z</cp:lastPrinted>
  <dcterms:created xsi:type="dcterms:W3CDTF">2015-02-05T19:35:34Z</dcterms:created>
  <dcterms:modified xsi:type="dcterms:W3CDTF">2016-09-19T08:16:32Z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