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64"/>
  </p:notesMasterIdLst>
  <p:handoutMasterIdLst>
    <p:handoutMasterId r:id="rId65"/>
  </p:handoutMasterIdLst>
  <p:sldIdLst>
    <p:sldId id="258" r:id="rId5"/>
    <p:sldId id="331" r:id="rId6"/>
    <p:sldId id="285" r:id="rId7"/>
    <p:sldId id="309"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5" r:id="rId40"/>
    <p:sldId id="366" r:id="rId41"/>
    <p:sldId id="367" r:id="rId42"/>
    <p:sldId id="368" r:id="rId43"/>
    <p:sldId id="369" r:id="rId44"/>
    <p:sldId id="370" r:id="rId45"/>
    <p:sldId id="371" r:id="rId46"/>
    <p:sldId id="372" r:id="rId47"/>
    <p:sldId id="373" r:id="rId48"/>
    <p:sldId id="374" r:id="rId49"/>
    <p:sldId id="375" r:id="rId50"/>
    <p:sldId id="376" r:id="rId51"/>
    <p:sldId id="377" r:id="rId52"/>
    <p:sldId id="378" r:id="rId53"/>
    <p:sldId id="379" r:id="rId54"/>
    <p:sldId id="380" r:id="rId55"/>
    <p:sldId id="381" r:id="rId56"/>
    <p:sldId id="382" r:id="rId57"/>
    <p:sldId id="333" r:id="rId58"/>
    <p:sldId id="383" r:id="rId59"/>
    <p:sldId id="384" r:id="rId60"/>
    <p:sldId id="385" r:id="rId61"/>
    <p:sldId id="332" r:id="rId62"/>
    <p:sldId id="261" r:id="rId63"/>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697">
          <p15:clr>
            <a:srgbClr val="A4A3A4"/>
          </p15:clr>
        </p15:guide>
        <p15:guide id="2" orient="horz" pos="2203">
          <p15:clr>
            <a:srgbClr val="A4A3A4"/>
          </p15:clr>
        </p15:guide>
        <p15:guide id="3" orient="horz" pos="3881">
          <p15:clr>
            <a:srgbClr val="A4A3A4"/>
          </p15:clr>
        </p15:guide>
        <p15:guide id="4" orient="horz" pos="184">
          <p15:clr>
            <a:srgbClr val="A4A3A4"/>
          </p15:clr>
        </p15:guide>
        <p15:guide id="5" orient="horz" pos="456">
          <p15:clr>
            <a:srgbClr val="A4A3A4"/>
          </p15:clr>
        </p15:guide>
        <p15:guide id="6" pos="7301">
          <p15:clr>
            <a:srgbClr val="A4A3A4"/>
          </p15:clr>
        </p15:guide>
        <p15:guide id="7" pos="3831">
          <p15:clr>
            <a:srgbClr val="A4A3A4"/>
          </p15:clr>
        </p15:guide>
        <p15:guide id="8" pos="3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2A74"/>
    <a:srgbClr val="12838C"/>
    <a:srgbClr val="A8A27E"/>
    <a:srgbClr val="3A2139"/>
    <a:srgbClr val="868686"/>
    <a:srgbClr val="1499E6"/>
    <a:srgbClr val="149DEC"/>
    <a:srgbClr val="0D65AF"/>
    <a:srgbClr val="0D84AF"/>
    <a:srgbClr val="0184A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autoAdjust="0"/>
    <p:restoredTop sz="88706" autoAdjust="0"/>
  </p:normalViewPr>
  <p:slideViewPr>
    <p:cSldViewPr snapToGrid="0" showGuides="1">
      <p:cViewPr varScale="1">
        <p:scale>
          <a:sx n="66" d="100"/>
          <a:sy n="66" d="100"/>
        </p:scale>
        <p:origin x="-876" y="-114"/>
      </p:cViewPr>
      <p:guideLst>
        <p:guide orient="horz" pos="697"/>
        <p:guide orient="horz" pos="2203"/>
        <p:guide orient="horz" pos="3881"/>
        <p:guide orient="horz" pos="184"/>
        <p:guide orient="horz" pos="456"/>
        <p:guide pos="7301"/>
        <p:guide pos="3831"/>
        <p:guide pos="37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3E7550-E0F9-3D47-B240-CDF212F954DC}" type="datetimeFigureOut">
              <a:rPr lang="en-US" smtClean="0"/>
              <a:t>9/19/2016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55E19F-8104-454E-99EE-5FECE3F2C2A1}" type="slidenum">
              <a:rPr lang="en-US" smtClean="0"/>
              <a:t>‹#›</a:t>
            </a:fld>
            <a:endParaRPr lang="en-US"/>
          </a:p>
        </p:txBody>
      </p:sp>
    </p:spTree>
    <p:extLst>
      <p:ext uri="{BB962C8B-B14F-4D97-AF65-F5344CB8AC3E}">
        <p14:creationId xmlns:p14="http://schemas.microsoft.com/office/powerpoint/2010/main" val="2280270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F4816F-C52D-684F-90D7-8658B6D04F7F}" type="datetimeFigureOut">
              <a:rPr lang="en-US" smtClean="0"/>
              <a:t>9/19/2016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2F3505-8F58-2C45-86A7-6D873B9ECDD2}" type="slidenum">
              <a:rPr lang="en-US" smtClean="0"/>
              <a:t>‹#›</a:t>
            </a:fld>
            <a:endParaRPr lang="en-US"/>
          </a:p>
        </p:txBody>
      </p:sp>
    </p:spTree>
    <p:extLst>
      <p:ext uri="{BB962C8B-B14F-4D97-AF65-F5344CB8AC3E}">
        <p14:creationId xmlns:p14="http://schemas.microsoft.com/office/powerpoint/2010/main" val="18562262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learn-java-tutorial.com/Java-Inheritance.cfm"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CC96A37D-4547-4927-B90A-22342E8E7E1D}" type="slidenum">
              <a:rPr lang="en-US" altLang="en-US" smtClean="0"/>
              <a:pPr eaLnBrk="1" hangingPunct="1">
                <a:spcBef>
                  <a:spcPct val="0"/>
                </a:spcBef>
              </a:pPr>
              <a:t>8</a:t>
            </a:fld>
            <a:endParaRPr lang="en-US" altLang="en-US" smtClean="0"/>
          </a:p>
        </p:txBody>
      </p:sp>
      <p:sp>
        <p:nvSpPr>
          <p:cNvPr id="64515" name="Rectangle 2"/>
          <p:cNvSpPr>
            <a:spLocks noRot="1" noChangeArrowheads="1" noTextEdit="1"/>
          </p:cNvSpPr>
          <p:nvPr>
            <p:ph type="sldImg"/>
          </p:nvPr>
        </p:nvSpPr>
        <p:spPr>
          <a:xfrm>
            <a:off x="1143000" y="685800"/>
            <a:ext cx="4572000" cy="3429000"/>
          </a:xfrm>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smtClean="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DEA90343-1FF1-4490-8375-38F5759BDBB3}" type="slidenum">
              <a:rPr lang="en-US" altLang="en-US" smtClean="0"/>
              <a:pPr eaLnBrk="1" hangingPunct="1">
                <a:spcBef>
                  <a:spcPct val="0"/>
                </a:spcBef>
              </a:pPr>
              <a:t>33</a:t>
            </a:fld>
            <a:endParaRPr lang="en-US" altLang="en-US" smtClean="0"/>
          </a:p>
        </p:txBody>
      </p:sp>
      <p:sp>
        <p:nvSpPr>
          <p:cNvPr id="73731" name="Rectangle 2"/>
          <p:cNvSpPr>
            <a:spLocks noRot="1" noChangeArrowheads="1" noTextEdit="1"/>
          </p:cNvSpPr>
          <p:nvPr>
            <p:ph type="sldImg"/>
          </p:nvPr>
        </p:nvSpPr>
        <p:spPr>
          <a:xfrm>
            <a:off x="1143000" y="685800"/>
            <a:ext cx="4572000" cy="3429000"/>
          </a:xfrm>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ea typeface="ＭＳ Ｐゴシック" pitchFamily="34" charset="-128"/>
              </a:rPr>
              <a:t>http://www.codestyle.org/java/faq-Inheritance.shtml#inheritancebenefits</a:t>
            </a:r>
          </a:p>
          <a:p>
            <a:pPr eaLnBrk="1" hangingPunct="1"/>
            <a:r>
              <a:rPr lang="en-IN" altLang="en-US" smtClean="0">
                <a:ea typeface="ＭＳ Ｐゴシック" pitchFamily="34" charset="-128"/>
              </a:rPr>
              <a:t>If the return type of a method is Doctor, then the application can be adapted to return Surgeon as well as FamilyDoctor. </a:t>
            </a:r>
            <a:endParaRPr lang="en-US" altLang="en-US" smtClean="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FFF3415D-175B-49F6-B5C8-CE6AD558A495}" type="slidenum">
              <a:rPr lang="en-US" altLang="en-US" smtClean="0"/>
              <a:pPr eaLnBrk="1" hangingPunct="1">
                <a:spcBef>
                  <a:spcPct val="0"/>
                </a:spcBef>
              </a:pPr>
              <a:t>34</a:t>
            </a:fld>
            <a:endParaRPr lang="en-US" altLang="en-US" smtClean="0"/>
          </a:p>
        </p:txBody>
      </p:sp>
      <p:sp>
        <p:nvSpPr>
          <p:cNvPr id="74755" name="Rectangle 2"/>
          <p:cNvSpPr>
            <a:spLocks noRot="1" noChangeArrowheads="1" noTextEdit="1"/>
          </p:cNvSpPr>
          <p:nvPr>
            <p:ph type="sldImg"/>
          </p:nvPr>
        </p:nvSpPr>
        <p:spPr>
          <a:xfrm>
            <a:off x="1143000" y="685800"/>
            <a:ext cx="4572000" cy="3429000"/>
          </a:xfrm>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smtClean="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43000" y="685800"/>
            <a:ext cx="4572000" cy="3429000"/>
          </a:xfrm>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solidFill>
                  <a:srgbClr val="4D4D4D"/>
                </a:solidFill>
                <a:ea typeface="ＭＳ Ｐゴシック" pitchFamily="34" charset="-128"/>
              </a:rPr>
              <a:t>(HINT: Using the base employee class - 1) add a method in the base employee class - calcBonus() which returns the bonus amount. 2) create 2 classes which extend employee class - RegularEmployee, Contractor. Make both classes overload the calcBonus() method and write separate logic for both types of employees.)</a:t>
            </a:r>
            <a:endParaRPr lang="en-US" altLang="en-US" smtClean="0">
              <a:ea typeface="ＭＳ Ｐゴシック" pitchFamily="34" charset="-128"/>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21D22A08-44E4-4337-BBDA-8F46CF200575}" type="slidenum">
              <a:rPr lang="en-US" altLang="en-US" smtClean="0"/>
              <a:pPr eaLnBrk="1" hangingPunct="1">
                <a:spcBef>
                  <a:spcPct val="0"/>
                </a:spcBef>
              </a:pPr>
              <a:t>35</a:t>
            </a:fld>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E74DB5D9-928C-4460-BF5F-01A02B039172}" type="slidenum">
              <a:rPr lang="en-US" altLang="en-US" smtClean="0"/>
              <a:pPr eaLnBrk="1" hangingPunct="1">
                <a:spcBef>
                  <a:spcPct val="0"/>
                </a:spcBef>
              </a:pPr>
              <a:t>36</a:t>
            </a:fld>
            <a:endParaRPr lang="en-US" altLang="en-US" smtClean="0"/>
          </a:p>
        </p:txBody>
      </p:sp>
      <p:sp>
        <p:nvSpPr>
          <p:cNvPr id="76803" name="Rectangle 2"/>
          <p:cNvSpPr>
            <a:spLocks noRot="1" noChangeArrowheads="1" noTextEdit="1"/>
          </p:cNvSpPr>
          <p:nvPr>
            <p:ph type="sldImg"/>
          </p:nvPr>
        </p:nvSpPr>
        <p:spPr>
          <a:xfrm>
            <a:off x="1143000" y="685800"/>
            <a:ext cx="4572000" cy="3429000"/>
          </a:xfrm>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smtClean="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43000" y="685800"/>
            <a:ext cx="4572000" cy="3429000"/>
          </a:xfrm>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3FFDD9E5-6486-427E-88B1-5BB9A4C9C3B9}" type="slidenum">
              <a:rPr lang="en-US" altLang="en-US" smtClean="0"/>
              <a:pPr eaLnBrk="1" hangingPunct="1">
                <a:spcBef>
                  <a:spcPct val="0"/>
                </a:spcBef>
              </a:pPr>
              <a:t>37</a:t>
            </a:fld>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BDCA2E24-8DC5-437C-9F26-4F2554186A7E}" type="slidenum">
              <a:rPr lang="en-US" altLang="en-US" smtClean="0"/>
              <a:pPr eaLnBrk="1" hangingPunct="1">
                <a:spcBef>
                  <a:spcPct val="0"/>
                </a:spcBef>
              </a:pPr>
              <a:t>38</a:t>
            </a:fld>
            <a:endParaRPr lang="en-US" altLang="en-US" smtClean="0"/>
          </a:p>
        </p:txBody>
      </p:sp>
      <p:sp>
        <p:nvSpPr>
          <p:cNvPr id="78851" name="Rectangle 2"/>
          <p:cNvSpPr>
            <a:spLocks noRot="1" noChangeArrowheads="1" noTextEdit="1"/>
          </p:cNvSpPr>
          <p:nvPr>
            <p:ph type="sldImg"/>
          </p:nvPr>
        </p:nvSpPr>
        <p:spPr>
          <a:xfrm>
            <a:off x="1143000" y="685800"/>
            <a:ext cx="4572000" cy="3429000"/>
          </a:xfrm>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smtClean="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E8D3E4B2-5525-4751-9375-5B620890863E}" type="slidenum">
              <a:rPr lang="en-US" altLang="en-US" smtClean="0"/>
              <a:pPr eaLnBrk="1" hangingPunct="1">
                <a:spcBef>
                  <a:spcPct val="0"/>
                </a:spcBef>
              </a:pPr>
              <a:t>39</a:t>
            </a:fld>
            <a:endParaRPr lang="en-US" altLang="en-US" smtClean="0"/>
          </a:p>
        </p:txBody>
      </p:sp>
      <p:sp>
        <p:nvSpPr>
          <p:cNvPr id="79875" name="Rectangle 2"/>
          <p:cNvSpPr>
            <a:spLocks noRot="1" noChangeArrowheads="1" noTextEdit="1"/>
          </p:cNvSpPr>
          <p:nvPr>
            <p:ph type="sldImg"/>
          </p:nvPr>
        </p:nvSpPr>
        <p:spPr>
          <a:xfrm>
            <a:off x="1143000" y="685800"/>
            <a:ext cx="4572000" cy="342900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smtClean="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34AC6DC0-91CE-4037-9155-D518E0CC62C2}" type="slidenum">
              <a:rPr lang="en-US" altLang="en-US" smtClean="0"/>
              <a:pPr eaLnBrk="1" hangingPunct="1">
                <a:spcBef>
                  <a:spcPct val="0"/>
                </a:spcBef>
              </a:pPr>
              <a:t>9</a:t>
            </a:fld>
            <a:endParaRPr lang="en-US" altLang="en-US" smtClean="0"/>
          </a:p>
        </p:txBody>
      </p:sp>
      <p:sp>
        <p:nvSpPr>
          <p:cNvPr id="65539" name="Rectangle 2"/>
          <p:cNvSpPr>
            <a:spLocks noRot="1" noChangeArrowheads="1" noTextEdit="1"/>
          </p:cNvSpPr>
          <p:nvPr>
            <p:ph type="sldImg"/>
          </p:nvPr>
        </p:nvSpPr>
        <p:spPr>
          <a:xfrm>
            <a:off x="1143000" y="685800"/>
            <a:ext cx="4572000" cy="3429000"/>
          </a:xfrm>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smtClean="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71B34319-1FAE-4B6E-AD5F-9A7A2631D159}" type="slidenum">
              <a:rPr lang="en-US" altLang="en-US" smtClean="0"/>
              <a:pPr eaLnBrk="1" hangingPunct="1">
                <a:spcBef>
                  <a:spcPct val="0"/>
                </a:spcBef>
              </a:pPr>
              <a:t>10</a:t>
            </a:fld>
            <a:endParaRPr lang="en-US" altLang="en-US" smtClean="0"/>
          </a:p>
        </p:txBody>
      </p:sp>
      <p:sp>
        <p:nvSpPr>
          <p:cNvPr id="66563" name="Rectangle 2"/>
          <p:cNvSpPr>
            <a:spLocks noRot="1" noChangeArrowheads="1" noTextEdit="1"/>
          </p:cNvSpPr>
          <p:nvPr>
            <p:ph type="sldImg"/>
          </p:nvPr>
        </p:nvSpPr>
        <p:spPr>
          <a:xfrm>
            <a:off x="1143000" y="685800"/>
            <a:ext cx="4572000" cy="3429000"/>
          </a:xfrm>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smtClean="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885C6562-5BAA-4798-910E-33C29151EA84}" type="slidenum">
              <a:rPr lang="en-US" altLang="en-US" smtClean="0"/>
              <a:pPr eaLnBrk="1" hangingPunct="1">
                <a:spcBef>
                  <a:spcPct val="0"/>
                </a:spcBef>
              </a:pPr>
              <a:t>11</a:t>
            </a:fld>
            <a:endParaRPr lang="en-US" altLang="en-US" smtClean="0"/>
          </a:p>
        </p:txBody>
      </p:sp>
      <p:sp>
        <p:nvSpPr>
          <p:cNvPr id="67587" name="Rectangle 2"/>
          <p:cNvSpPr>
            <a:spLocks noRot="1" noChangeArrowheads="1" noTextEdit="1"/>
          </p:cNvSpPr>
          <p:nvPr>
            <p:ph type="sldImg"/>
          </p:nvPr>
        </p:nvSpPr>
        <p:spPr>
          <a:xfrm>
            <a:off x="1143000" y="685800"/>
            <a:ext cx="4572000" cy="3429000"/>
          </a:xfrm>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smtClean="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45C2D8FC-2526-4B23-BFC7-2F63A29BA6E5}" type="slidenum">
              <a:rPr lang="en-US" altLang="en-US" smtClean="0"/>
              <a:pPr eaLnBrk="1" hangingPunct="1">
                <a:spcBef>
                  <a:spcPct val="0"/>
                </a:spcBef>
              </a:pPr>
              <a:t>12</a:t>
            </a:fld>
            <a:endParaRPr lang="en-US" altLang="en-US" smtClean="0"/>
          </a:p>
        </p:txBody>
      </p:sp>
      <p:sp>
        <p:nvSpPr>
          <p:cNvPr id="68611" name="Rectangle 2"/>
          <p:cNvSpPr>
            <a:spLocks noRot="1" noChangeArrowheads="1" noTextEdit="1"/>
          </p:cNvSpPr>
          <p:nvPr>
            <p:ph type="sldImg"/>
          </p:nvPr>
        </p:nvSpPr>
        <p:spPr>
          <a:xfrm>
            <a:off x="1143000" y="685800"/>
            <a:ext cx="4572000" cy="3429000"/>
          </a:xfrm>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en-US" altLang="en-US" smtClean="0">
                <a:ea typeface="ＭＳ Ｐゴシック" pitchFamily="34" charset="-128"/>
              </a:rPr>
              <a:t>No. It is mandatory to make the class abstract if one of the method is abstract.</a:t>
            </a:r>
          </a:p>
          <a:p>
            <a:pPr marL="228600" indent="-228600" eaLnBrk="1" hangingPunct="1">
              <a:buFontTx/>
              <a:buAutoNum type="arabicPeriod"/>
            </a:pPr>
            <a:r>
              <a:rPr lang="en-US" altLang="en-US" smtClean="0">
                <a:ea typeface="ＭＳ Ｐゴシック" pitchFamily="34" charset="-128"/>
              </a:rPr>
              <a:t>It provides the contract that all the child classes need to adhere to.</a:t>
            </a:r>
          </a:p>
          <a:p>
            <a:pPr marL="228600" indent="-228600" eaLnBrk="1" hangingPunct="1">
              <a:buFontTx/>
              <a:buAutoNum type="arabicPeriod"/>
            </a:pPr>
            <a:r>
              <a:rPr lang="en-US" altLang="en-US" smtClean="0">
                <a:ea typeface="ＭＳ Ｐゴシック" pitchFamily="34" charset="-128"/>
              </a:rPr>
              <a:t>Use super.&lt;method name&gt;() from the child class method. </a:t>
            </a:r>
          </a:p>
          <a:p>
            <a:pPr marL="228600" indent="-228600" eaLnBrk="1" hangingPunct="1">
              <a:buFontTx/>
              <a:buAutoNum type="arabicPeriod"/>
            </a:pPr>
            <a:r>
              <a:rPr lang="en-US" altLang="en-US" smtClean="0">
                <a:ea typeface="ＭＳ Ｐゴシック" pitchFamily="34" charset="-128"/>
              </a:rPr>
              <a:t>As long as the class is not final and access modifiers are correct, you can extend the class.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D7664F95-8AF4-47A3-8D77-46A8B4749590}" type="slidenum">
              <a:rPr lang="en-IN" altLang="en-US" smtClean="0"/>
              <a:pPr eaLnBrk="1" hangingPunct="1">
                <a:spcBef>
                  <a:spcPct val="0"/>
                </a:spcBef>
              </a:pPr>
              <a:t>13</a:t>
            </a:fld>
            <a:endParaRPr lang="en-IN" altLang="en-US" smtClean="0"/>
          </a:p>
        </p:txBody>
      </p:sp>
      <p:sp>
        <p:nvSpPr>
          <p:cNvPr id="69635" name="Rectangle 2"/>
          <p:cNvSpPr>
            <a:spLocks noRot="1" noChangeArrowheads="1" noTextEdit="1"/>
          </p:cNvSpPr>
          <p:nvPr>
            <p:ph type="sldImg"/>
          </p:nvPr>
        </p:nvSpPr>
        <p:spPr>
          <a:xfrm>
            <a:off x="1143000" y="685800"/>
            <a:ext cx="4572000" cy="3429000"/>
          </a:xfrm>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altLang="en-US" smtClean="0">
                <a:ea typeface="ＭＳ Ｐゴシック" pitchFamily="34" charset="-128"/>
              </a:rPr>
              <a:t>Picture:</a:t>
            </a:r>
          </a:p>
          <a:p>
            <a:pPr eaLnBrk="1" hangingPunct="1"/>
            <a:r>
              <a:rPr lang="en-IN" altLang="en-US" smtClean="0">
                <a:ea typeface="ＭＳ Ｐゴシック" pitchFamily="34" charset="-128"/>
              </a:rPr>
              <a:t>The electrical socket is an interface to all electrical appliances. They don’t need to know how electricity is generated – by nuclear power plant or by water. As long as the electrical appliances meet the specifications of interfaces, they get the required electricity for its operation.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r>
              <a:rPr lang="en-CA" altLang="en-US" smtClean="0"/>
              <a:t>Object-Oriented Principles in Java: Part II</a:t>
            </a:r>
            <a:endParaRPr lang="en-US" altLang="en-US" smtClean="0">
              <a:latin typeface="Times New Roman" pitchFamily="18" charset="0"/>
            </a:endParaRPr>
          </a:p>
        </p:txBody>
      </p:sp>
      <p:sp>
        <p:nvSpPr>
          <p:cNvPr id="706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34EA3FD4-4E82-4A54-A566-15F0EBC07CE0}" type="slidenum">
              <a:rPr lang="en-US" altLang="en-US" smtClean="0"/>
              <a:pPr eaLnBrk="1" hangingPunct="1">
                <a:spcBef>
                  <a:spcPct val="0"/>
                </a:spcBef>
              </a:pPr>
              <a:t>16</a:t>
            </a:fld>
            <a:endParaRPr lang="en-US" altLang="en-US" smtClean="0"/>
          </a:p>
        </p:txBody>
      </p:sp>
      <p:sp>
        <p:nvSpPr>
          <p:cNvPr id="70660" name="Rectangle 2"/>
          <p:cNvSpPr>
            <a:spLocks noGrp="1" noRot="1" noChangeAspect="1" noChangeArrowheads="1" noTextEdit="1"/>
          </p:cNvSpPr>
          <p:nvPr>
            <p:ph type="sldImg"/>
          </p:nvPr>
        </p:nvSpPr>
        <p:spPr>
          <a:xfrm>
            <a:off x="1143000" y="685800"/>
            <a:ext cx="4572000" cy="3429000"/>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n-US" altLang="en-US" smtClean="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r>
              <a:rPr lang="en-CA" altLang="en-US" smtClean="0"/>
              <a:t>Object-Oriented Principles in Java: Part II</a:t>
            </a:r>
            <a:endParaRPr lang="en-US" altLang="en-US" smtClean="0">
              <a:latin typeface="Times New Roman" pitchFamily="18" charset="0"/>
            </a:endParaRPr>
          </a:p>
        </p:txBody>
      </p:sp>
      <p:sp>
        <p:nvSpPr>
          <p:cNvPr id="7168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CFBEC075-9BC4-450D-A24E-085665B38587}" type="slidenum">
              <a:rPr lang="en-US" altLang="en-US" smtClean="0"/>
              <a:pPr eaLnBrk="1" hangingPunct="1">
                <a:spcBef>
                  <a:spcPct val="0"/>
                </a:spcBef>
              </a:pPr>
              <a:t>18</a:t>
            </a:fld>
            <a:endParaRPr lang="en-US" altLang="en-US" smtClean="0"/>
          </a:p>
        </p:txBody>
      </p:sp>
      <p:sp>
        <p:nvSpPr>
          <p:cNvPr id="71684" name="Rectangle 2"/>
          <p:cNvSpPr>
            <a:spLocks noGrp="1" noRot="1" noChangeAspect="1" noChangeArrowheads="1" noTextEdit="1"/>
          </p:cNvSpPr>
          <p:nvPr>
            <p:ph type="sldImg"/>
          </p:nvPr>
        </p:nvSpPr>
        <p:spPr>
          <a:xfrm>
            <a:off x="1143000" y="685800"/>
            <a:ext cx="4572000" cy="3429000"/>
          </a:xfrm>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43000" y="685800"/>
            <a:ext cx="4572000" cy="3429000"/>
          </a:xfrm>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ＭＳ Ｐゴシック" pitchFamily="34" charset="-128"/>
                <a:hlinkClick r:id="rId3"/>
              </a:rPr>
              <a:t>http://www.learn-java-tutorial.com/Java-Inheritance.cfm</a:t>
            </a:r>
            <a:endParaRPr lang="en-US" altLang="en-US" smtClean="0">
              <a:ea typeface="ＭＳ Ｐゴシック" pitchFamily="34" charset="-128"/>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27E04E7B-93C4-49A2-898C-B75E0366E938}" type="slidenum">
              <a:rPr lang="en-US" altLang="en-US" smtClean="0"/>
              <a:pPr eaLnBrk="1" hangingPunct="1">
                <a:spcBef>
                  <a:spcPct val="0"/>
                </a:spcBef>
              </a:pPr>
              <a:t>32</a:t>
            </a:fld>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Blue. Long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412642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ic 2 -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8819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9" name="Text Placeholder 8"/>
          <p:cNvSpPr>
            <a:spLocks noGrp="1"/>
          </p:cNvSpPr>
          <p:nvPr>
            <p:ph type="body" sz="quarter" idx="13"/>
          </p:nvPr>
        </p:nvSpPr>
        <p:spPr>
          <a:xfrm>
            <a:off x="6159500" y="870682"/>
            <a:ext cx="5448300" cy="50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ext Placeholder 10"/>
          <p:cNvSpPr>
            <a:spLocks noGrp="1"/>
          </p:cNvSpPr>
          <p:nvPr>
            <p:ph type="body" sz="quarter" idx="14"/>
          </p:nvPr>
        </p:nvSpPr>
        <p:spPr>
          <a:xfrm>
            <a:off x="609600" y="870682"/>
            <a:ext cx="5384800" cy="50927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1347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12" name="Text Placeholder 11"/>
          <p:cNvSpPr>
            <a:spLocks noGrp="1"/>
          </p:cNvSpPr>
          <p:nvPr>
            <p:ph type="body" sz="quarter" idx="12"/>
          </p:nvPr>
        </p:nvSpPr>
        <p:spPr>
          <a:xfrm>
            <a:off x="609600" y="870682"/>
            <a:ext cx="34798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1"/>
          <p:cNvSpPr>
            <a:spLocks noGrp="1"/>
          </p:cNvSpPr>
          <p:nvPr>
            <p:ph type="body" sz="quarter" idx="13"/>
          </p:nvPr>
        </p:nvSpPr>
        <p:spPr>
          <a:xfrm>
            <a:off x="434975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1"/>
          <p:cNvSpPr>
            <a:spLocks noGrp="1"/>
          </p:cNvSpPr>
          <p:nvPr>
            <p:ph type="body" sz="quarter" idx="14"/>
          </p:nvPr>
        </p:nvSpPr>
        <p:spPr>
          <a:xfrm>
            <a:off x="810260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9872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ird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5" name="Content Placeholder 44"/>
          <p:cNvSpPr>
            <a:spLocks noGrp="1"/>
          </p:cNvSpPr>
          <p:nvPr>
            <p:ph sz="quarter" idx="10"/>
          </p:nvPr>
        </p:nvSpPr>
        <p:spPr>
          <a:xfrm>
            <a:off x="614363" y="870682"/>
            <a:ext cx="7221537"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3"/>
          </p:nvPr>
        </p:nvSpPr>
        <p:spPr>
          <a:xfrm>
            <a:off x="7988300" y="870682"/>
            <a:ext cx="35941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3733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ird split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5" name="Content Placeholder 44"/>
          <p:cNvSpPr>
            <a:spLocks noGrp="1"/>
          </p:cNvSpPr>
          <p:nvPr>
            <p:ph sz="quarter" idx="10"/>
          </p:nvPr>
        </p:nvSpPr>
        <p:spPr>
          <a:xfrm>
            <a:off x="4368800" y="870682"/>
            <a:ext cx="7226300"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609600" y="870682"/>
            <a:ext cx="3568700" cy="5029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8884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1676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2" y="311150"/>
            <a:ext cx="4010039" cy="1162050"/>
          </a:xfrm>
        </p:spPr>
        <p:txBody>
          <a:bodyPr anchor="b"/>
          <a:lstStyle>
            <a:lvl1pPr algn="l">
              <a:defRPr sz="2800" b="1"/>
            </a:lvl1pPr>
          </a:lstStyle>
          <a:p>
            <a:r>
              <a:rPr lang="en-US" dirty="0" smtClean="0"/>
              <a:t>Click to edit title.</a:t>
            </a:r>
            <a:endParaRPr lang="en-US" dirty="0"/>
          </a:p>
        </p:txBody>
      </p:sp>
      <p:sp>
        <p:nvSpPr>
          <p:cNvPr id="4" name="Text Placeholder 3"/>
          <p:cNvSpPr>
            <a:spLocks noGrp="1"/>
          </p:cNvSpPr>
          <p:nvPr>
            <p:ph type="body" sz="half" idx="2" hasCustomPrompt="1"/>
          </p:nvPr>
        </p:nvSpPr>
        <p:spPr>
          <a:xfrm>
            <a:off x="609442" y="1574800"/>
            <a:ext cx="4010039" cy="4589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9" name="Picture Placeholder 2"/>
          <p:cNvSpPr>
            <a:spLocks noGrp="1"/>
          </p:cNvSpPr>
          <p:nvPr>
            <p:ph type="pic" idx="1"/>
          </p:nvPr>
        </p:nvSpPr>
        <p:spPr>
          <a:xfrm>
            <a:off x="4813300" y="333374"/>
            <a:ext cx="6767513" cy="582612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2827666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6808" y="4800600"/>
            <a:ext cx="10984005" cy="566738"/>
          </a:xfrm>
        </p:spPr>
        <p:txBody>
          <a:bodyPr anchor="b"/>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596808" y="333374"/>
            <a:ext cx="10984005" cy="4454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596808" y="5367338"/>
            <a:ext cx="109840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6405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2"/>
          <p:cNvSpPr>
            <a:spLocks noChangeArrowheads="1"/>
          </p:cNvSpPr>
          <p:nvPr userDrawn="1"/>
        </p:nvSpPr>
        <p:spPr bwMode="auto">
          <a:xfrm>
            <a:off x="658196" y="3797621"/>
            <a:ext cx="2250831" cy="27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spAutoFit/>
          </a:bodyPr>
          <a:lstStyle/>
          <a:p>
            <a:r>
              <a:rPr lang="en-US" sz="1200" b="1" dirty="0">
                <a:solidFill>
                  <a:srgbClr val="0D65AF"/>
                </a:solidFill>
                <a:latin typeface="Arial"/>
                <a:cs typeface="Arial"/>
              </a:rPr>
              <a:t>Appropriate Experience:</a:t>
            </a:r>
          </a:p>
        </p:txBody>
      </p:sp>
      <p:sp>
        <p:nvSpPr>
          <p:cNvPr id="4" name="Text Placeholder 13"/>
          <p:cNvSpPr>
            <a:spLocks noGrp="1"/>
          </p:cNvSpPr>
          <p:nvPr>
            <p:ph type="body" sz="quarter" idx="11"/>
          </p:nvPr>
        </p:nvSpPr>
        <p:spPr>
          <a:xfrm>
            <a:off x="620714" y="1088725"/>
            <a:ext cx="8002587" cy="334962"/>
          </a:xfrm>
        </p:spPr>
        <p:txBody>
          <a:bodyPr/>
          <a:lstStyle>
            <a:lvl1pPr>
              <a:defRPr sz="1600" b="1"/>
            </a:lvl1pPr>
          </a:lstStyle>
          <a:p>
            <a:pPr lvl="0"/>
            <a:r>
              <a:rPr lang="en-US" dirty="0" smtClean="0"/>
              <a:t>Click to edit Master text styles</a:t>
            </a:r>
          </a:p>
        </p:txBody>
      </p:sp>
      <p:sp>
        <p:nvSpPr>
          <p:cNvPr id="5" name="Text Placeholder 13"/>
          <p:cNvSpPr>
            <a:spLocks noGrp="1"/>
          </p:cNvSpPr>
          <p:nvPr>
            <p:ph type="body" sz="quarter" idx="12"/>
          </p:nvPr>
        </p:nvSpPr>
        <p:spPr>
          <a:xfrm>
            <a:off x="620714" y="1449087"/>
            <a:ext cx="8002587" cy="334962"/>
          </a:xfrm>
        </p:spPr>
        <p:txBody>
          <a:bodyPr/>
          <a:lstStyle>
            <a:lvl1pPr>
              <a:defRPr sz="1200" i="1">
                <a:solidFill>
                  <a:schemeClr val="accent2"/>
                </a:solidFill>
              </a:defRPr>
            </a:lvl1pPr>
          </a:lstStyle>
          <a:p>
            <a:pPr lvl="0"/>
            <a:r>
              <a:rPr lang="en-US" dirty="0" smtClean="0"/>
              <a:t>Click to edit Master text styles</a:t>
            </a:r>
          </a:p>
        </p:txBody>
      </p:sp>
      <p:sp>
        <p:nvSpPr>
          <p:cNvPr id="6" name="Text Placeholder 13"/>
          <p:cNvSpPr>
            <a:spLocks noGrp="1"/>
          </p:cNvSpPr>
          <p:nvPr>
            <p:ph type="body" sz="quarter" idx="13"/>
          </p:nvPr>
        </p:nvSpPr>
        <p:spPr>
          <a:xfrm>
            <a:off x="620714" y="1788811"/>
            <a:ext cx="8002587" cy="1908176"/>
          </a:xfrm>
        </p:spPr>
        <p:txBody>
          <a:bodyPr/>
          <a:lstStyle>
            <a:lvl1pPr>
              <a:defRPr sz="1200" i="0">
                <a:solidFill>
                  <a:schemeClr val="tx1">
                    <a:lumMod val="75000"/>
                    <a:lumOff val="25000"/>
                  </a:schemeClr>
                </a:solidFill>
              </a:defRPr>
            </a:lvl1pPr>
          </a:lstStyle>
          <a:p>
            <a:pPr lvl="0"/>
            <a:r>
              <a:rPr lang="en-US" dirty="0" smtClean="0"/>
              <a:t>Click to edit Master text styles</a:t>
            </a:r>
          </a:p>
        </p:txBody>
      </p:sp>
      <p:sp>
        <p:nvSpPr>
          <p:cNvPr id="7" name="Text Placeholder 13"/>
          <p:cNvSpPr>
            <a:spLocks noGrp="1"/>
          </p:cNvSpPr>
          <p:nvPr>
            <p:ph type="body" sz="quarter" idx="14"/>
          </p:nvPr>
        </p:nvSpPr>
        <p:spPr>
          <a:xfrm>
            <a:off x="620712" y="4175141"/>
            <a:ext cx="10972184" cy="1988985"/>
          </a:xfrm>
        </p:spPr>
        <p:txBody>
          <a:bodyPr numCol="3"/>
          <a:lstStyle>
            <a:lvl1pPr marL="265136" indent="-171424">
              <a:buClr>
                <a:schemeClr val="accent2"/>
              </a:buClr>
              <a:buSzPct val="125000"/>
              <a:buFont typeface="Wingdings" charset="2"/>
              <a:buChar char="§"/>
              <a:defRPr sz="1000" i="0">
                <a:solidFill>
                  <a:schemeClr val="tx1">
                    <a:lumMod val="75000"/>
                    <a:lumOff val="25000"/>
                  </a:schemeClr>
                </a:solidFill>
              </a:defRPr>
            </a:lvl1pPr>
          </a:lstStyle>
          <a:p>
            <a:pPr lvl="0"/>
            <a:r>
              <a:rPr lang="en-US" dirty="0" smtClean="0"/>
              <a:t>Click to edit Master text styles</a:t>
            </a:r>
          </a:p>
        </p:txBody>
      </p:sp>
      <p:sp>
        <p:nvSpPr>
          <p:cNvPr id="9" name="Picture Placeholder 8"/>
          <p:cNvSpPr>
            <a:spLocks noGrp="1"/>
          </p:cNvSpPr>
          <p:nvPr>
            <p:ph type="pic" sz="quarter" idx="15"/>
          </p:nvPr>
        </p:nvSpPr>
        <p:spPr>
          <a:xfrm>
            <a:off x="8966200" y="1079500"/>
            <a:ext cx="2616200" cy="2616200"/>
          </a:xfrm>
        </p:spPr>
        <p:txBody>
          <a:bodyPr/>
          <a:lstStyle/>
          <a:p>
            <a:endParaRPr lang="en-US" dirty="0"/>
          </a:p>
        </p:txBody>
      </p:sp>
    </p:spTree>
    <p:extLst>
      <p:ext uri="{BB962C8B-B14F-4D97-AF65-F5344CB8AC3E}">
        <p14:creationId xmlns:p14="http://schemas.microsoft.com/office/powerpoint/2010/main" val="3320191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rawing Guide Layout Slide">
    <p:spTree>
      <p:nvGrpSpPr>
        <p:cNvPr id="1" name=""/>
        <p:cNvGrpSpPr/>
        <p:nvPr/>
      </p:nvGrpSpPr>
      <p:grpSpPr>
        <a:xfrm>
          <a:off x="0" y="0"/>
          <a:ext cx="0" cy="0"/>
          <a:chOff x="0" y="0"/>
          <a:chExt cx="0" cy="0"/>
        </a:xfrm>
      </p:grpSpPr>
      <p:cxnSp>
        <p:nvCxnSpPr>
          <p:cNvPr id="6" name="Straight Connector 5"/>
          <p:cNvCxnSpPr/>
          <p:nvPr userDrawn="1"/>
        </p:nvCxnSpPr>
        <p:spPr>
          <a:xfrm>
            <a:off x="588963" y="0"/>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591667" y="-1587"/>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16200000">
            <a:off x="6094413" y="67570"/>
            <a:ext cx="0" cy="12188952"/>
          </a:xfrm>
          <a:prstGeom prst="line">
            <a:avLst/>
          </a:prstGeom>
          <a:ln w="63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16200000">
            <a:off x="6094412" y="-57959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6534428" y="1646598"/>
            <a:ext cx="5046385" cy="3539404"/>
          </a:xfrm>
          <a:prstGeom prst="rect">
            <a:avLst/>
          </a:prstGeom>
        </p:spPr>
        <p:txBody>
          <a:bodyPr wrap="square" lIns="121893" tIns="60947" rIns="121893" bIns="60947">
            <a:spAutoFit/>
          </a:bodyPr>
          <a:lstStyle/>
          <a:p>
            <a:pPr marL="0" marR="0" lvl="0" indent="0" algn="l" defTabSz="544095" rtl="0" eaLnBrk="1" fontAlgn="auto" latinLnBrk="0" hangingPunct="1">
              <a:lnSpc>
                <a:spcPct val="100000"/>
              </a:lnSpc>
              <a:spcBef>
                <a:spcPts val="800"/>
              </a:spcBef>
              <a:spcAft>
                <a:spcPts val="0"/>
              </a:spcAft>
              <a:buClrTx/>
              <a:buSzTx/>
              <a:buFontTx/>
              <a:buNone/>
              <a:tabLst/>
              <a:defRPr/>
            </a:pPr>
            <a:r>
              <a:rPr lang="en-US" sz="1600" b="1" dirty="0" smtClean="0">
                <a:solidFill>
                  <a:srgbClr val="00A1E0"/>
                </a:solidFill>
                <a:latin typeface="Arial"/>
                <a:cs typeface="Arial"/>
              </a:rPr>
              <a:t>Realigning Guides</a:t>
            </a:r>
            <a:endParaRPr lang="en-US" sz="1600" b="0" dirty="0" smtClean="0">
              <a:solidFill>
                <a:srgbClr val="00A1E0"/>
              </a:solidFill>
              <a:latin typeface="Arial"/>
              <a:cs typeface="Arial"/>
            </a:endParaRPr>
          </a:p>
          <a:p>
            <a:pPr lvl="0">
              <a:spcBef>
                <a:spcPts val="800"/>
              </a:spcBef>
            </a:pPr>
            <a:r>
              <a:rPr lang="en-US" sz="1200" b="0" dirty="0" smtClean="0">
                <a:solidFill>
                  <a:schemeClr val="accent2"/>
                </a:solidFill>
                <a:latin typeface="Arial"/>
                <a:cs typeface="Arial"/>
              </a:rPr>
              <a:t>Guides can can </a:t>
            </a:r>
            <a:r>
              <a:rPr lang="en-US" sz="1200" b="0" dirty="0">
                <a:solidFill>
                  <a:schemeClr val="accent2"/>
                </a:solidFill>
                <a:latin typeface="Arial"/>
                <a:cs typeface="Arial"/>
              </a:rPr>
              <a:t>easily be bumped and moved </a:t>
            </a:r>
            <a:r>
              <a:rPr lang="en-US" sz="1200" b="0" dirty="0" smtClean="0">
                <a:solidFill>
                  <a:schemeClr val="accent2"/>
                </a:solidFill>
                <a:latin typeface="Arial"/>
                <a:cs typeface="Arial"/>
              </a:rPr>
              <a:t>accidentally.  </a:t>
            </a:r>
          </a:p>
          <a:p>
            <a:pPr lvl="0" defTabSz="1218936">
              <a:spcBef>
                <a:spcPts val="800"/>
              </a:spcBef>
              <a:defRPr/>
            </a:pPr>
            <a:r>
              <a:rPr lang="en-US" sz="1200" dirty="0" smtClean="0">
                <a:solidFill>
                  <a:schemeClr val="accent2"/>
                </a:solidFill>
                <a:latin typeface="Arial"/>
                <a:cs typeface="Arial"/>
              </a:rPr>
              <a:t>This slide layout show you how to reset your guides. </a:t>
            </a:r>
            <a:endParaRPr lang="en-US" sz="1200" dirty="0">
              <a:solidFill>
                <a:schemeClr val="accent2"/>
              </a:solidFill>
              <a:latin typeface="Arial"/>
              <a:cs typeface="Arial"/>
            </a:endParaRPr>
          </a:p>
          <a:p>
            <a:pPr lvl="0" defTabSz="1218936">
              <a:spcBef>
                <a:spcPts val="800"/>
              </a:spcBef>
              <a:defRPr/>
            </a:pPr>
            <a:r>
              <a:rPr lang="en-US" sz="1200" b="1" dirty="0" smtClean="0">
                <a:solidFill>
                  <a:schemeClr val="accent2"/>
                </a:solidFill>
                <a:latin typeface="Arial"/>
                <a:cs typeface="Arial"/>
              </a:rPr>
              <a:t>NOTE: </a:t>
            </a:r>
            <a:r>
              <a:rPr lang="en-US" sz="1200" dirty="0" smtClean="0">
                <a:solidFill>
                  <a:schemeClr val="accent2"/>
                </a:solidFill>
                <a:latin typeface="Arial"/>
                <a:cs typeface="Arial"/>
              </a:rPr>
              <a:t>When </a:t>
            </a:r>
            <a:r>
              <a:rPr lang="en-US" sz="1200" dirty="0">
                <a:solidFill>
                  <a:schemeClr val="accent2"/>
                </a:solidFill>
                <a:latin typeface="Arial"/>
                <a:cs typeface="Arial"/>
              </a:rPr>
              <a:t>working on any older deck, be sure to check and ensure that the guides in your deck are set.</a:t>
            </a:r>
          </a:p>
          <a:p>
            <a:pPr marL="304735" lvl="0" indent="-304735">
              <a:spcBef>
                <a:spcPts val="800"/>
              </a:spcBef>
              <a:buFont typeface="+mj-lt"/>
              <a:buAutoNum type="arabicPeriod"/>
              <a:defRPr/>
            </a:pPr>
            <a:r>
              <a:rPr lang="en-US" sz="1200" b="1" dirty="0">
                <a:solidFill>
                  <a:schemeClr val="accent2"/>
                </a:solidFill>
                <a:latin typeface="Arial"/>
                <a:cs typeface="Arial"/>
              </a:rPr>
              <a:t>Turn on your guides </a:t>
            </a:r>
          </a:p>
          <a:p>
            <a:pPr marL="304735" lvl="0" indent="-304735" defTabSz="1218936">
              <a:spcBef>
                <a:spcPts val="800"/>
              </a:spcBef>
              <a:buFont typeface="+mj-lt"/>
              <a:buAutoNum type="arabicPeriod" startAt="2"/>
              <a:defRPr/>
            </a:pPr>
            <a:r>
              <a:rPr lang="en-US" sz="1200" b="1" dirty="0">
                <a:solidFill>
                  <a:schemeClr val="accent2"/>
                </a:solidFill>
                <a:latin typeface="Arial"/>
                <a:cs typeface="Arial"/>
              </a:rPr>
              <a:t>Insert </a:t>
            </a:r>
            <a:r>
              <a:rPr lang="en-US" sz="1200" b="1" dirty="0" smtClean="0">
                <a:solidFill>
                  <a:schemeClr val="accent2"/>
                </a:solidFill>
                <a:latin typeface="Arial"/>
                <a:cs typeface="Arial"/>
              </a:rPr>
              <a:t>a new slide</a:t>
            </a:r>
            <a:r>
              <a:rPr lang="en-US" sz="1200" b="1" baseline="0" dirty="0" smtClean="0">
                <a:solidFill>
                  <a:schemeClr val="accent2"/>
                </a:solidFill>
                <a:latin typeface="Arial"/>
                <a:cs typeface="Arial"/>
              </a:rPr>
              <a:t> </a:t>
            </a:r>
            <a:r>
              <a:rPr lang="en-US" sz="1200" b="1" dirty="0" smtClean="0">
                <a:solidFill>
                  <a:schemeClr val="accent2"/>
                </a:solidFill>
                <a:latin typeface="Arial"/>
                <a:cs typeface="Arial"/>
              </a:rPr>
              <a:t>the using the Guide </a:t>
            </a:r>
            <a:r>
              <a:rPr lang="en-US" sz="1200" b="1" dirty="0">
                <a:solidFill>
                  <a:schemeClr val="accent2"/>
                </a:solidFill>
                <a:latin typeface="Arial"/>
                <a:cs typeface="Arial"/>
              </a:rPr>
              <a:t>Layout </a:t>
            </a:r>
            <a:r>
              <a:rPr lang="en-US" sz="1200" b="1" dirty="0" smtClean="0">
                <a:solidFill>
                  <a:schemeClr val="accent2"/>
                </a:solidFill>
                <a:latin typeface="Arial"/>
                <a:cs typeface="Arial"/>
              </a:rPr>
              <a:t>slide option.</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Do </a:t>
            </a:r>
            <a:r>
              <a:rPr lang="en-US" sz="1200" b="1" dirty="0">
                <a:solidFill>
                  <a:schemeClr val="accent2"/>
                </a:solidFill>
                <a:latin typeface="Arial"/>
                <a:cs typeface="Arial"/>
              </a:rPr>
              <a:t>your guides align with the orange lines in the new slide?  </a:t>
            </a:r>
            <a:r>
              <a:rPr lang="en-US" sz="1200" dirty="0">
                <a:solidFill>
                  <a:schemeClr val="accent2"/>
                </a:solidFill>
                <a:latin typeface="Arial"/>
                <a:cs typeface="Arial"/>
              </a:rPr>
              <a:t>If yes, your guides are set, if not, proceed </a:t>
            </a:r>
            <a:r>
              <a:rPr lang="en-US" sz="1200" dirty="0" smtClean="0">
                <a:solidFill>
                  <a:schemeClr val="accent2"/>
                </a:solidFill>
                <a:latin typeface="Arial"/>
                <a:cs typeface="Arial"/>
              </a:rPr>
              <a:t>then realign each of the lines to line up with the lines shown on this page. </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Once guides are reset, delete the Guide Layout Slide</a:t>
            </a:r>
            <a:endParaRPr lang="en-US" sz="1200" b="1" dirty="0">
              <a:solidFill>
                <a:schemeClr val="accent2"/>
              </a:solidFill>
              <a:latin typeface="Arial"/>
              <a:cs typeface="Arial"/>
            </a:endParaRPr>
          </a:p>
          <a:p>
            <a:pPr lvl="0" defTabSz="1218936">
              <a:spcBef>
                <a:spcPts val="800"/>
              </a:spcBef>
              <a:defRPr/>
            </a:pPr>
            <a:endParaRPr lang="en-US" sz="1300" dirty="0">
              <a:solidFill>
                <a:schemeClr val="accent2"/>
              </a:solidFill>
              <a:latin typeface="Arial"/>
              <a:cs typeface="Arial"/>
            </a:endParaRPr>
          </a:p>
          <a:p>
            <a:pPr lvl="0">
              <a:spcBef>
                <a:spcPts val="800"/>
              </a:spcBef>
            </a:pPr>
            <a:endParaRPr lang="en-US" sz="1300" dirty="0">
              <a:solidFill>
                <a:schemeClr val="accent2"/>
              </a:solidFill>
              <a:latin typeface="Arial"/>
              <a:cs typeface="Arial"/>
            </a:endParaRPr>
          </a:p>
        </p:txBody>
      </p:sp>
      <p:sp>
        <p:nvSpPr>
          <p:cNvPr id="12" name="Right Arrow 11"/>
          <p:cNvSpPr/>
          <p:nvPr userDrawn="1"/>
        </p:nvSpPr>
        <p:spPr>
          <a:xfrm rot="8100000" flipH="1">
            <a:off x="1109096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4" name="Right Arrow 13"/>
          <p:cNvSpPr/>
          <p:nvPr userDrawn="1"/>
        </p:nvSpPr>
        <p:spPr>
          <a:xfrm rot="13500000">
            <a:off x="64999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5" name="Right Arrow 14"/>
          <p:cNvSpPr/>
          <p:nvPr userDrawn="1"/>
        </p:nvSpPr>
        <p:spPr>
          <a:xfrm rot="13500000" flipH="1" flipV="1">
            <a:off x="11090961"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6" name="Right Arrow 15"/>
          <p:cNvSpPr/>
          <p:nvPr userDrawn="1"/>
        </p:nvSpPr>
        <p:spPr>
          <a:xfrm rot="8100000" flipV="1">
            <a:off x="649990"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22" name="Content Placeholder 16"/>
          <p:cNvSpPr txBox="1">
            <a:spLocks/>
          </p:cNvSpPr>
          <p:nvPr userDrawn="1"/>
        </p:nvSpPr>
        <p:spPr>
          <a:xfrm>
            <a:off x="588963" y="1640462"/>
            <a:ext cx="5505450" cy="3526276"/>
          </a:xfrm>
          <a:prstGeom prst="rect">
            <a:avLst/>
          </a:prstGeom>
        </p:spPr>
        <p:txBody>
          <a:bodyPr lIns="121893" tIns="60947" rIns="121893" bIns="60947"/>
          <a:lstStyle>
            <a:lvl1pPr marL="0" indent="0" algn="l" defTabSz="457177" rtl="0" eaLnBrk="1" latinLnBrk="0" hangingPunct="1">
              <a:spcBef>
                <a:spcPts val="1200"/>
              </a:spcBef>
              <a:buFont typeface="Arial"/>
              <a:buNone/>
              <a:defRPr sz="2400" kern="1200">
                <a:solidFill>
                  <a:schemeClr val="accent3"/>
                </a:solidFill>
                <a:latin typeface="Arial"/>
                <a:ea typeface="+mn-ea"/>
                <a:cs typeface="Arial"/>
              </a:defRPr>
            </a:lvl1pPr>
            <a:lvl2pPr marL="233363" indent="-233363" algn="l" defTabSz="457177" rtl="0" eaLnBrk="1" latinLnBrk="0" hangingPunct="1">
              <a:spcBef>
                <a:spcPts val="800"/>
              </a:spcBef>
              <a:spcAft>
                <a:spcPts val="200"/>
              </a:spcAft>
              <a:buFont typeface="Arial"/>
              <a:buChar char="•"/>
              <a:defRPr sz="2000" kern="1200">
                <a:solidFill>
                  <a:schemeClr val="accent1"/>
                </a:solidFill>
                <a:latin typeface="Arial"/>
                <a:ea typeface="+mn-ea"/>
                <a:cs typeface="Arial"/>
              </a:defRPr>
            </a:lvl2pPr>
            <a:lvl3pPr marL="457200" indent="-161925" algn="l" defTabSz="457177" rtl="0" eaLnBrk="1" latinLnBrk="0" hangingPunct="1">
              <a:spcBef>
                <a:spcPts val="600"/>
              </a:spcBef>
              <a:spcAft>
                <a:spcPts val="200"/>
              </a:spcAft>
              <a:buFont typeface="Lucida Grande"/>
              <a:buChar char="-"/>
              <a:tabLst/>
              <a:defRPr sz="1600" kern="1200">
                <a:solidFill>
                  <a:schemeClr val="accent1"/>
                </a:solidFill>
                <a:latin typeface="Arial"/>
                <a:ea typeface="+mn-ea"/>
                <a:cs typeface="Arial"/>
              </a:defRPr>
            </a:lvl3pPr>
            <a:lvl4pPr marL="1600120" indent="-228589" algn="l" defTabSz="457177" rtl="0" eaLnBrk="1" latinLnBrk="0" hangingPunct="1">
              <a:spcBef>
                <a:spcPct val="20000"/>
              </a:spcBef>
              <a:buFont typeface="Arial"/>
              <a:buChar char="–"/>
              <a:defRPr sz="2000" kern="1200">
                <a:solidFill>
                  <a:schemeClr val="tx1"/>
                </a:solidFill>
                <a:latin typeface="Arial"/>
                <a:ea typeface="+mn-ea"/>
                <a:cs typeface="Arial"/>
              </a:defRPr>
            </a:lvl4pPr>
            <a:lvl5pPr marL="2057297" indent="-228589" algn="l" defTabSz="457177" rtl="0" eaLnBrk="1" latinLnBrk="0" hangingPunct="1">
              <a:spcBef>
                <a:spcPct val="20000"/>
              </a:spcBef>
              <a:buFont typeface="Arial"/>
              <a:buChar char="»"/>
              <a:defRPr sz="2000" kern="1200">
                <a:solidFill>
                  <a:schemeClr val="tx1"/>
                </a:solidFill>
                <a:latin typeface="Arial"/>
                <a:ea typeface="+mn-ea"/>
                <a:cs typeface="Arial"/>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1600" b="1" dirty="0" smtClean="0">
                <a:solidFill>
                  <a:schemeClr val="accent1"/>
                </a:solidFill>
              </a:rPr>
              <a:t>What are Drawing Guides?  </a:t>
            </a:r>
          </a:p>
          <a:p>
            <a:pPr>
              <a:spcBef>
                <a:spcPts val="800"/>
              </a:spcBef>
            </a:pPr>
            <a:r>
              <a:rPr lang="en-US" sz="1200" dirty="0" smtClean="0">
                <a:solidFill>
                  <a:schemeClr val="accent2"/>
                </a:solidFill>
              </a:rPr>
              <a:t>Drawing guides are thin lines that that appear on all pages in the same spot, but don’t show up when you print or view deck in Show mode.  </a:t>
            </a:r>
          </a:p>
          <a:p>
            <a:pPr>
              <a:spcBef>
                <a:spcPts val="800"/>
              </a:spcBef>
            </a:pPr>
            <a:r>
              <a:rPr lang="en-US" sz="1200" i="0" dirty="0" smtClean="0">
                <a:solidFill>
                  <a:schemeClr val="accent2"/>
                </a:solidFill>
              </a:rPr>
              <a:t>Think of them as internal margins for the proper alignment and consistent placement of content. Object will snap to them and they are also perfect for cropping an image to. </a:t>
            </a:r>
          </a:p>
          <a:p>
            <a:pPr>
              <a:spcBef>
                <a:spcPts val="800"/>
              </a:spcBef>
            </a:pPr>
            <a:r>
              <a:rPr lang="en-US" sz="1200" dirty="0" smtClean="0">
                <a:solidFill>
                  <a:schemeClr val="accent2"/>
                </a:solidFill>
              </a:rPr>
              <a:t>This template has pre-made guides that delineate where your workspace is.  </a:t>
            </a:r>
            <a:r>
              <a:rPr lang="en-US" sz="1200" b="1" dirty="0">
                <a:solidFill>
                  <a:schemeClr val="accent2"/>
                </a:solidFill>
              </a:rPr>
              <a:t/>
            </a:r>
            <a:br>
              <a:rPr lang="en-US" sz="1200" b="1" dirty="0">
                <a:solidFill>
                  <a:schemeClr val="accent2"/>
                </a:solidFill>
              </a:rPr>
            </a:br>
            <a:r>
              <a:rPr lang="en-US" sz="1200" b="1" dirty="0" smtClean="0">
                <a:solidFill>
                  <a:schemeClr val="accent1"/>
                </a:solidFill>
              </a:rPr>
              <a:t/>
            </a:r>
            <a:br>
              <a:rPr lang="en-US" sz="1200" b="1" dirty="0" smtClean="0">
                <a:solidFill>
                  <a:schemeClr val="accent1"/>
                </a:solidFill>
              </a:rPr>
            </a:br>
            <a:r>
              <a:rPr lang="en-US" sz="1600" b="1" dirty="0" smtClean="0">
                <a:solidFill>
                  <a:schemeClr val="accent1"/>
                </a:solidFill>
              </a:rPr>
              <a:t>How </a:t>
            </a:r>
            <a:r>
              <a:rPr lang="en-US" sz="1600" b="1" dirty="0">
                <a:solidFill>
                  <a:schemeClr val="accent1"/>
                </a:solidFill>
              </a:rPr>
              <a:t>to Turn Guides On and </a:t>
            </a:r>
            <a:r>
              <a:rPr lang="en-US" sz="1600" b="1" dirty="0" smtClean="0">
                <a:solidFill>
                  <a:schemeClr val="accent1"/>
                </a:solidFill>
              </a:rPr>
              <a:t>Off</a:t>
            </a:r>
          </a:p>
          <a:p>
            <a:pPr>
              <a:spcBef>
                <a:spcPts val="800"/>
              </a:spcBef>
              <a:buClr>
                <a:schemeClr val="accent3"/>
              </a:buClr>
            </a:pPr>
            <a:r>
              <a:rPr lang="en-US" sz="1200" b="1" dirty="0" smtClean="0">
                <a:solidFill>
                  <a:schemeClr val="accent2"/>
                </a:solidFill>
              </a:rPr>
              <a:t>Windows: </a:t>
            </a:r>
            <a:r>
              <a:rPr lang="en-US" sz="1200" dirty="0" smtClean="0">
                <a:solidFill>
                  <a:schemeClr val="accent2"/>
                </a:solidFill>
              </a:rPr>
              <a:t>ALT + F9 or Right click in blue area off workspace &gt;Grids and Guides&gt;Display Drawing Guides on Screen</a:t>
            </a:r>
          </a:p>
          <a:p>
            <a:pPr>
              <a:spcBef>
                <a:spcPts val="800"/>
              </a:spcBef>
              <a:buClr>
                <a:schemeClr val="accent3"/>
              </a:buClr>
              <a:defRPr/>
            </a:pPr>
            <a:r>
              <a:rPr lang="en-US" sz="1200" b="1" dirty="0" smtClean="0">
                <a:solidFill>
                  <a:schemeClr val="accent2"/>
                </a:solidFill>
              </a:rPr>
              <a:t>Mac 2011: </a:t>
            </a:r>
            <a:r>
              <a:rPr lang="en-US" sz="1200" dirty="0" smtClean="0">
                <a:solidFill>
                  <a:schemeClr val="accent2"/>
                </a:solidFill>
              </a:rPr>
              <a:t>Control + Option + Command + G or </a:t>
            </a:r>
            <a:br>
              <a:rPr lang="en-US" sz="1200" dirty="0" smtClean="0">
                <a:solidFill>
                  <a:schemeClr val="accent2"/>
                </a:solidFill>
              </a:rPr>
            </a:br>
            <a:r>
              <a:rPr lang="en-US" sz="1200" dirty="0" smtClean="0">
                <a:solidFill>
                  <a:schemeClr val="accent2"/>
                </a:solidFill>
              </a:rPr>
              <a:t>View&gt;Guides&gt;Static Guides</a:t>
            </a:r>
          </a:p>
          <a:p>
            <a:pPr>
              <a:spcBef>
                <a:spcPts val="800"/>
              </a:spcBef>
              <a:buClr>
                <a:schemeClr val="accent3"/>
              </a:buClr>
              <a:defRPr/>
            </a:pPr>
            <a:r>
              <a:rPr lang="en-US" sz="1200" b="1" dirty="0" smtClean="0">
                <a:solidFill>
                  <a:schemeClr val="accent2"/>
                </a:solidFill>
              </a:rPr>
              <a:t>MAC 2008:   </a:t>
            </a:r>
            <a:r>
              <a:rPr lang="en-US" sz="1200" dirty="0" smtClean="0">
                <a:solidFill>
                  <a:schemeClr val="accent2"/>
                </a:solidFill>
              </a:rPr>
              <a:t>Command + G or View&gt;Guides&gt;Static Guides</a:t>
            </a:r>
          </a:p>
        </p:txBody>
      </p:sp>
      <p:sp>
        <p:nvSpPr>
          <p:cNvPr id="23" name="TextBox 22"/>
          <p:cNvSpPr txBox="1"/>
          <p:nvPr userDrawn="1"/>
        </p:nvSpPr>
        <p:spPr>
          <a:xfrm>
            <a:off x="6769100" y="5430299"/>
            <a:ext cx="4070766" cy="523220"/>
          </a:xfrm>
          <a:prstGeom prst="rect">
            <a:avLst/>
          </a:prstGeom>
          <a:noFill/>
        </p:spPr>
        <p:txBody>
          <a:bodyPr wrap="square" rtlCol="0">
            <a:spAutoFit/>
          </a:bodyPr>
          <a:lstStyle/>
          <a:p>
            <a:pPr algn="r">
              <a:spcBef>
                <a:spcPts val="300"/>
              </a:spcBef>
              <a:spcAft>
                <a:spcPts val="1000"/>
              </a:spcAft>
            </a:pPr>
            <a:r>
              <a:rPr lang="en-US" sz="1400" dirty="0" smtClean="0">
                <a:solidFill>
                  <a:schemeClr val="accent1">
                    <a:lumMod val="75000"/>
                  </a:schemeClr>
                </a:solidFill>
              </a:rPr>
              <a:t>The left and right top and bottom corners are the only area you should work</a:t>
            </a:r>
            <a:r>
              <a:rPr lang="en-US" sz="1400" baseline="0" dirty="0" smtClean="0">
                <a:solidFill>
                  <a:schemeClr val="accent1">
                    <a:lumMod val="75000"/>
                  </a:schemeClr>
                </a:solidFill>
              </a:rPr>
              <a:t> within on each slide. </a:t>
            </a:r>
            <a:endParaRPr lang="en-US" sz="1400" dirty="0" smtClean="0">
              <a:solidFill>
                <a:schemeClr val="accent1">
                  <a:lumMod val="75000"/>
                </a:schemeClr>
              </a:solidFill>
            </a:endParaRPr>
          </a:p>
        </p:txBody>
      </p:sp>
      <p:sp>
        <p:nvSpPr>
          <p:cNvPr id="17" name="Title 1"/>
          <p:cNvSpPr>
            <a:spLocks noGrp="1"/>
          </p:cNvSpPr>
          <p:nvPr>
            <p:ph type="title" hasCustomPrompt="1"/>
          </p:nvPr>
        </p:nvSpPr>
        <p:spPr>
          <a:xfrm>
            <a:off x="609441" y="292100"/>
            <a:ext cx="10969943" cy="444500"/>
          </a:xfrm>
        </p:spPr>
        <p:txBody>
          <a:bodyPr/>
          <a:lstStyle/>
          <a:p>
            <a:r>
              <a:rPr lang="en-US" dirty="0" smtClean="0"/>
              <a:t>Standard Drawing Guide Placement Layout Slide (Margins)</a:t>
            </a:r>
            <a:endParaRPr lang="en-US" dirty="0"/>
          </a:p>
        </p:txBody>
      </p:sp>
      <p:sp>
        <p:nvSpPr>
          <p:cNvPr id="18" name="Text Placeholder 6"/>
          <p:cNvSpPr>
            <a:spLocks noGrp="1"/>
          </p:cNvSpPr>
          <p:nvPr>
            <p:ph type="body" sz="quarter" idx="10" hasCustomPrompt="1"/>
          </p:nvPr>
        </p:nvSpPr>
        <p:spPr>
          <a:xfrm>
            <a:off x="609600" y="854180"/>
            <a:ext cx="10972800" cy="368300"/>
          </a:xfrm>
        </p:spPr>
        <p:txBody>
          <a:bodyPr>
            <a:normAutofit/>
          </a:bodyPr>
          <a:lstStyle>
            <a:lvl1pPr marL="0" indent="0">
              <a:buNone/>
              <a:defRPr sz="1800">
                <a:solidFill>
                  <a:schemeClr val="accent1"/>
                </a:solidFill>
              </a:defRPr>
            </a:lvl1pPr>
          </a:lstStyle>
          <a:p>
            <a:r>
              <a:rPr lang="en-US" dirty="0" smtClean="0"/>
              <a:t>Use this layout for realigning basic drawing guides or reference them as needed</a:t>
            </a:r>
            <a:endParaRPr lang="en-US" dirty="0"/>
          </a:p>
        </p:txBody>
      </p:sp>
      <p:cxnSp>
        <p:nvCxnSpPr>
          <p:cNvPr id="21" name="Straight Connector 20"/>
          <p:cNvCxnSpPr/>
          <p:nvPr userDrawn="1"/>
        </p:nvCxnSpPr>
        <p:spPr>
          <a:xfrm rot="16200000">
            <a:off x="6094412" y="-53514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16200000">
            <a:off x="6094412" y="-49831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25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 Blue. Short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41740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Type setup-DO NOT US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Case Study | Client Name</a:t>
            </a:r>
            <a:endParaRPr lang="en-US" dirty="0"/>
          </a:p>
        </p:txBody>
      </p:sp>
      <p:sp>
        <p:nvSpPr>
          <p:cNvPr id="9" name="Content Placeholder 44"/>
          <p:cNvSpPr>
            <a:spLocks noGrp="1"/>
          </p:cNvSpPr>
          <p:nvPr>
            <p:ph sz="quarter" idx="10"/>
          </p:nvPr>
        </p:nvSpPr>
        <p:spPr>
          <a:xfrm>
            <a:off x="614363" y="1117600"/>
            <a:ext cx="7221537" cy="5041900"/>
          </a:xfrm>
        </p:spPr>
        <p:txBody>
          <a:bodyPr/>
          <a:lstStyle>
            <a:lvl1pPr>
              <a:defRPr>
                <a:solidFill>
                  <a:schemeClr val="accent5"/>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83095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ack Cover - White (print friendly)">
    <p:spTree>
      <p:nvGrpSpPr>
        <p:cNvPr id="1" name=""/>
        <p:cNvGrpSpPr/>
        <p:nvPr/>
      </p:nvGrpSpPr>
      <p:grpSpPr>
        <a:xfrm>
          <a:off x="0" y="0"/>
          <a:ext cx="0" cy="0"/>
          <a:chOff x="0" y="0"/>
          <a:chExt cx="0" cy="0"/>
        </a:xfrm>
      </p:grpSpPr>
      <p:pic>
        <p:nvPicPr>
          <p:cNvPr id="8" name="Picture 7"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rgbClr val="22262E"/>
                </a:solidFill>
                <a:latin typeface="Arial"/>
                <a:cs typeface="Arial"/>
              </a:defRPr>
            </a:lvl1pPr>
          </a:lstStyle>
          <a:p>
            <a:r>
              <a:rPr lang="en-US" dirty="0" smtClean="0"/>
              <a:t>THANK YOU</a:t>
            </a:r>
            <a:endParaRPr lang="en-US" dirty="0"/>
          </a:p>
        </p:txBody>
      </p:sp>
      <p:pic>
        <p:nvPicPr>
          <p:cNvPr id="5" name="Picture 4"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Tree>
    <p:extLst>
      <p:ext uri="{BB962C8B-B14F-4D97-AF65-F5344CB8AC3E}">
        <p14:creationId xmlns:p14="http://schemas.microsoft.com/office/powerpoint/2010/main" val="1434000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ack Cover - BLUE">
    <p:bg>
      <p:bgPr>
        <a:solidFill>
          <a:schemeClr val="tx2"/>
        </a:solidFill>
        <a:effectLst/>
      </p:bgPr>
    </p:bg>
    <p:spTree>
      <p:nvGrpSpPr>
        <p:cNvPr id="1" name=""/>
        <p:cNvGrpSpPr/>
        <p:nvPr/>
      </p:nvGrpSpPr>
      <p:grpSpPr>
        <a:xfrm>
          <a:off x="0" y="0"/>
          <a:ext cx="0" cy="0"/>
          <a:chOff x="0" y="0"/>
          <a:chExt cx="0" cy="0"/>
        </a:xfrm>
      </p:grpSpPr>
      <p:pic>
        <p:nvPicPr>
          <p:cNvPr id="9" name="Picture 8"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chemeClr val="bg1"/>
                </a:solidFill>
                <a:latin typeface="Arial"/>
                <a:cs typeface="Arial"/>
              </a:defRPr>
            </a:lvl1pPr>
          </a:lstStyle>
          <a:p>
            <a:r>
              <a:rPr lang="en-US" dirty="0" smtClean="0"/>
              <a:t>THANK YOU</a:t>
            </a:r>
            <a:endParaRPr lang="en-US" dirty="0"/>
          </a:p>
        </p:txBody>
      </p:sp>
      <p:pic>
        <p:nvPicPr>
          <p:cNvPr id="5" name="Picture 4"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Tree>
    <p:extLst>
      <p:ext uri="{BB962C8B-B14F-4D97-AF65-F5344CB8AC3E}">
        <p14:creationId xmlns:p14="http://schemas.microsoft.com/office/powerpoint/2010/main" val="15516905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hank You Slide">
    <p:spTree>
      <p:nvGrpSpPr>
        <p:cNvPr id="1" name=""/>
        <p:cNvGrpSpPr/>
        <p:nvPr/>
      </p:nvGrpSpPr>
      <p:grpSpPr>
        <a:xfrm>
          <a:off x="0" y="0"/>
          <a:ext cx="0" cy="0"/>
          <a:chOff x="0" y="0"/>
          <a:chExt cx="0" cy="0"/>
        </a:xfrm>
      </p:grpSpPr>
      <p:pic>
        <p:nvPicPr>
          <p:cNvPr id="3" name="Picture 8" descr="energythankyou.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0"/>
          </p:nvPr>
        </p:nvSpPr>
        <p:spPr>
          <a:xfrm>
            <a:off x="2133045" y="2590800"/>
            <a:ext cx="8125883" cy="1981200"/>
          </a:xfrm>
        </p:spPr>
        <p:txBody>
          <a:bodyPr anchor="ctr"/>
          <a:lstStyle>
            <a:lvl1pPr marL="0" marR="0" indent="0" algn="ctr" defTabSz="914400" rtl="0" eaLnBrk="0" fontAlgn="base" latinLnBrk="0" hangingPunct="0">
              <a:lnSpc>
                <a:spcPct val="100000"/>
              </a:lnSpc>
              <a:spcBef>
                <a:spcPct val="0"/>
              </a:spcBef>
              <a:spcAft>
                <a:spcPct val="0"/>
              </a:spcAft>
              <a:buClrTx/>
              <a:buSzTx/>
              <a:buFontTx/>
              <a:buNone/>
              <a:tabLst/>
              <a:defRPr kumimoji="0" lang="en-US" sz="8800" b="0" i="0" u="none" strike="noStrike" kern="0" cap="none" spc="0" normalizeH="0" baseline="0" noProof="0">
                <a:ln>
                  <a:noFill/>
                </a:ln>
                <a:solidFill>
                  <a:srgbClr val="FFFFFF"/>
                </a:solidFill>
                <a:effectLst/>
                <a:uLnTx/>
                <a:uFillTx/>
              </a:defRPr>
            </a:lvl1pPr>
          </a:lstStyle>
          <a:p>
            <a:pPr lvl="0"/>
            <a:r>
              <a:rPr lang="en-US" dirty="0" smtClean="0"/>
              <a:t>Click to edit Master text styles</a:t>
            </a:r>
          </a:p>
        </p:txBody>
      </p:sp>
    </p:spTree>
    <p:extLst>
      <p:ext uri="{BB962C8B-B14F-4D97-AF65-F5344CB8AC3E}">
        <p14:creationId xmlns:p14="http://schemas.microsoft.com/office/powerpoint/2010/main" val="1063350189"/>
      </p:ext>
    </p:extLst>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015" y="304800"/>
            <a:ext cx="11274663" cy="685800"/>
          </a:xfrm>
        </p:spPr>
        <p:txBody>
          <a:bodyPr>
            <a:normAutofit/>
          </a:bodyPr>
          <a:lstStyle>
            <a:lvl1pPr>
              <a:defRPr sz="2800">
                <a:latin typeface="Georgia" panose="02040502050405020303" pitchFamily="18" charset="0"/>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711015" y="990600"/>
            <a:ext cx="11274663" cy="5334000"/>
          </a:xfrm>
        </p:spPr>
        <p:txBody>
          <a:bodyPr/>
          <a:lstStyle>
            <a:lvl1pPr marL="231775" indent="-231775">
              <a:lnSpc>
                <a:spcPts val="1400"/>
              </a:lnSpc>
              <a:spcBef>
                <a:spcPts val="400"/>
              </a:spcBef>
              <a:spcAft>
                <a:spcPts val="0"/>
              </a:spcAft>
              <a:buFont typeface="Wingdings" panose="05000000000000000000" pitchFamily="2" charset="2"/>
              <a:buChar char="Ø"/>
              <a:defRPr sz="1600">
                <a:latin typeface="Georgia" panose="02040502050405020303" pitchFamily="18" charset="0"/>
              </a:defRPr>
            </a:lvl1pPr>
            <a:lvl2pPr marL="463550" indent="-230188">
              <a:lnSpc>
                <a:spcPts val="1400"/>
              </a:lnSpc>
              <a:spcBef>
                <a:spcPts val="400"/>
              </a:spcBef>
              <a:spcAft>
                <a:spcPts val="0"/>
              </a:spcAft>
              <a:buFont typeface="Wingdings" panose="05000000000000000000" pitchFamily="2" charset="2"/>
              <a:buChar char="ü"/>
              <a:defRPr sz="1400">
                <a:latin typeface="Georgia" panose="02040502050405020303" pitchFamily="18" charset="0"/>
              </a:defRPr>
            </a:lvl2pPr>
            <a:lvl3pPr>
              <a:lnSpc>
                <a:spcPts val="1400"/>
              </a:lnSpc>
              <a:spcBef>
                <a:spcPts val="400"/>
              </a:spcBef>
              <a:spcAft>
                <a:spcPts val="0"/>
              </a:spcAft>
              <a:defRPr sz="1200"/>
            </a:lvl3pPr>
            <a:lvl4pPr>
              <a:lnSpc>
                <a:spcPts val="1400"/>
              </a:lnSpc>
              <a:spcBef>
                <a:spcPts val="400"/>
              </a:spcBef>
              <a:spcAft>
                <a:spcPts val="0"/>
              </a:spcAft>
              <a:defRPr sz="1100"/>
            </a:lvl4pPr>
            <a:lvl5pPr>
              <a:lnSpc>
                <a:spcPts val="1400"/>
              </a:lnSpc>
              <a:spcBef>
                <a:spcPts val="400"/>
              </a:spcBef>
              <a:spcAft>
                <a:spcPts val="0"/>
              </a:spcAft>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59730674"/>
      </p:ext>
    </p:extLst>
  </p:cSld>
  <p:clrMapOvr>
    <a:masterClrMapping/>
  </p:clrMapOvr>
  <p:transition>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0977" y="522288"/>
            <a:ext cx="10978407" cy="5016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94629" y="1282700"/>
            <a:ext cx="5383398"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81174" y="1282700"/>
            <a:ext cx="5383398"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88172250"/>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162" y="381000"/>
            <a:ext cx="10360501" cy="762000"/>
          </a:xfrm>
        </p:spPr>
        <p:txBody>
          <a:bodyPr/>
          <a:lstStyle/>
          <a:p>
            <a:r>
              <a:rPr lang="en-US"/>
              <a:t>Click to edit Master title style</a:t>
            </a:r>
          </a:p>
        </p:txBody>
      </p:sp>
      <p:sp>
        <p:nvSpPr>
          <p:cNvPr id="3" name="Content Placeholder 2"/>
          <p:cNvSpPr>
            <a:spLocks noGrp="1"/>
          </p:cNvSpPr>
          <p:nvPr>
            <p:ph sz="half" idx="1"/>
          </p:nvPr>
        </p:nvSpPr>
        <p:spPr>
          <a:xfrm>
            <a:off x="914162" y="1600200"/>
            <a:ext cx="5078677"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5986" y="1600200"/>
            <a:ext cx="5078677"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5986" y="4152900"/>
            <a:ext cx="5078677"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5992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 White (print friendly). Long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10"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chemeClr val="tx1"/>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11"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263694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OVER - White (print friendly). Short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6"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22262E"/>
                </a:solidFill>
                <a:latin typeface="+mj-lt"/>
                <a:cs typeface="SapientSansRegular"/>
              </a:defRPr>
            </a:lvl1pPr>
          </a:lstStyle>
          <a:p>
            <a:r>
              <a:rPr lang="en-US" dirty="0" smtClean="0"/>
              <a:t>TITLE OF THE PRESENTATION</a:t>
            </a:r>
            <a:endParaRPr lang="en-US" dirty="0"/>
          </a:p>
        </p:txBody>
      </p:sp>
      <p:sp>
        <p:nvSpPr>
          <p:cNvPr id="7"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63749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 Divider - Blue">
    <p:bg>
      <p:bgPr>
        <a:solidFill>
          <a:schemeClr val="tx2"/>
        </a:solidFill>
        <a:effectLst/>
      </p:bgPr>
    </p:bg>
    <p:spTree>
      <p:nvGrpSpPr>
        <p:cNvPr id="1" name=""/>
        <p:cNvGrpSpPr/>
        <p:nvPr/>
      </p:nvGrpSpPr>
      <p:grpSpPr>
        <a:xfrm>
          <a:off x="0" y="0"/>
          <a:ext cx="0" cy="0"/>
          <a:chOff x="0" y="0"/>
          <a:chExt cx="0" cy="0"/>
        </a:xfrm>
      </p:grpSpPr>
      <p:pic>
        <p:nvPicPr>
          <p:cNvPr id="12" name="Picture 11"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3"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bg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9128364" cy="553998"/>
          </a:xfrm>
        </p:spPr>
        <p:txBody>
          <a:bodyPr lIns="0" tIns="0" rIns="0" bIns="0" anchor="b" anchorCtr="0">
            <a:noAutofit/>
          </a:bodyPr>
          <a:lstStyle>
            <a:lvl1pPr>
              <a:defRPr sz="3800" spc="-80">
                <a:solidFill>
                  <a:schemeClr val="bg1"/>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9128364" cy="292388"/>
          </a:xfrm>
        </p:spPr>
        <p:txBody>
          <a:bodyPr lIns="0" tIns="0" rIns="0" bIns="0">
            <a:noAutofit/>
          </a:bodyPr>
          <a:lstStyle>
            <a:lvl1pPr marL="0" indent="0" algn="l">
              <a:buNone/>
              <a:defRPr sz="1700" b="0" i="1">
                <a:solidFill>
                  <a:schemeClr val="accent1">
                    <a:lumMod val="40000"/>
                    <a:lumOff val="6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Tree>
    <p:extLst>
      <p:ext uri="{BB962C8B-B14F-4D97-AF65-F5344CB8AC3E}">
        <p14:creationId xmlns:p14="http://schemas.microsoft.com/office/powerpoint/2010/main" val="309750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 Divider - White (print friendly)">
    <p:spTree>
      <p:nvGrpSpPr>
        <p:cNvPr id="1" name=""/>
        <p:cNvGrpSpPr/>
        <p:nvPr/>
      </p:nvGrpSpPr>
      <p:grpSpPr>
        <a:xfrm>
          <a:off x="0" y="0"/>
          <a:ext cx="0" cy="0"/>
          <a:chOff x="0" y="0"/>
          <a:chExt cx="0" cy="0"/>
        </a:xfrm>
      </p:grpSpPr>
      <p:pic>
        <p:nvPicPr>
          <p:cNvPr id="7" name="Picture 6"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accent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10969864" cy="553998"/>
          </a:xfrm>
        </p:spPr>
        <p:txBody>
          <a:bodyPr lIns="0" tIns="0" rIns="0" bIns="0" anchor="b" anchorCtr="0">
            <a:noAutofit/>
          </a:bodyPr>
          <a:lstStyle>
            <a:lvl1pPr>
              <a:defRPr sz="3800" spc="-80">
                <a:solidFill>
                  <a:srgbClr val="22262E"/>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10969864" cy="292388"/>
          </a:xfrm>
        </p:spPr>
        <p:txBody>
          <a:bodyPr lIns="0" tIns="0" rIns="0" bIns="0">
            <a:noAutofit/>
          </a:bodyPr>
          <a:lstStyle>
            <a:lvl1pPr marL="0" indent="0" algn="l">
              <a:buNone/>
              <a:defRPr sz="1700" b="0" i="1">
                <a:solidFill>
                  <a:schemeClr val="accent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
        <p:nvSpPr>
          <p:cNvPr id="10" name="Rectangle 9"/>
          <p:cNvSpPr/>
          <p:nvPr userDrawn="1"/>
        </p:nvSpPr>
        <p:spPr>
          <a:xfrm>
            <a:off x="482600" y="6248400"/>
            <a:ext cx="342900" cy="444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039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descr="adgendaB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755900" cy="3136900"/>
          </a:xfrm>
          <a:prstGeom prst="rect">
            <a:avLst/>
          </a:prstGeom>
        </p:spPr>
      </p:pic>
      <p:sp>
        <p:nvSpPr>
          <p:cNvPr id="3" name="Content Placeholder 2"/>
          <p:cNvSpPr>
            <a:spLocks noGrp="1"/>
          </p:cNvSpPr>
          <p:nvPr>
            <p:ph idx="1"/>
          </p:nvPr>
        </p:nvSpPr>
        <p:spPr>
          <a:xfrm>
            <a:off x="6096000" y="1127918"/>
            <a:ext cx="5483384" cy="5031582"/>
          </a:xfrm>
        </p:spPr>
        <p:txBody>
          <a:bodyPr anchor="ctr" anchorCtr="0">
            <a:normAutofit/>
          </a:bodyPr>
          <a:lstStyle>
            <a:lvl1pPr marL="444500" indent="-457200">
              <a:spcBef>
                <a:spcPts val="1600"/>
              </a:spcBef>
              <a:buFont typeface="+mj-lt"/>
              <a:buAutoNum type="arabicPeriod"/>
              <a:defRPr sz="2000"/>
            </a:lvl1pPr>
            <a:lvl2pPr marL="660400" indent="-342900">
              <a:buFont typeface="Wingdings" charset="2"/>
              <a:buChar char="§"/>
              <a:defRPr sz="1800"/>
            </a:lvl2pPr>
            <a:lvl3pPr marL="952500" indent="-342900">
              <a:buFont typeface="Wingdings" charset="2"/>
              <a:buChar char="§"/>
              <a:defRPr sz="1700"/>
            </a:lvl3pPr>
            <a:lvl4pPr marL="1257300" indent="-241300">
              <a:defRPr sz="1600"/>
            </a:lvl4pPr>
            <a:lvl5pPr marL="1498600" indent="-241300">
              <a:defRPr sz="15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txBox="1">
            <a:spLocks/>
          </p:cNvSpPr>
          <p:nvPr userDrawn="1"/>
        </p:nvSpPr>
        <p:spPr>
          <a:xfrm>
            <a:off x="603011" y="2956738"/>
            <a:ext cx="10969864" cy="553998"/>
          </a:xfrm>
          <a:prstGeom prst="rect">
            <a:avLst/>
          </a:prstGeom>
        </p:spPr>
        <p:txBody>
          <a:bodyPr vert="horz" lIns="0" tIns="0" rIns="0" bIns="0" rtlCol="0" anchor="b" anchorCtr="0">
            <a:noAutofit/>
          </a:bodyPr>
          <a:lstStyle>
            <a:lvl1pPr algn="l" defTabSz="457200" rtl="0" eaLnBrk="1" latinLnBrk="0" hangingPunct="1">
              <a:spcBef>
                <a:spcPct val="0"/>
              </a:spcBef>
              <a:buNone/>
              <a:defRPr sz="3800" b="1" kern="1200" spc="-80">
                <a:solidFill>
                  <a:srgbClr val="22262E"/>
                </a:solidFill>
                <a:latin typeface="Arial"/>
                <a:ea typeface="+mj-ea"/>
                <a:cs typeface="Arial"/>
              </a:defRPr>
            </a:lvl1pPr>
          </a:lstStyle>
          <a:p>
            <a:r>
              <a:rPr lang="en-US" dirty="0" smtClean="0"/>
              <a:t>AGENDA</a:t>
            </a:r>
            <a:endParaRPr lang="en-US" dirty="0"/>
          </a:p>
        </p:txBody>
      </p:sp>
    </p:spTree>
    <p:extLst>
      <p:ext uri="{BB962C8B-B14F-4D97-AF65-F5344CB8AC3E}">
        <p14:creationId xmlns:p14="http://schemas.microsoft.com/office/powerpoint/2010/main" val="215771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creen Imag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88825"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430834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ic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Click to edit Master title style</a:t>
            </a:r>
            <a:endParaRPr lang="en-US" dirty="0"/>
          </a:p>
        </p:txBody>
      </p:sp>
      <p:sp>
        <p:nvSpPr>
          <p:cNvPr id="3" name="Content Placeholder 2"/>
          <p:cNvSpPr>
            <a:spLocks noGrp="1"/>
          </p:cNvSpPr>
          <p:nvPr>
            <p:ph idx="1"/>
          </p:nvPr>
        </p:nvSpPr>
        <p:spPr>
          <a:xfrm>
            <a:off x="609441" y="868300"/>
            <a:ext cx="10969943" cy="503158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a:p>
        </p:txBody>
      </p:sp>
    </p:spTree>
    <p:extLst>
      <p:ext uri="{BB962C8B-B14F-4D97-AF65-F5344CB8AC3E}">
        <p14:creationId xmlns:p14="http://schemas.microsoft.com/office/powerpoint/2010/main" val="408143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92100"/>
            <a:ext cx="10969943" cy="444500"/>
          </a:xfrm>
          <a:prstGeom prst="rect">
            <a:avLst/>
          </a:prstGeom>
        </p:spPr>
        <p:txBody>
          <a:bodyPr vert="horz" lIns="0" tIns="4572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441" y="869242"/>
            <a:ext cx="10969943" cy="5031582"/>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endParaRPr lang="en-US" dirty="0"/>
          </a:p>
        </p:txBody>
      </p:sp>
      <p:pic>
        <p:nvPicPr>
          <p:cNvPr id="12" name="Picture 11" descr="SapientGM_Logo_BugRed.eps"/>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
        <p:nvSpPr>
          <p:cNvPr id="13"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smtClean="0">
                <a:solidFill>
                  <a:schemeClr val="bg1">
                    <a:lumMod val="50000"/>
                  </a:schemeClr>
                </a:solidFill>
                <a:latin typeface="SapientSansMedium"/>
                <a:cs typeface="SapientSansMedium"/>
              </a:rPr>
              <a:t>© 2016 SAPIENT GLOBAL MARKETS</a:t>
            </a:r>
            <a:r>
              <a:rPr lang="en-US" sz="800" b="0" baseline="0" dirty="0" smtClean="0">
                <a:solidFill>
                  <a:schemeClr val="bg1">
                    <a:lumMod val="50000"/>
                  </a:schemeClr>
                </a:solidFill>
                <a:latin typeface="SapientSansMedium"/>
                <a:cs typeface="SapientSansMedium"/>
              </a:rPr>
              <a:t>    </a:t>
            </a:r>
            <a:r>
              <a:rPr lang="en-US" sz="800" b="0" dirty="0" smtClean="0">
                <a:solidFill>
                  <a:schemeClr val="bg1">
                    <a:lumMod val="50000"/>
                  </a:schemeClr>
                </a:solidFill>
                <a:latin typeface="SapientSansMedium"/>
                <a:cs typeface="SapientSansMedium"/>
              </a:rPr>
              <a:t>|   CONFIDENTIAL</a:t>
            </a:r>
            <a:endParaRPr lang="en-US" sz="800" b="0" dirty="0">
              <a:solidFill>
                <a:schemeClr val="bg1">
                  <a:lumMod val="50000"/>
                </a:schemeClr>
              </a:solidFill>
              <a:latin typeface="SapientSansMedium"/>
              <a:cs typeface="SapientSansMedium"/>
            </a:endParaRPr>
          </a:p>
        </p:txBody>
      </p:sp>
      <p:sp>
        <p:nvSpPr>
          <p:cNvPr id="14"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216525912"/>
      </p:ext>
    </p:extLst>
  </p:cSld>
  <p:clrMap bg1="lt1" tx1="dk1" bg2="lt2" tx2="dk2" accent1="accent1" accent2="accent2" accent3="accent3" accent4="accent4" accent5="accent5" accent6="accent6" hlink="hlink" folHlink="folHlink"/>
  <p:sldLayoutIdLst>
    <p:sldLayoutId id="2147483658" r:id="rId1"/>
    <p:sldLayoutId id="2147483713" r:id="rId2"/>
    <p:sldLayoutId id="2147483659" r:id="rId3"/>
    <p:sldLayoutId id="2147483714" r:id="rId4"/>
    <p:sldLayoutId id="2147483660" r:id="rId5"/>
    <p:sldLayoutId id="2147483661" r:id="rId6"/>
    <p:sldLayoutId id="2147483682" r:id="rId7"/>
    <p:sldLayoutId id="2147483683" r:id="rId8"/>
    <p:sldLayoutId id="2147483672" r:id="rId9"/>
    <p:sldLayoutId id="2147483684" r:id="rId10"/>
    <p:sldLayoutId id="2147483674" r:id="rId11"/>
    <p:sldLayoutId id="2147483685" r:id="rId12"/>
    <p:sldLayoutId id="2147483687" r:id="rId13"/>
    <p:sldLayoutId id="2147483688" r:id="rId14"/>
    <p:sldLayoutId id="2147483677" r:id="rId15"/>
    <p:sldLayoutId id="2147483678" r:id="rId16"/>
    <p:sldLayoutId id="2147483679" r:id="rId17"/>
    <p:sldLayoutId id="2147483690" r:id="rId18"/>
    <p:sldLayoutId id="2147483686" r:id="rId19"/>
    <p:sldLayoutId id="2147483712" r:id="rId20"/>
    <p:sldLayoutId id="2147483663" r:id="rId21"/>
    <p:sldLayoutId id="2147483662" r:id="rId22"/>
    <p:sldLayoutId id="2147483715" r:id="rId23"/>
    <p:sldLayoutId id="2147483716" r:id="rId24"/>
    <p:sldLayoutId id="2147483717" r:id="rId25"/>
    <p:sldLayoutId id="2147483718" r:id="rId26"/>
  </p:sldLayoutIdLst>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4.xml"/><Relationship Id="rId1" Type="http://schemas.openxmlformats.org/officeDocument/2006/relationships/vmlDrawing" Target="../drawings/vmlDrawing3.v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6.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4.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vox.publicis.sapient.com/docs/DOC-136773" TargetMode="Externa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image" Target="../media/image38.jpe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image" Target="../media/image39.jpeg"/></Relationships>
</file>

<file path=ppt/slides/_rels/slide3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4.xml"/><Relationship Id="rId5" Type="http://schemas.openxmlformats.org/officeDocument/2006/relationships/image" Target="../media/image47.png"/><Relationship Id="rId4" Type="http://schemas.openxmlformats.org/officeDocument/2006/relationships/image" Target="../media/image46.png"/></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hyperlink" Target="http://www.tutorialspoint.com/object_oriented_analysis_design/ooad_object_oriented_principles.htm" TargetMode="Externa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5.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5.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altLang="en-US" dirty="0">
                <a:latin typeface="Georgia" pitchFamily="18" charset="0"/>
              </a:rPr>
              <a:t>Object Oriented Principles </a:t>
            </a:r>
            <a:endParaRPr lang="en-US" b="1" dirty="0">
              <a:solidFill>
                <a:schemeClr val="bg1"/>
              </a:solidFill>
              <a:latin typeface="+mj-lt"/>
            </a:endParaRPr>
          </a:p>
        </p:txBody>
      </p:sp>
      <p:sp>
        <p:nvSpPr>
          <p:cNvPr id="7" name="Text Placeholder 14"/>
          <p:cNvSpPr>
            <a:spLocks noGrp="1"/>
          </p:cNvSpPr>
          <p:nvPr>
            <p:ph type="body" sz="quarter" idx="10"/>
          </p:nvPr>
        </p:nvSpPr>
        <p:spPr/>
        <p:txBody>
          <a:bodyPr lIns="0" tIns="0" rIns="0" bIns="0">
            <a:noAutofit/>
          </a:bodyPr>
          <a:lstStyle>
            <a:lvl1pPr marL="0" indent="0">
              <a:buNone/>
              <a:defRPr sz="3000" spc="0">
                <a:ln>
                  <a:noFill/>
                </a:ln>
                <a:solidFill>
                  <a:schemeClr val="accent1"/>
                </a:solidFill>
                <a:latin typeface="SapientSansRegular"/>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latin typeface="+mj-lt"/>
              </a:rPr>
              <a:t>August 28, 2016</a:t>
            </a:r>
            <a:endParaRPr lang="en-US" dirty="0" smtClean="0">
              <a:latin typeface="+mj-lt"/>
            </a:endParaRPr>
          </a:p>
        </p:txBody>
      </p:sp>
    </p:spTree>
    <p:extLst>
      <p:ext uri="{BB962C8B-B14F-4D97-AF65-F5344CB8AC3E}">
        <p14:creationId xmlns:p14="http://schemas.microsoft.com/office/powerpoint/2010/main" val="3652603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441" y="457200"/>
            <a:ext cx="11283128" cy="501650"/>
          </a:xfrm>
        </p:spPr>
        <p:txBody>
          <a:bodyPr/>
          <a:lstStyle/>
          <a:p>
            <a:r>
              <a:rPr lang="en-US" altLang="en-US" sz="2800" smtClean="0">
                <a:latin typeface="Georgia" pitchFamily="18" charset="0"/>
              </a:rPr>
              <a:t>Casting</a:t>
            </a:r>
          </a:p>
        </p:txBody>
      </p:sp>
      <p:sp>
        <p:nvSpPr>
          <p:cNvPr id="14339" name="Rectangle 3"/>
          <p:cNvSpPr>
            <a:spLocks noGrp="1" noChangeArrowheads="1"/>
          </p:cNvSpPr>
          <p:nvPr>
            <p:ph type="body" sz="half" idx="1"/>
          </p:nvPr>
        </p:nvSpPr>
        <p:spPr>
          <a:xfrm>
            <a:off x="507868" y="1282700"/>
            <a:ext cx="5383398" cy="4889500"/>
          </a:xfrm>
          <a:noFill/>
        </p:spPr>
        <p:txBody>
          <a:bodyPr/>
          <a:lstStyle/>
          <a:p>
            <a:pPr algn="just">
              <a:lnSpc>
                <a:spcPct val="100000"/>
              </a:lnSpc>
              <a:buFont typeface="Wingdings" pitchFamily="2" charset="2"/>
              <a:buChar char="Ø"/>
            </a:pPr>
            <a:r>
              <a:rPr lang="en-US" altLang="en-US" smtClean="0">
                <a:latin typeface="Georgia" pitchFamily="18" charset="0"/>
              </a:rPr>
              <a:t>Casting </a:t>
            </a:r>
          </a:p>
          <a:p>
            <a:pPr lvl="1" algn="just">
              <a:lnSpc>
                <a:spcPct val="100000"/>
              </a:lnSpc>
              <a:buFont typeface="Wingdings" pitchFamily="2" charset="2"/>
              <a:buChar char="Ø"/>
            </a:pPr>
            <a:r>
              <a:rPr lang="en-US" altLang="en-US" sz="1600" smtClean="0">
                <a:latin typeface="Georgia" pitchFamily="18" charset="0"/>
              </a:rPr>
              <a:t>Changing the type of one class to other compatible type.</a:t>
            </a:r>
          </a:p>
          <a:p>
            <a:pPr algn="just">
              <a:lnSpc>
                <a:spcPct val="100000"/>
              </a:lnSpc>
              <a:buFont typeface="Wingdings" pitchFamily="2" charset="2"/>
              <a:buChar char="Ø"/>
            </a:pPr>
            <a:endParaRPr lang="en-US" altLang="en-US" smtClean="0">
              <a:latin typeface="Georgia" pitchFamily="18" charset="0"/>
            </a:endParaRPr>
          </a:p>
          <a:p>
            <a:pPr algn="just">
              <a:lnSpc>
                <a:spcPct val="100000"/>
              </a:lnSpc>
              <a:buFont typeface="Wingdings" pitchFamily="2" charset="2"/>
              <a:buChar char="Ø"/>
            </a:pPr>
            <a:r>
              <a:rPr lang="en-US" altLang="en-US" smtClean="0">
                <a:latin typeface="Georgia" pitchFamily="18" charset="0"/>
              </a:rPr>
              <a:t>Casting an object reference back to its original type. For ex. </a:t>
            </a:r>
          </a:p>
          <a:p>
            <a:pPr lvl="1" algn="just">
              <a:lnSpc>
                <a:spcPct val="100000"/>
              </a:lnSpc>
              <a:buFont typeface="Wingdings" pitchFamily="2" charset="2"/>
              <a:buChar char="Ø"/>
            </a:pPr>
            <a:endParaRPr lang="en-US" altLang="en-US" sz="1600" smtClean="0">
              <a:latin typeface="Georgia" pitchFamily="18" charset="0"/>
            </a:endParaRPr>
          </a:p>
          <a:p>
            <a:pPr algn="just">
              <a:lnSpc>
                <a:spcPct val="100000"/>
              </a:lnSpc>
              <a:buFont typeface="Wingdings" pitchFamily="2" charset="2"/>
              <a:buChar char="Ø"/>
            </a:pPr>
            <a:endParaRPr lang="en-US" altLang="en-US" smtClean="0">
              <a:latin typeface="Georgia" pitchFamily="18" charset="0"/>
            </a:endParaRPr>
          </a:p>
          <a:p>
            <a:pPr algn="just">
              <a:lnSpc>
                <a:spcPct val="100000"/>
              </a:lnSpc>
              <a:buFont typeface="Wingdings" pitchFamily="2" charset="2"/>
              <a:buChar char="Ø"/>
            </a:pPr>
            <a:endParaRPr lang="en-US" altLang="en-US" smtClean="0">
              <a:latin typeface="Georgia" pitchFamily="18" charset="0"/>
            </a:endParaRPr>
          </a:p>
          <a:p>
            <a:pPr algn="just">
              <a:lnSpc>
                <a:spcPct val="100000"/>
              </a:lnSpc>
              <a:buFont typeface="Wingdings" pitchFamily="2" charset="2"/>
              <a:buChar char="Ø"/>
            </a:pPr>
            <a:endParaRPr lang="en-US" altLang="en-US" smtClean="0">
              <a:latin typeface="Georgia" pitchFamily="18" charset="0"/>
            </a:endParaRPr>
          </a:p>
          <a:p>
            <a:pPr algn="just">
              <a:lnSpc>
                <a:spcPct val="100000"/>
              </a:lnSpc>
              <a:buFont typeface="Wingdings" pitchFamily="2" charset="2"/>
              <a:buChar char="Ø"/>
            </a:pPr>
            <a:endParaRPr lang="en-US" altLang="en-US" smtClean="0">
              <a:latin typeface="Georgia" pitchFamily="18" charset="0"/>
            </a:endParaRPr>
          </a:p>
          <a:p>
            <a:pPr algn="just">
              <a:lnSpc>
                <a:spcPct val="100000"/>
              </a:lnSpc>
              <a:buFont typeface="Wingdings" pitchFamily="2" charset="2"/>
              <a:buChar char="Ø"/>
            </a:pPr>
            <a:r>
              <a:rPr lang="en-US" altLang="en-US" smtClean="0">
                <a:latin typeface="Georgia" pitchFamily="18" charset="0"/>
              </a:rPr>
              <a:t>instanceOf operator – to make sure that object is of type Lion.</a:t>
            </a:r>
          </a:p>
          <a:p>
            <a:pPr algn="just">
              <a:buFont typeface="Wingdings" pitchFamily="2" charset="2"/>
              <a:buChar char="Ø"/>
            </a:pPr>
            <a:endParaRPr lang="en-US" altLang="en-US" smtClean="0">
              <a:solidFill>
                <a:schemeClr val="tx1"/>
              </a:solidFill>
              <a:latin typeface="Georgia" pitchFamily="18" charset="0"/>
            </a:endParaRPr>
          </a:p>
        </p:txBody>
      </p:sp>
      <p:pic>
        <p:nvPicPr>
          <p:cNvPr id="14340" name="Picture 8" descr="castin"/>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602280" y="1219200"/>
            <a:ext cx="4875530" cy="3028950"/>
          </a:xfrm>
          <a:noFill/>
        </p:spPr>
      </p:pic>
      <p:sp>
        <p:nvSpPr>
          <p:cNvPr id="14341" name="AutoShape 5"/>
          <p:cNvSpPr>
            <a:spLocks noChangeArrowheads="1"/>
          </p:cNvSpPr>
          <p:nvPr/>
        </p:nvSpPr>
        <p:spPr bwMode="auto">
          <a:xfrm>
            <a:off x="2437765" y="3048000"/>
            <a:ext cx="3758221" cy="12192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p:spPr>
        <p:txBody>
          <a:bodyPr lIns="91429" tIns="45714" rIns="91429" bIns="45714"/>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nSpc>
                <a:spcPct val="120000"/>
              </a:lnSpc>
              <a:spcBef>
                <a:spcPct val="20000"/>
              </a:spcBef>
              <a:buClr>
                <a:schemeClr val="accent1"/>
              </a:buClr>
              <a:buSzTx/>
              <a:buFont typeface="Wingdings" pitchFamily="2" charset="2"/>
              <a:buNone/>
            </a:pPr>
            <a:r>
              <a:rPr lang="en-US" altLang="en-US" sz="1400">
                <a:solidFill>
                  <a:srgbClr val="4D4D4D"/>
                </a:solidFill>
                <a:latin typeface="Georgia" pitchFamily="18" charset="0"/>
              </a:rPr>
              <a:t>Object obj = new Lion();</a:t>
            </a:r>
          </a:p>
          <a:p>
            <a:pPr>
              <a:lnSpc>
                <a:spcPct val="120000"/>
              </a:lnSpc>
              <a:spcBef>
                <a:spcPct val="20000"/>
              </a:spcBef>
              <a:buClr>
                <a:schemeClr val="accent1"/>
              </a:buClr>
              <a:buSzTx/>
              <a:buFont typeface="Wingdings" pitchFamily="2" charset="2"/>
              <a:buNone/>
            </a:pPr>
            <a:r>
              <a:rPr lang="en-US" altLang="en-US" sz="1400">
                <a:solidFill>
                  <a:srgbClr val="4D4D4D"/>
                </a:solidFill>
                <a:latin typeface="Georgia" pitchFamily="18" charset="0"/>
              </a:rPr>
              <a:t>Lion lion = (Lion) obj;</a:t>
            </a:r>
          </a:p>
          <a:p>
            <a:pPr>
              <a:lnSpc>
                <a:spcPct val="120000"/>
              </a:lnSpc>
              <a:spcBef>
                <a:spcPct val="20000"/>
              </a:spcBef>
              <a:buClr>
                <a:schemeClr val="accent1"/>
              </a:buClr>
              <a:buSzTx/>
              <a:buFont typeface="Wingdings" pitchFamily="2" charset="2"/>
              <a:buNone/>
            </a:pPr>
            <a:r>
              <a:rPr lang="en-US" altLang="en-US" sz="1400">
                <a:solidFill>
                  <a:srgbClr val="4D4D4D"/>
                </a:solidFill>
                <a:latin typeface="Georgia" pitchFamily="18" charset="0"/>
              </a:rPr>
              <a:t>lion.speak();</a:t>
            </a:r>
          </a:p>
        </p:txBody>
      </p:sp>
      <p:sp>
        <p:nvSpPr>
          <p:cNvPr id="14342" name="AutoShape 6"/>
          <p:cNvSpPr>
            <a:spLocks noChangeArrowheads="1"/>
          </p:cNvSpPr>
          <p:nvPr/>
        </p:nvSpPr>
        <p:spPr bwMode="auto">
          <a:xfrm>
            <a:off x="3555074" y="4876800"/>
            <a:ext cx="3758221" cy="14478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p:spPr>
        <p:txBody>
          <a:bodyPr lIns="91429" tIns="45714" rIns="91429" bIns="45714"/>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nSpc>
                <a:spcPct val="120000"/>
              </a:lnSpc>
              <a:spcBef>
                <a:spcPct val="20000"/>
              </a:spcBef>
              <a:buClr>
                <a:schemeClr val="accent1"/>
              </a:buClr>
              <a:buSzTx/>
              <a:buFont typeface="Wingdings" pitchFamily="2" charset="2"/>
              <a:buNone/>
            </a:pPr>
            <a:r>
              <a:rPr lang="en-US" altLang="en-US" sz="1400">
                <a:solidFill>
                  <a:srgbClr val="4D4D4D"/>
                </a:solidFill>
                <a:latin typeface="Georgia" pitchFamily="18" charset="0"/>
              </a:rPr>
              <a:t>If ( obj instanceOf Lion) { </a:t>
            </a:r>
          </a:p>
          <a:p>
            <a:pPr>
              <a:lnSpc>
                <a:spcPct val="120000"/>
              </a:lnSpc>
              <a:spcBef>
                <a:spcPct val="20000"/>
              </a:spcBef>
              <a:buClr>
                <a:schemeClr val="accent1"/>
              </a:buClr>
              <a:buSzTx/>
              <a:buFont typeface="Wingdings" pitchFamily="2" charset="2"/>
              <a:buNone/>
            </a:pPr>
            <a:r>
              <a:rPr lang="en-US" altLang="en-US" sz="1400">
                <a:solidFill>
                  <a:srgbClr val="4D4D4D"/>
                </a:solidFill>
                <a:latin typeface="Georgia" pitchFamily="18" charset="0"/>
              </a:rPr>
              <a:t>Lion lion = (Lion) obj;</a:t>
            </a:r>
          </a:p>
          <a:p>
            <a:pPr>
              <a:lnSpc>
                <a:spcPct val="120000"/>
              </a:lnSpc>
              <a:spcBef>
                <a:spcPct val="20000"/>
              </a:spcBef>
              <a:buClr>
                <a:schemeClr val="accent1"/>
              </a:buClr>
              <a:buSzTx/>
              <a:buFont typeface="Wingdings" pitchFamily="2" charset="2"/>
              <a:buNone/>
            </a:pPr>
            <a:r>
              <a:rPr lang="en-US" altLang="en-US" sz="1400">
                <a:solidFill>
                  <a:srgbClr val="4D4D4D"/>
                </a:solidFill>
                <a:latin typeface="Georgia" pitchFamily="18" charset="0"/>
              </a:rPr>
              <a:t>}</a:t>
            </a:r>
          </a:p>
          <a:p>
            <a:pPr>
              <a:lnSpc>
                <a:spcPct val="120000"/>
              </a:lnSpc>
              <a:spcBef>
                <a:spcPct val="20000"/>
              </a:spcBef>
              <a:buClr>
                <a:schemeClr val="accent1"/>
              </a:buClr>
              <a:buSzTx/>
              <a:buFont typeface="Wingdings" pitchFamily="2" charset="2"/>
              <a:buNone/>
            </a:pPr>
            <a:r>
              <a:rPr lang="en-US" altLang="en-US" sz="1400">
                <a:solidFill>
                  <a:srgbClr val="4D4D4D"/>
                </a:solidFill>
                <a:latin typeface="Georgia" pitchFamily="18" charset="0"/>
              </a:rPr>
              <a:t> lion.speak();</a:t>
            </a:r>
          </a:p>
        </p:txBody>
      </p:sp>
    </p:spTree>
    <p:extLst>
      <p:ext uri="{BB962C8B-B14F-4D97-AF65-F5344CB8AC3E}">
        <p14:creationId xmlns:p14="http://schemas.microsoft.com/office/powerpoint/2010/main" val="1378711525"/>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mtClean="0"/>
              <a:t>Exercise – Financial Instrument</a:t>
            </a:r>
          </a:p>
        </p:txBody>
      </p:sp>
      <p:graphicFrame>
        <p:nvGraphicFramePr>
          <p:cNvPr id="15363" name="Object 6"/>
          <p:cNvGraphicFramePr>
            <a:graphicFrameLocks noChangeAspect="1"/>
          </p:cNvGraphicFramePr>
          <p:nvPr>
            <p:ph sz="quarter" idx="10"/>
          </p:nvPr>
        </p:nvGraphicFramePr>
        <p:xfrm>
          <a:off x="5992839" y="2319338"/>
          <a:ext cx="5992839" cy="2347912"/>
        </p:xfrm>
        <a:graphic>
          <a:graphicData uri="http://schemas.openxmlformats.org/presentationml/2006/ole">
            <mc:AlternateContent xmlns:mc="http://schemas.openxmlformats.org/markup-compatibility/2006">
              <mc:Choice xmlns:v="urn:schemas-microsoft-com:vml" Requires="v">
                <p:oleObj spid="_x0000_s3081" name="Visio" r:id="rId4" imgW="5575554" imgH="2911602" progId="Visio.Drawing.11">
                  <p:embed/>
                </p:oleObj>
              </mc:Choice>
              <mc:Fallback>
                <p:oleObj name="Visio" r:id="rId4" imgW="5575554" imgH="291160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2839" y="2319338"/>
                        <a:ext cx="5992839" cy="234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8" name="Rectangle 7"/>
          <p:cNvSpPr>
            <a:spLocks noChangeArrowheads="1"/>
          </p:cNvSpPr>
          <p:nvPr/>
        </p:nvSpPr>
        <p:spPr bwMode="auto">
          <a:xfrm>
            <a:off x="507868" y="1282700"/>
            <a:ext cx="5383398" cy="4889500"/>
          </a:xfrm>
          <a:prstGeom prst="rect">
            <a:avLst/>
          </a:prstGeom>
          <a:noFill/>
          <a:ln w="9525">
            <a:noFill/>
            <a:miter lim="800000"/>
            <a:headEnd/>
            <a:tailEnd/>
          </a:ln>
        </p:spPr>
        <p:txBody>
          <a:bodyPr lIns="91429" tIns="45714" rIns="91429" bIns="45714"/>
          <a:lstStyle/>
          <a:p>
            <a:pPr marL="285750" indent="-285750" algn="just">
              <a:spcBef>
                <a:spcPts val="400"/>
              </a:spcBef>
              <a:buClr>
                <a:srgbClr val="355F99"/>
              </a:buClr>
              <a:buFont typeface="Wingdings" panose="05000000000000000000" pitchFamily="2" charset="2"/>
              <a:buChar char="Ø"/>
              <a:defRPr/>
            </a:pPr>
            <a:r>
              <a:rPr lang="en-US" dirty="0">
                <a:solidFill>
                  <a:srgbClr val="404040"/>
                </a:solidFill>
                <a:latin typeface="Georgia" panose="02040502050405020303" pitchFamily="18" charset="0"/>
                <a:ea typeface="+mn-ea"/>
              </a:rPr>
              <a:t>Create the classes depicted in the adjoining diagram. Each concrete instrument type has the different logic to price the security.</a:t>
            </a:r>
          </a:p>
          <a:p>
            <a:pPr marL="285750" indent="-285750" algn="just">
              <a:spcBef>
                <a:spcPts val="400"/>
              </a:spcBef>
              <a:buClr>
                <a:srgbClr val="355F99"/>
              </a:buClr>
              <a:buFont typeface="Wingdings" panose="05000000000000000000" pitchFamily="2" charset="2"/>
              <a:buChar char="Ø"/>
              <a:defRPr/>
            </a:pPr>
            <a:endParaRPr lang="en-US" dirty="0">
              <a:solidFill>
                <a:srgbClr val="404040"/>
              </a:solidFill>
              <a:latin typeface="Georgia" panose="02040502050405020303" pitchFamily="18" charset="0"/>
              <a:ea typeface="+mn-ea"/>
            </a:endParaRPr>
          </a:p>
          <a:p>
            <a:pPr marL="285750" indent="-285750" algn="just">
              <a:spcBef>
                <a:spcPts val="400"/>
              </a:spcBef>
              <a:buClr>
                <a:srgbClr val="355F99"/>
              </a:buClr>
              <a:buFont typeface="Wingdings" panose="05000000000000000000" pitchFamily="2" charset="2"/>
              <a:buChar char="Ø"/>
              <a:defRPr/>
            </a:pPr>
            <a:r>
              <a:rPr lang="en-US" dirty="0">
                <a:solidFill>
                  <a:srgbClr val="404040"/>
                </a:solidFill>
                <a:latin typeface="Georgia" panose="02040502050405020303" pitchFamily="18" charset="0"/>
                <a:ea typeface="+mn-ea"/>
              </a:rPr>
              <a:t>Create a portfolio of financial instruments and then calculate the total price that needs to be paid to build the portfolio.</a:t>
            </a:r>
          </a:p>
          <a:p>
            <a:pPr marL="285750" indent="-285750" algn="just">
              <a:spcBef>
                <a:spcPts val="400"/>
              </a:spcBef>
              <a:buClr>
                <a:srgbClr val="355F99"/>
              </a:buClr>
              <a:buFont typeface="Wingdings" panose="05000000000000000000" pitchFamily="2" charset="2"/>
              <a:buChar char="Ø"/>
              <a:defRPr/>
            </a:pPr>
            <a:endParaRPr lang="en-US" dirty="0">
              <a:solidFill>
                <a:srgbClr val="404040"/>
              </a:solidFill>
              <a:latin typeface="Georgia" panose="02040502050405020303" pitchFamily="18" charset="0"/>
              <a:ea typeface="+mn-ea"/>
            </a:endParaRPr>
          </a:p>
          <a:p>
            <a:pPr marL="285750" indent="-285750" algn="just">
              <a:spcBef>
                <a:spcPts val="400"/>
              </a:spcBef>
              <a:buClr>
                <a:srgbClr val="355F99"/>
              </a:buClr>
              <a:buFont typeface="Wingdings" panose="05000000000000000000" pitchFamily="2" charset="2"/>
              <a:buChar char="Ø"/>
              <a:defRPr/>
            </a:pPr>
            <a:r>
              <a:rPr lang="en-US" dirty="0">
                <a:solidFill>
                  <a:srgbClr val="404040"/>
                </a:solidFill>
                <a:latin typeface="Georgia" panose="02040502050405020303" pitchFamily="18" charset="0"/>
                <a:ea typeface="+mn-ea"/>
              </a:rPr>
              <a:t>Bonds accrue interests while stocks don’t. Identify the Bonds in the list of financial instruments and then calculate the total interest paid by the bonds in the portfolio.</a:t>
            </a:r>
          </a:p>
          <a:p>
            <a:pPr marL="285750" indent="-285750" algn="just">
              <a:spcBef>
                <a:spcPts val="400"/>
              </a:spcBef>
              <a:buClr>
                <a:srgbClr val="355F99"/>
              </a:buClr>
              <a:buFont typeface="Wingdings" panose="05000000000000000000" pitchFamily="2" charset="2"/>
              <a:buChar char="Ø"/>
              <a:defRPr/>
            </a:pPr>
            <a:endParaRPr lang="en-US" dirty="0">
              <a:solidFill>
                <a:srgbClr val="404040"/>
              </a:solidFill>
              <a:latin typeface="Georgia" panose="02040502050405020303" pitchFamily="18" charset="0"/>
              <a:ea typeface="+mn-ea"/>
            </a:endParaRPr>
          </a:p>
          <a:p>
            <a:pPr marL="285750" indent="-285750" algn="just">
              <a:spcBef>
                <a:spcPts val="400"/>
              </a:spcBef>
              <a:buClr>
                <a:srgbClr val="355F99"/>
              </a:buClr>
              <a:buFont typeface="Wingdings" panose="05000000000000000000" pitchFamily="2" charset="2"/>
              <a:buChar char="Ø"/>
              <a:defRPr/>
            </a:pPr>
            <a:r>
              <a:rPr lang="en-US" dirty="0">
                <a:solidFill>
                  <a:srgbClr val="404040"/>
                </a:solidFill>
                <a:latin typeface="Georgia" panose="02040502050405020303" pitchFamily="18" charset="0"/>
                <a:ea typeface="+mn-ea"/>
              </a:rPr>
              <a:t>Demonstrate “</a:t>
            </a:r>
            <a:r>
              <a:rPr lang="en-US" dirty="0" err="1">
                <a:solidFill>
                  <a:srgbClr val="404040"/>
                </a:solidFill>
                <a:latin typeface="Georgia" panose="02040502050405020303" pitchFamily="18" charset="0"/>
                <a:ea typeface="+mn-ea"/>
              </a:rPr>
              <a:t>FinancialInstrumentsTest</a:t>
            </a:r>
            <a:r>
              <a:rPr lang="en-US" dirty="0">
                <a:solidFill>
                  <a:srgbClr val="404040"/>
                </a:solidFill>
                <a:latin typeface="Georgia" panose="02040502050405020303" pitchFamily="18" charset="0"/>
                <a:ea typeface="+mn-ea"/>
              </a:rPr>
              <a:t>” class.</a:t>
            </a:r>
          </a:p>
          <a:p>
            <a:pPr marL="285750" indent="-285750" algn="just" eaLnBrk="0" hangingPunct="0">
              <a:lnSpc>
                <a:spcPct val="120000"/>
              </a:lnSpc>
              <a:spcBef>
                <a:spcPct val="20000"/>
              </a:spcBef>
              <a:buClr>
                <a:schemeClr val="accent1"/>
              </a:buClr>
              <a:buFont typeface="Wingdings" pitchFamily="2" charset="2"/>
              <a:buBlip>
                <a:blip r:embed="rId6"/>
              </a:buBlip>
              <a:defRPr/>
            </a:pPr>
            <a:endParaRPr lang="en-US" sz="1500" dirty="0"/>
          </a:p>
        </p:txBody>
      </p:sp>
    </p:spTree>
    <p:extLst>
      <p:ext uri="{BB962C8B-B14F-4D97-AF65-F5344CB8AC3E}">
        <p14:creationId xmlns:p14="http://schemas.microsoft.com/office/powerpoint/2010/main" val="3710104806"/>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mtClean="0"/>
              <a:t>Wait a minute. I have few questions.</a:t>
            </a:r>
          </a:p>
        </p:txBody>
      </p:sp>
      <p:sp>
        <p:nvSpPr>
          <p:cNvPr id="16387" name="Rectangle 3"/>
          <p:cNvSpPr>
            <a:spLocks noGrp="1" noChangeArrowheads="1"/>
          </p:cNvSpPr>
          <p:nvPr>
            <p:ph type="body" sz="half" idx="1"/>
          </p:nvPr>
        </p:nvSpPr>
        <p:spPr>
          <a:xfrm>
            <a:off x="594629" y="1282700"/>
            <a:ext cx="11086328" cy="4648200"/>
          </a:xfrm>
          <a:noFill/>
        </p:spPr>
        <p:txBody>
          <a:bodyPr/>
          <a:lstStyle/>
          <a:p>
            <a:endParaRPr lang="en-US" altLang="en-US" sz="1800" smtClean="0"/>
          </a:p>
          <a:p>
            <a:endParaRPr lang="en-US" altLang="en-US" smtClean="0"/>
          </a:p>
        </p:txBody>
      </p:sp>
      <p:pic>
        <p:nvPicPr>
          <p:cNvPr id="16388" name="Picture 4" descr="Question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6898" y="4038600"/>
            <a:ext cx="3047206"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781" name="Rectangle 5"/>
          <p:cNvSpPr>
            <a:spLocks noChangeArrowheads="1"/>
          </p:cNvSpPr>
          <p:nvPr/>
        </p:nvSpPr>
        <p:spPr bwMode="auto">
          <a:xfrm>
            <a:off x="507868" y="1282700"/>
            <a:ext cx="10360501" cy="3365500"/>
          </a:xfrm>
          <a:prstGeom prst="rect">
            <a:avLst/>
          </a:prstGeom>
          <a:noFill/>
          <a:ln w="9525">
            <a:noFill/>
            <a:miter lim="800000"/>
            <a:headEnd/>
            <a:tailEnd/>
          </a:ln>
        </p:spPr>
        <p:txBody>
          <a:bodyPr lIns="91429" tIns="45714" rIns="91429" bIns="45714"/>
          <a:lstStyle/>
          <a:p>
            <a:pPr marL="285750" indent="-285750" algn="just">
              <a:spcBef>
                <a:spcPts val="400"/>
              </a:spcBef>
              <a:buClr>
                <a:srgbClr val="355F99"/>
              </a:buClr>
              <a:buFont typeface="Arial" pitchFamily="34" charset="0"/>
              <a:buChar char="•"/>
              <a:defRPr/>
            </a:pPr>
            <a:r>
              <a:rPr lang="en-US" sz="1800" dirty="0">
                <a:solidFill>
                  <a:srgbClr val="404040"/>
                </a:solidFill>
                <a:latin typeface="Calibri" pitchFamily="34" charset="0"/>
                <a:ea typeface="+mn-ea"/>
              </a:rPr>
              <a:t>Can I instantiate a class if only a method in the class is abstract?</a:t>
            </a:r>
          </a:p>
          <a:p>
            <a:pPr marL="285750" indent="-285750" algn="just">
              <a:spcBef>
                <a:spcPts val="400"/>
              </a:spcBef>
              <a:buClr>
                <a:srgbClr val="355F99"/>
              </a:buClr>
              <a:buFont typeface="Arial" pitchFamily="34" charset="0"/>
              <a:buChar char="•"/>
              <a:defRPr/>
            </a:pPr>
            <a:r>
              <a:rPr lang="en-US" sz="1800" dirty="0">
                <a:solidFill>
                  <a:srgbClr val="404040"/>
                </a:solidFill>
                <a:latin typeface="Calibri" pitchFamily="34" charset="0"/>
                <a:ea typeface="+mn-ea"/>
              </a:rPr>
              <a:t>What is the advantage of a class if all of its methods are abstract?</a:t>
            </a:r>
          </a:p>
          <a:p>
            <a:pPr marL="285750" indent="-285750" algn="just">
              <a:spcBef>
                <a:spcPts val="400"/>
              </a:spcBef>
              <a:buClr>
                <a:srgbClr val="355F99"/>
              </a:buClr>
              <a:buFont typeface="Arial" pitchFamily="34" charset="0"/>
              <a:buChar char="•"/>
              <a:defRPr/>
            </a:pPr>
            <a:r>
              <a:rPr lang="en-US" sz="1800" dirty="0">
                <a:solidFill>
                  <a:srgbClr val="404040"/>
                </a:solidFill>
                <a:latin typeface="Calibri" pitchFamily="34" charset="0"/>
                <a:ea typeface="+mn-ea"/>
              </a:rPr>
              <a:t>What if I like to use both the methods defined in base class and its overridden behavior in the child class?</a:t>
            </a:r>
          </a:p>
          <a:p>
            <a:pPr marL="285750" indent="-285750" algn="just">
              <a:spcBef>
                <a:spcPts val="400"/>
              </a:spcBef>
              <a:buClr>
                <a:srgbClr val="355F99"/>
              </a:buClr>
              <a:buFont typeface="Arial" pitchFamily="34" charset="0"/>
              <a:buChar char="•"/>
              <a:defRPr/>
            </a:pPr>
            <a:r>
              <a:rPr lang="en-US" sz="1800" dirty="0">
                <a:solidFill>
                  <a:srgbClr val="404040"/>
                </a:solidFill>
                <a:latin typeface="Calibri" pitchFamily="34" charset="0"/>
                <a:ea typeface="+mn-ea"/>
              </a:rPr>
              <a:t>Can we extend any class?</a:t>
            </a:r>
          </a:p>
        </p:txBody>
      </p:sp>
    </p:spTree>
    <p:extLst>
      <p:ext uri="{BB962C8B-B14F-4D97-AF65-F5344CB8AC3E}">
        <p14:creationId xmlns:p14="http://schemas.microsoft.com/office/powerpoint/2010/main" val="63824489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3781">
                                            <p:txEl>
                                              <p:pRg st="0" end="0"/>
                                            </p:txEl>
                                          </p:spTgt>
                                        </p:tgtEl>
                                        <p:attrNameLst>
                                          <p:attrName>style.visibility</p:attrName>
                                        </p:attrNameLst>
                                      </p:cBhvr>
                                      <p:to>
                                        <p:strVal val="visible"/>
                                      </p:to>
                                    </p:set>
                                    <p:animEffect transition="in" filter="blinds(horizontal)">
                                      <p:cBhvr>
                                        <p:cTn id="7" dur="500"/>
                                        <p:tgtEl>
                                          <p:spTgt spid="20378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3781">
                                            <p:txEl>
                                              <p:pRg st="1" end="1"/>
                                            </p:txEl>
                                          </p:spTgt>
                                        </p:tgtEl>
                                        <p:attrNameLst>
                                          <p:attrName>style.visibility</p:attrName>
                                        </p:attrNameLst>
                                      </p:cBhvr>
                                      <p:to>
                                        <p:strVal val="visible"/>
                                      </p:to>
                                    </p:set>
                                    <p:animEffect transition="in" filter="blinds(horizontal)">
                                      <p:cBhvr>
                                        <p:cTn id="12" dur="500"/>
                                        <p:tgtEl>
                                          <p:spTgt spid="20378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3781">
                                            <p:txEl>
                                              <p:pRg st="2" end="2"/>
                                            </p:txEl>
                                          </p:spTgt>
                                        </p:tgtEl>
                                        <p:attrNameLst>
                                          <p:attrName>style.visibility</p:attrName>
                                        </p:attrNameLst>
                                      </p:cBhvr>
                                      <p:to>
                                        <p:strVal val="visible"/>
                                      </p:to>
                                    </p:set>
                                    <p:animEffect transition="in" filter="blinds(horizontal)">
                                      <p:cBhvr>
                                        <p:cTn id="17" dur="500"/>
                                        <p:tgtEl>
                                          <p:spTgt spid="20378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3781">
                                            <p:txEl>
                                              <p:pRg st="3" end="3"/>
                                            </p:txEl>
                                          </p:spTgt>
                                        </p:tgtEl>
                                        <p:attrNameLst>
                                          <p:attrName>style.visibility</p:attrName>
                                        </p:attrNameLst>
                                      </p:cBhvr>
                                      <p:to>
                                        <p:strVal val="visible"/>
                                      </p:to>
                                    </p:set>
                                    <p:animEffect transition="in" filter="blinds(horizontal)">
                                      <p:cBhvr>
                                        <p:cTn id="22" dur="500"/>
                                        <p:tgtEl>
                                          <p:spTgt spid="20378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sz="2800" smtClean="0">
                <a:latin typeface="Georgia" pitchFamily="18" charset="0"/>
              </a:rPr>
              <a:t>Interfaces</a:t>
            </a:r>
          </a:p>
        </p:txBody>
      </p:sp>
      <p:sp>
        <p:nvSpPr>
          <p:cNvPr id="17411" name="Rectangle 3"/>
          <p:cNvSpPr>
            <a:spLocks noGrp="1" noChangeArrowheads="1"/>
          </p:cNvSpPr>
          <p:nvPr>
            <p:ph type="body" sz="half" idx="1"/>
          </p:nvPr>
        </p:nvSpPr>
        <p:spPr>
          <a:xfrm>
            <a:off x="594630" y="1282700"/>
            <a:ext cx="6547261" cy="4648200"/>
          </a:xfrm>
          <a:noFill/>
        </p:spPr>
        <p:txBody>
          <a:bodyPr/>
          <a:lstStyle/>
          <a:p>
            <a:pPr algn="just">
              <a:buFont typeface="Wingdings" pitchFamily="2" charset="2"/>
              <a:buChar char="Ø"/>
            </a:pPr>
            <a:r>
              <a:rPr lang="en-US" altLang="en-US" smtClean="0">
                <a:latin typeface="Georgia" pitchFamily="18" charset="0"/>
              </a:rPr>
              <a:t>The public methods and attributes of a class are considered interfaces.</a:t>
            </a:r>
          </a:p>
          <a:p>
            <a:pPr algn="just">
              <a:buFont typeface="Wingdings" pitchFamily="2" charset="2"/>
              <a:buChar char="Ø"/>
            </a:pPr>
            <a:endParaRPr lang="en-US" altLang="en-US" smtClean="0">
              <a:latin typeface="Georgia" pitchFamily="18" charset="0"/>
            </a:endParaRPr>
          </a:p>
          <a:p>
            <a:pPr algn="just">
              <a:buFont typeface="Wingdings" pitchFamily="2" charset="2"/>
              <a:buChar char="Ø"/>
            </a:pPr>
            <a:r>
              <a:rPr lang="en-US" altLang="en-US" smtClean="0">
                <a:latin typeface="Georgia" pitchFamily="18" charset="0"/>
              </a:rPr>
              <a:t>Interfaces define how the users of the class interact with the class.</a:t>
            </a:r>
          </a:p>
          <a:p>
            <a:pPr algn="just">
              <a:buFont typeface="Wingdings" pitchFamily="2" charset="2"/>
              <a:buChar char="Ø"/>
            </a:pPr>
            <a:endParaRPr lang="en-US" altLang="en-US" smtClean="0">
              <a:latin typeface="Georgia" pitchFamily="18" charset="0"/>
            </a:endParaRPr>
          </a:p>
          <a:p>
            <a:pPr algn="just">
              <a:buFont typeface="Wingdings" pitchFamily="2" charset="2"/>
              <a:buChar char="Ø"/>
            </a:pPr>
            <a:r>
              <a:rPr lang="en-US" altLang="en-US" smtClean="0">
                <a:latin typeface="Georgia" pitchFamily="18" charset="0"/>
              </a:rPr>
              <a:t>There could be </a:t>
            </a:r>
            <a:r>
              <a:rPr lang="en-US" altLang="en-US" smtClean="0">
                <a:solidFill>
                  <a:schemeClr val="accent1"/>
                </a:solidFill>
                <a:latin typeface="Georgia" pitchFamily="18" charset="0"/>
              </a:rPr>
              <a:t>multiple ways</a:t>
            </a:r>
            <a:r>
              <a:rPr lang="en-US" altLang="en-US" smtClean="0">
                <a:latin typeface="Georgia" pitchFamily="18" charset="0"/>
              </a:rPr>
              <a:t> of defining the interfaces of the class – </a:t>
            </a:r>
            <a:r>
              <a:rPr lang="en-US" altLang="en-US" smtClean="0">
                <a:solidFill>
                  <a:schemeClr val="accent1"/>
                </a:solidFill>
                <a:latin typeface="Georgia" pitchFamily="18" charset="0"/>
              </a:rPr>
              <a:t>interface, abstract class, public methods</a:t>
            </a:r>
            <a:r>
              <a:rPr lang="en-US" altLang="en-US" smtClean="0">
                <a:latin typeface="Georgia" pitchFamily="18" charset="0"/>
              </a:rPr>
              <a:t>. </a:t>
            </a:r>
          </a:p>
          <a:p>
            <a:pPr algn="just">
              <a:buFont typeface="Wingdings" pitchFamily="2" charset="2"/>
              <a:buChar char="Ø"/>
            </a:pPr>
            <a:endParaRPr lang="en-US" altLang="en-US" smtClean="0">
              <a:latin typeface="Georgia" pitchFamily="18" charset="0"/>
            </a:endParaRPr>
          </a:p>
          <a:p>
            <a:pPr algn="just">
              <a:buFont typeface="Wingdings" pitchFamily="2" charset="2"/>
              <a:buChar char="Ø"/>
            </a:pPr>
            <a:r>
              <a:rPr lang="en-US" altLang="en-US" smtClean="0">
                <a:latin typeface="Georgia" pitchFamily="18" charset="0"/>
              </a:rPr>
              <a:t>Implementation details like algorithm to sort employees, calculate square root of a number should be hidden from the other objects.</a:t>
            </a:r>
          </a:p>
        </p:txBody>
      </p:sp>
      <p:pic>
        <p:nvPicPr>
          <p:cNvPr id="17412" name="Picture 6" descr="toas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6741" y="1335089"/>
            <a:ext cx="4429030" cy="439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0285635"/>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mtClean="0"/>
              <a:t>Interface Format</a:t>
            </a:r>
          </a:p>
        </p:txBody>
      </p:sp>
      <p:sp>
        <p:nvSpPr>
          <p:cNvPr id="3" name="Content Placeholder 2"/>
          <p:cNvSpPr>
            <a:spLocks noGrp="1"/>
          </p:cNvSpPr>
          <p:nvPr>
            <p:ph sz="quarter" idx="10"/>
          </p:nvPr>
        </p:nvSpPr>
        <p:spPr/>
        <p:txBody>
          <a:bodyPr/>
          <a:lstStyle/>
          <a:p>
            <a:pPr>
              <a:defRPr/>
            </a:pPr>
            <a:r>
              <a:rPr lang="en-US" altLang="en-US" dirty="0"/>
              <a:t>Format for specifying the </a:t>
            </a:r>
            <a:r>
              <a:rPr lang="en-US" altLang="en-US" dirty="0" smtClean="0"/>
              <a:t>interface</a:t>
            </a:r>
          </a:p>
          <a:p>
            <a:pPr>
              <a:defRPr/>
            </a:pPr>
            <a:endParaRPr lang="en-US" altLang="en-US" dirty="0"/>
          </a:p>
          <a:p>
            <a:pPr marL="0" indent="0">
              <a:buFont typeface="Wingdings" panose="05000000000000000000" pitchFamily="2" charset="2"/>
              <a:buNone/>
              <a:defRPr/>
            </a:pPr>
            <a:r>
              <a:rPr lang="en-US" altLang="en-US" dirty="0"/>
              <a:t>	Interface &lt;</a:t>
            </a:r>
            <a:r>
              <a:rPr lang="en-US" altLang="en-US" i="1" dirty="0"/>
              <a:t>name of interface</a:t>
            </a:r>
            <a:r>
              <a:rPr lang="en-US" altLang="en-US" dirty="0"/>
              <a:t>&gt;</a:t>
            </a:r>
          </a:p>
          <a:p>
            <a:pPr marL="0" indent="0">
              <a:buFont typeface="Wingdings" panose="05000000000000000000" pitchFamily="2" charset="2"/>
              <a:buNone/>
              <a:defRPr/>
            </a:pPr>
            <a:r>
              <a:rPr lang="en-US" altLang="en-US" dirty="0"/>
              <a:t>	{</a:t>
            </a:r>
          </a:p>
          <a:p>
            <a:pPr marL="0" indent="0">
              <a:buFont typeface="Wingdings" panose="05000000000000000000" pitchFamily="2" charset="2"/>
              <a:buNone/>
              <a:defRPr/>
            </a:pPr>
            <a:r>
              <a:rPr lang="en-US" altLang="en-US" i="1" dirty="0"/>
              <a:t>		constants</a:t>
            </a:r>
          </a:p>
          <a:p>
            <a:pPr marL="0" indent="0">
              <a:buFont typeface="Wingdings" panose="05000000000000000000" pitchFamily="2" charset="2"/>
              <a:buNone/>
              <a:defRPr/>
            </a:pPr>
            <a:r>
              <a:rPr lang="en-US" altLang="en-US" i="1" dirty="0"/>
              <a:t>		methods to be implemented</a:t>
            </a:r>
          </a:p>
          <a:p>
            <a:pPr marL="0" indent="0">
              <a:buFont typeface="Wingdings" panose="05000000000000000000" pitchFamily="2" charset="2"/>
              <a:buNone/>
              <a:defRPr/>
            </a:pPr>
            <a:r>
              <a:rPr lang="en-US" altLang="en-US" dirty="0"/>
              <a:t>	</a:t>
            </a:r>
            <a:r>
              <a:rPr lang="en-US" altLang="en-US" dirty="0" smtClean="0"/>
              <a:t>}</a:t>
            </a:r>
          </a:p>
          <a:p>
            <a:pPr marL="0" indent="0">
              <a:buFont typeface="Wingdings" panose="05000000000000000000" pitchFamily="2" charset="2"/>
              <a:buNone/>
              <a:defRPr/>
            </a:pPr>
            <a:endParaRPr lang="en-US" altLang="en-US" dirty="0"/>
          </a:p>
          <a:p>
            <a:pPr marL="0" indent="0">
              <a:buFont typeface="Wingdings" panose="05000000000000000000" pitchFamily="2" charset="2"/>
              <a:buNone/>
              <a:defRPr/>
            </a:pPr>
            <a:endParaRPr lang="en-US" altLang="en-US" dirty="0"/>
          </a:p>
          <a:p>
            <a:pPr>
              <a:defRPr/>
            </a:pPr>
            <a:r>
              <a:rPr lang="en-US" altLang="en-US" dirty="0"/>
              <a:t>Format for realizing / implementing the </a:t>
            </a:r>
            <a:r>
              <a:rPr lang="en-US" altLang="en-US" dirty="0" smtClean="0"/>
              <a:t>interface</a:t>
            </a:r>
          </a:p>
          <a:p>
            <a:pPr>
              <a:defRPr/>
            </a:pPr>
            <a:endParaRPr lang="en-US" altLang="en-US" dirty="0"/>
          </a:p>
          <a:p>
            <a:pPr marL="0" indent="0">
              <a:buFont typeface="Wingdings" panose="05000000000000000000" pitchFamily="2" charset="2"/>
              <a:buNone/>
              <a:defRPr/>
            </a:pPr>
            <a:r>
              <a:rPr lang="en-US" altLang="en-US" dirty="0"/>
              <a:t>	class &lt;</a:t>
            </a:r>
            <a:r>
              <a:rPr lang="en-US" altLang="en-US" i="1" dirty="0"/>
              <a:t>name of class</a:t>
            </a:r>
            <a:r>
              <a:rPr lang="en-US" altLang="en-US" dirty="0"/>
              <a:t>&gt; implements &lt;name of interface&gt;</a:t>
            </a:r>
          </a:p>
          <a:p>
            <a:pPr marL="0" indent="0">
              <a:buFont typeface="Wingdings" panose="05000000000000000000" pitchFamily="2" charset="2"/>
              <a:buNone/>
              <a:defRPr/>
            </a:pPr>
            <a:r>
              <a:rPr lang="en-US" altLang="en-US" dirty="0"/>
              <a:t>	{</a:t>
            </a:r>
          </a:p>
          <a:p>
            <a:pPr marL="0" indent="0">
              <a:buFont typeface="Wingdings" panose="05000000000000000000" pitchFamily="2" charset="2"/>
              <a:buNone/>
              <a:defRPr/>
            </a:pPr>
            <a:r>
              <a:rPr lang="en-US" altLang="en-US" i="1" dirty="0"/>
              <a:t>		data fields</a:t>
            </a:r>
          </a:p>
          <a:p>
            <a:pPr marL="0" indent="0">
              <a:buFont typeface="Wingdings" panose="05000000000000000000" pitchFamily="2" charset="2"/>
              <a:buNone/>
              <a:defRPr/>
            </a:pPr>
            <a:r>
              <a:rPr lang="en-US" altLang="en-US" i="1" dirty="0"/>
              <a:t>		methods actually implemented</a:t>
            </a:r>
          </a:p>
          <a:p>
            <a:pPr marL="0" indent="0">
              <a:buFont typeface="Wingdings" panose="05000000000000000000" pitchFamily="2" charset="2"/>
              <a:buNone/>
              <a:defRPr/>
            </a:pPr>
            <a:r>
              <a:rPr lang="en-US" altLang="en-US" dirty="0"/>
              <a:t>	}</a:t>
            </a:r>
          </a:p>
          <a:p>
            <a:pPr>
              <a:defRPr/>
            </a:pPr>
            <a:endParaRPr lang="en-US" dirty="0"/>
          </a:p>
        </p:txBody>
      </p:sp>
    </p:spTree>
    <p:extLst>
      <p:ext uri="{BB962C8B-B14F-4D97-AF65-F5344CB8AC3E}">
        <p14:creationId xmlns:p14="http://schemas.microsoft.com/office/powerpoint/2010/main" val="223722118"/>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sz="2800" smtClean="0"/>
              <a:t>Interfaces: A Checkers Example</a:t>
            </a:r>
          </a:p>
        </p:txBody>
      </p:sp>
      <p:grpSp>
        <p:nvGrpSpPr>
          <p:cNvPr id="19459" name="Group 7"/>
          <p:cNvGrpSpPr>
            <a:grpSpLocks/>
          </p:cNvGrpSpPr>
          <p:nvPr/>
        </p:nvGrpSpPr>
        <p:grpSpPr bwMode="auto">
          <a:xfrm>
            <a:off x="1218883" y="1447800"/>
            <a:ext cx="5078677" cy="3830638"/>
            <a:chOff x="340" y="1253"/>
            <a:chExt cx="1890" cy="2075"/>
          </a:xfrm>
        </p:grpSpPr>
        <p:pic>
          <p:nvPicPr>
            <p:cNvPr id="19466" name="Picture 4" descr="ind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 y="1253"/>
              <a:ext cx="1890" cy="19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7" name="Text Box 6"/>
            <p:cNvSpPr txBox="1">
              <a:spLocks noChangeArrowheads="1"/>
            </p:cNvSpPr>
            <p:nvPr/>
          </p:nvSpPr>
          <p:spPr bwMode="auto">
            <a:xfrm>
              <a:off x="340" y="3113"/>
              <a:ext cx="1860"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r>
                <a:rPr lang="en-US" altLang="en-US" sz="2000">
                  <a:solidFill>
                    <a:schemeClr val="bg2"/>
                  </a:solidFill>
                  <a:latin typeface="Arial" charset="0"/>
                </a:rPr>
                <a:t>Basic board</a:t>
              </a:r>
            </a:p>
          </p:txBody>
        </p:sp>
      </p:grpSp>
      <p:grpSp>
        <p:nvGrpSpPr>
          <p:cNvPr id="634894" name="Group 14"/>
          <p:cNvGrpSpPr>
            <a:grpSpLocks/>
          </p:cNvGrpSpPr>
          <p:nvPr/>
        </p:nvGrpSpPr>
        <p:grpSpPr bwMode="auto">
          <a:xfrm>
            <a:off x="8301522" y="1628775"/>
            <a:ext cx="2738253" cy="1620838"/>
            <a:chOff x="3424" y="981"/>
            <a:chExt cx="1294" cy="1021"/>
          </a:xfrm>
        </p:grpSpPr>
        <p:pic>
          <p:nvPicPr>
            <p:cNvPr id="19464" name="Picture 8" descr="diagonal mo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4" y="981"/>
              <a:ext cx="1294" cy="7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5" name="Text Box 12"/>
            <p:cNvSpPr txBox="1">
              <a:spLocks noChangeArrowheads="1"/>
            </p:cNvSpPr>
            <p:nvPr/>
          </p:nvSpPr>
          <p:spPr bwMode="auto">
            <a:xfrm>
              <a:off x="3470" y="1752"/>
              <a:ext cx="12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r>
                <a:rPr lang="en-US" altLang="en-US" sz="2000">
                  <a:solidFill>
                    <a:schemeClr val="bg2"/>
                  </a:solidFill>
                  <a:latin typeface="Arial" charset="0"/>
                </a:rPr>
                <a:t>Regular rules</a:t>
              </a:r>
            </a:p>
          </p:txBody>
        </p:sp>
      </p:grpSp>
      <p:grpSp>
        <p:nvGrpSpPr>
          <p:cNvPr id="634895" name="Group 15"/>
          <p:cNvGrpSpPr>
            <a:grpSpLocks/>
          </p:cNvGrpSpPr>
          <p:nvPr/>
        </p:nvGrpSpPr>
        <p:grpSpPr bwMode="auto">
          <a:xfrm>
            <a:off x="8398864" y="4365626"/>
            <a:ext cx="2880032" cy="1693863"/>
            <a:chOff x="3470" y="2931"/>
            <a:chExt cx="1361" cy="1067"/>
          </a:xfrm>
        </p:grpSpPr>
        <p:pic>
          <p:nvPicPr>
            <p:cNvPr id="19462" name="Picture 10" descr="straight mo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0" y="2931"/>
              <a:ext cx="1361" cy="7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3" name="Text Box 13"/>
            <p:cNvSpPr txBox="1">
              <a:spLocks noChangeArrowheads="1"/>
            </p:cNvSpPr>
            <p:nvPr/>
          </p:nvSpPr>
          <p:spPr bwMode="auto">
            <a:xfrm>
              <a:off x="3515" y="3748"/>
              <a:ext cx="12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r>
                <a:rPr lang="en-US" altLang="en-US" sz="2000">
                  <a:solidFill>
                    <a:schemeClr val="bg2"/>
                  </a:solidFill>
                  <a:latin typeface="Arial" charset="0"/>
                </a:rPr>
                <a:t>Variant rules</a:t>
              </a:r>
            </a:p>
          </p:txBody>
        </p:sp>
      </p:grpSp>
    </p:spTree>
    <p:extLst>
      <p:ext uri="{BB962C8B-B14F-4D97-AF65-F5344CB8AC3E}">
        <p14:creationId xmlns:p14="http://schemas.microsoft.com/office/powerpoint/2010/main" val="405424855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8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8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t>Solution</a:t>
            </a:r>
          </a:p>
        </p:txBody>
      </p:sp>
      <p:sp>
        <p:nvSpPr>
          <p:cNvPr id="638979" name="Rectangle 3"/>
          <p:cNvSpPr>
            <a:spLocks noGrp="1" noChangeArrowheads="1"/>
          </p:cNvSpPr>
          <p:nvPr>
            <p:ph type="body" idx="4294967295"/>
          </p:nvPr>
        </p:nvSpPr>
        <p:spPr>
          <a:xfrm>
            <a:off x="812588" y="914400"/>
            <a:ext cx="10360501" cy="4953000"/>
          </a:xfrm>
        </p:spPr>
        <p:txBody>
          <a:bodyPr/>
          <a:lstStyle/>
          <a:p>
            <a:pPr>
              <a:defRPr/>
            </a:pPr>
            <a:endParaRPr lang="en-US" altLang="en-US" sz="1800" dirty="0" smtClean="0"/>
          </a:p>
          <a:p>
            <a:pPr>
              <a:buFont typeface="Wingdings" panose="05000000000000000000" pitchFamily="2" charset="2"/>
              <a:buChar char="Ø"/>
              <a:defRPr/>
            </a:pPr>
            <a:r>
              <a:rPr lang="en-US" altLang="en-US" dirty="0" smtClean="0">
                <a:latin typeface="Georgia" panose="02040502050405020303" pitchFamily="18" charset="0"/>
              </a:rPr>
              <a:t>Interface Board-</a:t>
            </a:r>
          </a:p>
          <a:p>
            <a:pPr>
              <a:buFont typeface="Wingdings" panose="05000000000000000000" pitchFamily="2" charset="2"/>
              <a:buChar char="Ø"/>
              <a:defRPr/>
            </a:pPr>
            <a:endParaRPr lang="en-US" altLang="en-US" dirty="0">
              <a:latin typeface="Georgia" panose="02040502050405020303" pitchFamily="18" charset="0"/>
            </a:endParaRPr>
          </a:p>
          <a:p>
            <a:pPr>
              <a:buFont typeface="Wingdings" panose="05000000000000000000" pitchFamily="2" charset="2"/>
              <a:buChar char="Ø"/>
              <a:defRPr/>
            </a:pPr>
            <a:endParaRPr lang="en-US" altLang="en-US" dirty="0" smtClean="0">
              <a:latin typeface="Georgia" panose="02040502050405020303" pitchFamily="18" charset="0"/>
            </a:endParaRPr>
          </a:p>
          <a:p>
            <a:pPr>
              <a:buFont typeface="Wingdings" panose="05000000000000000000" pitchFamily="2" charset="2"/>
              <a:buChar char="Ø"/>
              <a:defRPr/>
            </a:pPr>
            <a:endParaRPr lang="en-US" altLang="en-US" dirty="0">
              <a:latin typeface="Georgia" panose="02040502050405020303" pitchFamily="18" charset="0"/>
            </a:endParaRPr>
          </a:p>
          <a:p>
            <a:pPr>
              <a:buFont typeface="Wingdings" panose="05000000000000000000" pitchFamily="2" charset="2"/>
              <a:buChar char="Ø"/>
              <a:defRPr/>
            </a:pPr>
            <a:endParaRPr lang="en-US" altLang="en-US" dirty="0" smtClean="0">
              <a:latin typeface="Georgia" panose="02040502050405020303" pitchFamily="18" charset="0"/>
            </a:endParaRPr>
          </a:p>
          <a:p>
            <a:pPr>
              <a:buFont typeface="Wingdings" panose="05000000000000000000" pitchFamily="2" charset="2"/>
              <a:buChar char="Ø"/>
              <a:defRPr/>
            </a:pPr>
            <a:endParaRPr lang="en-US" altLang="en-US" dirty="0">
              <a:latin typeface="Georgia" panose="02040502050405020303" pitchFamily="18" charset="0"/>
            </a:endParaRPr>
          </a:p>
          <a:p>
            <a:pPr marL="0" indent="0">
              <a:buFont typeface="Arial" charset="0"/>
              <a:buNone/>
              <a:defRPr/>
            </a:pPr>
            <a:endParaRPr lang="en-US" altLang="en-US" dirty="0" smtClean="0">
              <a:latin typeface="Georgia" panose="02040502050405020303" pitchFamily="18" charset="0"/>
            </a:endParaRPr>
          </a:p>
          <a:p>
            <a:pPr>
              <a:buFont typeface="Wingdings" panose="05000000000000000000" pitchFamily="2" charset="2"/>
              <a:buChar char="Ø"/>
              <a:defRPr/>
            </a:pPr>
            <a:r>
              <a:rPr lang="en-US" altLang="en-US" dirty="0" smtClean="0">
                <a:latin typeface="Georgia" panose="02040502050405020303" pitchFamily="18" charset="0"/>
              </a:rPr>
              <a:t>Class </a:t>
            </a:r>
            <a:r>
              <a:rPr lang="en-US" altLang="en-US" dirty="0" err="1" smtClean="0">
                <a:latin typeface="Georgia" panose="02040502050405020303" pitchFamily="18" charset="0"/>
              </a:rPr>
              <a:t>RegularBoard</a:t>
            </a:r>
            <a:endParaRPr lang="en-US" altLang="en-US" dirty="0" smtClean="0">
              <a:latin typeface="Georgia" panose="02040502050405020303" pitchFamily="18" charset="0"/>
            </a:endParaRPr>
          </a:p>
        </p:txBody>
      </p:sp>
      <p:pic>
        <p:nvPicPr>
          <p:cNvPr id="204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153" y="1447801"/>
            <a:ext cx="476126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9237" y="2895600"/>
            <a:ext cx="5929355"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4342601"/>
      </p:ext>
    </p:ext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sz="quarter" idx="10"/>
          </p:nvPr>
        </p:nvSpPr>
        <p:spPr>
          <a:xfrm>
            <a:off x="711015" y="685800"/>
            <a:ext cx="11274663" cy="5334000"/>
          </a:xfrm>
        </p:spPr>
        <p:txBody>
          <a:bodyPr/>
          <a:lstStyle/>
          <a:p>
            <a:pPr>
              <a:spcAft>
                <a:spcPct val="0"/>
              </a:spcAft>
            </a:pPr>
            <a:r>
              <a:rPr lang="en-US" altLang="en-US" smtClean="0"/>
              <a:t>VariantBoard class</a:t>
            </a:r>
          </a:p>
        </p:txBody>
      </p:sp>
      <p:pic>
        <p:nvPicPr>
          <p:cNvPr id="215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471" y="1600201"/>
            <a:ext cx="6094413"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1560783"/>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smtClean="0"/>
              <a:t>Implementing Multiple Interfaces</a:t>
            </a:r>
          </a:p>
        </p:txBody>
      </p:sp>
      <p:sp>
        <p:nvSpPr>
          <p:cNvPr id="22531" name="Oval 4"/>
          <p:cNvSpPr>
            <a:spLocks noChangeArrowheads="1"/>
          </p:cNvSpPr>
          <p:nvPr/>
        </p:nvSpPr>
        <p:spPr bwMode="auto">
          <a:xfrm>
            <a:off x="1775422" y="2565400"/>
            <a:ext cx="768149" cy="431800"/>
          </a:xfrm>
          <a:prstGeom prst="ellipse">
            <a:avLst/>
          </a:prstGeom>
          <a:noFill/>
          <a:ln w="12700"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US" altLang="en-US">
              <a:solidFill>
                <a:schemeClr val="bg2"/>
              </a:solidFill>
              <a:latin typeface="Arial" charset="0"/>
            </a:endParaRPr>
          </a:p>
        </p:txBody>
      </p:sp>
      <p:sp>
        <p:nvSpPr>
          <p:cNvPr id="22532" name="Oval 5"/>
          <p:cNvSpPr>
            <a:spLocks noChangeArrowheads="1"/>
          </p:cNvSpPr>
          <p:nvPr/>
        </p:nvSpPr>
        <p:spPr bwMode="auto">
          <a:xfrm>
            <a:off x="5711396" y="2492376"/>
            <a:ext cx="863375" cy="504825"/>
          </a:xfrm>
          <a:prstGeom prst="ellipse">
            <a:avLst/>
          </a:prstGeom>
          <a:noFill/>
          <a:ln w="12700"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US" altLang="en-US">
              <a:solidFill>
                <a:schemeClr val="bg2"/>
              </a:solidFill>
              <a:latin typeface="Arial" charset="0"/>
            </a:endParaRPr>
          </a:p>
        </p:txBody>
      </p:sp>
      <p:sp>
        <p:nvSpPr>
          <p:cNvPr id="22533" name="Oval 6"/>
          <p:cNvSpPr>
            <a:spLocks noChangeArrowheads="1"/>
          </p:cNvSpPr>
          <p:nvPr/>
        </p:nvSpPr>
        <p:spPr bwMode="auto">
          <a:xfrm>
            <a:off x="9933046" y="2565400"/>
            <a:ext cx="768151" cy="431800"/>
          </a:xfrm>
          <a:prstGeom prst="ellipse">
            <a:avLst/>
          </a:prstGeom>
          <a:noFill/>
          <a:ln w="12700"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US" altLang="en-US">
              <a:solidFill>
                <a:schemeClr val="bg2"/>
              </a:solidFill>
              <a:latin typeface="Arial" charset="0"/>
            </a:endParaRPr>
          </a:p>
        </p:txBody>
      </p:sp>
      <p:sp>
        <p:nvSpPr>
          <p:cNvPr id="22534" name="Rectangle 7"/>
          <p:cNvSpPr>
            <a:spLocks noChangeArrowheads="1"/>
          </p:cNvSpPr>
          <p:nvPr/>
        </p:nvSpPr>
        <p:spPr bwMode="auto">
          <a:xfrm>
            <a:off x="4750680" y="4581526"/>
            <a:ext cx="2791156" cy="1152525"/>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r>
              <a:rPr lang="en-US" altLang="en-US" sz="2000">
                <a:solidFill>
                  <a:schemeClr val="bg2"/>
                </a:solidFill>
                <a:latin typeface="Arial" charset="0"/>
              </a:rPr>
              <a:t>Class</a:t>
            </a:r>
          </a:p>
        </p:txBody>
      </p:sp>
      <p:sp>
        <p:nvSpPr>
          <p:cNvPr id="22535" name="AutoShape 9"/>
          <p:cNvSpPr>
            <a:spLocks noChangeArrowheads="1"/>
          </p:cNvSpPr>
          <p:nvPr/>
        </p:nvSpPr>
        <p:spPr bwMode="auto">
          <a:xfrm rot="-3006260">
            <a:off x="2344610" y="2904622"/>
            <a:ext cx="361950" cy="201032"/>
          </a:xfrm>
          <a:prstGeom prst="triangle">
            <a:avLst>
              <a:gd name="adj" fmla="val 50000"/>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US" altLang="en-US">
              <a:solidFill>
                <a:schemeClr val="bg2"/>
              </a:solidFill>
              <a:latin typeface="Arial" charset="0"/>
            </a:endParaRPr>
          </a:p>
        </p:txBody>
      </p:sp>
      <p:cxnSp>
        <p:nvCxnSpPr>
          <p:cNvPr id="22536" name="AutoShape 10"/>
          <p:cNvCxnSpPr>
            <a:cxnSpLocks noChangeShapeType="1"/>
            <a:stCxn id="22534" idx="0"/>
            <a:endCxn id="22535" idx="3"/>
          </p:cNvCxnSpPr>
          <p:nvPr/>
        </p:nvCxnSpPr>
        <p:spPr bwMode="auto">
          <a:xfrm flipH="1" flipV="1">
            <a:off x="2602823" y="3054351"/>
            <a:ext cx="3544494" cy="1527175"/>
          </a:xfrm>
          <a:prstGeom prst="straightConnector1">
            <a:avLst/>
          </a:prstGeom>
          <a:noFill/>
          <a:ln w="12700">
            <a:solidFill>
              <a:schemeClr val="tx1"/>
            </a:solidFill>
            <a:prstDash val="lg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37" name="AutoShape 11"/>
          <p:cNvSpPr>
            <a:spLocks noChangeArrowheads="1"/>
          </p:cNvSpPr>
          <p:nvPr/>
        </p:nvSpPr>
        <p:spPr bwMode="auto">
          <a:xfrm>
            <a:off x="5901847" y="2997201"/>
            <a:ext cx="482474" cy="150813"/>
          </a:xfrm>
          <a:prstGeom prst="triangle">
            <a:avLst>
              <a:gd name="adj" fmla="val 50000"/>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US" altLang="en-US">
              <a:solidFill>
                <a:schemeClr val="bg2"/>
              </a:solidFill>
              <a:latin typeface="Arial" charset="0"/>
            </a:endParaRPr>
          </a:p>
        </p:txBody>
      </p:sp>
      <p:cxnSp>
        <p:nvCxnSpPr>
          <p:cNvPr id="22538" name="AutoShape 12"/>
          <p:cNvCxnSpPr>
            <a:cxnSpLocks noChangeShapeType="1"/>
            <a:stCxn id="22537" idx="3"/>
            <a:endCxn id="22534" idx="0"/>
          </p:cNvCxnSpPr>
          <p:nvPr/>
        </p:nvCxnSpPr>
        <p:spPr bwMode="auto">
          <a:xfrm>
            <a:off x="6143085" y="3148013"/>
            <a:ext cx="4232" cy="1433512"/>
          </a:xfrm>
          <a:prstGeom prst="straightConnector1">
            <a:avLst/>
          </a:prstGeom>
          <a:noFill/>
          <a:ln w="12700">
            <a:solidFill>
              <a:schemeClr val="tx1"/>
            </a:solidFill>
            <a:prstDash val="lgDash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39" name="AutoShape 13"/>
          <p:cNvSpPr>
            <a:spLocks noChangeArrowheads="1"/>
          </p:cNvSpPr>
          <p:nvPr/>
        </p:nvSpPr>
        <p:spPr bwMode="auto">
          <a:xfrm rot="2182811">
            <a:off x="9742596" y="2924176"/>
            <a:ext cx="482474" cy="150813"/>
          </a:xfrm>
          <a:prstGeom prst="triangle">
            <a:avLst>
              <a:gd name="adj" fmla="val 50000"/>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US" altLang="en-US">
              <a:solidFill>
                <a:schemeClr val="bg2"/>
              </a:solidFill>
              <a:latin typeface="Arial" charset="0"/>
            </a:endParaRPr>
          </a:p>
        </p:txBody>
      </p:sp>
      <p:cxnSp>
        <p:nvCxnSpPr>
          <p:cNvPr id="22540" name="AutoShape 14"/>
          <p:cNvCxnSpPr>
            <a:cxnSpLocks noChangeShapeType="1"/>
            <a:stCxn id="22539" idx="3"/>
            <a:endCxn id="22534" idx="0"/>
          </p:cNvCxnSpPr>
          <p:nvPr/>
        </p:nvCxnSpPr>
        <p:spPr bwMode="auto">
          <a:xfrm flipH="1">
            <a:off x="6147317" y="3059113"/>
            <a:ext cx="3777265" cy="1522412"/>
          </a:xfrm>
          <a:prstGeom prst="straightConnector1">
            <a:avLst/>
          </a:prstGeom>
          <a:noFill/>
          <a:ln w="12700">
            <a:solidFill>
              <a:schemeClr val="tx1"/>
            </a:solidFill>
            <a:prstDash val="lg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41" name="Line 15"/>
          <p:cNvSpPr>
            <a:spLocks noChangeShapeType="1"/>
          </p:cNvSpPr>
          <p:nvPr/>
        </p:nvSpPr>
        <p:spPr bwMode="auto">
          <a:xfrm>
            <a:off x="4750680" y="5013325"/>
            <a:ext cx="2782691"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42" name="Text Box 16"/>
          <p:cNvSpPr txBox="1">
            <a:spLocks noChangeArrowheads="1"/>
          </p:cNvSpPr>
          <p:nvPr/>
        </p:nvSpPr>
        <p:spPr bwMode="auto">
          <a:xfrm>
            <a:off x="1390289" y="2133601"/>
            <a:ext cx="182409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r>
              <a:rPr lang="en-US" altLang="en-US" sz="2000">
                <a:solidFill>
                  <a:schemeClr val="bg2"/>
                </a:solidFill>
                <a:latin typeface="Arial" charset="0"/>
              </a:rPr>
              <a:t>Interface1</a:t>
            </a:r>
          </a:p>
        </p:txBody>
      </p:sp>
      <p:sp>
        <p:nvSpPr>
          <p:cNvPr id="22543" name="Text Box 17"/>
          <p:cNvSpPr txBox="1">
            <a:spLocks noChangeArrowheads="1"/>
          </p:cNvSpPr>
          <p:nvPr/>
        </p:nvSpPr>
        <p:spPr bwMode="auto">
          <a:xfrm>
            <a:off x="5231038" y="2060576"/>
            <a:ext cx="182409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r>
              <a:rPr lang="en-US" altLang="en-US" sz="2000">
                <a:solidFill>
                  <a:schemeClr val="bg2"/>
                </a:solidFill>
                <a:latin typeface="Arial" charset="0"/>
              </a:rPr>
              <a:t>Interface2</a:t>
            </a:r>
          </a:p>
        </p:txBody>
      </p:sp>
      <p:sp>
        <p:nvSpPr>
          <p:cNvPr id="22544" name="Text Box 18"/>
          <p:cNvSpPr txBox="1">
            <a:spLocks noChangeArrowheads="1"/>
          </p:cNvSpPr>
          <p:nvPr/>
        </p:nvSpPr>
        <p:spPr bwMode="auto">
          <a:xfrm>
            <a:off x="9454804" y="2133601"/>
            <a:ext cx="182409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r>
              <a:rPr lang="en-US" altLang="en-US" sz="2000">
                <a:solidFill>
                  <a:schemeClr val="bg2"/>
                </a:solidFill>
                <a:latin typeface="Arial" charset="0"/>
              </a:rPr>
              <a:t>Interface3</a:t>
            </a:r>
          </a:p>
        </p:txBody>
      </p:sp>
      <p:sp>
        <p:nvSpPr>
          <p:cNvPr id="22545" name="TextBox 1"/>
          <p:cNvSpPr txBox="1">
            <a:spLocks noChangeArrowheads="1"/>
          </p:cNvSpPr>
          <p:nvPr/>
        </p:nvSpPr>
        <p:spPr bwMode="auto">
          <a:xfrm>
            <a:off x="1625177" y="1143001"/>
            <a:ext cx="86908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r>
              <a:rPr lang="en-US" altLang="en-US">
                <a:solidFill>
                  <a:schemeClr val="bg2"/>
                </a:solidFill>
                <a:latin typeface="Georgia" pitchFamily="18" charset="0"/>
              </a:rPr>
              <a:t>Class &lt;</a:t>
            </a:r>
            <a:r>
              <a:rPr lang="en-US" altLang="en-US" i="1">
                <a:solidFill>
                  <a:schemeClr val="bg2"/>
                </a:solidFill>
                <a:latin typeface="Georgia" pitchFamily="18" charset="0"/>
              </a:rPr>
              <a:t>class name&gt; implements &lt;interface 1&gt;, &lt;interface 2&gt;, &lt;interface 3&gt;{</a:t>
            </a:r>
          </a:p>
          <a:p>
            <a:pPr eaLnBrk="1" hangingPunct="1">
              <a:lnSpc>
                <a:spcPct val="100000"/>
              </a:lnSpc>
              <a:spcBef>
                <a:spcPct val="0"/>
              </a:spcBef>
              <a:buClrTx/>
              <a:buSzTx/>
              <a:buFontTx/>
              <a:buNone/>
            </a:pPr>
            <a:r>
              <a:rPr lang="en-US" altLang="en-US" i="1">
                <a:solidFill>
                  <a:schemeClr val="bg2"/>
                </a:solidFill>
                <a:latin typeface="Georgia" pitchFamily="18" charset="0"/>
              </a:rPr>
              <a:t>}</a:t>
            </a:r>
            <a:endParaRPr lang="en-US" altLang="en-US">
              <a:solidFill>
                <a:schemeClr val="bg2"/>
              </a:solidFill>
              <a:latin typeface="Georgia" pitchFamily="18" charset="0"/>
            </a:endParaRPr>
          </a:p>
        </p:txBody>
      </p:sp>
    </p:spTree>
    <p:extLst>
      <p:ext uri="{BB962C8B-B14F-4D97-AF65-F5344CB8AC3E}">
        <p14:creationId xmlns:p14="http://schemas.microsoft.com/office/powerpoint/2010/main" val="69705029"/>
      </p:ext>
    </p:extLst>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t>Encapsulation And Data (Information) Hiding</a:t>
            </a:r>
          </a:p>
        </p:txBody>
      </p:sp>
      <p:sp>
        <p:nvSpPr>
          <p:cNvPr id="3" name="Content Placeholder 2"/>
          <p:cNvSpPr>
            <a:spLocks noGrp="1"/>
          </p:cNvSpPr>
          <p:nvPr>
            <p:ph sz="quarter" idx="10"/>
          </p:nvPr>
        </p:nvSpPr>
        <p:spPr/>
        <p:txBody>
          <a:bodyPr/>
          <a:lstStyle/>
          <a:p>
            <a:pPr>
              <a:defRPr/>
            </a:pPr>
            <a:r>
              <a:rPr lang="en-US" kern="1200" dirty="0" smtClean="0"/>
              <a:t>A mechanism </a:t>
            </a:r>
            <a:r>
              <a:rPr lang="en-US" kern="1200" dirty="0"/>
              <a:t>of wrapping the data (variables) and code acting on the data (methods) together as </a:t>
            </a:r>
            <a:r>
              <a:rPr lang="en-US" kern="1200" dirty="0" smtClean="0"/>
              <a:t>a single </a:t>
            </a:r>
            <a:r>
              <a:rPr lang="en-US" kern="1200" dirty="0"/>
              <a:t>unit. </a:t>
            </a:r>
            <a:endParaRPr lang="en-US" kern="1200" dirty="0" smtClean="0"/>
          </a:p>
          <a:p>
            <a:pPr>
              <a:defRPr/>
            </a:pPr>
            <a:r>
              <a:rPr lang="en-US" kern="1200" dirty="0" smtClean="0"/>
              <a:t>In </a:t>
            </a:r>
            <a:r>
              <a:rPr lang="en-US" kern="1200" dirty="0"/>
              <a:t>encapsulation the variables of a class will be hidden from other classes, and can be accessed only through the methods of their current class, therefore it is also known as data hiding</a:t>
            </a:r>
            <a:r>
              <a:rPr lang="en-US" kern="1200" dirty="0" smtClean="0"/>
              <a:t>.</a:t>
            </a:r>
          </a:p>
          <a:p>
            <a:pPr>
              <a:defRPr/>
            </a:pPr>
            <a:endParaRPr lang="en-US" kern="1200" dirty="0"/>
          </a:p>
          <a:p>
            <a:pPr>
              <a:defRPr/>
            </a:pPr>
            <a:r>
              <a:rPr lang="en-US" kern="1200" dirty="0"/>
              <a:t>To achieve encapsulation in </a:t>
            </a:r>
            <a:r>
              <a:rPr lang="en-US" kern="1200" dirty="0" smtClean="0"/>
              <a:t>Java</a:t>
            </a:r>
          </a:p>
          <a:p>
            <a:pPr lvl="1">
              <a:defRPr/>
            </a:pPr>
            <a:r>
              <a:rPr lang="en-US" dirty="0" smtClean="0"/>
              <a:t>Declare </a:t>
            </a:r>
            <a:r>
              <a:rPr lang="en-US" dirty="0"/>
              <a:t>the variables of a class as </a:t>
            </a:r>
            <a:r>
              <a:rPr lang="en-US" dirty="0" smtClean="0"/>
              <a:t>private.</a:t>
            </a:r>
          </a:p>
          <a:p>
            <a:pPr lvl="1">
              <a:defRPr/>
            </a:pPr>
            <a:r>
              <a:rPr lang="en-US" dirty="0" smtClean="0"/>
              <a:t>Provide </a:t>
            </a:r>
            <a:r>
              <a:rPr lang="en-US" dirty="0"/>
              <a:t>public setter and getter methods to modify and view the variables values</a:t>
            </a:r>
            <a:r>
              <a:rPr lang="en-US" dirty="0" smtClean="0"/>
              <a:t>.</a:t>
            </a:r>
          </a:p>
          <a:p>
            <a:pPr lvl="1">
              <a:defRPr/>
            </a:pPr>
            <a:endParaRPr lang="en-US" dirty="0"/>
          </a:p>
          <a:p>
            <a:pPr>
              <a:defRPr/>
            </a:pPr>
            <a:r>
              <a:rPr lang="en-US" kern="1200" dirty="0"/>
              <a:t>Benefits of Encapsulation:</a:t>
            </a:r>
          </a:p>
          <a:p>
            <a:pPr lvl="1">
              <a:defRPr/>
            </a:pPr>
            <a:r>
              <a:rPr lang="en-US" kern="1200" dirty="0"/>
              <a:t>The fields of a class can be made read-only or write-only.</a:t>
            </a:r>
          </a:p>
          <a:p>
            <a:pPr lvl="1">
              <a:defRPr/>
            </a:pPr>
            <a:r>
              <a:rPr lang="en-US" kern="1200" dirty="0"/>
              <a:t>A class can have total control over what is stored in its fields.</a:t>
            </a:r>
          </a:p>
          <a:p>
            <a:pPr lvl="1">
              <a:defRPr/>
            </a:pPr>
            <a:r>
              <a:rPr lang="en-US" kern="1200" dirty="0"/>
              <a:t>The users of a class do not know how the class stores its data. A class can change the data type of a field and users of the class do not need to change any of their code</a:t>
            </a:r>
            <a:r>
              <a:rPr lang="en-US" kern="1200" dirty="0" smtClean="0"/>
              <a:t>.</a:t>
            </a:r>
          </a:p>
          <a:p>
            <a:pPr lvl="1">
              <a:buFont typeface="Wingdings" panose="05000000000000000000" pitchFamily="2" charset="2"/>
              <a:buChar char="§"/>
              <a:defRPr/>
            </a:pPr>
            <a:endParaRPr lang="en-US" kern="1200" dirty="0"/>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795" y="4375151"/>
            <a:ext cx="3593164"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0393930"/>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defRPr/>
            </a:pPr>
            <a:endParaRPr lang="en-US" dirty="0">
              <a:solidFill>
                <a:srgbClr val="404040"/>
              </a:solidFill>
              <a:latin typeface="Georgia" panose="02040502050405020303" pitchFamily="18" charset="0"/>
            </a:endParaRPr>
          </a:p>
          <a:p>
            <a:pPr marL="285750" indent="-285750">
              <a:buFont typeface="Wingdings" panose="05000000000000000000" pitchFamily="2" charset="2"/>
              <a:buChar char="Ø"/>
              <a:defRPr/>
            </a:pPr>
            <a:r>
              <a:rPr lang="en-US" b="1" dirty="0">
                <a:solidFill>
                  <a:srgbClr val="404040"/>
                </a:solidFill>
                <a:latin typeface="Georgia" panose="02040502050405020303" pitchFamily="18" charset="0"/>
              </a:rPr>
              <a:t>What if we do not follow OOP principles?</a:t>
            </a:r>
          </a:p>
          <a:p>
            <a:pPr marL="285750" indent="-285750">
              <a:buFont typeface="Wingdings" panose="05000000000000000000" pitchFamily="2" charset="2"/>
              <a:buChar char="Ø"/>
              <a:defRPr/>
            </a:pPr>
            <a:endParaRPr lang="en-US" b="1" dirty="0">
              <a:solidFill>
                <a:srgbClr val="404040"/>
              </a:solidFill>
              <a:latin typeface="Georgia" panose="02040502050405020303" pitchFamily="18" charset="0"/>
            </a:endParaRPr>
          </a:p>
          <a:p>
            <a:pPr marL="285750" indent="-285750">
              <a:buFont typeface="Wingdings" panose="05000000000000000000" pitchFamily="2" charset="2"/>
              <a:buChar char="Ø"/>
              <a:defRPr/>
            </a:pPr>
            <a:r>
              <a:rPr lang="en-US" b="1" dirty="0">
                <a:solidFill>
                  <a:srgbClr val="404040"/>
                </a:solidFill>
                <a:latin typeface="Georgia" panose="02040502050405020303" pitchFamily="18" charset="0"/>
              </a:rPr>
              <a:t>Major Elements </a:t>
            </a:r>
            <a:r>
              <a:rPr lang="en-US" dirty="0" smtClean="0">
                <a:solidFill>
                  <a:srgbClr val="404040"/>
                </a:solidFill>
                <a:latin typeface="Georgia" panose="02040502050405020303" pitchFamily="18" charset="0"/>
              </a:rPr>
              <a:t>:</a:t>
            </a:r>
          </a:p>
          <a:p>
            <a:pPr marL="501650" lvl="1" indent="-285750">
              <a:buFont typeface="Wingdings" panose="05000000000000000000" pitchFamily="2" charset="2"/>
              <a:buChar char="Ø"/>
              <a:defRPr/>
            </a:pPr>
            <a:r>
              <a:rPr lang="en-US" dirty="0">
                <a:solidFill>
                  <a:srgbClr val="404040"/>
                </a:solidFill>
                <a:latin typeface="Georgia" panose="02040502050405020303" pitchFamily="18" charset="0"/>
              </a:rPr>
              <a:t>if a model does not have any one of these elements, it ceases to be object oriented</a:t>
            </a:r>
          </a:p>
          <a:p>
            <a:pPr marL="742950" lvl="1" indent="-285750">
              <a:buFont typeface="Wingdings" panose="05000000000000000000" pitchFamily="2" charset="2"/>
              <a:buChar char="ü"/>
              <a:defRPr/>
            </a:pPr>
            <a:r>
              <a:rPr lang="en-US" dirty="0">
                <a:solidFill>
                  <a:srgbClr val="404040"/>
                </a:solidFill>
                <a:latin typeface="Georgia" panose="02040502050405020303" pitchFamily="18" charset="0"/>
              </a:rPr>
              <a:t>    Abstraction</a:t>
            </a:r>
          </a:p>
          <a:p>
            <a:pPr marL="742950" lvl="1" indent="-285750">
              <a:buFont typeface="Wingdings" panose="05000000000000000000" pitchFamily="2" charset="2"/>
              <a:buChar char="ü"/>
              <a:defRPr/>
            </a:pPr>
            <a:r>
              <a:rPr lang="en-US" dirty="0">
                <a:solidFill>
                  <a:srgbClr val="404040"/>
                </a:solidFill>
                <a:latin typeface="Georgia" panose="02040502050405020303" pitchFamily="18" charset="0"/>
              </a:rPr>
              <a:t>    Encapsulation</a:t>
            </a:r>
          </a:p>
          <a:p>
            <a:pPr marL="742950" lvl="1" indent="-285750">
              <a:buFont typeface="Wingdings" panose="05000000000000000000" pitchFamily="2" charset="2"/>
              <a:buChar char="ü"/>
              <a:defRPr/>
            </a:pPr>
            <a:r>
              <a:rPr lang="en-US" dirty="0">
                <a:solidFill>
                  <a:srgbClr val="404040"/>
                </a:solidFill>
                <a:latin typeface="Georgia" panose="02040502050405020303" pitchFamily="18" charset="0"/>
              </a:rPr>
              <a:t>    Modularity</a:t>
            </a:r>
          </a:p>
          <a:p>
            <a:pPr marL="742950" lvl="1" indent="-285750">
              <a:buFont typeface="Wingdings" panose="05000000000000000000" pitchFamily="2" charset="2"/>
              <a:buChar char="ü"/>
              <a:defRPr/>
            </a:pPr>
            <a:r>
              <a:rPr lang="en-US" dirty="0">
                <a:solidFill>
                  <a:srgbClr val="404040"/>
                </a:solidFill>
                <a:latin typeface="Georgia" panose="02040502050405020303" pitchFamily="18" charset="0"/>
              </a:rPr>
              <a:t>    Hierarchy</a:t>
            </a:r>
          </a:p>
          <a:p>
            <a:pPr>
              <a:defRPr/>
            </a:pPr>
            <a:endParaRPr lang="en-US" dirty="0">
              <a:solidFill>
                <a:srgbClr val="404040"/>
              </a:solidFill>
              <a:latin typeface="Georgia" panose="02040502050405020303" pitchFamily="18" charset="0"/>
            </a:endParaRPr>
          </a:p>
          <a:p>
            <a:pPr marL="285750" indent="-285750">
              <a:buFont typeface="Wingdings" panose="05000000000000000000" pitchFamily="2" charset="2"/>
              <a:buChar char="Ø"/>
              <a:defRPr/>
            </a:pPr>
            <a:r>
              <a:rPr lang="en-US" b="1" dirty="0">
                <a:solidFill>
                  <a:srgbClr val="404040"/>
                </a:solidFill>
                <a:latin typeface="Georgia" panose="02040502050405020303" pitchFamily="18" charset="0"/>
              </a:rPr>
              <a:t>Minor Elements </a:t>
            </a:r>
            <a:r>
              <a:rPr lang="en-US" dirty="0" smtClean="0">
                <a:solidFill>
                  <a:srgbClr val="404040"/>
                </a:solidFill>
                <a:latin typeface="Georgia" panose="02040502050405020303" pitchFamily="18" charset="0"/>
              </a:rPr>
              <a:t>:</a:t>
            </a:r>
          </a:p>
          <a:p>
            <a:pPr marL="285750" indent="-285750">
              <a:buFont typeface="Wingdings" panose="05000000000000000000" pitchFamily="2" charset="2"/>
              <a:buChar char="Ø"/>
              <a:defRPr/>
            </a:pPr>
            <a:r>
              <a:rPr lang="en-US" dirty="0">
                <a:solidFill>
                  <a:srgbClr val="404040"/>
                </a:solidFill>
                <a:latin typeface="Georgia" panose="02040502050405020303" pitchFamily="18" charset="0"/>
              </a:rPr>
              <a:t> these elements are useful, but not indispensable part of the object mode</a:t>
            </a:r>
          </a:p>
          <a:p>
            <a:pPr marL="742950" lvl="1" indent="-285750">
              <a:buFont typeface="Wingdings" panose="05000000000000000000" pitchFamily="2" charset="2"/>
              <a:buChar char="ü"/>
              <a:defRPr/>
            </a:pPr>
            <a:r>
              <a:rPr lang="en-US" dirty="0">
                <a:solidFill>
                  <a:srgbClr val="404040"/>
                </a:solidFill>
                <a:latin typeface="Georgia" panose="02040502050405020303" pitchFamily="18" charset="0"/>
              </a:rPr>
              <a:t>    Typing</a:t>
            </a:r>
          </a:p>
          <a:p>
            <a:pPr marL="742950" lvl="1" indent="-285750">
              <a:buFont typeface="Wingdings" panose="05000000000000000000" pitchFamily="2" charset="2"/>
              <a:buChar char="ü"/>
              <a:defRPr/>
            </a:pPr>
            <a:r>
              <a:rPr lang="en-US" dirty="0">
                <a:solidFill>
                  <a:srgbClr val="404040"/>
                </a:solidFill>
                <a:latin typeface="Georgia" panose="02040502050405020303" pitchFamily="18" charset="0"/>
              </a:rPr>
              <a:t>    Concurrency</a:t>
            </a:r>
          </a:p>
          <a:p>
            <a:pPr marL="742950" lvl="1" indent="-285750">
              <a:buFont typeface="Wingdings" panose="05000000000000000000" pitchFamily="2" charset="2"/>
              <a:buChar char="ü"/>
              <a:defRPr/>
            </a:pPr>
            <a:r>
              <a:rPr lang="en-US" dirty="0">
                <a:solidFill>
                  <a:srgbClr val="404040"/>
                </a:solidFill>
                <a:latin typeface="Georgia" panose="02040502050405020303" pitchFamily="18" charset="0"/>
              </a:rPr>
              <a:t>    Persistence</a:t>
            </a:r>
          </a:p>
          <a:p>
            <a:endParaRPr lang="en-US" dirty="0"/>
          </a:p>
        </p:txBody>
      </p:sp>
    </p:spTree>
    <p:extLst>
      <p:ext uri="{BB962C8B-B14F-4D97-AF65-F5344CB8AC3E}">
        <p14:creationId xmlns:p14="http://schemas.microsoft.com/office/powerpoint/2010/main" val="3231390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Data Hiding</a:t>
            </a:r>
          </a:p>
        </p:txBody>
      </p:sp>
      <p:sp>
        <p:nvSpPr>
          <p:cNvPr id="24579" name="Content Placeholder 2"/>
          <p:cNvSpPr>
            <a:spLocks noGrp="1"/>
          </p:cNvSpPr>
          <p:nvPr>
            <p:ph sz="quarter" idx="10"/>
          </p:nvPr>
        </p:nvSpPr>
        <p:spPr>
          <a:xfrm>
            <a:off x="711015" y="1066800"/>
            <a:ext cx="6094413" cy="5257800"/>
          </a:xfrm>
        </p:spPr>
        <p:txBody>
          <a:bodyPr/>
          <a:lstStyle/>
          <a:p>
            <a:pPr algn="just">
              <a:spcAft>
                <a:spcPct val="0"/>
              </a:spcAft>
            </a:pPr>
            <a:r>
              <a:rPr lang="en-US" altLang="en-US" smtClean="0"/>
              <a:t>An object should not disclose all its attributes and behaviors.</a:t>
            </a:r>
          </a:p>
          <a:p>
            <a:pPr algn="just">
              <a:spcAft>
                <a:spcPct val="0"/>
              </a:spcAft>
            </a:pPr>
            <a:endParaRPr lang="en-US" altLang="en-US" smtClean="0"/>
          </a:p>
          <a:p>
            <a:pPr algn="just">
              <a:spcAft>
                <a:spcPct val="0"/>
              </a:spcAft>
            </a:pPr>
            <a:r>
              <a:rPr lang="en-US" altLang="en-US" smtClean="0"/>
              <a:t>It  should reveal only the required methods which the other object require to interact with.</a:t>
            </a:r>
          </a:p>
          <a:p>
            <a:pPr algn="just">
              <a:spcAft>
                <a:spcPct val="0"/>
              </a:spcAft>
            </a:pPr>
            <a:endParaRPr lang="en-US" altLang="en-US" smtClean="0"/>
          </a:p>
          <a:p>
            <a:pPr algn="just">
              <a:spcAft>
                <a:spcPct val="0"/>
              </a:spcAft>
            </a:pPr>
            <a:r>
              <a:rPr lang="en-US" altLang="en-US" smtClean="0"/>
              <a:t>These methods which need to be exposed to other objects define the interface of the class.</a:t>
            </a:r>
          </a:p>
          <a:p>
            <a:pPr algn="just">
              <a:spcAft>
                <a:spcPct val="0"/>
              </a:spcAft>
            </a:pPr>
            <a:endParaRPr lang="en-US" altLang="en-US" smtClean="0"/>
          </a:p>
          <a:p>
            <a:pPr algn="just">
              <a:spcAft>
                <a:spcPct val="0"/>
              </a:spcAft>
            </a:pPr>
            <a:r>
              <a:rPr lang="en-US" altLang="en-US" smtClean="0"/>
              <a:t>For ex. An object to sort a list of employees should only expose the method which accepts list of employees as parameter and the algorithm to sort the employees should be hidden from the other object.</a:t>
            </a:r>
          </a:p>
          <a:p>
            <a:pPr algn="just">
              <a:spcAft>
                <a:spcPct val="0"/>
              </a:spcAft>
            </a:pPr>
            <a:endParaRPr lang="en-US" altLang="en-US" smtClean="0"/>
          </a:p>
        </p:txBody>
      </p:sp>
      <p:pic>
        <p:nvPicPr>
          <p:cNvPr id="24580" name="Picture 4" descr="Hi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2736" y="762000"/>
            <a:ext cx="395502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5702039"/>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t>Encapsulation is not Information Hiding</a:t>
            </a:r>
          </a:p>
        </p:txBody>
      </p:sp>
      <p:sp>
        <p:nvSpPr>
          <p:cNvPr id="25603" name="Content Placeholder 2"/>
          <p:cNvSpPr>
            <a:spLocks noGrp="1"/>
          </p:cNvSpPr>
          <p:nvPr>
            <p:ph sz="quarter" idx="10"/>
          </p:nvPr>
        </p:nvSpPr>
        <p:spPr/>
        <p:txBody>
          <a:bodyPr/>
          <a:lstStyle/>
          <a:p>
            <a:pPr>
              <a:spcAft>
                <a:spcPct val="0"/>
              </a:spcAft>
            </a:pPr>
            <a:endParaRPr lang="en-US" altLang="en-US" dirty="0" smtClean="0"/>
          </a:p>
          <a:p>
            <a:pPr>
              <a:lnSpc>
                <a:spcPct val="100000"/>
              </a:lnSpc>
              <a:spcAft>
                <a:spcPct val="0"/>
              </a:spcAft>
            </a:pPr>
            <a:r>
              <a:rPr lang="en-US" altLang="en-US" dirty="0" smtClean="0"/>
              <a:t>Encapsulation is just the container we need to place our similar items like fields and methods, While Data Hiding is protecting your data from outside world (Clients and Consumers</a:t>
            </a:r>
            <a:r>
              <a:rPr lang="en-US" altLang="en-US" dirty="0" smtClean="0"/>
              <a:t>)</a:t>
            </a:r>
          </a:p>
          <a:p>
            <a:pPr>
              <a:lnSpc>
                <a:spcPct val="100000"/>
              </a:lnSpc>
              <a:spcAft>
                <a:spcPct val="0"/>
              </a:spcAft>
            </a:pPr>
            <a:endParaRPr lang="en-US" altLang="en-US" dirty="0" smtClean="0"/>
          </a:p>
          <a:p>
            <a:pPr>
              <a:lnSpc>
                <a:spcPct val="100000"/>
              </a:lnSpc>
              <a:spcAft>
                <a:spcPct val="0"/>
              </a:spcAft>
            </a:pPr>
            <a:r>
              <a:rPr lang="en-US" altLang="en-US" dirty="0" smtClean="0"/>
              <a:t>Data Hiding is not possible without Encapsulation. You can't hide your data without putting it in some form of container. But yes Encapsulation is possible without hiding your data. Put all things public and you can the see the affect</a:t>
            </a:r>
            <a:r>
              <a:rPr lang="en-US" altLang="en-US" dirty="0" smtClean="0"/>
              <a:t>.</a:t>
            </a:r>
          </a:p>
          <a:p>
            <a:pPr>
              <a:lnSpc>
                <a:spcPct val="100000"/>
              </a:lnSpc>
              <a:spcAft>
                <a:spcPct val="0"/>
              </a:spcAft>
            </a:pPr>
            <a:endParaRPr lang="en-US" altLang="en-US" dirty="0" smtClean="0"/>
          </a:p>
          <a:p>
            <a:pPr>
              <a:lnSpc>
                <a:spcPct val="100000"/>
              </a:lnSpc>
              <a:spcAft>
                <a:spcPct val="0"/>
              </a:spcAft>
            </a:pPr>
            <a:r>
              <a:rPr lang="en-US" altLang="en-US" dirty="0" smtClean="0"/>
              <a:t>Keeping instance variable and getters/setters methods as public is still Encapsulation but this way we are not achieving Data Hiding.</a:t>
            </a:r>
          </a:p>
        </p:txBody>
      </p:sp>
    </p:spTree>
    <p:extLst>
      <p:ext uri="{BB962C8B-B14F-4D97-AF65-F5344CB8AC3E}">
        <p14:creationId xmlns:p14="http://schemas.microsoft.com/office/powerpoint/2010/main" val="2279499075"/>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t>Encapsulation is not Information Hiding (Contd..)</a:t>
            </a:r>
          </a:p>
        </p:txBody>
      </p:sp>
      <p:sp>
        <p:nvSpPr>
          <p:cNvPr id="10243" name="Content Placeholder 2"/>
          <p:cNvSpPr>
            <a:spLocks noGrp="1"/>
          </p:cNvSpPr>
          <p:nvPr>
            <p:ph sz="quarter" idx="10"/>
          </p:nvPr>
        </p:nvSpPr>
        <p:spPr>
          <a:xfrm>
            <a:off x="609441" y="990600"/>
            <a:ext cx="11274663" cy="5334000"/>
          </a:xfrm>
        </p:spPr>
        <p:txBody>
          <a:bodyPr/>
          <a:lstStyle/>
          <a:p>
            <a:pPr marL="0" indent="0">
              <a:lnSpc>
                <a:spcPct val="100000"/>
              </a:lnSpc>
              <a:spcAft>
                <a:spcPct val="0"/>
              </a:spcAft>
              <a:buFont typeface="Wingdings" panose="05000000000000000000" pitchFamily="2" charset="2"/>
              <a:buNone/>
              <a:defRPr/>
            </a:pPr>
            <a:r>
              <a:rPr lang="en-US" altLang="en-US" dirty="0" smtClean="0"/>
              <a:t>Consider a </a:t>
            </a:r>
            <a:r>
              <a:rPr lang="en-US" altLang="en-US" dirty="0" smtClean="0">
                <a:solidFill>
                  <a:schemeClr val="accent1">
                    <a:lumMod val="60000"/>
                    <a:lumOff val="40000"/>
                  </a:schemeClr>
                </a:solidFill>
              </a:rPr>
              <a:t>class</a:t>
            </a:r>
            <a:r>
              <a:rPr lang="en-US" altLang="en-US" dirty="0" smtClean="0"/>
              <a:t> Position-</a:t>
            </a:r>
          </a:p>
          <a:p>
            <a:pPr marL="0" indent="0">
              <a:lnSpc>
                <a:spcPct val="100000"/>
              </a:lnSpc>
              <a:spcAft>
                <a:spcPct val="0"/>
              </a:spcAft>
              <a:buFont typeface="Arial" charset="0"/>
              <a:buNone/>
              <a:defRPr/>
            </a:pPr>
            <a:endParaRPr lang="en-US" altLang="en-US" dirty="0" smtClean="0"/>
          </a:p>
          <a:p>
            <a:pPr marL="0" indent="0">
              <a:lnSpc>
                <a:spcPct val="100000"/>
              </a:lnSpc>
              <a:spcAft>
                <a:spcPct val="0"/>
              </a:spcAft>
              <a:buFont typeface="Arial" charset="0"/>
              <a:buNone/>
              <a:defRPr/>
            </a:pPr>
            <a:endParaRPr lang="en-US" altLang="en-US" dirty="0" smtClean="0"/>
          </a:p>
          <a:p>
            <a:pPr marL="0" indent="0">
              <a:lnSpc>
                <a:spcPct val="100000"/>
              </a:lnSpc>
              <a:spcAft>
                <a:spcPct val="0"/>
              </a:spcAft>
              <a:buFont typeface="Arial" charset="0"/>
              <a:buNone/>
              <a:defRPr/>
            </a:pPr>
            <a:endParaRPr lang="en-US" altLang="en-US" dirty="0" smtClean="0"/>
          </a:p>
          <a:p>
            <a:pPr>
              <a:lnSpc>
                <a:spcPct val="100000"/>
              </a:lnSpc>
              <a:spcAft>
                <a:spcPct val="0"/>
              </a:spcAft>
              <a:defRPr/>
            </a:pPr>
            <a:r>
              <a:rPr lang="en-US" altLang="en-US" sz="1400" dirty="0" smtClean="0"/>
              <a:t>At present Position is nothing but a bag of data. </a:t>
            </a:r>
          </a:p>
          <a:p>
            <a:pPr>
              <a:lnSpc>
                <a:spcPct val="100000"/>
              </a:lnSpc>
              <a:spcAft>
                <a:spcPct val="0"/>
              </a:spcAft>
              <a:defRPr/>
            </a:pPr>
            <a:r>
              <a:rPr lang="en-US" altLang="en-US" sz="1400" dirty="0" smtClean="0"/>
              <a:t>To utilize those objects of Position, class </a:t>
            </a:r>
            <a:r>
              <a:rPr lang="en-US" altLang="en-US" sz="1400" dirty="0" err="1" smtClean="0"/>
              <a:t>PositionUtility</a:t>
            </a:r>
            <a:r>
              <a:rPr lang="en-US" altLang="en-US" sz="1400" dirty="0" smtClean="0"/>
              <a:t> contains methods for calculating the distance and heading.</a:t>
            </a:r>
          </a:p>
          <a:p>
            <a:pPr marL="0" indent="0">
              <a:spcAft>
                <a:spcPct val="0"/>
              </a:spcAft>
              <a:buFont typeface="Arial" charset="0"/>
              <a:buNone/>
              <a:defRPr/>
            </a:pPr>
            <a:endParaRPr lang="en-US" altLang="en-US" dirty="0" smtClean="0"/>
          </a:p>
          <a:p>
            <a:pPr marL="0" indent="0">
              <a:spcAft>
                <a:spcPct val="0"/>
              </a:spcAft>
              <a:buFont typeface="Arial" charset="0"/>
              <a:buNone/>
              <a:defRPr/>
            </a:pPr>
            <a:r>
              <a:rPr lang="en-US" altLang="en-US" dirty="0" smtClean="0"/>
              <a:t>	</a:t>
            </a:r>
          </a:p>
          <a:p>
            <a:pPr marL="0" indent="0">
              <a:spcAft>
                <a:spcPct val="0"/>
              </a:spcAft>
              <a:buFont typeface="Arial" charset="0"/>
              <a:buNone/>
              <a:defRPr/>
            </a:pPr>
            <a:endParaRPr lang="en-US" altLang="en-US" dirty="0" smtClean="0"/>
          </a:p>
          <a:p>
            <a:pPr marL="0" indent="0">
              <a:spcAft>
                <a:spcPct val="0"/>
              </a:spcAft>
              <a:buFont typeface="Arial" charset="0"/>
              <a:buNone/>
              <a:defRPr/>
            </a:pPr>
            <a:endParaRPr lang="en-US" altLang="en-US" dirty="0" smtClean="0"/>
          </a:p>
          <a:p>
            <a:pPr marL="0" indent="0">
              <a:spcAft>
                <a:spcPct val="0"/>
              </a:spcAft>
              <a:buFont typeface="Arial" charset="0"/>
              <a:buNone/>
              <a:defRPr/>
            </a:pPr>
            <a:endParaRPr lang="en-US" altLang="en-US" dirty="0" smtClean="0"/>
          </a:p>
          <a:p>
            <a:pPr marL="0" indent="0">
              <a:spcAft>
                <a:spcPct val="0"/>
              </a:spcAft>
              <a:buFont typeface="Arial" charset="0"/>
              <a:buNone/>
              <a:defRPr/>
            </a:pPr>
            <a:endParaRPr lang="en-US" altLang="en-US" dirty="0" smtClean="0"/>
          </a:p>
          <a:p>
            <a:pPr marL="0" indent="0">
              <a:spcAft>
                <a:spcPct val="0"/>
              </a:spcAft>
              <a:buFont typeface="Arial" charset="0"/>
              <a:buNone/>
              <a:defRPr/>
            </a:pPr>
            <a:endParaRPr lang="en-US" altLang="en-US" dirty="0" smtClean="0"/>
          </a:p>
          <a:p>
            <a:pPr marL="0" indent="0">
              <a:spcAft>
                <a:spcPct val="0"/>
              </a:spcAft>
              <a:buFont typeface="Arial" charset="0"/>
              <a:buNone/>
              <a:defRPr/>
            </a:pPr>
            <a:endParaRPr lang="en-US" altLang="en-US" dirty="0" smtClean="0"/>
          </a:p>
          <a:p>
            <a:pPr marL="0" indent="0">
              <a:spcAft>
                <a:spcPct val="0"/>
              </a:spcAft>
              <a:buFont typeface="Arial" charset="0"/>
              <a:buNone/>
              <a:defRPr/>
            </a:pPr>
            <a:endParaRPr lang="en-US" altLang="en-US" dirty="0" smtClean="0"/>
          </a:p>
          <a:p>
            <a:pPr marL="0" indent="0">
              <a:spcAft>
                <a:spcPct val="0"/>
              </a:spcAft>
              <a:buFont typeface="Arial" charset="0"/>
              <a:buNone/>
              <a:defRPr/>
            </a:pPr>
            <a:endParaRPr lang="en-US" altLang="en-US" dirty="0" smtClean="0"/>
          </a:p>
          <a:p>
            <a:pPr marL="0" indent="0">
              <a:spcAft>
                <a:spcPct val="0"/>
              </a:spcAft>
              <a:buFont typeface="Arial" charset="0"/>
              <a:buNone/>
              <a:defRPr/>
            </a:pPr>
            <a:endParaRPr lang="en-US" altLang="en-US" dirty="0"/>
          </a:p>
          <a:p>
            <a:pPr marL="0" indent="0">
              <a:spcAft>
                <a:spcPct val="0"/>
              </a:spcAft>
              <a:buFont typeface="Arial" charset="0"/>
              <a:buNone/>
              <a:defRPr/>
            </a:pPr>
            <a:r>
              <a:rPr lang="en-US" altLang="en-US" sz="1400" dirty="0" smtClean="0"/>
              <a:t>Are Position </a:t>
            </a:r>
            <a:r>
              <a:rPr lang="en-US" altLang="en-US" sz="1400" dirty="0"/>
              <a:t>and </a:t>
            </a:r>
            <a:r>
              <a:rPr lang="en-US" altLang="en-US" sz="1400" dirty="0" err="1"/>
              <a:t>PositionUtility</a:t>
            </a:r>
            <a:r>
              <a:rPr lang="en-US" altLang="en-US" sz="1400" dirty="0"/>
              <a:t> are not properly Object Oriented though JAVA is OO </a:t>
            </a:r>
            <a:r>
              <a:rPr lang="en-US" altLang="en-US" sz="1400" dirty="0" smtClean="0"/>
              <a:t>language</a:t>
            </a:r>
            <a:r>
              <a:rPr lang="en-US" altLang="en-US" sz="1400" dirty="0"/>
              <a:t> </a:t>
            </a:r>
            <a:r>
              <a:rPr lang="en-US" altLang="en-US" sz="1400" dirty="0" smtClean="0">
                <a:solidFill>
                  <a:schemeClr val="accent1">
                    <a:lumMod val="60000"/>
                    <a:lumOff val="40000"/>
                  </a:schemeClr>
                </a:solidFill>
              </a:rPr>
              <a:t>???</a:t>
            </a:r>
            <a:r>
              <a:rPr lang="en-US" altLang="en-US" sz="1400" dirty="0" smtClean="0"/>
              <a:t> – </a:t>
            </a:r>
            <a:r>
              <a:rPr lang="en-US" altLang="en-US" sz="1400" b="1" dirty="0" smtClean="0">
                <a:solidFill>
                  <a:schemeClr val="accent1">
                    <a:lumMod val="60000"/>
                    <a:lumOff val="40000"/>
                  </a:schemeClr>
                </a:solidFill>
              </a:rPr>
              <a:t>NO</a:t>
            </a:r>
          </a:p>
          <a:p>
            <a:pPr marL="0" indent="0">
              <a:spcAft>
                <a:spcPct val="0"/>
              </a:spcAft>
              <a:buFont typeface="Arial" charset="0"/>
              <a:buNone/>
              <a:defRPr/>
            </a:pPr>
            <a:endParaRPr lang="en-US" altLang="en-US" dirty="0" smtClean="0"/>
          </a:p>
          <a:p>
            <a:pPr>
              <a:spcAft>
                <a:spcPct val="0"/>
              </a:spcAft>
              <a:defRPr/>
            </a:pPr>
            <a:r>
              <a:rPr lang="en-US" altLang="en-US" sz="1400" dirty="0" smtClean="0"/>
              <a:t>Here </a:t>
            </a:r>
            <a:r>
              <a:rPr lang="en-US" altLang="en-US" sz="1400" dirty="0"/>
              <a:t>position is simple data structure and </a:t>
            </a:r>
            <a:r>
              <a:rPr lang="en-US" altLang="en-US" sz="1400" dirty="0" err="1"/>
              <a:t>PositionUtility</a:t>
            </a:r>
            <a:r>
              <a:rPr lang="en-US" altLang="en-US" sz="1400" dirty="0"/>
              <a:t> is repository of </a:t>
            </a:r>
            <a:r>
              <a:rPr lang="en-US" altLang="en-US" sz="1400" dirty="0" err="1"/>
              <a:t>mehtods</a:t>
            </a:r>
            <a:r>
              <a:rPr lang="en-US" altLang="en-US" sz="1400" dirty="0"/>
              <a:t>.</a:t>
            </a:r>
          </a:p>
          <a:p>
            <a:pPr marL="0" indent="0">
              <a:spcAft>
                <a:spcPct val="0"/>
              </a:spcAft>
              <a:buFont typeface="Arial" charset="0"/>
              <a:buNone/>
              <a:defRPr/>
            </a:pPr>
            <a:endParaRPr lang="en-US" altLang="en-US" b="1" dirty="0" smtClean="0"/>
          </a:p>
        </p:txBody>
      </p:sp>
      <p:pic>
        <p:nvPicPr>
          <p:cNvPr id="26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588" y="1381126"/>
            <a:ext cx="3351927"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735" y="2786748"/>
            <a:ext cx="7059361"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6106858"/>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t>Encapsulation is not Information Hiding (Contd..)</a:t>
            </a:r>
          </a:p>
        </p:txBody>
      </p:sp>
      <p:sp>
        <p:nvSpPr>
          <p:cNvPr id="3" name="Content Placeholder 2"/>
          <p:cNvSpPr>
            <a:spLocks noGrp="1"/>
          </p:cNvSpPr>
          <p:nvPr>
            <p:ph sz="quarter" idx="10"/>
          </p:nvPr>
        </p:nvSpPr>
        <p:spPr/>
        <p:txBody>
          <a:bodyPr/>
          <a:lstStyle/>
          <a:p>
            <a:pPr marL="0" indent="0">
              <a:buFont typeface="Arial" charset="0"/>
              <a:buNone/>
              <a:defRPr/>
            </a:pPr>
            <a:r>
              <a:rPr lang="en-US" sz="1400" dirty="0" smtClean="0"/>
              <a:t>Bundle the data with methods in Position class:</a:t>
            </a:r>
          </a:p>
          <a:p>
            <a:pPr marL="0" indent="0">
              <a:buFont typeface="Arial" charset="0"/>
              <a:buNone/>
              <a:defRPr/>
            </a:pPr>
            <a:r>
              <a:rPr lang="en-US" dirty="0" smtClean="0"/>
              <a:t>	</a:t>
            </a:r>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a:p>
          <a:p>
            <a:pPr>
              <a:defRPr/>
            </a:pPr>
            <a:endParaRPr lang="en-US" sz="1400" dirty="0" smtClean="0"/>
          </a:p>
          <a:p>
            <a:pPr>
              <a:defRPr/>
            </a:pPr>
            <a:r>
              <a:rPr lang="en-US" sz="1400" dirty="0" smtClean="0"/>
              <a:t>This </a:t>
            </a:r>
            <a:r>
              <a:rPr lang="en-US" sz="1400" dirty="0">
                <a:solidFill>
                  <a:schemeClr val="accent1">
                    <a:lumMod val="60000"/>
                    <a:lumOff val="40000"/>
                  </a:schemeClr>
                </a:solidFill>
              </a:rPr>
              <a:t>bundling</a:t>
            </a:r>
            <a:r>
              <a:rPr lang="en-US" sz="1400" dirty="0"/>
              <a:t> is called </a:t>
            </a:r>
            <a:r>
              <a:rPr lang="en-US" sz="1400" dirty="0">
                <a:solidFill>
                  <a:schemeClr val="accent1">
                    <a:lumMod val="60000"/>
                    <a:lumOff val="40000"/>
                  </a:schemeClr>
                </a:solidFill>
              </a:rPr>
              <a:t>Encapsulation</a:t>
            </a:r>
            <a:r>
              <a:rPr lang="en-US" sz="1400" dirty="0"/>
              <a:t>.</a:t>
            </a:r>
            <a:r>
              <a:rPr lang="en-US" dirty="0"/>
              <a:t> </a:t>
            </a:r>
          </a:p>
          <a:p>
            <a:pPr>
              <a:defRPr/>
            </a:pPr>
            <a:r>
              <a:rPr lang="en-US" sz="1400" dirty="0" smtClean="0"/>
              <a:t>As of now it do not provide any </a:t>
            </a:r>
            <a:r>
              <a:rPr lang="en-US" sz="1400" dirty="0" smtClean="0">
                <a:solidFill>
                  <a:schemeClr val="accent1">
                    <a:lumMod val="60000"/>
                    <a:lumOff val="40000"/>
                  </a:schemeClr>
                </a:solidFill>
              </a:rPr>
              <a:t>data protection or security</a:t>
            </a:r>
            <a:r>
              <a:rPr lang="en-US" sz="1400" dirty="0" smtClean="0"/>
              <a:t>. </a:t>
            </a:r>
            <a:r>
              <a:rPr lang="en-US" dirty="0" smtClean="0"/>
              <a:t>	</a:t>
            </a:r>
            <a:r>
              <a:rPr lang="en-US" dirty="0"/>
              <a:t>	</a:t>
            </a:r>
            <a:endParaRPr lang="en-US" dirty="0" smtClean="0"/>
          </a:p>
          <a:p>
            <a:pPr>
              <a:defRPr/>
            </a:pPr>
            <a:endParaRPr lang="en-US" dirty="0" smtClean="0"/>
          </a:p>
        </p:txBody>
      </p:sp>
      <p:pic>
        <p:nvPicPr>
          <p:cNvPr id="276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589" y="1276350"/>
            <a:ext cx="6386436"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8077366"/>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09441" y="304800"/>
            <a:ext cx="11274663" cy="685800"/>
          </a:xfrm>
        </p:spPr>
        <p:txBody>
          <a:bodyPr/>
          <a:lstStyle/>
          <a:p>
            <a:r>
              <a:rPr lang="en-US" altLang="en-US" smtClean="0"/>
              <a:t>Encapsulation is not Information Hiding (Contd..)</a:t>
            </a:r>
          </a:p>
        </p:txBody>
      </p:sp>
      <p:sp>
        <p:nvSpPr>
          <p:cNvPr id="12291" name="Content Placeholder 2"/>
          <p:cNvSpPr>
            <a:spLocks noGrp="1"/>
          </p:cNvSpPr>
          <p:nvPr>
            <p:ph sz="quarter" idx="10"/>
          </p:nvPr>
        </p:nvSpPr>
        <p:spPr/>
        <p:txBody>
          <a:bodyPr/>
          <a:lstStyle/>
          <a:p>
            <a:pPr>
              <a:spcAft>
                <a:spcPct val="0"/>
              </a:spcAft>
              <a:defRPr/>
            </a:pPr>
            <a:r>
              <a:rPr lang="en-US" altLang="en-US" sz="1400" dirty="0" smtClean="0">
                <a:solidFill>
                  <a:schemeClr val="accent1">
                    <a:lumMod val="60000"/>
                    <a:lumOff val="40000"/>
                  </a:schemeClr>
                </a:solidFill>
              </a:rPr>
              <a:t>Restrict the acceptable values </a:t>
            </a:r>
            <a:r>
              <a:rPr lang="en-US" altLang="en-US" sz="1400" dirty="0" smtClean="0"/>
              <a:t>of latitude and longitude through public setters. </a:t>
            </a:r>
            <a:r>
              <a:rPr lang="en-US" altLang="en-US" dirty="0" smtClean="0"/>
              <a:t>	</a:t>
            </a:r>
          </a:p>
          <a:p>
            <a:pPr>
              <a:spcAft>
                <a:spcPct val="0"/>
              </a:spcAft>
              <a:defRPr/>
            </a:pPr>
            <a:endParaRPr lang="en-US" altLang="en-US" dirty="0"/>
          </a:p>
          <a:p>
            <a:pPr>
              <a:spcAft>
                <a:spcPct val="0"/>
              </a:spcAft>
              <a:defRPr/>
            </a:pPr>
            <a:endParaRPr lang="en-US" altLang="en-US" dirty="0" smtClean="0"/>
          </a:p>
          <a:p>
            <a:pPr>
              <a:spcAft>
                <a:spcPct val="0"/>
              </a:spcAft>
              <a:defRPr/>
            </a:pPr>
            <a:endParaRPr lang="en-US" altLang="en-US" dirty="0"/>
          </a:p>
          <a:p>
            <a:pPr>
              <a:spcAft>
                <a:spcPct val="0"/>
              </a:spcAft>
              <a:defRPr/>
            </a:pPr>
            <a:endParaRPr lang="en-US" altLang="en-US" dirty="0" smtClean="0"/>
          </a:p>
          <a:p>
            <a:pPr>
              <a:spcAft>
                <a:spcPct val="0"/>
              </a:spcAft>
              <a:defRPr/>
            </a:pPr>
            <a:endParaRPr lang="en-US" altLang="en-US" dirty="0"/>
          </a:p>
          <a:p>
            <a:pPr>
              <a:spcAft>
                <a:spcPct val="0"/>
              </a:spcAft>
              <a:defRPr/>
            </a:pPr>
            <a:endParaRPr lang="en-US" altLang="en-US" dirty="0" smtClean="0"/>
          </a:p>
          <a:p>
            <a:pPr>
              <a:spcAft>
                <a:spcPct val="0"/>
              </a:spcAft>
              <a:defRPr/>
            </a:pPr>
            <a:endParaRPr lang="en-US" altLang="en-US" dirty="0"/>
          </a:p>
          <a:p>
            <a:pPr>
              <a:spcAft>
                <a:spcPct val="0"/>
              </a:spcAft>
              <a:defRPr/>
            </a:pPr>
            <a:endParaRPr lang="en-US" altLang="en-US" dirty="0" smtClean="0"/>
          </a:p>
          <a:p>
            <a:pPr>
              <a:spcAft>
                <a:spcPct val="0"/>
              </a:spcAft>
              <a:defRPr/>
            </a:pPr>
            <a:endParaRPr lang="en-US" altLang="en-US" dirty="0"/>
          </a:p>
          <a:p>
            <a:pPr>
              <a:spcAft>
                <a:spcPct val="0"/>
              </a:spcAft>
              <a:defRPr/>
            </a:pPr>
            <a:endParaRPr lang="en-US" altLang="en-US" dirty="0" smtClean="0"/>
          </a:p>
          <a:p>
            <a:pPr>
              <a:spcAft>
                <a:spcPct val="0"/>
              </a:spcAft>
              <a:defRPr/>
            </a:pPr>
            <a:endParaRPr lang="en-US" altLang="en-US" dirty="0"/>
          </a:p>
          <a:p>
            <a:pPr>
              <a:spcAft>
                <a:spcPct val="0"/>
              </a:spcAft>
              <a:defRPr/>
            </a:pPr>
            <a:endParaRPr lang="en-US" altLang="en-US" dirty="0" smtClean="0"/>
          </a:p>
          <a:p>
            <a:pPr>
              <a:spcAft>
                <a:spcPct val="0"/>
              </a:spcAft>
              <a:defRPr/>
            </a:pPr>
            <a:endParaRPr lang="en-US" altLang="en-US" dirty="0"/>
          </a:p>
          <a:p>
            <a:pPr>
              <a:spcAft>
                <a:spcPct val="0"/>
              </a:spcAft>
              <a:defRPr/>
            </a:pPr>
            <a:endParaRPr lang="en-US" altLang="en-US" dirty="0" smtClean="0"/>
          </a:p>
          <a:p>
            <a:pPr>
              <a:spcAft>
                <a:spcPct val="0"/>
              </a:spcAft>
              <a:defRPr/>
            </a:pPr>
            <a:endParaRPr lang="en-US" altLang="en-US" dirty="0"/>
          </a:p>
          <a:p>
            <a:pPr>
              <a:spcAft>
                <a:spcPct val="0"/>
              </a:spcAft>
              <a:defRPr/>
            </a:pPr>
            <a:endParaRPr lang="en-US" altLang="en-US" dirty="0" smtClean="0"/>
          </a:p>
          <a:p>
            <a:pPr>
              <a:spcAft>
                <a:spcPct val="0"/>
              </a:spcAft>
              <a:defRPr/>
            </a:pPr>
            <a:endParaRPr lang="en-US" altLang="en-US" dirty="0"/>
          </a:p>
          <a:p>
            <a:pPr>
              <a:spcAft>
                <a:spcPct val="0"/>
              </a:spcAft>
              <a:defRPr/>
            </a:pPr>
            <a:endParaRPr lang="en-US" altLang="en-US" dirty="0" smtClean="0"/>
          </a:p>
          <a:p>
            <a:pPr>
              <a:spcAft>
                <a:spcPct val="0"/>
              </a:spcAft>
              <a:defRPr/>
            </a:pPr>
            <a:endParaRPr lang="en-US" altLang="en-US" dirty="0"/>
          </a:p>
          <a:p>
            <a:pPr>
              <a:spcAft>
                <a:spcPct val="0"/>
              </a:spcAft>
              <a:defRPr/>
            </a:pPr>
            <a:endParaRPr lang="en-US" altLang="en-US" dirty="0" smtClean="0"/>
          </a:p>
          <a:p>
            <a:pPr>
              <a:spcAft>
                <a:spcPct val="0"/>
              </a:spcAft>
              <a:defRPr/>
            </a:pPr>
            <a:endParaRPr lang="en-US" altLang="en-US" dirty="0" smtClean="0"/>
          </a:p>
          <a:p>
            <a:pPr>
              <a:spcAft>
                <a:spcPct val="0"/>
              </a:spcAft>
              <a:defRPr/>
            </a:pPr>
            <a:r>
              <a:rPr lang="en-US" altLang="en-US" sz="1400" dirty="0" smtClean="0"/>
              <a:t>Here </a:t>
            </a:r>
            <a:r>
              <a:rPr lang="en-US" altLang="en-US" sz="1400" dirty="0" smtClean="0">
                <a:solidFill>
                  <a:schemeClr val="accent1">
                    <a:lumMod val="60000"/>
                    <a:lumOff val="40000"/>
                  </a:schemeClr>
                </a:solidFill>
              </a:rPr>
              <a:t>Data (Information) hiding </a:t>
            </a:r>
            <a:r>
              <a:rPr lang="en-US" altLang="en-US" sz="1400" dirty="0" smtClean="0"/>
              <a:t>is implemented </a:t>
            </a:r>
            <a:r>
              <a:rPr lang="en-US" altLang="en-US" sz="1400" dirty="0" smtClean="0">
                <a:solidFill>
                  <a:schemeClr val="accent1">
                    <a:lumMod val="60000"/>
                    <a:lumOff val="40000"/>
                  </a:schemeClr>
                </a:solidFill>
              </a:rPr>
              <a:t>through</a:t>
            </a:r>
            <a:r>
              <a:rPr lang="en-US" altLang="en-US" sz="1400" dirty="0" smtClean="0"/>
              <a:t> </a:t>
            </a:r>
            <a:r>
              <a:rPr lang="en-US" altLang="en-US" sz="1400" dirty="0" smtClean="0">
                <a:solidFill>
                  <a:schemeClr val="accent1">
                    <a:lumMod val="60000"/>
                    <a:lumOff val="40000"/>
                  </a:schemeClr>
                </a:solidFill>
              </a:rPr>
              <a:t>Encapsulation</a:t>
            </a:r>
            <a:r>
              <a:rPr lang="en-US" altLang="en-US" sz="1400" dirty="0" smtClean="0"/>
              <a:t>..</a:t>
            </a:r>
            <a:endParaRPr lang="en-US" altLang="en-US" sz="1400" dirty="0"/>
          </a:p>
          <a:p>
            <a:pPr>
              <a:spcAft>
                <a:spcPct val="0"/>
              </a:spcAft>
              <a:defRPr/>
            </a:pPr>
            <a:endParaRPr lang="en-US" altLang="en-US" dirty="0" smtClean="0"/>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735" y="1371601"/>
            <a:ext cx="7846556"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1934463"/>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mtClean="0"/>
              <a:t>Why Data Hiding is Important</a:t>
            </a:r>
          </a:p>
        </p:txBody>
      </p:sp>
      <p:sp>
        <p:nvSpPr>
          <p:cNvPr id="3" name="Content Placeholder 2"/>
          <p:cNvSpPr>
            <a:spLocks noGrp="1"/>
          </p:cNvSpPr>
          <p:nvPr>
            <p:ph sz="quarter" idx="10"/>
          </p:nvPr>
        </p:nvSpPr>
        <p:spPr/>
        <p:txBody>
          <a:bodyPr/>
          <a:lstStyle/>
          <a:p>
            <a:pPr>
              <a:defRPr/>
            </a:pPr>
            <a:r>
              <a:rPr lang="en-US" dirty="0" smtClean="0"/>
              <a:t>Let’s look at below example</a:t>
            </a:r>
          </a:p>
          <a:p>
            <a:pPr>
              <a:defRPr/>
            </a:pPr>
            <a:endParaRPr lang="en-US" dirty="0"/>
          </a:p>
          <a:p>
            <a:pPr>
              <a:defRPr/>
            </a:pPr>
            <a:endParaRPr lang="en-US" dirty="0" smtClean="0"/>
          </a:p>
          <a:p>
            <a:pPr>
              <a:defRPr/>
            </a:pPr>
            <a:endParaRPr lang="en-US" dirty="0"/>
          </a:p>
          <a:p>
            <a:pPr>
              <a:defRPr/>
            </a:pPr>
            <a:endParaRPr lang="en-US" dirty="0" smtClean="0"/>
          </a:p>
          <a:p>
            <a:pPr>
              <a:defRPr/>
            </a:pPr>
            <a:endParaRPr lang="en-US" dirty="0"/>
          </a:p>
          <a:p>
            <a:pPr>
              <a:defRPr/>
            </a:pPr>
            <a:endParaRPr lang="en-US" dirty="0" smtClean="0"/>
          </a:p>
          <a:p>
            <a:pPr>
              <a:defRPr/>
            </a:pPr>
            <a:endParaRPr lang="en-US" dirty="0"/>
          </a:p>
          <a:p>
            <a:pPr>
              <a:defRPr/>
            </a:pPr>
            <a:endParaRPr lang="en-US" dirty="0" smtClean="0"/>
          </a:p>
          <a:p>
            <a:pPr>
              <a:defRPr/>
            </a:pPr>
            <a:endParaRPr lang="en-US" dirty="0"/>
          </a:p>
          <a:p>
            <a:pPr>
              <a:defRPr/>
            </a:pPr>
            <a:endParaRPr lang="en-US" dirty="0" smtClean="0"/>
          </a:p>
          <a:p>
            <a:pPr>
              <a:defRPr/>
            </a:pPr>
            <a:endParaRPr lang="en-US" dirty="0"/>
          </a:p>
          <a:p>
            <a:pPr>
              <a:defRPr/>
            </a:pPr>
            <a:endParaRPr lang="en-US" dirty="0" smtClean="0"/>
          </a:p>
          <a:p>
            <a:pPr>
              <a:defRPr/>
            </a:pPr>
            <a:endParaRPr lang="en-US" dirty="0"/>
          </a:p>
          <a:p>
            <a:pPr>
              <a:defRPr/>
            </a:pPr>
            <a:endParaRPr lang="en-US" dirty="0" smtClean="0"/>
          </a:p>
          <a:p>
            <a:pPr marL="0" indent="0">
              <a:buFont typeface="Wingdings" panose="05000000000000000000" pitchFamily="2" charset="2"/>
              <a:buNone/>
              <a:defRPr/>
            </a:pPr>
            <a:endParaRPr lang="en-US" dirty="0" smtClean="0"/>
          </a:p>
          <a:p>
            <a:pPr marL="0" indent="0">
              <a:buFont typeface="Wingdings" panose="05000000000000000000" pitchFamily="2" charset="2"/>
              <a:buNone/>
              <a:defRPr/>
            </a:pPr>
            <a:r>
              <a:rPr lang="en-US" dirty="0" smtClean="0"/>
              <a:t>Now consider below main method:</a:t>
            </a:r>
          </a:p>
          <a:p>
            <a:pPr marL="0" indent="0">
              <a:buFont typeface="Wingdings" panose="05000000000000000000" pitchFamily="2" charset="2"/>
              <a:buNone/>
              <a:defRPr/>
            </a:pPr>
            <a:endParaRPr lang="en-US" dirty="0" smtClean="0"/>
          </a:p>
          <a:p>
            <a:pPr>
              <a:defRPr/>
            </a:pPr>
            <a:endParaRPr lang="en-US" dirty="0"/>
          </a:p>
        </p:txBody>
      </p:sp>
      <p:pic>
        <p:nvPicPr>
          <p:cNvPr id="297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324" y="1295400"/>
            <a:ext cx="7313295"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70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907" y="5010150"/>
            <a:ext cx="4786653"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3476094"/>
      </p:ext>
    </p:extLst>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mtClean="0"/>
              <a:t>Why Data Hiding is Important (Contd..)</a:t>
            </a:r>
          </a:p>
        </p:txBody>
      </p:sp>
      <p:sp>
        <p:nvSpPr>
          <p:cNvPr id="3" name="Content Placeholder 2"/>
          <p:cNvSpPr>
            <a:spLocks noGrp="1"/>
          </p:cNvSpPr>
          <p:nvPr>
            <p:ph sz="quarter" idx="10"/>
          </p:nvPr>
        </p:nvSpPr>
        <p:spPr/>
        <p:txBody>
          <a:bodyPr/>
          <a:lstStyle/>
          <a:p>
            <a:pPr>
              <a:lnSpc>
                <a:spcPct val="100000"/>
              </a:lnSpc>
              <a:defRPr/>
            </a:pPr>
            <a:r>
              <a:rPr lang="en-US" dirty="0" smtClean="0"/>
              <a:t>In main method below </a:t>
            </a:r>
            <a:r>
              <a:rPr lang="en-US" dirty="0"/>
              <a:t>line</a:t>
            </a:r>
            <a:r>
              <a:rPr lang="en-US" dirty="0" smtClean="0"/>
              <a:t> is offending -</a:t>
            </a:r>
          </a:p>
          <a:p>
            <a:pPr marL="233362" lvl="1" indent="0">
              <a:lnSpc>
                <a:spcPct val="100000"/>
              </a:lnSpc>
              <a:buFont typeface="Wingdings" panose="05000000000000000000" pitchFamily="2" charset="2"/>
              <a:buNone/>
              <a:defRPr/>
            </a:pPr>
            <a:r>
              <a:rPr lang="en-US" dirty="0" err="1" smtClean="0"/>
              <a:t>emp.age</a:t>
            </a:r>
            <a:r>
              <a:rPr lang="en-US" dirty="0" smtClean="0"/>
              <a:t> = - 30;</a:t>
            </a:r>
          </a:p>
          <a:p>
            <a:pPr lvl="1">
              <a:lnSpc>
                <a:spcPct val="100000"/>
              </a:lnSpc>
              <a:buFont typeface="Wingdings" panose="05000000000000000000" pitchFamily="2" charset="2"/>
              <a:buChar char="Ø"/>
              <a:defRPr/>
            </a:pPr>
            <a:endParaRPr lang="en-US" dirty="0" smtClean="0"/>
          </a:p>
          <a:p>
            <a:pPr marL="233362" lvl="1" indent="0">
              <a:lnSpc>
                <a:spcPct val="100000"/>
              </a:lnSpc>
              <a:buFont typeface="Wingdings" panose="05000000000000000000" pitchFamily="2" charset="2"/>
              <a:buNone/>
              <a:defRPr/>
            </a:pPr>
            <a:r>
              <a:rPr lang="en-US" dirty="0" smtClean="0"/>
              <a:t>We just have an employee with </a:t>
            </a:r>
            <a:r>
              <a:rPr lang="en-US" dirty="0" smtClean="0">
                <a:solidFill>
                  <a:schemeClr val="bg2">
                    <a:lumMod val="60000"/>
                    <a:lumOff val="40000"/>
                  </a:schemeClr>
                </a:solidFill>
              </a:rPr>
              <a:t>negative age</a:t>
            </a:r>
            <a:r>
              <a:rPr lang="en-US" dirty="0" smtClean="0"/>
              <a:t>??</a:t>
            </a:r>
          </a:p>
          <a:p>
            <a:pPr marL="233362" lvl="1" indent="0">
              <a:lnSpc>
                <a:spcPct val="100000"/>
              </a:lnSpc>
              <a:buFont typeface="Wingdings" panose="05000000000000000000" pitchFamily="2" charset="2"/>
              <a:buNone/>
              <a:defRPr/>
            </a:pPr>
            <a:endParaRPr lang="en-US" dirty="0"/>
          </a:p>
          <a:p>
            <a:pPr lvl="1">
              <a:lnSpc>
                <a:spcPct val="100000"/>
              </a:lnSpc>
              <a:buFont typeface="Wingdings" panose="05000000000000000000" pitchFamily="2" charset="2"/>
              <a:buChar char="Ø"/>
              <a:defRPr/>
            </a:pPr>
            <a:r>
              <a:rPr lang="en-US" dirty="0" smtClean="0"/>
              <a:t>To avoid such errors, Keep the information (variables) hidden (private) from outer world and expose setter behaviors where a level of control can be implemented. </a:t>
            </a:r>
          </a:p>
          <a:p>
            <a:pPr lvl="1">
              <a:lnSpc>
                <a:spcPct val="100000"/>
              </a:lnSpc>
              <a:buFont typeface="Wingdings" panose="05000000000000000000" pitchFamily="2" charset="2"/>
              <a:buChar char="Ø"/>
              <a:defRPr/>
            </a:pPr>
            <a:r>
              <a:rPr lang="en-US" dirty="0" smtClean="0"/>
              <a:t>Like we have the public </a:t>
            </a:r>
            <a:r>
              <a:rPr lang="en-US" dirty="0" err="1" smtClean="0"/>
              <a:t>setAge</a:t>
            </a:r>
            <a:r>
              <a:rPr lang="en-US" dirty="0" smtClean="0"/>
              <a:t>() method where in we are throwing </a:t>
            </a:r>
            <a:r>
              <a:rPr lang="en-US" dirty="0" err="1" smtClean="0"/>
              <a:t>IllegalArgumentException</a:t>
            </a:r>
            <a:r>
              <a:rPr lang="en-US" dirty="0" smtClean="0"/>
              <a:t> in case someone tries to set illegal value to age.</a:t>
            </a:r>
            <a:endParaRPr lang="en-US" dirty="0"/>
          </a:p>
          <a:p>
            <a:pPr marL="233362" lvl="1" indent="0">
              <a:buFont typeface="Wingdings" panose="05000000000000000000" pitchFamily="2" charset="2"/>
              <a:buNone/>
              <a:defRPr/>
            </a:pPr>
            <a:endParaRPr lang="en-US" dirty="0" smtClean="0"/>
          </a:p>
        </p:txBody>
      </p:sp>
      <p:pic>
        <p:nvPicPr>
          <p:cNvPr id="307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3854" y="990601"/>
            <a:ext cx="2431417" cy="1357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3241301"/>
      </p:ext>
    </p:extLst>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mtClean="0"/>
              <a:t>Modularity</a:t>
            </a:r>
          </a:p>
        </p:txBody>
      </p:sp>
      <p:sp>
        <p:nvSpPr>
          <p:cNvPr id="31747" name="Content Placeholder 2"/>
          <p:cNvSpPr>
            <a:spLocks noGrp="1"/>
          </p:cNvSpPr>
          <p:nvPr>
            <p:ph sz="quarter" idx="10"/>
          </p:nvPr>
        </p:nvSpPr>
        <p:spPr/>
        <p:txBody>
          <a:bodyPr/>
          <a:lstStyle/>
          <a:p>
            <a:pPr>
              <a:spcAft>
                <a:spcPct val="0"/>
              </a:spcAft>
            </a:pPr>
            <a:r>
              <a:rPr lang="en-US" altLang="en-US" smtClean="0"/>
              <a:t>The process of decomposing a problem (program) into a set of modules so as to reduce the overall complexity of the problem. </a:t>
            </a:r>
          </a:p>
          <a:p>
            <a:pPr>
              <a:spcAft>
                <a:spcPct val="0"/>
              </a:spcAft>
            </a:pPr>
            <a:endParaRPr lang="en-US" altLang="en-US" smtClean="0"/>
          </a:p>
          <a:p>
            <a:pPr>
              <a:spcAft>
                <a:spcPct val="0"/>
              </a:spcAft>
            </a:pPr>
            <a:r>
              <a:rPr lang="en-US" altLang="en-US" smtClean="0"/>
              <a:t>Decomposition should be a set of cohesive and loosely coupled modules.</a:t>
            </a:r>
          </a:p>
          <a:p>
            <a:pPr>
              <a:spcAft>
                <a:spcPct val="0"/>
              </a:spcAft>
            </a:pPr>
            <a:endParaRPr lang="en-US" altLang="en-US" smtClean="0"/>
          </a:p>
          <a:p>
            <a:pPr>
              <a:spcAft>
                <a:spcPct val="0"/>
              </a:spcAft>
            </a:pPr>
            <a:r>
              <a:rPr lang="en-US" altLang="en-US" smtClean="0"/>
              <a:t>Modularity is intrinsically linked with encapsulation. Can be visualized as a way of mapping encapsulated abstractions into real, physical modules having high cohesion and low  coupling.</a:t>
            </a:r>
          </a:p>
          <a:p>
            <a:pPr>
              <a:spcAft>
                <a:spcPct val="0"/>
              </a:spcAft>
            </a:pPr>
            <a:endParaRPr lang="en-US" altLang="en-US" smtClean="0"/>
          </a:p>
          <a:p>
            <a:pPr>
              <a:spcAft>
                <a:spcPct val="0"/>
              </a:spcAft>
            </a:pPr>
            <a:endParaRPr lang="en-US" altLang="en-US" smtClean="0"/>
          </a:p>
        </p:txBody>
      </p:sp>
      <p:pic>
        <p:nvPicPr>
          <p:cNvPr id="3174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6539" y="3429001"/>
            <a:ext cx="3275747"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4635141"/>
      </p:ext>
    </p:extLst>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t>Benefits</a:t>
            </a:r>
          </a:p>
        </p:txBody>
      </p:sp>
      <p:sp>
        <p:nvSpPr>
          <p:cNvPr id="3" name="Content Placeholder 2"/>
          <p:cNvSpPr>
            <a:spLocks noGrp="1"/>
          </p:cNvSpPr>
          <p:nvPr>
            <p:ph sz="quarter" idx="10"/>
          </p:nvPr>
        </p:nvSpPr>
        <p:spPr>
          <a:xfrm>
            <a:off x="711015" y="990600"/>
            <a:ext cx="5281824" cy="5181600"/>
          </a:xfrm>
        </p:spPr>
        <p:txBody>
          <a:bodyPr/>
          <a:lstStyle/>
          <a:p>
            <a:pPr lvl="1">
              <a:spcAft>
                <a:spcPct val="0"/>
              </a:spcAft>
              <a:buFont typeface="Wingdings" panose="05000000000000000000" pitchFamily="2" charset="2"/>
              <a:buChar char="Ø"/>
              <a:defRPr/>
            </a:pPr>
            <a:r>
              <a:rPr lang="en-US" altLang="en-US" sz="1600" dirty="0" smtClean="0"/>
              <a:t>Scalable Development.</a:t>
            </a:r>
          </a:p>
          <a:p>
            <a:pPr lvl="1">
              <a:spcAft>
                <a:spcPct val="0"/>
              </a:spcAft>
              <a:buFont typeface="Wingdings" panose="05000000000000000000" pitchFamily="2" charset="2"/>
              <a:buChar char="Ø"/>
              <a:defRPr/>
            </a:pPr>
            <a:endParaRPr lang="en-US" altLang="en-US" sz="1600" dirty="0" smtClean="0"/>
          </a:p>
          <a:p>
            <a:pPr lvl="1">
              <a:spcAft>
                <a:spcPct val="0"/>
              </a:spcAft>
              <a:buFont typeface="Wingdings" panose="05000000000000000000" pitchFamily="2" charset="2"/>
              <a:buChar char="Ø"/>
              <a:defRPr/>
            </a:pPr>
            <a:r>
              <a:rPr lang="en-US" altLang="en-US" sz="1600" dirty="0" smtClean="0"/>
              <a:t>Testable </a:t>
            </a:r>
            <a:r>
              <a:rPr lang="en-US" altLang="en-US" sz="1600" dirty="0"/>
              <a:t>Code </a:t>
            </a:r>
            <a:r>
              <a:rPr lang="en-US" altLang="en-US" sz="1600" dirty="0" smtClean="0"/>
              <a:t>Unit.</a:t>
            </a:r>
          </a:p>
          <a:p>
            <a:pPr lvl="1">
              <a:spcAft>
                <a:spcPct val="0"/>
              </a:spcAft>
              <a:buFont typeface="Wingdings" panose="05000000000000000000" pitchFamily="2" charset="2"/>
              <a:buChar char="Ø"/>
              <a:defRPr/>
            </a:pPr>
            <a:endParaRPr lang="en-US" altLang="en-US" sz="1600" dirty="0" smtClean="0"/>
          </a:p>
          <a:p>
            <a:pPr lvl="1">
              <a:spcAft>
                <a:spcPct val="0"/>
              </a:spcAft>
              <a:buFont typeface="Wingdings" panose="05000000000000000000" pitchFamily="2" charset="2"/>
              <a:buChar char="Ø"/>
              <a:defRPr/>
            </a:pPr>
            <a:r>
              <a:rPr lang="en-US" altLang="en-US" sz="1600" dirty="0" smtClean="0"/>
              <a:t>Build </a:t>
            </a:r>
            <a:r>
              <a:rPr lang="en-US" altLang="en-US" sz="1600" dirty="0"/>
              <a:t>Robust </a:t>
            </a:r>
            <a:r>
              <a:rPr lang="en-US" altLang="en-US" sz="1600" dirty="0" smtClean="0"/>
              <a:t>System.</a:t>
            </a:r>
          </a:p>
          <a:p>
            <a:pPr lvl="1">
              <a:spcAft>
                <a:spcPct val="0"/>
              </a:spcAft>
              <a:buFont typeface="Wingdings" panose="05000000000000000000" pitchFamily="2" charset="2"/>
              <a:buChar char="Ø"/>
              <a:defRPr/>
            </a:pPr>
            <a:endParaRPr lang="en-US" altLang="en-US" sz="1600" dirty="0"/>
          </a:p>
          <a:p>
            <a:pPr lvl="1">
              <a:spcAft>
                <a:spcPct val="0"/>
              </a:spcAft>
              <a:buFont typeface="Wingdings" panose="05000000000000000000" pitchFamily="2" charset="2"/>
              <a:buChar char="Ø"/>
              <a:defRPr/>
            </a:pPr>
            <a:r>
              <a:rPr lang="en-US" altLang="en-US" sz="1600" dirty="0"/>
              <a:t>Easier Modification &amp; </a:t>
            </a:r>
            <a:r>
              <a:rPr lang="en-US" altLang="en-US" sz="1600" dirty="0" smtClean="0"/>
              <a:t>Maintenance.</a:t>
            </a:r>
          </a:p>
          <a:p>
            <a:pPr lvl="1">
              <a:spcAft>
                <a:spcPct val="0"/>
              </a:spcAft>
              <a:buFont typeface="Wingdings" panose="05000000000000000000" pitchFamily="2" charset="2"/>
              <a:buChar char="Ø"/>
              <a:defRPr/>
            </a:pPr>
            <a:endParaRPr lang="en-US" altLang="en-US" sz="1600" dirty="0" smtClean="0"/>
          </a:p>
          <a:p>
            <a:pPr lvl="1">
              <a:spcAft>
                <a:spcPct val="0"/>
              </a:spcAft>
              <a:buFont typeface="Wingdings" panose="05000000000000000000" pitchFamily="2" charset="2"/>
              <a:buChar char="Ø"/>
              <a:defRPr/>
            </a:pPr>
            <a:r>
              <a:rPr lang="en-US" altLang="en-US" sz="1600" dirty="0" smtClean="0"/>
              <a:t>Functionally Scalable.</a:t>
            </a:r>
          </a:p>
          <a:p>
            <a:pPr lvl="1">
              <a:spcAft>
                <a:spcPct val="0"/>
              </a:spcAft>
              <a:buFont typeface="Wingdings" panose="05000000000000000000" pitchFamily="2" charset="2"/>
              <a:buChar char="Ø"/>
              <a:defRPr/>
            </a:pPr>
            <a:endParaRPr lang="en-US" altLang="en-US" sz="1600" dirty="0"/>
          </a:p>
          <a:p>
            <a:pPr lvl="1">
              <a:spcAft>
                <a:spcPct val="0"/>
              </a:spcAft>
              <a:buFont typeface="Wingdings" panose="05000000000000000000" pitchFamily="2" charset="2"/>
              <a:buChar char="Ø"/>
              <a:defRPr/>
            </a:pPr>
            <a:endParaRPr lang="en-US" altLang="en-US" sz="1600" dirty="0" smtClean="0"/>
          </a:p>
          <a:p>
            <a:pPr lvl="1">
              <a:spcAft>
                <a:spcPct val="0"/>
              </a:spcAft>
              <a:buFont typeface="Wingdings" panose="05000000000000000000" pitchFamily="2" charset="2"/>
              <a:buChar char="Ø"/>
              <a:defRPr/>
            </a:pPr>
            <a:endParaRPr lang="en-US" altLang="en-US" sz="1600" dirty="0"/>
          </a:p>
          <a:p>
            <a:pPr lvl="1">
              <a:spcAft>
                <a:spcPct val="0"/>
              </a:spcAft>
              <a:buFont typeface="Wingdings" panose="05000000000000000000" pitchFamily="2" charset="2"/>
              <a:buChar char="Ø"/>
              <a:defRPr/>
            </a:pPr>
            <a:endParaRPr lang="en-US" altLang="en-US" sz="1600" dirty="0" smtClean="0"/>
          </a:p>
          <a:p>
            <a:pPr lvl="1">
              <a:spcAft>
                <a:spcPct val="0"/>
              </a:spcAft>
              <a:buFont typeface="Wingdings" panose="05000000000000000000" pitchFamily="2" charset="2"/>
              <a:buChar char="Ø"/>
              <a:defRPr/>
            </a:pPr>
            <a:endParaRPr lang="en-US" altLang="en-US" sz="1600" dirty="0"/>
          </a:p>
          <a:p>
            <a:pPr lvl="1">
              <a:spcAft>
                <a:spcPct val="0"/>
              </a:spcAft>
              <a:buFont typeface="Wingdings" panose="05000000000000000000" pitchFamily="2" charset="2"/>
              <a:buChar char="Ø"/>
              <a:defRPr/>
            </a:pPr>
            <a:r>
              <a:rPr lang="en-US" altLang="en-US" sz="1600" dirty="0" smtClean="0"/>
              <a:t>Project Jigsaw: Modularity in JAVA-9</a:t>
            </a:r>
          </a:p>
          <a:p>
            <a:pPr lvl="1">
              <a:spcAft>
                <a:spcPct val="0"/>
              </a:spcAft>
              <a:buFont typeface="Wingdings" panose="05000000000000000000" pitchFamily="2" charset="2"/>
              <a:buChar char="Ø"/>
              <a:defRPr/>
            </a:pPr>
            <a:endParaRPr lang="en-US" altLang="en-US" sz="1600" dirty="0"/>
          </a:p>
          <a:p>
            <a:pPr lvl="1">
              <a:spcAft>
                <a:spcPct val="0"/>
              </a:spcAft>
              <a:buFont typeface="Wingdings" panose="05000000000000000000" pitchFamily="2" charset="2"/>
              <a:buChar char="Ø"/>
              <a:defRPr/>
            </a:pPr>
            <a:r>
              <a:rPr lang="en-US" altLang="en-US" sz="1600" dirty="0" smtClean="0"/>
              <a:t>Go through below link for more information on Jigsaw:</a:t>
            </a:r>
          </a:p>
          <a:p>
            <a:pPr marL="233362" lvl="1" indent="0">
              <a:spcAft>
                <a:spcPct val="0"/>
              </a:spcAft>
              <a:buFont typeface="Wingdings" panose="05000000000000000000" pitchFamily="2" charset="2"/>
              <a:buNone/>
              <a:defRPr/>
            </a:pPr>
            <a:r>
              <a:rPr lang="en-US" altLang="en-US" sz="1600" dirty="0">
                <a:hlinkClick r:id="rId2"/>
              </a:rPr>
              <a:t>https://</a:t>
            </a:r>
            <a:r>
              <a:rPr lang="en-US" altLang="en-US" sz="1600" dirty="0" smtClean="0">
                <a:hlinkClick r:id="rId2"/>
              </a:rPr>
              <a:t>vox.publicis.sapient.com/docs/DOC-136773</a:t>
            </a:r>
            <a:endParaRPr lang="en-US" altLang="en-US" sz="1600" dirty="0" smtClean="0"/>
          </a:p>
          <a:p>
            <a:pPr marL="233362" lvl="1" indent="0">
              <a:spcAft>
                <a:spcPct val="0"/>
              </a:spcAft>
              <a:buFont typeface="Wingdings" panose="05000000000000000000" pitchFamily="2" charset="2"/>
              <a:buNone/>
              <a:defRPr/>
            </a:pPr>
            <a:endParaRPr lang="en-US" altLang="en-US" sz="1600" dirty="0" smtClean="0"/>
          </a:p>
          <a:p>
            <a:pPr lvl="1">
              <a:spcAft>
                <a:spcPct val="0"/>
              </a:spcAft>
              <a:buFont typeface="Wingdings" panose="05000000000000000000" pitchFamily="2" charset="2"/>
              <a:buChar char="Ø"/>
              <a:defRPr/>
            </a:pPr>
            <a:endParaRPr lang="en-US" altLang="en-US" sz="1600" dirty="0" smtClean="0"/>
          </a:p>
          <a:p>
            <a:pPr marL="233362" lvl="1" indent="0">
              <a:spcAft>
                <a:spcPct val="0"/>
              </a:spcAft>
              <a:buFont typeface="Wingdings" panose="05000000000000000000" pitchFamily="2" charset="2"/>
              <a:buNone/>
              <a:defRPr/>
            </a:pPr>
            <a:endParaRPr lang="en-US" altLang="en-US" sz="1600" dirty="0"/>
          </a:p>
          <a:p>
            <a:pPr>
              <a:defRPr/>
            </a:pPr>
            <a:endParaRPr lang="en-US" dirty="0"/>
          </a:p>
        </p:txBody>
      </p:sp>
      <p:pic>
        <p:nvPicPr>
          <p:cNvPr id="327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707" y="2895600"/>
            <a:ext cx="5383398"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3998143"/>
      </p:ext>
    </p:extLst>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t>Benchmarks of Modularity</a:t>
            </a:r>
          </a:p>
        </p:txBody>
      </p:sp>
      <p:sp>
        <p:nvSpPr>
          <p:cNvPr id="3" name="Content Placeholder 2"/>
          <p:cNvSpPr>
            <a:spLocks noGrp="1"/>
          </p:cNvSpPr>
          <p:nvPr>
            <p:ph sz="quarter" idx="10"/>
          </p:nvPr>
        </p:nvSpPr>
        <p:spPr/>
        <p:txBody>
          <a:bodyPr/>
          <a:lstStyle/>
          <a:p>
            <a:pPr marL="0" indent="0">
              <a:buFont typeface="Wingdings" panose="05000000000000000000" pitchFamily="2" charset="2"/>
              <a:buNone/>
              <a:defRPr/>
            </a:pPr>
            <a:r>
              <a:rPr lang="en-US" dirty="0"/>
              <a:t>While making your code more </a:t>
            </a:r>
            <a:r>
              <a:rPr lang="en-US" dirty="0" smtClean="0">
                <a:solidFill>
                  <a:srgbClr val="00B0F0"/>
                </a:solidFill>
              </a:rPr>
              <a:t>modular, </a:t>
            </a:r>
            <a:r>
              <a:rPr lang="en-US" dirty="0" smtClean="0"/>
              <a:t>ask </a:t>
            </a:r>
            <a:r>
              <a:rPr lang="en-US" dirty="0"/>
              <a:t>yourself the </a:t>
            </a:r>
            <a:r>
              <a:rPr lang="en-US" dirty="0" smtClean="0"/>
              <a:t>below questions:</a:t>
            </a:r>
          </a:p>
          <a:p>
            <a:pPr marL="0" indent="0">
              <a:buFont typeface="Wingdings" panose="05000000000000000000" pitchFamily="2" charset="2"/>
              <a:buNone/>
              <a:defRPr/>
            </a:pPr>
            <a:endParaRPr lang="en-US" dirty="0"/>
          </a:p>
          <a:p>
            <a:pPr>
              <a:lnSpc>
                <a:spcPct val="100000"/>
              </a:lnSpc>
              <a:defRPr/>
            </a:pPr>
            <a:r>
              <a:rPr lang="en-US" dirty="0"/>
              <a:t>How many times are you </a:t>
            </a:r>
            <a:r>
              <a:rPr lang="en-US" dirty="0">
                <a:solidFill>
                  <a:srgbClr val="00B0F0"/>
                </a:solidFill>
              </a:rPr>
              <a:t>rewriting similar </a:t>
            </a:r>
            <a:r>
              <a:rPr lang="en-US" dirty="0" smtClean="0">
                <a:solidFill>
                  <a:srgbClr val="00B0F0"/>
                </a:solidFill>
              </a:rPr>
              <a:t>code </a:t>
            </a:r>
            <a:r>
              <a:rPr lang="en-US" dirty="0"/>
              <a:t>for a particular </a:t>
            </a:r>
            <a:r>
              <a:rPr lang="en-US" dirty="0" smtClean="0"/>
              <a:t>task?</a:t>
            </a:r>
          </a:p>
          <a:p>
            <a:pPr>
              <a:lnSpc>
                <a:spcPct val="100000"/>
              </a:lnSpc>
              <a:defRPr/>
            </a:pPr>
            <a:endParaRPr lang="en-US" dirty="0" smtClean="0">
              <a:solidFill>
                <a:srgbClr val="00B0F0"/>
              </a:solidFill>
            </a:endParaRPr>
          </a:p>
          <a:p>
            <a:pPr>
              <a:lnSpc>
                <a:spcPct val="100000"/>
              </a:lnSpc>
              <a:defRPr/>
            </a:pPr>
            <a:r>
              <a:rPr lang="en-US" dirty="0"/>
              <a:t>How much code do you have to </a:t>
            </a:r>
            <a:r>
              <a:rPr lang="en-US" dirty="0">
                <a:solidFill>
                  <a:srgbClr val="00B0F0"/>
                </a:solidFill>
              </a:rPr>
              <a:t>refactor your code </a:t>
            </a:r>
            <a:r>
              <a:rPr lang="en-US" dirty="0"/>
              <a:t>in case you change </a:t>
            </a:r>
            <a:r>
              <a:rPr lang="en-US" dirty="0" smtClean="0"/>
              <a:t>something?</a:t>
            </a:r>
          </a:p>
          <a:p>
            <a:pPr>
              <a:lnSpc>
                <a:spcPct val="100000"/>
              </a:lnSpc>
              <a:defRPr/>
            </a:pPr>
            <a:endParaRPr lang="en-US" dirty="0" smtClean="0"/>
          </a:p>
          <a:p>
            <a:pPr>
              <a:lnSpc>
                <a:spcPct val="100000"/>
              </a:lnSpc>
              <a:defRPr/>
            </a:pPr>
            <a:r>
              <a:rPr lang="en-US" dirty="0" smtClean="0"/>
              <a:t>Are </a:t>
            </a:r>
            <a:r>
              <a:rPr lang="en-US" dirty="0"/>
              <a:t>the files </a:t>
            </a:r>
            <a:r>
              <a:rPr lang="en-US" dirty="0">
                <a:solidFill>
                  <a:srgbClr val="00B0F0"/>
                </a:solidFill>
              </a:rPr>
              <a:t>smaller and </a:t>
            </a:r>
            <a:r>
              <a:rPr lang="en-US" dirty="0" smtClean="0">
                <a:solidFill>
                  <a:srgbClr val="00B0F0"/>
                </a:solidFill>
              </a:rPr>
              <a:t>easier </a:t>
            </a:r>
            <a:r>
              <a:rPr lang="en-US" dirty="0"/>
              <a:t>to navigate </a:t>
            </a:r>
            <a:r>
              <a:rPr lang="en-US" dirty="0" smtClean="0"/>
              <a:t>through?</a:t>
            </a:r>
            <a:endParaRPr lang="en-US" dirty="0"/>
          </a:p>
          <a:p>
            <a:pPr>
              <a:lnSpc>
                <a:spcPct val="100000"/>
              </a:lnSpc>
              <a:defRPr/>
            </a:pPr>
            <a:endParaRPr lang="en-US" dirty="0" smtClean="0"/>
          </a:p>
          <a:p>
            <a:pPr>
              <a:lnSpc>
                <a:spcPct val="100000"/>
              </a:lnSpc>
              <a:defRPr/>
            </a:pPr>
            <a:r>
              <a:rPr lang="en-US" dirty="0" smtClean="0"/>
              <a:t>Are </a:t>
            </a:r>
            <a:r>
              <a:rPr lang="en-US" dirty="0"/>
              <a:t>the </a:t>
            </a:r>
            <a:r>
              <a:rPr lang="en-US" dirty="0">
                <a:solidFill>
                  <a:srgbClr val="00B0F0"/>
                </a:solidFill>
              </a:rPr>
              <a:t>application modules</a:t>
            </a:r>
            <a:r>
              <a:rPr lang="en-US" dirty="0"/>
              <a:t> performing </a:t>
            </a:r>
            <a:r>
              <a:rPr lang="en-US" dirty="0">
                <a:solidFill>
                  <a:srgbClr val="00B0F0"/>
                </a:solidFill>
              </a:rPr>
              <a:t>adequately and independently</a:t>
            </a:r>
            <a:r>
              <a:rPr lang="en-US" dirty="0"/>
              <a:t> as and when </a:t>
            </a:r>
            <a:r>
              <a:rPr lang="en-US" dirty="0" smtClean="0"/>
              <a:t>required?</a:t>
            </a:r>
            <a:endParaRPr lang="en-US" dirty="0"/>
          </a:p>
          <a:p>
            <a:pPr>
              <a:lnSpc>
                <a:spcPct val="100000"/>
              </a:lnSpc>
              <a:defRPr/>
            </a:pPr>
            <a:endParaRPr lang="en-US" dirty="0" smtClean="0"/>
          </a:p>
          <a:p>
            <a:pPr>
              <a:lnSpc>
                <a:spcPct val="100000"/>
              </a:lnSpc>
              <a:defRPr/>
            </a:pPr>
            <a:r>
              <a:rPr lang="en-US" dirty="0" smtClean="0"/>
              <a:t>How </a:t>
            </a:r>
            <a:r>
              <a:rPr lang="en-US" dirty="0"/>
              <a:t>less </a:t>
            </a:r>
            <a:r>
              <a:rPr lang="en-US" dirty="0">
                <a:solidFill>
                  <a:srgbClr val="00B0F0"/>
                </a:solidFill>
              </a:rPr>
              <a:t>disastrous</a:t>
            </a:r>
            <a:r>
              <a:rPr lang="en-US" dirty="0"/>
              <a:t> is your code? Does all hell break lose when you </a:t>
            </a:r>
            <a:r>
              <a:rPr lang="en-US" dirty="0">
                <a:solidFill>
                  <a:srgbClr val="00B0F0"/>
                </a:solidFill>
              </a:rPr>
              <a:t>delete just one function</a:t>
            </a:r>
            <a:r>
              <a:rPr lang="en-US" dirty="0"/>
              <a:t> or </a:t>
            </a:r>
            <a:r>
              <a:rPr lang="en-US" dirty="0">
                <a:solidFill>
                  <a:srgbClr val="00B0F0"/>
                </a:solidFill>
              </a:rPr>
              <a:t>variable</a:t>
            </a:r>
            <a:r>
              <a:rPr lang="en-US" dirty="0"/>
              <a:t>? </a:t>
            </a:r>
          </a:p>
          <a:p>
            <a:pPr>
              <a:lnSpc>
                <a:spcPct val="100000"/>
              </a:lnSpc>
              <a:defRPr/>
            </a:pPr>
            <a:endParaRPr lang="en-US" dirty="0" smtClean="0">
              <a:solidFill>
                <a:srgbClr val="00B0F0"/>
              </a:solidFill>
            </a:endParaRPr>
          </a:p>
          <a:p>
            <a:pPr>
              <a:lnSpc>
                <a:spcPct val="100000"/>
              </a:lnSpc>
              <a:defRPr/>
            </a:pPr>
            <a:r>
              <a:rPr lang="en-US" dirty="0" smtClean="0">
                <a:solidFill>
                  <a:srgbClr val="00B0F0"/>
                </a:solidFill>
              </a:rPr>
              <a:t>How </a:t>
            </a:r>
            <a:r>
              <a:rPr lang="en-US" dirty="0">
                <a:solidFill>
                  <a:srgbClr val="00B0F0"/>
                </a:solidFill>
              </a:rPr>
              <a:t>near is the code to natural language usage </a:t>
            </a:r>
            <a:r>
              <a:rPr lang="en-US" dirty="0"/>
              <a:t>(i.e. modules and their subcomponents represent more real world objects without giving much concern to net source file size).</a:t>
            </a:r>
          </a:p>
        </p:txBody>
      </p:sp>
    </p:spTree>
    <p:extLst>
      <p:ext uri="{BB962C8B-B14F-4D97-AF65-F5344CB8AC3E}">
        <p14:creationId xmlns:p14="http://schemas.microsoft.com/office/powerpoint/2010/main" val="1071949327"/>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a:t>
            </a:r>
            <a:endParaRPr lang="en-US" dirty="0"/>
          </a:p>
        </p:txBody>
      </p:sp>
      <p:sp>
        <p:nvSpPr>
          <p:cNvPr id="5" name="Content Placeholder 4"/>
          <p:cNvSpPr>
            <a:spLocks noGrp="1"/>
          </p:cNvSpPr>
          <p:nvPr>
            <p:ph idx="1"/>
          </p:nvPr>
        </p:nvSpPr>
        <p:spPr/>
        <p:txBody>
          <a:bodyPr/>
          <a:lstStyle/>
          <a:p>
            <a:r>
              <a:rPr lang="en-US" dirty="0" smtClean="0"/>
              <a:t>Learn what happens if we don’t follow the object oriented principles</a:t>
            </a:r>
          </a:p>
          <a:p>
            <a:endParaRPr lang="en-US" dirty="0"/>
          </a:p>
          <a:p>
            <a:r>
              <a:rPr lang="en-US" dirty="0" smtClean="0"/>
              <a:t>By the end of this Presentation, you wil</a:t>
            </a:r>
            <a:r>
              <a:rPr lang="en-US" dirty="0" smtClean="0"/>
              <a:t>l have a fair idea about Object oriented principles.</a:t>
            </a:r>
          </a:p>
          <a:p>
            <a:endParaRPr lang="en-US" dirty="0"/>
          </a:p>
          <a:p>
            <a:r>
              <a:rPr lang="en-US" dirty="0" smtClean="0"/>
              <a:t>How we can apply these principles in different situations.</a:t>
            </a:r>
          </a:p>
          <a:p>
            <a:endParaRPr lang="en-US" dirty="0"/>
          </a:p>
          <a:p>
            <a:r>
              <a:rPr lang="en-US" dirty="0" smtClean="0"/>
              <a:t>What are benefits of using object oriented principles.</a:t>
            </a:r>
          </a:p>
        </p:txBody>
      </p:sp>
    </p:spTree>
    <p:extLst>
      <p:ext uri="{BB962C8B-B14F-4D97-AF65-F5344CB8AC3E}">
        <p14:creationId xmlns:p14="http://schemas.microsoft.com/office/powerpoint/2010/main" val="384975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mtClean="0"/>
              <a:t>Hierarchy</a:t>
            </a:r>
          </a:p>
        </p:txBody>
      </p:sp>
      <p:sp>
        <p:nvSpPr>
          <p:cNvPr id="34819" name="Content Placeholder 2"/>
          <p:cNvSpPr>
            <a:spLocks noGrp="1"/>
          </p:cNvSpPr>
          <p:nvPr>
            <p:ph sz="quarter" idx="10"/>
          </p:nvPr>
        </p:nvSpPr>
        <p:spPr/>
        <p:txBody>
          <a:bodyPr/>
          <a:lstStyle/>
          <a:p>
            <a:pPr>
              <a:spcAft>
                <a:spcPct val="0"/>
              </a:spcAft>
            </a:pPr>
            <a:r>
              <a:rPr lang="en-US" altLang="en-US" smtClean="0"/>
              <a:t>A system is made up of interrelated subsystems, which can have their own subsystems and so on until the smallest level components are reached</a:t>
            </a:r>
          </a:p>
          <a:p>
            <a:pPr>
              <a:spcAft>
                <a:spcPct val="0"/>
              </a:spcAft>
            </a:pPr>
            <a:endParaRPr lang="en-US" altLang="en-US" smtClean="0"/>
          </a:p>
          <a:p>
            <a:pPr>
              <a:spcAft>
                <a:spcPct val="0"/>
              </a:spcAft>
            </a:pPr>
            <a:r>
              <a:rPr lang="en-US" altLang="en-US" smtClean="0"/>
              <a:t>Hierarchy is the ranking or ordering of abstraction.</a:t>
            </a:r>
          </a:p>
          <a:p>
            <a:pPr>
              <a:spcAft>
                <a:spcPct val="0"/>
              </a:spcAft>
            </a:pPr>
            <a:endParaRPr lang="en-US" altLang="en-US" smtClean="0"/>
          </a:p>
          <a:p>
            <a:pPr>
              <a:spcAft>
                <a:spcPct val="0"/>
              </a:spcAft>
            </a:pPr>
            <a:r>
              <a:rPr lang="en-US" altLang="en-US" smtClean="0"/>
              <a:t>Hierarchy allows code reusability.</a:t>
            </a:r>
          </a:p>
          <a:p>
            <a:pPr>
              <a:spcAft>
                <a:spcPct val="0"/>
              </a:spcAft>
            </a:pPr>
            <a:endParaRPr lang="en-US" altLang="en-US" smtClean="0"/>
          </a:p>
          <a:p>
            <a:pPr>
              <a:spcAft>
                <a:spcPct val="0"/>
              </a:spcAft>
            </a:pPr>
            <a:endParaRPr lang="en-US" altLang="en-US" smtClean="0"/>
          </a:p>
        </p:txBody>
      </p:sp>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0354" y="3124200"/>
            <a:ext cx="4227999"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4203610"/>
      </p:ext>
    </p:extLst>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smtClean="0"/>
              <a:t>Types of Hierarchy in OOA</a:t>
            </a:r>
          </a:p>
        </p:txBody>
      </p:sp>
      <p:sp>
        <p:nvSpPr>
          <p:cNvPr id="35843" name="Content Placeholder 2"/>
          <p:cNvSpPr>
            <a:spLocks noGrp="1"/>
          </p:cNvSpPr>
          <p:nvPr>
            <p:ph sz="quarter" idx="10"/>
          </p:nvPr>
        </p:nvSpPr>
        <p:spPr/>
        <p:txBody>
          <a:bodyPr/>
          <a:lstStyle/>
          <a:p>
            <a:pPr>
              <a:spcAft>
                <a:spcPct val="0"/>
              </a:spcAft>
            </a:pPr>
            <a:r>
              <a:rPr lang="en-US" altLang="en-US" b="1" smtClean="0"/>
              <a:t>IS–A hierarchy</a:t>
            </a:r>
            <a:endParaRPr lang="en-US" altLang="en-US" smtClean="0"/>
          </a:p>
          <a:p>
            <a:pPr lvl="1">
              <a:spcAft>
                <a:spcPct val="0"/>
              </a:spcAft>
            </a:pPr>
            <a:r>
              <a:rPr lang="en-US" altLang="en-US" smtClean="0"/>
              <a:t>Hierarchy in </a:t>
            </a:r>
            <a:r>
              <a:rPr lang="en-US" altLang="en-US" smtClean="0">
                <a:solidFill>
                  <a:srgbClr val="00B0F0"/>
                </a:solidFill>
              </a:rPr>
              <a:t>Inheritance</a:t>
            </a:r>
            <a:r>
              <a:rPr lang="en-US" altLang="en-US" smtClean="0"/>
              <a:t> relationship.</a:t>
            </a:r>
          </a:p>
          <a:p>
            <a:pPr lvl="1">
              <a:spcAft>
                <a:spcPct val="0"/>
              </a:spcAft>
            </a:pPr>
            <a:r>
              <a:rPr lang="en-US" altLang="en-US" smtClean="0"/>
              <a:t>Sub Classes are derived from Super Class.</a:t>
            </a:r>
          </a:p>
          <a:p>
            <a:pPr lvl="1">
              <a:spcAft>
                <a:spcPct val="0"/>
              </a:spcAft>
            </a:pPr>
            <a:r>
              <a:rPr lang="en-US" altLang="en-US" smtClean="0"/>
              <a:t>For Ex.- </a:t>
            </a:r>
            <a:r>
              <a:rPr lang="en-US" altLang="en-US" smtClean="0">
                <a:solidFill>
                  <a:srgbClr val="00B0F0"/>
                </a:solidFill>
              </a:rPr>
              <a:t>Rose</a:t>
            </a:r>
            <a:r>
              <a:rPr lang="en-US" altLang="en-US" smtClean="0"/>
              <a:t> can be derived from </a:t>
            </a:r>
            <a:r>
              <a:rPr lang="en-US" altLang="en-US" smtClean="0">
                <a:solidFill>
                  <a:srgbClr val="00B0F0"/>
                </a:solidFill>
              </a:rPr>
              <a:t>Flower</a:t>
            </a:r>
            <a:r>
              <a:rPr lang="en-US" altLang="en-US" smtClean="0"/>
              <a:t> and we can say Rose “</a:t>
            </a:r>
            <a:r>
              <a:rPr lang="en-US" altLang="en-US" i="1" smtClean="0"/>
              <a:t>is – a” </a:t>
            </a:r>
            <a:r>
              <a:rPr lang="en-US" altLang="en-US" smtClean="0"/>
              <a:t>Flower.</a:t>
            </a:r>
          </a:p>
          <a:p>
            <a:pPr lvl="1">
              <a:spcAft>
                <a:spcPct val="0"/>
              </a:spcAft>
            </a:pPr>
            <a:endParaRPr lang="en-US" altLang="en-US" smtClean="0"/>
          </a:p>
          <a:p>
            <a:pPr lvl="1">
              <a:spcAft>
                <a:spcPct val="0"/>
              </a:spcAft>
            </a:pPr>
            <a:endParaRPr lang="en-US" altLang="en-US" smtClean="0"/>
          </a:p>
          <a:p>
            <a:pPr>
              <a:spcAft>
                <a:spcPct val="0"/>
              </a:spcAft>
            </a:pPr>
            <a:r>
              <a:rPr lang="en-US" altLang="en-US" b="1" smtClean="0"/>
              <a:t>PART-OF hierarchy</a:t>
            </a:r>
          </a:p>
          <a:p>
            <a:pPr lvl="1">
              <a:spcAft>
                <a:spcPct val="0"/>
              </a:spcAft>
            </a:pPr>
            <a:r>
              <a:rPr lang="en-US" altLang="en-US" smtClean="0"/>
              <a:t>Defines the hierarchy relationship in </a:t>
            </a:r>
            <a:r>
              <a:rPr lang="en-US" altLang="en-US" smtClean="0">
                <a:solidFill>
                  <a:srgbClr val="00B0F0"/>
                </a:solidFill>
              </a:rPr>
              <a:t>composition/aggregation</a:t>
            </a:r>
            <a:r>
              <a:rPr lang="en-US" altLang="en-US" smtClean="0"/>
              <a:t>. </a:t>
            </a:r>
          </a:p>
          <a:p>
            <a:pPr lvl="1">
              <a:spcAft>
                <a:spcPct val="0"/>
              </a:spcAft>
            </a:pPr>
            <a:r>
              <a:rPr lang="en-US" altLang="en-US" smtClean="0"/>
              <a:t>One class is composed of another class.</a:t>
            </a:r>
          </a:p>
          <a:p>
            <a:pPr lvl="1">
              <a:spcAft>
                <a:spcPct val="0"/>
              </a:spcAft>
            </a:pPr>
            <a:r>
              <a:rPr lang="en-US" altLang="en-US" smtClean="0"/>
              <a:t>For Ex.- Flower is composed of sepals, petals, stamens etc. and we can say Petal is “</a:t>
            </a:r>
            <a:r>
              <a:rPr lang="en-US" altLang="en-US" i="1" smtClean="0"/>
              <a:t>part-of” </a:t>
            </a:r>
            <a:r>
              <a:rPr lang="en-US" altLang="en-US" smtClean="0"/>
              <a:t>Flower.</a:t>
            </a:r>
          </a:p>
        </p:txBody>
      </p:sp>
    </p:spTree>
    <p:extLst>
      <p:ext uri="{BB962C8B-B14F-4D97-AF65-F5344CB8AC3E}">
        <p14:creationId xmlns:p14="http://schemas.microsoft.com/office/powerpoint/2010/main" val="1512727635"/>
      </p:ext>
    </p:extLst>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sz="2800" smtClean="0">
                <a:latin typeface="Georgia" pitchFamily="18" charset="0"/>
              </a:rPr>
              <a:t>Inheritance (Is-A Hierarchy)</a:t>
            </a:r>
          </a:p>
        </p:txBody>
      </p:sp>
      <p:sp>
        <p:nvSpPr>
          <p:cNvPr id="36867" name="Rectangle 3"/>
          <p:cNvSpPr>
            <a:spLocks noGrp="1" noChangeArrowheads="1"/>
          </p:cNvSpPr>
          <p:nvPr>
            <p:ph type="body" sz="half" idx="1"/>
          </p:nvPr>
        </p:nvSpPr>
        <p:spPr>
          <a:xfrm>
            <a:off x="594629" y="1282700"/>
            <a:ext cx="5383398" cy="5118100"/>
          </a:xfrm>
        </p:spPr>
        <p:txBody>
          <a:bodyPr/>
          <a:lstStyle/>
          <a:p>
            <a:pPr algn="just">
              <a:lnSpc>
                <a:spcPct val="100000"/>
              </a:lnSpc>
              <a:buFont typeface="Wingdings" pitchFamily="2" charset="2"/>
              <a:buChar char="Ø"/>
            </a:pPr>
            <a:r>
              <a:rPr lang="en-US" altLang="en-US" sz="1800" smtClean="0">
                <a:latin typeface="Georgia" pitchFamily="18" charset="0"/>
              </a:rPr>
              <a:t>Inheritance is a way to form new classes using classes that have already been defined. </a:t>
            </a:r>
          </a:p>
          <a:p>
            <a:pPr algn="just">
              <a:lnSpc>
                <a:spcPct val="100000"/>
              </a:lnSpc>
              <a:buFont typeface="Wingdings" pitchFamily="2" charset="2"/>
              <a:buChar char="Ø"/>
            </a:pPr>
            <a:endParaRPr lang="en-US" altLang="en-US" sz="1800" smtClean="0">
              <a:latin typeface="Georgia" pitchFamily="18" charset="0"/>
            </a:endParaRPr>
          </a:p>
          <a:p>
            <a:pPr algn="just">
              <a:lnSpc>
                <a:spcPct val="100000"/>
              </a:lnSpc>
              <a:buFont typeface="Wingdings" pitchFamily="2" charset="2"/>
              <a:buChar char="Ø"/>
            </a:pPr>
            <a:r>
              <a:rPr lang="en-US" altLang="en-US" sz="1800" smtClean="0">
                <a:latin typeface="Georgia" pitchFamily="18" charset="0"/>
              </a:rPr>
              <a:t>Inheritance is employed to help </a:t>
            </a:r>
            <a:r>
              <a:rPr lang="en-US" altLang="en-US" sz="1800" smtClean="0">
                <a:solidFill>
                  <a:schemeClr val="accent1"/>
                </a:solidFill>
                <a:latin typeface="Georgia" pitchFamily="18" charset="0"/>
              </a:rPr>
              <a:t>reuse existing code</a:t>
            </a:r>
            <a:r>
              <a:rPr lang="en-US" altLang="en-US" sz="1800" smtClean="0">
                <a:latin typeface="Georgia" pitchFamily="18" charset="0"/>
              </a:rPr>
              <a:t> with little or no modification </a:t>
            </a:r>
          </a:p>
          <a:p>
            <a:pPr algn="just">
              <a:lnSpc>
                <a:spcPct val="100000"/>
              </a:lnSpc>
              <a:buFont typeface="Wingdings" pitchFamily="2" charset="2"/>
              <a:buChar char="Ø"/>
            </a:pPr>
            <a:endParaRPr lang="en-US" altLang="en-US" sz="1800" smtClean="0">
              <a:latin typeface="Georgia" pitchFamily="18" charset="0"/>
            </a:endParaRPr>
          </a:p>
          <a:p>
            <a:pPr algn="just">
              <a:lnSpc>
                <a:spcPct val="100000"/>
              </a:lnSpc>
              <a:buFont typeface="Wingdings" pitchFamily="2" charset="2"/>
              <a:buChar char="Ø"/>
            </a:pPr>
            <a:r>
              <a:rPr lang="en-US" altLang="en-US" sz="1800" smtClean="0">
                <a:latin typeface="Georgia" pitchFamily="18" charset="0"/>
              </a:rPr>
              <a:t>Is-A Relationship.</a:t>
            </a:r>
          </a:p>
          <a:p>
            <a:pPr lvl="1" algn="just">
              <a:lnSpc>
                <a:spcPct val="100000"/>
              </a:lnSpc>
              <a:buFont typeface="Wingdings" pitchFamily="2" charset="2"/>
              <a:buChar char="Ø"/>
            </a:pPr>
            <a:endParaRPr lang="en-US" altLang="en-US" sz="1600" smtClean="0">
              <a:latin typeface="Georgia" pitchFamily="18" charset="0"/>
            </a:endParaRPr>
          </a:p>
          <a:p>
            <a:pPr algn="just">
              <a:lnSpc>
                <a:spcPct val="100000"/>
              </a:lnSpc>
              <a:buFont typeface="Wingdings" pitchFamily="2" charset="2"/>
              <a:buChar char="Ø"/>
            </a:pPr>
            <a:r>
              <a:rPr lang="en-US" altLang="en-US" sz="1800" smtClean="0">
                <a:latin typeface="Georgia" pitchFamily="18" charset="0"/>
              </a:rPr>
              <a:t>For ex.</a:t>
            </a:r>
          </a:p>
          <a:p>
            <a:pPr lvl="1" algn="just">
              <a:lnSpc>
                <a:spcPct val="100000"/>
              </a:lnSpc>
              <a:buFont typeface="Wingdings" pitchFamily="2" charset="2"/>
              <a:buChar char="Ø"/>
            </a:pPr>
            <a:r>
              <a:rPr lang="en-US" altLang="en-US" sz="1600" smtClean="0">
                <a:latin typeface="Georgia" pitchFamily="18" charset="0"/>
              </a:rPr>
              <a:t>CivilEngineer is an Enginner.</a:t>
            </a:r>
          </a:p>
          <a:p>
            <a:pPr lvl="1" algn="just">
              <a:lnSpc>
                <a:spcPct val="100000"/>
              </a:lnSpc>
              <a:buFont typeface="Wingdings" pitchFamily="2" charset="2"/>
              <a:buChar char="Ø"/>
            </a:pPr>
            <a:r>
              <a:rPr lang="en-US" altLang="en-US" sz="1600" smtClean="0">
                <a:latin typeface="Georgia" pitchFamily="18" charset="0"/>
              </a:rPr>
              <a:t>Manager is an Employee.</a:t>
            </a:r>
          </a:p>
          <a:p>
            <a:pPr lvl="1" algn="just">
              <a:lnSpc>
                <a:spcPct val="100000"/>
              </a:lnSpc>
              <a:buFont typeface="Wingdings" pitchFamily="2" charset="2"/>
              <a:buChar char="Ø"/>
            </a:pPr>
            <a:r>
              <a:rPr lang="en-US" altLang="en-US" sz="1600" smtClean="0">
                <a:latin typeface="Georgia" pitchFamily="18" charset="0"/>
              </a:rPr>
              <a:t>Lion is an Animal.</a:t>
            </a:r>
          </a:p>
          <a:p>
            <a:pPr lvl="1" algn="just">
              <a:lnSpc>
                <a:spcPct val="100000"/>
              </a:lnSpc>
              <a:buFont typeface="Wingdings" pitchFamily="2" charset="2"/>
              <a:buChar char="Ø"/>
            </a:pPr>
            <a:r>
              <a:rPr lang="en-US" altLang="en-US" sz="1600" smtClean="0">
                <a:latin typeface="Georgia" pitchFamily="18" charset="0"/>
              </a:rPr>
              <a:t>MountainBike is a Bicycle.</a:t>
            </a:r>
          </a:p>
        </p:txBody>
      </p:sp>
      <p:pic>
        <p:nvPicPr>
          <p:cNvPr id="36868" name="Picture 10" descr="inherit"/>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516442" y="1447800"/>
            <a:ext cx="3961368" cy="3810000"/>
          </a:xfrm>
          <a:noFill/>
        </p:spPr>
      </p:pic>
    </p:spTree>
    <p:extLst>
      <p:ext uri="{BB962C8B-B14F-4D97-AF65-F5344CB8AC3E}">
        <p14:creationId xmlns:p14="http://schemas.microsoft.com/office/powerpoint/2010/main" val="3142536956"/>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smtClean="0"/>
              <a:t>Benefits and Usage</a:t>
            </a:r>
          </a:p>
        </p:txBody>
      </p:sp>
      <p:sp>
        <p:nvSpPr>
          <p:cNvPr id="37891" name="Rectangle 3"/>
          <p:cNvSpPr>
            <a:spLocks noGrp="1" noChangeArrowheads="1"/>
          </p:cNvSpPr>
          <p:nvPr>
            <p:ph sz="quarter" idx="10"/>
          </p:nvPr>
        </p:nvSpPr>
        <p:spPr>
          <a:xfrm>
            <a:off x="609441" y="1295400"/>
            <a:ext cx="6602280" cy="5029200"/>
          </a:xfrm>
        </p:spPr>
        <p:txBody>
          <a:bodyPr/>
          <a:lstStyle/>
          <a:p>
            <a:pPr algn="just">
              <a:lnSpc>
                <a:spcPct val="100000"/>
              </a:lnSpc>
              <a:spcAft>
                <a:spcPct val="0"/>
              </a:spcAft>
            </a:pPr>
            <a:r>
              <a:rPr lang="en-US" altLang="en-US" sz="1800" smtClean="0"/>
              <a:t>Inheritance Benefits</a:t>
            </a:r>
          </a:p>
          <a:p>
            <a:pPr lvl="1" algn="just">
              <a:lnSpc>
                <a:spcPct val="100000"/>
              </a:lnSpc>
              <a:spcAft>
                <a:spcPct val="0"/>
              </a:spcAft>
            </a:pPr>
            <a:r>
              <a:rPr lang="en-US" altLang="en-US" sz="1600" smtClean="0"/>
              <a:t>Avoid duplication of code.</a:t>
            </a:r>
          </a:p>
          <a:p>
            <a:pPr lvl="1" algn="just">
              <a:lnSpc>
                <a:spcPct val="100000"/>
              </a:lnSpc>
              <a:spcAft>
                <a:spcPct val="0"/>
              </a:spcAft>
            </a:pPr>
            <a:r>
              <a:rPr lang="en-US" altLang="en-US" sz="1600" smtClean="0"/>
              <a:t>Classes inherited from the same base class can be used interchangeably.</a:t>
            </a:r>
          </a:p>
          <a:p>
            <a:pPr lvl="1" algn="just">
              <a:lnSpc>
                <a:spcPct val="100000"/>
              </a:lnSpc>
              <a:spcAft>
                <a:spcPct val="0"/>
              </a:spcAft>
            </a:pPr>
            <a:endParaRPr lang="en-US" altLang="en-US" smtClean="0"/>
          </a:p>
          <a:p>
            <a:pPr algn="just">
              <a:lnSpc>
                <a:spcPct val="100000"/>
              </a:lnSpc>
              <a:spcAft>
                <a:spcPct val="0"/>
              </a:spcAft>
            </a:pPr>
            <a:r>
              <a:rPr lang="en-US" altLang="en-US" sz="1800" smtClean="0"/>
              <a:t>Syntax:</a:t>
            </a:r>
          </a:p>
          <a:p>
            <a:pPr lvl="1" algn="just">
              <a:lnSpc>
                <a:spcPct val="100000"/>
              </a:lnSpc>
              <a:spcAft>
                <a:spcPct val="0"/>
              </a:spcAft>
            </a:pPr>
            <a:r>
              <a:rPr lang="en-US" altLang="en-US" sz="1600" smtClean="0"/>
              <a:t>FamilyDoctor extends Doctor</a:t>
            </a:r>
          </a:p>
          <a:p>
            <a:pPr lvl="1" algn="just">
              <a:lnSpc>
                <a:spcPct val="100000"/>
              </a:lnSpc>
              <a:spcAft>
                <a:spcPct val="0"/>
              </a:spcAft>
            </a:pPr>
            <a:r>
              <a:rPr lang="en-US" altLang="en-US" sz="1600" smtClean="0"/>
              <a:t>Surgeon extends Doctor</a:t>
            </a:r>
          </a:p>
          <a:p>
            <a:pPr lvl="1" algn="just">
              <a:lnSpc>
                <a:spcPct val="100000"/>
              </a:lnSpc>
              <a:spcAft>
                <a:spcPct val="0"/>
              </a:spcAft>
            </a:pPr>
            <a:endParaRPr lang="en-US" altLang="en-US" smtClean="0"/>
          </a:p>
          <a:p>
            <a:pPr lvl="1" algn="just">
              <a:lnSpc>
                <a:spcPct val="100000"/>
              </a:lnSpc>
              <a:spcAft>
                <a:spcPct val="0"/>
              </a:spcAft>
            </a:pPr>
            <a:endParaRPr lang="en-US" altLang="en-US" smtClean="0"/>
          </a:p>
          <a:p>
            <a:pPr lvl="1" algn="just">
              <a:lnSpc>
                <a:spcPct val="100000"/>
              </a:lnSpc>
              <a:spcAft>
                <a:spcPct val="0"/>
              </a:spcAft>
            </a:pPr>
            <a:endParaRPr lang="en-US" altLang="en-US" smtClean="0"/>
          </a:p>
          <a:p>
            <a:pPr lvl="1" algn="just">
              <a:lnSpc>
                <a:spcPct val="100000"/>
              </a:lnSpc>
              <a:spcAft>
                <a:spcPct val="0"/>
              </a:spcAft>
            </a:pPr>
            <a:endParaRPr lang="en-US" altLang="en-US" smtClean="0"/>
          </a:p>
          <a:p>
            <a:pPr algn="just">
              <a:lnSpc>
                <a:spcPct val="100000"/>
              </a:lnSpc>
              <a:spcAft>
                <a:spcPct val="0"/>
              </a:spcAft>
            </a:pPr>
            <a:endParaRPr lang="en-US" altLang="en-US" sz="1800" smtClean="0"/>
          </a:p>
        </p:txBody>
      </p:sp>
      <p:sp>
        <p:nvSpPr>
          <p:cNvPr id="37892" name="AutoShape 6"/>
          <p:cNvSpPr>
            <a:spLocks noChangeArrowheads="1"/>
          </p:cNvSpPr>
          <p:nvPr/>
        </p:nvSpPr>
        <p:spPr bwMode="auto">
          <a:xfrm>
            <a:off x="1218882" y="4191000"/>
            <a:ext cx="5992839" cy="19812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p:spPr>
        <p:txBody>
          <a:bodyPr lIns="91429" tIns="45714" rIns="91429" bIns="45714"/>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nSpc>
                <a:spcPct val="120000"/>
              </a:lnSpc>
              <a:spcBef>
                <a:spcPct val="20000"/>
              </a:spcBef>
              <a:buClr>
                <a:schemeClr val="accent1"/>
              </a:buClr>
              <a:buSzTx/>
              <a:buFont typeface="Wingdings" pitchFamily="2" charset="2"/>
              <a:buNone/>
            </a:pPr>
            <a:r>
              <a:rPr lang="en-US" altLang="en-US" sz="1200">
                <a:solidFill>
                  <a:srgbClr val="4D4D4D"/>
                </a:solidFill>
                <a:latin typeface="Georgia" pitchFamily="18" charset="0"/>
              </a:rPr>
              <a:t>// FamilyDoctor extends Doctor</a:t>
            </a:r>
          </a:p>
          <a:p>
            <a:pPr>
              <a:lnSpc>
                <a:spcPct val="120000"/>
              </a:lnSpc>
              <a:spcBef>
                <a:spcPct val="20000"/>
              </a:spcBef>
              <a:buClr>
                <a:schemeClr val="accent1"/>
              </a:buClr>
              <a:buSzTx/>
              <a:buFont typeface="Wingdings" pitchFamily="2" charset="2"/>
              <a:buNone/>
            </a:pPr>
            <a:r>
              <a:rPr lang="en-US" altLang="en-US" sz="1200">
                <a:solidFill>
                  <a:srgbClr val="4D4D4D"/>
                </a:solidFill>
                <a:latin typeface="Georgia" pitchFamily="18" charset="0"/>
              </a:rPr>
              <a:t>public class FamilyDoctor </a:t>
            </a:r>
            <a:r>
              <a:rPr lang="en-US" altLang="en-US" sz="1200" b="1">
                <a:solidFill>
                  <a:srgbClr val="4D4D4D"/>
                </a:solidFill>
                <a:latin typeface="Georgia" pitchFamily="18" charset="0"/>
              </a:rPr>
              <a:t>extends</a:t>
            </a:r>
            <a:r>
              <a:rPr lang="en-US" altLang="en-US" sz="1200">
                <a:solidFill>
                  <a:srgbClr val="4D4D4D"/>
                </a:solidFill>
                <a:latin typeface="Georgia" pitchFamily="18" charset="0"/>
              </a:rPr>
              <a:t> Doctor  {</a:t>
            </a:r>
          </a:p>
          <a:p>
            <a:pPr>
              <a:lnSpc>
                <a:spcPct val="120000"/>
              </a:lnSpc>
              <a:spcBef>
                <a:spcPct val="20000"/>
              </a:spcBef>
              <a:buClr>
                <a:schemeClr val="accent1"/>
              </a:buClr>
              <a:buSzTx/>
              <a:buFont typeface="Wingdings" pitchFamily="2" charset="2"/>
              <a:buNone/>
            </a:pPr>
            <a:r>
              <a:rPr lang="en-US" altLang="en-US" sz="1200">
                <a:solidFill>
                  <a:srgbClr val="4D4D4D"/>
                </a:solidFill>
                <a:latin typeface="Georgia" pitchFamily="18" charset="0"/>
              </a:rPr>
              <a:t>}</a:t>
            </a:r>
          </a:p>
          <a:p>
            <a:pPr>
              <a:lnSpc>
                <a:spcPct val="120000"/>
              </a:lnSpc>
              <a:spcBef>
                <a:spcPct val="20000"/>
              </a:spcBef>
              <a:buClr>
                <a:schemeClr val="accent1"/>
              </a:buClr>
              <a:buSzTx/>
              <a:buFont typeface="Wingdings" pitchFamily="2" charset="2"/>
              <a:buNone/>
            </a:pPr>
            <a:endParaRPr lang="en-US" altLang="en-US" sz="1200">
              <a:solidFill>
                <a:srgbClr val="4D4D4D"/>
              </a:solidFill>
              <a:latin typeface="Georgia" pitchFamily="18" charset="0"/>
            </a:endParaRPr>
          </a:p>
          <a:p>
            <a:pPr>
              <a:lnSpc>
                <a:spcPct val="120000"/>
              </a:lnSpc>
              <a:spcBef>
                <a:spcPct val="20000"/>
              </a:spcBef>
              <a:buClr>
                <a:schemeClr val="accent1"/>
              </a:buClr>
              <a:buSzTx/>
              <a:buFont typeface="Wingdings" pitchFamily="2" charset="2"/>
              <a:buNone/>
            </a:pPr>
            <a:r>
              <a:rPr lang="en-US" altLang="en-US" sz="1200">
                <a:solidFill>
                  <a:srgbClr val="4D4D4D"/>
                </a:solidFill>
                <a:latin typeface="Georgia" pitchFamily="18" charset="0"/>
              </a:rPr>
              <a:t>// Surgeon extends Doctor</a:t>
            </a:r>
          </a:p>
          <a:p>
            <a:pPr>
              <a:lnSpc>
                <a:spcPct val="120000"/>
              </a:lnSpc>
              <a:spcBef>
                <a:spcPct val="20000"/>
              </a:spcBef>
              <a:buClr>
                <a:schemeClr val="accent1"/>
              </a:buClr>
              <a:buSzTx/>
              <a:buFont typeface="Wingdings" pitchFamily="2" charset="2"/>
              <a:buNone/>
            </a:pPr>
            <a:r>
              <a:rPr lang="en-US" altLang="en-US" sz="1200">
                <a:solidFill>
                  <a:srgbClr val="4D4D4D"/>
                </a:solidFill>
                <a:latin typeface="Georgia" pitchFamily="18" charset="0"/>
              </a:rPr>
              <a:t>public class Surgeon </a:t>
            </a:r>
            <a:r>
              <a:rPr lang="en-US" altLang="en-US" sz="1200" b="1">
                <a:solidFill>
                  <a:srgbClr val="4D4D4D"/>
                </a:solidFill>
                <a:latin typeface="Georgia" pitchFamily="18" charset="0"/>
              </a:rPr>
              <a:t>extends</a:t>
            </a:r>
            <a:r>
              <a:rPr lang="en-US" altLang="en-US" sz="1200">
                <a:solidFill>
                  <a:srgbClr val="4D4D4D"/>
                </a:solidFill>
                <a:latin typeface="Georgia" pitchFamily="18" charset="0"/>
              </a:rPr>
              <a:t> Doctor  {</a:t>
            </a:r>
          </a:p>
          <a:p>
            <a:pPr>
              <a:lnSpc>
                <a:spcPct val="120000"/>
              </a:lnSpc>
              <a:spcBef>
                <a:spcPct val="20000"/>
              </a:spcBef>
              <a:buClr>
                <a:schemeClr val="accent1"/>
              </a:buClr>
              <a:buSzTx/>
              <a:buFont typeface="Wingdings" pitchFamily="2" charset="2"/>
              <a:buNone/>
            </a:pPr>
            <a:r>
              <a:rPr lang="en-US" altLang="en-US" sz="1200">
                <a:solidFill>
                  <a:srgbClr val="4D4D4D"/>
                </a:solidFill>
                <a:latin typeface="Georgia" pitchFamily="18" charset="0"/>
              </a:rPr>
              <a:t>}</a:t>
            </a:r>
          </a:p>
        </p:txBody>
      </p:sp>
      <p:pic>
        <p:nvPicPr>
          <p:cNvPr id="37893" name="Picture 9" descr="benefit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1163" y="1295401"/>
            <a:ext cx="3809008"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3312555"/>
      </p:ext>
    </p:extLst>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sz="2800" smtClean="0">
                <a:latin typeface="Georgia" pitchFamily="18" charset="0"/>
              </a:rPr>
              <a:t>Overloading and Overriding</a:t>
            </a:r>
          </a:p>
        </p:txBody>
      </p:sp>
      <p:sp>
        <p:nvSpPr>
          <p:cNvPr id="38915" name="Rectangle 3"/>
          <p:cNvSpPr>
            <a:spLocks noGrp="1" noChangeArrowheads="1"/>
          </p:cNvSpPr>
          <p:nvPr>
            <p:ph type="body" sz="half" idx="1"/>
          </p:nvPr>
        </p:nvSpPr>
        <p:spPr>
          <a:xfrm>
            <a:off x="507868" y="1282700"/>
            <a:ext cx="5484971" cy="4889500"/>
          </a:xfrm>
          <a:noFill/>
        </p:spPr>
        <p:txBody>
          <a:bodyPr/>
          <a:lstStyle/>
          <a:p>
            <a:pPr algn="just">
              <a:lnSpc>
                <a:spcPct val="100000"/>
              </a:lnSpc>
              <a:buFont typeface="Wingdings" pitchFamily="2" charset="2"/>
              <a:buChar char="Ø"/>
            </a:pPr>
            <a:r>
              <a:rPr lang="en-US" altLang="en-US" sz="1800" smtClean="0">
                <a:latin typeface="Georgia" pitchFamily="18" charset="0"/>
              </a:rPr>
              <a:t>Overloading</a:t>
            </a:r>
          </a:p>
          <a:p>
            <a:pPr lvl="1" algn="just">
              <a:lnSpc>
                <a:spcPct val="100000"/>
              </a:lnSpc>
              <a:buFont typeface="Wingdings" pitchFamily="2" charset="2"/>
              <a:buChar char="Ø"/>
            </a:pPr>
            <a:r>
              <a:rPr lang="en-US" altLang="en-US" sz="1600" smtClean="0">
                <a:latin typeface="Georgia" pitchFamily="18" charset="0"/>
              </a:rPr>
              <a:t>Writing two or more methods with the same name in the same class.</a:t>
            </a:r>
          </a:p>
          <a:p>
            <a:pPr lvl="1" algn="just">
              <a:lnSpc>
                <a:spcPct val="100000"/>
              </a:lnSpc>
              <a:buFont typeface="Wingdings" pitchFamily="2" charset="2"/>
              <a:buChar char="Ø"/>
            </a:pPr>
            <a:r>
              <a:rPr lang="en-US" altLang="en-US" sz="1600" smtClean="0">
                <a:latin typeface="Georgia" pitchFamily="18" charset="0"/>
              </a:rPr>
              <a:t>The method parameters are different.</a:t>
            </a:r>
          </a:p>
          <a:p>
            <a:pPr lvl="1" algn="just">
              <a:lnSpc>
                <a:spcPct val="100000"/>
              </a:lnSpc>
              <a:buFont typeface="Wingdings" pitchFamily="2" charset="2"/>
              <a:buChar char="Ø"/>
            </a:pPr>
            <a:r>
              <a:rPr lang="en-US" altLang="en-US" sz="1600" smtClean="0">
                <a:latin typeface="Georgia" pitchFamily="18" charset="0"/>
              </a:rPr>
              <a:t>The methods can’t be overloaded just by changing the return type.</a:t>
            </a:r>
          </a:p>
          <a:p>
            <a:pPr algn="just">
              <a:lnSpc>
                <a:spcPct val="100000"/>
              </a:lnSpc>
              <a:buFont typeface="Wingdings" pitchFamily="2" charset="2"/>
              <a:buChar char="Ø"/>
            </a:pPr>
            <a:endParaRPr lang="en-US" altLang="en-US" sz="1800" smtClean="0">
              <a:latin typeface="Georgia" pitchFamily="18" charset="0"/>
            </a:endParaRPr>
          </a:p>
          <a:p>
            <a:pPr algn="just">
              <a:lnSpc>
                <a:spcPct val="100000"/>
              </a:lnSpc>
              <a:buFont typeface="Wingdings" pitchFamily="2" charset="2"/>
              <a:buChar char="Ø"/>
            </a:pPr>
            <a:r>
              <a:rPr lang="en-US" altLang="en-US" sz="1800" smtClean="0">
                <a:latin typeface="Georgia" pitchFamily="18" charset="0"/>
              </a:rPr>
              <a:t>Overriding</a:t>
            </a:r>
          </a:p>
          <a:p>
            <a:pPr lvl="1" algn="just">
              <a:lnSpc>
                <a:spcPct val="100000"/>
              </a:lnSpc>
              <a:buFont typeface="Wingdings" pitchFamily="2" charset="2"/>
              <a:buChar char="Ø"/>
            </a:pPr>
            <a:r>
              <a:rPr lang="en-US" altLang="en-US" sz="1600" smtClean="0">
                <a:latin typeface="Georgia" pitchFamily="18" charset="0"/>
              </a:rPr>
              <a:t>A method with the same name and parameters present in base and child class. </a:t>
            </a:r>
          </a:p>
          <a:p>
            <a:pPr lvl="1" algn="just">
              <a:lnSpc>
                <a:spcPct val="100000"/>
              </a:lnSpc>
              <a:buFont typeface="Wingdings" pitchFamily="2" charset="2"/>
              <a:buChar char="Ø"/>
            </a:pPr>
            <a:r>
              <a:rPr lang="en-US" altLang="en-US" sz="1600" smtClean="0">
                <a:latin typeface="Georgia" pitchFamily="18" charset="0"/>
              </a:rPr>
              <a:t>The child class method is overriding the base class method.</a:t>
            </a:r>
          </a:p>
          <a:p>
            <a:pPr lvl="1" algn="just">
              <a:lnSpc>
                <a:spcPct val="100000"/>
              </a:lnSpc>
              <a:buFont typeface="Wingdings" pitchFamily="2" charset="2"/>
              <a:buChar char="Ø"/>
            </a:pPr>
            <a:r>
              <a:rPr lang="en-US" altLang="en-US" sz="1600" smtClean="0">
                <a:latin typeface="Georgia" pitchFamily="18" charset="0"/>
              </a:rPr>
              <a:t>Overriding changes the behavior of the method in the child class.</a:t>
            </a:r>
          </a:p>
        </p:txBody>
      </p:sp>
      <p:pic>
        <p:nvPicPr>
          <p:cNvPr id="38916" name="Picture 5" descr="overloa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3295" y="1371600"/>
            <a:ext cx="385979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6" descr="chan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4868" y="3962400"/>
            <a:ext cx="3859795"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9898989"/>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smtClean="0"/>
              <a:t>Exercise – Employee Bonus Calculator</a:t>
            </a:r>
          </a:p>
        </p:txBody>
      </p:sp>
      <p:sp>
        <p:nvSpPr>
          <p:cNvPr id="39939" name="Rectangle 7"/>
          <p:cNvSpPr>
            <a:spLocks noChangeArrowheads="1"/>
          </p:cNvSpPr>
          <p:nvPr/>
        </p:nvSpPr>
        <p:spPr bwMode="auto">
          <a:xfrm>
            <a:off x="507868" y="1282700"/>
            <a:ext cx="5484971"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lvl1pPr marL="285750" indent="-285750"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nSpc>
                <a:spcPct val="110000"/>
              </a:lnSpc>
              <a:spcBef>
                <a:spcPct val="20000"/>
              </a:spcBef>
              <a:buClr>
                <a:schemeClr val="accent1"/>
              </a:buClr>
              <a:buSzTx/>
              <a:buFont typeface="Wingdings" pitchFamily="2" charset="2"/>
              <a:buBlip>
                <a:blip r:embed="rId3"/>
              </a:buBlip>
            </a:pPr>
            <a:endParaRPr lang="en-IN" altLang="en-US">
              <a:solidFill>
                <a:srgbClr val="4D4D4D"/>
              </a:solidFill>
              <a:latin typeface="Georgia" pitchFamily="18" charset="0"/>
            </a:endParaRPr>
          </a:p>
        </p:txBody>
      </p:sp>
      <p:sp>
        <p:nvSpPr>
          <p:cNvPr id="41988" name="Rectangle 8"/>
          <p:cNvSpPr>
            <a:spLocks noChangeArrowheads="1"/>
          </p:cNvSpPr>
          <p:nvPr/>
        </p:nvSpPr>
        <p:spPr bwMode="auto">
          <a:xfrm>
            <a:off x="711015" y="1143000"/>
            <a:ext cx="6703854" cy="4889500"/>
          </a:xfrm>
          <a:prstGeom prst="rect">
            <a:avLst/>
          </a:prstGeom>
          <a:noFill/>
          <a:ln w="9525">
            <a:noFill/>
            <a:miter lim="800000"/>
            <a:headEnd/>
            <a:tailEnd/>
          </a:ln>
        </p:spPr>
        <p:txBody>
          <a:bodyPr lIns="91429" tIns="45714" rIns="91429" bIns="45714"/>
          <a:lstStyle/>
          <a:p>
            <a:pPr marL="285750" indent="-285750" algn="just">
              <a:spcBef>
                <a:spcPts val="400"/>
              </a:spcBef>
              <a:spcAft>
                <a:spcPts val="0"/>
              </a:spcAft>
              <a:buClr>
                <a:srgbClr val="355F99"/>
              </a:buClr>
              <a:buFont typeface="Wingdings" panose="05000000000000000000" pitchFamily="2" charset="2"/>
              <a:buChar char="Ø"/>
              <a:defRPr/>
            </a:pPr>
            <a:r>
              <a:rPr lang="en-US" dirty="0">
                <a:solidFill>
                  <a:srgbClr val="404040"/>
                </a:solidFill>
                <a:latin typeface="Georgia" panose="02040502050405020303" pitchFamily="18" charset="0"/>
                <a:ea typeface="+mn-ea"/>
              </a:rPr>
              <a:t>The company is planning to role out bonuses to employees, there are 2 kinds of employees –</a:t>
            </a:r>
          </a:p>
          <a:p>
            <a:pPr marL="742950" lvl="1" indent="-285750" algn="just">
              <a:spcBef>
                <a:spcPts val="400"/>
              </a:spcBef>
              <a:spcAft>
                <a:spcPts val="0"/>
              </a:spcAft>
              <a:buClr>
                <a:srgbClr val="355F99"/>
              </a:buClr>
              <a:buFont typeface="Wingdings" panose="05000000000000000000" pitchFamily="2" charset="2"/>
              <a:buChar char="Ø"/>
              <a:defRPr/>
            </a:pPr>
            <a:r>
              <a:rPr lang="en-US" dirty="0">
                <a:solidFill>
                  <a:srgbClr val="404040"/>
                </a:solidFill>
                <a:latin typeface="Georgia" panose="02040502050405020303" pitchFamily="18" charset="0"/>
                <a:ea typeface="+mn-ea"/>
              </a:rPr>
              <a:t>1) Regular</a:t>
            </a:r>
          </a:p>
          <a:p>
            <a:pPr marL="742950" lvl="1" indent="-285750" algn="just">
              <a:spcBef>
                <a:spcPts val="400"/>
              </a:spcBef>
              <a:spcAft>
                <a:spcPts val="0"/>
              </a:spcAft>
              <a:buClr>
                <a:srgbClr val="355F99"/>
              </a:buClr>
              <a:buFont typeface="Wingdings" panose="05000000000000000000" pitchFamily="2" charset="2"/>
              <a:buChar char="Ø"/>
              <a:defRPr/>
            </a:pPr>
            <a:r>
              <a:rPr lang="en-US" dirty="0">
                <a:solidFill>
                  <a:srgbClr val="404040"/>
                </a:solidFill>
                <a:latin typeface="Georgia" panose="02040502050405020303" pitchFamily="18" charset="0"/>
                <a:ea typeface="+mn-ea"/>
              </a:rPr>
              <a:t>2) Contractors</a:t>
            </a:r>
          </a:p>
          <a:p>
            <a:pPr marL="285750" indent="-285750" algn="just">
              <a:spcBef>
                <a:spcPts val="400"/>
              </a:spcBef>
              <a:spcAft>
                <a:spcPts val="0"/>
              </a:spcAft>
              <a:buClr>
                <a:srgbClr val="355F99"/>
              </a:buClr>
              <a:buFont typeface="Wingdings" panose="05000000000000000000" pitchFamily="2" charset="2"/>
              <a:buChar char="Ø"/>
              <a:defRPr/>
            </a:pPr>
            <a:endParaRPr lang="en-US" dirty="0">
              <a:solidFill>
                <a:srgbClr val="404040"/>
              </a:solidFill>
              <a:latin typeface="Georgia" panose="02040502050405020303" pitchFamily="18" charset="0"/>
              <a:ea typeface="+mn-ea"/>
            </a:endParaRPr>
          </a:p>
          <a:p>
            <a:pPr marL="285750" indent="-285750" algn="just">
              <a:spcBef>
                <a:spcPts val="400"/>
              </a:spcBef>
              <a:spcAft>
                <a:spcPts val="0"/>
              </a:spcAft>
              <a:buClr>
                <a:srgbClr val="355F99"/>
              </a:buClr>
              <a:buFont typeface="Wingdings" panose="05000000000000000000" pitchFamily="2" charset="2"/>
              <a:buChar char="Ø"/>
              <a:defRPr/>
            </a:pPr>
            <a:r>
              <a:rPr lang="en-US" dirty="0">
                <a:solidFill>
                  <a:srgbClr val="404040"/>
                </a:solidFill>
                <a:latin typeface="Georgia" panose="02040502050405020303" pitchFamily="18" charset="0"/>
                <a:ea typeface="+mn-ea"/>
              </a:rPr>
              <a:t>And there are different criteria for bonus pay out for both kind of employees. </a:t>
            </a:r>
          </a:p>
          <a:p>
            <a:pPr marL="742950" lvl="1" indent="-285750" algn="just">
              <a:spcBef>
                <a:spcPts val="400"/>
              </a:spcBef>
              <a:spcAft>
                <a:spcPts val="0"/>
              </a:spcAft>
              <a:buClr>
                <a:srgbClr val="355F99"/>
              </a:buClr>
              <a:buFont typeface="Wingdings" panose="05000000000000000000" pitchFamily="2" charset="2"/>
              <a:buChar char="Ø"/>
              <a:defRPr/>
            </a:pPr>
            <a:r>
              <a:rPr lang="en-US" dirty="0">
                <a:solidFill>
                  <a:srgbClr val="404040"/>
                </a:solidFill>
                <a:latin typeface="Georgia" panose="02040502050405020303" pitchFamily="18" charset="0"/>
                <a:ea typeface="+mn-ea"/>
              </a:rPr>
              <a:t> - Regular employees get bonus as 10-15% of their salary</a:t>
            </a:r>
          </a:p>
          <a:p>
            <a:pPr marL="742950" lvl="1" indent="-285750" algn="just">
              <a:spcBef>
                <a:spcPts val="400"/>
              </a:spcBef>
              <a:spcAft>
                <a:spcPts val="0"/>
              </a:spcAft>
              <a:buClr>
                <a:srgbClr val="355F99"/>
              </a:buClr>
              <a:buFont typeface="Wingdings" panose="05000000000000000000" pitchFamily="2" charset="2"/>
              <a:buChar char="Ø"/>
              <a:defRPr/>
            </a:pPr>
            <a:r>
              <a:rPr lang="en-US" dirty="0">
                <a:solidFill>
                  <a:srgbClr val="404040"/>
                </a:solidFill>
                <a:latin typeface="Georgia" panose="02040502050405020303" pitchFamily="18" charset="0"/>
                <a:ea typeface="+mn-ea"/>
              </a:rPr>
              <a:t> - Contractors get bonus as 5,000 flat.</a:t>
            </a:r>
          </a:p>
          <a:p>
            <a:pPr marL="285750" indent="-285750" algn="just">
              <a:spcBef>
                <a:spcPts val="400"/>
              </a:spcBef>
              <a:spcAft>
                <a:spcPts val="0"/>
              </a:spcAft>
              <a:buClr>
                <a:srgbClr val="355F99"/>
              </a:buClr>
              <a:buFont typeface="Wingdings" panose="05000000000000000000" pitchFamily="2" charset="2"/>
              <a:buChar char="Ø"/>
              <a:defRPr/>
            </a:pPr>
            <a:endParaRPr lang="en-US" dirty="0">
              <a:solidFill>
                <a:srgbClr val="404040"/>
              </a:solidFill>
              <a:latin typeface="Georgia" panose="02040502050405020303" pitchFamily="18" charset="0"/>
              <a:ea typeface="+mn-ea"/>
            </a:endParaRPr>
          </a:p>
          <a:p>
            <a:pPr marL="285750" indent="-285750" algn="just">
              <a:spcBef>
                <a:spcPts val="400"/>
              </a:spcBef>
              <a:spcAft>
                <a:spcPts val="0"/>
              </a:spcAft>
              <a:buClr>
                <a:srgbClr val="355F99"/>
              </a:buClr>
              <a:buFont typeface="Wingdings" panose="05000000000000000000" pitchFamily="2" charset="2"/>
              <a:buChar char="Ø"/>
              <a:defRPr/>
            </a:pPr>
            <a:r>
              <a:rPr lang="en-US" dirty="0">
                <a:solidFill>
                  <a:srgbClr val="404040"/>
                </a:solidFill>
                <a:latin typeface="Georgia" panose="02040502050405020303" pitchFamily="18" charset="0"/>
                <a:ea typeface="+mn-ea"/>
              </a:rPr>
              <a:t>Design a program which accepts employees as input and prints the bonus amount for the employee.</a:t>
            </a:r>
          </a:p>
          <a:p>
            <a:pPr marL="285750" indent="-285750" algn="just">
              <a:spcBef>
                <a:spcPts val="400"/>
              </a:spcBef>
              <a:spcAft>
                <a:spcPts val="0"/>
              </a:spcAft>
              <a:buClr>
                <a:srgbClr val="355F99"/>
              </a:buClr>
              <a:buFont typeface="Wingdings" panose="05000000000000000000" pitchFamily="2" charset="2"/>
              <a:buChar char="Ø"/>
              <a:defRPr/>
            </a:pPr>
            <a:endParaRPr lang="en-US" dirty="0">
              <a:solidFill>
                <a:srgbClr val="404040"/>
              </a:solidFill>
              <a:latin typeface="Georgia" panose="02040502050405020303" pitchFamily="18" charset="0"/>
              <a:ea typeface="+mn-ea"/>
            </a:endParaRPr>
          </a:p>
          <a:p>
            <a:pPr marL="285750" indent="-285750" algn="just">
              <a:spcBef>
                <a:spcPts val="400"/>
              </a:spcBef>
              <a:spcAft>
                <a:spcPts val="0"/>
              </a:spcAft>
              <a:buClr>
                <a:srgbClr val="355F99"/>
              </a:buClr>
              <a:buFont typeface="Wingdings" panose="05000000000000000000" pitchFamily="2" charset="2"/>
              <a:buChar char="Ø"/>
              <a:defRPr/>
            </a:pPr>
            <a:r>
              <a:rPr lang="en-US" dirty="0">
                <a:solidFill>
                  <a:srgbClr val="404040"/>
                </a:solidFill>
                <a:latin typeface="Georgia" panose="02040502050405020303" pitchFamily="18" charset="0"/>
                <a:ea typeface="+mn-ea"/>
              </a:rPr>
              <a:t>Understand the following</a:t>
            </a:r>
          </a:p>
          <a:p>
            <a:pPr marL="781050" lvl="1" indent="-285750" algn="just">
              <a:spcBef>
                <a:spcPts val="400"/>
              </a:spcBef>
              <a:spcAft>
                <a:spcPts val="0"/>
              </a:spcAft>
              <a:buClr>
                <a:srgbClr val="355F99"/>
              </a:buClr>
              <a:buFont typeface="Wingdings" panose="05000000000000000000" pitchFamily="2" charset="2"/>
              <a:buChar char="Ø"/>
              <a:defRPr/>
            </a:pPr>
            <a:r>
              <a:rPr lang="en-US" dirty="0">
                <a:solidFill>
                  <a:srgbClr val="404040"/>
                </a:solidFill>
                <a:latin typeface="Georgia" panose="02040502050405020303" pitchFamily="18" charset="0"/>
                <a:ea typeface="+mn-ea"/>
              </a:rPr>
              <a:t>Inheritance, Overriding</a:t>
            </a:r>
          </a:p>
        </p:txBody>
      </p:sp>
      <p:pic>
        <p:nvPicPr>
          <p:cNvPr id="39941" name="Picture 10" descr="Savings-Accou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2736" y="2057400"/>
            <a:ext cx="3656648"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2351142"/>
      </p:ext>
    </p:extLst>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07868" y="457200"/>
            <a:ext cx="11283128" cy="501650"/>
          </a:xfrm>
        </p:spPr>
        <p:txBody>
          <a:bodyPr/>
          <a:lstStyle/>
          <a:p>
            <a:r>
              <a:rPr lang="en-US" altLang="en-US" sz="2800" smtClean="0">
                <a:latin typeface="Georgia" pitchFamily="18" charset="0"/>
              </a:rPr>
              <a:t>Exercise – Tax Test </a:t>
            </a:r>
          </a:p>
        </p:txBody>
      </p:sp>
      <p:sp>
        <p:nvSpPr>
          <p:cNvPr id="40963" name="Rectangle 5"/>
          <p:cNvSpPr>
            <a:spLocks noGrp="1" noChangeArrowheads="1"/>
          </p:cNvSpPr>
          <p:nvPr>
            <p:ph type="body" sz="half" idx="1"/>
          </p:nvPr>
        </p:nvSpPr>
        <p:spPr>
          <a:xfrm>
            <a:off x="594629" y="1282700"/>
            <a:ext cx="6007651" cy="4965700"/>
          </a:xfrm>
        </p:spPr>
        <p:txBody>
          <a:bodyPr/>
          <a:lstStyle/>
          <a:p>
            <a:pPr algn="just">
              <a:lnSpc>
                <a:spcPct val="100000"/>
              </a:lnSpc>
              <a:buFont typeface="Wingdings" pitchFamily="2" charset="2"/>
              <a:buChar char="Ø"/>
            </a:pPr>
            <a:r>
              <a:rPr lang="en-US" altLang="en-US" smtClean="0">
                <a:latin typeface="Georgia" pitchFamily="18" charset="0"/>
              </a:rPr>
              <a:t>Tax in a country depends on three factors – Gross Income, country and dependents. </a:t>
            </a:r>
          </a:p>
          <a:p>
            <a:pPr lvl="1" algn="just">
              <a:lnSpc>
                <a:spcPct val="100000"/>
              </a:lnSpc>
              <a:buFont typeface="Wingdings" pitchFamily="2" charset="2"/>
              <a:buChar char="Ø"/>
            </a:pPr>
            <a:endParaRPr lang="en-US" altLang="en-US" sz="1600" smtClean="0">
              <a:latin typeface="Georgia" pitchFamily="18" charset="0"/>
            </a:endParaRPr>
          </a:p>
          <a:p>
            <a:pPr algn="just">
              <a:lnSpc>
                <a:spcPct val="100000"/>
              </a:lnSpc>
              <a:buFont typeface="Wingdings" pitchFamily="2" charset="2"/>
              <a:buChar char="Ø"/>
            </a:pPr>
            <a:r>
              <a:rPr lang="en-US" altLang="en-US" smtClean="0">
                <a:latin typeface="Georgia" pitchFamily="18" charset="0"/>
              </a:rPr>
              <a:t>	The gross income and state are mandatory input parameters while the third one is optional. The system assumes the dependents to be 1 if none is specified.</a:t>
            </a:r>
          </a:p>
          <a:p>
            <a:pPr algn="just">
              <a:lnSpc>
                <a:spcPct val="100000"/>
              </a:lnSpc>
              <a:buFont typeface="Wingdings" pitchFamily="2" charset="2"/>
              <a:buChar char="Ø"/>
            </a:pPr>
            <a:endParaRPr lang="en-US" altLang="en-US" smtClean="0">
              <a:latin typeface="Georgia" pitchFamily="18" charset="0"/>
            </a:endParaRPr>
          </a:p>
          <a:p>
            <a:pPr algn="just">
              <a:lnSpc>
                <a:spcPct val="100000"/>
              </a:lnSpc>
              <a:buFont typeface="Wingdings" pitchFamily="2" charset="2"/>
              <a:buChar char="Ø"/>
            </a:pPr>
            <a:r>
              <a:rPr lang="en-US" altLang="en-US" smtClean="0">
                <a:latin typeface="Georgia" pitchFamily="18" charset="0"/>
              </a:rPr>
              <a:t>	Create a Tax class having the above three member variables. The system then calls a method to calculate the tax.</a:t>
            </a:r>
          </a:p>
          <a:p>
            <a:pPr algn="just">
              <a:lnSpc>
                <a:spcPct val="100000"/>
              </a:lnSpc>
              <a:buFont typeface="Wingdings" pitchFamily="2" charset="2"/>
              <a:buChar char="Ø"/>
            </a:pPr>
            <a:endParaRPr lang="en-US" altLang="en-US" smtClean="0">
              <a:latin typeface="Georgia" pitchFamily="18" charset="0"/>
            </a:endParaRPr>
          </a:p>
          <a:p>
            <a:pPr>
              <a:lnSpc>
                <a:spcPct val="100000"/>
              </a:lnSpc>
              <a:buFont typeface="Wingdings" pitchFamily="2" charset="2"/>
              <a:buChar char="Ø"/>
            </a:pPr>
            <a:r>
              <a:rPr lang="en-US" altLang="en-US" smtClean="0">
                <a:latin typeface="Georgia" pitchFamily="18" charset="0"/>
              </a:rPr>
              <a:t>Demonstrate “TaxTest” example.</a:t>
            </a:r>
          </a:p>
          <a:p>
            <a:pPr>
              <a:lnSpc>
                <a:spcPct val="100000"/>
              </a:lnSpc>
              <a:buFont typeface="Wingdings" pitchFamily="2" charset="2"/>
              <a:buChar char="Ø"/>
            </a:pPr>
            <a:endParaRPr lang="en-US" altLang="en-US" smtClean="0">
              <a:latin typeface="Georgia" pitchFamily="18" charset="0"/>
            </a:endParaRPr>
          </a:p>
          <a:p>
            <a:pPr>
              <a:lnSpc>
                <a:spcPct val="100000"/>
              </a:lnSpc>
              <a:buFont typeface="Wingdings" pitchFamily="2" charset="2"/>
              <a:buChar char="Ø"/>
            </a:pPr>
            <a:r>
              <a:rPr lang="en-US" altLang="en-US" smtClean="0">
                <a:latin typeface="Georgia" pitchFamily="18" charset="0"/>
              </a:rPr>
              <a:t>Understand the following</a:t>
            </a:r>
          </a:p>
          <a:p>
            <a:pPr lvl="1">
              <a:lnSpc>
                <a:spcPct val="100000"/>
              </a:lnSpc>
              <a:buFont typeface="Wingdings" pitchFamily="2" charset="2"/>
              <a:buChar char="Ø"/>
            </a:pPr>
            <a:r>
              <a:rPr lang="en-US" altLang="en-US" sz="1600" smtClean="0">
                <a:latin typeface="Georgia" pitchFamily="18" charset="0"/>
              </a:rPr>
              <a:t>Overloading the constructors</a:t>
            </a:r>
          </a:p>
          <a:p>
            <a:pPr lvl="1">
              <a:lnSpc>
                <a:spcPct val="100000"/>
              </a:lnSpc>
              <a:buFont typeface="Wingdings" pitchFamily="2" charset="2"/>
              <a:buChar char="Ø"/>
            </a:pPr>
            <a:r>
              <a:rPr lang="en-US" altLang="en-US" sz="1600" smtClean="0">
                <a:latin typeface="Georgia" pitchFamily="18" charset="0"/>
              </a:rPr>
              <a:t>Calling one constructor from other</a:t>
            </a:r>
          </a:p>
        </p:txBody>
      </p:sp>
      <p:pic>
        <p:nvPicPr>
          <p:cNvPr id="40964" name="Picture 6" descr="t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3854" y="1828801"/>
            <a:ext cx="5180251"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0111553"/>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800" smtClean="0">
                <a:latin typeface="Georgia" pitchFamily="18" charset="0"/>
              </a:rPr>
              <a:t>Super keyword</a:t>
            </a:r>
          </a:p>
        </p:txBody>
      </p:sp>
      <p:sp>
        <p:nvSpPr>
          <p:cNvPr id="41987" name="Text Placeholder 2"/>
          <p:cNvSpPr>
            <a:spLocks noGrp="1"/>
          </p:cNvSpPr>
          <p:nvPr>
            <p:ph type="body" sz="half" idx="1"/>
          </p:nvPr>
        </p:nvSpPr>
        <p:spPr/>
        <p:txBody>
          <a:bodyPr/>
          <a:lstStyle/>
          <a:p>
            <a:pPr>
              <a:lnSpc>
                <a:spcPct val="100000"/>
              </a:lnSpc>
              <a:buFont typeface="Wingdings" pitchFamily="2" charset="2"/>
              <a:buChar char="Ø"/>
            </a:pPr>
            <a:r>
              <a:rPr lang="en-US" altLang="en-US" smtClean="0">
                <a:latin typeface="Georgia" pitchFamily="18" charset="0"/>
              </a:rPr>
              <a:t>If your method overrides one of its superclass's methods, you can invoke the overridden method through the use of the keyword super</a:t>
            </a:r>
          </a:p>
          <a:p>
            <a:pPr>
              <a:lnSpc>
                <a:spcPct val="100000"/>
              </a:lnSpc>
              <a:buFont typeface="Wingdings" pitchFamily="2" charset="2"/>
              <a:buChar char="Ø"/>
            </a:pPr>
            <a:endParaRPr lang="en-US" altLang="en-US" smtClean="0">
              <a:latin typeface="Georgia" pitchFamily="18" charset="0"/>
            </a:endParaRPr>
          </a:p>
          <a:p>
            <a:pPr>
              <a:lnSpc>
                <a:spcPct val="100000"/>
              </a:lnSpc>
              <a:buFont typeface="Wingdings" pitchFamily="2" charset="2"/>
              <a:buChar char="Ø"/>
            </a:pPr>
            <a:r>
              <a:rPr lang="en-US" altLang="en-US" smtClean="0">
                <a:latin typeface="Georgia" pitchFamily="18" charset="0"/>
              </a:rPr>
              <a:t>You can also use super to refer to a hidden field </a:t>
            </a:r>
          </a:p>
        </p:txBody>
      </p:sp>
      <p:pic>
        <p:nvPicPr>
          <p:cNvPr id="122884" name="Picture 4"/>
          <p:cNvPicPr>
            <a:picLocks noGrp="1" noChangeAspect="1" noChangeArrowheads="1"/>
          </p:cNvPicPr>
          <p:nvPr>
            <p:ph sz="half" idx="2"/>
          </p:nvPr>
        </p:nvPicPr>
        <p:blipFill>
          <a:blip r:embed="rId3"/>
          <a:srcRect/>
          <a:stretch>
            <a:fillRect/>
          </a:stretch>
        </p:blipFill>
        <p:spPr>
          <a:xfrm>
            <a:off x="6363160" y="1143000"/>
            <a:ext cx="5231037" cy="4114800"/>
          </a:xfrm>
          <a:ln w="12700" cap="flat">
            <a:solidFill>
              <a:schemeClr val="accent1">
                <a:lumMod val="60000"/>
                <a:lumOff val="40000"/>
              </a:schemeClr>
            </a:solidFill>
            <a:headEnd type="none" w="med" len="med"/>
            <a:tailEnd type="none" w="med" len="med"/>
          </a:ln>
        </p:spPr>
      </p:pic>
    </p:spTree>
    <p:extLst>
      <p:ext uri="{BB962C8B-B14F-4D97-AF65-F5344CB8AC3E}">
        <p14:creationId xmlns:p14="http://schemas.microsoft.com/office/powerpoint/2010/main" val="911927015"/>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07868" y="457200"/>
            <a:ext cx="11283128" cy="501650"/>
          </a:xfrm>
        </p:spPr>
        <p:txBody>
          <a:bodyPr/>
          <a:lstStyle/>
          <a:p>
            <a:r>
              <a:rPr lang="en-US" altLang="en-US" sz="2800" smtClean="0">
                <a:latin typeface="Georgia" pitchFamily="18" charset="0"/>
              </a:rPr>
              <a:t>Inheritance w.r.t constructors</a:t>
            </a:r>
          </a:p>
        </p:txBody>
      </p:sp>
      <p:sp>
        <p:nvSpPr>
          <p:cNvPr id="43011" name="Rectangle 3"/>
          <p:cNvSpPr>
            <a:spLocks noGrp="1" noChangeArrowheads="1"/>
          </p:cNvSpPr>
          <p:nvPr>
            <p:ph type="body" sz="half" idx="1"/>
          </p:nvPr>
        </p:nvSpPr>
        <p:spPr>
          <a:xfrm>
            <a:off x="594629" y="1282700"/>
            <a:ext cx="5702930" cy="4648200"/>
          </a:xfrm>
          <a:noFill/>
        </p:spPr>
        <p:txBody>
          <a:bodyPr/>
          <a:lstStyle/>
          <a:p>
            <a:pPr algn="just">
              <a:lnSpc>
                <a:spcPct val="100000"/>
              </a:lnSpc>
              <a:buFont typeface="Wingdings" pitchFamily="2" charset="2"/>
              <a:buChar char="Ø"/>
            </a:pPr>
            <a:r>
              <a:rPr lang="en-US" altLang="en-US" smtClean="0">
                <a:latin typeface="Georgia" pitchFamily="18" charset="0"/>
              </a:rPr>
              <a:t>All the constructors in an object’s inheritance run when you make a new object.</a:t>
            </a:r>
          </a:p>
          <a:p>
            <a:pPr algn="just">
              <a:lnSpc>
                <a:spcPct val="100000"/>
              </a:lnSpc>
              <a:buFont typeface="Wingdings" pitchFamily="2" charset="2"/>
              <a:buChar char="Ø"/>
            </a:pPr>
            <a:endParaRPr lang="en-US" altLang="en-US" smtClean="0">
              <a:latin typeface="Georgia" pitchFamily="18" charset="0"/>
            </a:endParaRPr>
          </a:p>
          <a:p>
            <a:pPr algn="just">
              <a:lnSpc>
                <a:spcPct val="100000"/>
              </a:lnSpc>
              <a:buFont typeface="Wingdings" pitchFamily="2" charset="2"/>
              <a:buChar char="Ø"/>
            </a:pPr>
            <a:r>
              <a:rPr lang="en-US" altLang="en-US" smtClean="0">
                <a:latin typeface="Georgia" pitchFamily="18" charset="0"/>
              </a:rPr>
              <a:t>Super class constructor is called by calling “</a:t>
            </a:r>
            <a:r>
              <a:rPr lang="en-US" altLang="en-US" smtClean="0">
                <a:solidFill>
                  <a:schemeClr val="accent1"/>
                </a:solidFill>
                <a:latin typeface="Georgia" pitchFamily="18" charset="0"/>
              </a:rPr>
              <a:t>super</a:t>
            </a:r>
            <a:r>
              <a:rPr lang="en-US" altLang="en-US" smtClean="0">
                <a:latin typeface="Georgia" pitchFamily="18" charset="0"/>
              </a:rPr>
              <a:t>()” inside the child class constructor. Call to super() must be the </a:t>
            </a:r>
            <a:r>
              <a:rPr lang="en-US" altLang="en-US" smtClean="0">
                <a:solidFill>
                  <a:schemeClr val="accent1"/>
                </a:solidFill>
                <a:latin typeface="Georgia" pitchFamily="18" charset="0"/>
              </a:rPr>
              <a:t>first statement</a:t>
            </a:r>
            <a:r>
              <a:rPr lang="en-US" altLang="en-US" smtClean="0">
                <a:latin typeface="Georgia" pitchFamily="18" charset="0"/>
              </a:rPr>
              <a:t> in each constructor.</a:t>
            </a:r>
          </a:p>
          <a:p>
            <a:pPr algn="just">
              <a:lnSpc>
                <a:spcPct val="100000"/>
              </a:lnSpc>
              <a:buFont typeface="Wingdings" pitchFamily="2" charset="2"/>
              <a:buChar char="Ø"/>
            </a:pPr>
            <a:endParaRPr lang="en-US" altLang="en-US" smtClean="0">
              <a:latin typeface="Georgia" pitchFamily="18" charset="0"/>
            </a:endParaRPr>
          </a:p>
          <a:p>
            <a:pPr algn="just">
              <a:lnSpc>
                <a:spcPct val="100000"/>
              </a:lnSpc>
              <a:buFont typeface="Wingdings" pitchFamily="2" charset="2"/>
              <a:buChar char="Ø"/>
            </a:pPr>
            <a:r>
              <a:rPr lang="en-US" altLang="en-US" smtClean="0">
                <a:latin typeface="Georgia" pitchFamily="18" charset="0"/>
              </a:rPr>
              <a:t>Same class overloaded constructors can be called by calling “</a:t>
            </a:r>
            <a:r>
              <a:rPr lang="en-US" altLang="en-US" smtClean="0">
                <a:solidFill>
                  <a:schemeClr val="accent1"/>
                </a:solidFill>
                <a:latin typeface="Georgia" pitchFamily="18" charset="0"/>
              </a:rPr>
              <a:t>this</a:t>
            </a:r>
            <a:r>
              <a:rPr lang="en-US" altLang="en-US" smtClean="0">
                <a:latin typeface="Georgia" pitchFamily="18" charset="0"/>
              </a:rPr>
              <a:t>()” inside the constructor. Call to this() must be the </a:t>
            </a:r>
            <a:r>
              <a:rPr lang="en-US" altLang="en-US" smtClean="0">
                <a:solidFill>
                  <a:schemeClr val="accent1"/>
                </a:solidFill>
                <a:latin typeface="Georgia" pitchFamily="18" charset="0"/>
              </a:rPr>
              <a:t>first</a:t>
            </a:r>
            <a:r>
              <a:rPr lang="en-US" altLang="en-US" smtClean="0">
                <a:latin typeface="Georgia" pitchFamily="18" charset="0"/>
              </a:rPr>
              <a:t> </a:t>
            </a:r>
            <a:r>
              <a:rPr lang="en-US" altLang="en-US" smtClean="0">
                <a:solidFill>
                  <a:schemeClr val="accent1"/>
                </a:solidFill>
                <a:latin typeface="Georgia" pitchFamily="18" charset="0"/>
              </a:rPr>
              <a:t>statement</a:t>
            </a:r>
            <a:r>
              <a:rPr lang="en-US" altLang="en-US" smtClean="0">
                <a:latin typeface="Georgia" pitchFamily="18" charset="0"/>
              </a:rPr>
              <a:t> in the constructor. </a:t>
            </a:r>
          </a:p>
          <a:p>
            <a:pPr algn="just">
              <a:lnSpc>
                <a:spcPct val="100000"/>
              </a:lnSpc>
              <a:buFont typeface="Wingdings" pitchFamily="2" charset="2"/>
              <a:buChar char="Ø"/>
            </a:pPr>
            <a:endParaRPr lang="en-US" altLang="en-US" smtClean="0">
              <a:latin typeface="Georgia" pitchFamily="18" charset="0"/>
            </a:endParaRPr>
          </a:p>
          <a:p>
            <a:pPr algn="just">
              <a:lnSpc>
                <a:spcPct val="100000"/>
              </a:lnSpc>
              <a:buFont typeface="Wingdings" pitchFamily="2" charset="2"/>
              <a:buChar char="Ø"/>
            </a:pPr>
            <a:r>
              <a:rPr lang="en-US" altLang="en-US" smtClean="0">
                <a:latin typeface="Georgia" pitchFamily="18" charset="0"/>
              </a:rPr>
              <a:t>A constructor can either have “super()” or “this()”.</a:t>
            </a:r>
          </a:p>
        </p:txBody>
      </p:sp>
      <p:sp>
        <p:nvSpPr>
          <p:cNvPr id="43012" name="AutoShape 4"/>
          <p:cNvSpPr>
            <a:spLocks noChangeArrowheads="1"/>
          </p:cNvSpPr>
          <p:nvPr/>
        </p:nvSpPr>
        <p:spPr bwMode="auto">
          <a:xfrm>
            <a:off x="6703854" y="1828800"/>
            <a:ext cx="4875530" cy="37338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p:spPr>
        <p:txBody>
          <a:bodyPr lIns="91429" tIns="45714" rIns="91429" bIns="45714"/>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nSpc>
                <a:spcPct val="120000"/>
              </a:lnSpc>
              <a:spcBef>
                <a:spcPct val="20000"/>
              </a:spcBef>
              <a:buClr>
                <a:schemeClr val="accent1"/>
              </a:buClr>
              <a:buSzTx/>
              <a:buFont typeface="Wingdings" pitchFamily="2" charset="2"/>
              <a:buNone/>
            </a:pPr>
            <a:endParaRPr lang="en-US" altLang="en-US" sz="1400">
              <a:solidFill>
                <a:srgbClr val="4D4D4D"/>
              </a:solidFill>
              <a:latin typeface="Georgia" pitchFamily="18" charset="0"/>
            </a:endParaRPr>
          </a:p>
          <a:p>
            <a:pPr>
              <a:lnSpc>
                <a:spcPct val="120000"/>
              </a:lnSpc>
              <a:spcBef>
                <a:spcPct val="20000"/>
              </a:spcBef>
              <a:buClr>
                <a:schemeClr val="accent1"/>
              </a:buClr>
              <a:buSzTx/>
              <a:buFont typeface="Wingdings" pitchFamily="2" charset="2"/>
              <a:buNone/>
            </a:pPr>
            <a:r>
              <a:rPr lang="en-US" altLang="en-US" sz="1400">
                <a:solidFill>
                  <a:srgbClr val="4D4D4D"/>
                </a:solidFill>
                <a:latin typeface="Georgia" pitchFamily="18" charset="0"/>
              </a:rPr>
              <a:t>public class Elephant extends Animal {</a:t>
            </a:r>
          </a:p>
          <a:p>
            <a:pPr>
              <a:lnSpc>
                <a:spcPct val="120000"/>
              </a:lnSpc>
              <a:spcBef>
                <a:spcPct val="20000"/>
              </a:spcBef>
              <a:buClr>
                <a:schemeClr val="accent1"/>
              </a:buClr>
              <a:buSzTx/>
              <a:buFont typeface="Wingdings" pitchFamily="2" charset="2"/>
              <a:buNone/>
            </a:pPr>
            <a:r>
              <a:rPr lang="en-US" altLang="en-US" sz="1400">
                <a:solidFill>
                  <a:srgbClr val="4D4D4D"/>
                </a:solidFill>
                <a:latin typeface="Georgia" pitchFamily="18" charset="0"/>
              </a:rPr>
              <a:t>   int size;</a:t>
            </a:r>
          </a:p>
          <a:p>
            <a:pPr>
              <a:lnSpc>
                <a:spcPct val="120000"/>
              </a:lnSpc>
              <a:spcBef>
                <a:spcPct val="20000"/>
              </a:spcBef>
              <a:buClr>
                <a:schemeClr val="accent1"/>
              </a:buClr>
              <a:buSzTx/>
              <a:buFont typeface="Wingdings" pitchFamily="2" charset="2"/>
              <a:buNone/>
            </a:pPr>
            <a:r>
              <a:rPr lang="en-US" altLang="en-US" sz="1400">
                <a:solidFill>
                  <a:srgbClr val="4D4D4D"/>
                </a:solidFill>
                <a:latin typeface="Georgia" pitchFamily="18" charset="0"/>
              </a:rPr>
              <a:t>   </a:t>
            </a:r>
          </a:p>
          <a:p>
            <a:pPr>
              <a:lnSpc>
                <a:spcPct val="120000"/>
              </a:lnSpc>
              <a:spcBef>
                <a:spcPct val="20000"/>
              </a:spcBef>
              <a:buClr>
                <a:schemeClr val="accent1"/>
              </a:buClr>
              <a:buSzTx/>
              <a:buFont typeface="Wingdings" pitchFamily="2" charset="2"/>
              <a:buNone/>
            </a:pPr>
            <a:r>
              <a:rPr lang="en-US" altLang="en-US" sz="1400">
                <a:solidFill>
                  <a:srgbClr val="4D4D4D"/>
                </a:solidFill>
                <a:latin typeface="Georgia" pitchFamily="18" charset="0"/>
              </a:rPr>
              <a:t>  public Elephant() { </a:t>
            </a:r>
          </a:p>
          <a:p>
            <a:pPr>
              <a:lnSpc>
                <a:spcPct val="120000"/>
              </a:lnSpc>
              <a:spcBef>
                <a:spcPct val="20000"/>
              </a:spcBef>
              <a:buClr>
                <a:schemeClr val="accent1"/>
              </a:buClr>
              <a:buSzTx/>
              <a:buFont typeface="Wingdings" pitchFamily="2" charset="2"/>
              <a:buNone/>
            </a:pPr>
            <a:r>
              <a:rPr lang="en-US" altLang="en-US" sz="1400">
                <a:solidFill>
                  <a:srgbClr val="4D4D4D"/>
                </a:solidFill>
                <a:latin typeface="Georgia" pitchFamily="18" charset="0"/>
              </a:rPr>
              <a:t>   this(100);</a:t>
            </a:r>
          </a:p>
          <a:p>
            <a:pPr>
              <a:lnSpc>
                <a:spcPct val="120000"/>
              </a:lnSpc>
              <a:spcBef>
                <a:spcPct val="20000"/>
              </a:spcBef>
              <a:buClr>
                <a:schemeClr val="accent1"/>
              </a:buClr>
              <a:buSzTx/>
              <a:buFont typeface="Wingdings" pitchFamily="2" charset="2"/>
              <a:buNone/>
            </a:pPr>
            <a:r>
              <a:rPr lang="en-US" altLang="en-US" sz="1400">
                <a:solidFill>
                  <a:srgbClr val="4D4D4D"/>
                </a:solidFill>
                <a:latin typeface="Georgia" pitchFamily="18" charset="0"/>
              </a:rPr>
              <a:t>   } </a:t>
            </a:r>
          </a:p>
          <a:p>
            <a:pPr>
              <a:lnSpc>
                <a:spcPct val="120000"/>
              </a:lnSpc>
              <a:spcBef>
                <a:spcPct val="20000"/>
              </a:spcBef>
              <a:buClr>
                <a:schemeClr val="accent1"/>
              </a:buClr>
              <a:buSzTx/>
              <a:buFont typeface="Wingdings" pitchFamily="2" charset="2"/>
              <a:buNone/>
            </a:pPr>
            <a:r>
              <a:rPr lang="en-US" altLang="en-US" sz="1400">
                <a:solidFill>
                  <a:srgbClr val="4D4D4D"/>
                </a:solidFill>
                <a:latin typeface="Georgia" pitchFamily="18" charset="0"/>
              </a:rPr>
              <a:t>   public Elephant(int size) {</a:t>
            </a:r>
          </a:p>
          <a:p>
            <a:pPr>
              <a:lnSpc>
                <a:spcPct val="120000"/>
              </a:lnSpc>
              <a:spcBef>
                <a:spcPct val="20000"/>
              </a:spcBef>
              <a:buClr>
                <a:schemeClr val="accent1"/>
              </a:buClr>
              <a:buSzTx/>
              <a:buFont typeface="Wingdings" pitchFamily="2" charset="2"/>
              <a:buNone/>
            </a:pPr>
            <a:r>
              <a:rPr lang="en-US" altLang="en-US" sz="1400">
                <a:solidFill>
                  <a:srgbClr val="4D4D4D"/>
                </a:solidFill>
                <a:latin typeface="Georgia" pitchFamily="18" charset="0"/>
              </a:rPr>
              <a:t>      this.size =  size; </a:t>
            </a:r>
          </a:p>
          <a:p>
            <a:pPr>
              <a:lnSpc>
                <a:spcPct val="120000"/>
              </a:lnSpc>
              <a:spcBef>
                <a:spcPct val="20000"/>
              </a:spcBef>
              <a:buClr>
                <a:schemeClr val="accent1"/>
              </a:buClr>
              <a:buSzTx/>
              <a:buFont typeface="Wingdings" pitchFamily="2" charset="2"/>
              <a:buNone/>
            </a:pPr>
            <a:r>
              <a:rPr lang="en-US" altLang="en-US" sz="1400">
                <a:solidFill>
                  <a:srgbClr val="4D4D4D"/>
                </a:solidFill>
                <a:latin typeface="Georgia" pitchFamily="18" charset="0"/>
              </a:rPr>
              <a:t>   }</a:t>
            </a:r>
          </a:p>
          <a:p>
            <a:pPr>
              <a:lnSpc>
                <a:spcPct val="120000"/>
              </a:lnSpc>
              <a:spcBef>
                <a:spcPct val="20000"/>
              </a:spcBef>
              <a:buClr>
                <a:schemeClr val="accent1"/>
              </a:buClr>
              <a:buSzTx/>
              <a:buFont typeface="Wingdings" pitchFamily="2" charset="2"/>
              <a:buNone/>
            </a:pPr>
            <a:r>
              <a:rPr lang="en-US" altLang="en-US" sz="1400">
                <a:solidFill>
                  <a:srgbClr val="4D4D4D"/>
                </a:solidFill>
                <a:latin typeface="Georgia" pitchFamily="18" charset="0"/>
              </a:rPr>
              <a:t>} </a:t>
            </a:r>
          </a:p>
          <a:p>
            <a:pPr>
              <a:lnSpc>
                <a:spcPct val="120000"/>
              </a:lnSpc>
              <a:spcBef>
                <a:spcPct val="20000"/>
              </a:spcBef>
              <a:buClr>
                <a:schemeClr val="accent1"/>
              </a:buClr>
              <a:buSzTx/>
              <a:buFont typeface="Wingdings" pitchFamily="2" charset="2"/>
              <a:buNone/>
            </a:pPr>
            <a:r>
              <a:rPr lang="en-US" altLang="en-US" sz="1400">
                <a:solidFill>
                  <a:srgbClr val="4D4D4D"/>
                </a:solidFill>
                <a:latin typeface="Georgia" pitchFamily="18" charset="0"/>
              </a:rPr>
              <a:t>     </a:t>
            </a:r>
          </a:p>
        </p:txBody>
      </p:sp>
    </p:spTree>
    <p:extLst>
      <p:ext uri="{BB962C8B-B14F-4D97-AF65-F5344CB8AC3E}">
        <p14:creationId xmlns:p14="http://schemas.microsoft.com/office/powerpoint/2010/main" val="1663676418"/>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sz="2800" smtClean="0">
                <a:latin typeface="Georgia" pitchFamily="18" charset="0"/>
              </a:rPr>
              <a:t>Exercise – FringeTaxTest</a:t>
            </a:r>
          </a:p>
        </p:txBody>
      </p:sp>
      <p:sp>
        <p:nvSpPr>
          <p:cNvPr id="44035" name="Rectangle 3"/>
          <p:cNvSpPr>
            <a:spLocks noGrp="1" noChangeArrowheads="1"/>
          </p:cNvSpPr>
          <p:nvPr>
            <p:ph type="body" sz="half" idx="1"/>
          </p:nvPr>
        </p:nvSpPr>
        <p:spPr/>
        <p:txBody>
          <a:bodyPr/>
          <a:lstStyle/>
          <a:p>
            <a:pPr algn="just">
              <a:lnSpc>
                <a:spcPct val="100000"/>
              </a:lnSpc>
              <a:buFont typeface="Wingdings" pitchFamily="2" charset="2"/>
              <a:buChar char="Ø"/>
            </a:pPr>
            <a:r>
              <a:rPr lang="en-US" altLang="en-US" smtClean="0">
                <a:latin typeface="Georgia" pitchFamily="18" charset="0"/>
              </a:rPr>
              <a:t>Assume the logic to calculate Fringe Tax is different from the remaining. </a:t>
            </a:r>
          </a:p>
          <a:p>
            <a:pPr algn="just">
              <a:lnSpc>
                <a:spcPct val="100000"/>
              </a:lnSpc>
              <a:buFont typeface="Wingdings" pitchFamily="2" charset="2"/>
              <a:buChar char="Ø"/>
            </a:pPr>
            <a:r>
              <a:rPr lang="en-US" altLang="en-US" smtClean="0">
                <a:latin typeface="Georgia" pitchFamily="18" charset="0"/>
              </a:rPr>
              <a:t>	There are few countries that implement fringe tax. Write a FringeTax class that extends Tax and takes an additional parameter in constructor – fringeBenefit. </a:t>
            </a:r>
          </a:p>
          <a:p>
            <a:pPr algn="just">
              <a:lnSpc>
                <a:spcPct val="100000"/>
              </a:lnSpc>
              <a:buFont typeface="Wingdings" pitchFamily="2" charset="2"/>
              <a:buChar char="Ø"/>
            </a:pPr>
            <a:r>
              <a:rPr lang="en-US" altLang="en-US" smtClean="0">
                <a:latin typeface="Georgia" pitchFamily="18" charset="0"/>
              </a:rPr>
              <a:t>	It then calculates the total tax.</a:t>
            </a:r>
          </a:p>
          <a:p>
            <a:pPr algn="just">
              <a:lnSpc>
                <a:spcPct val="100000"/>
              </a:lnSpc>
              <a:buFont typeface="Wingdings" pitchFamily="2" charset="2"/>
              <a:buChar char="Ø"/>
            </a:pPr>
            <a:endParaRPr lang="en-US" altLang="en-US" smtClean="0">
              <a:latin typeface="Georgia" pitchFamily="18" charset="0"/>
            </a:endParaRPr>
          </a:p>
          <a:p>
            <a:pPr algn="just">
              <a:lnSpc>
                <a:spcPct val="100000"/>
              </a:lnSpc>
              <a:buFont typeface="Wingdings" pitchFamily="2" charset="2"/>
              <a:buChar char="Ø"/>
            </a:pPr>
            <a:r>
              <a:rPr lang="en-US" altLang="en-US" smtClean="0">
                <a:latin typeface="Georgia" pitchFamily="18" charset="0"/>
              </a:rPr>
              <a:t>Demonstrate “FringeTaxTest” example.</a:t>
            </a:r>
          </a:p>
          <a:p>
            <a:pPr>
              <a:lnSpc>
                <a:spcPct val="100000"/>
              </a:lnSpc>
              <a:buFont typeface="Wingdings" pitchFamily="2" charset="2"/>
              <a:buChar char="Ø"/>
            </a:pPr>
            <a:endParaRPr lang="en-US" altLang="en-US" smtClean="0">
              <a:latin typeface="Georgia" pitchFamily="18" charset="0"/>
            </a:endParaRPr>
          </a:p>
          <a:p>
            <a:pPr>
              <a:lnSpc>
                <a:spcPct val="100000"/>
              </a:lnSpc>
              <a:buFont typeface="Wingdings" pitchFamily="2" charset="2"/>
              <a:buChar char="Ø"/>
            </a:pPr>
            <a:r>
              <a:rPr lang="en-US" altLang="en-US" smtClean="0">
                <a:latin typeface="Georgia" pitchFamily="18" charset="0"/>
              </a:rPr>
              <a:t>Understand the following</a:t>
            </a:r>
          </a:p>
          <a:p>
            <a:pPr lvl="1">
              <a:lnSpc>
                <a:spcPct val="100000"/>
              </a:lnSpc>
              <a:buFont typeface="Wingdings" pitchFamily="2" charset="2"/>
              <a:buChar char="Ø"/>
            </a:pPr>
            <a:r>
              <a:rPr lang="en-US" altLang="en-US" sz="1600" smtClean="0">
                <a:latin typeface="Georgia" pitchFamily="18" charset="0"/>
              </a:rPr>
              <a:t>Calling base class constructor</a:t>
            </a:r>
          </a:p>
        </p:txBody>
      </p:sp>
      <p:pic>
        <p:nvPicPr>
          <p:cNvPr id="44036" name="Picture 5" descr="ta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5427" y="1371600"/>
            <a:ext cx="487553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8308087"/>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if we do not follow OOP </a:t>
            </a:r>
            <a:r>
              <a:rPr lang="en-US" altLang="en-US" dirty="0" smtClean="0"/>
              <a:t>Principles 	</a:t>
            </a:r>
            <a:endParaRPr lang="en-US" dirty="0"/>
          </a:p>
        </p:txBody>
      </p:sp>
      <p:sp>
        <p:nvSpPr>
          <p:cNvPr id="5" name="Text Placeholder 4"/>
          <p:cNvSpPr>
            <a:spLocks noGrp="1"/>
          </p:cNvSpPr>
          <p:nvPr>
            <p:ph type="body" sz="quarter" idx="14"/>
          </p:nvPr>
        </p:nvSpPr>
        <p:spPr>
          <a:xfrm>
            <a:off x="609599" y="870682"/>
            <a:ext cx="10929257" cy="5092700"/>
          </a:xfrm>
        </p:spPr>
        <p:txBody>
          <a:bodyPr/>
          <a:lstStyle/>
          <a:p>
            <a:pPr>
              <a:spcAft>
                <a:spcPct val="0"/>
              </a:spcAft>
            </a:pPr>
            <a:r>
              <a:rPr lang="en-US" altLang="en-US" dirty="0"/>
              <a:t>OO Principles are helpful in making a good design and if we do not follow then we end up with a bad design for our application which is-</a:t>
            </a:r>
          </a:p>
          <a:p>
            <a:pPr>
              <a:spcAft>
                <a:spcPct val="0"/>
              </a:spcAft>
            </a:pPr>
            <a:endParaRPr lang="en-US" altLang="en-US" dirty="0"/>
          </a:p>
          <a:p>
            <a:pPr lvl="1">
              <a:spcAft>
                <a:spcPct val="0"/>
              </a:spcAft>
            </a:pPr>
            <a:r>
              <a:rPr lang="en-US" altLang="en-US" dirty="0"/>
              <a:t>Rigid</a:t>
            </a:r>
          </a:p>
          <a:p>
            <a:pPr lvl="2">
              <a:spcAft>
                <a:spcPct val="0"/>
              </a:spcAft>
            </a:pPr>
            <a:r>
              <a:rPr lang="en-US" altLang="en-US" dirty="0"/>
              <a:t>Hard to change/modify  the application because every change effects too many parts.</a:t>
            </a:r>
          </a:p>
          <a:p>
            <a:pPr lvl="1">
              <a:spcAft>
                <a:spcPct val="0"/>
              </a:spcAft>
            </a:pPr>
            <a:r>
              <a:rPr lang="en-US" altLang="en-US" dirty="0"/>
              <a:t>Fragile</a:t>
            </a:r>
          </a:p>
          <a:p>
            <a:pPr lvl="2">
              <a:spcAft>
                <a:spcPct val="0"/>
              </a:spcAft>
            </a:pPr>
            <a:r>
              <a:rPr lang="en-US" altLang="en-US" dirty="0"/>
              <a:t>When you make a change , unexpected parts of the system break.</a:t>
            </a:r>
          </a:p>
          <a:p>
            <a:pPr lvl="1">
              <a:spcAft>
                <a:spcPct val="0"/>
              </a:spcAft>
            </a:pPr>
            <a:r>
              <a:rPr lang="en-US" altLang="en-US" dirty="0"/>
              <a:t>Immobile</a:t>
            </a:r>
          </a:p>
          <a:p>
            <a:pPr lvl="2">
              <a:spcAft>
                <a:spcPct val="0"/>
              </a:spcAft>
            </a:pPr>
            <a:r>
              <a:rPr lang="en-US" altLang="en-US" dirty="0"/>
              <a:t>Hard to use another application because it can not disentangled from the current application.</a:t>
            </a:r>
          </a:p>
          <a:p>
            <a:endParaRPr lang="en-US" dirty="0" smtClean="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44" y="3824508"/>
            <a:ext cx="2581275"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4939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07868" y="457200"/>
            <a:ext cx="10978407" cy="501650"/>
          </a:xfrm>
        </p:spPr>
        <p:txBody>
          <a:bodyPr/>
          <a:lstStyle/>
          <a:p>
            <a:r>
              <a:rPr lang="en-US" altLang="en-US" sz="2800" smtClean="0">
                <a:latin typeface="Georgia" pitchFamily="18" charset="0"/>
              </a:rPr>
              <a:t>Composition (PART-OF Hierarchy)</a:t>
            </a:r>
          </a:p>
        </p:txBody>
      </p:sp>
      <p:sp>
        <p:nvSpPr>
          <p:cNvPr id="45059" name="Rectangle 3"/>
          <p:cNvSpPr>
            <a:spLocks noGrp="1" noChangeArrowheads="1"/>
          </p:cNvSpPr>
          <p:nvPr>
            <p:ph type="body" sz="half" idx="1"/>
          </p:nvPr>
        </p:nvSpPr>
        <p:spPr>
          <a:xfrm>
            <a:off x="594629" y="1282700"/>
            <a:ext cx="5383398" cy="5118100"/>
          </a:xfrm>
        </p:spPr>
        <p:txBody>
          <a:bodyPr/>
          <a:lstStyle/>
          <a:p>
            <a:pPr algn="just">
              <a:lnSpc>
                <a:spcPct val="100000"/>
              </a:lnSpc>
              <a:buFont typeface="Wingdings" pitchFamily="2" charset="2"/>
              <a:buChar char="Ø"/>
            </a:pPr>
            <a:r>
              <a:rPr lang="en-US" altLang="en-US" smtClean="0">
                <a:latin typeface="Georgia" pitchFamily="18" charset="0"/>
              </a:rPr>
              <a:t>Few classes don’t support IS-A relationship like Basket and Fruit. </a:t>
            </a:r>
          </a:p>
          <a:p>
            <a:pPr algn="just">
              <a:lnSpc>
                <a:spcPct val="100000"/>
              </a:lnSpc>
              <a:buFont typeface="Wingdings" pitchFamily="2" charset="2"/>
              <a:buChar char="Ø"/>
            </a:pPr>
            <a:endParaRPr lang="en-US" altLang="en-US" smtClean="0">
              <a:latin typeface="Georgia" pitchFamily="18" charset="0"/>
            </a:endParaRPr>
          </a:p>
          <a:p>
            <a:pPr algn="just">
              <a:lnSpc>
                <a:spcPct val="100000"/>
              </a:lnSpc>
              <a:buFont typeface="Wingdings" pitchFamily="2" charset="2"/>
              <a:buChar char="Ø"/>
            </a:pPr>
            <a:r>
              <a:rPr lang="en-US" altLang="en-US" smtClean="0">
                <a:latin typeface="Georgia" pitchFamily="18" charset="0"/>
              </a:rPr>
              <a:t>Explains Has-A or USES-A relationship For ex. Building has washroom, Professor teaches students. </a:t>
            </a:r>
          </a:p>
          <a:p>
            <a:pPr algn="just">
              <a:lnSpc>
                <a:spcPct val="100000"/>
              </a:lnSpc>
              <a:buFont typeface="Wingdings" pitchFamily="2" charset="2"/>
              <a:buChar char="Ø"/>
            </a:pPr>
            <a:endParaRPr lang="en-US" altLang="en-US" smtClean="0">
              <a:latin typeface="Georgia" pitchFamily="18" charset="0"/>
            </a:endParaRPr>
          </a:p>
          <a:p>
            <a:pPr algn="just">
              <a:lnSpc>
                <a:spcPct val="100000"/>
              </a:lnSpc>
              <a:buFont typeface="Wingdings" pitchFamily="2" charset="2"/>
              <a:buChar char="Ø"/>
            </a:pPr>
            <a:r>
              <a:rPr lang="en-US" altLang="en-US" smtClean="0">
                <a:latin typeface="Georgia" pitchFamily="18" charset="0"/>
              </a:rPr>
              <a:t>Shows whole/part relationship. </a:t>
            </a:r>
          </a:p>
          <a:p>
            <a:pPr algn="just">
              <a:lnSpc>
                <a:spcPct val="100000"/>
              </a:lnSpc>
              <a:buFont typeface="Wingdings" pitchFamily="2" charset="2"/>
              <a:buChar char="Ø"/>
            </a:pPr>
            <a:endParaRPr lang="en-US" altLang="en-US" smtClean="0">
              <a:latin typeface="Georgia" pitchFamily="18" charset="0"/>
            </a:endParaRPr>
          </a:p>
          <a:p>
            <a:pPr algn="just">
              <a:lnSpc>
                <a:spcPct val="100000"/>
              </a:lnSpc>
              <a:buFont typeface="Wingdings" pitchFamily="2" charset="2"/>
              <a:buChar char="Ø"/>
            </a:pPr>
            <a:r>
              <a:rPr lang="en-US" altLang="en-US" smtClean="0">
                <a:latin typeface="Georgia" pitchFamily="18" charset="0"/>
              </a:rPr>
              <a:t>Smaller objects combine to make a big object. </a:t>
            </a:r>
          </a:p>
        </p:txBody>
      </p:sp>
      <p:pic>
        <p:nvPicPr>
          <p:cNvPr id="45060" name="Picture 6" descr="fruitbaske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181174" y="1885950"/>
            <a:ext cx="5383398" cy="3441700"/>
          </a:xfrm>
          <a:noFill/>
        </p:spPr>
      </p:pic>
    </p:spTree>
    <p:extLst>
      <p:ext uri="{BB962C8B-B14F-4D97-AF65-F5344CB8AC3E}">
        <p14:creationId xmlns:p14="http://schemas.microsoft.com/office/powerpoint/2010/main" val="1156414842"/>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smtClean="0"/>
              <a:t>Relations Between Classes</a:t>
            </a:r>
          </a:p>
        </p:txBody>
      </p:sp>
      <p:sp>
        <p:nvSpPr>
          <p:cNvPr id="3" name="Content Placeholder 2"/>
          <p:cNvSpPr>
            <a:spLocks noGrp="1"/>
          </p:cNvSpPr>
          <p:nvPr>
            <p:ph sz="quarter" idx="10"/>
          </p:nvPr>
        </p:nvSpPr>
        <p:spPr/>
        <p:txBody>
          <a:bodyPr/>
          <a:lstStyle/>
          <a:p>
            <a:pPr>
              <a:defRPr/>
            </a:pPr>
            <a:r>
              <a:rPr lang="en-US" altLang="en-US" dirty="0"/>
              <a:t>Composition (“has-a</a:t>
            </a:r>
            <a:r>
              <a:rPr lang="en-US" altLang="en-US" dirty="0" smtClean="0"/>
              <a:t>”)</a:t>
            </a:r>
          </a:p>
          <a:p>
            <a:pPr marL="0" indent="0">
              <a:buFont typeface="Wingdings" panose="05000000000000000000" pitchFamily="2" charset="2"/>
              <a:buNone/>
              <a:defRPr/>
            </a:pPr>
            <a:endParaRPr lang="en-US" altLang="en-US" dirty="0" smtClean="0"/>
          </a:p>
          <a:p>
            <a:pPr>
              <a:defRPr/>
            </a:pPr>
            <a:r>
              <a:rPr lang="en-US" altLang="en-US" dirty="0" smtClean="0"/>
              <a:t>Association </a:t>
            </a:r>
            <a:r>
              <a:rPr lang="en-US" altLang="en-US" dirty="0"/>
              <a:t>(“knows-a”)</a:t>
            </a:r>
          </a:p>
          <a:p>
            <a:pPr>
              <a:defRPr/>
            </a:pPr>
            <a:endParaRPr lang="en-US" altLang="en-US" dirty="0" smtClean="0"/>
          </a:p>
          <a:p>
            <a:pPr>
              <a:defRPr/>
            </a:pPr>
            <a:r>
              <a:rPr lang="en-US" altLang="en-US" dirty="0" smtClean="0"/>
              <a:t>Inheritance </a:t>
            </a:r>
            <a:r>
              <a:rPr lang="en-US" altLang="en-US" dirty="0"/>
              <a:t>(“is-a”)</a:t>
            </a:r>
          </a:p>
          <a:p>
            <a:pPr>
              <a:defRPr/>
            </a:pPr>
            <a:endParaRPr lang="en-US" dirty="0" smtClean="0"/>
          </a:p>
          <a:p>
            <a:pPr>
              <a:defRPr/>
            </a:pPr>
            <a:endParaRPr lang="en-US" dirty="0"/>
          </a:p>
          <a:p>
            <a:pPr marL="0" indent="0">
              <a:buFont typeface="Wingdings" panose="05000000000000000000" pitchFamily="2" charset="2"/>
              <a:buNone/>
              <a:defRPr/>
            </a:pPr>
            <a:r>
              <a:rPr lang="en-US" altLang="en-US" b="1" dirty="0"/>
              <a:t>The Final Modifier (Inheritance</a:t>
            </a:r>
            <a:r>
              <a:rPr lang="en-US" altLang="en-US" b="1" dirty="0" smtClean="0"/>
              <a:t>):</a:t>
            </a:r>
          </a:p>
          <a:p>
            <a:pPr marL="0" indent="0">
              <a:buFont typeface="Wingdings" panose="05000000000000000000" pitchFamily="2" charset="2"/>
              <a:buNone/>
              <a:defRPr/>
            </a:pPr>
            <a:endParaRPr lang="en-US" altLang="en-US" b="1" dirty="0" smtClean="0"/>
          </a:p>
          <a:p>
            <a:pPr>
              <a:defRPr/>
            </a:pPr>
            <a:r>
              <a:rPr lang="en-US" altLang="en-US" dirty="0"/>
              <a:t>Methods preceded by the final modifier cannot be overridden</a:t>
            </a:r>
          </a:p>
          <a:p>
            <a:pPr lvl="1">
              <a:buFontTx/>
              <a:buNone/>
              <a:defRPr/>
            </a:pPr>
            <a:r>
              <a:rPr lang="en-US" altLang="en-US" sz="1800" dirty="0"/>
              <a:t>e.g.,     </a:t>
            </a:r>
            <a:r>
              <a:rPr lang="en-US" altLang="en-US" dirty="0"/>
              <a:t>public </a:t>
            </a:r>
            <a:r>
              <a:rPr lang="en-US" altLang="en-US" b="1" i="1" dirty="0"/>
              <a:t>final</a:t>
            </a:r>
            <a:r>
              <a:rPr lang="en-US" altLang="en-US" dirty="0"/>
              <a:t> void </a:t>
            </a:r>
            <a:r>
              <a:rPr lang="en-US" altLang="en-US" dirty="0" err="1"/>
              <a:t>displayTwo</a:t>
            </a:r>
            <a:r>
              <a:rPr lang="en-US" altLang="en-US" dirty="0"/>
              <a:t> </a:t>
            </a:r>
            <a:r>
              <a:rPr lang="en-US" altLang="en-US" dirty="0" smtClean="0"/>
              <a:t>()</a:t>
            </a:r>
          </a:p>
          <a:p>
            <a:pPr lvl="1">
              <a:buFontTx/>
              <a:buNone/>
              <a:defRPr/>
            </a:pPr>
            <a:endParaRPr lang="en-US" altLang="en-US" dirty="0"/>
          </a:p>
          <a:p>
            <a:pPr>
              <a:defRPr/>
            </a:pPr>
            <a:r>
              <a:rPr lang="en-US" altLang="en-US" dirty="0"/>
              <a:t>Classes preceded by the final modifier cannot be extended</a:t>
            </a:r>
          </a:p>
          <a:p>
            <a:pPr lvl="1">
              <a:defRPr/>
            </a:pPr>
            <a:r>
              <a:rPr lang="en-US" altLang="en-US" dirty="0"/>
              <a:t>e.g.,  </a:t>
            </a:r>
            <a:r>
              <a:rPr lang="en-US" altLang="en-US" b="1" i="1" dirty="0"/>
              <a:t>final</a:t>
            </a:r>
            <a:r>
              <a:rPr lang="en-US" altLang="en-US" dirty="0"/>
              <a:t> class </a:t>
            </a:r>
            <a:r>
              <a:rPr lang="en-US" altLang="en-US" dirty="0" err="1"/>
              <a:t>ParentFoo</a:t>
            </a:r>
            <a:endParaRPr lang="en-US" altLang="en-US" dirty="0"/>
          </a:p>
          <a:p>
            <a:pPr marL="0" indent="0">
              <a:buFont typeface="Wingdings" panose="05000000000000000000" pitchFamily="2" charset="2"/>
              <a:buNone/>
              <a:defRPr/>
            </a:pPr>
            <a:endParaRPr lang="en-US" dirty="0"/>
          </a:p>
        </p:txBody>
      </p:sp>
    </p:spTree>
    <p:extLst>
      <p:ext uri="{BB962C8B-B14F-4D97-AF65-F5344CB8AC3E}">
        <p14:creationId xmlns:p14="http://schemas.microsoft.com/office/powerpoint/2010/main" val="4025687476"/>
      </p:ext>
    </p:extLst>
  </p:cSld>
  <p:clrMapOvr>
    <a:masterClrMapping/>
  </p:clrMapOvr>
  <p:transition>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mtClean="0"/>
              <a:t>When to use inheritance and aggregation</a:t>
            </a:r>
          </a:p>
        </p:txBody>
      </p:sp>
      <p:sp>
        <p:nvSpPr>
          <p:cNvPr id="47107" name="Content Placeholder 2"/>
          <p:cNvSpPr>
            <a:spLocks noGrp="1"/>
          </p:cNvSpPr>
          <p:nvPr>
            <p:ph sz="quarter" idx="10"/>
          </p:nvPr>
        </p:nvSpPr>
        <p:spPr/>
        <p:txBody>
          <a:bodyPr/>
          <a:lstStyle/>
          <a:p>
            <a:pPr>
              <a:spcAft>
                <a:spcPct val="0"/>
              </a:spcAft>
            </a:pPr>
            <a:r>
              <a:rPr lang="en-US" altLang="en-US" smtClean="0"/>
              <a:t>If the new class is more or less as the original class. Use inheritance. The new class is now a subclass of the original class.</a:t>
            </a:r>
          </a:p>
          <a:p>
            <a:pPr>
              <a:spcAft>
                <a:spcPct val="0"/>
              </a:spcAft>
            </a:pPr>
            <a:endParaRPr lang="en-US" altLang="en-US" smtClean="0"/>
          </a:p>
          <a:p>
            <a:pPr>
              <a:spcAft>
                <a:spcPct val="0"/>
              </a:spcAft>
            </a:pPr>
            <a:r>
              <a:rPr lang="en-US" altLang="en-US" smtClean="0"/>
              <a:t>If the new class must have the original class. Use aggregation. The new class has now the original class as a member.</a:t>
            </a:r>
          </a:p>
          <a:p>
            <a:pPr>
              <a:spcAft>
                <a:spcPct val="0"/>
              </a:spcAft>
            </a:pPr>
            <a:endParaRPr lang="en-US" altLang="en-US" smtClean="0"/>
          </a:p>
          <a:p>
            <a:pPr>
              <a:spcAft>
                <a:spcPct val="0"/>
              </a:spcAft>
            </a:pPr>
            <a:r>
              <a:rPr lang="en-US" altLang="en-US" smtClean="0"/>
              <a:t>Inheritance can be implemented with extends (in case of class) and implements(in case of interface) keywords.</a:t>
            </a:r>
          </a:p>
          <a:p>
            <a:pPr>
              <a:spcAft>
                <a:spcPct val="0"/>
              </a:spcAft>
            </a:pPr>
            <a:endParaRPr lang="en-US" altLang="en-US" smtClean="0"/>
          </a:p>
          <a:p>
            <a:pPr>
              <a:spcAft>
                <a:spcPct val="0"/>
              </a:spcAft>
            </a:pPr>
            <a:r>
              <a:rPr lang="en-US" altLang="en-US" smtClean="0"/>
              <a:t>Example:  IS-A relation: Dell IS-A Laptop</a:t>
            </a:r>
          </a:p>
          <a:p>
            <a:pPr>
              <a:spcAft>
                <a:spcPct val="0"/>
              </a:spcAft>
            </a:pPr>
            <a:endParaRPr lang="en-US" altLang="en-US" smtClean="0"/>
          </a:p>
          <a:p>
            <a:pPr>
              <a:spcAft>
                <a:spcPct val="0"/>
              </a:spcAft>
            </a:pPr>
            <a:endParaRPr lang="en-US" altLang="en-US" smtClean="0"/>
          </a:p>
          <a:p>
            <a:pPr>
              <a:spcAft>
                <a:spcPct val="0"/>
              </a:spcAft>
            </a:pPr>
            <a:endParaRPr lang="en-US" altLang="en-US" smtClean="0"/>
          </a:p>
          <a:p>
            <a:pPr>
              <a:spcAft>
                <a:spcPct val="0"/>
              </a:spcAft>
            </a:pPr>
            <a:endParaRPr lang="en-US" altLang="en-US" smtClean="0"/>
          </a:p>
          <a:p>
            <a:pPr>
              <a:spcAft>
                <a:spcPct val="0"/>
              </a:spcAft>
            </a:pPr>
            <a:endParaRPr lang="en-US" altLang="en-US" smtClean="0"/>
          </a:p>
          <a:p>
            <a:pPr>
              <a:spcAft>
                <a:spcPct val="0"/>
              </a:spcAft>
            </a:pPr>
            <a:endParaRPr lang="en-US" altLang="en-US" smtClean="0"/>
          </a:p>
          <a:p>
            <a:pPr>
              <a:spcAft>
                <a:spcPct val="0"/>
              </a:spcAft>
            </a:pPr>
            <a:endParaRPr lang="en-US" altLang="en-US" smtClean="0"/>
          </a:p>
          <a:p>
            <a:pPr>
              <a:spcAft>
                <a:spcPct val="0"/>
              </a:spcAft>
            </a:pPr>
            <a:endParaRPr lang="en-US" altLang="en-US" smtClean="0"/>
          </a:p>
          <a:p>
            <a:pPr>
              <a:spcAft>
                <a:spcPct val="0"/>
              </a:spcAft>
            </a:pPr>
            <a:endParaRPr lang="en-US" altLang="en-US" smtClean="0"/>
          </a:p>
          <a:p>
            <a:pPr>
              <a:spcAft>
                <a:spcPct val="0"/>
              </a:spcAft>
            </a:pPr>
            <a:endParaRPr lang="en-US" altLang="en-US" smtClean="0"/>
          </a:p>
          <a:p>
            <a:pPr>
              <a:spcAft>
                <a:spcPct val="0"/>
              </a:spcAft>
            </a:pPr>
            <a:endParaRPr lang="en-US" altLang="en-US" smtClean="0"/>
          </a:p>
          <a:p>
            <a:pPr>
              <a:spcAft>
                <a:spcPct val="0"/>
              </a:spcAft>
            </a:pPr>
            <a:endParaRPr lang="en-US" altLang="en-US" smtClean="0"/>
          </a:p>
          <a:p>
            <a:pPr>
              <a:spcAft>
                <a:spcPct val="0"/>
              </a:spcAft>
            </a:pPr>
            <a:r>
              <a:rPr lang="en-US" altLang="en-US" smtClean="0"/>
              <a:t>Any class that passes the IS-A relationship with another class, use inheritance.</a:t>
            </a:r>
          </a:p>
          <a:p>
            <a:pPr>
              <a:spcAft>
                <a:spcPct val="0"/>
              </a:spcAft>
            </a:pPr>
            <a:endParaRPr lang="en-US" altLang="en-US" smtClean="0"/>
          </a:p>
          <a:p>
            <a:pPr>
              <a:spcAft>
                <a:spcPct val="0"/>
              </a:spcAft>
            </a:pPr>
            <a:endParaRPr lang="en-US" altLang="en-US" smtClean="0"/>
          </a:p>
          <a:p>
            <a:pPr>
              <a:spcAft>
                <a:spcPct val="0"/>
              </a:spcAft>
            </a:pPr>
            <a:endParaRPr lang="en-US" altLang="en-US" smtClean="0"/>
          </a:p>
          <a:p>
            <a:pPr>
              <a:spcAft>
                <a:spcPct val="0"/>
              </a:spcAft>
            </a:pPr>
            <a:endParaRPr lang="en-US" altLang="en-US" smtClean="0"/>
          </a:p>
        </p:txBody>
      </p:sp>
      <p:pic>
        <p:nvPicPr>
          <p:cNvPr id="471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736" y="3657600"/>
            <a:ext cx="3288443"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10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0251" y="3657601"/>
            <a:ext cx="3364624"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1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8882" y="4648200"/>
            <a:ext cx="6703854"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11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36898" y="3567114"/>
            <a:ext cx="3097993"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9542720"/>
      </p:ext>
    </p:extLst>
  </p:cSld>
  <p:clrMapOvr>
    <a:masterClrMapping/>
  </p:clrMapOvr>
  <p:transition>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t>When to use inheritance and aggregation (Contd..)</a:t>
            </a:r>
          </a:p>
        </p:txBody>
      </p:sp>
      <p:sp>
        <p:nvSpPr>
          <p:cNvPr id="3" name="Content Placeholder 2"/>
          <p:cNvSpPr>
            <a:spLocks noGrp="1"/>
          </p:cNvSpPr>
          <p:nvPr>
            <p:ph sz="quarter" idx="10"/>
          </p:nvPr>
        </p:nvSpPr>
        <p:spPr/>
        <p:txBody>
          <a:bodyPr/>
          <a:lstStyle/>
          <a:p>
            <a:pPr>
              <a:defRPr/>
            </a:pPr>
            <a:r>
              <a:rPr lang="en-US" dirty="0" smtClean="0"/>
              <a:t>Any Class passes HAS-A relationship for another object, use aggregation or composition.</a:t>
            </a:r>
          </a:p>
          <a:p>
            <a:pPr>
              <a:defRPr/>
            </a:pPr>
            <a:endParaRPr lang="en-US" dirty="0"/>
          </a:p>
          <a:p>
            <a:pPr>
              <a:defRPr/>
            </a:pPr>
            <a:r>
              <a:rPr lang="en-US" dirty="0" smtClean="0"/>
              <a:t>Ex: Dell IS-A Laptop and it </a:t>
            </a:r>
            <a:r>
              <a:rPr lang="en-US" dirty="0" smtClean="0">
                <a:solidFill>
                  <a:schemeClr val="accent1">
                    <a:lumMod val="60000"/>
                    <a:lumOff val="40000"/>
                  </a:schemeClr>
                </a:solidFill>
              </a:rPr>
              <a:t>HAS-A</a:t>
            </a:r>
            <a:r>
              <a:rPr lang="en-US" dirty="0" smtClean="0"/>
              <a:t> Hard Disk.</a:t>
            </a:r>
          </a:p>
          <a:p>
            <a:pPr>
              <a:defRPr/>
            </a:pPr>
            <a:endParaRPr lang="en-US" dirty="0"/>
          </a:p>
          <a:p>
            <a:pPr>
              <a:defRPr/>
            </a:pPr>
            <a:endParaRPr lang="en-US" dirty="0" smtClean="0"/>
          </a:p>
          <a:p>
            <a:pPr>
              <a:defRPr/>
            </a:pPr>
            <a:endParaRPr lang="en-US" dirty="0"/>
          </a:p>
          <a:p>
            <a:pPr>
              <a:defRPr/>
            </a:pPr>
            <a:endParaRPr lang="en-US" dirty="0" smtClean="0"/>
          </a:p>
          <a:p>
            <a:pPr>
              <a:defRPr/>
            </a:pPr>
            <a:endParaRPr lang="en-US" dirty="0"/>
          </a:p>
          <a:p>
            <a:pPr>
              <a:defRPr/>
            </a:pPr>
            <a:endParaRPr lang="en-US" dirty="0" smtClean="0"/>
          </a:p>
          <a:p>
            <a:pPr>
              <a:defRPr/>
            </a:pPr>
            <a:endParaRPr lang="en-US" dirty="0"/>
          </a:p>
          <a:p>
            <a:pPr>
              <a:defRPr/>
            </a:pPr>
            <a:endParaRPr lang="en-US" dirty="0" smtClean="0"/>
          </a:p>
          <a:p>
            <a:pPr>
              <a:defRPr/>
            </a:pPr>
            <a:endParaRPr lang="en-US" dirty="0"/>
          </a:p>
          <a:p>
            <a:pPr>
              <a:defRPr/>
            </a:pPr>
            <a:endParaRPr lang="en-US" dirty="0" smtClean="0"/>
          </a:p>
          <a:p>
            <a:pPr>
              <a:defRPr/>
            </a:pPr>
            <a:endParaRPr lang="en-US" dirty="0"/>
          </a:p>
          <a:p>
            <a:pPr marL="0" indent="0">
              <a:buFont typeface="Wingdings" panose="05000000000000000000" pitchFamily="2" charset="2"/>
              <a:buNone/>
              <a:defRPr/>
            </a:pPr>
            <a:endParaRPr lang="en-US" dirty="0" smtClean="0"/>
          </a:p>
          <a:p>
            <a:pPr>
              <a:defRPr/>
            </a:pPr>
            <a:endParaRPr lang="en-US" dirty="0" smtClean="0"/>
          </a:p>
          <a:p>
            <a:pPr>
              <a:defRPr/>
            </a:pPr>
            <a:r>
              <a:rPr lang="en-US" dirty="0" smtClean="0"/>
              <a:t>See how Dell laptop has access to </a:t>
            </a:r>
            <a:r>
              <a:rPr lang="en-US" dirty="0" err="1" smtClean="0"/>
              <a:t>HardDisk’s</a:t>
            </a:r>
            <a:r>
              <a:rPr lang="en-US" dirty="0" smtClean="0"/>
              <a:t> </a:t>
            </a:r>
            <a:r>
              <a:rPr lang="en-US" dirty="0" err="1" smtClean="0"/>
              <a:t>writeData</a:t>
            </a:r>
            <a:r>
              <a:rPr lang="en-US" dirty="0" smtClean="0"/>
              <a:t>() method.</a:t>
            </a:r>
          </a:p>
          <a:p>
            <a:pPr marL="0" indent="0">
              <a:buFont typeface="Wingdings" panose="05000000000000000000" pitchFamily="2" charset="2"/>
              <a:buNone/>
              <a:defRPr/>
            </a:pPr>
            <a:endParaRPr lang="en-US" dirty="0" smtClean="0"/>
          </a:p>
        </p:txBody>
      </p:sp>
      <p:pic>
        <p:nvPicPr>
          <p:cNvPr id="4813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670" y="3103564"/>
            <a:ext cx="6589584"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13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8883" y="1905001"/>
            <a:ext cx="6475313"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4633934"/>
      </p:ext>
    </p:extLst>
  </p:cSld>
  <p:clrMapOvr>
    <a:masterClrMapping/>
  </p:clrMapOvr>
  <p:transition>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Placeholder 1"/>
          <p:cNvSpPr>
            <a:spLocks noGrp="1"/>
          </p:cNvSpPr>
          <p:nvPr>
            <p:ph type="body" sz="quarter" idx="10"/>
          </p:nvPr>
        </p:nvSpPr>
        <p:spPr/>
        <p:txBody>
          <a:bodyPr/>
          <a:lstStyle/>
          <a:p>
            <a:r>
              <a:rPr altLang="en-US" smtClean="0"/>
              <a:t>Minor Elements</a:t>
            </a:r>
          </a:p>
        </p:txBody>
      </p:sp>
    </p:spTree>
    <p:extLst>
      <p:ext uri="{BB962C8B-B14F-4D97-AF65-F5344CB8AC3E}">
        <p14:creationId xmlns:p14="http://schemas.microsoft.com/office/powerpoint/2010/main" val="350426061"/>
      </p:ext>
    </p:extLst>
  </p:cSld>
  <p:clrMapOvr>
    <a:masterClrMapping/>
  </p:clrMapOvr>
  <p:transition>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smtClean="0"/>
              <a:t>Typing</a:t>
            </a:r>
          </a:p>
        </p:txBody>
      </p:sp>
      <p:sp>
        <p:nvSpPr>
          <p:cNvPr id="50179" name="Content Placeholder 2"/>
          <p:cNvSpPr>
            <a:spLocks noGrp="1"/>
          </p:cNvSpPr>
          <p:nvPr>
            <p:ph sz="quarter" idx="10"/>
          </p:nvPr>
        </p:nvSpPr>
        <p:spPr>
          <a:xfrm>
            <a:off x="711015" y="914400"/>
            <a:ext cx="11274663" cy="5334000"/>
          </a:xfrm>
        </p:spPr>
        <p:txBody>
          <a:bodyPr/>
          <a:lstStyle/>
          <a:p>
            <a:pPr>
              <a:spcAft>
                <a:spcPct val="0"/>
              </a:spcAft>
            </a:pPr>
            <a:r>
              <a:rPr lang="en-US" altLang="en-US" smtClean="0"/>
              <a:t>Type is characterization of set of elements.</a:t>
            </a:r>
          </a:p>
          <a:p>
            <a:pPr>
              <a:spcAft>
                <a:spcPct val="0"/>
              </a:spcAft>
            </a:pPr>
            <a:endParaRPr lang="en-US" altLang="en-US" smtClean="0"/>
          </a:p>
          <a:p>
            <a:pPr>
              <a:spcAft>
                <a:spcPct val="0"/>
              </a:spcAft>
            </a:pPr>
            <a:r>
              <a:rPr lang="en-US" altLang="en-US" smtClean="0"/>
              <a:t>In OOP, Class is visualized as a type having properties distinct from other types.</a:t>
            </a:r>
          </a:p>
          <a:p>
            <a:pPr>
              <a:spcAft>
                <a:spcPct val="0"/>
              </a:spcAft>
            </a:pPr>
            <a:endParaRPr lang="en-US" altLang="en-US" smtClean="0"/>
          </a:p>
          <a:p>
            <a:pPr>
              <a:spcAft>
                <a:spcPct val="0"/>
              </a:spcAft>
            </a:pPr>
            <a:r>
              <a:rPr lang="en-US" altLang="en-US" smtClean="0"/>
              <a:t>Object is an instance of single class or type.</a:t>
            </a:r>
          </a:p>
          <a:p>
            <a:pPr>
              <a:spcAft>
                <a:spcPct val="0"/>
              </a:spcAft>
            </a:pPr>
            <a:endParaRPr lang="en-US" altLang="en-US" smtClean="0"/>
          </a:p>
          <a:p>
            <a:pPr>
              <a:spcAft>
                <a:spcPct val="0"/>
              </a:spcAft>
            </a:pPr>
            <a:r>
              <a:rPr lang="en-US" altLang="en-US" smtClean="0"/>
              <a:t>Two Types of Typing:</a:t>
            </a:r>
          </a:p>
          <a:p>
            <a:pPr lvl="1">
              <a:spcAft>
                <a:spcPct val="0"/>
              </a:spcAft>
            </a:pPr>
            <a:r>
              <a:rPr lang="en-US" altLang="en-US" smtClean="0"/>
              <a:t>Strong Typing</a:t>
            </a:r>
          </a:p>
          <a:p>
            <a:pPr lvl="1">
              <a:spcAft>
                <a:spcPct val="0"/>
              </a:spcAft>
            </a:pPr>
            <a:r>
              <a:rPr lang="en-US" altLang="en-US" smtClean="0"/>
              <a:t>Weak Typing</a:t>
            </a:r>
          </a:p>
          <a:p>
            <a:pPr>
              <a:spcAft>
                <a:spcPct val="0"/>
              </a:spcAft>
            </a:pPr>
            <a:endParaRPr lang="en-US" altLang="en-US" smtClean="0"/>
          </a:p>
        </p:txBody>
      </p:sp>
      <p:pic>
        <p:nvPicPr>
          <p:cNvPr id="501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904" y="3352800"/>
            <a:ext cx="3758221" cy="290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5509375"/>
      </p:ext>
    </p:extLst>
  </p:cSld>
  <p:clrMapOvr>
    <a:masterClrMapping/>
  </p:clrMapOvr>
  <p:transition>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b="1" smtClean="0"/>
              <a:t>Strong Typing</a:t>
            </a:r>
          </a:p>
        </p:txBody>
      </p:sp>
      <p:sp>
        <p:nvSpPr>
          <p:cNvPr id="3" name="Content Placeholder 2"/>
          <p:cNvSpPr>
            <a:spLocks noGrp="1"/>
          </p:cNvSpPr>
          <p:nvPr>
            <p:ph sz="quarter" idx="10"/>
          </p:nvPr>
        </p:nvSpPr>
        <p:spPr/>
        <p:txBody>
          <a:bodyPr/>
          <a:lstStyle/>
          <a:p>
            <a:pPr marL="0" indent="0">
              <a:lnSpc>
                <a:spcPct val="100000"/>
              </a:lnSpc>
              <a:buFont typeface="Wingdings" panose="05000000000000000000" pitchFamily="2" charset="2"/>
              <a:buNone/>
              <a:defRPr/>
            </a:pPr>
            <a:r>
              <a:rPr lang="en-US" altLang="en-US" dirty="0" smtClean="0"/>
              <a:t>A programming language is strongly typed if:</a:t>
            </a:r>
          </a:p>
          <a:p>
            <a:pPr>
              <a:lnSpc>
                <a:spcPct val="100000"/>
              </a:lnSpc>
              <a:defRPr/>
            </a:pPr>
            <a:r>
              <a:rPr lang="en-US" altLang="en-US" dirty="0" smtClean="0"/>
              <a:t>type </a:t>
            </a:r>
            <a:r>
              <a:rPr lang="en-US" altLang="en-US" dirty="0"/>
              <a:t>errors are always </a:t>
            </a:r>
            <a:r>
              <a:rPr lang="en-US" altLang="en-US" dirty="0" smtClean="0"/>
              <a:t>detected</a:t>
            </a:r>
          </a:p>
          <a:p>
            <a:pPr>
              <a:lnSpc>
                <a:spcPct val="100000"/>
              </a:lnSpc>
              <a:defRPr/>
            </a:pPr>
            <a:r>
              <a:rPr lang="en-US" altLang="en-US" dirty="0" smtClean="0"/>
              <a:t>There </a:t>
            </a:r>
            <a:r>
              <a:rPr lang="en-US" altLang="en-US" dirty="0"/>
              <a:t>is strict enforcement of type rules with no exceptions. </a:t>
            </a:r>
            <a:endParaRPr lang="en-US" altLang="en-US" dirty="0" smtClean="0"/>
          </a:p>
          <a:p>
            <a:pPr>
              <a:lnSpc>
                <a:spcPct val="100000"/>
              </a:lnSpc>
              <a:defRPr/>
            </a:pPr>
            <a:r>
              <a:rPr lang="en-US" altLang="en-US" dirty="0" smtClean="0"/>
              <a:t>All </a:t>
            </a:r>
            <a:r>
              <a:rPr lang="en-US" altLang="en-US" dirty="0"/>
              <a:t>types are known at compile time, i.e. are statically bound. </a:t>
            </a:r>
            <a:endParaRPr lang="en-US" altLang="en-US" dirty="0" smtClean="0"/>
          </a:p>
          <a:p>
            <a:pPr>
              <a:lnSpc>
                <a:spcPct val="100000"/>
              </a:lnSpc>
              <a:defRPr/>
            </a:pPr>
            <a:r>
              <a:rPr lang="en-US" altLang="en-US" dirty="0" smtClean="0"/>
              <a:t>With </a:t>
            </a:r>
            <a:r>
              <a:rPr lang="en-US" altLang="en-US" dirty="0"/>
              <a:t>variables that can store values of more than one type, incorrect type usage can be detected at run-time. </a:t>
            </a:r>
            <a:endParaRPr lang="en-US" altLang="en-US" dirty="0" smtClean="0"/>
          </a:p>
          <a:p>
            <a:pPr>
              <a:lnSpc>
                <a:spcPct val="100000"/>
              </a:lnSpc>
              <a:defRPr/>
            </a:pPr>
            <a:r>
              <a:rPr lang="en-US" altLang="en-US" dirty="0" smtClean="0"/>
              <a:t>Strong </a:t>
            </a:r>
            <a:r>
              <a:rPr lang="en-US" altLang="en-US" dirty="0"/>
              <a:t>typing catches more errors at compile time than weak typing, resulting in fewer run-time exceptions</a:t>
            </a:r>
            <a:r>
              <a:rPr lang="en-US" altLang="en-US" dirty="0" smtClean="0"/>
              <a:t>.</a:t>
            </a:r>
          </a:p>
          <a:p>
            <a:pPr>
              <a:lnSpc>
                <a:spcPct val="100000"/>
              </a:lnSpc>
              <a:defRPr/>
            </a:pPr>
            <a:r>
              <a:rPr lang="en-US" dirty="0" smtClean="0"/>
              <a:t>Example of Strongly Typed language: Ada, Java, Haskell etc. Sometime C/C++ are sometimes described as strongly typed but are perhaps </a:t>
            </a:r>
            <a:r>
              <a:rPr lang="en-US" altLang="en-US" dirty="0">
                <a:latin typeface="Times New Roman" pitchFamily="18" charset="0"/>
              </a:rPr>
              <a:t>better described as weakly typed because parameter type checking can be avoided and unions are not type </a:t>
            </a:r>
            <a:r>
              <a:rPr lang="en-US" altLang="en-US" dirty="0" smtClean="0">
                <a:latin typeface="Times New Roman" pitchFamily="18" charset="0"/>
              </a:rPr>
              <a:t>checked.</a:t>
            </a:r>
            <a:endParaRPr lang="en-US" altLang="en-US" dirty="0">
              <a:latin typeface="Times New Roman" pitchFamily="18" charset="0"/>
            </a:endParaRPr>
          </a:p>
          <a:p>
            <a:pPr>
              <a:defRPr/>
            </a:pPr>
            <a:endParaRPr lang="en-US" dirty="0" smtClean="0"/>
          </a:p>
        </p:txBody>
      </p:sp>
    </p:spTree>
    <p:extLst>
      <p:ext uri="{BB962C8B-B14F-4D97-AF65-F5344CB8AC3E}">
        <p14:creationId xmlns:p14="http://schemas.microsoft.com/office/powerpoint/2010/main" val="3124473115"/>
      </p:ext>
    </p:extLst>
  </p:cSld>
  <p:clrMapOvr>
    <a:masterClrMapping/>
  </p:clrMapOvr>
  <p:transition>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smtClean="0"/>
              <a:t>Weak Typing and Coercion</a:t>
            </a:r>
          </a:p>
        </p:txBody>
      </p:sp>
      <p:sp>
        <p:nvSpPr>
          <p:cNvPr id="3" name="Content Placeholder 2"/>
          <p:cNvSpPr>
            <a:spLocks noGrp="1"/>
          </p:cNvSpPr>
          <p:nvPr>
            <p:ph sz="quarter" idx="10"/>
          </p:nvPr>
        </p:nvSpPr>
        <p:spPr/>
        <p:txBody>
          <a:bodyPr/>
          <a:lstStyle/>
          <a:p>
            <a:pPr>
              <a:defRPr/>
            </a:pPr>
            <a:r>
              <a:rPr lang="en-US" dirty="0" smtClean="0"/>
              <a:t>Operation is checked only at the time of execution.</a:t>
            </a:r>
          </a:p>
          <a:p>
            <a:pPr>
              <a:defRPr/>
            </a:pPr>
            <a:endParaRPr lang="en-US" dirty="0" smtClean="0"/>
          </a:p>
          <a:p>
            <a:pPr>
              <a:defRPr/>
            </a:pPr>
            <a:r>
              <a:rPr lang="en-US" dirty="0" smtClean="0"/>
              <a:t>Doing a lot implicit (automatic) coercion weakens the type system.</a:t>
            </a:r>
          </a:p>
          <a:p>
            <a:pPr>
              <a:defRPr/>
            </a:pPr>
            <a:endParaRPr lang="en-US" dirty="0" smtClean="0"/>
          </a:p>
          <a:p>
            <a:pPr marL="0" indent="0">
              <a:buFont typeface="Wingdings" panose="05000000000000000000" pitchFamily="2" charset="2"/>
              <a:buNone/>
              <a:defRPr/>
            </a:pPr>
            <a:r>
              <a:rPr lang="en-US" dirty="0" smtClean="0"/>
              <a:t>Most languages do it to some degree</a:t>
            </a:r>
            <a:br>
              <a:rPr lang="en-US" dirty="0" smtClean="0"/>
            </a:br>
            <a:endParaRPr lang="en-US" dirty="0" smtClean="0"/>
          </a:p>
          <a:p>
            <a:pPr marL="233362" lvl="1" indent="0">
              <a:buFont typeface="Wingdings" panose="05000000000000000000" pitchFamily="2" charset="2"/>
              <a:buNone/>
              <a:defRPr/>
            </a:pPr>
            <a:r>
              <a:rPr lang="en-US" dirty="0" smtClean="0"/>
              <a:t>X = 1</a:t>
            </a:r>
          </a:p>
          <a:p>
            <a:pPr marL="233362" lvl="1" indent="0">
              <a:buFont typeface="Wingdings" panose="05000000000000000000" pitchFamily="2" charset="2"/>
              <a:buNone/>
              <a:defRPr/>
            </a:pPr>
            <a:r>
              <a:rPr lang="en-US" dirty="0" smtClean="0"/>
              <a:t>Y = 2.0</a:t>
            </a:r>
          </a:p>
          <a:p>
            <a:pPr marL="233362" lvl="1" indent="0">
              <a:buFont typeface="Wingdings" panose="05000000000000000000" pitchFamily="2" charset="2"/>
              <a:buNone/>
              <a:defRPr/>
            </a:pPr>
            <a:r>
              <a:rPr lang="en-US" dirty="0" smtClean="0"/>
              <a:t>X + Y </a:t>
            </a:r>
          </a:p>
          <a:p>
            <a:pPr marL="233362" lvl="1" indent="0">
              <a:buFont typeface="Wingdings" panose="05000000000000000000" pitchFamily="2" charset="2"/>
              <a:buNone/>
              <a:defRPr/>
            </a:pPr>
            <a:endParaRPr lang="en-US" dirty="0" smtClean="0"/>
          </a:p>
          <a:p>
            <a:pPr marL="233362" lvl="1" indent="0">
              <a:buFont typeface="Wingdings" panose="05000000000000000000" pitchFamily="2" charset="2"/>
              <a:buNone/>
              <a:defRPr/>
            </a:pPr>
            <a:r>
              <a:rPr lang="en-US" dirty="0" smtClean="0"/>
              <a:t>But overuse can cause problem</a:t>
            </a:r>
          </a:p>
          <a:p>
            <a:pPr marL="233362" lvl="1" indent="0">
              <a:buFont typeface="Wingdings" panose="05000000000000000000" pitchFamily="2" charset="2"/>
              <a:buNone/>
              <a:defRPr/>
            </a:pPr>
            <a:r>
              <a:rPr lang="en-US" dirty="0" smtClean="0"/>
              <a:t>X = 1</a:t>
            </a:r>
          </a:p>
          <a:p>
            <a:pPr marL="233362" lvl="1" indent="0">
              <a:buFont typeface="Wingdings" panose="05000000000000000000" pitchFamily="2" charset="2"/>
              <a:buNone/>
              <a:defRPr/>
            </a:pPr>
            <a:r>
              <a:rPr lang="en-US" dirty="0" smtClean="0"/>
              <a:t>Y = “2”</a:t>
            </a:r>
          </a:p>
          <a:p>
            <a:pPr marL="233362" lvl="1" indent="0">
              <a:buFont typeface="Wingdings" panose="05000000000000000000" pitchFamily="2" charset="2"/>
              <a:buNone/>
              <a:defRPr/>
            </a:pPr>
            <a:r>
              <a:rPr lang="en-US" dirty="0" smtClean="0"/>
              <a:t>X + Y</a:t>
            </a:r>
            <a:endParaRPr lang="en-US" dirty="0"/>
          </a:p>
        </p:txBody>
      </p:sp>
      <p:sp>
        <p:nvSpPr>
          <p:cNvPr id="4" name="TextBox 3"/>
          <p:cNvSpPr txBox="1"/>
          <p:nvPr/>
        </p:nvSpPr>
        <p:spPr>
          <a:xfrm>
            <a:off x="2234618" y="2311400"/>
            <a:ext cx="4367662" cy="646331"/>
          </a:xfrm>
          <a:prstGeom prst="rect">
            <a:avLst/>
          </a:prstGeom>
          <a:noFill/>
        </p:spPr>
        <p:txBody>
          <a:bodyPr>
            <a:spAutoFit/>
          </a:bodyPr>
          <a:lstStyle/>
          <a:p>
            <a:pPr>
              <a:defRPr/>
            </a:pPr>
            <a:r>
              <a:rPr lang="en-US" dirty="0">
                <a:solidFill>
                  <a:schemeClr val="accent1">
                    <a:lumMod val="60000"/>
                    <a:lumOff val="40000"/>
                  </a:schemeClr>
                </a:solidFill>
              </a:rPr>
              <a:t>Many languages will produce the float 3.0 for X + Y</a:t>
            </a:r>
          </a:p>
        </p:txBody>
      </p:sp>
      <p:sp>
        <p:nvSpPr>
          <p:cNvPr id="5" name="TextBox 4"/>
          <p:cNvSpPr txBox="1"/>
          <p:nvPr/>
        </p:nvSpPr>
        <p:spPr>
          <a:xfrm>
            <a:off x="2336191" y="3505200"/>
            <a:ext cx="4469236" cy="646331"/>
          </a:xfrm>
          <a:prstGeom prst="rect">
            <a:avLst/>
          </a:prstGeom>
          <a:noFill/>
        </p:spPr>
        <p:txBody>
          <a:bodyPr>
            <a:spAutoFit/>
          </a:bodyPr>
          <a:lstStyle/>
          <a:p>
            <a:pPr>
              <a:defRPr/>
            </a:pPr>
            <a:r>
              <a:rPr lang="en-US" dirty="0">
                <a:solidFill>
                  <a:schemeClr val="accent1">
                    <a:lumMod val="60000"/>
                    <a:lumOff val="40000"/>
                  </a:schemeClr>
                </a:solidFill>
              </a:rPr>
              <a:t>X + Y is 3 in Visual Basic and </a:t>
            </a:r>
            <a:r>
              <a:rPr lang="en-US" b="1" dirty="0">
                <a:solidFill>
                  <a:schemeClr val="bg2">
                    <a:lumMod val="60000"/>
                    <a:lumOff val="40000"/>
                  </a:schemeClr>
                </a:solidFill>
              </a:rPr>
              <a:t>12</a:t>
            </a:r>
            <a:r>
              <a:rPr lang="en-US" dirty="0">
                <a:solidFill>
                  <a:schemeClr val="accent1">
                    <a:lumMod val="60000"/>
                    <a:lumOff val="40000"/>
                  </a:schemeClr>
                </a:solidFill>
              </a:rPr>
              <a:t> in Java script</a:t>
            </a:r>
          </a:p>
        </p:txBody>
      </p:sp>
    </p:spTree>
    <p:extLst>
      <p:ext uri="{BB962C8B-B14F-4D97-AF65-F5344CB8AC3E}">
        <p14:creationId xmlns:p14="http://schemas.microsoft.com/office/powerpoint/2010/main" val="2468796254"/>
      </p:ext>
    </p:extLst>
  </p:cSld>
  <p:clrMapOvr>
    <a:masterClrMapping/>
  </p:clrMapOvr>
  <p:transition>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smtClean="0"/>
              <a:t>Concurrency</a:t>
            </a:r>
          </a:p>
        </p:txBody>
      </p:sp>
      <p:sp>
        <p:nvSpPr>
          <p:cNvPr id="3" name="Content Placeholder 2"/>
          <p:cNvSpPr>
            <a:spLocks noGrp="1"/>
          </p:cNvSpPr>
          <p:nvPr>
            <p:ph sz="quarter" idx="10"/>
          </p:nvPr>
        </p:nvSpPr>
        <p:spPr/>
        <p:txBody>
          <a:bodyPr/>
          <a:lstStyle/>
          <a:p>
            <a:pPr>
              <a:lnSpc>
                <a:spcPct val="100000"/>
              </a:lnSpc>
              <a:defRPr/>
            </a:pPr>
            <a:r>
              <a:rPr lang="en-US" dirty="0" smtClean="0"/>
              <a:t>Allows performing multiple tasks for processes simultaneously.</a:t>
            </a:r>
          </a:p>
          <a:p>
            <a:pPr>
              <a:lnSpc>
                <a:spcPct val="100000"/>
              </a:lnSpc>
              <a:defRPr/>
            </a:pPr>
            <a:r>
              <a:rPr lang="en-US" dirty="0" smtClean="0"/>
              <a:t>Most systems have multiple threads- some active, some waiting for CPU, some suspended and some terminated.</a:t>
            </a:r>
          </a:p>
          <a:p>
            <a:pPr>
              <a:lnSpc>
                <a:spcPct val="100000"/>
              </a:lnSpc>
              <a:defRPr/>
            </a:pPr>
            <a:r>
              <a:rPr lang="en-US" dirty="0" smtClean="0">
                <a:solidFill>
                  <a:schemeClr val="accent1">
                    <a:lumMod val="60000"/>
                    <a:lumOff val="40000"/>
                  </a:schemeClr>
                </a:solidFill>
              </a:rPr>
              <a:t>Multiple CPU </a:t>
            </a:r>
            <a:r>
              <a:rPr lang="en-US" dirty="0"/>
              <a:t>inherently permit concurrent threads of control.</a:t>
            </a:r>
          </a:p>
          <a:p>
            <a:pPr>
              <a:lnSpc>
                <a:spcPct val="100000"/>
              </a:lnSpc>
              <a:defRPr/>
            </a:pPr>
            <a:r>
              <a:rPr lang="en-US" dirty="0"/>
              <a:t>In </a:t>
            </a:r>
            <a:r>
              <a:rPr lang="en-US" dirty="0" smtClean="0"/>
              <a:t>Object- Oriented environment, there are active and inactive objects. </a:t>
            </a:r>
          </a:p>
          <a:p>
            <a:pPr>
              <a:lnSpc>
                <a:spcPct val="100000"/>
              </a:lnSpc>
              <a:defRPr/>
            </a:pPr>
            <a:r>
              <a:rPr lang="en-US" dirty="0"/>
              <a:t>The active objects have independent threads of control that can execute concurrently with threads of other objects.</a:t>
            </a:r>
          </a:p>
        </p:txBody>
      </p:sp>
      <p:pic>
        <p:nvPicPr>
          <p:cNvPr id="532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1824" y="2971800"/>
            <a:ext cx="5129464"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6849415"/>
      </p:ext>
    </p:extLst>
  </p:cSld>
  <p:clrMapOvr>
    <a:masterClrMapping/>
  </p:clrMapOvr>
  <p:transition>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26"/>
          <p:cNvSpPr>
            <a:spLocks noGrp="1" noChangeArrowheads="1"/>
          </p:cNvSpPr>
          <p:nvPr>
            <p:ph type="title"/>
          </p:nvPr>
        </p:nvSpPr>
        <p:spPr/>
        <p:txBody>
          <a:bodyPr/>
          <a:lstStyle/>
          <a:p>
            <a:r>
              <a:rPr lang="en-US" altLang="en-US" smtClean="0"/>
              <a:t>Concurrency Models I</a:t>
            </a:r>
            <a:endParaRPr lang="en-GB" altLang="en-US" smtClean="0"/>
          </a:p>
        </p:txBody>
      </p:sp>
      <p:sp>
        <p:nvSpPr>
          <p:cNvPr id="54275" name="Rectangle 1027"/>
          <p:cNvSpPr>
            <a:spLocks noGrp="1" noChangeArrowheads="1"/>
          </p:cNvSpPr>
          <p:nvPr>
            <p:ph type="body" idx="4294967295"/>
          </p:nvPr>
        </p:nvSpPr>
        <p:spPr>
          <a:xfrm>
            <a:off x="609441" y="1295401"/>
            <a:ext cx="11327567" cy="690563"/>
          </a:xfrm>
        </p:spPr>
        <p:txBody>
          <a:bodyPr/>
          <a:lstStyle/>
          <a:p>
            <a:r>
              <a:rPr lang="en-US" altLang="en-US" sz="1800" smtClean="0"/>
              <a:t>Processes versus Thread</a:t>
            </a:r>
            <a:r>
              <a:rPr lang="en-US" altLang="en-US" smtClean="0"/>
              <a:t>s</a:t>
            </a:r>
            <a:endParaRPr lang="en-GB" altLang="en-US" smtClean="0"/>
          </a:p>
        </p:txBody>
      </p:sp>
      <p:sp>
        <p:nvSpPr>
          <p:cNvPr id="54276" name="Rectangle 1028"/>
          <p:cNvSpPr>
            <a:spLocks noChangeArrowheads="1"/>
          </p:cNvSpPr>
          <p:nvPr/>
        </p:nvSpPr>
        <p:spPr bwMode="auto">
          <a:xfrm>
            <a:off x="1428378" y="5181600"/>
            <a:ext cx="9141619" cy="990600"/>
          </a:xfrm>
          <a:prstGeom prst="rect">
            <a:avLst/>
          </a:prstGeom>
          <a:solidFill>
            <a:schemeClr val="accent1"/>
          </a:solidFill>
          <a:ln w="12700">
            <a:solidFill>
              <a:schemeClr val="tx1"/>
            </a:solidFill>
            <a:miter lim="800000"/>
            <a:headEnd type="none" w="sm" len="sm"/>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a:lnSpc>
                <a:spcPct val="100000"/>
              </a:lnSpc>
              <a:spcBef>
                <a:spcPct val="0"/>
              </a:spcBef>
              <a:buClrTx/>
              <a:buSzTx/>
              <a:buFontTx/>
              <a:buNone/>
            </a:pPr>
            <a:r>
              <a:rPr lang="en-GB" altLang="en-US">
                <a:solidFill>
                  <a:schemeClr val="bg2"/>
                </a:solidFill>
                <a:latin typeface="Times New Roman" pitchFamily="18" charset="0"/>
              </a:rPr>
              <a:t>Operating System</a:t>
            </a:r>
          </a:p>
        </p:txBody>
      </p:sp>
      <p:sp>
        <p:nvSpPr>
          <p:cNvPr id="54277" name="Rectangle 1030"/>
          <p:cNvSpPr>
            <a:spLocks noChangeArrowheads="1"/>
          </p:cNvSpPr>
          <p:nvPr/>
        </p:nvSpPr>
        <p:spPr bwMode="auto">
          <a:xfrm>
            <a:off x="1828324" y="2286000"/>
            <a:ext cx="1828324" cy="2209800"/>
          </a:xfrm>
          <a:prstGeom prst="rect">
            <a:avLst/>
          </a:prstGeom>
          <a:solidFill>
            <a:srgbClr val="FFFFCC"/>
          </a:solidFill>
          <a:ln w="12700">
            <a:solidFill>
              <a:schemeClr val="tx1"/>
            </a:solidFill>
            <a:miter lim="800000"/>
            <a:headEnd type="none" w="sm" len="sm"/>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a:lnSpc>
                <a:spcPct val="100000"/>
              </a:lnSpc>
              <a:spcBef>
                <a:spcPct val="0"/>
              </a:spcBef>
              <a:buClrTx/>
              <a:buSzTx/>
              <a:buFontTx/>
              <a:buNone/>
            </a:pPr>
            <a:endParaRPr lang="en-GB" altLang="en-US">
              <a:solidFill>
                <a:schemeClr val="bg2"/>
              </a:solidFill>
              <a:latin typeface="Times New Roman" pitchFamily="18" charset="0"/>
            </a:endParaRPr>
          </a:p>
        </p:txBody>
      </p:sp>
      <p:sp>
        <p:nvSpPr>
          <p:cNvPr id="54278" name="Rectangle 1031"/>
          <p:cNvSpPr>
            <a:spLocks noChangeArrowheads="1"/>
          </p:cNvSpPr>
          <p:nvPr/>
        </p:nvSpPr>
        <p:spPr bwMode="auto">
          <a:xfrm>
            <a:off x="5027890" y="2324100"/>
            <a:ext cx="1828324" cy="2209800"/>
          </a:xfrm>
          <a:prstGeom prst="rect">
            <a:avLst/>
          </a:prstGeom>
          <a:solidFill>
            <a:srgbClr val="FFFFCC"/>
          </a:solidFill>
          <a:ln w="12700">
            <a:solidFill>
              <a:schemeClr val="tx1"/>
            </a:solidFill>
            <a:miter lim="800000"/>
            <a:headEnd type="none" w="sm" len="sm"/>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a:lnSpc>
                <a:spcPct val="100000"/>
              </a:lnSpc>
              <a:spcBef>
                <a:spcPct val="0"/>
              </a:spcBef>
              <a:buClrTx/>
              <a:buSzTx/>
              <a:buFontTx/>
              <a:buNone/>
            </a:pPr>
            <a:endParaRPr lang="en-GB" altLang="en-US">
              <a:solidFill>
                <a:schemeClr val="bg2"/>
              </a:solidFill>
              <a:latin typeface="Times New Roman" pitchFamily="18" charset="0"/>
            </a:endParaRPr>
          </a:p>
        </p:txBody>
      </p:sp>
      <p:sp>
        <p:nvSpPr>
          <p:cNvPr id="54279" name="Rectangle 1032"/>
          <p:cNvSpPr>
            <a:spLocks noChangeArrowheads="1"/>
          </p:cNvSpPr>
          <p:nvPr/>
        </p:nvSpPr>
        <p:spPr bwMode="auto">
          <a:xfrm>
            <a:off x="8227457" y="2324100"/>
            <a:ext cx="1828324" cy="2209800"/>
          </a:xfrm>
          <a:prstGeom prst="rect">
            <a:avLst/>
          </a:prstGeom>
          <a:solidFill>
            <a:srgbClr val="FFFFCC"/>
          </a:solidFill>
          <a:ln w="12700">
            <a:solidFill>
              <a:schemeClr val="tx1"/>
            </a:solidFill>
            <a:miter lim="800000"/>
            <a:headEnd type="none" w="sm" len="sm"/>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US" altLang="en-US">
              <a:solidFill>
                <a:schemeClr val="bg2"/>
              </a:solidFill>
              <a:latin typeface="Arial" charset="0"/>
            </a:endParaRPr>
          </a:p>
        </p:txBody>
      </p:sp>
      <p:sp>
        <p:nvSpPr>
          <p:cNvPr id="54280" name="Oval 1033"/>
          <p:cNvSpPr>
            <a:spLocks noChangeArrowheads="1"/>
          </p:cNvSpPr>
          <p:nvPr/>
        </p:nvSpPr>
        <p:spPr bwMode="auto">
          <a:xfrm>
            <a:off x="2133044" y="2819400"/>
            <a:ext cx="203147" cy="1143000"/>
          </a:xfrm>
          <a:prstGeom prst="ellipse">
            <a:avLst/>
          </a:prstGeom>
          <a:solidFill>
            <a:schemeClr val="accent1"/>
          </a:solidFill>
          <a:ln w="12700">
            <a:solidFill>
              <a:schemeClr val="tx1"/>
            </a:solidFill>
            <a:round/>
            <a:headEnd type="none" w="sm" len="sm"/>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US" altLang="en-US">
              <a:solidFill>
                <a:schemeClr val="bg2"/>
              </a:solidFill>
              <a:latin typeface="Arial" charset="0"/>
            </a:endParaRPr>
          </a:p>
        </p:txBody>
      </p:sp>
      <p:sp>
        <p:nvSpPr>
          <p:cNvPr id="54281" name="Oval 1034"/>
          <p:cNvSpPr>
            <a:spLocks noChangeArrowheads="1"/>
          </p:cNvSpPr>
          <p:nvPr/>
        </p:nvSpPr>
        <p:spPr bwMode="auto">
          <a:xfrm>
            <a:off x="2640912" y="2857500"/>
            <a:ext cx="203147" cy="1143000"/>
          </a:xfrm>
          <a:prstGeom prst="ellipse">
            <a:avLst/>
          </a:prstGeom>
          <a:solidFill>
            <a:schemeClr val="accent1"/>
          </a:solidFill>
          <a:ln w="12700">
            <a:solidFill>
              <a:schemeClr val="tx1"/>
            </a:solidFill>
            <a:round/>
            <a:headEnd type="none" w="sm" len="sm"/>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US" altLang="en-US">
              <a:solidFill>
                <a:schemeClr val="bg2"/>
              </a:solidFill>
              <a:latin typeface="Arial" charset="0"/>
            </a:endParaRPr>
          </a:p>
        </p:txBody>
      </p:sp>
      <p:sp>
        <p:nvSpPr>
          <p:cNvPr id="54282" name="Oval 1035"/>
          <p:cNvSpPr>
            <a:spLocks noChangeArrowheads="1"/>
          </p:cNvSpPr>
          <p:nvPr/>
        </p:nvSpPr>
        <p:spPr bwMode="auto">
          <a:xfrm>
            <a:off x="3250353" y="2857500"/>
            <a:ext cx="203147" cy="1143000"/>
          </a:xfrm>
          <a:prstGeom prst="ellipse">
            <a:avLst/>
          </a:prstGeom>
          <a:solidFill>
            <a:schemeClr val="accent1"/>
          </a:solidFill>
          <a:ln w="12700">
            <a:solidFill>
              <a:schemeClr val="tx1"/>
            </a:solidFill>
            <a:round/>
            <a:headEnd type="none" w="sm" len="sm"/>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US" altLang="en-US">
              <a:solidFill>
                <a:schemeClr val="bg2"/>
              </a:solidFill>
              <a:latin typeface="Arial" charset="0"/>
            </a:endParaRPr>
          </a:p>
        </p:txBody>
      </p:sp>
      <p:sp>
        <p:nvSpPr>
          <p:cNvPr id="54283" name="Oval 1036"/>
          <p:cNvSpPr>
            <a:spLocks noChangeArrowheads="1"/>
          </p:cNvSpPr>
          <p:nvPr/>
        </p:nvSpPr>
        <p:spPr bwMode="auto">
          <a:xfrm>
            <a:off x="5383398" y="2819400"/>
            <a:ext cx="711015" cy="228600"/>
          </a:xfrm>
          <a:prstGeom prst="ellipse">
            <a:avLst/>
          </a:prstGeom>
          <a:solidFill>
            <a:schemeClr val="accent1"/>
          </a:solidFill>
          <a:ln w="12700">
            <a:solidFill>
              <a:schemeClr val="tx1"/>
            </a:solidFill>
            <a:round/>
            <a:headEnd type="none" w="sm" len="sm"/>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US" altLang="en-US">
              <a:solidFill>
                <a:schemeClr val="bg2"/>
              </a:solidFill>
              <a:latin typeface="Arial" charset="0"/>
            </a:endParaRPr>
          </a:p>
        </p:txBody>
      </p:sp>
      <p:sp>
        <p:nvSpPr>
          <p:cNvPr id="54284" name="Oval 1037"/>
          <p:cNvSpPr>
            <a:spLocks noChangeArrowheads="1"/>
          </p:cNvSpPr>
          <p:nvPr/>
        </p:nvSpPr>
        <p:spPr bwMode="auto">
          <a:xfrm>
            <a:off x="5586545" y="2971800"/>
            <a:ext cx="711015" cy="228600"/>
          </a:xfrm>
          <a:prstGeom prst="ellipse">
            <a:avLst/>
          </a:prstGeom>
          <a:solidFill>
            <a:schemeClr val="accent1"/>
          </a:solidFill>
          <a:ln w="12700">
            <a:solidFill>
              <a:schemeClr val="tx1"/>
            </a:solidFill>
            <a:round/>
            <a:headEnd type="none" w="sm" len="sm"/>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US" altLang="en-US">
              <a:solidFill>
                <a:schemeClr val="bg2"/>
              </a:solidFill>
              <a:latin typeface="Arial" charset="0"/>
            </a:endParaRPr>
          </a:p>
        </p:txBody>
      </p:sp>
      <p:sp>
        <p:nvSpPr>
          <p:cNvPr id="54285" name="Oval 1038"/>
          <p:cNvSpPr>
            <a:spLocks noChangeArrowheads="1"/>
          </p:cNvSpPr>
          <p:nvPr/>
        </p:nvSpPr>
        <p:spPr bwMode="auto">
          <a:xfrm>
            <a:off x="5789692" y="3124200"/>
            <a:ext cx="711015" cy="228600"/>
          </a:xfrm>
          <a:prstGeom prst="ellipse">
            <a:avLst/>
          </a:prstGeom>
          <a:solidFill>
            <a:schemeClr val="accent1"/>
          </a:solidFill>
          <a:ln w="12700">
            <a:solidFill>
              <a:schemeClr val="tx1"/>
            </a:solidFill>
            <a:round/>
            <a:headEnd type="none" w="sm" len="sm"/>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US" altLang="en-US">
              <a:solidFill>
                <a:schemeClr val="bg2"/>
              </a:solidFill>
              <a:latin typeface="Arial" charset="0"/>
            </a:endParaRPr>
          </a:p>
        </p:txBody>
      </p:sp>
      <p:sp>
        <p:nvSpPr>
          <p:cNvPr id="54286" name="Line 1039"/>
          <p:cNvSpPr>
            <a:spLocks noChangeShapeType="1"/>
          </p:cNvSpPr>
          <p:nvPr/>
        </p:nvSpPr>
        <p:spPr bwMode="auto">
          <a:xfrm>
            <a:off x="5078677" y="4038600"/>
            <a:ext cx="1828324" cy="0"/>
          </a:xfrm>
          <a:prstGeom prst="line">
            <a:avLst/>
          </a:prstGeom>
          <a:noFill/>
          <a:ln w="12700">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7" name="Text Box 1042"/>
          <p:cNvSpPr txBox="1">
            <a:spLocks noChangeArrowheads="1"/>
          </p:cNvSpPr>
          <p:nvPr/>
        </p:nvSpPr>
        <p:spPr bwMode="auto">
          <a:xfrm>
            <a:off x="2133045" y="2362201"/>
            <a:ext cx="10102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nSpc>
                <a:spcPct val="100000"/>
              </a:lnSpc>
              <a:spcBef>
                <a:spcPct val="0"/>
              </a:spcBef>
              <a:buClrTx/>
              <a:buSzTx/>
              <a:buFontTx/>
              <a:buNone/>
            </a:pPr>
            <a:r>
              <a:rPr lang="en-GB" altLang="en-US" sz="2000">
                <a:solidFill>
                  <a:schemeClr val="bg2"/>
                </a:solidFill>
                <a:latin typeface="Times New Roman" pitchFamily="18" charset="0"/>
              </a:rPr>
              <a:t>Threads</a:t>
            </a:r>
          </a:p>
        </p:txBody>
      </p:sp>
      <p:sp>
        <p:nvSpPr>
          <p:cNvPr id="54288" name="Text Box 1043"/>
          <p:cNvSpPr txBox="1">
            <a:spLocks noChangeArrowheads="1"/>
          </p:cNvSpPr>
          <p:nvPr/>
        </p:nvSpPr>
        <p:spPr bwMode="auto">
          <a:xfrm>
            <a:off x="5548455" y="2362201"/>
            <a:ext cx="8242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nSpc>
                <a:spcPct val="100000"/>
              </a:lnSpc>
              <a:spcBef>
                <a:spcPct val="0"/>
              </a:spcBef>
              <a:buClrTx/>
              <a:buSzTx/>
              <a:buFontTx/>
              <a:buNone/>
            </a:pPr>
            <a:r>
              <a:rPr lang="en-GB" altLang="en-US" sz="2000">
                <a:solidFill>
                  <a:schemeClr val="bg2"/>
                </a:solidFill>
                <a:latin typeface="Times New Roman" pitchFamily="18" charset="0"/>
              </a:rPr>
              <a:t>Fibres</a:t>
            </a:r>
          </a:p>
        </p:txBody>
      </p:sp>
      <p:sp>
        <p:nvSpPr>
          <p:cNvPr id="54289" name="Text Box 1044"/>
          <p:cNvSpPr txBox="1">
            <a:spLocks noChangeArrowheads="1"/>
          </p:cNvSpPr>
          <p:nvPr/>
        </p:nvSpPr>
        <p:spPr bwMode="auto">
          <a:xfrm>
            <a:off x="8532177" y="2362201"/>
            <a:ext cx="9669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nSpc>
                <a:spcPct val="100000"/>
              </a:lnSpc>
              <a:spcBef>
                <a:spcPct val="0"/>
              </a:spcBef>
              <a:buClrTx/>
              <a:buSzTx/>
              <a:buFontTx/>
              <a:buNone/>
            </a:pPr>
            <a:r>
              <a:rPr lang="en-GB" altLang="en-US" sz="2000">
                <a:solidFill>
                  <a:schemeClr val="bg2"/>
                </a:solidFill>
                <a:latin typeface="Times New Roman" pitchFamily="18" charset="0"/>
              </a:rPr>
              <a:t>Process</a:t>
            </a:r>
          </a:p>
        </p:txBody>
      </p:sp>
      <p:sp>
        <p:nvSpPr>
          <p:cNvPr id="54290" name="Text Box 1045"/>
          <p:cNvSpPr txBox="1">
            <a:spLocks noChangeArrowheads="1"/>
          </p:cNvSpPr>
          <p:nvPr/>
        </p:nvSpPr>
        <p:spPr bwMode="auto">
          <a:xfrm>
            <a:off x="5057516" y="4062413"/>
            <a:ext cx="14350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nSpc>
                <a:spcPct val="100000"/>
              </a:lnSpc>
              <a:spcBef>
                <a:spcPct val="0"/>
              </a:spcBef>
              <a:buClrTx/>
              <a:buSzTx/>
              <a:buFontTx/>
              <a:buNone/>
            </a:pPr>
            <a:r>
              <a:rPr lang="en-GB" altLang="en-US" sz="1800">
                <a:solidFill>
                  <a:schemeClr val="bg2"/>
                </a:solidFill>
                <a:latin typeface="Times New Roman" pitchFamily="18" charset="0"/>
              </a:rPr>
              <a:t>thread library</a:t>
            </a:r>
          </a:p>
        </p:txBody>
      </p:sp>
      <p:sp>
        <p:nvSpPr>
          <p:cNvPr id="54291" name="Line 1046"/>
          <p:cNvSpPr>
            <a:spLocks noChangeShapeType="1"/>
          </p:cNvSpPr>
          <p:nvPr/>
        </p:nvSpPr>
        <p:spPr bwMode="auto">
          <a:xfrm>
            <a:off x="2234618" y="3886200"/>
            <a:ext cx="0" cy="152400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92" name="Line 1047"/>
          <p:cNvSpPr>
            <a:spLocks noChangeShapeType="1"/>
          </p:cNvSpPr>
          <p:nvPr/>
        </p:nvSpPr>
        <p:spPr bwMode="auto">
          <a:xfrm>
            <a:off x="2742486" y="4038600"/>
            <a:ext cx="0" cy="152400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93" name="Line 1048"/>
          <p:cNvSpPr>
            <a:spLocks noChangeShapeType="1"/>
          </p:cNvSpPr>
          <p:nvPr/>
        </p:nvSpPr>
        <p:spPr bwMode="auto">
          <a:xfrm>
            <a:off x="3351927" y="3962400"/>
            <a:ext cx="0" cy="152400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94" name="Line 1049"/>
          <p:cNvSpPr>
            <a:spLocks noChangeShapeType="1"/>
          </p:cNvSpPr>
          <p:nvPr/>
        </p:nvSpPr>
        <p:spPr bwMode="auto">
          <a:xfrm>
            <a:off x="5484971" y="3048000"/>
            <a:ext cx="0" cy="99060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95" name="Line 1050"/>
          <p:cNvSpPr>
            <a:spLocks noChangeShapeType="1"/>
          </p:cNvSpPr>
          <p:nvPr/>
        </p:nvSpPr>
        <p:spPr bwMode="auto">
          <a:xfrm>
            <a:off x="5688118" y="3200400"/>
            <a:ext cx="0" cy="99060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96" name="Line 1051"/>
          <p:cNvSpPr>
            <a:spLocks noChangeShapeType="1"/>
          </p:cNvSpPr>
          <p:nvPr/>
        </p:nvSpPr>
        <p:spPr bwMode="auto">
          <a:xfrm>
            <a:off x="6092298" y="3429000"/>
            <a:ext cx="2115" cy="60960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97" name="Line 1052"/>
          <p:cNvSpPr>
            <a:spLocks noChangeShapeType="1"/>
          </p:cNvSpPr>
          <p:nvPr/>
        </p:nvSpPr>
        <p:spPr bwMode="auto">
          <a:xfrm>
            <a:off x="6094413" y="4495800"/>
            <a:ext cx="0" cy="6858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98" name="Line 1053"/>
          <p:cNvSpPr>
            <a:spLocks noChangeShapeType="1"/>
          </p:cNvSpPr>
          <p:nvPr/>
        </p:nvSpPr>
        <p:spPr bwMode="auto">
          <a:xfrm>
            <a:off x="9141619" y="4495800"/>
            <a:ext cx="0" cy="6858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825175904"/>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Placeholder 1"/>
          <p:cNvSpPr>
            <a:spLocks noGrp="1"/>
          </p:cNvSpPr>
          <p:nvPr>
            <p:ph type="body" sz="quarter" idx="10"/>
          </p:nvPr>
        </p:nvSpPr>
        <p:spPr/>
        <p:txBody>
          <a:bodyPr/>
          <a:lstStyle/>
          <a:p>
            <a:r>
              <a:rPr altLang="en-US" dirty="0" smtClean="0"/>
              <a:t>Major </a:t>
            </a:r>
            <a:r>
              <a:rPr altLang="en-US" dirty="0" smtClean="0"/>
              <a:t>Elements</a:t>
            </a:r>
          </a:p>
        </p:txBody>
      </p:sp>
    </p:spTree>
    <p:extLst>
      <p:ext uri="{BB962C8B-B14F-4D97-AF65-F5344CB8AC3E}">
        <p14:creationId xmlns:p14="http://schemas.microsoft.com/office/powerpoint/2010/main" val="1665123389"/>
      </p:ext>
    </p:extLst>
  </p:cSld>
  <p:clrMapOvr>
    <a:masterClrMapping/>
  </p:clrMapOvr>
  <p:transition>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smtClean="0"/>
              <a:t>Concurrency Models II</a:t>
            </a:r>
          </a:p>
        </p:txBody>
      </p:sp>
      <p:sp>
        <p:nvSpPr>
          <p:cNvPr id="55299" name="Rectangle 3"/>
          <p:cNvSpPr>
            <a:spLocks noGrp="1" noChangeArrowheads="1"/>
          </p:cNvSpPr>
          <p:nvPr>
            <p:ph type="body" idx="4294967295"/>
          </p:nvPr>
        </p:nvSpPr>
        <p:spPr>
          <a:xfrm>
            <a:off x="609441" y="1295401"/>
            <a:ext cx="11327567" cy="4837113"/>
          </a:xfrm>
        </p:spPr>
        <p:txBody>
          <a:bodyPr/>
          <a:lstStyle/>
          <a:p>
            <a:pPr>
              <a:buFont typeface="Wingdings" pitchFamily="2" charset="2"/>
              <a:buChar char="Ø"/>
            </a:pPr>
            <a:r>
              <a:rPr lang="en-US" altLang="en-US" smtClean="0">
                <a:latin typeface="Georgia" pitchFamily="18" charset="0"/>
              </a:rPr>
              <a:t>Java supports threads</a:t>
            </a:r>
          </a:p>
          <a:p>
            <a:pPr>
              <a:buFont typeface="Wingdings" pitchFamily="2" charset="2"/>
              <a:buChar char="Ø"/>
            </a:pPr>
            <a:endParaRPr lang="en-US" altLang="en-US" smtClean="0">
              <a:latin typeface="Georgia" pitchFamily="18" charset="0"/>
            </a:endParaRPr>
          </a:p>
          <a:p>
            <a:pPr lvl="1">
              <a:buFont typeface="Wingdings" pitchFamily="2" charset="2"/>
              <a:buChar char="Ø"/>
            </a:pPr>
            <a:r>
              <a:rPr lang="en-US" altLang="en-US" sz="1600" smtClean="0">
                <a:latin typeface="Georgia" pitchFamily="18" charset="0"/>
              </a:rPr>
              <a:t>Threads execute within a single JVM</a:t>
            </a:r>
          </a:p>
          <a:p>
            <a:pPr lvl="1">
              <a:buFont typeface="Wingdings" pitchFamily="2" charset="2"/>
              <a:buChar char="Ø"/>
            </a:pPr>
            <a:endParaRPr lang="en-US" altLang="en-US" sz="1600" smtClean="0">
              <a:latin typeface="Georgia" pitchFamily="18" charset="0"/>
            </a:endParaRPr>
          </a:p>
          <a:p>
            <a:pPr lvl="1">
              <a:buFont typeface="Wingdings" pitchFamily="2" charset="2"/>
              <a:buChar char="Ø"/>
            </a:pPr>
            <a:r>
              <a:rPr lang="en-US" altLang="en-US" sz="1600" smtClean="0">
                <a:solidFill>
                  <a:srgbClr val="CC3300"/>
                </a:solidFill>
                <a:latin typeface="Georgia" pitchFamily="18" charset="0"/>
              </a:rPr>
              <a:t>Native threads</a:t>
            </a:r>
            <a:r>
              <a:rPr lang="en-US" altLang="en-US" sz="1600" smtClean="0">
                <a:latin typeface="Georgia" pitchFamily="18" charset="0"/>
              </a:rPr>
              <a:t> map a single Java thread to an OS thread</a:t>
            </a:r>
          </a:p>
          <a:p>
            <a:pPr lvl="1">
              <a:buFont typeface="Wingdings" pitchFamily="2" charset="2"/>
              <a:buChar char="Ø"/>
            </a:pPr>
            <a:endParaRPr lang="en-US" altLang="en-US" sz="1600" smtClean="0">
              <a:latin typeface="Georgia" pitchFamily="18" charset="0"/>
            </a:endParaRPr>
          </a:p>
          <a:p>
            <a:pPr lvl="1">
              <a:buFont typeface="Wingdings" pitchFamily="2" charset="2"/>
              <a:buChar char="Ø"/>
            </a:pPr>
            <a:r>
              <a:rPr lang="en-US" altLang="en-US" sz="1600" smtClean="0">
                <a:solidFill>
                  <a:srgbClr val="CC3300"/>
                </a:solidFill>
                <a:latin typeface="Georgia" pitchFamily="18" charset="0"/>
              </a:rPr>
              <a:t>Green threads</a:t>
            </a:r>
            <a:r>
              <a:rPr lang="en-US" altLang="en-US" sz="1600" smtClean="0">
                <a:latin typeface="Georgia" pitchFamily="18" charset="0"/>
              </a:rPr>
              <a:t> adopt the thread library approach (threads are invisible to the OS)</a:t>
            </a:r>
          </a:p>
          <a:p>
            <a:pPr lvl="1">
              <a:buFont typeface="Wingdings" pitchFamily="2" charset="2"/>
              <a:buChar char="Ø"/>
            </a:pPr>
            <a:endParaRPr lang="en-US" altLang="en-US" sz="1600" smtClean="0">
              <a:latin typeface="Georgia" pitchFamily="18" charset="0"/>
            </a:endParaRPr>
          </a:p>
          <a:p>
            <a:pPr lvl="1">
              <a:buFont typeface="Wingdings" pitchFamily="2" charset="2"/>
              <a:buChar char="Ø"/>
            </a:pPr>
            <a:r>
              <a:rPr lang="en-US" altLang="en-US" sz="1600" smtClean="0">
                <a:latin typeface="Georgia" pitchFamily="18" charset="0"/>
              </a:rPr>
              <a:t>On a multiprocessor system, native threads are required to get true parallelism (but this is still implementation dependent)</a:t>
            </a:r>
          </a:p>
          <a:p>
            <a:endParaRPr lang="en-US" altLang="en-US" smtClean="0"/>
          </a:p>
        </p:txBody>
      </p:sp>
    </p:spTree>
    <p:extLst>
      <p:ext uri="{BB962C8B-B14F-4D97-AF65-F5344CB8AC3E}">
        <p14:creationId xmlns:p14="http://schemas.microsoft.com/office/powerpoint/2010/main" val="3682151606"/>
      </p:ext>
    </p:extLst>
  </p:cSld>
  <p:clrMapOvr>
    <a:masterClrMapping/>
  </p:clrMapOvr>
  <p:transition>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smtClean="0"/>
              <a:t>Concurrency Models III</a:t>
            </a:r>
          </a:p>
        </p:txBody>
      </p:sp>
      <p:sp>
        <p:nvSpPr>
          <p:cNvPr id="56323" name="Rectangle 3"/>
          <p:cNvSpPr>
            <a:spLocks noGrp="1" noChangeArrowheads="1"/>
          </p:cNvSpPr>
          <p:nvPr>
            <p:ph type="body" idx="4294967295"/>
          </p:nvPr>
        </p:nvSpPr>
        <p:spPr>
          <a:xfrm>
            <a:off x="609441" y="1295400"/>
            <a:ext cx="11327567" cy="2141538"/>
          </a:xfrm>
        </p:spPr>
        <p:txBody>
          <a:bodyPr/>
          <a:lstStyle/>
          <a:p>
            <a:pPr>
              <a:lnSpc>
                <a:spcPct val="90000"/>
              </a:lnSpc>
              <a:buFont typeface="Wingdings" pitchFamily="2" charset="2"/>
              <a:buChar char="Ø"/>
            </a:pPr>
            <a:r>
              <a:rPr lang="en-US" altLang="en-US" smtClean="0">
                <a:latin typeface="Georgia" pitchFamily="18" charset="0"/>
              </a:rPr>
              <a:t>Communication and Synchronization</a:t>
            </a:r>
          </a:p>
          <a:p>
            <a:pPr lvl="1">
              <a:lnSpc>
                <a:spcPct val="90000"/>
              </a:lnSpc>
              <a:buFont typeface="Wingdings" pitchFamily="2" charset="2"/>
              <a:buChar char="Ø"/>
            </a:pPr>
            <a:r>
              <a:rPr lang="en-US" altLang="en-US" sz="1600" smtClean="0">
                <a:latin typeface="Georgia" pitchFamily="18" charset="0"/>
              </a:rPr>
              <a:t>approaches broadly classified as shared-variable or message passing</a:t>
            </a:r>
          </a:p>
          <a:p>
            <a:pPr lvl="1">
              <a:lnSpc>
                <a:spcPct val="90000"/>
              </a:lnSpc>
              <a:buFont typeface="Wingdings" pitchFamily="2" charset="2"/>
              <a:buChar char="Ø"/>
            </a:pPr>
            <a:r>
              <a:rPr lang="en-US" altLang="en-US" sz="1600" smtClean="0">
                <a:latin typeface="Georgia" pitchFamily="18" charset="0"/>
              </a:rPr>
              <a:t>many different models, a popular one is a monitor</a:t>
            </a:r>
          </a:p>
          <a:p>
            <a:pPr lvl="1">
              <a:lnSpc>
                <a:spcPct val="90000"/>
              </a:lnSpc>
              <a:buFont typeface="Wingdings" pitchFamily="2" charset="2"/>
              <a:buChar char="Ø"/>
            </a:pPr>
            <a:r>
              <a:rPr lang="en-US" altLang="en-US" sz="1600" smtClean="0">
                <a:latin typeface="Georgia" pitchFamily="18" charset="0"/>
              </a:rPr>
              <a:t>a monitor can be considered as an object where each of its operation executes in </a:t>
            </a:r>
            <a:r>
              <a:rPr lang="en-US" altLang="en-US" sz="1600" smtClean="0">
                <a:solidFill>
                  <a:srgbClr val="CC3300"/>
                </a:solidFill>
                <a:latin typeface="Georgia" pitchFamily="18" charset="0"/>
              </a:rPr>
              <a:t>mutual exclusion</a:t>
            </a:r>
          </a:p>
        </p:txBody>
      </p:sp>
      <p:sp>
        <p:nvSpPr>
          <p:cNvPr id="56324" name="Freeform 7"/>
          <p:cNvSpPr>
            <a:spLocks/>
          </p:cNvSpPr>
          <p:nvPr/>
        </p:nvSpPr>
        <p:spPr bwMode="auto">
          <a:xfrm>
            <a:off x="5133696" y="3681413"/>
            <a:ext cx="2117" cy="19050"/>
          </a:xfrm>
          <a:custGeom>
            <a:avLst/>
            <a:gdLst>
              <a:gd name="T0" fmla="*/ 0 w 1588"/>
              <a:gd name="T1" fmla="*/ 2147483647 h 12"/>
              <a:gd name="T2" fmla="*/ 0 w 1588"/>
              <a:gd name="T3" fmla="*/ 2147483647 h 12"/>
              <a:gd name="T4" fmla="*/ 0 w 1588"/>
              <a:gd name="T5" fmla="*/ 2147483647 h 12"/>
              <a:gd name="T6" fmla="*/ 0 w 1588"/>
              <a:gd name="T7" fmla="*/ 0 h 12"/>
              <a:gd name="T8" fmla="*/ 0 w 1588"/>
              <a:gd name="T9" fmla="*/ 0 h 12"/>
              <a:gd name="T10" fmla="*/ 0 w 1588"/>
              <a:gd name="T11" fmla="*/ 0 h 12"/>
              <a:gd name="T12" fmla="*/ 0 w 1588"/>
              <a:gd name="T13" fmla="*/ 2147483647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88" h="12">
                <a:moveTo>
                  <a:pt x="0" y="12"/>
                </a:moveTo>
                <a:lnTo>
                  <a:pt x="0" y="12"/>
                </a:lnTo>
                <a:lnTo>
                  <a:pt x="0" y="0"/>
                </a:lnTo>
                <a:lnTo>
                  <a:pt x="0" y="1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325" name="Rectangle 13"/>
          <p:cNvSpPr>
            <a:spLocks noChangeArrowheads="1"/>
          </p:cNvSpPr>
          <p:nvPr/>
        </p:nvSpPr>
        <p:spPr bwMode="auto">
          <a:xfrm>
            <a:off x="6399133" y="4800600"/>
            <a:ext cx="3047206" cy="298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a:lnSpc>
                <a:spcPct val="100000"/>
              </a:lnSpc>
              <a:spcBef>
                <a:spcPct val="0"/>
              </a:spcBef>
              <a:buClrTx/>
              <a:buSzTx/>
              <a:buFontTx/>
              <a:buNone/>
            </a:pPr>
            <a:r>
              <a:rPr lang="en-US" altLang="en-US" sz="1900">
                <a:solidFill>
                  <a:srgbClr val="000000"/>
                </a:solidFill>
                <a:latin typeface="Times New Roman" pitchFamily="18" charset="0"/>
              </a:rPr>
              <a:t>encapsulated state</a:t>
            </a:r>
            <a:endParaRPr lang="en-US" altLang="en-US">
              <a:solidFill>
                <a:schemeClr val="bg2"/>
              </a:solidFill>
              <a:latin typeface="Times New Roman" pitchFamily="18" charset="0"/>
            </a:endParaRPr>
          </a:p>
        </p:txBody>
      </p:sp>
      <p:sp>
        <p:nvSpPr>
          <p:cNvPr id="56326" name="Rectangle 29"/>
          <p:cNvSpPr>
            <a:spLocks noChangeArrowheads="1"/>
          </p:cNvSpPr>
          <p:nvPr/>
        </p:nvSpPr>
        <p:spPr bwMode="auto">
          <a:xfrm>
            <a:off x="1485513" y="4572001"/>
            <a:ext cx="195085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nSpc>
                <a:spcPct val="100000"/>
              </a:lnSpc>
              <a:spcBef>
                <a:spcPct val="0"/>
              </a:spcBef>
              <a:buClrTx/>
              <a:buSzTx/>
              <a:buFontTx/>
              <a:buNone/>
            </a:pPr>
            <a:r>
              <a:rPr lang="en-US" altLang="en-US" sz="1900">
                <a:solidFill>
                  <a:srgbClr val="000000"/>
                </a:solidFill>
                <a:latin typeface="Times New Roman" pitchFamily="18" charset="0"/>
              </a:rPr>
              <a:t>procedural interface</a:t>
            </a:r>
            <a:endParaRPr lang="en-US" altLang="en-US">
              <a:solidFill>
                <a:schemeClr val="bg2"/>
              </a:solidFill>
              <a:latin typeface="Times New Roman" pitchFamily="18" charset="0"/>
            </a:endParaRPr>
          </a:p>
        </p:txBody>
      </p:sp>
      <p:sp>
        <p:nvSpPr>
          <p:cNvPr id="56327" name="Rectangle 35"/>
          <p:cNvSpPr>
            <a:spLocks noChangeArrowheads="1"/>
          </p:cNvSpPr>
          <p:nvPr/>
        </p:nvSpPr>
        <p:spPr bwMode="auto">
          <a:xfrm>
            <a:off x="6907001" y="3810000"/>
            <a:ext cx="1929897" cy="298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a:lnSpc>
                <a:spcPct val="100000"/>
              </a:lnSpc>
              <a:spcBef>
                <a:spcPct val="0"/>
              </a:spcBef>
              <a:buClrTx/>
              <a:buSzTx/>
              <a:buFontTx/>
              <a:buNone/>
            </a:pPr>
            <a:r>
              <a:rPr lang="en-US" altLang="en-US" sz="1900">
                <a:solidFill>
                  <a:srgbClr val="000000"/>
                </a:solidFill>
                <a:latin typeface="Times New Roman" pitchFamily="18" charset="0"/>
              </a:rPr>
              <a:t>lock</a:t>
            </a:r>
            <a:endParaRPr lang="en-US" altLang="en-US">
              <a:solidFill>
                <a:schemeClr val="bg2"/>
              </a:solidFill>
              <a:latin typeface="Times New Roman" pitchFamily="18" charset="0"/>
            </a:endParaRPr>
          </a:p>
        </p:txBody>
      </p:sp>
      <p:sp>
        <p:nvSpPr>
          <p:cNvPr id="56328" name="AutoShape 38"/>
          <p:cNvSpPr>
            <a:spLocks noChangeArrowheads="1"/>
          </p:cNvSpPr>
          <p:nvPr/>
        </p:nvSpPr>
        <p:spPr bwMode="auto">
          <a:xfrm>
            <a:off x="5180251" y="3657600"/>
            <a:ext cx="4875530" cy="2438400"/>
          </a:xfrm>
          <a:prstGeom prst="roundRect">
            <a:avLst>
              <a:gd name="adj" fmla="val 16667"/>
            </a:avLst>
          </a:prstGeom>
          <a:noFill/>
          <a:ln w="12700">
            <a:solidFill>
              <a:schemeClr val="tx1"/>
            </a:solidFill>
            <a:round/>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US" altLang="en-US">
              <a:solidFill>
                <a:schemeClr val="bg2"/>
              </a:solidFill>
              <a:latin typeface="Arial" charset="0"/>
            </a:endParaRPr>
          </a:p>
        </p:txBody>
      </p:sp>
      <p:sp>
        <p:nvSpPr>
          <p:cNvPr id="56329" name="Rectangle 39"/>
          <p:cNvSpPr>
            <a:spLocks noChangeArrowheads="1"/>
          </p:cNvSpPr>
          <p:nvPr/>
        </p:nvSpPr>
        <p:spPr bwMode="auto">
          <a:xfrm>
            <a:off x="4672383" y="4343400"/>
            <a:ext cx="1117309" cy="228600"/>
          </a:xfrm>
          <a:prstGeom prst="rect">
            <a:avLst/>
          </a:prstGeom>
          <a:solidFill>
            <a:schemeClr val="bg1"/>
          </a:solidFill>
          <a:ln w="12700">
            <a:solidFill>
              <a:schemeClr val="tx1"/>
            </a:solidFill>
            <a:miter lim="800000"/>
            <a:headEnd type="none" w="sm" len="sm"/>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US" altLang="en-US">
              <a:solidFill>
                <a:schemeClr val="bg2"/>
              </a:solidFill>
              <a:latin typeface="Arial" charset="0"/>
            </a:endParaRPr>
          </a:p>
        </p:txBody>
      </p:sp>
      <p:sp>
        <p:nvSpPr>
          <p:cNvPr id="56330" name="Rectangle 40"/>
          <p:cNvSpPr>
            <a:spLocks noChangeArrowheads="1"/>
          </p:cNvSpPr>
          <p:nvPr/>
        </p:nvSpPr>
        <p:spPr bwMode="auto">
          <a:xfrm>
            <a:off x="4672383" y="4724400"/>
            <a:ext cx="1117309" cy="228600"/>
          </a:xfrm>
          <a:prstGeom prst="rect">
            <a:avLst/>
          </a:prstGeom>
          <a:solidFill>
            <a:schemeClr val="bg1"/>
          </a:solidFill>
          <a:ln w="12700">
            <a:solidFill>
              <a:schemeClr val="tx1"/>
            </a:solidFill>
            <a:miter lim="800000"/>
            <a:headEnd type="none" w="sm" len="sm"/>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US" altLang="en-US">
              <a:solidFill>
                <a:schemeClr val="bg2"/>
              </a:solidFill>
              <a:latin typeface="Arial" charset="0"/>
            </a:endParaRPr>
          </a:p>
        </p:txBody>
      </p:sp>
      <p:sp>
        <p:nvSpPr>
          <p:cNvPr id="56331" name="Rectangle 41"/>
          <p:cNvSpPr>
            <a:spLocks noChangeArrowheads="1"/>
          </p:cNvSpPr>
          <p:nvPr/>
        </p:nvSpPr>
        <p:spPr bwMode="auto">
          <a:xfrm>
            <a:off x="4672383" y="5105400"/>
            <a:ext cx="1117309" cy="228600"/>
          </a:xfrm>
          <a:prstGeom prst="rect">
            <a:avLst/>
          </a:prstGeom>
          <a:solidFill>
            <a:schemeClr val="bg1"/>
          </a:solidFill>
          <a:ln w="12700">
            <a:solidFill>
              <a:schemeClr val="tx1"/>
            </a:solidFill>
            <a:miter lim="800000"/>
            <a:headEnd type="none" w="sm" len="sm"/>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US" altLang="en-US">
              <a:solidFill>
                <a:schemeClr val="bg2"/>
              </a:solidFill>
              <a:latin typeface="Arial" charset="0"/>
            </a:endParaRPr>
          </a:p>
        </p:txBody>
      </p:sp>
    </p:spTree>
    <p:extLst>
      <p:ext uri="{BB962C8B-B14F-4D97-AF65-F5344CB8AC3E}">
        <p14:creationId xmlns:p14="http://schemas.microsoft.com/office/powerpoint/2010/main" val="1898159562"/>
      </p:ext>
    </p:extLst>
  </p:cSld>
  <p:clrMapOvr>
    <a:masterClrMapping/>
  </p:clrMapOvr>
  <p:transition>
    <p:fade thruBlk="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b="1" smtClean="0"/>
              <a:t>Persistence</a:t>
            </a:r>
            <a:endParaRPr lang="en-US" altLang="en-US" smtClean="0"/>
          </a:p>
        </p:txBody>
      </p:sp>
      <p:sp>
        <p:nvSpPr>
          <p:cNvPr id="57347" name="Content Placeholder 2"/>
          <p:cNvSpPr>
            <a:spLocks noGrp="1"/>
          </p:cNvSpPr>
          <p:nvPr>
            <p:ph sz="quarter" idx="10"/>
          </p:nvPr>
        </p:nvSpPr>
        <p:spPr/>
        <p:txBody>
          <a:bodyPr/>
          <a:lstStyle/>
          <a:p>
            <a:pPr>
              <a:lnSpc>
                <a:spcPct val="100000"/>
              </a:lnSpc>
              <a:spcAft>
                <a:spcPct val="0"/>
              </a:spcAft>
            </a:pPr>
            <a:r>
              <a:rPr lang="en-US" altLang="en-US" smtClean="0"/>
              <a:t>The property by which an object continues to exist even after its creator ceases to exist is known as persistence.</a:t>
            </a:r>
          </a:p>
          <a:p>
            <a:pPr>
              <a:spcAft>
                <a:spcPct val="0"/>
              </a:spcAft>
            </a:pPr>
            <a:r>
              <a:rPr lang="en-US" altLang="en-US" smtClean="0"/>
              <a:t>Persistence is the ability of an object to survive the lifetime of the OS process in which it resides</a:t>
            </a:r>
          </a:p>
          <a:p>
            <a:pPr>
              <a:lnSpc>
                <a:spcPct val="100000"/>
              </a:lnSpc>
              <a:spcAft>
                <a:spcPct val="0"/>
              </a:spcAft>
            </a:pPr>
            <a:r>
              <a:rPr lang="en-US" altLang="en-US" smtClean="0"/>
              <a:t>The lifespan of an object is typically the lifespan of the execution of the program that created it.</a:t>
            </a:r>
          </a:p>
          <a:p>
            <a:pPr>
              <a:spcAft>
                <a:spcPct val="0"/>
              </a:spcAft>
            </a:pPr>
            <a:r>
              <a:rPr lang="en-US" altLang="en-US" smtClean="0"/>
              <a:t>In files or databases, object’s lifespan is longer than the process creating the object.</a:t>
            </a:r>
          </a:p>
          <a:p>
            <a:pPr>
              <a:spcAft>
                <a:spcPct val="0"/>
              </a:spcAft>
            </a:pPr>
            <a:r>
              <a:rPr lang="en-US" altLang="en-US" smtClean="0"/>
              <a:t>Persistence is relevant for objects with an internal state.</a:t>
            </a:r>
          </a:p>
          <a:p>
            <a:pPr>
              <a:spcAft>
                <a:spcPct val="0"/>
              </a:spcAft>
            </a:pPr>
            <a:r>
              <a:rPr lang="en-US" altLang="en-US" smtClean="0"/>
              <a:t>The state needs to be retained between object deactivation and object activation.</a:t>
            </a:r>
          </a:p>
          <a:p>
            <a:pPr>
              <a:spcAft>
                <a:spcPct val="0"/>
              </a:spcAft>
            </a:pPr>
            <a:endParaRPr lang="en-US" altLang="en-US" smtClean="0"/>
          </a:p>
        </p:txBody>
      </p:sp>
      <p:pic>
        <p:nvPicPr>
          <p:cNvPr id="573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1265" y="3543301"/>
            <a:ext cx="5205644"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1560430"/>
      </p:ext>
    </p:extLst>
  </p:cSld>
  <p:clrMapOvr>
    <a:masterClrMapping/>
  </p:clrMapOvr>
  <p:transition>
    <p:fade thruBlk="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smtClean="0"/>
              <a:t>How to achieve Persistence?</a:t>
            </a:r>
          </a:p>
        </p:txBody>
      </p:sp>
      <p:sp>
        <p:nvSpPr>
          <p:cNvPr id="3" name="Content Placeholder 2"/>
          <p:cNvSpPr>
            <a:spLocks noGrp="1"/>
          </p:cNvSpPr>
          <p:nvPr>
            <p:ph sz="quarter" idx="10"/>
          </p:nvPr>
        </p:nvSpPr>
        <p:spPr/>
        <p:txBody>
          <a:bodyPr/>
          <a:lstStyle/>
          <a:p>
            <a:pPr>
              <a:defRPr/>
            </a:pPr>
            <a:r>
              <a:rPr lang="en-US" dirty="0"/>
              <a:t>Should be transparent to </a:t>
            </a:r>
            <a:r>
              <a:rPr lang="en-US" dirty="0" smtClean="0"/>
              <a:t>application developer</a:t>
            </a:r>
          </a:p>
          <a:p>
            <a:pPr>
              <a:defRPr/>
            </a:pPr>
            <a:endParaRPr lang="en-US" dirty="0"/>
          </a:p>
          <a:p>
            <a:pPr>
              <a:defRPr/>
            </a:pPr>
            <a:r>
              <a:rPr lang="en-US" dirty="0"/>
              <a:t>Storing object state on persistent </a:t>
            </a:r>
            <a:r>
              <a:rPr lang="en-US" dirty="0" smtClean="0"/>
              <a:t>storage before de-activation</a:t>
            </a:r>
          </a:p>
          <a:p>
            <a:pPr>
              <a:defRPr/>
            </a:pPr>
            <a:endParaRPr lang="en-US" dirty="0" smtClean="0"/>
          </a:p>
          <a:p>
            <a:pPr>
              <a:defRPr/>
            </a:pPr>
            <a:r>
              <a:rPr lang="en-US" dirty="0" smtClean="0"/>
              <a:t>Upon </a:t>
            </a:r>
            <a:r>
              <a:rPr lang="en-US" dirty="0"/>
              <a:t>activation, load object state </a:t>
            </a:r>
            <a:r>
              <a:rPr lang="en-US" dirty="0" smtClean="0"/>
              <a:t>from persistent storage</a:t>
            </a:r>
          </a:p>
          <a:p>
            <a:pPr>
              <a:defRPr/>
            </a:pPr>
            <a:endParaRPr lang="en-US" dirty="0"/>
          </a:p>
          <a:p>
            <a:pPr>
              <a:defRPr/>
            </a:pPr>
            <a:r>
              <a:rPr lang="en-US" dirty="0"/>
              <a:t>Persistent storage can </a:t>
            </a:r>
            <a:r>
              <a:rPr lang="en-US" dirty="0" smtClean="0"/>
              <a:t>be</a:t>
            </a:r>
            <a:endParaRPr lang="en-US" dirty="0"/>
          </a:p>
          <a:p>
            <a:pPr lvl="1">
              <a:defRPr/>
            </a:pPr>
            <a:r>
              <a:rPr lang="en-US" dirty="0"/>
              <a:t>File </a:t>
            </a:r>
            <a:r>
              <a:rPr lang="en-US" dirty="0" smtClean="0"/>
              <a:t>system</a:t>
            </a:r>
            <a:endParaRPr lang="en-US" dirty="0"/>
          </a:p>
          <a:p>
            <a:pPr lvl="1">
              <a:defRPr/>
            </a:pPr>
            <a:r>
              <a:rPr lang="en-US" dirty="0"/>
              <a:t>Relational </a:t>
            </a:r>
            <a:r>
              <a:rPr lang="en-US" dirty="0" smtClean="0"/>
              <a:t>Database</a:t>
            </a:r>
            <a:endParaRPr lang="en-US" dirty="0"/>
          </a:p>
          <a:p>
            <a:pPr lvl="1">
              <a:defRPr/>
            </a:pPr>
            <a:r>
              <a:rPr lang="en-US" dirty="0" smtClean="0"/>
              <a:t>Object-Database</a:t>
            </a:r>
            <a:endParaRPr lang="en-US" dirty="0"/>
          </a:p>
          <a:p>
            <a:pPr lvl="1">
              <a:defRPr/>
            </a:pPr>
            <a:r>
              <a:rPr lang="en-US" dirty="0" smtClean="0"/>
              <a:t>Flash-RAM</a:t>
            </a:r>
          </a:p>
          <a:p>
            <a:pPr marL="233362" lvl="1" indent="0">
              <a:buFont typeface="Wingdings" panose="05000000000000000000" pitchFamily="2" charset="2"/>
              <a:buNone/>
              <a:defRPr/>
            </a:pPr>
            <a:endParaRPr lang="en-US" dirty="0" smtClean="0"/>
          </a:p>
          <a:p>
            <a:pPr marL="233362" lvl="1" indent="0">
              <a:buFont typeface="Wingdings" panose="05000000000000000000" pitchFamily="2" charset="2"/>
              <a:buNone/>
              <a:defRPr/>
            </a:pPr>
            <a:r>
              <a:rPr lang="en-US" dirty="0" smtClean="0"/>
              <a:t>Java support other persistency mechanism</a:t>
            </a:r>
          </a:p>
          <a:p>
            <a:pPr lvl="1">
              <a:defRPr/>
            </a:pPr>
            <a:r>
              <a:rPr lang="en-US" dirty="0" smtClean="0"/>
              <a:t>Serialization</a:t>
            </a:r>
          </a:p>
          <a:p>
            <a:pPr lvl="1">
              <a:defRPr/>
            </a:pPr>
            <a:r>
              <a:rPr lang="en-US" dirty="0" smtClean="0"/>
              <a:t>Externalization</a:t>
            </a:r>
          </a:p>
          <a:p>
            <a:pPr lvl="1">
              <a:defRPr/>
            </a:pPr>
            <a:endParaRPr lang="en-US" dirty="0"/>
          </a:p>
          <a:p>
            <a:pPr marL="233362" lvl="1" indent="0">
              <a:buFont typeface="Wingdings" panose="05000000000000000000" pitchFamily="2" charset="2"/>
              <a:buNone/>
              <a:defRPr/>
            </a:pPr>
            <a:r>
              <a:rPr lang="en-US" dirty="0" smtClean="0"/>
              <a:t>Both are technique to</a:t>
            </a:r>
          </a:p>
          <a:p>
            <a:pPr lvl="1">
              <a:defRPr/>
            </a:pPr>
            <a:r>
              <a:rPr lang="en-US" dirty="0" smtClean="0"/>
              <a:t>Write composite objects into the byte stream</a:t>
            </a:r>
          </a:p>
          <a:p>
            <a:pPr lvl="1">
              <a:defRPr/>
            </a:pPr>
            <a:r>
              <a:rPr lang="en-US" dirty="0" smtClean="0"/>
              <a:t>Load composite objects from a byte strea</a:t>
            </a:r>
            <a:r>
              <a:rPr lang="en-US" dirty="0"/>
              <a:t>m</a:t>
            </a:r>
            <a:endParaRPr lang="en-US" dirty="0" smtClean="0"/>
          </a:p>
          <a:p>
            <a:pPr lvl="1">
              <a:defRPr/>
            </a:pPr>
            <a:endParaRPr lang="en-US" dirty="0" smtClean="0"/>
          </a:p>
        </p:txBody>
      </p:sp>
    </p:spTree>
    <p:extLst>
      <p:ext uri="{BB962C8B-B14F-4D97-AF65-F5344CB8AC3E}">
        <p14:creationId xmlns:p14="http://schemas.microsoft.com/office/powerpoint/2010/main" val="2713558844"/>
      </p:ext>
    </p:extLst>
  </p:cSld>
  <p:clrMapOvr>
    <a:masterClrMapping/>
  </p:clrMapOvr>
  <p:transition>
    <p:fade thruBlk="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5" name="Text Placeholder 4"/>
          <p:cNvSpPr>
            <a:spLocks noGrp="1"/>
          </p:cNvSpPr>
          <p:nvPr>
            <p:ph type="body" sz="quarter" idx="14"/>
          </p:nvPr>
        </p:nvSpPr>
        <p:spPr>
          <a:xfrm>
            <a:off x="609599" y="870682"/>
            <a:ext cx="10929257" cy="5092700"/>
          </a:xfrm>
        </p:spPr>
        <p:txBody>
          <a:bodyPr/>
          <a:lstStyle/>
          <a:p>
            <a:r>
              <a:rPr lang="en-US" dirty="0" smtClean="0"/>
              <a:t>Abstraction</a:t>
            </a:r>
          </a:p>
          <a:p>
            <a:pPr lvl="1"/>
            <a:r>
              <a:rPr lang="en-US" dirty="0" smtClean="0"/>
              <a:t>Focus on the essential features of an element or object.</a:t>
            </a:r>
          </a:p>
          <a:p>
            <a:pPr lvl="1"/>
            <a:r>
              <a:rPr lang="en-US" dirty="0" smtClean="0"/>
              <a:t>In java, abstraction is used by-</a:t>
            </a:r>
          </a:p>
          <a:p>
            <a:pPr lvl="2"/>
            <a:r>
              <a:rPr lang="en-US" dirty="0"/>
              <a:t>Abstract Classes</a:t>
            </a:r>
          </a:p>
          <a:p>
            <a:pPr lvl="2"/>
            <a:r>
              <a:rPr lang="en-US" dirty="0"/>
              <a:t>Interfaces </a:t>
            </a:r>
            <a:endParaRPr lang="en-US" dirty="0" smtClean="0"/>
          </a:p>
          <a:p>
            <a:pPr lvl="2"/>
            <a:endParaRPr lang="en-US" dirty="0"/>
          </a:p>
          <a:p>
            <a:pPr lvl="1"/>
            <a:r>
              <a:rPr lang="en-US" dirty="0" smtClean="0"/>
              <a:t>Abstract Class</a:t>
            </a:r>
          </a:p>
          <a:p>
            <a:pPr lvl="2"/>
            <a:r>
              <a:rPr lang="en-US" dirty="0"/>
              <a:t>Can’t be instantiated.</a:t>
            </a:r>
          </a:p>
          <a:p>
            <a:pPr lvl="2"/>
            <a:r>
              <a:rPr lang="en-US" dirty="0"/>
              <a:t>Keep the methods (with definition) which are common across sub classes under same hierarchy.</a:t>
            </a:r>
          </a:p>
          <a:p>
            <a:pPr lvl="2"/>
            <a:r>
              <a:rPr lang="en-US" dirty="0"/>
              <a:t>Can have one or more abstract methods (method without body).</a:t>
            </a:r>
          </a:p>
          <a:p>
            <a:pPr lvl="1"/>
            <a:endParaRPr lang="en-US" dirty="0" smtClean="0"/>
          </a:p>
          <a:p>
            <a:pPr lvl="1"/>
            <a:r>
              <a:rPr lang="en-US" dirty="0" smtClean="0"/>
              <a:t>Interface</a:t>
            </a:r>
          </a:p>
          <a:p>
            <a:pPr lvl="2"/>
            <a:r>
              <a:rPr lang="en-US" altLang="en-US" dirty="0">
                <a:latin typeface="Georgia" pitchFamily="18" charset="0"/>
              </a:rPr>
              <a:t>Interfaces define how the users of the class interact with the class.</a:t>
            </a:r>
          </a:p>
          <a:p>
            <a:pPr lvl="2"/>
            <a:r>
              <a:rPr lang="en-US" dirty="0" smtClean="0"/>
              <a:t>Have only abstract methods.</a:t>
            </a:r>
          </a:p>
          <a:p>
            <a:pPr lvl="2"/>
            <a:r>
              <a:rPr lang="en-US" dirty="0" smtClean="0"/>
              <a:t>It’s is contract like if any class implement this interface, then that class must have those methods implemented which </a:t>
            </a:r>
            <a:r>
              <a:rPr lang="en-US" dirty="0" smtClean="0"/>
              <a:t>are exposed by the interface.</a:t>
            </a:r>
            <a:endParaRPr lang="en-US" dirty="0" smtClean="0"/>
          </a:p>
          <a:p>
            <a:pPr lvl="2"/>
            <a:endParaRPr lang="en-US" dirty="0"/>
          </a:p>
        </p:txBody>
      </p:sp>
    </p:spTree>
    <p:extLst>
      <p:ext uri="{BB962C8B-B14F-4D97-AF65-F5344CB8AC3E}">
        <p14:creationId xmlns:p14="http://schemas.microsoft.com/office/powerpoint/2010/main" val="27564259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r>
              <a:rPr lang="en-US" dirty="0" smtClean="0"/>
              <a:t>Encapsulation and Information Hiding</a:t>
            </a:r>
          </a:p>
          <a:p>
            <a:pPr lvl="1"/>
            <a:r>
              <a:rPr lang="en-US" dirty="0"/>
              <a:t>A mechanism of wrapping data and methods is called encapsulation.</a:t>
            </a:r>
          </a:p>
          <a:p>
            <a:pPr lvl="1">
              <a:defRPr/>
            </a:pPr>
            <a:r>
              <a:rPr lang="en-US" dirty="0"/>
              <a:t>To achieve encapsulation in Java</a:t>
            </a:r>
          </a:p>
          <a:p>
            <a:pPr lvl="2">
              <a:defRPr/>
            </a:pPr>
            <a:r>
              <a:rPr lang="en-US" dirty="0"/>
              <a:t>Declare the variables of a class as private.</a:t>
            </a:r>
          </a:p>
          <a:p>
            <a:pPr lvl="2">
              <a:defRPr/>
            </a:pPr>
            <a:r>
              <a:rPr lang="en-US" dirty="0"/>
              <a:t>Provide public setter and getter methods to modify and view the variables values.</a:t>
            </a:r>
          </a:p>
          <a:p>
            <a:pPr lvl="1"/>
            <a:r>
              <a:rPr lang="en-US" dirty="0"/>
              <a:t>Data Hiding</a:t>
            </a:r>
          </a:p>
          <a:p>
            <a:pPr lvl="2"/>
            <a:r>
              <a:rPr lang="en-US" altLang="en-US" dirty="0"/>
              <a:t>An object should not disclose all its attributes and behaviors.</a:t>
            </a:r>
          </a:p>
          <a:p>
            <a:pPr lvl="2"/>
            <a:r>
              <a:rPr lang="en-US" dirty="0"/>
              <a:t>Give you some control through which you can prevent some errors while setting the variables data.</a:t>
            </a:r>
          </a:p>
          <a:p>
            <a:endParaRPr lang="en-US" dirty="0" smtClean="0"/>
          </a:p>
          <a:p>
            <a:endParaRPr lang="en-US" dirty="0" smtClean="0"/>
          </a:p>
          <a:p>
            <a:r>
              <a:rPr lang="en-US" dirty="0" smtClean="0"/>
              <a:t>Modularity</a:t>
            </a:r>
          </a:p>
          <a:p>
            <a:pPr lvl="1">
              <a:spcAft>
                <a:spcPct val="0"/>
              </a:spcAft>
            </a:pPr>
            <a:r>
              <a:rPr lang="en-US" altLang="en-US" dirty="0"/>
              <a:t>The process of decomposing a problem (program) into a set of modules so as to reduce the overall complexity of the problem. </a:t>
            </a:r>
            <a:endParaRPr lang="en-US" altLang="en-US" dirty="0" smtClean="0"/>
          </a:p>
          <a:p>
            <a:pPr lvl="1">
              <a:spcAft>
                <a:spcPct val="0"/>
              </a:spcAft>
            </a:pPr>
            <a:r>
              <a:rPr lang="en-US" altLang="en-US" dirty="0" smtClean="0"/>
              <a:t>Decomposition </a:t>
            </a:r>
            <a:r>
              <a:rPr lang="en-US" altLang="en-US" dirty="0"/>
              <a:t>should be a set of cohesive and loosely coupled modules</a:t>
            </a:r>
            <a:r>
              <a:rPr lang="en-US" altLang="en-US" dirty="0" smtClean="0"/>
              <a:t>.</a:t>
            </a:r>
          </a:p>
          <a:p>
            <a:pPr lvl="1">
              <a:spcAft>
                <a:spcPct val="0"/>
              </a:spcAft>
            </a:pPr>
            <a:r>
              <a:rPr lang="en-US" altLang="en-US" dirty="0" smtClean="0"/>
              <a:t>Make code more readable and understandable.</a:t>
            </a:r>
          </a:p>
          <a:p>
            <a:pPr lvl="1">
              <a:spcAft>
                <a:spcPct val="0"/>
              </a:spcAft>
            </a:pPr>
            <a:endParaRPr lang="en-US" altLang="en-US" dirty="0"/>
          </a:p>
          <a:p>
            <a:pPr lvl="1"/>
            <a:endParaRPr lang="en-US" dirty="0" smtClean="0"/>
          </a:p>
          <a:p>
            <a:pPr lvl="2"/>
            <a:endParaRPr lang="en-US" dirty="0"/>
          </a:p>
          <a:p>
            <a:pPr marL="495300" lvl="2" indent="0">
              <a:buNone/>
            </a:pPr>
            <a:endParaRPr lang="en-US" dirty="0" smtClean="0"/>
          </a:p>
          <a:p>
            <a:pPr lvl="1"/>
            <a:endParaRPr lang="en-US" dirty="0"/>
          </a:p>
        </p:txBody>
      </p:sp>
    </p:spTree>
    <p:extLst>
      <p:ext uri="{BB962C8B-B14F-4D97-AF65-F5344CB8AC3E}">
        <p14:creationId xmlns:p14="http://schemas.microsoft.com/office/powerpoint/2010/main" val="32605899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r>
              <a:rPr lang="en-US" altLang="en-US" dirty="0" smtClean="0"/>
              <a:t>Hierarchy</a:t>
            </a:r>
          </a:p>
          <a:p>
            <a:pPr lvl="1"/>
            <a:r>
              <a:rPr lang="en-US" altLang="en-US" dirty="0" smtClean="0"/>
              <a:t>Hierarchy </a:t>
            </a:r>
            <a:r>
              <a:rPr lang="en-US" altLang="en-US" dirty="0"/>
              <a:t>is the ranking or ordering of abstraction</a:t>
            </a:r>
            <a:r>
              <a:rPr lang="en-US" altLang="en-US" dirty="0" smtClean="0"/>
              <a:t>.</a:t>
            </a:r>
          </a:p>
          <a:p>
            <a:pPr lvl="1"/>
            <a:r>
              <a:rPr lang="en-US" altLang="en-US" dirty="0" smtClean="0"/>
              <a:t>Types</a:t>
            </a:r>
          </a:p>
          <a:p>
            <a:pPr lvl="2"/>
            <a:r>
              <a:rPr lang="en-US" altLang="en-US" dirty="0" smtClean="0"/>
              <a:t>IS-A Hierarchy</a:t>
            </a:r>
          </a:p>
          <a:p>
            <a:pPr lvl="3">
              <a:spcAft>
                <a:spcPct val="0"/>
              </a:spcAft>
            </a:pPr>
            <a:r>
              <a:rPr lang="en-US" altLang="en-US" dirty="0"/>
              <a:t>Hierarchy in </a:t>
            </a:r>
            <a:r>
              <a:rPr lang="en-US" altLang="en-US" dirty="0">
                <a:solidFill>
                  <a:srgbClr val="00B0F0"/>
                </a:solidFill>
              </a:rPr>
              <a:t>Inheritance</a:t>
            </a:r>
            <a:r>
              <a:rPr lang="en-US" altLang="en-US" dirty="0"/>
              <a:t> relationship.</a:t>
            </a:r>
          </a:p>
          <a:p>
            <a:pPr lvl="3">
              <a:spcAft>
                <a:spcPct val="0"/>
              </a:spcAft>
            </a:pPr>
            <a:r>
              <a:rPr lang="en-US" altLang="en-US" dirty="0"/>
              <a:t>Sub Classes are derived from Super </a:t>
            </a:r>
            <a:r>
              <a:rPr lang="en-US" altLang="en-US" dirty="0" smtClean="0"/>
              <a:t>Class</a:t>
            </a:r>
            <a:r>
              <a:rPr lang="en-US" altLang="en-US" dirty="0"/>
              <a:t>.</a:t>
            </a:r>
            <a:endParaRPr lang="en-US" altLang="en-US" dirty="0" smtClean="0"/>
          </a:p>
          <a:p>
            <a:pPr lvl="2"/>
            <a:r>
              <a:rPr lang="en-US" altLang="en-US" dirty="0" smtClean="0"/>
              <a:t>Part-Of Hierarchy</a:t>
            </a:r>
          </a:p>
          <a:p>
            <a:pPr lvl="3">
              <a:spcAft>
                <a:spcPct val="0"/>
              </a:spcAft>
            </a:pPr>
            <a:r>
              <a:rPr lang="en-US" altLang="en-US" dirty="0"/>
              <a:t>Defines the hierarchy relationship in </a:t>
            </a:r>
            <a:r>
              <a:rPr lang="en-US" altLang="en-US" dirty="0">
                <a:solidFill>
                  <a:srgbClr val="00B0F0"/>
                </a:solidFill>
              </a:rPr>
              <a:t>composition/aggregation</a:t>
            </a:r>
            <a:r>
              <a:rPr lang="en-US" altLang="en-US" dirty="0"/>
              <a:t>. </a:t>
            </a:r>
          </a:p>
          <a:p>
            <a:pPr lvl="3">
              <a:spcAft>
                <a:spcPct val="0"/>
              </a:spcAft>
            </a:pPr>
            <a:r>
              <a:rPr lang="en-US" altLang="en-US" dirty="0"/>
              <a:t>One class is composed of another class.</a:t>
            </a:r>
          </a:p>
          <a:p>
            <a:pPr lvl="3"/>
            <a:endParaRPr lang="en-US" altLang="en-US" dirty="0"/>
          </a:p>
          <a:p>
            <a:r>
              <a:rPr lang="en-US" sz="1550" dirty="0"/>
              <a:t>Overloading and Overriding.</a:t>
            </a:r>
          </a:p>
          <a:p>
            <a:pPr lvl="1"/>
            <a:r>
              <a:rPr lang="en-US" altLang="en-US" sz="1550" dirty="0"/>
              <a:t>Writing two or more methods with the same name in the same </a:t>
            </a:r>
            <a:r>
              <a:rPr lang="en-US" altLang="en-US" sz="1550" dirty="0"/>
              <a:t>class or subclass with different argument list is called overloading. </a:t>
            </a:r>
          </a:p>
          <a:p>
            <a:pPr lvl="1"/>
            <a:r>
              <a:rPr lang="en-US" altLang="en-US" sz="1550" dirty="0"/>
              <a:t>Method parameters are different. It’s compile time binding.</a:t>
            </a:r>
          </a:p>
          <a:p>
            <a:pPr lvl="1"/>
            <a:endParaRPr lang="en-US" altLang="en-US" sz="1550" dirty="0"/>
          </a:p>
          <a:p>
            <a:pPr lvl="1"/>
            <a:r>
              <a:rPr lang="en-US" altLang="en-US" sz="1550" dirty="0"/>
              <a:t>A method with the same name and parameters present in base and child </a:t>
            </a:r>
            <a:r>
              <a:rPr lang="en-US" altLang="en-US" sz="1550" dirty="0"/>
              <a:t>class is overloading.</a:t>
            </a:r>
          </a:p>
          <a:p>
            <a:pPr lvl="1"/>
            <a:r>
              <a:rPr lang="en-US" altLang="en-US" sz="1550" dirty="0"/>
              <a:t>It’s run time binding.</a:t>
            </a:r>
          </a:p>
          <a:p>
            <a:pPr lvl="1"/>
            <a:endParaRPr lang="en-US" altLang="en-US" sz="1800" dirty="0">
              <a:latin typeface="Georgia" pitchFamily="18" charset="0"/>
            </a:endParaRPr>
          </a:p>
          <a:p>
            <a:pPr lvl="1"/>
            <a:endParaRPr lang="en-US" dirty="0"/>
          </a:p>
        </p:txBody>
      </p:sp>
    </p:spTree>
    <p:extLst>
      <p:ext uri="{BB962C8B-B14F-4D97-AF65-F5344CB8AC3E}">
        <p14:creationId xmlns:p14="http://schemas.microsoft.com/office/powerpoint/2010/main" val="6789278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r>
              <a:rPr lang="en-US" dirty="0" smtClean="0"/>
              <a:t>Composition</a:t>
            </a:r>
          </a:p>
          <a:p>
            <a:pPr lvl="1"/>
            <a:r>
              <a:rPr lang="en-US" dirty="0"/>
              <a:t>One object containing another object. Like Room Has-a Fan.</a:t>
            </a:r>
          </a:p>
          <a:p>
            <a:pPr lvl="1"/>
            <a:r>
              <a:rPr lang="en-US" dirty="0"/>
              <a:t>Aggregation and Composition</a:t>
            </a:r>
          </a:p>
          <a:p>
            <a:pPr lvl="2"/>
            <a:r>
              <a:rPr lang="en-US" dirty="0"/>
              <a:t>When inner object can’t stand alone without the outer object is called aggregation. Like Heart and Person.</a:t>
            </a:r>
          </a:p>
          <a:p>
            <a:pPr lvl="2"/>
            <a:r>
              <a:rPr lang="en-US" dirty="0"/>
              <a:t>When one object is passed to another object. And contained object can survive stand alone, like Steering of a Car.</a:t>
            </a:r>
          </a:p>
          <a:p>
            <a:endParaRPr lang="en-US" dirty="0" smtClean="0"/>
          </a:p>
          <a:p>
            <a:r>
              <a:rPr lang="en-US" dirty="0" smtClean="0"/>
              <a:t>Typing</a:t>
            </a:r>
          </a:p>
          <a:p>
            <a:pPr lvl="2"/>
            <a:r>
              <a:rPr lang="en-US" dirty="0" smtClean="0"/>
              <a:t>Strong type</a:t>
            </a:r>
          </a:p>
          <a:p>
            <a:pPr lvl="3"/>
            <a:r>
              <a:rPr lang="en-US" dirty="0" smtClean="0"/>
              <a:t>Strict enforcement of type rules. </a:t>
            </a:r>
          </a:p>
          <a:p>
            <a:pPr lvl="3"/>
            <a:r>
              <a:rPr lang="en-US" dirty="0" smtClean="0"/>
              <a:t>All types are known at compile time.</a:t>
            </a:r>
          </a:p>
          <a:p>
            <a:pPr lvl="3"/>
            <a:endParaRPr lang="en-US" dirty="0" smtClean="0"/>
          </a:p>
          <a:p>
            <a:pPr lvl="2"/>
            <a:r>
              <a:rPr lang="en-US" dirty="0" smtClean="0"/>
              <a:t>Weak type</a:t>
            </a:r>
          </a:p>
          <a:p>
            <a:pPr lvl="3"/>
            <a:r>
              <a:rPr lang="en-US" dirty="0" smtClean="0"/>
              <a:t>Type is checked at run time.</a:t>
            </a:r>
            <a:endParaRPr lang="en-US" dirty="0"/>
          </a:p>
        </p:txBody>
      </p:sp>
    </p:spTree>
    <p:extLst>
      <p:ext uri="{BB962C8B-B14F-4D97-AF65-F5344CB8AC3E}">
        <p14:creationId xmlns:p14="http://schemas.microsoft.com/office/powerpoint/2010/main" val="16545190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sz="quarter" idx="14"/>
          </p:nvPr>
        </p:nvSpPr>
        <p:spPr>
          <a:xfrm>
            <a:off x="609599" y="870682"/>
            <a:ext cx="10929257" cy="5092700"/>
          </a:xfrm>
        </p:spPr>
        <p:txBody>
          <a:bodyPr/>
          <a:lstStyle/>
          <a:p>
            <a:pPr>
              <a:spcAft>
                <a:spcPct val="0"/>
              </a:spcAft>
            </a:pPr>
            <a:r>
              <a:rPr lang="en-US" altLang="en-US" dirty="0">
                <a:hlinkClick r:id="rId2"/>
              </a:rPr>
              <a:t>http://www.tutorialspoint.com/object_oriented_analysis_design/ooad_object_oriented_principles.htm</a:t>
            </a:r>
            <a:endParaRPr lang="en-US" altLang="en-US" dirty="0"/>
          </a:p>
          <a:p>
            <a:pPr>
              <a:spcAft>
                <a:spcPct val="0"/>
              </a:spcAft>
            </a:pPr>
            <a:endParaRPr lang="en-US" altLang="en-US" dirty="0"/>
          </a:p>
          <a:p>
            <a:endParaRPr lang="en-US" dirty="0"/>
          </a:p>
        </p:txBody>
      </p:sp>
    </p:spTree>
    <p:extLst>
      <p:ext uri="{BB962C8B-B14F-4D97-AF65-F5344CB8AC3E}">
        <p14:creationId xmlns:p14="http://schemas.microsoft.com/office/powerpoint/2010/main" val="27564259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574209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mtClean="0"/>
              <a:t>Abstraction</a:t>
            </a:r>
          </a:p>
        </p:txBody>
      </p:sp>
      <p:sp>
        <p:nvSpPr>
          <p:cNvPr id="7171" name="Content Placeholder 2"/>
          <p:cNvSpPr>
            <a:spLocks noGrp="1"/>
          </p:cNvSpPr>
          <p:nvPr>
            <p:ph sz="quarter" idx="10"/>
          </p:nvPr>
        </p:nvSpPr>
        <p:spPr>
          <a:xfrm>
            <a:off x="609441" y="914400"/>
            <a:ext cx="11274663" cy="5334000"/>
          </a:xfrm>
        </p:spPr>
        <p:txBody>
          <a:bodyPr/>
          <a:lstStyle/>
          <a:p>
            <a:pPr>
              <a:lnSpc>
                <a:spcPct val="100000"/>
              </a:lnSpc>
              <a:spcAft>
                <a:spcPct val="0"/>
              </a:spcAft>
              <a:defRPr/>
            </a:pPr>
            <a:r>
              <a:rPr lang="en-US" dirty="0" smtClean="0"/>
              <a:t>Abstraction </a:t>
            </a:r>
            <a:r>
              <a:rPr lang="en-US" dirty="0"/>
              <a:t>means to focus on the essential features of an element or </a:t>
            </a:r>
            <a:r>
              <a:rPr lang="en-US" dirty="0" smtClean="0"/>
              <a:t>object, </a:t>
            </a:r>
            <a:r>
              <a:rPr lang="en-US" dirty="0"/>
              <a:t>ignoring its extraneous or accidental properties. </a:t>
            </a:r>
            <a:endParaRPr lang="en-US" dirty="0" smtClean="0"/>
          </a:p>
          <a:p>
            <a:pPr>
              <a:lnSpc>
                <a:spcPct val="100000"/>
              </a:lnSpc>
              <a:spcAft>
                <a:spcPct val="0"/>
              </a:spcAft>
              <a:defRPr/>
            </a:pPr>
            <a:r>
              <a:rPr lang="en-US" dirty="0" smtClean="0"/>
              <a:t>Hiding necessary data from the users and making the application as user friendly is called abstraction.</a:t>
            </a:r>
          </a:p>
          <a:p>
            <a:pPr>
              <a:lnSpc>
                <a:spcPct val="100000"/>
              </a:lnSpc>
              <a:spcAft>
                <a:spcPct val="0"/>
              </a:spcAft>
              <a:defRPr/>
            </a:pPr>
            <a:r>
              <a:rPr lang="en-US" dirty="0" smtClean="0"/>
              <a:t>For example- Brakes in Car. User knows about the brake functionality that it will stop the car. But he do not need to know about the internals of brake functioning.</a:t>
            </a:r>
            <a:endParaRPr lang="en-US" dirty="0"/>
          </a:p>
          <a:p>
            <a:pPr>
              <a:defRPr/>
            </a:pPr>
            <a:endParaRPr lang="en-US" dirty="0" smtClean="0"/>
          </a:p>
          <a:p>
            <a:pPr>
              <a:defRPr/>
            </a:pPr>
            <a:endParaRPr lang="en-US" kern="1200" dirty="0" smtClean="0">
              <a:latin typeface="Comic Sans MS" pitchFamily="66" charset="0"/>
            </a:endParaRPr>
          </a:p>
          <a:p>
            <a:pPr marL="233362" lvl="1" indent="0">
              <a:lnSpc>
                <a:spcPct val="100000"/>
              </a:lnSpc>
              <a:spcAft>
                <a:spcPct val="0"/>
              </a:spcAft>
              <a:buFont typeface="Courier New" pitchFamily="49" charset="0"/>
              <a:buNone/>
              <a:defRPr/>
            </a:pPr>
            <a:endParaRPr lang="en-US" dirty="0"/>
          </a:p>
        </p:txBody>
      </p:sp>
      <p:pic>
        <p:nvPicPr>
          <p:cNvPr id="1024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9599" y="3810001"/>
            <a:ext cx="7821163"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1483859"/>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t>Abstraction (Contd..)</a:t>
            </a:r>
          </a:p>
        </p:txBody>
      </p:sp>
      <p:sp>
        <p:nvSpPr>
          <p:cNvPr id="3" name="Content Placeholder 2"/>
          <p:cNvSpPr>
            <a:spLocks noGrp="1"/>
          </p:cNvSpPr>
          <p:nvPr>
            <p:ph sz="quarter" idx="10"/>
          </p:nvPr>
        </p:nvSpPr>
        <p:spPr/>
        <p:txBody>
          <a:bodyPr/>
          <a:lstStyle/>
          <a:p>
            <a:pPr marL="0" indent="0">
              <a:lnSpc>
                <a:spcPct val="100000"/>
              </a:lnSpc>
              <a:spcAft>
                <a:spcPct val="0"/>
              </a:spcAft>
              <a:buFont typeface="Wingdings" panose="05000000000000000000" pitchFamily="2" charset="2"/>
              <a:buNone/>
              <a:defRPr/>
            </a:pPr>
            <a:r>
              <a:rPr lang="en-US" b="1" kern="1200" dirty="0" smtClean="0"/>
              <a:t>When to use abstraction</a:t>
            </a:r>
          </a:p>
          <a:p>
            <a:pPr>
              <a:lnSpc>
                <a:spcPct val="100000"/>
              </a:lnSpc>
              <a:spcAft>
                <a:spcPct val="0"/>
              </a:spcAft>
              <a:defRPr/>
            </a:pPr>
            <a:r>
              <a:rPr lang="en-US" dirty="0" smtClean="0"/>
              <a:t>when </a:t>
            </a:r>
            <a:r>
              <a:rPr lang="en-US" dirty="0"/>
              <a:t>you know something needs to be there but not sure how exactly it should look </a:t>
            </a:r>
            <a:r>
              <a:rPr lang="en-US" dirty="0" smtClean="0"/>
              <a:t>like.</a:t>
            </a:r>
          </a:p>
          <a:p>
            <a:pPr>
              <a:lnSpc>
                <a:spcPct val="100000"/>
              </a:lnSpc>
              <a:spcAft>
                <a:spcPct val="0"/>
              </a:spcAft>
              <a:defRPr/>
            </a:pPr>
            <a:r>
              <a:rPr lang="en-US" dirty="0" smtClean="0"/>
              <a:t>Ex-  </a:t>
            </a:r>
            <a:r>
              <a:rPr lang="en-US" dirty="0"/>
              <a:t>when I am creating a class called Vehicle, I know there should be methods like start() and stop() but don't know how that start and stop method should work, because every vehicle can have different start and stop </a:t>
            </a:r>
            <a:r>
              <a:rPr lang="en-US" dirty="0" smtClean="0"/>
              <a:t>mechanism. </a:t>
            </a:r>
          </a:p>
          <a:p>
            <a:pPr>
              <a:lnSpc>
                <a:spcPct val="100000"/>
              </a:lnSpc>
              <a:spcAft>
                <a:spcPct val="0"/>
              </a:spcAft>
              <a:defRPr/>
            </a:pPr>
            <a:endParaRPr lang="en-US" dirty="0" smtClean="0"/>
          </a:p>
          <a:p>
            <a:pPr>
              <a:lnSpc>
                <a:spcPct val="100000"/>
              </a:lnSpc>
              <a:spcAft>
                <a:spcPct val="0"/>
              </a:spcAft>
              <a:defRPr/>
            </a:pPr>
            <a:endParaRPr lang="en-US" dirty="0"/>
          </a:p>
          <a:p>
            <a:pPr marL="0" indent="0">
              <a:lnSpc>
                <a:spcPct val="100000"/>
              </a:lnSpc>
              <a:spcAft>
                <a:spcPct val="0"/>
              </a:spcAft>
              <a:buFont typeface="Wingdings" panose="05000000000000000000" pitchFamily="2" charset="2"/>
              <a:buNone/>
              <a:defRPr/>
            </a:pPr>
            <a:r>
              <a:rPr lang="en-US" b="1" dirty="0" smtClean="0"/>
              <a:t>How </a:t>
            </a:r>
            <a:r>
              <a:rPr lang="en-US" b="1" dirty="0"/>
              <a:t>to achieve Abstraction </a:t>
            </a:r>
            <a:r>
              <a:rPr lang="en-US" b="1" dirty="0" smtClean="0"/>
              <a:t> in JAVA?</a:t>
            </a:r>
            <a:endParaRPr lang="en-US" b="1" dirty="0"/>
          </a:p>
          <a:p>
            <a:pPr>
              <a:defRPr/>
            </a:pPr>
            <a:r>
              <a:rPr lang="en-US" dirty="0"/>
              <a:t>Abstract class (0 to 100%)</a:t>
            </a:r>
          </a:p>
          <a:p>
            <a:pPr>
              <a:defRPr/>
            </a:pPr>
            <a:r>
              <a:rPr lang="en-US" dirty="0"/>
              <a:t>Interface (Achieve 100% abstraction)</a:t>
            </a:r>
          </a:p>
          <a:p>
            <a:pPr marL="0" indent="0">
              <a:lnSpc>
                <a:spcPct val="100000"/>
              </a:lnSpc>
              <a:spcAft>
                <a:spcPct val="0"/>
              </a:spcAft>
              <a:buFont typeface="Wingdings" panose="05000000000000000000" pitchFamily="2" charset="2"/>
              <a:buNone/>
              <a:defRPr/>
            </a:pPr>
            <a:endParaRPr lang="en-US" dirty="0"/>
          </a:p>
        </p:txBody>
      </p:sp>
    </p:spTree>
    <p:extLst>
      <p:ext uri="{BB962C8B-B14F-4D97-AF65-F5344CB8AC3E}">
        <p14:creationId xmlns:p14="http://schemas.microsoft.com/office/powerpoint/2010/main" val="1761808428"/>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441" y="381000"/>
            <a:ext cx="11283128" cy="501650"/>
          </a:xfrm>
        </p:spPr>
        <p:txBody>
          <a:bodyPr/>
          <a:lstStyle/>
          <a:p>
            <a:r>
              <a:rPr lang="en-US" altLang="en-US" sz="2800" smtClean="0">
                <a:latin typeface="Georgia" pitchFamily="18" charset="0"/>
              </a:rPr>
              <a:t>Abstract Classes</a:t>
            </a:r>
          </a:p>
        </p:txBody>
      </p:sp>
      <p:sp>
        <p:nvSpPr>
          <p:cNvPr id="12291" name="Rectangle 3"/>
          <p:cNvSpPr>
            <a:spLocks noGrp="1" noChangeArrowheads="1"/>
          </p:cNvSpPr>
          <p:nvPr>
            <p:ph type="body" sz="half" idx="1"/>
          </p:nvPr>
        </p:nvSpPr>
        <p:spPr>
          <a:xfrm>
            <a:off x="507868" y="1282700"/>
            <a:ext cx="5383398" cy="4889500"/>
          </a:xfrm>
          <a:noFill/>
        </p:spPr>
        <p:txBody>
          <a:bodyPr/>
          <a:lstStyle/>
          <a:p>
            <a:pPr algn="just">
              <a:lnSpc>
                <a:spcPct val="100000"/>
              </a:lnSpc>
              <a:buFont typeface="Wingdings" pitchFamily="2" charset="2"/>
              <a:buChar char="Ø"/>
            </a:pPr>
            <a:r>
              <a:rPr lang="en-US" altLang="en-US" smtClean="0">
                <a:latin typeface="Georgia" pitchFamily="18" charset="0"/>
              </a:rPr>
              <a:t>Some classes are incomplete and should not be instantiated. </a:t>
            </a:r>
          </a:p>
          <a:p>
            <a:pPr lvl="1" algn="just">
              <a:lnSpc>
                <a:spcPct val="100000"/>
              </a:lnSpc>
              <a:buFont typeface="Wingdings" pitchFamily="2" charset="2"/>
              <a:buChar char="v"/>
            </a:pPr>
            <a:r>
              <a:rPr lang="en-US" altLang="en-US" sz="1600" smtClean="0">
                <a:latin typeface="Georgia" pitchFamily="18" charset="0"/>
              </a:rPr>
              <a:t>Animal, SingleRoamer and GroupRoamer.</a:t>
            </a:r>
          </a:p>
          <a:p>
            <a:pPr lvl="1" algn="just">
              <a:lnSpc>
                <a:spcPct val="100000"/>
              </a:lnSpc>
              <a:buFont typeface="Wingdings" pitchFamily="2" charset="2"/>
              <a:buChar char="v"/>
            </a:pPr>
            <a:r>
              <a:rPr lang="en-US" altLang="en-US" sz="1600" smtClean="0">
                <a:latin typeface="Georgia" pitchFamily="18" charset="0"/>
              </a:rPr>
              <a:t>Animal animal = new Animal(); - it’s like which Animal?</a:t>
            </a:r>
          </a:p>
          <a:p>
            <a:pPr lvl="1" algn="just">
              <a:lnSpc>
                <a:spcPct val="100000"/>
              </a:lnSpc>
              <a:buFont typeface="Wingdings" pitchFamily="2" charset="2"/>
              <a:buChar char="Ø"/>
            </a:pPr>
            <a:endParaRPr lang="en-US" altLang="en-US" sz="1600" smtClean="0">
              <a:latin typeface="Georgia" pitchFamily="18" charset="0"/>
            </a:endParaRPr>
          </a:p>
          <a:p>
            <a:pPr algn="just">
              <a:lnSpc>
                <a:spcPct val="100000"/>
              </a:lnSpc>
              <a:buFont typeface="Wingdings" pitchFamily="2" charset="2"/>
              <a:buChar char="Ø"/>
            </a:pPr>
            <a:r>
              <a:rPr lang="en-US" altLang="en-US" smtClean="0">
                <a:latin typeface="Georgia" pitchFamily="18" charset="0"/>
              </a:rPr>
              <a:t>These are called Abstract classes. </a:t>
            </a:r>
          </a:p>
          <a:p>
            <a:pPr algn="just">
              <a:lnSpc>
                <a:spcPct val="100000"/>
              </a:lnSpc>
              <a:buFont typeface="Wingdings" pitchFamily="2" charset="2"/>
              <a:buChar char="Ø"/>
            </a:pPr>
            <a:r>
              <a:rPr lang="en-US" altLang="en-US" smtClean="0">
                <a:latin typeface="Georgia" pitchFamily="18" charset="0"/>
              </a:rPr>
              <a:t>The classes that can be instantiated are called Concrete classes.</a:t>
            </a:r>
          </a:p>
          <a:p>
            <a:pPr lvl="1" algn="just">
              <a:lnSpc>
                <a:spcPct val="100000"/>
              </a:lnSpc>
              <a:buFont typeface="Wingdings" pitchFamily="2" charset="2"/>
              <a:buChar char="ü"/>
            </a:pPr>
            <a:r>
              <a:rPr lang="en-US" altLang="en-US" sz="1600" smtClean="0">
                <a:latin typeface="Georgia" pitchFamily="18" charset="0"/>
              </a:rPr>
              <a:t>For ex. Lion, Cat etc.</a:t>
            </a:r>
          </a:p>
          <a:p>
            <a:pPr algn="just">
              <a:lnSpc>
                <a:spcPct val="100000"/>
              </a:lnSpc>
              <a:buFont typeface="Wingdings" pitchFamily="2" charset="2"/>
              <a:buChar char="Ø"/>
            </a:pPr>
            <a:r>
              <a:rPr lang="en-US" altLang="en-US" smtClean="0">
                <a:latin typeface="Georgia" pitchFamily="18" charset="0"/>
              </a:rPr>
              <a:t>An abstract class has one or more abstract functions. A concrete class can not have any abstract method.</a:t>
            </a:r>
          </a:p>
          <a:p>
            <a:pPr algn="just">
              <a:lnSpc>
                <a:spcPct val="100000"/>
              </a:lnSpc>
              <a:buFont typeface="Wingdings" pitchFamily="2" charset="2"/>
              <a:buChar char="Ø"/>
            </a:pPr>
            <a:r>
              <a:rPr lang="en-US" altLang="en-US" smtClean="0">
                <a:latin typeface="Georgia" pitchFamily="18" charset="0"/>
              </a:rPr>
              <a:t>An abstract class has no purpose unless it is extended.</a:t>
            </a:r>
          </a:p>
          <a:p>
            <a:pPr algn="just">
              <a:lnSpc>
                <a:spcPct val="100000"/>
              </a:lnSpc>
              <a:buFont typeface="Wingdings" pitchFamily="2" charset="2"/>
              <a:buChar char="Ø"/>
            </a:pPr>
            <a:endParaRPr lang="en-US" altLang="en-US" smtClean="0">
              <a:latin typeface="Georgia" pitchFamily="18" charset="0"/>
            </a:endParaRPr>
          </a:p>
          <a:p>
            <a:pPr lvl="1" algn="just">
              <a:lnSpc>
                <a:spcPct val="110000"/>
              </a:lnSpc>
              <a:buFont typeface="Wingdings" pitchFamily="2" charset="2"/>
              <a:buNone/>
            </a:pPr>
            <a:endParaRPr lang="en-US" altLang="en-US" smtClean="0">
              <a:solidFill>
                <a:schemeClr val="tx1"/>
              </a:solidFill>
            </a:endParaRPr>
          </a:p>
        </p:txBody>
      </p:sp>
      <p:graphicFrame>
        <p:nvGraphicFramePr>
          <p:cNvPr id="12292" name="Object 6"/>
          <p:cNvGraphicFramePr>
            <a:graphicFrameLocks noChangeAspect="1"/>
          </p:cNvGraphicFramePr>
          <p:nvPr>
            <p:ph sz="half" idx="2"/>
          </p:nvPr>
        </p:nvGraphicFramePr>
        <p:xfrm>
          <a:off x="5992839" y="2101850"/>
          <a:ext cx="6094413" cy="2654300"/>
        </p:xfrm>
        <a:graphic>
          <a:graphicData uri="http://schemas.openxmlformats.org/presentationml/2006/ole">
            <mc:AlternateContent xmlns:mc="http://schemas.openxmlformats.org/markup-compatibility/2006">
              <mc:Choice xmlns:v="urn:schemas-microsoft-com:vml" Requires="v">
                <p:oleObj spid="_x0000_s1033" name="Visio" r:id="rId4" imgW="6297168" imgH="3656076" progId="Visio.Drawing.11">
                  <p:embed/>
                </p:oleObj>
              </mc:Choice>
              <mc:Fallback>
                <p:oleObj name="Visio" r:id="rId4" imgW="6297168" imgH="365607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2839" y="2101850"/>
                        <a:ext cx="6094413"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0732352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07868" y="457200"/>
            <a:ext cx="11283128" cy="501650"/>
          </a:xfrm>
        </p:spPr>
        <p:txBody>
          <a:bodyPr/>
          <a:lstStyle/>
          <a:p>
            <a:r>
              <a:rPr lang="en-US" altLang="en-US" sz="2800" smtClean="0">
                <a:latin typeface="Georgia" pitchFamily="18" charset="0"/>
              </a:rPr>
              <a:t>Abstract Methods</a:t>
            </a:r>
          </a:p>
        </p:txBody>
      </p:sp>
      <p:sp>
        <p:nvSpPr>
          <p:cNvPr id="9220" name="Rectangle 3"/>
          <p:cNvSpPr>
            <a:spLocks noGrp="1" noChangeArrowheads="1"/>
          </p:cNvSpPr>
          <p:nvPr>
            <p:ph type="body" sz="half" idx="1"/>
          </p:nvPr>
        </p:nvSpPr>
        <p:spPr>
          <a:xfrm>
            <a:off x="812588" y="1282700"/>
            <a:ext cx="5383398" cy="4889500"/>
          </a:xfrm>
        </p:spPr>
        <p:txBody>
          <a:bodyPr/>
          <a:lstStyle/>
          <a:p>
            <a:pPr algn="just">
              <a:lnSpc>
                <a:spcPct val="100000"/>
              </a:lnSpc>
              <a:buFont typeface="Wingdings" panose="05000000000000000000" pitchFamily="2" charset="2"/>
              <a:buChar char="Ø"/>
              <a:defRPr/>
            </a:pPr>
            <a:r>
              <a:rPr lang="en-US" altLang="en-US" sz="1800" dirty="0" smtClean="0"/>
              <a:t>Some methods  in the class don’t show a specific behavior. For ex.</a:t>
            </a:r>
          </a:p>
          <a:p>
            <a:pPr lvl="1" algn="just">
              <a:lnSpc>
                <a:spcPct val="100000"/>
              </a:lnSpc>
              <a:buFont typeface="Wingdings" panose="05000000000000000000" pitchFamily="2" charset="2"/>
              <a:buChar char="v"/>
              <a:defRPr/>
            </a:pPr>
            <a:r>
              <a:rPr lang="en-US" altLang="en-US" sz="1600" dirty="0" smtClean="0"/>
              <a:t>roam, speak and eat methods in Animal class. </a:t>
            </a:r>
          </a:p>
          <a:p>
            <a:pPr marL="233362" lvl="1" indent="0" algn="just">
              <a:lnSpc>
                <a:spcPct val="100000"/>
              </a:lnSpc>
              <a:buFont typeface="Courier New" pitchFamily="49" charset="0"/>
              <a:buNone/>
              <a:defRPr/>
            </a:pPr>
            <a:endParaRPr lang="en-US" altLang="en-US" sz="1800" dirty="0" smtClean="0"/>
          </a:p>
          <a:p>
            <a:pPr algn="just">
              <a:lnSpc>
                <a:spcPct val="100000"/>
              </a:lnSpc>
              <a:buFont typeface="Wingdings" panose="05000000000000000000" pitchFamily="2" charset="2"/>
              <a:buChar char="Ø"/>
              <a:defRPr/>
            </a:pPr>
            <a:r>
              <a:rPr lang="en-US" altLang="en-US" sz="1800" dirty="0" smtClean="0"/>
              <a:t>These are called Abstract methods as they don’t have any body. </a:t>
            </a:r>
          </a:p>
          <a:p>
            <a:pPr algn="just">
              <a:lnSpc>
                <a:spcPct val="100000"/>
              </a:lnSpc>
              <a:buFont typeface="Wingdings" panose="05000000000000000000" pitchFamily="2" charset="2"/>
              <a:buChar char="Ø"/>
              <a:defRPr/>
            </a:pPr>
            <a:endParaRPr lang="en-US" altLang="en-US" sz="1800" dirty="0" smtClean="0"/>
          </a:p>
          <a:p>
            <a:pPr algn="just">
              <a:lnSpc>
                <a:spcPct val="100000"/>
              </a:lnSpc>
              <a:buFont typeface="Wingdings" panose="05000000000000000000" pitchFamily="2" charset="2"/>
              <a:buChar char="Ø"/>
              <a:defRPr/>
            </a:pPr>
            <a:r>
              <a:rPr lang="en-US" altLang="en-US" sz="1800" dirty="0" smtClean="0"/>
              <a:t>Implementing an abstract method is like overriding the method.</a:t>
            </a:r>
          </a:p>
          <a:p>
            <a:pPr algn="just">
              <a:lnSpc>
                <a:spcPct val="100000"/>
              </a:lnSpc>
              <a:buFont typeface="Wingdings" panose="05000000000000000000" pitchFamily="2" charset="2"/>
              <a:buChar char="Ø"/>
              <a:defRPr/>
            </a:pPr>
            <a:endParaRPr lang="en-US" altLang="en-US" sz="1800" dirty="0" smtClean="0"/>
          </a:p>
          <a:p>
            <a:pPr algn="just">
              <a:lnSpc>
                <a:spcPct val="100000"/>
              </a:lnSpc>
              <a:buFont typeface="Wingdings" panose="05000000000000000000" pitchFamily="2" charset="2"/>
              <a:buChar char="Ø"/>
              <a:defRPr/>
            </a:pPr>
            <a:r>
              <a:rPr lang="en-US" altLang="en-US" sz="1800" dirty="0" smtClean="0"/>
              <a:t>You must implement all abstract methods in concrete class.</a:t>
            </a:r>
          </a:p>
          <a:p>
            <a:pPr lvl="1" algn="just">
              <a:lnSpc>
                <a:spcPct val="110000"/>
              </a:lnSpc>
              <a:defRPr/>
            </a:pPr>
            <a:endParaRPr lang="en-US" altLang="en-US" dirty="0" smtClean="0">
              <a:solidFill>
                <a:schemeClr val="tx1"/>
              </a:solidFill>
            </a:endParaRPr>
          </a:p>
          <a:p>
            <a:pPr lvl="1" algn="just">
              <a:lnSpc>
                <a:spcPct val="110000"/>
              </a:lnSpc>
              <a:buFont typeface="Wingdings" pitchFamily="2" charset="2"/>
              <a:buNone/>
              <a:defRPr/>
            </a:pPr>
            <a:endParaRPr lang="en-US" altLang="en-US" dirty="0" smtClean="0">
              <a:solidFill>
                <a:schemeClr val="tx1"/>
              </a:solidFill>
            </a:endParaRPr>
          </a:p>
        </p:txBody>
      </p:sp>
      <p:graphicFrame>
        <p:nvGraphicFramePr>
          <p:cNvPr id="13316" name="Object 6"/>
          <p:cNvGraphicFramePr>
            <a:graphicFrameLocks noGrp="1" noChangeAspect="1"/>
          </p:cNvGraphicFramePr>
          <p:nvPr>
            <p:ph sz="half" idx="2"/>
          </p:nvPr>
        </p:nvGraphicFramePr>
        <p:xfrm>
          <a:off x="8210529" y="990600"/>
          <a:ext cx="2367934" cy="5029200"/>
        </p:xfrm>
        <a:graphic>
          <a:graphicData uri="http://schemas.openxmlformats.org/presentationml/2006/ole">
            <mc:AlternateContent xmlns:mc="http://schemas.openxmlformats.org/markup-compatibility/2006">
              <mc:Choice xmlns:v="urn:schemas-microsoft-com:vml" Requires="v">
                <p:oleObj spid="_x0000_s2057" name="Visio" r:id="rId4" imgW="1333881" imgH="3775710" progId="Visio.Drawing.11">
                  <p:embed/>
                </p:oleObj>
              </mc:Choice>
              <mc:Fallback>
                <p:oleObj name="Visio" r:id="rId4" imgW="1333881" imgH="3775710" progId="Visio.Drawing.11">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0529" y="990600"/>
                        <a:ext cx="2367934"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6676995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Content Masters">
  <a:themeElements>
    <a:clrScheme name="SGM Color 2016">
      <a:dk1>
        <a:srgbClr val="22262E"/>
      </a:dk1>
      <a:lt1>
        <a:srgbClr val="FFFFFF"/>
      </a:lt1>
      <a:dk2>
        <a:srgbClr val="0A2A74"/>
      </a:dk2>
      <a:lt2>
        <a:srgbClr val="D0D0D0"/>
      </a:lt2>
      <a:accent1>
        <a:srgbClr val="1499E6"/>
      </a:accent1>
      <a:accent2>
        <a:srgbClr val="868686"/>
      </a:accent2>
      <a:accent3>
        <a:srgbClr val="DE2714"/>
      </a:accent3>
      <a:accent4>
        <a:srgbClr val="3A2139"/>
      </a:accent4>
      <a:accent5>
        <a:srgbClr val="AA9D82"/>
      </a:accent5>
      <a:accent6>
        <a:srgbClr val="1DA65D"/>
      </a:accent6>
      <a:hlink>
        <a:srgbClr val="C82506"/>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 ma:contentTypeID="0x010100BA9AACD866FC1E4981E74F9CCA9E5CA0005B817ECD3F7FD84D9F3264808D7ACDD3" ma:contentTypeVersion="5" ma:contentTypeDescription="" ma:contentTypeScope="" ma:versionID="d2825f2e4a9b54e65d324119a5cbbcf9">
  <xsd:schema xmlns:xsd="http://www.w3.org/2001/XMLSchema" xmlns:xs="http://www.w3.org/2001/XMLSchema" xmlns:p="http://schemas.microsoft.com/office/2006/metadata/properties" xmlns:ns2="c8085c4b-1ac7-4641-80ad-2522959560d5" xmlns:ns4="24943d0a-27c4-4bf8-a607-4a8907b6c8ab" targetNamespace="http://schemas.microsoft.com/office/2006/metadata/properties" ma:root="true" ma:fieldsID="29b71cb4a96d73055e5f9ffe46ed1e26" ns2:_="" ns4:_="">
    <xsd:import namespace="c8085c4b-1ac7-4641-80ad-2522959560d5"/>
    <xsd:import namespace="24943d0a-27c4-4bf8-a607-4a8907b6c8ab"/>
    <xsd:element name="properties">
      <xsd:complexType>
        <xsd:sequence>
          <xsd:element name="documentManagement">
            <xsd:complexType>
              <xsd:all>
                <xsd:element ref="ns2:Domain" minOccurs="0"/>
                <xsd:element ref="ns2:Practice_x0020_2" minOccurs="0"/>
                <xsd:element ref="ns2:Theme_x0020_2" minOccurs="0"/>
                <xsd:element ref="ns2:Sapient_x0020_Contact_x0028_s_x0029_" minOccurs="0"/>
                <xsd:element ref="ns2:Client_x0020_Segmentation" minOccurs="0"/>
                <xsd:element ref="ns2:Region" minOccurs="0"/>
                <xsd:element ref="ns2:Key_x0020_Technologies" minOccurs="0"/>
                <xsd:element ref="ns2:Capability" minOccurs="0"/>
                <xsd:element ref="ns4:Solution" minOccurs="0"/>
                <xsd:element ref="ns4:Key_x0020_Wor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085c4b-1ac7-4641-80ad-2522959560d5" elementFormDefault="qualified">
    <xsd:import namespace="http://schemas.microsoft.com/office/2006/documentManagement/types"/>
    <xsd:import namespace="http://schemas.microsoft.com/office/infopath/2007/PartnerControls"/>
    <xsd:element name="Domain" ma:index="8" nillable="true" ma:displayName="Domain" ma:internalName="Domain">
      <xsd:complexType>
        <xsd:complexContent>
          <xsd:extension base="dms:MultiChoice">
            <xsd:sequence>
              <xsd:element name="Value" maxOccurs="unbounded" minOccurs="0" nillable="true">
                <xsd:simpleType>
                  <xsd:restriction base="dms:Choice">
                    <xsd:enumeration value="Business Analysis"/>
                    <xsd:enumeration value="Business Development"/>
                    <xsd:enumeration value="General Management"/>
                    <xsd:enumeration value="Operations"/>
                    <xsd:enumeration value="Program Management"/>
                    <xsd:enumeration value="Quality Assurance"/>
                    <xsd:enumeration value="User Experience"/>
                    <xsd:enumeration value="Technology"/>
                  </xsd:restriction>
                </xsd:simpleType>
              </xsd:element>
            </xsd:sequence>
          </xsd:extension>
        </xsd:complexContent>
      </xsd:complexType>
    </xsd:element>
    <xsd:element name="Practice_x0020_2" ma:index="9" nillable="true" ma:displayName="Practice" ma:internalName="Practice_x0020_2">
      <xsd:complexType>
        <xsd:complexContent>
          <xsd:extension base="dms:MultiChoice">
            <xsd:sequence>
              <xsd:element name="Value" maxOccurs="unbounded" minOccurs="0" nillable="true">
                <xsd:simpleType>
                  <xsd:restriction base="dms:Choice">
                    <xsd:enumeration value="Buy-Side Investment Process"/>
                    <xsd:enumeration value="Clearing &amp; Collateral"/>
                    <xsd:enumeration value="CTRM"/>
                    <xsd:enumeration value="Data Management"/>
                    <xsd:enumeration value="Derivatives Platforms"/>
                    <xsd:enumeration value="Operational Risk"/>
                    <xsd:enumeration value="Pipeline and Shipping"/>
                    <xsd:enumeration value="Portfolio Accounting"/>
                    <xsd:enumeration value="Regulatory Reporting"/>
                    <xsd:enumeration value="Trade Documentation"/>
                    <xsd:enumeration value="Valuation and Risk Analytics"/>
                  </xsd:restriction>
                </xsd:simpleType>
              </xsd:element>
            </xsd:sequence>
          </xsd:extension>
        </xsd:complexContent>
      </xsd:complexType>
    </xsd:element>
    <xsd:element name="Theme_x0020_2" ma:index="10" nillable="true" ma:displayName="Theme" ma:internalName="Theme_x0020_2">
      <xsd:complexType>
        <xsd:complexContent>
          <xsd:extension base="dms:MultiChoice">
            <xsd:sequence>
              <xsd:element name="Value" maxOccurs="unbounded" minOccurs="0" nillable="true">
                <xsd:simpleType>
                  <xsd:restriction base="dms:Choice">
                    <xsd:enumeration value="Clearing and Collateral"/>
                    <xsd:enumeration value="Client Portals"/>
                    <xsd:enumeration value="Data Readiness"/>
                    <xsd:enumeration value="Energy Intelligence"/>
                    <xsd:enumeration value="Enterprise Risk"/>
                    <xsd:enumeration value="Industrialization"/>
                    <xsd:enumeration value="Mid-Stream"/>
                    <xsd:enumeration value="Regulatory Reporting"/>
                    <xsd:enumeration value="Research"/>
                    <xsd:enumeration value="Structured Finance"/>
                    <xsd:enumeration value="Wealth"/>
                  </xsd:restriction>
                </xsd:simpleType>
              </xsd:element>
            </xsd:sequence>
          </xsd:extension>
        </xsd:complexContent>
      </xsd:complexType>
    </xsd:element>
    <xsd:element name="Sapient_x0020_Contact_x0028_s_x0029_" ma:index="13" nillable="true" ma:displayName="Sapient Contact(s)" ma:list="UserInfo" ma:SharePointGroup="0" ma:internalName="Sapient_x0020_Contact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Segmentation" ma:index="14" nillable="true" ma:displayName="Client Segmentation" ma:format="Dropdown" ma:internalName="Client_x0020_Segmentation">
      <xsd:simpleType>
        <xsd:restriction base="dms:Choice">
          <xsd:enumeration value="Banks - Global Investment Bank"/>
          <xsd:enumeration value="Banks - Regional Investment Bank"/>
          <xsd:enumeration value="Banks - Custodians"/>
          <xsd:enumeration value="Banks - Brokers"/>
          <xsd:enumeration value="Investment Management - Institutional Asset Manager"/>
          <xsd:enumeration value="Investment Management - Hedge Funds"/>
          <xsd:enumeration value="Investment Management - Mutual Funds"/>
          <xsd:enumeration value="Investment Management - Wealth Management"/>
          <xsd:enumeration value="Investment Management - Fund Administration"/>
          <xsd:enumeration value="Intermediaries - Exchanges"/>
          <xsd:enumeration value="Intermediaries - Clearing House"/>
          <xsd:enumeration value="Intermediaries - ISO"/>
          <xsd:enumeration value="Intermediaries - Industry Associations"/>
          <xsd:enumeration value="Energy &amp; Commodity Companies - Global Oil"/>
          <xsd:enumeration value="Energy &amp; Commodity Companies - Mid-stream Operators"/>
          <xsd:enumeration value="Energy &amp; Commodity Companies - EU Energy Merchants"/>
          <xsd:enumeration value="Energy &amp; Commodity Companies - NA Energy Merchants"/>
          <xsd:enumeration value="Governments &amp; Regulators - US"/>
          <xsd:enumeration value="Governments &amp; Regulators - UK"/>
          <xsd:enumeration value="Governments &amp; Regulators - Canada"/>
          <xsd:enumeration value="Governments &amp; Regulators - EU"/>
          <xsd:enumeration value="Governments &amp; Regulators - Asia"/>
          <xsd:enumeration value="Partner"/>
          <xsd:enumeration value="Competitor"/>
          <xsd:enumeration value="Vendor"/>
        </xsd:restriction>
      </xsd:simpleType>
    </xsd:element>
    <xsd:element name="Region" ma:index="15" nillable="true" ma:displayName="Region" ma:internalName="Region">
      <xsd:complexType>
        <xsd:complexContent>
          <xsd:extension base="dms:MultiChoice">
            <xsd:sequence>
              <xsd:element name="Value" maxOccurs="unbounded" minOccurs="0" nillable="true">
                <xsd:simpleType>
                  <xsd:restriction base="dms:Choice">
                    <xsd:enumeration value="Africa"/>
                    <xsd:enumeration value="Asia"/>
                    <xsd:enumeration value="Australia"/>
                    <xsd:enumeration value="Canada"/>
                    <xsd:enumeration value="EU"/>
                    <xsd:enumeration value="EU - UK"/>
                    <xsd:enumeration value="India"/>
                    <xsd:enumeration value="Middle East"/>
                    <xsd:enumeration value="S. America"/>
                    <xsd:enumeration value="USA"/>
                  </xsd:restriction>
                </xsd:simpleType>
              </xsd:element>
            </xsd:sequence>
          </xsd:extension>
        </xsd:complexContent>
      </xsd:complexType>
    </xsd:element>
    <xsd:element name="Key_x0020_Technologies" ma:index="16" nillable="true" ma:displayName="Key Technologies" ma:list="{17722692-f909-4a6d-9d7c-4d99fd41a240}" ma:internalName="Key_x0020_Technologies" ma:showField="Active_x0020_Title" ma:web="c8085c4b-1ac7-4641-80ad-2522959560d5">
      <xsd:complexType>
        <xsd:complexContent>
          <xsd:extension base="dms:MultiChoiceLookup">
            <xsd:sequence>
              <xsd:element name="Value" type="dms:Lookup" maxOccurs="unbounded" minOccurs="0" nillable="true"/>
            </xsd:sequence>
          </xsd:extension>
        </xsd:complexContent>
      </xsd:complexType>
    </xsd:element>
    <xsd:element name="Capability" ma:index="17" nillable="true" ma:displayName="Capability" ma:list="{c6488a8c-465d-4018-ba9f-27905420605d}" ma:internalName="Capability" ma:showField="Title" ma:web="c8085c4b-1ac7-4641-80ad-2522959560d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943d0a-27c4-4bf8-a607-4a8907b6c8ab" elementFormDefault="qualified">
    <xsd:import namespace="http://schemas.microsoft.com/office/2006/documentManagement/types"/>
    <xsd:import namespace="http://schemas.microsoft.com/office/infopath/2007/PartnerControls"/>
    <xsd:element name="Solution" ma:index="18" nillable="true" ma:displayName="Solution" ma:list="{228c778e-9a00-4699-9aa7-da888e41b916}" ma:internalName="Solution" ma:showField="Title">
      <xsd:complexType>
        <xsd:complexContent>
          <xsd:extension base="dms:MultiChoiceLookup">
            <xsd:sequence>
              <xsd:element name="Value" type="dms:Lookup" maxOccurs="unbounded" minOccurs="0" nillable="true"/>
            </xsd:sequence>
          </xsd:extension>
        </xsd:complexContent>
      </xsd:complexType>
    </xsd:element>
    <xsd:element name="Key_x0020_Word" ma:index="19" nillable="true" ma:displayName="Key Word" ma:hidden="true" ma:list="{92a028d3-ecb9-485b-ac47-c09f6ebe3090}" ma:internalName="Key_x0020_Word" ma:readOnly="false"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2" ma:displayName="Comments"/>
        <xsd:element name="keywords" minOccurs="0" maxOccurs="1" type="xsd:string" ma:index="11"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olution xmlns="24943d0a-27c4-4bf8-a607-4a8907b6c8ab"/>
    <Theme_x0020_2 xmlns="c8085c4b-1ac7-4641-80ad-2522959560d5"/>
    <Region xmlns="c8085c4b-1ac7-4641-80ad-2522959560d5"/>
    <Practice_x0020_2 xmlns="c8085c4b-1ac7-4641-80ad-2522959560d5"/>
    <Client_x0020_Segmentation xmlns="c8085c4b-1ac7-4641-80ad-2522959560d5" xsi:nil="true"/>
    <Sapient_x0020_Contact_x0028_s_x0029_ xmlns="c8085c4b-1ac7-4641-80ad-2522959560d5">
      <UserInfo>
        <DisplayName>i:0#.w|sapient\dkumme</DisplayName>
        <AccountId>136</AccountId>
        <AccountType/>
      </UserInfo>
    </Sapient_x0020_Contact_x0028_s_x0029_>
    <Domain xmlns="c8085c4b-1ac7-4641-80ad-2522959560d5"/>
    <Capability xmlns="c8085c4b-1ac7-4641-80ad-2522959560d5"/>
    <Key_x0020_Technologies xmlns="c8085c4b-1ac7-4641-80ad-2522959560d5"/>
    <Key_x0020_Word xmlns="24943d0a-27c4-4bf8-a607-4a8907b6c8ab" xsi:nil="true"/>
  </documentManagement>
</p:properties>
</file>

<file path=customXml/itemProps1.xml><?xml version="1.0" encoding="utf-8"?>
<ds:datastoreItem xmlns:ds="http://schemas.openxmlformats.org/officeDocument/2006/customXml" ds:itemID="{26F53719-B4BD-49BC-B198-39FD3ED5738B}">
  <ds:schemaRefs>
    <ds:schemaRef ds:uri="http://schemas.microsoft.com/sharepoint/v3/contenttype/forms"/>
  </ds:schemaRefs>
</ds:datastoreItem>
</file>

<file path=customXml/itemProps2.xml><?xml version="1.0" encoding="utf-8"?>
<ds:datastoreItem xmlns:ds="http://schemas.openxmlformats.org/officeDocument/2006/customXml" ds:itemID="{20F316D6-DEC8-4AC9-BE68-A9B7E99898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085c4b-1ac7-4641-80ad-2522959560d5"/>
    <ds:schemaRef ds:uri="24943d0a-27c4-4bf8-a607-4a8907b6c8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61D4D0-73CC-4280-AF59-F361C383B16A}">
  <ds:schemaRefs>
    <ds:schemaRef ds:uri="http://www.w3.org/XML/1998/namespace"/>
    <ds:schemaRef ds:uri="http://purl.org/dc/elements/1.1/"/>
    <ds:schemaRef ds:uri="http://schemas.microsoft.com/office/infopath/2007/PartnerControls"/>
    <ds:schemaRef ds:uri="http://purl.org/dc/terms/"/>
    <ds:schemaRef ds:uri="http://schemas.microsoft.com/office/2006/metadata/properties"/>
    <ds:schemaRef ds:uri="http://schemas.openxmlformats.org/package/2006/metadata/core-properties"/>
    <ds:schemaRef ds:uri="http://schemas.microsoft.com/office/2006/documentManagement/types"/>
    <ds:schemaRef ds:uri="24943d0a-27c4-4bf8-a607-4a8907b6c8ab"/>
    <ds:schemaRef ds:uri="c8085c4b-1ac7-4641-80ad-2522959560d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14956</TotalTime>
  <Words>3659</Words>
  <Application>Microsoft Office PowerPoint</Application>
  <PresentationFormat>Custom</PresentationFormat>
  <Paragraphs>671</Paragraphs>
  <Slides>59</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1" baseType="lpstr">
      <vt:lpstr>Content Masters</vt:lpstr>
      <vt:lpstr>Microsoft Visio Drawing</vt:lpstr>
      <vt:lpstr>Object Oriented Principles </vt:lpstr>
      <vt:lpstr>PowerPoint Presentation</vt:lpstr>
      <vt:lpstr>Objectives</vt:lpstr>
      <vt:lpstr>What if we do not follow OOP Principles  </vt:lpstr>
      <vt:lpstr>PowerPoint Presentation</vt:lpstr>
      <vt:lpstr>Abstraction</vt:lpstr>
      <vt:lpstr>Abstraction (Contd..)</vt:lpstr>
      <vt:lpstr>Abstract Classes</vt:lpstr>
      <vt:lpstr>Abstract Methods</vt:lpstr>
      <vt:lpstr>Casting</vt:lpstr>
      <vt:lpstr>Exercise – Financial Instrument</vt:lpstr>
      <vt:lpstr>Wait a minute. I have few questions.</vt:lpstr>
      <vt:lpstr>Interfaces</vt:lpstr>
      <vt:lpstr>Interface Format</vt:lpstr>
      <vt:lpstr>Interfaces: A Checkers Example</vt:lpstr>
      <vt:lpstr>Solution</vt:lpstr>
      <vt:lpstr>PowerPoint Presentation</vt:lpstr>
      <vt:lpstr>Implementing Multiple Interfaces</vt:lpstr>
      <vt:lpstr>Encapsulation And Data (Information) Hiding</vt:lpstr>
      <vt:lpstr>Data Hiding</vt:lpstr>
      <vt:lpstr>Encapsulation is not Information Hiding</vt:lpstr>
      <vt:lpstr>Encapsulation is not Information Hiding (Contd..)</vt:lpstr>
      <vt:lpstr>Encapsulation is not Information Hiding (Contd..)</vt:lpstr>
      <vt:lpstr>Encapsulation is not Information Hiding (Contd..)</vt:lpstr>
      <vt:lpstr>Why Data Hiding is Important</vt:lpstr>
      <vt:lpstr>Why Data Hiding is Important (Contd..)</vt:lpstr>
      <vt:lpstr>Modularity</vt:lpstr>
      <vt:lpstr>Benefits</vt:lpstr>
      <vt:lpstr>Benchmarks of Modularity</vt:lpstr>
      <vt:lpstr>Hierarchy</vt:lpstr>
      <vt:lpstr>Types of Hierarchy in OOA</vt:lpstr>
      <vt:lpstr>Inheritance (Is-A Hierarchy)</vt:lpstr>
      <vt:lpstr>Benefits and Usage</vt:lpstr>
      <vt:lpstr>Overloading and Overriding</vt:lpstr>
      <vt:lpstr>Exercise – Employee Bonus Calculator</vt:lpstr>
      <vt:lpstr>Exercise – Tax Test </vt:lpstr>
      <vt:lpstr>Super keyword</vt:lpstr>
      <vt:lpstr>Inheritance w.r.t constructors</vt:lpstr>
      <vt:lpstr>Exercise – FringeTaxTest</vt:lpstr>
      <vt:lpstr>Composition (PART-OF Hierarchy)</vt:lpstr>
      <vt:lpstr>Relations Between Classes</vt:lpstr>
      <vt:lpstr>When to use inheritance and aggregation</vt:lpstr>
      <vt:lpstr>When to use inheritance and aggregation (Contd..)</vt:lpstr>
      <vt:lpstr>PowerPoint Presentation</vt:lpstr>
      <vt:lpstr>Typing</vt:lpstr>
      <vt:lpstr>Strong Typing</vt:lpstr>
      <vt:lpstr>Weak Typing and Coercion</vt:lpstr>
      <vt:lpstr>Concurrency</vt:lpstr>
      <vt:lpstr>Concurrency Models I</vt:lpstr>
      <vt:lpstr>Concurrency Models II</vt:lpstr>
      <vt:lpstr>Concurrency Models III</vt:lpstr>
      <vt:lpstr>Persistence</vt:lpstr>
      <vt:lpstr>How to achieve Persistence?</vt:lpstr>
      <vt:lpstr>Recap</vt:lpstr>
      <vt:lpstr>Recap</vt:lpstr>
      <vt:lpstr>Recap</vt:lpstr>
      <vt:lpstr>Recap</vt:lpstr>
      <vt:lpstr>References</vt:lpstr>
      <vt:lpstr>THANK YOU</vt:lpstr>
    </vt:vector>
  </TitlesOfParts>
  <Company>Sapient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 PPT Template 16x9</dc:title>
  <dc:creator>Dan Kummer</dc:creator>
  <cp:lastModifiedBy>WIN764BIT</cp:lastModifiedBy>
  <cp:revision>145</cp:revision>
  <cp:lastPrinted>2015-02-14T20:13:28Z</cp:lastPrinted>
  <dcterms:created xsi:type="dcterms:W3CDTF">2015-02-05T19:35:34Z</dcterms:created>
  <dcterms:modified xsi:type="dcterms:W3CDTF">2016-09-19T05:41:15Z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0x010100BA9AACD866FC1E4981E74F9CCA9E5CA0005B817ECD3F7FD84D9F3264808D7ACDD3</vt:lpwstr>
  </property>
</Properties>
</file>