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69"/>
  </p:notesMasterIdLst>
  <p:handoutMasterIdLst>
    <p:handoutMasterId r:id="rId70"/>
  </p:handoutMasterIdLst>
  <p:sldIdLst>
    <p:sldId id="258" r:id="rId5"/>
    <p:sldId id="331" r:id="rId6"/>
    <p:sldId id="285"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33" r:id="rId63"/>
    <p:sldId id="389" r:id="rId64"/>
    <p:sldId id="390" r:id="rId65"/>
    <p:sldId id="391" r:id="rId66"/>
    <p:sldId id="332" r:id="rId67"/>
    <p:sldId id="261" r:id="rId6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8706" autoAdjust="0"/>
  </p:normalViewPr>
  <p:slideViewPr>
    <p:cSldViewPr snapToGrid="0" showGuides="1">
      <p:cViewPr varScale="1">
        <p:scale>
          <a:sx n="66" d="100"/>
          <a:sy n="66" d="100"/>
        </p:scale>
        <p:origin x="-876" y="-114"/>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9/19/2016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Orhu0x5aplI"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3514EE8-ADF1-4EE3-859B-7505420B12E4}" type="slidenum">
              <a:rPr lang="en-IN" altLang="en-US" smtClean="0"/>
              <a:pPr eaLnBrk="1" hangingPunct="1">
                <a:spcBef>
                  <a:spcPct val="0"/>
                </a:spcBef>
              </a:pPr>
              <a:t>5</a:t>
            </a:fld>
            <a:endParaRPr lang="en-IN" altLang="en-US" smtClean="0"/>
          </a:p>
        </p:txBody>
      </p:sp>
      <p:sp>
        <p:nvSpPr>
          <p:cNvPr id="68611" name="Rectangle 2"/>
          <p:cNvSpPr>
            <a:spLocks noRot="1" noChangeArrowheads="1" noTextEdit="1"/>
          </p:cNvSpPr>
          <p:nvPr>
            <p:ph type="sldImg"/>
          </p:nvPr>
        </p:nvSpPr>
        <p:spPr>
          <a:xfrm>
            <a:off x="1143000" y="685800"/>
            <a:ext cx="4572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B0C6C65-E6BB-40A9-B20D-7D2CF6551FDA}" type="slidenum">
              <a:rPr lang="en-IN" altLang="en-US" smtClean="0"/>
              <a:pPr eaLnBrk="1" hangingPunct="1">
                <a:spcBef>
                  <a:spcPct val="0"/>
                </a:spcBef>
              </a:pPr>
              <a:t>17</a:t>
            </a:fld>
            <a:endParaRPr lang="en-IN" altLang="en-US" smtClean="0"/>
          </a:p>
        </p:txBody>
      </p:sp>
      <p:sp>
        <p:nvSpPr>
          <p:cNvPr id="77827" name="Rectangle 2"/>
          <p:cNvSpPr>
            <a:spLocks noRo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IN" altLang="en-US" b="1" smtClean="0">
                <a:ea typeface="ＭＳ Ｐゴシック" pitchFamily="34" charset="-128"/>
              </a:rPr>
              <a:t>Modifying the existing working code will result in</a:t>
            </a:r>
            <a:r>
              <a:rPr lang="en-IN" altLang="en-US" b="1" smtClean="0">
                <a:solidFill>
                  <a:schemeClr val="accent1"/>
                </a:solidFill>
                <a:ea typeface="ＭＳ Ｐゴシック" pitchFamily="34" charset="-128"/>
              </a:rPr>
              <a:t> re-testing</a:t>
            </a:r>
            <a:r>
              <a:rPr lang="en-IN" altLang="en-US" b="1" smtClean="0">
                <a:ea typeface="ＭＳ Ｐゴシック" pitchFamily="34" charset="-128"/>
              </a:rPr>
              <a:t> the already tested software module. </a:t>
            </a:r>
          </a:p>
          <a:p>
            <a:pPr algn="just" eaLnBrk="1" hangingPunct="1"/>
            <a:r>
              <a:rPr lang="en-IN" altLang="en-US" smtClean="0">
                <a:ea typeface="ＭＳ Ｐゴシック" pitchFamily="34" charset="-128"/>
              </a:rPr>
              <a:t>Hence, the software module should be closed for modification but open for extension in future. This solution violates the OCP principle.</a:t>
            </a:r>
            <a:endParaRPr lang="en-US" altLang="en-US" sz="1400" smtClean="0">
              <a:ea typeface="ＭＳ Ｐゴシック" pitchFamily="34" charset="-128"/>
            </a:endParaRPr>
          </a:p>
          <a:p>
            <a:pPr eaLnBrk="1" hangingPunct="1"/>
            <a:endParaRPr lang="en-IN" alt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43000" y="685800"/>
            <a:ext cx="4572000" cy="34290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D235B45-8E02-4D63-9B49-B38B006C4633}" type="slidenum">
              <a:rPr lang="en-IN" altLang="en-US" smtClean="0"/>
              <a:pPr eaLnBrk="1" hangingPunct="1">
                <a:spcBef>
                  <a:spcPct val="0"/>
                </a:spcBef>
              </a:pPr>
              <a:t>18</a:t>
            </a:fld>
            <a:endParaRPr lang="en-I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43000" y="685800"/>
            <a:ext cx="4572000" cy="3429000"/>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20B9517-779B-43F3-8E56-0A5B043005BE}" type="slidenum">
              <a:rPr lang="en-IN" altLang="en-US" smtClean="0"/>
              <a:pPr eaLnBrk="1" hangingPunct="1">
                <a:spcBef>
                  <a:spcPct val="0"/>
                </a:spcBef>
              </a:pPr>
              <a:t>19</a:t>
            </a:fld>
            <a:endParaRPr lang="en-I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9FF8204-EAB9-43CE-A09D-1874F1EC8DC1}" type="slidenum">
              <a:rPr lang="en-IN" altLang="en-US" smtClean="0"/>
              <a:pPr eaLnBrk="1" hangingPunct="1">
                <a:spcBef>
                  <a:spcPct val="0"/>
                </a:spcBef>
              </a:pPr>
              <a:t>20</a:t>
            </a:fld>
            <a:endParaRPr lang="en-IN" altLang="en-US" smtClean="0"/>
          </a:p>
        </p:txBody>
      </p:sp>
      <p:sp>
        <p:nvSpPr>
          <p:cNvPr id="80899" name="Rectangle 2"/>
          <p:cNvSpPr>
            <a:spLocks noRot="1" noChangeArrowheads="1" noTextEdit="1"/>
          </p:cNvSpPr>
          <p:nvPr>
            <p:ph type="sldImg"/>
          </p:nvPr>
        </p:nvSpPr>
        <p:spPr>
          <a:xfrm>
            <a:off x="1143000" y="685800"/>
            <a:ext cx="4572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C0AB074-E381-4E48-8E20-96F0742E7D4E}" type="slidenum">
              <a:rPr lang="en-IN" altLang="en-US" smtClean="0"/>
              <a:pPr eaLnBrk="1" hangingPunct="1">
                <a:spcBef>
                  <a:spcPct val="0"/>
                </a:spcBef>
              </a:pPr>
              <a:t>21</a:t>
            </a:fld>
            <a:endParaRPr lang="en-IN" altLang="en-US" smtClean="0"/>
          </a:p>
        </p:txBody>
      </p:sp>
      <p:sp>
        <p:nvSpPr>
          <p:cNvPr id="81923" name="Rectangle 2"/>
          <p:cNvSpPr>
            <a:spLocks noRot="1" noChangeArrowheads="1" noTextEdit="1"/>
          </p:cNvSpPr>
          <p:nvPr>
            <p:ph type="sldImg"/>
          </p:nvPr>
        </p:nvSpPr>
        <p:spPr>
          <a:xfrm>
            <a:off x="1143000" y="685800"/>
            <a:ext cx="4572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http://ima.udg.edu/~sellares/EINF-ES1/OCP-Lisk-DIP.pdf</a:t>
            </a:r>
          </a:p>
          <a:p>
            <a:pPr eaLnBrk="1" hangingPunct="1"/>
            <a:r>
              <a:rPr lang="en-IN" altLang="en-US" smtClean="0">
                <a:ea typeface="ＭＳ Ｐゴシック" pitchFamily="34" charset="-128"/>
              </a:rPr>
              <a:t>A good explanation of this principle can be found it the following video</a:t>
            </a:r>
          </a:p>
          <a:p>
            <a:pPr eaLnBrk="1" hangingPunct="1"/>
            <a:r>
              <a:rPr lang="en-US" altLang="en-US" u="sng" smtClean="0">
                <a:ea typeface="ＭＳ Ｐゴシック" pitchFamily="34" charset="-128"/>
                <a:hlinkClick r:id="rId3"/>
              </a:rPr>
              <a:t>https://www.youtube.com/watch?v=Orhu0x5aplI</a:t>
            </a:r>
            <a:endParaRPr lang="en-IN" alt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43000" y="685800"/>
            <a:ext cx="4572000" cy="3429000"/>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5DFBA63-896F-49A8-96C2-3CBA70EDC6AA}" type="slidenum">
              <a:rPr lang="en-IN" altLang="en-US" smtClean="0"/>
              <a:pPr eaLnBrk="1" hangingPunct="1">
                <a:spcBef>
                  <a:spcPct val="0"/>
                </a:spcBef>
              </a:pPr>
              <a:t>22</a:t>
            </a:fld>
            <a:endParaRPr lang="en-I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9E635B6A-43BE-4611-8EB2-4F061D84808F}" type="slidenum">
              <a:rPr lang="en-IN" altLang="en-US" smtClean="0"/>
              <a:pPr eaLnBrk="1" hangingPunct="1">
                <a:spcBef>
                  <a:spcPct val="0"/>
                </a:spcBef>
              </a:pPr>
              <a:t>23</a:t>
            </a:fld>
            <a:endParaRPr lang="en-IN" altLang="en-US" smtClean="0"/>
          </a:p>
        </p:txBody>
      </p:sp>
      <p:sp>
        <p:nvSpPr>
          <p:cNvPr id="83971" name="Rectangle 2"/>
          <p:cNvSpPr>
            <a:spLocks noRo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http://coronet.iicm.tugraz.at/sa/s5/sa_oo6.html</a:t>
            </a:r>
          </a:p>
          <a:p>
            <a:pPr eaLnBrk="1" hangingPunct="1"/>
            <a:r>
              <a:rPr lang="en-IN" altLang="en-US" smtClean="0">
                <a:ea typeface="ＭＳ Ｐゴシック" pitchFamily="34" charset="-128"/>
              </a:rPr>
              <a:t>http://bmwieczorek.wordpress.com/2010/10/02/lsp-liskov-substitution-principle/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537DED3-F90E-4A83-9AD5-E9F892C7C673}" type="slidenum">
              <a:rPr lang="en-IN" altLang="en-US" smtClean="0"/>
              <a:pPr eaLnBrk="1" hangingPunct="1">
                <a:spcBef>
                  <a:spcPct val="0"/>
                </a:spcBef>
              </a:pPr>
              <a:t>24</a:t>
            </a:fld>
            <a:endParaRPr lang="en-IN" altLang="en-US" smtClean="0"/>
          </a:p>
        </p:txBody>
      </p:sp>
      <p:sp>
        <p:nvSpPr>
          <p:cNvPr id="84995" name="Rectangle 2"/>
          <p:cNvSpPr>
            <a:spLocks noRo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http://ima.udg.edu/~sellares/EINF-ES1/OCP-Lisk-DIP.pdf</a:t>
            </a:r>
          </a:p>
          <a:p>
            <a:pPr eaLnBrk="1" hangingPunct="1"/>
            <a:endParaRPr lang="en-IN" altLang="en-US" smtClean="0">
              <a:ea typeface="ＭＳ Ｐゴシック" pitchFamily="34" charset="-128"/>
            </a:endParaRPr>
          </a:p>
          <a:p>
            <a:pPr eaLnBrk="1" hangingPunct="1"/>
            <a:r>
              <a:rPr lang="en-IN" altLang="en-US" b="1" smtClean="0">
                <a:ea typeface="ＭＳ Ｐゴシック" pitchFamily="34" charset="-128"/>
              </a:rPr>
              <a:t>Unexpected Result – If a developer remembers the behaviour of only the base class, he will get unexpected result. </a:t>
            </a:r>
          </a:p>
          <a:p>
            <a:pPr eaLnBrk="1" hangingPunct="1"/>
            <a:endParaRPr lang="en-IN" altLang="en-US" b="1" smtClean="0">
              <a:ea typeface="ＭＳ Ｐゴシック" pitchFamily="34" charset="-128"/>
            </a:endParaRPr>
          </a:p>
          <a:p>
            <a:pPr algn="just" eaLnBrk="1" hangingPunct="1"/>
            <a:r>
              <a:rPr lang="en-IN" altLang="en-US" b="1" smtClean="0">
                <a:ea typeface="ＭＳ Ｐゴシック" pitchFamily="34" charset="-128"/>
              </a:rPr>
              <a:t>TimedCurrentAccount can’t completely replace CurrentAccount as the closeAnAccount behaviours are different.</a:t>
            </a:r>
          </a:p>
          <a:p>
            <a:pPr eaLnBrk="1" hangingPunct="1"/>
            <a:endParaRPr lang="en-IN" altLang="en-US" b="1"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98946A30-4472-495C-8552-AF28422B5452}" type="slidenum">
              <a:rPr lang="en-IN" altLang="en-US" smtClean="0"/>
              <a:pPr eaLnBrk="1" hangingPunct="1">
                <a:spcBef>
                  <a:spcPct val="0"/>
                </a:spcBef>
              </a:pPr>
              <a:t>25</a:t>
            </a:fld>
            <a:endParaRPr lang="en-IN" altLang="en-US" smtClean="0"/>
          </a:p>
        </p:txBody>
      </p:sp>
      <p:sp>
        <p:nvSpPr>
          <p:cNvPr id="86019" name="Rectangle 2"/>
          <p:cNvSpPr>
            <a:spLocks noRot="1"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http://ima.udg.edu/~sellares/EINF-ES1/OCP-Lisk-DIP.pdf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43000" y="685800"/>
            <a:ext cx="4572000" cy="3429000"/>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B93819D-1D1A-46F2-8977-786CD00FF1DE}" type="slidenum">
              <a:rPr lang="en-IN" altLang="en-US" smtClean="0"/>
              <a:pPr eaLnBrk="1" hangingPunct="1">
                <a:spcBef>
                  <a:spcPct val="0"/>
                </a:spcBef>
              </a:pPr>
              <a:t>26</a:t>
            </a:fld>
            <a:endParaRPr lang="en-I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9744AF3-BF84-45D7-9F98-863DEAECB31E}" type="slidenum">
              <a:rPr lang="en-IN" altLang="en-US" smtClean="0"/>
              <a:pPr eaLnBrk="1" hangingPunct="1">
                <a:spcBef>
                  <a:spcPct val="0"/>
                </a:spcBef>
              </a:pPr>
              <a:t>7</a:t>
            </a:fld>
            <a:endParaRPr lang="en-IN" altLang="en-US" smtClean="0"/>
          </a:p>
        </p:txBody>
      </p:sp>
      <p:sp>
        <p:nvSpPr>
          <p:cNvPr id="69635" name="Rectangle 2"/>
          <p:cNvSpPr>
            <a:spLocks noRot="1" noChangeArrowheads="1" noTextEdit="1"/>
          </p:cNvSpPr>
          <p:nvPr>
            <p:ph type="sldImg"/>
          </p:nvPr>
        </p:nvSpPr>
        <p:spPr>
          <a:xfrm>
            <a:off x="1143000" y="685800"/>
            <a:ext cx="4572000" cy="34290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43000" y="685800"/>
            <a:ext cx="4572000" cy="3429000"/>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17F0AD5-2127-4755-BE61-90F653900FD4}" type="slidenum">
              <a:rPr lang="en-IN" altLang="en-US" smtClean="0"/>
              <a:pPr eaLnBrk="1" hangingPunct="1">
                <a:spcBef>
                  <a:spcPct val="0"/>
                </a:spcBef>
              </a:pPr>
              <a:t>27</a:t>
            </a:fld>
            <a:endParaRPr lang="en-I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272E5DF-5125-4781-B876-C6C62F09423D}" type="slidenum">
              <a:rPr lang="en-IN" altLang="en-US" smtClean="0"/>
              <a:pPr eaLnBrk="1" hangingPunct="1">
                <a:spcBef>
                  <a:spcPct val="0"/>
                </a:spcBef>
              </a:pPr>
              <a:t>28</a:t>
            </a:fld>
            <a:endParaRPr lang="en-IN" altLang="en-US" smtClean="0"/>
          </a:p>
        </p:txBody>
      </p:sp>
      <p:sp>
        <p:nvSpPr>
          <p:cNvPr id="89091" name="Rectangle 2"/>
          <p:cNvSpPr>
            <a:spLocks noRo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A60384A-FE28-4B59-B9A9-8644A4AE93C6}" type="slidenum">
              <a:rPr lang="en-IN" altLang="en-US" smtClean="0"/>
              <a:pPr eaLnBrk="1" hangingPunct="1">
                <a:spcBef>
                  <a:spcPct val="0"/>
                </a:spcBef>
              </a:pPr>
              <a:t>29</a:t>
            </a:fld>
            <a:endParaRPr lang="en-IN" altLang="en-US" smtClean="0"/>
          </a:p>
        </p:txBody>
      </p:sp>
      <p:sp>
        <p:nvSpPr>
          <p:cNvPr id="90115" name="Rectangle 2"/>
          <p:cNvSpPr>
            <a:spLocks noRot="1"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IN" altLang="en-US" smtClean="0">
                <a:ea typeface="ＭＳ Ｐゴシック" pitchFamily="34" charset="-128"/>
              </a:rPr>
              <a:t>http://javaboutique.internet.com/tutorials/JavaOO/interface_segregation.html</a:t>
            </a:r>
          </a:p>
          <a:p>
            <a:pPr eaLnBrk="1" hangingPunct="1"/>
            <a:r>
              <a:rPr lang="en-IN" altLang="en-US" smtClean="0">
                <a:ea typeface="ＭＳ Ｐゴシック" pitchFamily="34" charset="-128"/>
              </a:rPr>
              <a:t>http://www.objectmentor.com/resources/articles/isp.pdf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43000" y="685800"/>
            <a:ext cx="4572000" cy="34290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7641D5A-3BF2-407C-A30C-E467C5D6B199}" type="slidenum">
              <a:rPr lang="en-IN" altLang="en-US" smtClean="0"/>
              <a:pPr eaLnBrk="1" hangingPunct="1">
                <a:spcBef>
                  <a:spcPct val="0"/>
                </a:spcBef>
              </a:pPr>
              <a:t>31</a:t>
            </a:fld>
            <a:endParaRPr lang="en-I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43000" y="685800"/>
            <a:ext cx="4572000" cy="3429000"/>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CF60FBB-B425-4AF8-9564-E4F0F9520A55}" type="slidenum">
              <a:rPr lang="en-IN" altLang="en-US" smtClean="0"/>
              <a:pPr eaLnBrk="1" hangingPunct="1">
                <a:spcBef>
                  <a:spcPct val="0"/>
                </a:spcBef>
              </a:pPr>
              <a:t>32</a:t>
            </a:fld>
            <a:endParaRPr lang="en-I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CB571ED-E258-40F8-8F11-BA53F08EF2FC}" type="slidenum">
              <a:rPr lang="en-IN" altLang="en-US" smtClean="0"/>
              <a:pPr eaLnBrk="1" hangingPunct="1">
                <a:spcBef>
                  <a:spcPct val="0"/>
                </a:spcBef>
              </a:pPr>
              <a:t>33</a:t>
            </a:fld>
            <a:endParaRPr lang="en-IN" altLang="en-US" smtClean="0"/>
          </a:p>
        </p:txBody>
      </p:sp>
      <p:sp>
        <p:nvSpPr>
          <p:cNvPr id="93187" name="Rectangle 2"/>
          <p:cNvSpPr>
            <a:spLocks noRo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What if the company plans to introduce cancel button only on ScreenUI. The ATM interface will have this contract but SpeechUI need to give the default implementation of it which is not desirable. </a:t>
            </a:r>
          </a:p>
          <a:p>
            <a:pPr eaLnBrk="1" hangingPunct="1"/>
            <a:endParaRPr lang="en-IN" altLang="en-US" smtClean="0">
              <a:ea typeface="ＭＳ Ｐゴシック" pitchFamily="34" charset="-128"/>
            </a:endParaRPr>
          </a:p>
          <a:p>
            <a:pPr eaLnBrk="1" hangingPunct="1"/>
            <a:r>
              <a:rPr lang="en-IN" altLang="en-US" smtClean="0">
                <a:ea typeface="ＭＳ Ｐゴシック" pitchFamily="34" charset="-128"/>
              </a:rPr>
              <a:t>What if the company likes to introduce a new contract displayStatusUI for withdraw transactions. This contract is required only for withdraw transactions. If the balance is not sufficient then an account status message is displayed. This will lead addition of a new method displayStatusUI in the ATMUI and the deposit transaction will also have the access to it though it does not require.</a:t>
            </a:r>
          </a:p>
          <a:p>
            <a:pPr eaLnBrk="1" hangingPunct="1"/>
            <a:endParaRPr lang="en-IN" altLang="en-US" smtClean="0">
              <a:ea typeface="ＭＳ Ｐゴシック" pitchFamily="34" charset="-128"/>
            </a:endParaRPr>
          </a:p>
          <a:p>
            <a:pPr eaLnBrk="1" hangingPunct="1"/>
            <a:r>
              <a:rPr lang="en-IN" altLang="en-US" smtClean="0">
                <a:ea typeface="ＭＳ Ｐゴシック" pitchFamily="34" charset="-128"/>
              </a:rPr>
              <a:t>When a single interface is designed to support different groups of behaviors, they are poorly designed and are called Fat interfaces. They are called Fat because they grow enormously with each additional function required by clients using that interface. </a:t>
            </a:r>
          </a:p>
          <a:p>
            <a:pPr eaLnBrk="1" hangingPunct="1"/>
            <a:endParaRPr lang="en-IN" altLang="en-US" smtClean="0">
              <a:ea typeface="ＭＳ Ｐゴシック" pitchFamily="34" charset="-128"/>
            </a:endParaRPr>
          </a:p>
          <a:p>
            <a:pPr eaLnBrk="1" hangingPunct="1"/>
            <a:r>
              <a:rPr lang="en-IN" altLang="en-US" smtClean="0">
                <a:ea typeface="ＭＳ Ｐゴシック" pitchFamily="34" charset="-128"/>
              </a:rPr>
              <a:t>Change in the contract of only one implementation of UI (e.g. ScreenUI) will affect the other UIs implementing the common interface.</a:t>
            </a:r>
          </a:p>
          <a:p>
            <a:pPr eaLnBrk="1" hangingPunct="1"/>
            <a:r>
              <a:rPr lang="en-IN" altLang="en-US" smtClean="0">
                <a:ea typeface="ＭＳ Ｐゴシック" pitchFamily="34" charset="-128"/>
              </a:rPr>
              <a:t>Transaction classes are exposed to some redundant methods that they don’t require.</a:t>
            </a:r>
          </a:p>
          <a:p>
            <a:pPr eaLnBrk="1" hangingPunct="1"/>
            <a:r>
              <a:rPr lang="en-IN" altLang="en-US" smtClean="0">
                <a:ea typeface="ＭＳ Ｐゴシック" pitchFamily="34" charset="-128"/>
              </a:rPr>
              <a:t>If two or more objects implementing the interface depict different sets of behaviors, then they probably cannot subscribe to a single interface.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43000" y="685800"/>
            <a:ext cx="4572000"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711A63D-EA86-42DD-B23C-4324C1E3C36D}" type="slidenum">
              <a:rPr lang="en-IN" altLang="en-US" smtClean="0"/>
              <a:pPr eaLnBrk="1" hangingPunct="1">
                <a:spcBef>
                  <a:spcPct val="0"/>
                </a:spcBef>
              </a:pPr>
              <a:t>34</a:t>
            </a:fld>
            <a:endParaRPr lang="en-I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43000" y="685800"/>
            <a:ext cx="4572000" cy="342900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B378B70-33AF-4A8E-B9E8-AFBAE97378FF}" type="slidenum">
              <a:rPr lang="en-IN" altLang="en-US" smtClean="0"/>
              <a:pPr eaLnBrk="1" hangingPunct="1">
                <a:spcBef>
                  <a:spcPct val="0"/>
                </a:spcBef>
              </a:pPr>
              <a:t>35</a:t>
            </a:fld>
            <a:endParaRPr lang="en-I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03BD0AE-0AA4-446A-8733-B4F1E1FA8722}" type="slidenum">
              <a:rPr lang="en-IN" altLang="en-US" smtClean="0"/>
              <a:pPr eaLnBrk="1" hangingPunct="1">
                <a:spcBef>
                  <a:spcPct val="0"/>
                </a:spcBef>
              </a:pPr>
              <a:t>36</a:t>
            </a:fld>
            <a:endParaRPr lang="en-IN" altLang="en-US" smtClean="0"/>
          </a:p>
        </p:txBody>
      </p:sp>
      <p:sp>
        <p:nvSpPr>
          <p:cNvPr id="96259" name="Rectangle 2"/>
          <p:cNvSpPr>
            <a:spLocks noRot="1" noChangeArrowheads="1" noTextEdit="1"/>
          </p:cNvSpPr>
          <p:nvPr>
            <p:ph type="sldImg"/>
          </p:nvPr>
        </p:nvSpPr>
        <p:spPr>
          <a:xfrm>
            <a:off x="1143000" y="685800"/>
            <a:ext cx="4572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A8E57F9-2FEE-4331-BA43-C6C828C128BB}" type="slidenum">
              <a:rPr lang="en-IN" altLang="en-US" smtClean="0"/>
              <a:pPr eaLnBrk="1" hangingPunct="1">
                <a:spcBef>
                  <a:spcPct val="0"/>
                </a:spcBef>
              </a:pPr>
              <a:t>46</a:t>
            </a:fld>
            <a:endParaRPr lang="en-IN" altLang="en-US" smtClean="0"/>
          </a:p>
        </p:txBody>
      </p:sp>
      <p:sp>
        <p:nvSpPr>
          <p:cNvPr id="97283" name="Rectangle 2"/>
          <p:cNvSpPr>
            <a:spLocks noRot="1" noChangeArrowheads="1" noTextEdit="1"/>
          </p:cNvSpPr>
          <p:nvPr>
            <p:ph type="sldImg"/>
          </p:nvPr>
        </p:nvSpPr>
        <p:spPr>
          <a:xfrm>
            <a:off x="1143000" y="685800"/>
            <a:ext cx="4572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http://javaboutique.internet.com/tutorials/JavaOO/index3.html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CAC0811-A444-4EDC-93A5-6A44C50B49F0}" type="slidenum">
              <a:rPr lang="en-IN" altLang="en-US" smtClean="0"/>
              <a:pPr eaLnBrk="1" hangingPunct="1">
                <a:spcBef>
                  <a:spcPct val="0"/>
                </a:spcBef>
              </a:pPr>
              <a:t>9</a:t>
            </a:fld>
            <a:endParaRPr lang="en-IN" altLang="en-US" smtClean="0"/>
          </a:p>
        </p:txBody>
      </p:sp>
      <p:sp>
        <p:nvSpPr>
          <p:cNvPr id="70659" name="Rectangle 2"/>
          <p:cNvSpPr>
            <a:spLocks noRot="1" noChangeArrowheads="1" noTextEdit="1"/>
          </p:cNvSpPr>
          <p:nvPr>
            <p:ph type="sldImg"/>
          </p:nvPr>
        </p:nvSpPr>
        <p:spPr>
          <a:xfrm>
            <a:off x="1143000" y="685800"/>
            <a:ext cx="4572000" cy="34290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There are two responsibilities being shown here. The first responsibility is connection management. The second is data communication. The dial and hangup functions</a:t>
            </a:r>
          </a:p>
          <a:p>
            <a:pPr eaLnBrk="1" hangingPunct="1"/>
            <a:r>
              <a:rPr lang="en-IN" altLang="en-US" smtClean="0">
                <a:ea typeface="ＭＳ Ｐゴシック" pitchFamily="34" charset="-128"/>
              </a:rPr>
              <a:t>manage the connection of the modem, while the send and recv functions communicate data. Should these two responsibilities be separated? Almost certainly they should. The two sets of functions have almost nothing in common. They’ll certainly change for different reasons. Moreover, they will be called from completely different parts of the applications that use them. Those different parts will change for different reasons as well.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43000" y="685800"/>
            <a:ext cx="4572000" cy="342900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10CEB76-989E-4C08-979A-B0413373FEA3}" type="slidenum">
              <a:rPr lang="en-IN" altLang="en-US" smtClean="0"/>
              <a:pPr eaLnBrk="1" hangingPunct="1">
                <a:spcBef>
                  <a:spcPct val="0"/>
                </a:spcBef>
              </a:pPr>
              <a:t>47</a:t>
            </a:fld>
            <a:endParaRPr lang="en-I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1B68C2E-AC76-4510-8C75-269E9346C1E9}" type="slidenum">
              <a:rPr lang="en-IN" altLang="en-US" smtClean="0"/>
              <a:pPr eaLnBrk="1" hangingPunct="1">
                <a:spcBef>
                  <a:spcPct val="0"/>
                </a:spcBef>
              </a:pPr>
              <a:t>48</a:t>
            </a:fld>
            <a:endParaRPr lang="en-IN" altLang="en-US" smtClean="0"/>
          </a:p>
        </p:txBody>
      </p:sp>
      <p:sp>
        <p:nvSpPr>
          <p:cNvPr id="99331" name="Rectangle 2"/>
          <p:cNvSpPr>
            <a:spLocks noRot="1" noChangeArrowheads="1" noTextEdit="1"/>
          </p:cNvSpPr>
          <p:nvPr>
            <p:ph type="sldImg"/>
          </p:nvPr>
        </p:nvSpPr>
        <p:spPr>
          <a:xfrm>
            <a:off x="1143000" y="685800"/>
            <a:ext cx="4572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4970217-856F-4E61-B4EC-267C3BBF7CAE}" type="slidenum">
              <a:rPr lang="en-IN" altLang="en-US" smtClean="0"/>
              <a:pPr eaLnBrk="1" hangingPunct="1">
                <a:spcBef>
                  <a:spcPct val="0"/>
                </a:spcBef>
              </a:pPr>
              <a:t>49</a:t>
            </a:fld>
            <a:endParaRPr lang="en-IN" altLang="en-US" smtClean="0"/>
          </a:p>
        </p:txBody>
      </p:sp>
      <p:sp>
        <p:nvSpPr>
          <p:cNvPr id="100355" name="Rectangle 2"/>
          <p:cNvSpPr>
            <a:spLocks noRot="1" noChangeArrowheads="1" noTextEdit="1"/>
          </p:cNvSpPr>
          <p:nvPr>
            <p:ph type="sldImg"/>
          </p:nvPr>
        </p:nvSpPr>
        <p:spPr>
          <a:xfrm>
            <a:off x="1143000" y="685800"/>
            <a:ext cx="4572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43000" y="685800"/>
            <a:ext cx="4572000" cy="3429000"/>
          </a:xfrm>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134BD79-7A5E-44A7-AD09-9DBC7DE2C9E8}" type="slidenum">
              <a:rPr lang="en-IN" altLang="en-US" smtClean="0"/>
              <a:pPr eaLnBrk="1" hangingPunct="1">
                <a:spcBef>
                  <a:spcPct val="0"/>
                </a:spcBef>
              </a:pPr>
              <a:t>50</a:t>
            </a:fld>
            <a:endParaRPr lang="en-I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43000" y="685800"/>
            <a:ext cx="4572000" cy="3429000"/>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7EB0B07-7BEF-4C1A-BF9D-DE24159E8B93}" type="slidenum">
              <a:rPr lang="en-IN" altLang="en-US" smtClean="0"/>
              <a:pPr eaLnBrk="1" hangingPunct="1">
                <a:spcBef>
                  <a:spcPct val="0"/>
                </a:spcBef>
              </a:pPr>
              <a:t>51</a:t>
            </a:fld>
            <a:endParaRPr lang="en-I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19C823E6-FB8C-4AF9-A742-24A07380EB3B}" type="slidenum">
              <a:rPr lang="en-IN" altLang="en-US" smtClean="0"/>
              <a:pPr eaLnBrk="1" hangingPunct="1">
                <a:spcBef>
                  <a:spcPct val="0"/>
                </a:spcBef>
              </a:pPr>
              <a:t>52</a:t>
            </a:fld>
            <a:endParaRPr lang="en-IN" altLang="en-US" smtClean="0"/>
          </a:p>
        </p:txBody>
      </p:sp>
      <p:sp>
        <p:nvSpPr>
          <p:cNvPr id="103427" name="Rectangle 2"/>
          <p:cNvSpPr>
            <a:spLocks noRot="1" noChangeArrowheads="1" noTextEdit="1"/>
          </p:cNvSpPr>
          <p:nvPr>
            <p:ph type="sldImg"/>
          </p:nvPr>
        </p:nvSpPr>
        <p:spPr>
          <a:xfrm>
            <a:off x="1143000" y="685800"/>
            <a:ext cx="4572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e.g. A Bird may need only the fly behavior of an Airplane. In this case, it makes sense to extract it out as an interface / class / both and make it a member of both classes.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4E86AF9-856A-4F82-B2FF-6DC1AF341C04}" type="slidenum">
              <a:rPr lang="en-IN" altLang="en-US" smtClean="0"/>
              <a:pPr eaLnBrk="1" hangingPunct="1">
                <a:spcBef>
                  <a:spcPct val="0"/>
                </a:spcBef>
              </a:pPr>
              <a:t>53</a:t>
            </a:fld>
            <a:endParaRPr lang="en-IN" altLang="en-US" smtClean="0"/>
          </a:p>
        </p:txBody>
      </p:sp>
      <p:sp>
        <p:nvSpPr>
          <p:cNvPr id="104451" name="Rectangle 2"/>
          <p:cNvSpPr>
            <a:spLocks noRot="1" noChangeArrowheads="1" noTextEdit="1"/>
          </p:cNvSpPr>
          <p:nvPr>
            <p:ph type="sldImg"/>
          </p:nvPr>
        </p:nvSpPr>
        <p:spPr>
          <a:xfrm>
            <a:off x="1143000" y="685800"/>
            <a:ext cx="4572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http://stackoverflow.com/questions/383947/what-does-it-mean-to-program-to-an-interface</a:t>
            </a:r>
          </a:p>
          <a:p>
            <a:pPr eaLnBrk="1" hangingPunct="1"/>
            <a:r>
              <a:rPr lang="en-IN" altLang="en-US" smtClean="0">
                <a:ea typeface="ＭＳ Ｐゴシック" pitchFamily="34" charset="-128"/>
              </a:rPr>
              <a:t>http://fatagnus.com/program-to-an-interface-not-an-implementation/</a:t>
            </a:r>
          </a:p>
          <a:p>
            <a:pPr eaLnBrk="1" hangingPunct="1"/>
            <a:r>
              <a:rPr lang="en-IN" altLang="en-US" smtClean="0">
                <a:ea typeface="ＭＳ Ｐゴシック" pitchFamily="34" charset="-128"/>
              </a:rPr>
              <a:t>http://fatagnus.com/program-to-an-interface-not-an-implementation/</a:t>
            </a:r>
          </a:p>
          <a:p>
            <a:pPr eaLnBrk="1" hangingPunct="1"/>
            <a:endParaRPr lang="en-IN" altLang="en-US" smtClean="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43000" y="685800"/>
            <a:ext cx="4572000" cy="3429000"/>
          </a:xfrm>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95F090EE-CDAF-47F8-A94D-2C16CBAFFDBD}" type="slidenum">
              <a:rPr lang="en-IN" altLang="en-US" smtClean="0"/>
              <a:pPr eaLnBrk="1" hangingPunct="1">
                <a:spcBef>
                  <a:spcPct val="0"/>
                </a:spcBef>
              </a:pPr>
              <a:t>54</a:t>
            </a:fld>
            <a:endParaRPr lang="en-I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43000" y="685800"/>
            <a:ext cx="4572000"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109BDE63-120B-471B-A318-FC71FB6EE2F1}" type="slidenum">
              <a:rPr lang="en-IN" altLang="en-US" smtClean="0"/>
              <a:pPr eaLnBrk="1" hangingPunct="1">
                <a:spcBef>
                  <a:spcPct val="0"/>
                </a:spcBef>
              </a:pPr>
              <a:t>55</a:t>
            </a:fld>
            <a:endParaRPr lang="en-I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73B2C91-D11B-4AB8-BAC5-7309EF42B4A7}" type="slidenum">
              <a:rPr lang="en-IN" altLang="en-US" smtClean="0"/>
              <a:pPr eaLnBrk="1" hangingPunct="1">
                <a:spcBef>
                  <a:spcPct val="0"/>
                </a:spcBef>
              </a:pPr>
              <a:t>56</a:t>
            </a:fld>
            <a:endParaRPr lang="en-IN" altLang="en-US" smtClean="0"/>
          </a:p>
        </p:txBody>
      </p:sp>
      <p:sp>
        <p:nvSpPr>
          <p:cNvPr id="107523" name="Rectangle 2"/>
          <p:cNvSpPr>
            <a:spLocks noRo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Access to all public methods of the class (even if these are not meant to be exposed to the client - internal algorithmic implementations of different actions).</a:t>
            </a:r>
          </a:p>
          <a:p>
            <a:pPr eaLnBrk="1" hangingPunct="1"/>
            <a:endParaRPr lang="en-IN" alt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8ED8BEB-C1C1-4E28-8BB0-7A95ADB770CB}" type="slidenum">
              <a:rPr lang="en-IN" altLang="en-US" smtClean="0"/>
              <a:pPr eaLnBrk="1" hangingPunct="1">
                <a:spcBef>
                  <a:spcPct val="0"/>
                </a:spcBef>
              </a:pPr>
              <a:t>10</a:t>
            </a:fld>
            <a:endParaRPr lang="en-IN" altLang="en-US" smtClean="0"/>
          </a:p>
        </p:txBody>
      </p:sp>
      <p:sp>
        <p:nvSpPr>
          <p:cNvPr id="71683" name="Rectangle 2"/>
          <p:cNvSpPr>
            <a:spLocks noRot="1" noChangeArrowheads="1" noTextEdit="1"/>
          </p:cNvSpPr>
          <p:nvPr>
            <p:ph type="sldImg"/>
          </p:nvPr>
        </p:nvSpPr>
        <p:spPr>
          <a:xfrm>
            <a:off x="1143000" y="685800"/>
            <a:ext cx="4572000"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43000" y="685800"/>
            <a:ext cx="4572000" cy="3429000"/>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C64F530-DA8F-4DE7-91AF-8D7B918F79AB}" type="slidenum">
              <a:rPr lang="en-IN" altLang="en-US" smtClean="0"/>
              <a:pPr eaLnBrk="1" hangingPunct="1">
                <a:spcBef>
                  <a:spcPct val="0"/>
                </a:spcBef>
              </a:pPr>
              <a:t>57</a:t>
            </a:fld>
            <a:endParaRPr lang="en-I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DBF7E92-FB65-4103-A51D-E0D0FEB547E4}" type="slidenum">
              <a:rPr lang="en-IN" altLang="en-US" smtClean="0"/>
              <a:pPr eaLnBrk="1" hangingPunct="1">
                <a:spcBef>
                  <a:spcPct val="0"/>
                </a:spcBef>
              </a:pPr>
              <a:t>58</a:t>
            </a:fld>
            <a:endParaRPr lang="en-IN" altLang="en-US" smtClean="0"/>
          </a:p>
        </p:txBody>
      </p:sp>
      <p:sp>
        <p:nvSpPr>
          <p:cNvPr id="109571" name="Rectangle 2"/>
          <p:cNvSpPr>
            <a:spLocks noRot="1" noChangeArrowheads="1" noTextEdit="1"/>
          </p:cNvSpPr>
          <p:nvPr>
            <p:ph type="sldImg"/>
          </p:nvPr>
        </p:nvSpPr>
        <p:spPr>
          <a:xfrm>
            <a:off x="1143000" y="685800"/>
            <a:ext cx="4572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b="1" smtClean="0">
                <a:ea typeface="ＭＳ Ｐゴシック" pitchFamily="34" charset="-128"/>
              </a:rPr>
              <a:t>Differentiated “what”(Interface) versus “How”(Implementation).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43000" y="685800"/>
            <a:ext cx="4572000" cy="34290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11B8D66-85D8-4FA7-94E3-E1213499F56A}" type="slidenum">
              <a:rPr lang="en-IN" altLang="en-US" smtClean="0"/>
              <a:pPr eaLnBrk="1" hangingPunct="1">
                <a:spcBef>
                  <a:spcPct val="0"/>
                </a:spcBef>
              </a:pPr>
              <a:t>11</a:t>
            </a:fld>
            <a:endParaRPr lang="en-I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8EE7D6C-FF05-49BF-B768-98C1697586F3}" type="slidenum">
              <a:rPr lang="en-IN" altLang="en-US" smtClean="0"/>
              <a:pPr eaLnBrk="1" hangingPunct="1">
                <a:spcBef>
                  <a:spcPct val="0"/>
                </a:spcBef>
              </a:pPr>
              <a:t>12</a:t>
            </a:fld>
            <a:endParaRPr lang="en-IN" altLang="en-US" smtClean="0"/>
          </a:p>
        </p:txBody>
      </p:sp>
      <p:sp>
        <p:nvSpPr>
          <p:cNvPr id="73731" name="Rectangle 2"/>
          <p:cNvSpPr>
            <a:spLocks noRot="1" noChangeArrowheads="1" noTextEdit="1"/>
          </p:cNvSpPr>
          <p:nvPr>
            <p:ph type="sldImg"/>
          </p:nvPr>
        </p:nvSpPr>
        <p:spPr>
          <a:xfrm>
            <a:off x="1143000" y="685800"/>
            <a:ext cx="4572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859C306-C534-4B49-A9AC-570CC46A334E}" type="slidenum">
              <a:rPr lang="en-IN" altLang="en-US" smtClean="0"/>
              <a:pPr eaLnBrk="1" hangingPunct="1">
                <a:spcBef>
                  <a:spcPct val="0"/>
                </a:spcBef>
              </a:pPr>
              <a:t>13</a:t>
            </a:fld>
            <a:endParaRPr lang="en-IN" altLang="en-US" smtClean="0"/>
          </a:p>
        </p:txBody>
      </p:sp>
      <p:sp>
        <p:nvSpPr>
          <p:cNvPr id="74755" name="Rectangle 2"/>
          <p:cNvSpPr>
            <a:spLocks noRot="1" noChangeArrowheads="1" noTextEdit="1"/>
          </p:cNvSpPr>
          <p:nvPr>
            <p:ph type="sldImg"/>
          </p:nvPr>
        </p:nvSpPr>
        <p:spPr>
          <a:xfrm>
            <a:off x="1143000" y="685800"/>
            <a:ext cx="4572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http://javaboutique.internet.com/tutorials/JavaOO/index2.html</a:t>
            </a:r>
          </a:p>
          <a:p>
            <a:pPr eaLnBrk="1" hangingPunct="1"/>
            <a:endParaRPr lang="en-IN" altLang="en-US" smtClean="0">
              <a:ea typeface="ＭＳ Ｐゴシック" pitchFamily="34" charset="-128"/>
            </a:endParaRPr>
          </a:p>
          <a:p>
            <a:pPr eaLnBrk="1" hangingPunct="1"/>
            <a:r>
              <a:rPr lang="en-IN" altLang="en-US" smtClean="0">
                <a:ea typeface="ＭＳ Ｐゴシック" pitchFamily="34" charset="-128"/>
              </a:rPr>
              <a:t>It is all about allowing change without modifying existing code.</a:t>
            </a:r>
          </a:p>
          <a:p>
            <a:pPr eaLnBrk="1" hangingPunct="1"/>
            <a:endParaRPr lang="en-IN" altLang="en-US" smtClean="0">
              <a:ea typeface="ＭＳ Ｐゴシック" pitchFamily="34" charset="-128"/>
            </a:endParaRPr>
          </a:p>
          <a:p>
            <a:pPr eaLnBrk="1" hangingPunct="1"/>
            <a:r>
              <a:rPr lang="en-IN" altLang="en-US" smtClean="0">
                <a:ea typeface="ＭＳ Ｐゴシック" pitchFamily="34" charset="-128"/>
              </a:rPr>
              <a:t>It is really combination of encapsulation and abstraction.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43000" y="685800"/>
            <a:ext cx="4572000" cy="34290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FB88A05-BD9E-471C-945A-17C35F3A9D9C}" type="slidenum">
              <a:rPr lang="en-IN" altLang="en-US" smtClean="0"/>
              <a:pPr eaLnBrk="1" hangingPunct="1">
                <a:spcBef>
                  <a:spcPct val="0"/>
                </a:spcBef>
              </a:pPr>
              <a:t>15</a:t>
            </a:fld>
            <a:endParaRPr lang="en-I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43000" y="685800"/>
            <a:ext cx="4572000" cy="34290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4B64C77-DC21-4BF5-8EE4-98F80828CFD6}" type="slidenum">
              <a:rPr lang="en-IN" altLang="en-US" smtClean="0"/>
              <a:pPr eaLnBrk="1" hangingPunct="1">
                <a:spcBef>
                  <a:spcPct val="0"/>
                </a:spcBef>
              </a:pPr>
              <a:t>16</a:t>
            </a:fld>
            <a:endParaRPr lang="en-I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800">
                <a:latin typeface="Georgia" panose="02040502050405020303" pitchFamily="18" charset="0"/>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marL="231775" indent="-231775">
              <a:lnSpc>
                <a:spcPts val="1400"/>
              </a:lnSpc>
              <a:spcBef>
                <a:spcPts val="400"/>
              </a:spcBef>
              <a:spcAft>
                <a:spcPts val="0"/>
              </a:spcAft>
              <a:buFont typeface="Wingdings" panose="05000000000000000000" pitchFamily="2" charset="2"/>
              <a:buChar char="Ø"/>
              <a:defRPr sz="1800">
                <a:latin typeface="Georgia" panose="02040502050405020303" pitchFamily="18" charset="0"/>
              </a:defRPr>
            </a:lvl1pPr>
            <a:lvl2pPr marL="463550" indent="-230188">
              <a:lnSpc>
                <a:spcPts val="1400"/>
              </a:lnSpc>
              <a:spcBef>
                <a:spcPts val="400"/>
              </a:spcBef>
              <a:spcAft>
                <a:spcPts val="0"/>
              </a:spcAft>
              <a:buFont typeface="Wingdings" panose="05000000000000000000" pitchFamily="2" charset="2"/>
              <a:buChar char="ü"/>
              <a:defRPr sz="1600"/>
            </a:lvl2pPr>
            <a:lvl3pPr>
              <a:lnSpc>
                <a:spcPts val="1400"/>
              </a:lnSpc>
              <a:spcBef>
                <a:spcPts val="400"/>
              </a:spcBef>
              <a:spcAft>
                <a:spcPts val="0"/>
              </a:spcAft>
              <a:defRPr sz="14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643338"/>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977" y="522288"/>
            <a:ext cx="10978407" cy="501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629"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1174"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607947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11016" y="990600"/>
            <a:ext cx="5479275"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6506403" y="990600"/>
            <a:ext cx="5479275"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488160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 id="2147483717" r:id="rId25"/>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49.png"/><Relationship Id="rId5" Type="http://schemas.openxmlformats.org/officeDocument/2006/relationships/image" Target="../media/image14.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5.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3.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24.xml"/><Relationship Id="rId5" Type="http://schemas.openxmlformats.org/officeDocument/2006/relationships/image" Target="../media/image67.png"/><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36.xml"/><Relationship Id="rId1" Type="http://schemas.openxmlformats.org/officeDocument/2006/relationships/slideLayout" Target="../slideLayouts/slideLayout24.xml"/><Relationship Id="rId5" Type="http://schemas.openxmlformats.org/officeDocument/2006/relationships/image" Target="../media/image76.jpeg"/><Relationship Id="rId4" Type="http://schemas.openxmlformats.org/officeDocument/2006/relationships/image" Target="../media/image75.jpeg"/></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24.xml"/><Relationship Id="rId5" Type="http://schemas.openxmlformats.org/officeDocument/2006/relationships/image" Target="../media/image80.png"/><Relationship Id="rId4" Type="http://schemas.openxmlformats.org/officeDocument/2006/relationships/image" Target="../media/image7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4.xml"/><Relationship Id="rId6" Type="http://schemas.openxmlformats.org/officeDocument/2006/relationships/image" Target="../media/image81.png"/><Relationship Id="rId5" Type="http://schemas.openxmlformats.org/officeDocument/2006/relationships/image" Target="../media/image79.png"/><Relationship Id="rId4" Type="http://schemas.openxmlformats.org/officeDocument/2006/relationships/image" Target="../media/image78.png"/></Relationships>
</file>

<file path=ppt/slides/_rels/slide58.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hyperlink" Target="https://scotch.io/bar-talk/s-o-l-i-d-the-first-five-principles-of-object-oriented-design" TargetMode="External"/><Relationship Id="rId2" Type="http://schemas.openxmlformats.org/officeDocument/2006/relationships/hyperlink" Target="https://en.wikipedia.org/wiki/SOLID_(object-oriented_design)" TargetMode="Externa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4.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dirty="0"/>
              <a:t>Design </a:t>
            </a:r>
            <a:r>
              <a:rPr lang="en-US" altLang="en-US" dirty="0" smtClean="0"/>
              <a:t>Principles (SOLID)</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 1</a:t>
            </a:r>
            <a:r>
              <a:rPr lang="en-US" dirty="0" smtClean="0">
                <a:latin typeface="+mj-lt"/>
              </a:rPr>
              <a:t>,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7868" y="457200"/>
            <a:ext cx="10978407" cy="501650"/>
          </a:xfrm>
        </p:spPr>
        <p:txBody>
          <a:bodyPr/>
          <a:lstStyle/>
          <a:p>
            <a:r>
              <a:rPr lang="en-US" altLang="en-US" smtClean="0"/>
              <a:t>Solution#1 | Problems</a:t>
            </a:r>
          </a:p>
        </p:txBody>
      </p:sp>
      <p:sp>
        <p:nvSpPr>
          <p:cNvPr id="15363" name="Rectangle 6"/>
          <p:cNvSpPr>
            <a:spLocks noGrp="1" noChangeArrowheads="1"/>
          </p:cNvSpPr>
          <p:nvPr>
            <p:ph type="body" sz="half" idx="1"/>
          </p:nvPr>
        </p:nvSpPr>
        <p:spPr>
          <a:xfrm>
            <a:off x="579817" y="1206500"/>
            <a:ext cx="10694847" cy="5118100"/>
          </a:xfrm>
          <a:noFill/>
        </p:spPr>
        <p:txBody>
          <a:bodyPr/>
          <a:lstStyle/>
          <a:p>
            <a:r>
              <a:rPr lang="en-IN" altLang="en-US" sz="1600" smtClean="0"/>
              <a:t>Responsibility means “Reason for a change” (in context of SRP).</a:t>
            </a:r>
          </a:p>
          <a:p>
            <a:r>
              <a:rPr lang="en-IN" altLang="en-US" sz="1600" smtClean="0"/>
              <a:t>Modem class has the following responsibilities:</a:t>
            </a:r>
          </a:p>
          <a:p>
            <a:pPr marL="746125" lvl="1"/>
            <a:r>
              <a:rPr lang="en-IN" altLang="en-US" sz="1400" smtClean="0"/>
              <a:t>Connection Related</a:t>
            </a:r>
          </a:p>
          <a:p>
            <a:pPr marL="746125" lvl="1"/>
            <a:r>
              <a:rPr lang="en-IN" altLang="en-US" sz="1400" smtClean="0"/>
              <a:t>Data Transmission Related</a:t>
            </a:r>
          </a:p>
          <a:p>
            <a:pPr marL="746125" lvl="1"/>
            <a:r>
              <a:rPr lang="en-IN" altLang="en-US" sz="1400" smtClean="0"/>
              <a:t>Drawing related</a:t>
            </a:r>
          </a:p>
          <a:p>
            <a:pPr marL="746125" lvl="1"/>
            <a:endParaRPr lang="en-IN" altLang="en-US" sz="1400" smtClean="0"/>
          </a:p>
          <a:p>
            <a:r>
              <a:rPr lang="en-IN" altLang="en-US" sz="1600" smtClean="0"/>
              <a:t>InternetGUI application will have the access to methods which it does not require. (deployment overhead)</a:t>
            </a:r>
          </a:p>
          <a:p>
            <a:r>
              <a:rPr lang="en-IN" altLang="en-US" sz="1600" smtClean="0"/>
              <a:t>If only draw method is changed, redeployment required in both the applications.</a:t>
            </a:r>
          </a:p>
          <a:p>
            <a:endParaRPr lang="en-IN" altLang="en-US" sz="1600" smtClean="0"/>
          </a:p>
          <a:p>
            <a:pPr marL="746125" lvl="1"/>
            <a:endParaRPr lang="en-IN" altLang="en-US" sz="1400" smtClean="0"/>
          </a:p>
        </p:txBody>
      </p:sp>
    </p:spTree>
    <p:extLst>
      <p:ext uri="{BB962C8B-B14F-4D97-AF65-F5344CB8AC3E}">
        <p14:creationId xmlns:p14="http://schemas.microsoft.com/office/powerpoint/2010/main" val="40937087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744" y="465139"/>
            <a:ext cx="394443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4623" name="Picture 15" descr="SNAGHTML16fd4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34" y="211139"/>
            <a:ext cx="7491049"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4625" name="Picture 17" descr="SNAGHTML1703b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3284" y="2387600"/>
            <a:ext cx="693239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4627" name="Picture 19" descr="SNAGHTML17109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285" y="4911725"/>
            <a:ext cx="6589584"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3220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04623"/>
                                        </p:tgtEl>
                                        <p:attrNameLst>
                                          <p:attrName>style.visibility</p:attrName>
                                        </p:attrNameLst>
                                      </p:cBhvr>
                                      <p:to>
                                        <p:strVal val="visible"/>
                                      </p:to>
                                    </p:set>
                                    <p:animEffect transition="in" filter="checkerboard(across)">
                                      <p:cBhvr>
                                        <p:cTn id="7" dur="500"/>
                                        <p:tgtEl>
                                          <p:spTgt spid="1604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04625"/>
                                        </p:tgtEl>
                                        <p:attrNameLst>
                                          <p:attrName>style.visibility</p:attrName>
                                        </p:attrNameLst>
                                      </p:cBhvr>
                                      <p:to>
                                        <p:strVal val="visible"/>
                                      </p:to>
                                    </p:set>
                                    <p:animEffect transition="in" filter="checkerboard(across)">
                                      <p:cBhvr>
                                        <p:cTn id="12" dur="500"/>
                                        <p:tgtEl>
                                          <p:spTgt spid="1604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604627"/>
                                        </p:tgtEl>
                                        <p:attrNameLst>
                                          <p:attrName>style.visibility</p:attrName>
                                        </p:attrNameLst>
                                      </p:cBhvr>
                                      <p:to>
                                        <p:strVal val="visible"/>
                                      </p:to>
                                    </p:set>
                                    <p:animEffect transition="in" filter="checkerboard(across)">
                                      <p:cBhvr>
                                        <p:cTn id="17" dur="500"/>
                                        <p:tgtEl>
                                          <p:spTgt spid="160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07868" y="457200"/>
            <a:ext cx="10978407" cy="501650"/>
          </a:xfrm>
        </p:spPr>
        <p:txBody>
          <a:bodyPr/>
          <a:lstStyle/>
          <a:p>
            <a:r>
              <a:rPr lang="en-US" altLang="en-US" smtClean="0"/>
              <a:t>Advantages</a:t>
            </a:r>
          </a:p>
        </p:txBody>
      </p:sp>
      <p:sp>
        <p:nvSpPr>
          <p:cNvPr id="17411" name="Rectangle 3"/>
          <p:cNvSpPr>
            <a:spLocks noGrp="1" noChangeArrowheads="1"/>
          </p:cNvSpPr>
          <p:nvPr>
            <p:ph type="body" sz="half" idx="1"/>
          </p:nvPr>
        </p:nvSpPr>
        <p:spPr>
          <a:xfrm>
            <a:off x="486707" y="1447800"/>
            <a:ext cx="10694847" cy="5118100"/>
          </a:xfrm>
        </p:spPr>
        <p:txBody>
          <a:bodyPr/>
          <a:lstStyle/>
          <a:p>
            <a:pPr algn="just"/>
            <a:r>
              <a:rPr lang="en-IN" altLang="en-US" sz="1600" smtClean="0"/>
              <a:t>Code complexity reduced.</a:t>
            </a:r>
          </a:p>
          <a:p>
            <a:pPr algn="just"/>
            <a:r>
              <a:rPr lang="en-IN" altLang="en-US" sz="1600" smtClean="0"/>
              <a:t>Improved Readability.</a:t>
            </a:r>
          </a:p>
          <a:p>
            <a:pPr algn="just"/>
            <a:r>
              <a:rPr lang="en-IN" altLang="en-US" sz="1600" smtClean="0"/>
              <a:t>Reduced Coupling.</a:t>
            </a:r>
          </a:p>
          <a:p>
            <a:pPr algn="just"/>
            <a:r>
              <a:rPr lang="en-IN" altLang="en-US" sz="1600" smtClean="0"/>
              <a:t>Code has better chances of cleanly evolving.</a:t>
            </a:r>
          </a:p>
        </p:txBody>
      </p:sp>
      <p:pic>
        <p:nvPicPr>
          <p:cNvPr id="17412" name="Picture 5" descr="SingleResponsibilityPrinciple2_710608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347" y="2938464"/>
            <a:ext cx="7666686"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8107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7868" y="457200"/>
            <a:ext cx="10978407" cy="501650"/>
          </a:xfrm>
        </p:spPr>
        <p:txBody>
          <a:bodyPr/>
          <a:lstStyle/>
          <a:p>
            <a:r>
              <a:rPr lang="en-US" altLang="en-US" smtClean="0"/>
              <a:t>The Open-Closed Principle (OCP)</a:t>
            </a:r>
          </a:p>
        </p:txBody>
      </p:sp>
      <p:sp>
        <p:nvSpPr>
          <p:cNvPr id="18435" name="Rectangle 3"/>
          <p:cNvSpPr>
            <a:spLocks noGrp="1" noChangeArrowheads="1"/>
          </p:cNvSpPr>
          <p:nvPr>
            <p:ph type="body" sz="half" idx="1"/>
          </p:nvPr>
        </p:nvSpPr>
        <p:spPr>
          <a:xfrm>
            <a:off x="486707" y="1447800"/>
            <a:ext cx="10694847" cy="5118100"/>
          </a:xfrm>
        </p:spPr>
        <p:txBody>
          <a:bodyPr/>
          <a:lstStyle/>
          <a:p>
            <a:pPr algn="just"/>
            <a:r>
              <a:rPr lang="en-IN" altLang="en-US" sz="1600" smtClean="0"/>
              <a:t>A software module (classes, functions and modules) should be </a:t>
            </a:r>
            <a:r>
              <a:rPr lang="en-IN" altLang="en-US" sz="1600" smtClean="0">
                <a:solidFill>
                  <a:schemeClr val="accent1"/>
                </a:solidFill>
              </a:rPr>
              <a:t>open for extension</a:t>
            </a:r>
            <a:r>
              <a:rPr lang="en-IN" altLang="en-US" sz="1600" smtClean="0"/>
              <a:t> and </a:t>
            </a:r>
            <a:r>
              <a:rPr lang="en-IN" altLang="en-US" sz="1600" smtClean="0">
                <a:solidFill>
                  <a:schemeClr val="accent1"/>
                </a:solidFill>
              </a:rPr>
              <a:t>closed for modification</a:t>
            </a:r>
            <a:r>
              <a:rPr lang="en-IN" altLang="en-US" sz="1600" smtClean="0"/>
              <a:t>.</a:t>
            </a:r>
          </a:p>
          <a:p>
            <a:pPr algn="just"/>
            <a:r>
              <a:rPr lang="en-US" altLang="en-US" sz="1600" smtClean="0"/>
              <a:t>Consider it when writing your classes to make sure that when you need to extend their behavior you don’t have to </a:t>
            </a:r>
            <a:r>
              <a:rPr lang="en-US" altLang="en-US" sz="1600" smtClean="0">
                <a:solidFill>
                  <a:schemeClr val="accent1"/>
                </a:solidFill>
              </a:rPr>
              <a:t>change</a:t>
            </a:r>
            <a:r>
              <a:rPr lang="en-US" altLang="en-US" sz="1600" smtClean="0"/>
              <a:t> the class but to </a:t>
            </a:r>
            <a:r>
              <a:rPr lang="en-US" altLang="en-US" sz="1600" smtClean="0">
                <a:solidFill>
                  <a:schemeClr val="accent1"/>
                </a:solidFill>
              </a:rPr>
              <a:t>extend</a:t>
            </a:r>
            <a:r>
              <a:rPr lang="en-US" altLang="en-US" sz="1600" smtClean="0"/>
              <a:t> it.</a:t>
            </a:r>
          </a:p>
          <a:p>
            <a:pPr algn="just"/>
            <a:r>
              <a:rPr lang="en-US" altLang="en-US" sz="1600" smtClean="0"/>
              <a:t>This principle is applicable when you change the software but it should support </a:t>
            </a:r>
            <a:r>
              <a:rPr lang="en-US" altLang="en-US" sz="1600" smtClean="0">
                <a:solidFill>
                  <a:schemeClr val="accent1"/>
                </a:solidFill>
              </a:rPr>
              <a:t>backward compatibility</a:t>
            </a:r>
            <a:r>
              <a:rPr lang="en-US" altLang="en-US" sz="1600" smtClean="0"/>
              <a:t>, </a:t>
            </a:r>
            <a:r>
              <a:rPr lang="en-US" altLang="en-US" sz="1600" smtClean="0">
                <a:solidFill>
                  <a:schemeClr val="accent1"/>
                </a:solidFill>
              </a:rPr>
              <a:t>regression testing </a:t>
            </a:r>
            <a:r>
              <a:rPr lang="en-US" altLang="en-US" sz="1600" smtClean="0"/>
              <a:t>etc.</a:t>
            </a:r>
          </a:p>
          <a:p>
            <a:pPr algn="just"/>
            <a:r>
              <a:rPr lang="en-US" altLang="en-US" sz="1600" smtClean="0"/>
              <a:t>Open Close Principle can be ensured by use of </a:t>
            </a:r>
            <a:r>
              <a:rPr lang="en-US" altLang="en-US" sz="1600" smtClean="0">
                <a:solidFill>
                  <a:schemeClr val="accent1"/>
                </a:solidFill>
              </a:rPr>
              <a:t>Abstract Classes and concrete classes</a:t>
            </a:r>
            <a:r>
              <a:rPr lang="en-US" altLang="en-US" sz="1600" smtClean="0"/>
              <a:t> for implementing their behavior.</a:t>
            </a:r>
            <a:endParaRPr lang="en-IN" altLang="en-US" sz="1600" smtClean="0"/>
          </a:p>
          <a:p>
            <a:pPr algn="just"/>
            <a:r>
              <a:rPr lang="en-US" altLang="en-US" smtClean="0"/>
              <a:t>Some particular cases of OCP are </a:t>
            </a:r>
            <a:r>
              <a:rPr lang="en-US" altLang="en-US" smtClean="0">
                <a:solidFill>
                  <a:schemeClr val="accent1"/>
                </a:solidFill>
              </a:rPr>
              <a:t>Template Pattern </a:t>
            </a:r>
            <a:r>
              <a:rPr lang="en-US" altLang="en-US" smtClean="0"/>
              <a:t>and </a:t>
            </a:r>
            <a:r>
              <a:rPr lang="en-US" altLang="en-US" smtClean="0">
                <a:solidFill>
                  <a:schemeClr val="accent1"/>
                </a:solidFill>
              </a:rPr>
              <a:t>Strategy Pattern</a:t>
            </a:r>
            <a:r>
              <a:rPr lang="en-US" altLang="en-US" smtClean="0"/>
              <a:t>.</a:t>
            </a:r>
            <a:endParaRPr lang="en-IN" altLang="en-US" smtClean="0"/>
          </a:p>
          <a:p>
            <a:pPr algn="just">
              <a:buFont typeface="Wingdings" panose="05000000000000000000" pitchFamily="2" charset="2"/>
              <a:buNone/>
            </a:pPr>
            <a:r>
              <a:rPr lang="en-IN" altLang="en-US" smtClean="0"/>
              <a:t>	</a:t>
            </a:r>
            <a:endParaRPr lang="en-US" altLang="en-US" smtClean="0"/>
          </a:p>
          <a:p>
            <a:pPr algn="just">
              <a:buFont typeface="Wingdings" panose="05000000000000000000" pitchFamily="2" charset="2"/>
              <a:buNone/>
            </a:pPr>
            <a:endParaRPr lang="en-IN" altLang="en-US" smtClean="0"/>
          </a:p>
          <a:p>
            <a:pPr algn="just">
              <a:buFont typeface="Wingdings" panose="05000000000000000000" pitchFamily="2" charset="2"/>
              <a:buNone/>
            </a:pPr>
            <a:endParaRPr lang="en-US" altLang="en-US" smtClean="0"/>
          </a:p>
        </p:txBody>
      </p:sp>
    </p:spTree>
    <p:extLst>
      <p:ext uri="{BB962C8B-B14F-4D97-AF65-F5344CB8AC3E}">
        <p14:creationId xmlns:p14="http://schemas.microsoft.com/office/powerpoint/2010/main" val="32945562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Problem Statement</a:t>
            </a:r>
          </a:p>
        </p:txBody>
      </p:sp>
      <p:sp>
        <p:nvSpPr>
          <p:cNvPr id="3" name="Content Placeholder 2"/>
          <p:cNvSpPr>
            <a:spLocks noGrp="1"/>
          </p:cNvSpPr>
          <p:nvPr>
            <p:ph idx="4294967295"/>
          </p:nvPr>
        </p:nvSpPr>
        <p:spPr>
          <a:xfrm>
            <a:off x="594629" y="1282700"/>
            <a:ext cx="10969943" cy="4648200"/>
          </a:xfrm>
        </p:spPr>
        <p:txBody>
          <a:bodyPr/>
          <a:lstStyle/>
          <a:p>
            <a:pPr>
              <a:lnSpc>
                <a:spcPct val="100000"/>
              </a:lnSpc>
              <a:defRPr/>
            </a:pPr>
            <a:r>
              <a:rPr lang="en-IN" altLang="en-US" sz="1600" dirty="0" smtClean="0"/>
              <a:t>Design a </a:t>
            </a:r>
            <a:r>
              <a:rPr lang="en-IN" altLang="en-US" sz="1600" i="1" dirty="0" smtClean="0"/>
              <a:t>banking application</a:t>
            </a:r>
            <a:r>
              <a:rPr lang="en-IN" altLang="en-US" sz="1600" dirty="0" smtClean="0"/>
              <a:t> in which a particular loan is passed through a </a:t>
            </a:r>
            <a:r>
              <a:rPr lang="en-IN" altLang="en-US" sz="1600" i="1" dirty="0" smtClean="0"/>
              <a:t>software module</a:t>
            </a:r>
            <a:r>
              <a:rPr lang="en-IN" altLang="en-US" sz="1600" dirty="0" smtClean="0"/>
              <a:t> for approval. This software module approves the loan only if the balance in the applicant’s bank account is above certain value.</a:t>
            </a:r>
          </a:p>
          <a:p>
            <a:pPr marL="0" indent="0">
              <a:buFont typeface="Wingdings" panose="05000000000000000000" pitchFamily="2" charset="2"/>
              <a:buNone/>
              <a:defRPr/>
            </a:pPr>
            <a:endParaRPr lang="en-US" dirty="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783" y="2235200"/>
            <a:ext cx="5294521"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220010"/>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altLang="en-US" sz="3200" smtClean="0"/>
              <a:t>UML Diagram</a:t>
            </a:r>
          </a:p>
        </p:txBody>
      </p:sp>
      <p:pic>
        <p:nvPicPr>
          <p:cNvPr id="4" name="Picture 3" descr="OCP_problem1.bmp"/>
          <p:cNvPicPr>
            <a:picLocks noChangeAspect="1"/>
          </p:cNvPicPr>
          <p:nvPr/>
        </p:nvPicPr>
        <p:blipFill>
          <a:blip r:embed="rId3"/>
          <a:stretch>
            <a:fillRect/>
          </a:stretch>
        </p:blipFill>
        <p:spPr>
          <a:xfrm>
            <a:off x="2734021" y="1752600"/>
            <a:ext cx="6407598" cy="407035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8759525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8538" name="Picture 10" descr="SNAGHTML93e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78" y="211138"/>
            <a:ext cx="5935703"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8540" name="Picture 12" descr="SNAGHTMLa059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7805" y="4075113"/>
            <a:ext cx="5944168"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5351" y="1063626"/>
            <a:ext cx="4953827"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495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58538"/>
                                        </p:tgtEl>
                                        <p:attrNameLst>
                                          <p:attrName>style.visibility</p:attrName>
                                        </p:attrNameLst>
                                      </p:cBhvr>
                                      <p:to>
                                        <p:strVal val="visible"/>
                                      </p:to>
                                    </p:set>
                                    <p:animEffect transition="in" filter="fade">
                                      <p:cBhvr>
                                        <p:cTn id="7" dur="500"/>
                                        <p:tgtEl>
                                          <p:spTgt spid="1558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58540"/>
                                        </p:tgtEl>
                                        <p:attrNameLst>
                                          <p:attrName>style.visibility</p:attrName>
                                        </p:attrNameLst>
                                      </p:cBhvr>
                                      <p:to>
                                        <p:strVal val="visible"/>
                                      </p:to>
                                    </p:set>
                                    <p:animEffect transition="in" filter="fade">
                                      <p:cBhvr>
                                        <p:cTn id="12" dur="500"/>
                                        <p:tgtEl>
                                          <p:spTgt spid="1558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07868" y="457200"/>
            <a:ext cx="10978407" cy="501650"/>
          </a:xfrm>
        </p:spPr>
        <p:txBody>
          <a:bodyPr/>
          <a:lstStyle/>
          <a:p>
            <a:r>
              <a:rPr lang="en-US" altLang="en-US" smtClean="0"/>
              <a:t>Problem in Solution#1</a:t>
            </a:r>
          </a:p>
        </p:txBody>
      </p:sp>
      <p:sp>
        <p:nvSpPr>
          <p:cNvPr id="1559555" name="Rectangle 3"/>
          <p:cNvSpPr>
            <a:spLocks noGrp="1" noChangeArrowheads="1"/>
          </p:cNvSpPr>
          <p:nvPr>
            <p:ph type="body" sz="half" idx="1"/>
          </p:nvPr>
        </p:nvSpPr>
        <p:spPr>
          <a:xfrm>
            <a:off x="486707" y="1447800"/>
            <a:ext cx="10694847" cy="5118100"/>
          </a:xfrm>
        </p:spPr>
        <p:txBody>
          <a:bodyPr/>
          <a:lstStyle/>
          <a:p>
            <a:pPr algn="just"/>
            <a:r>
              <a:rPr lang="en-IN" altLang="en-US" sz="1600" smtClean="0"/>
              <a:t>High Coupling between </a:t>
            </a:r>
            <a:r>
              <a:rPr lang="en-IN" altLang="en-US" sz="1600" i="1" smtClean="0"/>
              <a:t>LoanRequestHandler</a:t>
            </a:r>
            <a:r>
              <a:rPr lang="en-IN" altLang="en-US" sz="1600" smtClean="0"/>
              <a:t> and </a:t>
            </a:r>
            <a:r>
              <a:rPr lang="en-IN" altLang="en-US" sz="1600" i="1" smtClean="0"/>
              <a:t>PersonalLoanValidator</a:t>
            </a:r>
            <a:r>
              <a:rPr lang="en-IN" altLang="en-US" sz="1600" smtClean="0"/>
              <a:t>.</a:t>
            </a:r>
          </a:p>
          <a:p>
            <a:pPr algn="just"/>
            <a:r>
              <a:rPr lang="en-IN" altLang="en-US" sz="1600" smtClean="0"/>
              <a:t>Every time bank decides to provide a different type of loan, modifications are required in both the classes.</a:t>
            </a:r>
          </a:p>
          <a:p>
            <a:pPr algn="just"/>
            <a:endParaRPr lang="en-IN" altLang="en-US" sz="1600" smtClean="0"/>
          </a:p>
          <a:p>
            <a:pPr algn="just"/>
            <a:endParaRPr lang="en-IN" altLang="en-US" sz="1600" smtClean="0"/>
          </a:p>
          <a:p>
            <a:pPr algn="just"/>
            <a:r>
              <a:rPr lang="en-IN" altLang="en-US" sz="1600" smtClean="0"/>
              <a:t>How to solve above design problems?</a:t>
            </a:r>
          </a:p>
          <a:p>
            <a:pPr algn="just"/>
            <a:endParaRPr lang="en-IN" altLang="en-US" sz="1600" smtClean="0"/>
          </a:p>
          <a:p>
            <a:pPr algn="just"/>
            <a:r>
              <a:rPr lang="en-IN" altLang="en-US" sz="1600" smtClean="0"/>
              <a:t>Avoid the strong coupling between the two classes.</a:t>
            </a:r>
          </a:p>
          <a:p>
            <a:pPr algn="just"/>
            <a:r>
              <a:rPr lang="en-IN" altLang="en-US" sz="1600" smtClean="0"/>
              <a:t>Abstract the common loan validator and use this abstracted entity in the </a:t>
            </a:r>
            <a:r>
              <a:rPr lang="en-IN" altLang="en-US" sz="1600" i="1" smtClean="0"/>
              <a:t>LoanRequestHandler</a:t>
            </a:r>
            <a:r>
              <a:rPr lang="en-IN" altLang="en-US" sz="1600" smtClean="0"/>
              <a:t>. </a:t>
            </a:r>
          </a:p>
        </p:txBody>
      </p:sp>
    </p:spTree>
    <p:extLst>
      <p:ext uri="{BB962C8B-B14F-4D97-AF65-F5344CB8AC3E}">
        <p14:creationId xmlns:p14="http://schemas.microsoft.com/office/powerpoint/2010/main" val="4155315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59555">
                                            <p:txEl>
                                              <p:pRg st="0" end="0"/>
                                            </p:txEl>
                                          </p:spTgt>
                                        </p:tgtEl>
                                        <p:attrNameLst>
                                          <p:attrName>style.visibility</p:attrName>
                                        </p:attrNameLst>
                                      </p:cBhvr>
                                      <p:to>
                                        <p:strVal val="visible"/>
                                      </p:to>
                                    </p:set>
                                    <p:animEffect transition="in" filter="checkerboard(across)">
                                      <p:cBhvr>
                                        <p:cTn id="7" dur="500"/>
                                        <p:tgtEl>
                                          <p:spTgt spid="155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59555">
                                            <p:txEl>
                                              <p:pRg st="1" end="1"/>
                                            </p:txEl>
                                          </p:spTgt>
                                        </p:tgtEl>
                                        <p:attrNameLst>
                                          <p:attrName>style.visibility</p:attrName>
                                        </p:attrNameLst>
                                      </p:cBhvr>
                                      <p:to>
                                        <p:strVal val="visible"/>
                                      </p:to>
                                    </p:set>
                                    <p:animEffect transition="in" filter="checkerboard(across)">
                                      <p:cBhvr>
                                        <p:cTn id="12" dur="500"/>
                                        <p:tgtEl>
                                          <p:spTgt spid="155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59555">
                                            <p:txEl>
                                              <p:pRg st="4" end="4"/>
                                            </p:txEl>
                                          </p:spTgt>
                                        </p:tgtEl>
                                        <p:attrNameLst>
                                          <p:attrName>style.visibility</p:attrName>
                                        </p:attrNameLst>
                                      </p:cBhvr>
                                      <p:to>
                                        <p:strVal val="visible"/>
                                      </p:to>
                                    </p:set>
                                    <p:animEffect transition="in" filter="checkerboard(across)">
                                      <p:cBhvr>
                                        <p:cTn id="17" dur="500"/>
                                        <p:tgtEl>
                                          <p:spTgt spid="15595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59555">
                                            <p:txEl>
                                              <p:pRg st="6" end="6"/>
                                            </p:txEl>
                                          </p:spTgt>
                                        </p:tgtEl>
                                        <p:attrNameLst>
                                          <p:attrName>style.visibility</p:attrName>
                                        </p:attrNameLst>
                                      </p:cBhvr>
                                      <p:to>
                                        <p:strVal val="visible"/>
                                      </p:to>
                                    </p:set>
                                    <p:animEffect transition="in" filter="checkerboard(across)">
                                      <p:cBhvr>
                                        <p:cTn id="22" dur="500"/>
                                        <p:tgtEl>
                                          <p:spTgt spid="155955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559555">
                                            <p:txEl>
                                              <p:pRg st="7" end="7"/>
                                            </p:txEl>
                                          </p:spTgt>
                                        </p:tgtEl>
                                        <p:attrNameLst>
                                          <p:attrName>style.visibility</p:attrName>
                                        </p:attrNameLst>
                                      </p:cBhvr>
                                      <p:to>
                                        <p:strVal val="visible"/>
                                      </p:to>
                                    </p:set>
                                    <p:animEffect transition="in" filter="checkerboard(across)">
                                      <p:cBhvr>
                                        <p:cTn id="27" dur="500"/>
                                        <p:tgtEl>
                                          <p:spTgt spid="1559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UML Diagram (Solution)</a:t>
            </a:r>
          </a:p>
        </p:txBody>
      </p:sp>
      <p:pic>
        <p:nvPicPr>
          <p:cNvPr id="7" name="Picture 6" descr="OCP_soln.bmp"/>
          <p:cNvPicPr>
            <a:picLocks noChangeAspect="1"/>
          </p:cNvPicPr>
          <p:nvPr/>
        </p:nvPicPr>
        <p:blipFill>
          <a:blip r:embed="rId3"/>
          <a:stretch>
            <a:fillRect/>
          </a:stretch>
        </p:blipFill>
        <p:spPr>
          <a:xfrm>
            <a:off x="2016659" y="1176338"/>
            <a:ext cx="8166089" cy="4816475"/>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26110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2640" name="Picture 16" descr="SNAGHTML3e5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37" y="350839"/>
            <a:ext cx="661497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2644" name="Picture 20" descr="SNAGHTML421ba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21" y="3298825"/>
            <a:ext cx="7402172"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2642" name="Picture 18" descr="SNAGHTML3f44b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082" y="1241426"/>
            <a:ext cx="7516442"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5021" y="4516439"/>
            <a:ext cx="394443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7466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62640"/>
                                        </p:tgtEl>
                                        <p:attrNameLst>
                                          <p:attrName>style.visibility</p:attrName>
                                        </p:attrNameLst>
                                      </p:cBhvr>
                                      <p:to>
                                        <p:strVal val="visible"/>
                                      </p:to>
                                    </p:set>
                                    <p:animEffect transition="in" filter="fade">
                                      <p:cBhvr>
                                        <p:cTn id="7" dur="500"/>
                                        <p:tgtEl>
                                          <p:spTgt spid="15626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62642"/>
                                        </p:tgtEl>
                                        <p:attrNameLst>
                                          <p:attrName>style.visibility</p:attrName>
                                        </p:attrNameLst>
                                      </p:cBhvr>
                                      <p:to>
                                        <p:strVal val="visible"/>
                                      </p:to>
                                    </p:set>
                                    <p:animEffect transition="in" filter="fade">
                                      <p:cBhvr>
                                        <p:cTn id="12" dur="500"/>
                                        <p:tgtEl>
                                          <p:spTgt spid="1562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62644"/>
                                        </p:tgtEl>
                                        <p:attrNameLst>
                                          <p:attrName>style.visibility</p:attrName>
                                        </p:attrNameLst>
                                      </p:cBhvr>
                                      <p:to>
                                        <p:strVal val="visible"/>
                                      </p:to>
                                    </p:set>
                                    <p:animEffect transition="in" filter="fade">
                                      <p:cBhvr>
                                        <p:cTn id="17" dur="500"/>
                                        <p:tgtEl>
                                          <p:spTgt spid="156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Introduction to </a:t>
            </a:r>
            <a:r>
              <a:rPr lang="en-US" dirty="0">
                <a:solidFill>
                  <a:schemeClr val="accent1"/>
                </a:solidFill>
              </a:rPr>
              <a:t>Software Design </a:t>
            </a:r>
            <a:r>
              <a:rPr lang="en-US" dirty="0" smtClean="0">
                <a:solidFill>
                  <a:schemeClr val="accent1"/>
                </a:solidFill>
              </a:rPr>
              <a:t>Principle</a:t>
            </a:r>
            <a:endParaRPr lang="en-US" dirty="0">
              <a:solidFill>
                <a:schemeClr val="accent1"/>
              </a:solidFill>
            </a:endParaRPr>
          </a:p>
          <a:p>
            <a:pPr>
              <a:defRPr/>
            </a:pPr>
            <a:r>
              <a:rPr lang="en-US" dirty="0">
                <a:solidFill>
                  <a:schemeClr val="accent1"/>
                </a:solidFill>
              </a:rPr>
              <a:t>SOLID</a:t>
            </a:r>
          </a:p>
          <a:p>
            <a:pPr lvl="1" indent="-285750">
              <a:defRPr/>
            </a:pPr>
            <a:r>
              <a:rPr lang="en-US" dirty="0"/>
              <a:t>S – Single-responsibility principle</a:t>
            </a:r>
          </a:p>
          <a:p>
            <a:pPr lvl="1" indent="-285750">
              <a:defRPr/>
            </a:pPr>
            <a:r>
              <a:rPr lang="en-US" dirty="0"/>
              <a:t>O – Open-closed principle</a:t>
            </a:r>
          </a:p>
          <a:p>
            <a:pPr lvl="1" indent="-285750">
              <a:defRPr/>
            </a:pPr>
            <a:r>
              <a:rPr lang="en-US" dirty="0"/>
              <a:t>L – </a:t>
            </a:r>
            <a:r>
              <a:rPr lang="en-US" dirty="0" err="1"/>
              <a:t>Liskov</a:t>
            </a:r>
            <a:r>
              <a:rPr lang="en-US" dirty="0"/>
              <a:t> substitution principle</a:t>
            </a:r>
          </a:p>
          <a:p>
            <a:pPr lvl="1" indent="-285750">
              <a:defRPr/>
            </a:pPr>
            <a:r>
              <a:rPr lang="en-US" dirty="0"/>
              <a:t>I – Interface segregation principle</a:t>
            </a:r>
          </a:p>
          <a:p>
            <a:pPr lvl="1" indent="-285750">
              <a:defRPr/>
            </a:pPr>
            <a:r>
              <a:rPr lang="en-US" dirty="0"/>
              <a:t>D – Dependency Inversion Principle</a:t>
            </a:r>
          </a:p>
          <a:p>
            <a:pPr lvl="1" indent="-285750">
              <a:defRPr/>
            </a:pPr>
            <a:endParaRPr lang="en-US" dirty="0"/>
          </a:p>
          <a:p>
            <a:pPr lvl="1" indent="-285750">
              <a:defRPr/>
            </a:pPr>
            <a:endParaRPr lang="en-US" dirty="0"/>
          </a:p>
          <a:p>
            <a:pPr lvl="1" indent="-285750">
              <a:buFont typeface="Wingdings" panose="05000000000000000000" pitchFamily="2" charset="2"/>
              <a:buChar char="§"/>
              <a:defRPr/>
            </a:pPr>
            <a:r>
              <a:rPr lang="en-US" dirty="0"/>
              <a:t>Self Study</a:t>
            </a:r>
          </a:p>
          <a:p>
            <a:pPr lvl="2" indent="-285750">
              <a:buFont typeface="Wingdings" panose="05000000000000000000" pitchFamily="2" charset="2"/>
              <a:buChar char="§"/>
              <a:defRPr/>
            </a:pPr>
            <a:r>
              <a:rPr lang="en-US" sz="1600" dirty="0">
                <a:latin typeface="Georgia" panose="02040502050405020303" pitchFamily="18" charset="0"/>
              </a:rPr>
              <a:t>Code to Interface Principle</a:t>
            </a:r>
          </a:p>
          <a:p>
            <a:pPr lvl="2" indent="-285750">
              <a:buFont typeface="Wingdings" panose="05000000000000000000" pitchFamily="2" charset="2"/>
              <a:buChar char="§"/>
              <a:defRPr/>
            </a:pPr>
            <a:r>
              <a:rPr lang="en-US" sz="1600" dirty="0">
                <a:latin typeface="Georgia" panose="02040502050405020303" pitchFamily="18" charset="0"/>
              </a:rPr>
              <a:t>Composite Reuse Principle</a:t>
            </a:r>
          </a:p>
          <a:p>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07868" y="457200"/>
            <a:ext cx="10978407" cy="501650"/>
          </a:xfrm>
        </p:spPr>
        <p:txBody>
          <a:bodyPr/>
          <a:lstStyle/>
          <a:p>
            <a:r>
              <a:rPr lang="en-US" altLang="en-US" smtClean="0"/>
              <a:t>Benefits and Usage</a:t>
            </a:r>
          </a:p>
        </p:txBody>
      </p:sp>
      <p:sp>
        <p:nvSpPr>
          <p:cNvPr id="25603" name="Rectangle 3"/>
          <p:cNvSpPr>
            <a:spLocks noGrp="1" noChangeArrowheads="1"/>
          </p:cNvSpPr>
          <p:nvPr>
            <p:ph type="body" sz="half" idx="1"/>
          </p:nvPr>
        </p:nvSpPr>
        <p:spPr>
          <a:xfrm>
            <a:off x="486707" y="1447800"/>
            <a:ext cx="10694847" cy="5118100"/>
          </a:xfrm>
        </p:spPr>
        <p:txBody>
          <a:bodyPr/>
          <a:lstStyle/>
          <a:p>
            <a:pPr algn="just"/>
            <a:r>
              <a:rPr lang="en-IN" altLang="en-US" sz="1600" smtClean="0"/>
              <a:t>Low Coupling between </a:t>
            </a:r>
            <a:r>
              <a:rPr lang="en-IN" altLang="en-US" sz="1600" i="1" smtClean="0"/>
              <a:t>LoanRequestHandler</a:t>
            </a:r>
            <a:r>
              <a:rPr lang="en-IN" altLang="en-US" sz="1600" smtClean="0"/>
              <a:t> and </a:t>
            </a:r>
            <a:r>
              <a:rPr lang="en-IN" altLang="en-US" sz="1600" i="1" smtClean="0"/>
              <a:t>PersonalLoadValidator</a:t>
            </a:r>
            <a:r>
              <a:rPr lang="en-IN" altLang="en-US" sz="1600" smtClean="0"/>
              <a:t>.</a:t>
            </a:r>
          </a:p>
          <a:p>
            <a:pPr algn="just"/>
            <a:r>
              <a:rPr lang="en-IN" altLang="en-US" sz="1600" smtClean="0"/>
              <a:t>No modification required in </a:t>
            </a:r>
            <a:r>
              <a:rPr lang="en-IN" altLang="en-US" sz="1600" i="1" smtClean="0"/>
              <a:t>LoanRequestHandler</a:t>
            </a:r>
            <a:r>
              <a:rPr lang="en-IN" altLang="en-US" sz="1600" smtClean="0"/>
              <a:t> to handle different types of loan in future.</a:t>
            </a:r>
          </a:p>
          <a:p>
            <a:pPr algn="just"/>
            <a:endParaRPr lang="en-IN" altLang="en-US" sz="1600" smtClean="0"/>
          </a:p>
          <a:p>
            <a:pPr algn="just"/>
            <a:endParaRPr lang="en-IN" altLang="en-US" sz="1600" smtClean="0"/>
          </a:p>
        </p:txBody>
      </p:sp>
      <p:pic>
        <p:nvPicPr>
          <p:cNvPr id="1563652" name="Picture 4" descr="OpenClosedPrinciple2_2C596E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080" y="2590801"/>
            <a:ext cx="6322953"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14755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563652"/>
                                        </p:tgtEl>
                                        <p:attrNameLst>
                                          <p:attrName>style.visibility</p:attrName>
                                        </p:attrNameLst>
                                      </p:cBhvr>
                                      <p:to>
                                        <p:strVal val="visible"/>
                                      </p:to>
                                    </p:set>
                                    <p:animEffect transition="in" filter="checkerboard(across)">
                                      <p:cBhvr>
                                        <p:cTn id="7" dur="500"/>
                                        <p:tgtEl>
                                          <p:spTgt spid="156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07868" y="457200"/>
            <a:ext cx="10978407" cy="501650"/>
          </a:xfrm>
        </p:spPr>
        <p:txBody>
          <a:bodyPr/>
          <a:lstStyle/>
          <a:p>
            <a:r>
              <a:rPr lang="en-US" altLang="en-US" smtClean="0"/>
              <a:t>Liskov’s Substitution Principle (LSP)</a:t>
            </a:r>
          </a:p>
        </p:txBody>
      </p:sp>
      <p:sp>
        <p:nvSpPr>
          <p:cNvPr id="26627" name="Rectangle 3"/>
          <p:cNvSpPr>
            <a:spLocks noGrp="1" noChangeArrowheads="1"/>
          </p:cNvSpPr>
          <p:nvPr>
            <p:ph type="body" sz="half" idx="1"/>
          </p:nvPr>
        </p:nvSpPr>
        <p:spPr>
          <a:xfrm>
            <a:off x="486707" y="1447800"/>
            <a:ext cx="10694847" cy="5118100"/>
          </a:xfrm>
        </p:spPr>
        <p:txBody>
          <a:bodyPr/>
          <a:lstStyle/>
          <a:p>
            <a:pPr algn="just"/>
            <a:r>
              <a:rPr lang="en-IN" altLang="en-US" sz="1600" smtClean="0"/>
              <a:t>Subtypes must be </a:t>
            </a:r>
            <a:r>
              <a:rPr lang="en-IN" altLang="en-US" sz="1600" smtClean="0">
                <a:solidFill>
                  <a:schemeClr val="accent1"/>
                </a:solidFill>
              </a:rPr>
              <a:t>completely</a:t>
            </a:r>
            <a:r>
              <a:rPr lang="en-IN" altLang="en-US" sz="1600" smtClean="0"/>
              <a:t> substitutable for their base types.</a:t>
            </a:r>
          </a:p>
          <a:p>
            <a:pPr algn="just"/>
            <a:r>
              <a:rPr lang="en-US" altLang="en-US" sz="1600" smtClean="0"/>
              <a:t>Make sure that new derived classes are extending the base classes without changing their behavior.</a:t>
            </a:r>
          </a:p>
          <a:p>
            <a:pPr algn="just"/>
            <a:r>
              <a:rPr lang="en-US" altLang="en-US" sz="1600" smtClean="0"/>
              <a:t>New derived classes should be able to replace the base classes without any change in the code.</a:t>
            </a:r>
            <a:endParaRPr lang="en-IN" altLang="en-US" sz="1600" smtClean="0"/>
          </a:p>
          <a:p>
            <a:pPr algn="just"/>
            <a:endParaRPr lang="en-IN" altLang="en-US" smtClean="0"/>
          </a:p>
          <a:p>
            <a:pPr algn="just"/>
            <a:r>
              <a:rPr lang="en-IN" altLang="en-US" smtClean="0"/>
              <a:t>Problem Statement:</a:t>
            </a:r>
          </a:p>
          <a:p>
            <a:pPr algn="just">
              <a:buFont typeface="Wingdings" panose="05000000000000000000" pitchFamily="2" charset="2"/>
              <a:buNone/>
            </a:pPr>
            <a:r>
              <a:rPr lang="en-IN" altLang="en-US" smtClean="0"/>
              <a:t>	</a:t>
            </a:r>
            <a:r>
              <a:rPr lang="en-IN" altLang="en-US" sz="1600" smtClean="0"/>
              <a:t>A bank manages two types of accounts – Current Account and Timed Current Accounts. The current account can be closed only if the balance on that account is positive. To close timed current account, the balance needs to be positive and it needs to be open for at least 6 months.  The Timed Current Accounts give additional 1% interest. Design the classes.</a:t>
            </a:r>
            <a:endParaRPr lang="en-IN" altLang="en-US" smtClean="0"/>
          </a:p>
          <a:p>
            <a:pPr algn="just"/>
            <a:r>
              <a:rPr lang="en-IN" altLang="en-US" smtClean="0"/>
              <a:t>Some Facts:</a:t>
            </a:r>
          </a:p>
          <a:p>
            <a:pPr lvl="1" algn="just"/>
            <a:r>
              <a:rPr lang="en-IN" altLang="en-US" smtClean="0">
                <a:solidFill>
                  <a:schemeClr val="accent1"/>
                </a:solidFill>
              </a:rPr>
              <a:t>All methods except closing an Account and calculating interest rate are same.</a:t>
            </a:r>
          </a:p>
          <a:p>
            <a:pPr algn="just">
              <a:buFont typeface="Wingdings" panose="05000000000000000000" pitchFamily="2" charset="2"/>
              <a:buNone/>
            </a:pPr>
            <a:endParaRPr lang="en-US" altLang="en-US" smtClean="0">
              <a:solidFill>
                <a:schemeClr val="accent1"/>
              </a:solidFill>
            </a:endParaRPr>
          </a:p>
        </p:txBody>
      </p:sp>
    </p:spTree>
    <p:extLst>
      <p:ext uri="{BB962C8B-B14F-4D97-AF65-F5344CB8AC3E}">
        <p14:creationId xmlns:p14="http://schemas.microsoft.com/office/powerpoint/2010/main" val="181923011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UML Diagram</a:t>
            </a:r>
            <a:br>
              <a:rPr lang="en-US" altLang="en-US" smtClean="0"/>
            </a:br>
            <a:endParaRPr lang="en-US" altLang="en-US" smtClean="0"/>
          </a:p>
        </p:txBody>
      </p:sp>
      <p:pic>
        <p:nvPicPr>
          <p:cNvPr id="5" name="Picture 4" descr="LSP_problem1.bmp"/>
          <p:cNvPicPr>
            <a:picLocks noChangeAspect="1"/>
          </p:cNvPicPr>
          <p:nvPr/>
        </p:nvPicPr>
        <p:blipFill>
          <a:blip r:embed="rId3"/>
          <a:stretch>
            <a:fillRect/>
          </a:stretch>
        </p:blipFill>
        <p:spPr>
          <a:xfrm>
            <a:off x="3244006" y="1509714"/>
            <a:ext cx="4883994" cy="3711575"/>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531419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9813" name="Picture 21" descr="SNAGHTML10194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3" y="214314"/>
            <a:ext cx="6955672"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077" y="881063"/>
            <a:ext cx="4691429"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9811" name="Picture 19" descr="SNAGHTML100c2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018" y="2538413"/>
            <a:ext cx="7905807"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0"/>
          <p:cNvGrpSpPr>
            <a:grpSpLocks/>
          </p:cNvGrpSpPr>
          <p:nvPr/>
        </p:nvGrpSpPr>
        <p:grpSpPr bwMode="auto">
          <a:xfrm>
            <a:off x="14813" y="200025"/>
            <a:ext cx="12188825" cy="6350000"/>
            <a:chOff x="0" y="0"/>
            <a:chExt cx="5760" cy="4000"/>
          </a:xfrm>
        </p:grpSpPr>
        <p:sp>
          <p:nvSpPr>
            <p:cNvPr id="28680" name="Rectangle 2"/>
            <p:cNvSpPr>
              <a:spLocks noChangeArrowheads="1"/>
            </p:cNvSpPr>
            <p:nvPr/>
          </p:nvSpPr>
          <p:spPr bwMode="auto">
            <a:xfrm>
              <a:off x="0" y="0"/>
              <a:ext cx="5760"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pic>
          <p:nvPicPr>
            <p:cNvPr id="28681" name="Picture 29" descr="SNAGHTML117066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 y="1677"/>
              <a:ext cx="5126" cy="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69824" name="Text Box 32"/>
          <p:cNvSpPr txBox="1">
            <a:spLocks noChangeArrowheads="1"/>
          </p:cNvSpPr>
          <p:nvPr/>
        </p:nvSpPr>
        <p:spPr bwMode="auto">
          <a:xfrm>
            <a:off x="2662073" y="4981576"/>
            <a:ext cx="58464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IN" altLang="en-US" sz="2000" b="1">
                <a:solidFill>
                  <a:srgbClr val="0029AC"/>
                </a:solidFill>
              </a:rPr>
              <a:t>Behaviour dependant upon the object type.</a:t>
            </a:r>
          </a:p>
        </p:txBody>
      </p:sp>
      <p:sp>
        <p:nvSpPr>
          <p:cNvPr id="1569825" name="Line 33"/>
          <p:cNvSpPr>
            <a:spLocks noChangeShapeType="1"/>
          </p:cNvSpPr>
          <p:nvPr/>
        </p:nvSpPr>
        <p:spPr bwMode="auto">
          <a:xfrm flipV="1">
            <a:off x="7224418" y="3979863"/>
            <a:ext cx="1601900" cy="101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533955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69813"/>
                                        </p:tgtEl>
                                        <p:attrNameLst>
                                          <p:attrName>style.visibility</p:attrName>
                                        </p:attrNameLst>
                                      </p:cBhvr>
                                      <p:to>
                                        <p:strVal val="visible"/>
                                      </p:to>
                                    </p:set>
                                    <p:animEffect transition="in" filter="fade">
                                      <p:cBhvr>
                                        <p:cTn id="7" dur="500"/>
                                        <p:tgtEl>
                                          <p:spTgt spid="1569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69811"/>
                                        </p:tgtEl>
                                        <p:attrNameLst>
                                          <p:attrName>style.visibility</p:attrName>
                                        </p:attrNameLst>
                                      </p:cBhvr>
                                      <p:to>
                                        <p:strVal val="visible"/>
                                      </p:to>
                                    </p:set>
                                    <p:animEffect transition="in" filter="fade">
                                      <p:cBhvr>
                                        <p:cTn id="12" dur="500"/>
                                        <p:tgtEl>
                                          <p:spTgt spid="1569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69825"/>
                                        </p:tgtEl>
                                        <p:attrNameLst>
                                          <p:attrName>style.visibility</p:attrName>
                                        </p:attrNameLst>
                                      </p:cBhvr>
                                      <p:to>
                                        <p:strVal val="visible"/>
                                      </p:to>
                                    </p:set>
                                    <p:animEffect transition="in" filter="fade">
                                      <p:cBhvr>
                                        <p:cTn id="22" dur="500"/>
                                        <p:tgtEl>
                                          <p:spTgt spid="15698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69824"/>
                                        </p:tgtEl>
                                        <p:attrNameLst>
                                          <p:attrName>style.visibility</p:attrName>
                                        </p:attrNameLst>
                                      </p:cBhvr>
                                      <p:to>
                                        <p:strVal val="visible"/>
                                      </p:to>
                                    </p:set>
                                    <p:animEffect transition="in" filter="fade">
                                      <p:cBhvr>
                                        <p:cTn id="25" dur="500"/>
                                        <p:tgtEl>
                                          <p:spTgt spid="1569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9824" grpId="0"/>
      <p:bldP spid="15698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7868" y="457200"/>
            <a:ext cx="10978407" cy="501650"/>
          </a:xfrm>
        </p:spPr>
        <p:txBody>
          <a:bodyPr/>
          <a:lstStyle/>
          <a:p>
            <a:r>
              <a:rPr lang="en-US" altLang="en-US" smtClean="0"/>
              <a:t>Problem in Solution#1</a:t>
            </a:r>
          </a:p>
        </p:txBody>
      </p:sp>
      <p:sp>
        <p:nvSpPr>
          <p:cNvPr id="1570819" name="Rectangle 3"/>
          <p:cNvSpPr>
            <a:spLocks noGrp="1" noChangeArrowheads="1"/>
          </p:cNvSpPr>
          <p:nvPr>
            <p:ph type="body" sz="half" idx="1"/>
          </p:nvPr>
        </p:nvSpPr>
        <p:spPr>
          <a:xfrm>
            <a:off x="486707" y="1138238"/>
            <a:ext cx="10694847" cy="1720850"/>
          </a:xfrm>
        </p:spPr>
        <p:txBody>
          <a:bodyPr/>
          <a:lstStyle/>
          <a:p>
            <a:pPr algn="just"/>
            <a:r>
              <a:rPr lang="en-IN" altLang="en-US" sz="1600" smtClean="0"/>
              <a:t>Unexpected Result. </a:t>
            </a:r>
          </a:p>
          <a:p>
            <a:pPr algn="just"/>
            <a:r>
              <a:rPr lang="en-IN" altLang="en-US" sz="1600" smtClean="0"/>
              <a:t>User to know the internal implementation of the classes.</a:t>
            </a:r>
          </a:p>
          <a:p>
            <a:pPr algn="just">
              <a:buFont typeface="Wingdings" panose="05000000000000000000" pitchFamily="2" charset="2"/>
              <a:buNone/>
            </a:pPr>
            <a:endParaRPr lang="en-IN" altLang="en-US" sz="1600" smtClean="0"/>
          </a:p>
          <a:p>
            <a:pPr algn="just"/>
            <a:r>
              <a:rPr lang="en-IN" altLang="en-US" sz="1600" smtClean="0"/>
              <a:t>How to solve above design problems?</a:t>
            </a:r>
          </a:p>
          <a:p>
            <a:pPr lvl="1" algn="just"/>
            <a:r>
              <a:rPr lang="en-IN" altLang="en-US" sz="1400" smtClean="0"/>
              <a:t>Subclasses should completely replace the base class.</a:t>
            </a:r>
          </a:p>
          <a:p>
            <a:pPr algn="just">
              <a:buFont typeface="Wingdings" panose="05000000000000000000" pitchFamily="2" charset="2"/>
              <a:buNone/>
            </a:pPr>
            <a:endParaRPr lang="en-IN" altLang="en-US" sz="1600" smtClean="0"/>
          </a:p>
        </p:txBody>
      </p:sp>
      <p:grpSp>
        <p:nvGrpSpPr>
          <p:cNvPr id="2" name="Group 10"/>
          <p:cNvGrpSpPr>
            <a:grpSpLocks/>
          </p:cNvGrpSpPr>
          <p:nvPr/>
        </p:nvGrpSpPr>
        <p:grpSpPr bwMode="auto">
          <a:xfrm>
            <a:off x="524797" y="2905126"/>
            <a:ext cx="11384701" cy="3465513"/>
            <a:chOff x="248" y="1830"/>
            <a:chExt cx="5380" cy="2183"/>
          </a:xfrm>
        </p:grpSpPr>
        <p:pic>
          <p:nvPicPr>
            <p:cNvPr id="29701" name="Picture 5" descr="handsha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 y="1830"/>
              <a:ext cx="2183" cy="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9"/>
            <p:cNvSpPr txBox="1">
              <a:spLocks noChangeArrowheads="1"/>
            </p:cNvSpPr>
            <p:nvPr/>
          </p:nvSpPr>
          <p:spPr bwMode="auto">
            <a:xfrm>
              <a:off x="248" y="2496"/>
              <a:ext cx="27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50000"/>
                </a:spcBef>
                <a:buClrTx/>
                <a:buSzTx/>
                <a:buFontTx/>
                <a:buNone/>
              </a:pPr>
              <a:r>
                <a:rPr lang="en-IN" altLang="en-US" sz="2000" b="1">
                  <a:solidFill>
                    <a:schemeClr val="accent1"/>
                  </a:solidFill>
                </a:rPr>
                <a:t>Design by Contract Principle</a:t>
              </a:r>
            </a:p>
          </p:txBody>
        </p:sp>
      </p:grpSp>
    </p:spTree>
    <p:extLst>
      <p:ext uri="{BB962C8B-B14F-4D97-AF65-F5344CB8AC3E}">
        <p14:creationId xmlns:p14="http://schemas.microsoft.com/office/powerpoint/2010/main" val="3091177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0819">
                                            <p:txEl>
                                              <p:pRg st="0" end="0"/>
                                            </p:txEl>
                                          </p:spTgt>
                                        </p:tgtEl>
                                        <p:attrNameLst>
                                          <p:attrName>style.visibility</p:attrName>
                                        </p:attrNameLst>
                                      </p:cBhvr>
                                      <p:to>
                                        <p:strVal val="visible"/>
                                      </p:to>
                                    </p:set>
                                    <p:animEffect transition="in" filter="fade">
                                      <p:cBhvr>
                                        <p:cTn id="7" dur="500"/>
                                        <p:tgtEl>
                                          <p:spTgt spid="1570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70819">
                                            <p:txEl>
                                              <p:pRg st="1" end="1"/>
                                            </p:txEl>
                                          </p:spTgt>
                                        </p:tgtEl>
                                        <p:attrNameLst>
                                          <p:attrName>style.visibility</p:attrName>
                                        </p:attrNameLst>
                                      </p:cBhvr>
                                      <p:to>
                                        <p:strVal val="visible"/>
                                      </p:to>
                                    </p:set>
                                    <p:animEffect transition="in" filter="fade">
                                      <p:cBhvr>
                                        <p:cTn id="12" dur="500"/>
                                        <p:tgtEl>
                                          <p:spTgt spid="1570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70819">
                                            <p:txEl>
                                              <p:pRg st="3" end="3"/>
                                            </p:txEl>
                                          </p:spTgt>
                                        </p:tgtEl>
                                        <p:attrNameLst>
                                          <p:attrName>style.visibility</p:attrName>
                                        </p:attrNameLst>
                                      </p:cBhvr>
                                      <p:to>
                                        <p:strVal val="visible"/>
                                      </p:to>
                                    </p:set>
                                    <p:animEffect transition="in" filter="fade">
                                      <p:cBhvr>
                                        <p:cTn id="17" dur="500"/>
                                        <p:tgtEl>
                                          <p:spTgt spid="1570819">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70819">
                                            <p:txEl>
                                              <p:pRg st="4" end="4"/>
                                            </p:txEl>
                                          </p:spTgt>
                                        </p:tgtEl>
                                        <p:attrNameLst>
                                          <p:attrName>style.visibility</p:attrName>
                                        </p:attrNameLst>
                                      </p:cBhvr>
                                      <p:to>
                                        <p:strVal val="visible"/>
                                      </p:to>
                                    </p:set>
                                    <p:animEffect transition="in" filter="fade">
                                      <p:cBhvr>
                                        <p:cTn id="20" dur="500"/>
                                        <p:tgtEl>
                                          <p:spTgt spid="15708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07868" y="457200"/>
            <a:ext cx="10978407" cy="501650"/>
          </a:xfrm>
        </p:spPr>
        <p:txBody>
          <a:bodyPr/>
          <a:lstStyle/>
          <a:p>
            <a:r>
              <a:rPr lang="en-US" altLang="en-US" smtClean="0"/>
              <a:t>Design by Contract</a:t>
            </a:r>
          </a:p>
        </p:txBody>
      </p:sp>
      <p:sp>
        <p:nvSpPr>
          <p:cNvPr id="30723" name="Rectangle 3"/>
          <p:cNvSpPr>
            <a:spLocks noGrp="1" noChangeArrowheads="1"/>
          </p:cNvSpPr>
          <p:nvPr>
            <p:ph type="body" sz="half" idx="1"/>
          </p:nvPr>
        </p:nvSpPr>
        <p:spPr>
          <a:xfrm>
            <a:off x="486707" y="1138238"/>
            <a:ext cx="6320838" cy="5118100"/>
          </a:xfrm>
        </p:spPr>
        <p:txBody>
          <a:bodyPr/>
          <a:lstStyle/>
          <a:p>
            <a:pPr algn="just"/>
            <a:r>
              <a:rPr lang="en-IN" altLang="en-US" sz="1600" smtClean="0"/>
              <a:t>Each method can have pre-conditions and post-conditions.</a:t>
            </a:r>
          </a:p>
          <a:p>
            <a:pPr algn="just"/>
            <a:endParaRPr lang="en-IN" altLang="en-US" sz="1600" smtClean="0"/>
          </a:p>
          <a:p>
            <a:pPr algn="just"/>
            <a:r>
              <a:rPr lang="en-IN" altLang="en-US" sz="1600" smtClean="0"/>
              <a:t>Pre-conditions </a:t>
            </a:r>
          </a:p>
          <a:p>
            <a:pPr lvl="1" algn="just"/>
            <a:r>
              <a:rPr lang="en-IN" altLang="en-US" smtClean="0"/>
              <a:t>Criteria to be met before the method offers a behaviour</a:t>
            </a:r>
          </a:p>
          <a:p>
            <a:pPr algn="just"/>
            <a:r>
              <a:rPr lang="en-IN" altLang="en-US" sz="1600" smtClean="0"/>
              <a:t>Post-condition</a:t>
            </a:r>
          </a:p>
          <a:p>
            <a:pPr lvl="1" algn="just"/>
            <a:r>
              <a:rPr lang="en-IN" altLang="en-US" smtClean="0"/>
              <a:t>State or behaviour offered by the method after it meets preconditions</a:t>
            </a:r>
          </a:p>
        </p:txBody>
      </p:sp>
      <p:sp>
        <p:nvSpPr>
          <p:cNvPr id="1583108" name="Rectangle 4"/>
          <p:cNvSpPr>
            <a:spLocks noChangeArrowheads="1"/>
          </p:cNvSpPr>
          <p:nvPr/>
        </p:nvSpPr>
        <p:spPr bwMode="auto">
          <a:xfrm>
            <a:off x="5504017" y="4294188"/>
            <a:ext cx="6143082" cy="1625600"/>
          </a:xfrm>
          <a:prstGeom prst="rect">
            <a:avLst/>
          </a:prstGeom>
          <a:solidFill>
            <a:srgbClr val="CCFFCC"/>
          </a:solidFill>
          <a:ln w="9525">
            <a:solidFill>
              <a:schemeClr val="tx1"/>
            </a:solidFill>
            <a:miter lim="800000"/>
            <a:headEnd/>
            <a:tailEnd/>
          </a:ln>
        </p:spPr>
        <p:txBody>
          <a:bodyPr anchor="ct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IN" altLang="en-US" sz="2000">
                <a:solidFill>
                  <a:srgbClr val="0029AC"/>
                </a:solidFill>
              </a:rPr>
              <a:t>A sub-type can only have</a:t>
            </a:r>
          </a:p>
          <a:p>
            <a:pPr algn="ctr" eaLnBrk="1" hangingPunct="1">
              <a:lnSpc>
                <a:spcPct val="100000"/>
              </a:lnSpc>
              <a:spcBef>
                <a:spcPct val="0"/>
              </a:spcBef>
              <a:buClrTx/>
              <a:buSzTx/>
              <a:buFontTx/>
              <a:buNone/>
            </a:pPr>
            <a:r>
              <a:rPr lang="en-IN" altLang="en-US" sz="2000">
                <a:solidFill>
                  <a:srgbClr val="0029AC"/>
                </a:solidFill>
              </a:rPr>
              <a:t> </a:t>
            </a:r>
            <a:r>
              <a:rPr lang="en-IN" altLang="en-US" sz="2000" b="1">
                <a:solidFill>
                  <a:schemeClr val="accent1"/>
                </a:solidFill>
              </a:rPr>
              <a:t>weaker pre-conditions</a:t>
            </a:r>
            <a:r>
              <a:rPr lang="en-IN" altLang="en-US" sz="2000">
                <a:solidFill>
                  <a:srgbClr val="0029AC"/>
                </a:solidFill>
              </a:rPr>
              <a:t> </a:t>
            </a:r>
          </a:p>
          <a:p>
            <a:pPr algn="ctr" eaLnBrk="1" hangingPunct="1">
              <a:lnSpc>
                <a:spcPct val="100000"/>
              </a:lnSpc>
              <a:spcBef>
                <a:spcPct val="0"/>
              </a:spcBef>
              <a:buClrTx/>
              <a:buSzTx/>
              <a:buFontTx/>
              <a:buNone/>
            </a:pPr>
            <a:r>
              <a:rPr lang="en-IN" altLang="en-US" sz="2000">
                <a:solidFill>
                  <a:srgbClr val="0029AC"/>
                </a:solidFill>
              </a:rPr>
              <a:t>and </a:t>
            </a:r>
          </a:p>
          <a:p>
            <a:pPr algn="ctr" eaLnBrk="1" hangingPunct="1">
              <a:lnSpc>
                <a:spcPct val="100000"/>
              </a:lnSpc>
              <a:spcBef>
                <a:spcPct val="0"/>
              </a:spcBef>
              <a:buClrTx/>
              <a:buSzTx/>
              <a:buFontTx/>
              <a:buNone/>
            </a:pPr>
            <a:r>
              <a:rPr lang="en-IN" altLang="en-US" sz="2000" b="1">
                <a:solidFill>
                  <a:schemeClr val="accent1"/>
                </a:solidFill>
              </a:rPr>
              <a:t>stronger post-conditions</a:t>
            </a:r>
            <a:r>
              <a:rPr lang="en-IN" altLang="en-US" sz="2000">
                <a:solidFill>
                  <a:srgbClr val="0029AC"/>
                </a:solidFill>
              </a:rPr>
              <a:t> </a:t>
            </a:r>
          </a:p>
          <a:p>
            <a:pPr algn="ctr" eaLnBrk="1" hangingPunct="1">
              <a:lnSpc>
                <a:spcPct val="100000"/>
              </a:lnSpc>
              <a:spcBef>
                <a:spcPct val="0"/>
              </a:spcBef>
              <a:buClrTx/>
              <a:buSzTx/>
              <a:buFontTx/>
              <a:buNone/>
            </a:pPr>
            <a:r>
              <a:rPr lang="en-IN" altLang="en-US" sz="2000">
                <a:solidFill>
                  <a:srgbClr val="0029AC"/>
                </a:solidFill>
              </a:rPr>
              <a:t>than its base class.</a:t>
            </a:r>
          </a:p>
        </p:txBody>
      </p:sp>
    </p:spTree>
    <p:extLst>
      <p:ext uri="{BB962C8B-B14F-4D97-AF65-F5344CB8AC3E}">
        <p14:creationId xmlns:p14="http://schemas.microsoft.com/office/powerpoint/2010/main" val="25601192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3108"/>
                                        </p:tgtEl>
                                        <p:attrNameLst>
                                          <p:attrName>style.visibility</p:attrName>
                                        </p:attrNameLst>
                                      </p:cBhvr>
                                      <p:to>
                                        <p:strVal val="visible"/>
                                      </p:to>
                                    </p:set>
                                    <p:animEffect transition="in" filter="fade">
                                      <p:cBhvr>
                                        <p:cTn id="7" dur="500"/>
                                        <p:tgtEl>
                                          <p:spTgt spid="1583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310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UML Diagram(Solution)</a:t>
            </a:r>
          </a:p>
        </p:txBody>
      </p:sp>
      <p:pic>
        <p:nvPicPr>
          <p:cNvPr id="5" name="Picture 4" descr="LSP_solution.bmp"/>
          <p:cNvPicPr>
            <a:picLocks noChangeAspect="1"/>
          </p:cNvPicPr>
          <p:nvPr/>
        </p:nvPicPr>
        <p:blipFill>
          <a:blip r:embed="rId3"/>
          <a:stretch>
            <a:fillRect/>
          </a:stretch>
        </p:blipFill>
        <p:spPr>
          <a:xfrm>
            <a:off x="1481281" y="1446214"/>
            <a:ext cx="9370159" cy="4027487"/>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321937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2871" name="Picture 7" descr="SNAGHTML15012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382589"/>
            <a:ext cx="7414869"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2873" name="Picture 9" descr="SNAGHTML1517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80" y="4171950"/>
            <a:ext cx="5332611"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2875" name="Picture 11" descr="SNAGHTML151c3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4000" y="3998913"/>
            <a:ext cx="578969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2876" name="Line 12"/>
          <p:cNvSpPr>
            <a:spLocks noChangeShapeType="1"/>
          </p:cNvSpPr>
          <p:nvPr/>
        </p:nvSpPr>
        <p:spPr bwMode="auto">
          <a:xfrm flipV="1">
            <a:off x="3895770" y="3543300"/>
            <a:ext cx="1045361" cy="1371600"/>
          </a:xfrm>
          <a:prstGeom prst="line">
            <a:avLst/>
          </a:prstGeom>
          <a:noFill/>
          <a:ln w="9525">
            <a:solidFill>
              <a:srgbClr val="0029A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572877" name="Line 13"/>
          <p:cNvSpPr>
            <a:spLocks noChangeShapeType="1"/>
          </p:cNvSpPr>
          <p:nvPr/>
        </p:nvSpPr>
        <p:spPr bwMode="auto">
          <a:xfrm flipH="1" flipV="1">
            <a:off x="5267013" y="3576638"/>
            <a:ext cx="3068367" cy="1566862"/>
          </a:xfrm>
          <a:prstGeom prst="line">
            <a:avLst/>
          </a:prstGeom>
          <a:noFill/>
          <a:ln w="9525">
            <a:solidFill>
              <a:srgbClr val="0029A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pic>
        <p:nvPicPr>
          <p:cNvPr id="32775"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2943" y="989014"/>
            <a:ext cx="394443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095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2871"/>
                                        </p:tgtEl>
                                        <p:attrNameLst>
                                          <p:attrName>style.visibility</p:attrName>
                                        </p:attrNameLst>
                                      </p:cBhvr>
                                      <p:to>
                                        <p:strVal val="visible"/>
                                      </p:to>
                                    </p:set>
                                    <p:animEffect transition="in" filter="blinds(horizontal)">
                                      <p:cBhvr>
                                        <p:cTn id="7" dur="500"/>
                                        <p:tgtEl>
                                          <p:spTgt spid="15728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72873"/>
                                        </p:tgtEl>
                                        <p:attrNameLst>
                                          <p:attrName>style.visibility</p:attrName>
                                        </p:attrNameLst>
                                      </p:cBhvr>
                                      <p:to>
                                        <p:strVal val="visible"/>
                                      </p:to>
                                    </p:set>
                                    <p:animEffect transition="in" filter="blinds(horizontal)">
                                      <p:cBhvr>
                                        <p:cTn id="12" dur="500"/>
                                        <p:tgtEl>
                                          <p:spTgt spid="15728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72875"/>
                                        </p:tgtEl>
                                        <p:attrNameLst>
                                          <p:attrName>style.visibility</p:attrName>
                                        </p:attrNameLst>
                                      </p:cBhvr>
                                      <p:to>
                                        <p:strVal val="visible"/>
                                      </p:to>
                                    </p:set>
                                    <p:animEffect transition="in" filter="blinds(horizontal)">
                                      <p:cBhvr>
                                        <p:cTn id="17" dur="500"/>
                                        <p:tgtEl>
                                          <p:spTgt spid="1572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2876"/>
                                        </p:tgtEl>
                                        <p:attrNameLst>
                                          <p:attrName>style.visibility</p:attrName>
                                        </p:attrNameLst>
                                      </p:cBhvr>
                                      <p:to>
                                        <p:strVal val="visible"/>
                                      </p:to>
                                    </p:set>
                                    <p:animEffect transition="in" filter="blinds(horizontal)">
                                      <p:cBhvr>
                                        <p:cTn id="22" dur="500"/>
                                        <p:tgtEl>
                                          <p:spTgt spid="15728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72877"/>
                                        </p:tgtEl>
                                        <p:attrNameLst>
                                          <p:attrName>style.visibility</p:attrName>
                                        </p:attrNameLst>
                                      </p:cBhvr>
                                      <p:to>
                                        <p:strVal val="visible"/>
                                      </p:to>
                                    </p:set>
                                    <p:animEffect transition="in" filter="blinds(horizontal)">
                                      <p:cBhvr>
                                        <p:cTn id="25" dur="500"/>
                                        <p:tgtEl>
                                          <p:spTgt spid="1572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76" grpId="0" animBg="1"/>
      <p:bldP spid="157287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07868" y="457200"/>
            <a:ext cx="10978407" cy="501650"/>
          </a:xfrm>
        </p:spPr>
        <p:txBody>
          <a:bodyPr/>
          <a:lstStyle/>
          <a:p>
            <a:r>
              <a:rPr lang="en-US" altLang="en-US" smtClean="0"/>
              <a:t>Benefits and Usage</a:t>
            </a:r>
          </a:p>
        </p:txBody>
      </p:sp>
      <p:sp>
        <p:nvSpPr>
          <p:cNvPr id="1573891" name="Rectangle 3"/>
          <p:cNvSpPr>
            <a:spLocks noGrp="1" noChangeArrowheads="1"/>
          </p:cNvSpPr>
          <p:nvPr>
            <p:ph type="body" sz="half" idx="1"/>
          </p:nvPr>
        </p:nvSpPr>
        <p:spPr>
          <a:xfrm>
            <a:off x="884537" y="1219200"/>
            <a:ext cx="10694847" cy="5118100"/>
          </a:xfrm>
        </p:spPr>
        <p:txBody>
          <a:bodyPr/>
          <a:lstStyle/>
          <a:p>
            <a:pPr algn="just">
              <a:defRPr/>
            </a:pPr>
            <a:r>
              <a:rPr lang="en-IN" sz="1600" dirty="0" smtClean="0"/>
              <a:t>The user won’t assume the implementation of </a:t>
            </a:r>
            <a:r>
              <a:rPr lang="en-IN" sz="1600" dirty="0" err="1" smtClean="0"/>
              <a:t>closeAccount</a:t>
            </a:r>
            <a:r>
              <a:rPr lang="en-IN" sz="1600" dirty="0" smtClean="0"/>
              <a:t> method.</a:t>
            </a:r>
          </a:p>
          <a:p>
            <a:pPr algn="just">
              <a:defRPr/>
            </a:pPr>
            <a:endParaRPr lang="en-IN" sz="1600" dirty="0" smtClean="0"/>
          </a:p>
          <a:p>
            <a:pPr algn="just">
              <a:defRPr/>
            </a:pPr>
            <a:r>
              <a:rPr lang="en-IN" sz="1600" dirty="0" smtClean="0"/>
              <a:t>Always Remember</a:t>
            </a:r>
          </a:p>
          <a:p>
            <a:pPr marL="0" indent="0" algn="just">
              <a:buFont typeface="Wingdings" panose="05000000000000000000" pitchFamily="2" charset="2"/>
              <a:buNone/>
              <a:defRPr/>
            </a:pPr>
            <a:endParaRPr lang="en-IN" sz="1600" dirty="0" smtClean="0"/>
          </a:p>
          <a:p>
            <a:pPr marL="0" indent="0" algn="just">
              <a:buFont typeface="Wingdings" panose="05000000000000000000" pitchFamily="2" charset="2"/>
              <a:buNone/>
              <a:defRPr/>
            </a:pPr>
            <a:r>
              <a:rPr lang="en-IN" dirty="0" smtClean="0">
                <a:solidFill>
                  <a:schemeClr val="accent1"/>
                </a:solidFill>
              </a:rPr>
              <a:t>“Derived classes must enforce </a:t>
            </a:r>
          </a:p>
          <a:p>
            <a:pPr marL="0" indent="0" algn="just">
              <a:buFont typeface="Wingdings" panose="05000000000000000000" pitchFamily="2" charset="2"/>
              <a:buNone/>
              <a:defRPr/>
            </a:pPr>
            <a:r>
              <a:rPr lang="en-IN" dirty="0" smtClean="0">
                <a:solidFill>
                  <a:schemeClr val="accent1"/>
                </a:solidFill>
              </a:rPr>
              <a:t>weaker pre-conditions and stronger </a:t>
            </a:r>
          </a:p>
          <a:p>
            <a:pPr marL="0" indent="0" algn="just">
              <a:buFont typeface="Wingdings" panose="05000000000000000000" pitchFamily="2" charset="2"/>
              <a:buNone/>
              <a:defRPr/>
            </a:pPr>
            <a:r>
              <a:rPr lang="en-IN" dirty="0" smtClean="0">
                <a:solidFill>
                  <a:schemeClr val="accent1"/>
                </a:solidFill>
              </a:rPr>
              <a:t>post-conditions while overriding any </a:t>
            </a:r>
          </a:p>
          <a:p>
            <a:pPr marL="0" indent="0" algn="just">
              <a:buFont typeface="Wingdings" panose="05000000000000000000" pitchFamily="2" charset="2"/>
              <a:buNone/>
              <a:defRPr/>
            </a:pPr>
            <a:r>
              <a:rPr lang="en-IN" dirty="0" smtClean="0">
                <a:solidFill>
                  <a:schemeClr val="accent1"/>
                </a:solidFill>
              </a:rPr>
              <a:t>base class method”</a:t>
            </a:r>
          </a:p>
        </p:txBody>
      </p:sp>
      <p:pic>
        <p:nvPicPr>
          <p:cNvPr id="33796" name="Picture 6" descr="http://deviq.com/Media/Default/Article/LiskovSubstitution.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515520" y="2265363"/>
            <a:ext cx="5307218" cy="3981450"/>
          </a:xfrm>
          <a:noFill/>
        </p:spPr>
      </p:pic>
    </p:spTree>
    <p:extLst>
      <p:ext uri="{BB962C8B-B14F-4D97-AF65-F5344CB8AC3E}">
        <p14:creationId xmlns:p14="http://schemas.microsoft.com/office/powerpoint/2010/main" val="427786014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07868" y="457200"/>
            <a:ext cx="10978407" cy="501650"/>
          </a:xfrm>
        </p:spPr>
        <p:txBody>
          <a:bodyPr/>
          <a:lstStyle/>
          <a:p>
            <a:r>
              <a:rPr lang="en-US" altLang="en-US" smtClean="0"/>
              <a:t>Interface Segregation Principle (ISP)</a:t>
            </a:r>
          </a:p>
        </p:txBody>
      </p:sp>
      <p:sp>
        <p:nvSpPr>
          <p:cNvPr id="34819" name="Rectangle 3"/>
          <p:cNvSpPr>
            <a:spLocks noGrp="1" noChangeArrowheads="1"/>
          </p:cNvSpPr>
          <p:nvPr>
            <p:ph type="body" sz="half" idx="1"/>
          </p:nvPr>
        </p:nvSpPr>
        <p:spPr>
          <a:xfrm>
            <a:off x="486707" y="1447800"/>
            <a:ext cx="10694847" cy="5118100"/>
          </a:xfrm>
        </p:spPr>
        <p:txBody>
          <a:bodyPr/>
          <a:lstStyle/>
          <a:p>
            <a:pPr algn="just"/>
            <a:r>
              <a:rPr lang="en-IN" altLang="en-US" sz="1600" smtClean="0"/>
              <a:t>Many specific interfaces are better than a single general interface.</a:t>
            </a:r>
          </a:p>
          <a:p>
            <a:pPr algn="just"/>
            <a:r>
              <a:rPr lang="en-US" altLang="en-US" sz="1600" smtClean="0"/>
              <a:t>A client should never be forced to implement an interface that it doesn’t use or clients shouldn’t be forced to depend on methods they do not use.</a:t>
            </a:r>
          </a:p>
          <a:p>
            <a:pPr algn="just"/>
            <a:r>
              <a:rPr lang="en-US" altLang="en-US" sz="1600" smtClean="0"/>
              <a:t>Add only methods to an interface that should be there. If we add methods that should not be there the classes implementing the interface will have to implement those methods as well.</a:t>
            </a:r>
          </a:p>
          <a:p>
            <a:pPr algn="just"/>
            <a:endParaRPr lang="en-US" altLang="en-US" sz="1600" smtClean="0"/>
          </a:p>
          <a:p>
            <a:pPr marL="285750" lvl="1" indent="-285750" algn="just">
              <a:buClr>
                <a:schemeClr val="accent1"/>
              </a:buClr>
            </a:pPr>
            <a:r>
              <a:rPr lang="en-US" altLang="en-US" smtClean="0"/>
              <a:t>Interfaces containing methods that are not specific to it are called </a:t>
            </a:r>
            <a:r>
              <a:rPr lang="en-US" altLang="en-US" smtClean="0">
                <a:solidFill>
                  <a:schemeClr val="accent1"/>
                </a:solidFill>
              </a:rPr>
              <a:t>polluted</a:t>
            </a:r>
            <a:r>
              <a:rPr lang="en-US" altLang="en-US" smtClean="0"/>
              <a:t> or </a:t>
            </a:r>
            <a:r>
              <a:rPr lang="en-US" altLang="en-US" smtClean="0">
                <a:solidFill>
                  <a:schemeClr val="accent1"/>
                </a:solidFill>
              </a:rPr>
              <a:t>fat</a:t>
            </a:r>
            <a:r>
              <a:rPr lang="en-US" altLang="en-US" smtClean="0"/>
              <a:t> interfaces. We should </a:t>
            </a:r>
            <a:r>
              <a:rPr lang="en-US" altLang="en-US" smtClean="0">
                <a:solidFill>
                  <a:schemeClr val="accent1"/>
                </a:solidFill>
              </a:rPr>
              <a:t>avoid</a:t>
            </a:r>
            <a:r>
              <a:rPr lang="en-US" altLang="en-US" smtClean="0"/>
              <a:t> them.</a:t>
            </a:r>
            <a:endParaRPr lang="en-IN" altLang="en-US" smtClean="0"/>
          </a:p>
          <a:p>
            <a:pPr algn="just">
              <a:buFont typeface="Wingdings" panose="05000000000000000000" pitchFamily="2" charset="2"/>
              <a:buNone/>
            </a:pPr>
            <a:r>
              <a:rPr lang="en-IN" altLang="en-US" smtClean="0"/>
              <a:t>	</a:t>
            </a:r>
            <a:endParaRPr lang="en-US" altLang="en-US" sz="1600" smtClean="0"/>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177" y="4040189"/>
            <a:ext cx="420260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45028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Learn what are design principles</a:t>
            </a:r>
          </a:p>
          <a:p>
            <a:endParaRPr lang="en-US" dirty="0"/>
          </a:p>
          <a:p>
            <a:r>
              <a:rPr lang="en-US" dirty="0" smtClean="0"/>
              <a:t>Explore the SOLID design principles in details.</a:t>
            </a:r>
          </a:p>
          <a:p>
            <a:endParaRPr lang="en-US" dirty="0"/>
          </a:p>
          <a:p>
            <a:r>
              <a:rPr lang="en-US" dirty="0" smtClean="0"/>
              <a:t>Learn what could have been the implications if we don’t follow these principles.</a:t>
            </a:r>
          </a:p>
          <a:p>
            <a:endParaRPr lang="en-US" dirty="0"/>
          </a:p>
          <a:p>
            <a:r>
              <a:rPr lang="en-US" dirty="0" smtClean="0"/>
              <a:t>How SOLID helps in a good design which is extendable and scalable.</a:t>
            </a:r>
            <a:endParaRPr lang="en-US" dirty="0"/>
          </a:p>
        </p:txBody>
      </p:sp>
    </p:spTree>
    <p:extLst>
      <p:ext uri="{BB962C8B-B14F-4D97-AF65-F5344CB8AC3E}">
        <p14:creationId xmlns:p14="http://schemas.microsoft.com/office/powerpoint/2010/main" val="384975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4294967295"/>
          </p:nvPr>
        </p:nvSpPr>
        <p:spPr>
          <a:xfrm>
            <a:off x="594629" y="766763"/>
            <a:ext cx="10969943" cy="4648200"/>
          </a:xfrm>
        </p:spPr>
        <p:txBody>
          <a:bodyPr/>
          <a:lstStyle/>
          <a:p>
            <a:pPr marL="0" indent="0">
              <a:buFont typeface="Wingdings" panose="05000000000000000000" pitchFamily="2" charset="2"/>
              <a:buNone/>
            </a:pPr>
            <a:r>
              <a:rPr lang="en-IN" altLang="en-US" smtClean="0"/>
              <a:t>Problem Statement:</a:t>
            </a:r>
            <a:br>
              <a:rPr lang="en-IN" altLang="en-US" smtClean="0"/>
            </a:br>
            <a:endParaRPr lang="en-IN" altLang="en-US" smtClean="0"/>
          </a:p>
          <a:p>
            <a:pPr marL="0" indent="0">
              <a:buFont typeface="Wingdings" panose="05000000000000000000" pitchFamily="2" charset="2"/>
              <a:buNone/>
            </a:pPr>
            <a:r>
              <a:rPr lang="en-IN" altLang="en-US" sz="1600" smtClean="0"/>
              <a:t>An ATM can have the following types of output – a screen and a speech. It supports the following two types of transactions – deposit and withdrawal. A company supports two types of ATMs – only screen (for people who can see) and screen with speech (for handicapped people ).  Design the classes.</a:t>
            </a:r>
            <a:endParaRPr lang="en-US" altLang="en-US" sz="1600" smtClean="0"/>
          </a:p>
          <a:p>
            <a:pPr marL="0" indent="0">
              <a:buFont typeface="Wingdings" panose="05000000000000000000" pitchFamily="2" charset="2"/>
              <a:buNone/>
            </a:pPr>
            <a:endParaRPr lang="en-US" altLang="en-US" smtClean="0"/>
          </a:p>
        </p:txBody>
      </p:sp>
      <p:pic>
        <p:nvPicPr>
          <p:cNvPr id="35843" name="Picture 8" descr="at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792" y="3201988"/>
            <a:ext cx="209707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10" descr="at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877" y="3084513"/>
            <a:ext cx="4079871"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3324930"/>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UML Diagram</a:t>
            </a:r>
            <a:br>
              <a:rPr lang="en-US" altLang="en-US" smtClean="0"/>
            </a:br>
            <a:endParaRPr lang="en-US" altLang="en-US" smtClean="0"/>
          </a:p>
        </p:txBody>
      </p:sp>
      <p:pic>
        <p:nvPicPr>
          <p:cNvPr id="161794" name="Picture 2"/>
          <p:cNvPicPr>
            <a:picLocks noChangeAspect="1" noChangeArrowheads="1"/>
          </p:cNvPicPr>
          <p:nvPr/>
        </p:nvPicPr>
        <p:blipFill>
          <a:blip r:embed="rId3"/>
          <a:srcRect/>
          <a:stretch>
            <a:fillRect/>
          </a:stretch>
        </p:blipFill>
        <p:spPr bwMode="auto">
          <a:xfrm>
            <a:off x="1464353" y="1262064"/>
            <a:ext cx="9283399" cy="4162425"/>
          </a:xfrm>
          <a:prstGeom prst="rect">
            <a:avLst/>
          </a:prstGeom>
          <a:noFill/>
          <a:ln w="9525" cap="flat" cmpd="sng">
            <a:solidFill>
              <a:schemeClr val="accent1"/>
            </a:solidFill>
            <a:prstDash val="solid"/>
            <a:miter lim="800000"/>
            <a:headEnd type="none" w="med" len="med"/>
            <a:tailEnd type="none" w="med" len="me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1046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9977" name="Picture 9" descr="SNAGHTML1703f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23" y="914401"/>
            <a:ext cx="727308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
          <p:cNvSpPr>
            <a:spLocks noGrp="1" noChangeArrowheads="1"/>
          </p:cNvSpPr>
          <p:nvPr>
            <p:ph type="title"/>
          </p:nvPr>
        </p:nvSpPr>
        <p:spPr>
          <a:xfrm>
            <a:off x="283559" y="392113"/>
            <a:ext cx="10978407" cy="501650"/>
          </a:xfrm>
          <a:noFill/>
        </p:spPr>
        <p:txBody>
          <a:bodyPr/>
          <a:lstStyle/>
          <a:p>
            <a:r>
              <a:rPr lang="en-US" altLang="en-US" smtClean="0"/>
              <a:t>Solution#1</a:t>
            </a:r>
          </a:p>
        </p:txBody>
      </p:sp>
      <p:grpSp>
        <p:nvGrpSpPr>
          <p:cNvPr id="2" name="Group 12"/>
          <p:cNvGrpSpPr>
            <a:grpSpLocks/>
          </p:cNvGrpSpPr>
          <p:nvPr/>
        </p:nvGrpSpPr>
        <p:grpSpPr bwMode="auto">
          <a:xfrm>
            <a:off x="192568" y="273050"/>
            <a:ext cx="11498971" cy="6318250"/>
            <a:chOff x="10" y="164"/>
            <a:chExt cx="5586" cy="4000"/>
          </a:xfrm>
        </p:grpSpPr>
        <p:sp>
          <p:nvSpPr>
            <p:cNvPr id="37893" name="Rectangle 2"/>
            <p:cNvSpPr>
              <a:spLocks noChangeArrowheads="1"/>
            </p:cNvSpPr>
            <p:nvPr/>
          </p:nvSpPr>
          <p:spPr bwMode="auto">
            <a:xfrm>
              <a:off x="10" y="164"/>
              <a:ext cx="5586"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pic>
          <p:nvPicPr>
            <p:cNvPr id="37894" name="Picture 11" descr="SNAGHTML1713f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 y="1424"/>
              <a:ext cx="3666" cy="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226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19977"/>
                                        </p:tgtEl>
                                        <p:attrNameLst>
                                          <p:attrName>style.visibility</p:attrName>
                                        </p:attrNameLst>
                                      </p:cBhvr>
                                      <p:to>
                                        <p:strVal val="visible"/>
                                      </p:to>
                                    </p:set>
                                    <p:animEffect transition="in" filter="fade">
                                      <p:cBhvr>
                                        <p:cTn id="7" dur="500"/>
                                        <p:tgtEl>
                                          <p:spTgt spid="16199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7868" y="457200"/>
            <a:ext cx="10978407" cy="501650"/>
          </a:xfrm>
        </p:spPr>
        <p:txBody>
          <a:bodyPr/>
          <a:lstStyle/>
          <a:p>
            <a:r>
              <a:rPr lang="en-US" altLang="en-US" smtClean="0"/>
              <a:t>Solution#1 | Problems</a:t>
            </a:r>
          </a:p>
        </p:txBody>
      </p:sp>
      <p:sp>
        <p:nvSpPr>
          <p:cNvPr id="38915" name="Rectangle 3"/>
          <p:cNvSpPr>
            <a:spLocks noGrp="1" noChangeArrowheads="1"/>
          </p:cNvSpPr>
          <p:nvPr>
            <p:ph type="body" sz="half" idx="1"/>
          </p:nvPr>
        </p:nvSpPr>
        <p:spPr>
          <a:xfrm>
            <a:off x="486707" y="1235075"/>
            <a:ext cx="10694847" cy="5118100"/>
          </a:xfrm>
          <a:noFill/>
        </p:spPr>
        <p:txBody>
          <a:bodyPr/>
          <a:lstStyle/>
          <a:p>
            <a:r>
              <a:rPr lang="en-IN" altLang="en-US" sz="1600" smtClean="0"/>
              <a:t>Contract change in one UI will affect the other UI implementations. </a:t>
            </a:r>
          </a:p>
          <a:p>
            <a:r>
              <a:rPr lang="en-IN" altLang="en-US" sz="1600" smtClean="0"/>
              <a:t>Fat interface – Grow rapidly.</a:t>
            </a:r>
          </a:p>
          <a:p>
            <a:pPr>
              <a:buFont typeface="Wingdings" panose="05000000000000000000" pitchFamily="2" charset="2"/>
              <a:buNone/>
            </a:pPr>
            <a:endParaRPr lang="en-IN" altLang="en-US" sz="1600" smtClean="0"/>
          </a:p>
          <a:p>
            <a:endParaRPr lang="en-IN" altLang="en-US" sz="1600" smtClean="0"/>
          </a:p>
          <a:p>
            <a:pPr marL="746125" lvl="1"/>
            <a:endParaRPr lang="en-IN" altLang="en-US" sz="1400" smtClean="0"/>
          </a:p>
        </p:txBody>
      </p:sp>
    </p:spTree>
    <p:extLst>
      <p:ext uri="{BB962C8B-B14F-4D97-AF65-F5344CB8AC3E}">
        <p14:creationId xmlns:p14="http://schemas.microsoft.com/office/powerpoint/2010/main" val="325457475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UML Diagram (Solution)</a:t>
            </a:r>
            <a:br>
              <a:rPr lang="en-US" altLang="en-US" smtClean="0"/>
            </a:br>
            <a:endParaRPr lang="en-US" altLang="en-US" smtClean="0"/>
          </a:p>
        </p:txBody>
      </p:sp>
      <p:pic>
        <p:nvPicPr>
          <p:cNvPr id="162818" name="Picture 2"/>
          <p:cNvPicPr>
            <a:picLocks noChangeAspect="1" noChangeArrowheads="1"/>
          </p:cNvPicPr>
          <p:nvPr/>
        </p:nvPicPr>
        <p:blipFill>
          <a:blip r:embed="rId3"/>
          <a:srcRect/>
          <a:stretch>
            <a:fillRect/>
          </a:stretch>
        </p:blipFill>
        <p:spPr bwMode="auto">
          <a:xfrm>
            <a:off x="1053826" y="1200151"/>
            <a:ext cx="9964788" cy="4691063"/>
          </a:xfrm>
          <a:prstGeom prst="rect">
            <a:avLst/>
          </a:prstGeom>
          <a:noFill/>
          <a:ln w="9525" cap="flat" cmpd="sng">
            <a:solidFill>
              <a:schemeClr val="accent1"/>
            </a:solidFill>
            <a:prstDash val="solid"/>
            <a:miter lim="800000"/>
            <a:headEnd type="none" w="med" len="med"/>
            <a:tailEnd type="none" w="med" len="me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8517184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3049" name="Picture 9" descr="SNAGHTML18e3e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96" y="203201"/>
            <a:ext cx="6851982"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3051" name="Picture 11" descr="SNAGHTML191bb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428" y="3992563"/>
            <a:ext cx="901888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1744" y="465139"/>
            <a:ext cx="394443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4"/>
          <p:cNvGrpSpPr>
            <a:grpSpLocks/>
          </p:cNvGrpSpPr>
          <p:nvPr/>
        </p:nvGrpSpPr>
        <p:grpSpPr bwMode="auto">
          <a:xfrm>
            <a:off x="630603" y="1"/>
            <a:ext cx="10847208" cy="6607175"/>
            <a:chOff x="0" y="0"/>
            <a:chExt cx="5586" cy="4000"/>
          </a:xfrm>
        </p:grpSpPr>
        <p:sp>
          <p:nvSpPr>
            <p:cNvPr id="40966" name="Rectangle 2"/>
            <p:cNvSpPr>
              <a:spLocks noChangeArrowheads="1"/>
            </p:cNvSpPr>
            <p:nvPr/>
          </p:nvSpPr>
          <p:spPr bwMode="auto">
            <a:xfrm>
              <a:off x="0" y="0"/>
              <a:ext cx="5586"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pic>
          <p:nvPicPr>
            <p:cNvPr id="40967" name="Picture 13" descr="SNAGHTML19336f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 y="533"/>
              <a:ext cx="4473" cy="3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46045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23049"/>
                                        </p:tgtEl>
                                        <p:attrNameLst>
                                          <p:attrName>style.visibility</p:attrName>
                                        </p:attrNameLst>
                                      </p:cBhvr>
                                      <p:to>
                                        <p:strVal val="visible"/>
                                      </p:to>
                                    </p:set>
                                    <p:animEffect transition="in" filter="fade">
                                      <p:cBhvr>
                                        <p:cTn id="7" dur="500"/>
                                        <p:tgtEl>
                                          <p:spTgt spid="1623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23051"/>
                                        </p:tgtEl>
                                        <p:attrNameLst>
                                          <p:attrName>style.visibility</p:attrName>
                                        </p:attrNameLst>
                                      </p:cBhvr>
                                      <p:to>
                                        <p:strVal val="visible"/>
                                      </p:to>
                                    </p:set>
                                    <p:animEffect transition="in" filter="fade">
                                      <p:cBhvr>
                                        <p:cTn id="12" dur="500"/>
                                        <p:tgtEl>
                                          <p:spTgt spid="1623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7868" y="457200"/>
            <a:ext cx="10978407" cy="501650"/>
          </a:xfrm>
        </p:spPr>
        <p:txBody>
          <a:bodyPr/>
          <a:lstStyle/>
          <a:p>
            <a:r>
              <a:rPr lang="en-US" altLang="en-US" smtClean="0"/>
              <a:t>Advantages</a:t>
            </a:r>
          </a:p>
        </p:txBody>
      </p:sp>
      <p:sp>
        <p:nvSpPr>
          <p:cNvPr id="1624067" name="Rectangle 3"/>
          <p:cNvSpPr>
            <a:spLocks noGrp="1" noChangeArrowheads="1"/>
          </p:cNvSpPr>
          <p:nvPr>
            <p:ph type="body" sz="half" idx="1"/>
          </p:nvPr>
        </p:nvSpPr>
        <p:spPr>
          <a:xfrm>
            <a:off x="486707" y="1284288"/>
            <a:ext cx="10694847" cy="5118100"/>
          </a:xfrm>
        </p:spPr>
        <p:txBody>
          <a:bodyPr/>
          <a:lstStyle/>
          <a:p>
            <a:pPr algn="just"/>
            <a:r>
              <a:rPr lang="en-IN" altLang="en-US" sz="1600" smtClean="0"/>
              <a:t>Small and relevant contracts.</a:t>
            </a:r>
          </a:p>
          <a:p>
            <a:pPr algn="just"/>
            <a:r>
              <a:rPr lang="en-IN" altLang="en-US" sz="1600" smtClean="0"/>
              <a:t>Easy to understand and maintain.</a:t>
            </a:r>
          </a:p>
          <a:p>
            <a:pPr algn="just"/>
            <a:r>
              <a:rPr lang="en-IN" altLang="en-US" sz="1600" smtClean="0"/>
              <a:t>Contract change in one UI will not affect the other UI implementations. </a:t>
            </a:r>
          </a:p>
          <a:p>
            <a:pPr algn="just">
              <a:buFont typeface="Wingdings" panose="05000000000000000000" pitchFamily="2" charset="2"/>
              <a:buNone/>
            </a:pPr>
            <a:endParaRPr lang="en-IN" altLang="en-US" sz="1600" smtClean="0"/>
          </a:p>
          <a:p>
            <a:pPr>
              <a:buFont typeface="Wingdings" panose="05000000000000000000" pitchFamily="2" charset="2"/>
              <a:buNone/>
            </a:pPr>
            <a:endParaRPr lang="en-IN" altLang="en-US" sz="1600" smtClean="0"/>
          </a:p>
          <a:p>
            <a:pPr algn="just"/>
            <a:endParaRPr lang="en-IN" altLang="en-US" sz="1600" smtClean="0"/>
          </a:p>
        </p:txBody>
      </p:sp>
      <p:pic>
        <p:nvPicPr>
          <p:cNvPr id="1624071" name="Picture 7" descr="InterfaceSegregationPrinciple_602164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643" y="2627313"/>
            <a:ext cx="6344114"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32243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Effect transition="in" filter="blinds(horizontal)">
                                      <p:cBhvr>
                                        <p:cTn id="7" dur="500"/>
                                        <p:tgtEl>
                                          <p:spTgt spid="162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24067">
                                            <p:txEl>
                                              <p:pRg st="1" end="1"/>
                                            </p:txEl>
                                          </p:spTgt>
                                        </p:tgtEl>
                                        <p:attrNameLst>
                                          <p:attrName>style.visibility</p:attrName>
                                        </p:attrNameLst>
                                      </p:cBhvr>
                                      <p:to>
                                        <p:strVal val="visible"/>
                                      </p:to>
                                    </p:set>
                                    <p:animEffect transition="in" filter="blinds(horizontal)">
                                      <p:cBhvr>
                                        <p:cTn id="12" dur="500"/>
                                        <p:tgtEl>
                                          <p:spTgt spid="1624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24067">
                                            <p:txEl>
                                              <p:pRg st="2" end="2"/>
                                            </p:txEl>
                                          </p:spTgt>
                                        </p:tgtEl>
                                        <p:attrNameLst>
                                          <p:attrName>style.visibility</p:attrName>
                                        </p:attrNameLst>
                                      </p:cBhvr>
                                      <p:to>
                                        <p:strVal val="visible"/>
                                      </p:to>
                                    </p:set>
                                    <p:animEffect transition="in" filter="blinds(horizontal)">
                                      <p:cBhvr>
                                        <p:cTn id="17" dur="500"/>
                                        <p:tgtEl>
                                          <p:spTgt spid="1624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624071"/>
                                        </p:tgtEl>
                                        <p:attrNameLst>
                                          <p:attrName>style.visibility</p:attrName>
                                        </p:attrNameLst>
                                      </p:cBhvr>
                                      <p:to>
                                        <p:strVal val="visible"/>
                                      </p:to>
                                    </p:set>
                                    <p:animEffect transition="in" filter="checkerboard(across)">
                                      <p:cBhvr>
                                        <p:cTn id="22" dur="500"/>
                                        <p:tgtEl>
                                          <p:spTgt spid="162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Dependency Inversion Principle</a:t>
            </a:r>
          </a:p>
        </p:txBody>
      </p:sp>
      <p:sp>
        <p:nvSpPr>
          <p:cNvPr id="43011" name="Content Placeholder 2"/>
          <p:cNvSpPr>
            <a:spLocks noGrp="1"/>
          </p:cNvSpPr>
          <p:nvPr>
            <p:ph idx="4294967295"/>
          </p:nvPr>
        </p:nvSpPr>
        <p:spPr>
          <a:xfrm>
            <a:off x="594629" y="1282700"/>
            <a:ext cx="10969943" cy="4648200"/>
          </a:xfrm>
        </p:spPr>
        <p:txBody>
          <a:bodyPr/>
          <a:lstStyle/>
          <a:p>
            <a:r>
              <a:rPr lang="en-US" altLang="en-US" sz="1600" smtClean="0"/>
              <a:t>I Don't Care How, Just Give Me What I Want</a:t>
            </a:r>
          </a:p>
          <a:p>
            <a:r>
              <a:rPr lang="en-US" altLang="en-US" sz="1600" smtClean="0"/>
              <a:t>Entities must depend on abstractions not on concretions. It states that the high level module must not depend on the low level module, but they should depend on abstractions. </a:t>
            </a:r>
          </a:p>
          <a:p>
            <a:pPr marL="285750" lvl="1" indent="-285750">
              <a:buClr>
                <a:schemeClr val="accent1"/>
              </a:buClr>
            </a:pPr>
            <a:r>
              <a:rPr lang="en-US" altLang="en-US" smtClean="0"/>
              <a:t>Also known as “Inversion of Control”. </a:t>
            </a:r>
          </a:p>
          <a:p>
            <a:pPr marL="285750" lvl="1" indent="-285750">
              <a:buClr>
                <a:schemeClr val="accent1"/>
              </a:buClr>
            </a:pPr>
            <a:r>
              <a:rPr lang="en-US" altLang="en-US" smtClean="0"/>
              <a:t>Factories and Abstract Factories can be used as dependency frameworks, but there are specialized frameworks for that, known as Inversion of Control Container.</a:t>
            </a: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466" y="3621088"/>
            <a:ext cx="4570809"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869215"/>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altLang="en-US"/>
              <a:t>DIP with Example </a:t>
            </a:r>
          </a:p>
        </p:txBody>
      </p:sp>
      <p:sp>
        <p:nvSpPr>
          <p:cNvPr id="71683" name="Content Placeholder 2"/>
          <p:cNvSpPr>
            <a:spLocks noGrp="1"/>
          </p:cNvSpPr>
          <p:nvPr>
            <p:ph sz="half" idx="1"/>
          </p:nvPr>
        </p:nvSpPr>
        <p:spPr>
          <a:xfrm>
            <a:off x="711015" y="990600"/>
            <a:ext cx="5478624" cy="5334000"/>
          </a:xfrm>
        </p:spPr>
        <p:txBody>
          <a:bodyPr/>
          <a:lstStyle/>
          <a:p>
            <a:pPr>
              <a:defRPr/>
            </a:pPr>
            <a:r>
              <a:rPr altLang="en-US" sz="1800"/>
              <a:t>Case 1: Dependency not inverted (high level module depend on low level module)</a:t>
            </a:r>
          </a:p>
        </p:txBody>
      </p:sp>
      <p:sp>
        <p:nvSpPr>
          <p:cNvPr id="44036" name="Content Placeholder 3"/>
          <p:cNvSpPr>
            <a:spLocks noGrp="1"/>
          </p:cNvSpPr>
          <p:nvPr>
            <p:ph sz="half" idx="4294967295"/>
          </p:nvPr>
        </p:nvSpPr>
        <p:spPr>
          <a:xfrm>
            <a:off x="6181174" y="1174750"/>
            <a:ext cx="5383398" cy="4648200"/>
          </a:xfrm>
        </p:spPr>
        <p:txBody>
          <a:bodyPr/>
          <a:lstStyle/>
          <a:p>
            <a:r>
              <a:rPr lang="en-US" altLang="en-US" smtClean="0"/>
              <a:t>Case 2: Dependency Inversion</a:t>
            </a:r>
          </a:p>
        </p:txBody>
      </p:sp>
      <p:pic>
        <p:nvPicPr>
          <p:cNvPr id="440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17" y="2430463"/>
            <a:ext cx="432957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828" y="2336800"/>
            <a:ext cx="464699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1336832"/>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4294967295"/>
          </p:nvPr>
        </p:nvSpPr>
        <p:spPr>
          <a:xfrm>
            <a:off x="594629" y="712788"/>
            <a:ext cx="10969943" cy="4648200"/>
          </a:xfrm>
        </p:spPr>
        <p:txBody>
          <a:bodyPr/>
          <a:lstStyle/>
          <a:p>
            <a:pPr marL="0" indent="0">
              <a:buFont typeface="Wingdings" panose="05000000000000000000" pitchFamily="2" charset="2"/>
              <a:buNone/>
            </a:pPr>
            <a:r>
              <a:rPr lang="en-US" altLang="en-US" smtClean="0"/>
              <a:t>Problem Statement:</a:t>
            </a:r>
          </a:p>
          <a:p>
            <a:pPr marL="0" indent="0">
              <a:buFont typeface="Wingdings" panose="05000000000000000000" pitchFamily="2" charset="2"/>
              <a:buNone/>
            </a:pPr>
            <a:endParaRPr lang="en-US" altLang="en-US" smtClean="0"/>
          </a:p>
          <a:p>
            <a:pPr marL="0" indent="0">
              <a:buFont typeface="Wingdings" panose="05000000000000000000" pitchFamily="2" charset="2"/>
              <a:buNone/>
            </a:pPr>
            <a:r>
              <a:rPr lang="en-US" altLang="en-US" sz="1600" smtClean="0"/>
              <a:t>Imagine a sample where we have developed a class which contains a highly sophisticated encryption algorithm. This class takes as an input a source file name and a target file name. The content to encrypt is then read from the source file and the encrypted content is written to the target file.</a:t>
            </a: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074" y="2743200"/>
            <a:ext cx="4748563"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319173"/>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Software Design Principle</a:t>
            </a:r>
          </a:p>
        </p:txBody>
      </p:sp>
      <p:sp>
        <p:nvSpPr>
          <p:cNvPr id="3" name="Content Placeholder 2"/>
          <p:cNvSpPr>
            <a:spLocks noGrp="1"/>
          </p:cNvSpPr>
          <p:nvPr>
            <p:ph idx="4294967295"/>
          </p:nvPr>
        </p:nvSpPr>
        <p:spPr>
          <a:xfrm>
            <a:off x="594629" y="914400"/>
            <a:ext cx="10969943" cy="4648200"/>
          </a:xfrm>
        </p:spPr>
        <p:txBody>
          <a:bodyPr/>
          <a:lstStyle/>
          <a:p>
            <a:pPr>
              <a:defRPr/>
            </a:pPr>
            <a:endParaRPr lang="en-US" dirty="0" smtClean="0"/>
          </a:p>
          <a:p>
            <a:pPr>
              <a:defRPr/>
            </a:pPr>
            <a:r>
              <a:rPr lang="en-US" dirty="0" smtClean="0"/>
              <a:t>Set of guidelines that helps us to </a:t>
            </a:r>
            <a:r>
              <a:rPr lang="en-US" dirty="0" smtClean="0">
                <a:solidFill>
                  <a:srgbClr val="00B050"/>
                </a:solidFill>
              </a:rPr>
              <a:t>avoid</a:t>
            </a:r>
            <a:r>
              <a:rPr lang="en-US" dirty="0" smtClean="0"/>
              <a:t> having a </a:t>
            </a:r>
            <a:r>
              <a:rPr lang="en-US" dirty="0" smtClean="0">
                <a:solidFill>
                  <a:schemeClr val="accent1"/>
                </a:solidFill>
              </a:rPr>
              <a:t>bad design</a:t>
            </a:r>
            <a:r>
              <a:rPr lang="en-US" dirty="0" smtClean="0"/>
              <a:t>.</a:t>
            </a:r>
          </a:p>
          <a:p>
            <a:pPr>
              <a:defRPr/>
            </a:pPr>
            <a:r>
              <a:rPr lang="en-US" dirty="0" smtClean="0"/>
              <a:t>3 important characteristics of a bad design that should be avoided:</a:t>
            </a:r>
          </a:p>
          <a:p>
            <a:pPr marL="0" indent="0">
              <a:buFont typeface="Wingdings" panose="05000000000000000000" pitchFamily="2" charset="2"/>
              <a:buNone/>
              <a:defRPr/>
            </a:pPr>
            <a:endParaRPr lang="en-US" dirty="0" smtClean="0"/>
          </a:p>
          <a:p>
            <a:pPr lvl="1">
              <a:buFont typeface="Arial" panose="020B0604020202020204" pitchFamily="34" charset="0"/>
              <a:buChar char="•"/>
              <a:defRPr/>
            </a:pPr>
            <a:r>
              <a:rPr lang="en-US" dirty="0">
                <a:solidFill>
                  <a:schemeClr val="accent1"/>
                </a:solidFill>
              </a:rPr>
              <a:t>Rigidity </a:t>
            </a:r>
            <a:r>
              <a:rPr lang="en-US" dirty="0"/>
              <a:t>- It is hard to change because every change affects too many other parts of the system.</a:t>
            </a:r>
          </a:p>
          <a:p>
            <a:pPr lvl="1">
              <a:buFont typeface="Arial" panose="020B0604020202020204" pitchFamily="34" charset="0"/>
              <a:buChar char="•"/>
              <a:defRPr/>
            </a:pPr>
            <a:r>
              <a:rPr lang="en-US" dirty="0">
                <a:solidFill>
                  <a:schemeClr val="accent1"/>
                </a:solidFill>
              </a:rPr>
              <a:t>Fragility </a:t>
            </a:r>
            <a:r>
              <a:rPr lang="en-US" dirty="0"/>
              <a:t>- When you make a change, unexpected parts of the system break.</a:t>
            </a:r>
          </a:p>
          <a:p>
            <a:pPr lvl="1">
              <a:buFont typeface="Arial" panose="020B0604020202020204" pitchFamily="34" charset="0"/>
              <a:buChar char="•"/>
              <a:defRPr/>
            </a:pPr>
            <a:r>
              <a:rPr lang="en-US" dirty="0">
                <a:solidFill>
                  <a:schemeClr val="accent1"/>
                </a:solidFill>
              </a:rPr>
              <a:t>Immobility </a:t>
            </a:r>
            <a:r>
              <a:rPr lang="en-US" dirty="0"/>
              <a:t>- It is hard to reuse in another application because it cannot be disentangled from the current application.</a:t>
            </a:r>
          </a:p>
          <a:p>
            <a:pPr marL="0" indent="0">
              <a:buFont typeface="Wingdings" panose="05000000000000000000" pitchFamily="2" charset="2"/>
              <a:buNone/>
              <a:defRPr/>
            </a:pPr>
            <a:endParaRPr lang="en-US" sz="1600" dirty="0" smtClean="0"/>
          </a:p>
        </p:txBody>
      </p:sp>
    </p:spTree>
    <p:extLst>
      <p:ext uri="{BB962C8B-B14F-4D97-AF65-F5344CB8AC3E}">
        <p14:creationId xmlns:p14="http://schemas.microsoft.com/office/powerpoint/2010/main" val="562122793"/>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04" y="520700"/>
            <a:ext cx="888768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830" y="5013326"/>
            <a:ext cx="496440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82" y="5013326"/>
            <a:ext cx="5053284"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1216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pPr>
              <a:defRPr/>
            </a:pPr>
            <a:r>
              <a:rPr lang="en-US" altLang="en-US" smtClean="0"/>
              <a:t>Problems</a:t>
            </a:r>
            <a:br>
              <a:rPr lang="en-US" altLang="en-US" smtClean="0"/>
            </a:br>
            <a:endParaRPr lang="en-US" altLang="en-US" smtClean="0"/>
          </a:p>
        </p:txBody>
      </p:sp>
      <p:sp>
        <p:nvSpPr>
          <p:cNvPr id="47107" name="Content Placeholder 2"/>
          <p:cNvSpPr>
            <a:spLocks noGrp="1"/>
          </p:cNvSpPr>
          <p:nvPr>
            <p:ph idx="4294967295"/>
          </p:nvPr>
        </p:nvSpPr>
        <p:spPr>
          <a:xfrm>
            <a:off x="594629" y="1282700"/>
            <a:ext cx="10969943" cy="4648200"/>
          </a:xfrm>
        </p:spPr>
        <p:txBody>
          <a:bodyPr/>
          <a:lstStyle/>
          <a:p>
            <a:r>
              <a:rPr lang="en-US" altLang="en-US" sz="1600" smtClean="0"/>
              <a:t>Highly coupled to a certain input and output.</a:t>
            </a:r>
          </a:p>
          <a:p>
            <a:r>
              <a:rPr lang="en-US" altLang="en-US" sz="1600" smtClean="0"/>
              <a:t>Encryption algorithm can not be used in another context where the encrypted content should not e written to a file but rather sent to a web service.</a:t>
            </a:r>
            <a:endParaRPr lang="en-US" altLang="en-US" smtClean="0"/>
          </a:p>
          <a:p>
            <a:endParaRPr lang="en-US" altLang="en-US" sz="1600"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927" y="2438401"/>
            <a:ext cx="4621596"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1583981"/>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UML Diagram </a:t>
            </a:r>
          </a:p>
        </p:txBody>
      </p:sp>
      <p:sp>
        <p:nvSpPr>
          <p:cNvPr id="3" name="Content Placeholder 2"/>
          <p:cNvSpPr>
            <a:spLocks noGrp="1"/>
          </p:cNvSpPr>
          <p:nvPr>
            <p:ph idx="4294967295"/>
          </p:nvPr>
        </p:nvSpPr>
        <p:spPr>
          <a:xfrm>
            <a:off x="594629" y="1282700"/>
            <a:ext cx="10969943" cy="4648200"/>
          </a:xfrm>
        </p:spPr>
        <p:txBody>
          <a:bodyPr/>
          <a:lstStyle/>
          <a:p>
            <a:pPr>
              <a:defRPr/>
            </a:pPr>
            <a:r>
              <a:rPr lang="en-US" sz="1600" dirty="0" smtClean="0"/>
              <a:t>Consider the simple class diagram below:</a:t>
            </a:r>
          </a:p>
          <a:p>
            <a:pPr marL="0" indent="0">
              <a:buFont typeface="Wingdings" panose="05000000000000000000" pitchFamily="2" charset="2"/>
              <a:buNone/>
              <a:defRPr/>
            </a:pPr>
            <a:endParaRPr lang="en-US" sz="1600" dirty="0"/>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895" y="2008189"/>
            <a:ext cx="7871949"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739922"/>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Solution #2</a:t>
            </a:r>
          </a:p>
        </p:txBody>
      </p:sp>
      <p:pic>
        <p:nvPicPr>
          <p:cNvPr id="49155"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638797" y="1117601"/>
            <a:ext cx="6843517" cy="4010025"/>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491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28" y="5387976"/>
            <a:ext cx="349159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003" y="5387976"/>
            <a:ext cx="495171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5730399"/>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Benefits</a:t>
            </a:r>
          </a:p>
        </p:txBody>
      </p:sp>
      <p:sp>
        <p:nvSpPr>
          <p:cNvPr id="50179" name="Content Placeholder 2"/>
          <p:cNvSpPr>
            <a:spLocks noGrp="1"/>
          </p:cNvSpPr>
          <p:nvPr>
            <p:ph idx="4294967295"/>
          </p:nvPr>
        </p:nvSpPr>
        <p:spPr>
          <a:xfrm>
            <a:off x="594629" y="1282700"/>
            <a:ext cx="10969943" cy="4648200"/>
          </a:xfrm>
        </p:spPr>
        <p:txBody>
          <a:bodyPr/>
          <a:lstStyle/>
          <a:p>
            <a:r>
              <a:rPr lang="en-US" altLang="en-US" smtClean="0"/>
              <a:t>Encrypt method of the encryption service is now independent of a specific content reader or writer.</a:t>
            </a:r>
          </a:p>
          <a:p>
            <a:endParaRPr lang="en-US" altLang="en-US" smtClean="0"/>
          </a:p>
          <a:p>
            <a:r>
              <a:rPr lang="en-US" altLang="en-US" smtClean="0"/>
              <a:t>The dependencies have been inverted; the Encryption Service class depends upon abstractions, and the detailed readers and writers depend upon the same abstractions.</a:t>
            </a:r>
          </a:p>
          <a:p>
            <a:endParaRPr lang="en-US" altLang="en-US" smtClean="0"/>
          </a:p>
          <a:p>
            <a:r>
              <a:rPr lang="en-US" altLang="en-US" smtClean="0"/>
              <a:t>Now we can reuse the encryption service. We can invent new kinds of “Reader” and “Writer” implementations that we can supply to the Encrypt method of the service.</a:t>
            </a:r>
          </a:p>
        </p:txBody>
      </p:sp>
    </p:spTree>
    <p:extLst>
      <p:ext uri="{BB962C8B-B14F-4D97-AF65-F5344CB8AC3E}">
        <p14:creationId xmlns:p14="http://schemas.microsoft.com/office/powerpoint/2010/main" val="2527804441"/>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t>Why call it dependency inversion?</a:t>
            </a:r>
            <a:br>
              <a:rPr lang="en-US" b="1" dirty="0" smtClean="0"/>
            </a:br>
            <a:endParaRPr lang="en-US" dirty="0"/>
          </a:p>
        </p:txBody>
      </p:sp>
      <p:sp>
        <p:nvSpPr>
          <p:cNvPr id="51203" name="Content Placeholder 2"/>
          <p:cNvSpPr>
            <a:spLocks noGrp="1"/>
          </p:cNvSpPr>
          <p:nvPr>
            <p:ph idx="4294967295"/>
          </p:nvPr>
        </p:nvSpPr>
        <p:spPr>
          <a:xfrm>
            <a:off x="594629" y="1282700"/>
            <a:ext cx="10969943" cy="4648200"/>
          </a:xfrm>
        </p:spPr>
        <p:txBody>
          <a:bodyPr/>
          <a:lstStyle/>
          <a:p>
            <a:r>
              <a:rPr lang="en-US" altLang="en-US" smtClean="0"/>
              <a:t>The dependency structure of a well designed object oriented application is “inverted” with respect to the dependency structure that normally results from a “traditional” application which is implemented in a more procedural style.</a:t>
            </a:r>
          </a:p>
          <a:p>
            <a:endParaRPr lang="en-US" altLang="en-US" smtClean="0"/>
          </a:p>
          <a:p>
            <a:r>
              <a:rPr lang="en-US" altLang="en-US" smtClean="0"/>
              <a:t>In a procedural application high level modules depend upon low level modules and abstractions depend upon details.</a:t>
            </a: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684" y="3581401"/>
            <a:ext cx="486283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58021"/>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07868" y="457200"/>
            <a:ext cx="10978407" cy="501650"/>
          </a:xfrm>
        </p:spPr>
        <p:txBody>
          <a:bodyPr/>
          <a:lstStyle/>
          <a:p>
            <a:r>
              <a:rPr lang="en-US" altLang="en-US" smtClean="0"/>
              <a:t>Composite Reuse Principle (CRP)</a:t>
            </a:r>
          </a:p>
        </p:txBody>
      </p:sp>
      <p:sp>
        <p:nvSpPr>
          <p:cNvPr id="52227" name="Rectangle 3"/>
          <p:cNvSpPr>
            <a:spLocks noGrp="1" noChangeArrowheads="1"/>
          </p:cNvSpPr>
          <p:nvPr>
            <p:ph type="body" sz="half" idx="1"/>
          </p:nvPr>
        </p:nvSpPr>
        <p:spPr>
          <a:xfrm>
            <a:off x="486707" y="1447800"/>
            <a:ext cx="10694847" cy="5118100"/>
          </a:xfrm>
        </p:spPr>
        <p:txBody>
          <a:bodyPr/>
          <a:lstStyle/>
          <a:p>
            <a:pPr algn="just"/>
            <a:r>
              <a:rPr lang="en-IN" altLang="en-US" smtClean="0"/>
              <a:t>Favour composition over inheritance as a way of achieving polymorphism.</a:t>
            </a:r>
          </a:p>
          <a:p>
            <a:pPr algn="just"/>
            <a:endParaRPr lang="en-IN" altLang="en-US" smtClean="0"/>
          </a:p>
          <a:p>
            <a:pPr algn="just"/>
            <a:r>
              <a:rPr lang="en-IN" altLang="en-US" smtClean="0"/>
              <a:t>Problem Statement:</a:t>
            </a:r>
          </a:p>
          <a:p>
            <a:pPr algn="just">
              <a:buFont typeface="Wingdings" panose="05000000000000000000" pitchFamily="2" charset="2"/>
              <a:buNone/>
            </a:pPr>
            <a:r>
              <a:rPr lang="en-IN" altLang="en-US" sz="1600" smtClean="0"/>
              <a:t>	Design a payroll system for an organization. The organization has three types of employees – Regular, Part-time and Temporary.  The regular and part-time employees are given bonus as a fixed % of their base salary while the temporary gets a fixed lump sum amount as the bonus. The company gives same amount of insurance cover to all its employees.</a:t>
            </a:r>
          </a:p>
          <a:p>
            <a:pPr algn="just">
              <a:buFont typeface="Wingdings" panose="05000000000000000000" pitchFamily="2" charset="2"/>
              <a:buNone/>
            </a:pPr>
            <a:endParaRPr lang="en-US" altLang="en-US" sz="1600" smtClean="0"/>
          </a:p>
          <a:p>
            <a:pPr algn="just">
              <a:buFont typeface="Wingdings" panose="05000000000000000000" pitchFamily="2" charset="2"/>
              <a:buNone/>
            </a:pPr>
            <a:endParaRPr lang="en-IN" altLang="en-US" smtClean="0"/>
          </a:p>
          <a:p>
            <a:pPr algn="just">
              <a:buFont typeface="Wingdings" panose="05000000000000000000" pitchFamily="2" charset="2"/>
              <a:buNone/>
            </a:pPr>
            <a:endParaRPr lang="en-US" altLang="en-US" smtClean="0"/>
          </a:p>
        </p:txBody>
      </p:sp>
      <p:sp>
        <p:nvSpPr>
          <p:cNvPr id="4" name="TextBox 3"/>
          <p:cNvSpPr txBox="1"/>
          <p:nvPr/>
        </p:nvSpPr>
        <p:spPr>
          <a:xfrm>
            <a:off x="9186058" y="330200"/>
            <a:ext cx="2357353" cy="369332"/>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b="1" dirty="0">
                <a:solidFill>
                  <a:schemeClr val="accent1">
                    <a:lumMod val="60000"/>
                    <a:lumOff val="40000"/>
                  </a:schemeClr>
                </a:solidFill>
              </a:rPr>
              <a:t>Self Study</a:t>
            </a:r>
          </a:p>
        </p:txBody>
      </p:sp>
    </p:spTree>
    <p:extLst>
      <p:ext uri="{BB962C8B-B14F-4D97-AF65-F5344CB8AC3E}">
        <p14:creationId xmlns:p14="http://schemas.microsoft.com/office/powerpoint/2010/main" val="29948251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title"/>
          </p:nvPr>
        </p:nvSpPr>
        <p:spPr>
          <a:xfrm>
            <a:off x="507868" y="457200"/>
            <a:ext cx="10978407" cy="501650"/>
          </a:xfrm>
          <a:noFill/>
        </p:spPr>
        <p:txBody>
          <a:bodyPr/>
          <a:lstStyle/>
          <a:p>
            <a:r>
              <a:rPr lang="en-US" altLang="en-US" smtClean="0"/>
              <a:t>Solution#1</a:t>
            </a:r>
          </a:p>
        </p:txBody>
      </p:sp>
      <p:pic>
        <p:nvPicPr>
          <p:cNvPr id="1587213" name="Picture 13" descr="SNAGHTML405d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375" y="1257301"/>
            <a:ext cx="658323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14" name="Rectangle 14"/>
          <p:cNvSpPr>
            <a:spLocks noGrp="1" noChangeArrowheads="1"/>
          </p:cNvSpPr>
          <p:nvPr>
            <p:ph type="body" sz="half" idx="1"/>
          </p:nvPr>
        </p:nvSpPr>
        <p:spPr>
          <a:xfrm>
            <a:off x="639068" y="5203825"/>
            <a:ext cx="10694847" cy="1117600"/>
          </a:xfrm>
          <a:noFill/>
        </p:spPr>
        <p:txBody>
          <a:bodyPr/>
          <a:lstStyle/>
          <a:p>
            <a:r>
              <a:rPr lang="en-IN" altLang="en-US" sz="1600" smtClean="0"/>
              <a:t>Now the organization adds an new Contractor Employee and  likes to give bonus to its contractors as well.  It likes to give exactly same bonus to its contractors as it is giving to its temporary employees.</a:t>
            </a:r>
            <a:endParaRPr lang="en-US" altLang="en-US" smtClean="0"/>
          </a:p>
        </p:txBody>
      </p:sp>
    </p:spTree>
    <p:extLst>
      <p:ext uri="{BB962C8B-B14F-4D97-AF65-F5344CB8AC3E}">
        <p14:creationId xmlns:p14="http://schemas.microsoft.com/office/powerpoint/2010/main" val="33057769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87213"/>
                                        </p:tgtEl>
                                        <p:attrNameLst>
                                          <p:attrName>style.visibility</p:attrName>
                                        </p:attrNameLst>
                                      </p:cBhvr>
                                      <p:to>
                                        <p:strVal val="visible"/>
                                      </p:to>
                                    </p:set>
                                    <p:animEffect transition="in" filter="fade">
                                      <p:cBhvr>
                                        <p:cTn id="7" dur="500"/>
                                        <p:tgtEl>
                                          <p:spTgt spid="1587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87214">
                                            <p:txEl>
                                              <p:pRg st="0" end="0"/>
                                            </p:txEl>
                                          </p:spTgt>
                                        </p:tgtEl>
                                        <p:attrNameLst>
                                          <p:attrName>style.visibility</p:attrName>
                                        </p:attrNameLst>
                                      </p:cBhvr>
                                      <p:to>
                                        <p:strVal val="visible"/>
                                      </p:to>
                                    </p:set>
                                    <p:animEffect transition="in" filter="fade">
                                      <p:cBhvr>
                                        <p:cTn id="12" dur="500"/>
                                        <p:tgtEl>
                                          <p:spTgt spid="1587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1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07868" y="457200"/>
            <a:ext cx="10978407" cy="501650"/>
          </a:xfrm>
        </p:spPr>
        <p:txBody>
          <a:bodyPr/>
          <a:lstStyle/>
          <a:p>
            <a:r>
              <a:rPr lang="en-US" altLang="en-US" smtClean="0"/>
              <a:t>Solution#1 (Contd..)</a:t>
            </a:r>
          </a:p>
        </p:txBody>
      </p:sp>
      <p:pic>
        <p:nvPicPr>
          <p:cNvPr id="54275" name="Picture 3" descr="SNAGHTML5e5dc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565" y="1090614"/>
            <a:ext cx="5965329"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4" descr="SNAGHTML5ef2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9058" y="4278314"/>
            <a:ext cx="557384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5" descr="SNAGHTML5f4cd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6" y="3717925"/>
            <a:ext cx="5605590" cy="270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01184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07868" y="457200"/>
            <a:ext cx="10978407" cy="501650"/>
          </a:xfrm>
        </p:spPr>
        <p:txBody>
          <a:bodyPr/>
          <a:lstStyle/>
          <a:p>
            <a:r>
              <a:rPr lang="en-US" altLang="en-US" smtClean="0"/>
              <a:t>Solution#1 (Contd..)</a:t>
            </a:r>
          </a:p>
        </p:txBody>
      </p:sp>
      <p:sp>
        <p:nvSpPr>
          <p:cNvPr id="55299" name="Rectangle 3"/>
          <p:cNvSpPr>
            <a:spLocks noGrp="1" noChangeArrowheads="1"/>
          </p:cNvSpPr>
          <p:nvPr>
            <p:ph type="body" sz="half" idx="1"/>
          </p:nvPr>
        </p:nvSpPr>
        <p:spPr>
          <a:xfrm>
            <a:off x="486707" y="1447800"/>
            <a:ext cx="7061478" cy="5118100"/>
          </a:xfrm>
        </p:spPr>
        <p:txBody>
          <a:bodyPr/>
          <a:lstStyle/>
          <a:p>
            <a:pPr algn="just"/>
            <a:r>
              <a:rPr lang="en-IN" altLang="en-US" sz="1600" smtClean="0"/>
              <a:t>Two approaches</a:t>
            </a:r>
          </a:p>
          <a:p>
            <a:pPr lvl="1" algn="just"/>
            <a:r>
              <a:rPr lang="en-IN" altLang="en-US" sz="1400" smtClean="0"/>
              <a:t>Contractor extends Temporary </a:t>
            </a:r>
          </a:p>
          <a:p>
            <a:pPr lvl="1" algn="just"/>
            <a:r>
              <a:rPr lang="en-IN" altLang="en-US" sz="1400" smtClean="0"/>
              <a:t>Contractor extends Employee but calculateBonus code is duplicated.</a:t>
            </a:r>
          </a:p>
          <a:p>
            <a:pPr lvl="1" algn="just"/>
            <a:endParaRPr lang="en-IN" altLang="en-US" sz="1400" smtClean="0"/>
          </a:p>
          <a:p>
            <a:pPr algn="just"/>
            <a:r>
              <a:rPr lang="en-IN" altLang="en-US" sz="1600" smtClean="0"/>
              <a:t>Both the above approaches has limitations</a:t>
            </a:r>
          </a:p>
          <a:p>
            <a:pPr lvl="1" algn="just"/>
            <a:r>
              <a:rPr lang="en-IN" altLang="en-US" sz="1400" smtClean="0"/>
              <a:t>Contractor is not a temporary employee. </a:t>
            </a:r>
          </a:p>
          <a:p>
            <a:pPr lvl="1" algn="just"/>
            <a:r>
              <a:rPr lang="en-IN" altLang="en-US" sz="1400" smtClean="0"/>
              <a:t>Duplication of code leads to more maintenance efforts. </a:t>
            </a:r>
          </a:p>
          <a:p>
            <a:pPr lvl="1" algn="just">
              <a:buFont typeface="Wingdings" panose="05000000000000000000" pitchFamily="2" charset="2"/>
              <a:buNone/>
            </a:pPr>
            <a:endParaRPr lang="en-IN" altLang="en-US" sz="1400" smtClean="0"/>
          </a:p>
          <a:p>
            <a:pPr algn="just"/>
            <a:r>
              <a:rPr lang="en-IN" altLang="en-US" sz="1600" smtClean="0"/>
              <a:t>Hence, the original class structure (implemented through inheritance) was highly limiting to incorporate the change in requirements.</a:t>
            </a:r>
          </a:p>
          <a:p>
            <a:pPr lvl="1" algn="just"/>
            <a:endParaRPr lang="en-IN" altLang="en-US" sz="1400" smtClean="0"/>
          </a:p>
        </p:txBody>
      </p:sp>
      <p:pic>
        <p:nvPicPr>
          <p:cNvPr id="55300" name="Picture 4" descr="speedli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486" y="3160713"/>
            <a:ext cx="4043897"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15349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7868" y="457200"/>
            <a:ext cx="10978407" cy="501650"/>
          </a:xfrm>
        </p:spPr>
        <p:txBody>
          <a:bodyPr/>
          <a:lstStyle/>
          <a:p>
            <a:r>
              <a:rPr lang="en-US" altLang="en-US" sz="2400" smtClean="0"/>
              <a:t>Good Design</a:t>
            </a:r>
          </a:p>
        </p:txBody>
      </p:sp>
      <p:sp>
        <p:nvSpPr>
          <p:cNvPr id="10243" name="Rectangle 3"/>
          <p:cNvSpPr>
            <a:spLocks noGrp="1" noChangeArrowheads="1"/>
          </p:cNvSpPr>
          <p:nvPr>
            <p:ph type="body" sz="half" idx="1"/>
          </p:nvPr>
        </p:nvSpPr>
        <p:spPr>
          <a:xfrm>
            <a:off x="486707" y="1201738"/>
            <a:ext cx="10694847" cy="5118100"/>
          </a:xfrm>
        </p:spPr>
        <p:txBody>
          <a:bodyPr/>
          <a:lstStyle/>
          <a:p>
            <a:pPr algn="just"/>
            <a:r>
              <a:rPr lang="en-IN" altLang="en-US" smtClean="0"/>
              <a:t>Two Aspects</a:t>
            </a:r>
          </a:p>
          <a:p>
            <a:pPr lvl="1" algn="just"/>
            <a:r>
              <a:rPr lang="en-IN" altLang="en-US" smtClean="0"/>
              <a:t>Design should make the application work.</a:t>
            </a:r>
          </a:p>
          <a:p>
            <a:pPr lvl="1" algn="just"/>
            <a:r>
              <a:rPr lang="en-IN" altLang="en-US" smtClean="0"/>
              <a:t>Design is reusable, </a:t>
            </a:r>
            <a:r>
              <a:rPr lang="en-IN" altLang="en-US" smtClean="0">
                <a:solidFill>
                  <a:schemeClr val="tx1"/>
                </a:solidFill>
              </a:rPr>
              <a:t>flexible</a:t>
            </a:r>
            <a:r>
              <a:rPr lang="en-IN" altLang="en-US" smtClean="0"/>
              <a:t> and maintainable.</a:t>
            </a:r>
          </a:p>
        </p:txBody>
      </p:sp>
      <p:pic>
        <p:nvPicPr>
          <p:cNvPr id="10244" name="Picture 4" descr="tw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304" y="3463925"/>
            <a:ext cx="589126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66592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UML Diagram(Solution)</a:t>
            </a:r>
          </a:p>
        </p:txBody>
      </p:sp>
      <p:pic>
        <p:nvPicPr>
          <p:cNvPr id="5" name="Picture 4" descr="CRP_solution.bmp"/>
          <p:cNvPicPr>
            <a:picLocks noChangeAspect="1"/>
          </p:cNvPicPr>
          <p:nvPr/>
        </p:nvPicPr>
        <p:blipFill>
          <a:blip r:embed="rId3"/>
          <a:stretch>
            <a:fillRect/>
          </a:stretch>
        </p:blipFill>
        <p:spPr>
          <a:xfrm>
            <a:off x="609441" y="1538288"/>
            <a:ext cx="11293709" cy="3948112"/>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414984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744" y="465139"/>
            <a:ext cx="394443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0279" name="Picture 7" descr="SNAGHTML73f3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75" y="223838"/>
            <a:ext cx="7008574"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0281" name="Picture 9" descr="SNAGHTML74c7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772" y="2967038"/>
            <a:ext cx="7685731"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5"/>
          <p:cNvGrpSpPr>
            <a:grpSpLocks/>
          </p:cNvGrpSpPr>
          <p:nvPr/>
        </p:nvGrpSpPr>
        <p:grpSpPr bwMode="auto">
          <a:xfrm>
            <a:off x="177754" y="255588"/>
            <a:ext cx="11820621" cy="6350000"/>
            <a:chOff x="123" y="154"/>
            <a:chExt cx="5503" cy="4000"/>
          </a:xfrm>
        </p:grpSpPr>
        <p:sp>
          <p:nvSpPr>
            <p:cNvPr id="57350" name="Rectangle 2"/>
            <p:cNvSpPr>
              <a:spLocks noChangeArrowheads="1"/>
            </p:cNvSpPr>
            <p:nvPr/>
          </p:nvSpPr>
          <p:spPr bwMode="auto">
            <a:xfrm>
              <a:off x="123" y="154"/>
              <a:ext cx="5503"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pic>
          <p:nvPicPr>
            <p:cNvPr id="57351" name="Picture 11" descr="SNAGHTML77a2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9" y="372"/>
              <a:ext cx="3540" cy="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52658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0279"/>
                                        </p:tgtEl>
                                        <p:attrNameLst>
                                          <p:attrName>style.visibility</p:attrName>
                                        </p:attrNameLst>
                                      </p:cBhvr>
                                      <p:to>
                                        <p:strVal val="visible"/>
                                      </p:to>
                                    </p:set>
                                    <p:animEffect transition="in" filter="fade">
                                      <p:cBhvr>
                                        <p:cTn id="7" dur="500"/>
                                        <p:tgtEl>
                                          <p:spTgt spid="15902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90281"/>
                                        </p:tgtEl>
                                        <p:attrNameLst>
                                          <p:attrName>style.visibility</p:attrName>
                                        </p:attrNameLst>
                                      </p:cBhvr>
                                      <p:to>
                                        <p:strVal val="visible"/>
                                      </p:to>
                                    </p:set>
                                    <p:animEffect transition="in" filter="fade">
                                      <p:cBhvr>
                                        <p:cTn id="12" dur="500"/>
                                        <p:tgtEl>
                                          <p:spTgt spid="15902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07868" y="457200"/>
            <a:ext cx="10978407" cy="501650"/>
          </a:xfrm>
        </p:spPr>
        <p:txBody>
          <a:bodyPr/>
          <a:lstStyle/>
          <a:p>
            <a:r>
              <a:rPr lang="en-US" altLang="en-US" smtClean="0"/>
              <a:t>Benefits</a:t>
            </a:r>
          </a:p>
        </p:txBody>
      </p:sp>
      <p:sp>
        <p:nvSpPr>
          <p:cNvPr id="58371" name="Rectangle 3"/>
          <p:cNvSpPr>
            <a:spLocks noGrp="1" noChangeArrowheads="1"/>
          </p:cNvSpPr>
          <p:nvPr>
            <p:ph type="body" sz="half" idx="1"/>
          </p:nvPr>
        </p:nvSpPr>
        <p:spPr>
          <a:xfrm>
            <a:off x="486707" y="1447800"/>
            <a:ext cx="10694847" cy="5118100"/>
          </a:xfrm>
        </p:spPr>
        <p:txBody>
          <a:bodyPr/>
          <a:lstStyle/>
          <a:p>
            <a:pPr algn="just"/>
            <a:r>
              <a:rPr lang="en-IN" altLang="en-US" sz="1600" smtClean="0"/>
              <a:t>No duplication of code.</a:t>
            </a:r>
          </a:p>
          <a:p>
            <a:pPr algn="just"/>
            <a:r>
              <a:rPr lang="en-IN" altLang="en-US" sz="1600" smtClean="0"/>
              <a:t>Easy to modify later.</a:t>
            </a:r>
          </a:p>
          <a:p>
            <a:pPr algn="just"/>
            <a:r>
              <a:rPr lang="en-IN" altLang="en-US" sz="1600" smtClean="0"/>
              <a:t>BonusCalculator logic can be changed dynamically.</a:t>
            </a:r>
          </a:p>
        </p:txBody>
      </p:sp>
      <p:pic>
        <p:nvPicPr>
          <p:cNvPr id="58372" name="Picture 5" descr="composition-over-inheri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313" y="3473451"/>
            <a:ext cx="613250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50038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07868" y="457200"/>
            <a:ext cx="10978407" cy="501650"/>
          </a:xfrm>
        </p:spPr>
        <p:txBody>
          <a:bodyPr/>
          <a:lstStyle/>
          <a:p>
            <a:r>
              <a:rPr lang="en-US" altLang="en-US" smtClean="0"/>
              <a:t>Program to an interface (PTI)</a:t>
            </a:r>
          </a:p>
        </p:txBody>
      </p:sp>
      <p:sp>
        <p:nvSpPr>
          <p:cNvPr id="59395" name="Rectangle 3"/>
          <p:cNvSpPr>
            <a:spLocks noGrp="1" noChangeArrowheads="1"/>
          </p:cNvSpPr>
          <p:nvPr>
            <p:ph type="body" sz="half" idx="1"/>
          </p:nvPr>
        </p:nvSpPr>
        <p:spPr>
          <a:xfrm>
            <a:off x="486707" y="1447800"/>
            <a:ext cx="10694847" cy="5118100"/>
          </a:xfrm>
        </p:spPr>
        <p:txBody>
          <a:bodyPr/>
          <a:lstStyle/>
          <a:p>
            <a:pPr algn="just"/>
            <a:r>
              <a:rPr lang="en-IN" altLang="en-US" smtClean="0"/>
              <a:t>Do not tie the relationship to classes but tie them to interfaces.</a:t>
            </a:r>
          </a:p>
          <a:p>
            <a:pPr algn="just"/>
            <a:r>
              <a:rPr lang="en-IN" altLang="en-US" smtClean="0"/>
              <a:t>Problem Statement:</a:t>
            </a:r>
          </a:p>
          <a:p>
            <a:pPr algn="just">
              <a:buFont typeface="Wingdings" panose="05000000000000000000" pitchFamily="2" charset="2"/>
              <a:buNone/>
            </a:pPr>
            <a:r>
              <a:rPr lang="en-IN" altLang="en-US" smtClean="0"/>
              <a:t>	A gaming application is planning to use car, boat and bike for water sport. The player should be able to move left, right, forward, reverse and set the speed of the vehicle.  The application should also demonstrate the manoeuvring of these vehicles with the help of a demo.</a:t>
            </a:r>
          </a:p>
          <a:p>
            <a:pPr algn="just">
              <a:buFont typeface="Wingdings" panose="05000000000000000000" pitchFamily="2" charset="2"/>
              <a:buNone/>
            </a:pPr>
            <a:r>
              <a:rPr lang="en-IN" altLang="en-US" sz="1600" smtClean="0"/>
              <a:t>	</a:t>
            </a:r>
            <a:endParaRPr lang="en-US" altLang="en-US" sz="1600" smtClean="0"/>
          </a:p>
        </p:txBody>
      </p:sp>
      <p:pic>
        <p:nvPicPr>
          <p:cNvPr id="59396" name="Picture 5" descr="waterb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9482" y="4392614"/>
            <a:ext cx="3273631"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6" descr="water%20car10626827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35" y="4391025"/>
            <a:ext cx="3607976"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7" descr="waterbo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9535" y="4303714"/>
            <a:ext cx="4010039"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8963866" y="400050"/>
            <a:ext cx="2357353" cy="369332"/>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b="1" dirty="0">
                <a:solidFill>
                  <a:schemeClr val="accent1">
                    <a:lumMod val="60000"/>
                    <a:lumOff val="40000"/>
                  </a:schemeClr>
                </a:solidFill>
              </a:rPr>
              <a:t>Self</a:t>
            </a:r>
            <a:r>
              <a:rPr lang="en-US" b="1" dirty="0">
                <a:solidFill>
                  <a:schemeClr val="bg1">
                    <a:lumMod val="95000"/>
                  </a:schemeClr>
                </a:solidFill>
              </a:rPr>
              <a:t> </a:t>
            </a:r>
            <a:r>
              <a:rPr lang="en-US" b="1" dirty="0">
                <a:solidFill>
                  <a:schemeClr val="accent1">
                    <a:lumMod val="60000"/>
                    <a:lumOff val="40000"/>
                  </a:schemeClr>
                </a:solidFill>
              </a:rPr>
              <a:t>Study</a:t>
            </a:r>
          </a:p>
        </p:txBody>
      </p:sp>
    </p:spTree>
    <p:extLst>
      <p:ext uri="{BB962C8B-B14F-4D97-AF65-F5344CB8AC3E}">
        <p14:creationId xmlns:p14="http://schemas.microsoft.com/office/powerpoint/2010/main" val="232003684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UML Diagram</a:t>
            </a:r>
            <a:br>
              <a:rPr lang="en-US" altLang="en-US" smtClean="0"/>
            </a:br>
            <a:endParaRPr lang="en-US" altLang="en-US" smtClean="0"/>
          </a:p>
        </p:txBody>
      </p:sp>
      <p:pic>
        <p:nvPicPr>
          <p:cNvPr id="160771" name="Picture 3"/>
          <p:cNvPicPr>
            <a:picLocks noChangeAspect="1" noChangeArrowheads="1"/>
          </p:cNvPicPr>
          <p:nvPr/>
        </p:nvPicPr>
        <p:blipFill>
          <a:blip r:embed="rId3"/>
          <a:srcRect/>
          <a:stretch>
            <a:fillRect/>
          </a:stretch>
        </p:blipFill>
        <p:spPr bwMode="auto">
          <a:xfrm>
            <a:off x="1496094" y="1428750"/>
            <a:ext cx="8572383" cy="3563938"/>
          </a:xfrm>
          <a:prstGeom prst="rect">
            <a:avLst/>
          </a:prstGeom>
          <a:noFill/>
          <a:ln w="9525" cap="flat" cmpd="sng">
            <a:solidFill>
              <a:schemeClr val="accent1"/>
            </a:solidFill>
            <a:prstDash val="solid"/>
            <a:miter lim="800000"/>
            <a:headEnd type="none" w="med" len="med"/>
            <a:tailEnd type="none" w="med" len="me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8441104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41" name="Rectangle 13"/>
          <p:cNvSpPr>
            <a:spLocks noGrp="1" noChangeArrowheads="1"/>
          </p:cNvSpPr>
          <p:nvPr>
            <p:ph type="title"/>
          </p:nvPr>
        </p:nvSpPr>
        <p:spPr>
          <a:xfrm>
            <a:off x="283559" y="392113"/>
            <a:ext cx="10978407" cy="501650"/>
          </a:xfrm>
          <a:noFill/>
        </p:spPr>
        <p:txBody>
          <a:bodyPr/>
          <a:lstStyle/>
          <a:p>
            <a:r>
              <a:rPr lang="en-US" altLang="en-US" smtClean="0"/>
              <a:t>Solution#1</a:t>
            </a:r>
          </a:p>
        </p:txBody>
      </p:sp>
      <p:pic>
        <p:nvPicPr>
          <p:cNvPr id="1609743" name="Picture 15" descr="SNAGHTML57e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96" y="1052514"/>
            <a:ext cx="6481661"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9745" name="Picture 17" descr="SNAGHTML58c96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1206" y="3282951"/>
            <a:ext cx="6221379"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6"/>
          <p:cNvGrpSpPr>
            <a:grpSpLocks/>
          </p:cNvGrpSpPr>
          <p:nvPr/>
        </p:nvGrpSpPr>
        <p:grpSpPr bwMode="auto">
          <a:xfrm>
            <a:off x="186218" y="300039"/>
            <a:ext cx="12002607" cy="6446837"/>
            <a:chOff x="174" y="123"/>
            <a:chExt cx="5586" cy="4000"/>
          </a:xfrm>
        </p:grpSpPr>
        <p:sp>
          <p:nvSpPr>
            <p:cNvPr id="61446" name="Rectangle 2"/>
            <p:cNvSpPr>
              <a:spLocks noChangeArrowheads="1"/>
            </p:cNvSpPr>
            <p:nvPr/>
          </p:nvSpPr>
          <p:spPr bwMode="auto">
            <a:xfrm>
              <a:off x="174" y="123"/>
              <a:ext cx="5586"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pic>
          <p:nvPicPr>
            <p:cNvPr id="61447" name="Picture 25" descr="SNAGHTML5bd41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 y="483"/>
              <a:ext cx="3528" cy="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069739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9741"/>
                                        </p:tgtEl>
                                        <p:attrNameLst>
                                          <p:attrName>style.visibility</p:attrName>
                                        </p:attrNameLst>
                                      </p:cBhvr>
                                      <p:to>
                                        <p:strVal val="visible"/>
                                      </p:to>
                                    </p:set>
                                    <p:animEffect transition="in" filter="fade">
                                      <p:cBhvr>
                                        <p:cTn id="7" dur="500"/>
                                        <p:tgtEl>
                                          <p:spTgt spid="1609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09743"/>
                                        </p:tgtEl>
                                        <p:attrNameLst>
                                          <p:attrName>style.visibility</p:attrName>
                                        </p:attrNameLst>
                                      </p:cBhvr>
                                      <p:to>
                                        <p:strVal val="visible"/>
                                      </p:to>
                                    </p:set>
                                    <p:animEffect transition="in" filter="fade">
                                      <p:cBhvr>
                                        <p:cTn id="12" dur="500"/>
                                        <p:tgtEl>
                                          <p:spTgt spid="1609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09745"/>
                                        </p:tgtEl>
                                        <p:attrNameLst>
                                          <p:attrName>style.visibility</p:attrName>
                                        </p:attrNameLst>
                                      </p:cBhvr>
                                      <p:to>
                                        <p:strVal val="visible"/>
                                      </p:to>
                                    </p:set>
                                    <p:animEffect transition="in" filter="fade">
                                      <p:cBhvr>
                                        <p:cTn id="17" dur="500"/>
                                        <p:tgtEl>
                                          <p:spTgt spid="16097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4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07868" y="457200"/>
            <a:ext cx="10978407" cy="501650"/>
          </a:xfrm>
        </p:spPr>
        <p:txBody>
          <a:bodyPr/>
          <a:lstStyle/>
          <a:p>
            <a:r>
              <a:rPr lang="en-US" altLang="en-US" smtClean="0"/>
              <a:t>Solution#1 | Problems</a:t>
            </a:r>
          </a:p>
        </p:txBody>
      </p:sp>
      <p:sp>
        <p:nvSpPr>
          <p:cNvPr id="62467" name="Rectangle 3"/>
          <p:cNvSpPr>
            <a:spLocks noGrp="1" noChangeArrowheads="1"/>
          </p:cNvSpPr>
          <p:nvPr>
            <p:ph type="body" sz="half" idx="1"/>
          </p:nvPr>
        </p:nvSpPr>
        <p:spPr>
          <a:xfrm>
            <a:off x="486707" y="1447800"/>
            <a:ext cx="10694847" cy="5118100"/>
          </a:xfrm>
          <a:noFill/>
        </p:spPr>
        <p:txBody>
          <a:bodyPr/>
          <a:lstStyle/>
          <a:p>
            <a:r>
              <a:rPr lang="en-IN" altLang="en-US" sz="1600" smtClean="0"/>
              <a:t>Code duplication.</a:t>
            </a:r>
          </a:p>
          <a:p>
            <a:r>
              <a:rPr lang="en-IN" altLang="en-US" sz="1600" smtClean="0"/>
              <a:t>The impact if the signature of a method changes.</a:t>
            </a:r>
          </a:p>
          <a:p>
            <a:r>
              <a:rPr lang="en-IN" altLang="en-US" sz="1600" smtClean="0"/>
              <a:t>The impact  if the application discontinues one of its vehicle.</a:t>
            </a:r>
          </a:p>
          <a:p>
            <a:endParaRPr lang="en-IN" altLang="en-US" sz="1600" smtClean="0"/>
          </a:p>
          <a:p>
            <a:pPr marL="746125" lvl="1"/>
            <a:endParaRPr lang="en-IN" altLang="en-US" sz="1400" smtClean="0"/>
          </a:p>
        </p:txBody>
      </p:sp>
    </p:spTree>
    <p:extLst>
      <p:ext uri="{BB962C8B-B14F-4D97-AF65-F5344CB8AC3E}">
        <p14:creationId xmlns:p14="http://schemas.microsoft.com/office/powerpoint/2010/main" val="19049642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744" y="465139"/>
            <a:ext cx="394443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2807" name="Picture 7" descr="SNAGHTML57e5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96" y="1052514"/>
            <a:ext cx="6481661"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2808" name="Picture 8" descr="SNAGHTML58c96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1206" y="3282951"/>
            <a:ext cx="6221379"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5"/>
          <p:cNvGrpSpPr>
            <a:grpSpLocks/>
          </p:cNvGrpSpPr>
          <p:nvPr/>
        </p:nvGrpSpPr>
        <p:grpSpPr bwMode="auto">
          <a:xfrm>
            <a:off x="167175" y="252414"/>
            <a:ext cx="12021651" cy="6497637"/>
            <a:chOff x="0" y="143"/>
            <a:chExt cx="5586" cy="4000"/>
          </a:xfrm>
        </p:grpSpPr>
        <p:sp>
          <p:nvSpPr>
            <p:cNvPr id="63494" name="Rectangle 2"/>
            <p:cNvSpPr>
              <a:spLocks noChangeArrowheads="1"/>
            </p:cNvSpPr>
            <p:nvPr/>
          </p:nvSpPr>
          <p:spPr bwMode="auto">
            <a:xfrm>
              <a:off x="0" y="143"/>
              <a:ext cx="5586"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pic>
          <p:nvPicPr>
            <p:cNvPr id="63495" name="Picture 14" descr="SNAGHTML6a69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 y="937"/>
              <a:ext cx="4166" cy="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5897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12807"/>
                                        </p:tgtEl>
                                        <p:attrNameLst>
                                          <p:attrName>style.visibility</p:attrName>
                                        </p:attrNameLst>
                                      </p:cBhvr>
                                      <p:to>
                                        <p:strVal val="visible"/>
                                      </p:to>
                                    </p:set>
                                    <p:animEffect transition="in" filter="fade">
                                      <p:cBhvr>
                                        <p:cTn id="7" dur="500"/>
                                        <p:tgtEl>
                                          <p:spTgt spid="1612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12808"/>
                                        </p:tgtEl>
                                        <p:attrNameLst>
                                          <p:attrName>style.visibility</p:attrName>
                                        </p:attrNameLst>
                                      </p:cBhvr>
                                      <p:to>
                                        <p:strVal val="visible"/>
                                      </p:to>
                                    </p:set>
                                    <p:animEffect transition="in" filter="fade">
                                      <p:cBhvr>
                                        <p:cTn id="12" dur="500"/>
                                        <p:tgtEl>
                                          <p:spTgt spid="16128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07868" y="457200"/>
            <a:ext cx="10978407" cy="501650"/>
          </a:xfrm>
        </p:spPr>
        <p:txBody>
          <a:bodyPr/>
          <a:lstStyle/>
          <a:p>
            <a:r>
              <a:rPr lang="en-US" altLang="en-US" smtClean="0"/>
              <a:t>Advantages</a:t>
            </a:r>
          </a:p>
        </p:txBody>
      </p:sp>
      <p:sp>
        <p:nvSpPr>
          <p:cNvPr id="1613827" name="Rectangle 3"/>
          <p:cNvSpPr>
            <a:spLocks noGrp="1" noChangeArrowheads="1"/>
          </p:cNvSpPr>
          <p:nvPr>
            <p:ph type="body" sz="half" idx="1"/>
          </p:nvPr>
        </p:nvSpPr>
        <p:spPr>
          <a:xfrm>
            <a:off x="486707" y="1284288"/>
            <a:ext cx="10694847" cy="5118100"/>
          </a:xfrm>
        </p:spPr>
        <p:txBody>
          <a:bodyPr/>
          <a:lstStyle/>
          <a:p>
            <a:pPr algn="just"/>
            <a:r>
              <a:rPr lang="en-IN" altLang="en-US" sz="1600" smtClean="0"/>
              <a:t>Differentiated ‘what’ versus ‘How’.</a:t>
            </a:r>
          </a:p>
          <a:p>
            <a:pPr algn="just"/>
            <a:r>
              <a:rPr lang="en-IN" altLang="en-US" sz="1600" smtClean="0"/>
              <a:t>No impact on the client as long as the contract with the client does not change.</a:t>
            </a:r>
          </a:p>
          <a:p>
            <a:r>
              <a:rPr lang="en-IN" altLang="en-US" sz="1600" smtClean="0"/>
              <a:t>All disadvantages of solution#1 are solved. </a:t>
            </a:r>
          </a:p>
          <a:p>
            <a:pPr>
              <a:buFont typeface="Wingdings" panose="05000000000000000000" pitchFamily="2" charset="2"/>
              <a:buNone/>
            </a:pPr>
            <a:endParaRPr lang="en-IN" altLang="en-US" sz="1600" smtClean="0"/>
          </a:p>
          <a:p>
            <a:pPr algn="just"/>
            <a:endParaRPr lang="en-IN" altLang="en-US" sz="1600" smtClean="0"/>
          </a:p>
        </p:txBody>
      </p:sp>
      <p:grpSp>
        <p:nvGrpSpPr>
          <p:cNvPr id="2" name="Group 7"/>
          <p:cNvGrpSpPr>
            <a:grpSpLocks/>
          </p:cNvGrpSpPr>
          <p:nvPr/>
        </p:nvGrpSpPr>
        <p:grpSpPr bwMode="auto">
          <a:xfrm>
            <a:off x="529030" y="3054350"/>
            <a:ext cx="11312753" cy="3284538"/>
            <a:chOff x="250" y="1924"/>
            <a:chExt cx="5346" cy="2069"/>
          </a:xfrm>
        </p:grpSpPr>
        <p:pic>
          <p:nvPicPr>
            <p:cNvPr id="64517" name="Picture 5" descr="car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 y="2237"/>
              <a:ext cx="3368" cy="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6"/>
            <p:cNvSpPr txBox="1">
              <a:spLocks noChangeArrowheads="1"/>
            </p:cNvSpPr>
            <p:nvPr/>
          </p:nvSpPr>
          <p:spPr bwMode="auto">
            <a:xfrm>
              <a:off x="250" y="1924"/>
              <a:ext cx="37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IN" altLang="en-US" b="1">
                  <a:solidFill>
                    <a:schemeClr val="accent1"/>
                  </a:solidFill>
                </a:rPr>
                <a:t>Standard interface for all cars, implementation may be different !</a:t>
              </a:r>
            </a:p>
          </p:txBody>
        </p:sp>
      </p:grpSp>
    </p:spTree>
    <p:extLst>
      <p:ext uri="{BB962C8B-B14F-4D97-AF65-F5344CB8AC3E}">
        <p14:creationId xmlns:p14="http://schemas.microsoft.com/office/powerpoint/2010/main" val="12280956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13827">
                                            <p:txEl>
                                              <p:pRg st="0" end="0"/>
                                            </p:txEl>
                                          </p:spTgt>
                                        </p:tgtEl>
                                        <p:attrNameLst>
                                          <p:attrName>style.visibility</p:attrName>
                                        </p:attrNameLst>
                                      </p:cBhvr>
                                      <p:to>
                                        <p:strVal val="visible"/>
                                      </p:to>
                                    </p:set>
                                    <p:animEffect transition="in" filter="fade">
                                      <p:cBhvr>
                                        <p:cTn id="7" dur="500"/>
                                        <p:tgtEl>
                                          <p:spTgt spid="161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13827">
                                            <p:txEl>
                                              <p:pRg st="1" end="1"/>
                                            </p:txEl>
                                          </p:spTgt>
                                        </p:tgtEl>
                                        <p:attrNameLst>
                                          <p:attrName>style.visibility</p:attrName>
                                        </p:attrNameLst>
                                      </p:cBhvr>
                                      <p:to>
                                        <p:strVal val="visible"/>
                                      </p:to>
                                    </p:set>
                                    <p:animEffect transition="in" filter="fade">
                                      <p:cBhvr>
                                        <p:cTn id="12" dur="500"/>
                                        <p:tgtEl>
                                          <p:spTgt spid="161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13827">
                                            <p:txEl>
                                              <p:pRg st="2" end="2"/>
                                            </p:txEl>
                                          </p:spTgt>
                                        </p:tgtEl>
                                        <p:attrNameLst>
                                          <p:attrName>style.visibility</p:attrName>
                                        </p:attrNameLst>
                                      </p:cBhvr>
                                      <p:to>
                                        <p:strVal val="visible"/>
                                      </p:to>
                                    </p:set>
                                    <p:animEffect transition="in" filter="fade">
                                      <p:cBhvr>
                                        <p:cTn id="17" dur="500"/>
                                        <p:tgtEl>
                                          <p:spTgt spid="1613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Bad design characteristics-</a:t>
            </a:r>
          </a:p>
          <a:p>
            <a:pPr lvl="1"/>
            <a:r>
              <a:rPr lang="en-US" dirty="0"/>
              <a:t>Rigidity</a:t>
            </a:r>
          </a:p>
          <a:p>
            <a:pPr lvl="1"/>
            <a:r>
              <a:rPr lang="en-US" dirty="0"/>
              <a:t>Immobility</a:t>
            </a:r>
          </a:p>
          <a:p>
            <a:pPr lvl="1"/>
            <a:r>
              <a:rPr lang="en-US" dirty="0"/>
              <a:t>Fragility</a:t>
            </a:r>
          </a:p>
          <a:p>
            <a:endParaRPr lang="en-US" dirty="0" smtClean="0"/>
          </a:p>
          <a:p>
            <a:r>
              <a:rPr lang="en-US" dirty="0" smtClean="0"/>
              <a:t>Good Design</a:t>
            </a:r>
          </a:p>
          <a:p>
            <a:pPr lvl="1"/>
            <a:r>
              <a:rPr lang="en-US" dirty="0" smtClean="0"/>
              <a:t>Flexible</a:t>
            </a:r>
          </a:p>
          <a:p>
            <a:pPr lvl="1"/>
            <a:r>
              <a:rPr lang="en-US" dirty="0" smtClean="0"/>
              <a:t>Maintainable</a:t>
            </a:r>
          </a:p>
          <a:p>
            <a:pPr lvl="1"/>
            <a:r>
              <a:rPr lang="en-US" dirty="0" smtClean="0"/>
              <a:t>Reusable</a:t>
            </a:r>
            <a:endParaRPr lang="en-US" dirty="0"/>
          </a:p>
          <a:p>
            <a:endParaRPr lang="en-US" dirty="0" smtClean="0"/>
          </a:p>
          <a:p>
            <a:pPr lvl="1"/>
            <a:r>
              <a:rPr lang="en-US" dirty="0" smtClean="0"/>
              <a:t>SOLID</a:t>
            </a:r>
          </a:p>
          <a:p>
            <a:pPr marL="771525" lvl="2" indent="-285750">
              <a:defRPr/>
            </a:pPr>
            <a:r>
              <a:rPr lang="en-US" dirty="0"/>
              <a:t>S : Single-responsibility Principle</a:t>
            </a:r>
          </a:p>
          <a:p>
            <a:pPr marL="771525" lvl="2" indent="-285750">
              <a:defRPr/>
            </a:pPr>
            <a:r>
              <a:rPr lang="en-US" dirty="0"/>
              <a:t>O: Open-Closed principle</a:t>
            </a:r>
          </a:p>
          <a:p>
            <a:pPr marL="771525" lvl="2" indent="-285750">
              <a:defRPr/>
            </a:pPr>
            <a:r>
              <a:rPr lang="en-US" dirty="0"/>
              <a:t>L: </a:t>
            </a:r>
            <a:r>
              <a:rPr lang="en-US" dirty="0" err="1"/>
              <a:t>Liskov</a:t>
            </a:r>
            <a:r>
              <a:rPr lang="en-US" dirty="0"/>
              <a:t> Substitute Principle</a:t>
            </a:r>
          </a:p>
          <a:p>
            <a:pPr marL="771525" lvl="2" indent="-285750">
              <a:defRPr/>
            </a:pPr>
            <a:r>
              <a:rPr lang="en-US" dirty="0"/>
              <a:t>I: Interface Segregation Principle</a:t>
            </a:r>
          </a:p>
          <a:p>
            <a:pPr marL="771525" lvl="2" indent="-285750">
              <a:defRPr/>
            </a:pPr>
            <a:r>
              <a:rPr lang="en-US" dirty="0"/>
              <a:t>D: Dependency Inversion Principle</a:t>
            </a:r>
          </a:p>
          <a:p>
            <a:pPr lvl="3"/>
            <a:endParaRPr lang="en-US" dirty="0"/>
          </a:p>
        </p:txBody>
      </p:sp>
    </p:spTree>
    <p:extLst>
      <p:ext uri="{BB962C8B-B14F-4D97-AF65-F5344CB8AC3E}">
        <p14:creationId xmlns:p14="http://schemas.microsoft.com/office/powerpoint/2010/main" val="275642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S.O.L.I.D</a:t>
            </a:r>
          </a:p>
        </p:txBody>
      </p:sp>
      <p:sp>
        <p:nvSpPr>
          <p:cNvPr id="3" name="Content Placeholder 2"/>
          <p:cNvSpPr>
            <a:spLocks noGrp="1"/>
          </p:cNvSpPr>
          <p:nvPr>
            <p:ph idx="4294967295"/>
          </p:nvPr>
        </p:nvSpPr>
        <p:spPr>
          <a:xfrm>
            <a:off x="594629" y="838200"/>
            <a:ext cx="10969943" cy="4648200"/>
          </a:xfrm>
        </p:spPr>
        <p:txBody>
          <a:bodyPr/>
          <a:lstStyle/>
          <a:p>
            <a:pPr>
              <a:defRPr/>
            </a:pPr>
            <a:endParaRPr lang="en-US" dirty="0" smtClean="0"/>
          </a:p>
          <a:p>
            <a:pPr>
              <a:defRPr/>
            </a:pPr>
            <a:r>
              <a:rPr lang="en-US" dirty="0" smtClean="0"/>
              <a:t>Guidelines that can be applied while working on software to refactor the software's source code until it is both legible and extensible.</a:t>
            </a:r>
          </a:p>
          <a:p>
            <a:pPr marL="0" indent="0">
              <a:buFont typeface="Wingdings" panose="05000000000000000000" pitchFamily="2" charset="2"/>
              <a:buNone/>
              <a:defRPr/>
            </a:pPr>
            <a:endParaRPr lang="en-US" dirty="0" smtClean="0"/>
          </a:p>
          <a:p>
            <a:pPr>
              <a:defRPr/>
            </a:pPr>
            <a:r>
              <a:rPr lang="en-US" dirty="0" smtClean="0"/>
              <a:t>S.O.L.I.D stands for:</a:t>
            </a:r>
          </a:p>
          <a:p>
            <a:pPr marL="517525" lvl="1" indent="-285750">
              <a:defRPr/>
            </a:pPr>
            <a:r>
              <a:rPr lang="en-US" dirty="0"/>
              <a:t>S : Single-responsibility Principle</a:t>
            </a:r>
          </a:p>
          <a:p>
            <a:pPr marL="517525" lvl="1" indent="-285750">
              <a:defRPr/>
            </a:pPr>
            <a:r>
              <a:rPr lang="en-US" dirty="0"/>
              <a:t>O: Open-Closed principle</a:t>
            </a:r>
          </a:p>
          <a:p>
            <a:pPr marL="517525" lvl="1" indent="-285750">
              <a:defRPr/>
            </a:pPr>
            <a:r>
              <a:rPr lang="en-US" dirty="0"/>
              <a:t>L: </a:t>
            </a:r>
            <a:r>
              <a:rPr lang="en-US" dirty="0" err="1"/>
              <a:t>Liskov</a:t>
            </a:r>
            <a:r>
              <a:rPr lang="en-US" dirty="0"/>
              <a:t> Substitute Principle</a:t>
            </a:r>
          </a:p>
          <a:p>
            <a:pPr marL="517525" lvl="1" indent="-285750">
              <a:defRPr/>
            </a:pPr>
            <a:r>
              <a:rPr lang="en-US" dirty="0"/>
              <a:t>I: Interface Segregation Principle</a:t>
            </a:r>
          </a:p>
          <a:p>
            <a:pPr marL="517525" lvl="1" indent="-285750">
              <a:defRPr/>
            </a:pPr>
            <a:r>
              <a:rPr lang="en-US" dirty="0"/>
              <a:t>D: Dependency Inversion Principle</a:t>
            </a:r>
          </a:p>
          <a:p>
            <a:pPr marL="0" indent="0">
              <a:buFont typeface="Wingdings" panose="05000000000000000000" pitchFamily="2" charset="2"/>
              <a:buNone/>
              <a:defRPr/>
            </a:pPr>
            <a:endParaRPr lang="en-US" sz="1600" dirty="0"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465" y="3338514"/>
            <a:ext cx="4494629"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920993"/>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lnSpcReduction="10000"/>
          </a:bodyPr>
          <a:lstStyle/>
          <a:p>
            <a:r>
              <a:rPr lang="en-US" altLang="en-US" dirty="0"/>
              <a:t>Single Responsibility Principle (SRP</a:t>
            </a:r>
            <a:r>
              <a:rPr lang="en-US" altLang="en-US" dirty="0" smtClean="0"/>
              <a:t>)</a:t>
            </a:r>
          </a:p>
          <a:p>
            <a:pPr lvl="1" algn="just">
              <a:defRPr/>
            </a:pPr>
            <a:r>
              <a:rPr lang="en-IN" altLang="en-US" dirty="0"/>
              <a:t>A class should have a single reason to change, meaning that class should have only one job.</a:t>
            </a:r>
          </a:p>
          <a:p>
            <a:pPr lvl="1" algn="just">
              <a:defRPr/>
            </a:pPr>
            <a:r>
              <a:rPr lang="en-US" altLang="en-US" dirty="0"/>
              <a:t>If we have 2 reasons to change for a class, we have to split the functionality in two classes.</a:t>
            </a:r>
          </a:p>
          <a:p>
            <a:pPr lvl="1" algn="just">
              <a:defRPr/>
            </a:pPr>
            <a:r>
              <a:rPr lang="en-US" altLang="en-US" dirty="0"/>
              <a:t>Each class will handle only one responsibility and on future if we need to make one change we are going to make it in the class which handle it. </a:t>
            </a:r>
            <a:endParaRPr lang="en-IN" altLang="en-US" dirty="0"/>
          </a:p>
          <a:p>
            <a:endParaRPr lang="en-US" altLang="en-US" dirty="0" smtClean="0"/>
          </a:p>
          <a:p>
            <a:endParaRPr lang="en-US" altLang="en-US" dirty="0"/>
          </a:p>
          <a:p>
            <a:r>
              <a:rPr lang="en-US" altLang="en-US" dirty="0"/>
              <a:t>The Open-Closed Principle (OCP</a:t>
            </a:r>
            <a:r>
              <a:rPr lang="en-US" altLang="en-US" dirty="0" smtClean="0"/>
              <a:t>)</a:t>
            </a:r>
          </a:p>
          <a:p>
            <a:pPr lvl="1" algn="just"/>
            <a:r>
              <a:rPr lang="en-IN" altLang="en-US" dirty="0"/>
              <a:t>A software module (classes, functions and modules) should be </a:t>
            </a:r>
            <a:r>
              <a:rPr lang="en-IN" altLang="en-US" dirty="0">
                <a:solidFill>
                  <a:schemeClr val="accent1"/>
                </a:solidFill>
              </a:rPr>
              <a:t>open for extension</a:t>
            </a:r>
            <a:r>
              <a:rPr lang="en-IN" altLang="en-US" dirty="0"/>
              <a:t> and </a:t>
            </a:r>
            <a:r>
              <a:rPr lang="en-IN" altLang="en-US" dirty="0">
                <a:solidFill>
                  <a:schemeClr val="accent1"/>
                </a:solidFill>
              </a:rPr>
              <a:t>closed for modification</a:t>
            </a:r>
            <a:r>
              <a:rPr lang="en-IN" altLang="en-US" dirty="0"/>
              <a:t>.</a:t>
            </a:r>
          </a:p>
          <a:p>
            <a:pPr lvl="1" algn="just"/>
            <a:r>
              <a:rPr lang="en-US" altLang="en-US" dirty="0"/>
              <a:t>Consider it when writing your classes to make sure that when you need to extend their behavior you don’t have to </a:t>
            </a:r>
            <a:r>
              <a:rPr lang="en-US" altLang="en-US" dirty="0">
                <a:solidFill>
                  <a:schemeClr val="accent1"/>
                </a:solidFill>
              </a:rPr>
              <a:t>change</a:t>
            </a:r>
            <a:r>
              <a:rPr lang="en-US" altLang="en-US" dirty="0"/>
              <a:t> the class but to </a:t>
            </a:r>
            <a:r>
              <a:rPr lang="en-US" altLang="en-US" dirty="0">
                <a:solidFill>
                  <a:schemeClr val="accent1"/>
                </a:solidFill>
              </a:rPr>
              <a:t>extend</a:t>
            </a:r>
            <a:r>
              <a:rPr lang="en-US" altLang="en-US" dirty="0"/>
              <a:t> it.</a:t>
            </a:r>
          </a:p>
          <a:p>
            <a:pPr lvl="1" algn="just"/>
            <a:r>
              <a:rPr lang="en-US" altLang="en-US" dirty="0"/>
              <a:t>This principle is applicable when you change the software but it should support </a:t>
            </a:r>
            <a:r>
              <a:rPr lang="en-US" altLang="en-US" dirty="0">
                <a:solidFill>
                  <a:schemeClr val="accent1"/>
                </a:solidFill>
              </a:rPr>
              <a:t>backward compatibility</a:t>
            </a:r>
            <a:r>
              <a:rPr lang="en-US" altLang="en-US" dirty="0"/>
              <a:t>, </a:t>
            </a:r>
            <a:r>
              <a:rPr lang="en-US" altLang="en-US" dirty="0">
                <a:solidFill>
                  <a:schemeClr val="accent1"/>
                </a:solidFill>
              </a:rPr>
              <a:t>regression testing </a:t>
            </a:r>
            <a:r>
              <a:rPr lang="en-US" altLang="en-US" dirty="0"/>
              <a:t>etc.</a:t>
            </a:r>
          </a:p>
          <a:p>
            <a:pPr lvl="1" algn="just"/>
            <a:r>
              <a:rPr lang="en-US" altLang="en-US" dirty="0"/>
              <a:t>Open Close Principle can be ensured by use of </a:t>
            </a:r>
            <a:r>
              <a:rPr lang="en-US" altLang="en-US" dirty="0">
                <a:solidFill>
                  <a:schemeClr val="accent1"/>
                </a:solidFill>
              </a:rPr>
              <a:t>Abstract Classes and concrete classes</a:t>
            </a:r>
            <a:r>
              <a:rPr lang="en-US" altLang="en-US" dirty="0"/>
              <a:t> for implementing their behavior.</a:t>
            </a:r>
            <a:endParaRPr lang="en-IN" altLang="en-US" dirty="0"/>
          </a:p>
          <a:p>
            <a:pPr lvl="1" algn="just"/>
            <a:r>
              <a:rPr lang="en-US" altLang="en-US" dirty="0"/>
              <a:t>Some particular cases of OCP are </a:t>
            </a:r>
            <a:r>
              <a:rPr lang="en-US" altLang="en-US" dirty="0">
                <a:solidFill>
                  <a:schemeClr val="accent1"/>
                </a:solidFill>
              </a:rPr>
              <a:t>Template Pattern </a:t>
            </a:r>
            <a:r>
              <a:rPr lang="en-US" altLang="en-US" dirty="0"/>
              <a:t>and </a:t>
            </a:r>
            <a:r>
              <a:rPr lang="en-US" altLang="en-US" dirty="0">
                <a:solidFill>
                  <a:schemeClr val="accent1"/>
                </a:solidFill>
              </a:rPr>
              <a:t>Strategy Pattern</a:t>
            </a:r>
            <a:r>
              <a:rPr lang="en-US" altLang="en-US" dirty="0"/>
              <a:t>.</a:t>
            </a:r>
            <a:endParaRPr lang="en-IN" altLang="en-US" dirty="0"/>
          </a:p>
          <a:p>
            <a:endParaRPr lang="en-US" altLang="en-US" dirty="0" smtClean="0"/>
          </a:p>
          <a:p>
            <a:pPr lvl="1" algn="just">
              <a:defRPr/>
            </a:pPr>
            <a:endParaRPr lang="en-US" altLang="en-US" dirty="0" smtClean="0"/>
          </a:p>
          <a:p>
            <a:pPr lvl="1" algn="just">
              <a:defRPr/>
            </a:pPr>
            <a:endParaRPr lang="en-US" altLang="en-US" dirty="0"/>
          </a:p>
          <a:p>
            <a:pPr lvl="1"/>
            <a:endParaRPr lang="en-US" dirty="0"/>
          </a:p>
        </p:txBody>
      </p:sp>
    </p:spTree>
    <p:extLst>
      <p:ext uri="{BB962C8B-B14F-4D97-AF65-F5344CB8AC3E}">
        <p14:creationId xmlns:p14="http://schemas.microsoft.com/office/powerpoint/2010/main" val="178853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algn="just"/>
            <a:r>
              <a:rPr lang="en-US" altLang="en-US" dirty="0" err="1"/>
              <a:t>Liskov’s</a:t>
            </a:r>
            <a:r>
              <a:rPr lang="en-US" altLang="en-US" dirty="0"/>
              <a:t> Substitution Principle (LSP</a:t>
            </a:r>
            <a:r>
              <a:rPr lang="en-US" altLang="en-US" dirty="0" smtClean="0"/>
              <a:t>)</a:t>
            </a:r>
          </a:p>
          <a:p>
            <a:pPr lvl="1" algn="just"/>
            <a:r>
              <a:rPr lang="en-IN" altLang="en-US" dirty="0"/>
              <a:t>Subtypes must be </a:t>
            </a:r>
            <a:r>
              <a:rPr lang="en-IN" altLang="en-US" dirty="0">
                <a:solidFill>
                  <a:schemeClr val="accent1"/>
                </a:solidFill>
              </a:rPr>
              <a:t>completely</a:t>
            </a:r>
            <a:r>
              <a:rPr lang="en-IN" altLang="en-US" dirty="0"/>
              <a:t> substitutable for their base types.</a:t>
            </a:r>
          </a:p>
          <a:p>
            <a:pPr lvl="1" algn="just"/>
            <a:r>
              <a:rPr lang="en-US" altLang="en-US" dirty="0"/>
              <a:t>Make sure that new derived classes are extending the base classes without changing their behavior.</a:t>
            </a:r>
          </a:p>
          <a:p>
            <a:pPr lvl="1" algn="just"/>
            <a:r>
              <a:rPr lang="en-US" altLang="en-US" dirty="0"/>
              <a:t>New derived classes should be able to replace the base classes without any change in the code.</a:t>
            </a:r>
            <a:endParaRPr lang="en-IN" altLang="en-US" dirty="0"/>
          </a:p>
          <a:p>
            <a:pPr lvl="1" algn="just"/>
            <a:endParaRPr lang="en-US" altLang="en-US" dirty="0" smtClean="0"/>
          </a:p>
          <a:p>
            <a:pPr lvl="1" algn="just"/>
            <a:endParaRPr lang="en-US" altLang="en-US" dirty="0" smtClean="0"/>
          </a:p>
          <a:p>
            <a:pPr lvl="1" algn="just"/>
            <a:endParaRPr lang="en-US" altLang="en-US" dirty="0"/>
          </a:p>
          <a:p>
            <a:pPr algn="just"/>
            <a:r>
              <a:rPr lang="en-US" altLang="en-US" dirty="0"/>
              <a:t>Interface Segregation Principle (ISP</a:t>
            </a:r>
            <a:r>
              <a:rPr lang="en-US" altLang="en-US" dirty="0" smtClean="0"/>
              <a:t>)</a:t>
            </a:r>
          </a:p>
          <a:p>
            <a:pPr lvl="1" algn="just"/>
            <a:r>
              <a:rPr lang="en-IN" altLang="en-US" dirty="0"/>
              <a:t>Many specific interfaces are better than a single general interface.</a:t>
            </a:r>
          </a:p>
          <a:p>
            <a:pPr lvl="1" algn="just"/>
            <a:r>
              <a:rPr lang="en-US" altLang="en-US" dirty="0"/>
              <a:t>A client should never be forced to implement an interface that it doesn’t use or clients shouldn’t be forced to depend on methods they do not use.</a:t>
            </a:r>
          </a:p>
          <a:p>
            <a:pPr lvl="1" algn="just"/>
            <a:r>
              <a:rPr lang="en-US" altLang="en-US" dirty="0"/>
              <a:t>Add only methods to an interface that should be there. If we add methods that should not be there the classes implementing the interface will have to implement those methods as well.</a:t>
            </a:r>
          </a:p>
          <a:p>
            <a:pPr lvl="1" algn="just"/>
            <a:endParaRPr lang="en-US" altLang="en-US" dirty="0"/>
          </a:p>
          <a:p>
            <a:pPr algn="just"/>
            <a:endParaRPr lang="en-IN" altLang="en-US" dirty="0" smtClean="0"/>
          </a:p>
          <a:p>
            <a:pPr lvl="1"/>
            <a:endParaRPr lang="en-US" dirty="0"/>
          </a:p>
        </p:txBody>
      </p:sp>
    </p:spTree>
    <p:extLst>
      <p:ext uri="{BB962C8B-B14F-4D97-AF65-F5344CB8AC3E}">
        <p14:creationId xmlns:p14="http://schemas.microsoft.com/office/powerpoint/2010/main" val="3352390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altLang="en-US" dirty="0"/>
              <a:t>Dependency Inversion </a:t>
            </a:r>
            <a:r>
              <a:rPr lang="en-US" altLang="en-US" dirty="0" smtClean="0"/>
              <a:t>Principle</a:t>
            </a:r>
          </a:p>
          <a:p>
            <a:pPr lvl="1"/>
            <a:r>
              <a:rPr lang="en-US" altLang="en-US" sz="1500" dirty="0"/>
              <a:t>I Don't Care How, Just Give Me What I Want</a:t>
            </a:r>
          </a:p>
          <a:p>
            <a:pPr lvl="1"/>
            <a:r>
              <a:rPr lang="en-US" altLang="en-US" sz="1500" dirty="0"/>
              <a:t>Entities must depend on abstractions not on concretions. It states that the high level module must not depend on the low level module, but they should depend on abstractions. </a:t>
            </a:r>
          </a:p>
          <a:p>
            <a:pPr marL="539750" lvl="2" indent="-285750">
              <a:buClr>
                <a:schemeClr val="accent1"/>
              </a:buClr>
            </a:pPr>
            <a:r>
              <a:rPr lang="en-US" altLang="en-US" dirty="0"/>
              <a:t>Also known as “Inversion of Control”. </a:t>
            </a:r>
          </a:p>
          <a:p>
            <a:pPr marL="539750" lvl="2" indent="-285750">
              <a:buClr>
                <a:schemeClr val="accent1"/>
              </a:buClr>
            </a:pPr>
            <a:r>
              <a:rPr lang="en-US" altLang="en-US" dirty="0"/>
              <a:t>Factories and Abstract Factories can be used as dependency frameworks, but there are specialized frameworks for that, known as Inversion of Control Container.</a:t>
            </a:r>
          </a:p>
          <a:p>
            <a:pPr lvl="1"/>
            <a:endParaRPr lang="en-US" dirty="0"/>
          </a:p>
        </p:txBody>
      </p:sp>
    </p:spTree>
    <p:extLst>
      <p:ext uri="{BB962C8B-B14F-4D97-AF65-F5344CB8AC3E}">
        <p14:creationId xmlns:p14="http://schemas.microsoft.com/office/powerpoint/2010/main" val="39112315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hlinkClick r:id="rId2"/>
              </a:rPr>
              <a:t>https://en.wikipedia.org/wiki/SOLID_(object-oriented_design</a:t>
            </a:r>
            <a:r>
              <a:rPr lang="en-US" dirty="0" smtClean="0">
                <a:hlinkClick r:id="rId2"/>
              </a:rPr>
              <a:t>)</a:t>
            </a:r>
            <a:endParaRPr lang="en-US" dirty="0" smtClean="0"/>
          </a:p>
          <a:p>
            <a:endParaRPr lang="en-US" dirty="0"/>
          </a:p>
          <a:p>
            <a:r>
              <a:rPr lang="en-US" dirty="0">
                <a:hlinkClick r:id="rId3"/>
              </a:rPr>
              <a:t>https://</a:t>
            </a:r>
            <a:r>
              <a:rPr lang="en-US" dirty="0" smtClean="0">
                <a:hlinkClick r:id="rId3"/>
              </a:rPr>
              <a:t>scotch.io/bar-talk/s-o-l-i-d-the-first-five-principles-of-object-oriented-design</a:t>
            </a:r>
            <a:endParaRPr lang="en-US" dirty="0" smtClean="0"/>
          </a:p>
          <a:p>
            <a:endParaRPr lang="en-US" dirty="0"/>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07868" y="457200"/>
            <a:ext cx="10978407" cy="501650"/>
          </a:xfrm>
        </p:spPr>
        <p:txBody>
          <a:bodyPr/>
          <a:lstStyle/>
          <a:p>
            <a:r>
              <a:rPr lang="en-US" altLang="en-US" smtClean="0"/>
              <a:t>Single Responsibility Principle (SRP)</a:t>
            </a:r>
          </a:p>
        </p:txBody>
      </p:sp>
      <p:sp>
        <p:nvSpPr>
          <p:cNvPr id="39939" name="Rectangle 3"/>
          <p:cNvSpPr>
            <a:spLocks noGrp="1" noChangeArrowheads="1"/>
          </p:cNvSpPr>
          <p:nvPr>
            <p:ph type="body" sz="half" idx="1"/>
          </p:nvPr>
        </p:nvSpPr>
        <p:spPr>
          <a:xfrm>
            <a:off x="486707" y="901700"/>
            <a:ext cx="10694847" cy="5118100"/>
          </a:xfrm>
        </p:spPr>
        <p:txBody>
          <a:bodyPr/>
          <a:lstStyle/>
          <a:p>
            <a:pPr algn="just">
              <a:defRPr/>
            </a:pPr>
            <a:endParaRPr lang="en-IN" altLang="en-US" dirty="0" smtClean="0"/>
          </a:p>
          <a:p>
            <a:pPr algn="just">
              <a:defRPr/>
            </a:pPr>
            <a:r>
              <a:rPr lang="en-IN" altLang="en-US" dirty="0" smtClean="0"/>
              <a:t>A class should have a single reason to change, meaning that class should have only one job.</a:t>
            </a:r>
          </a:p>
          <a:p>
            <a:pPr algn="just">
              <a:defRPr/>
            </a:pPr>
            <a:r>
              <a:rPr lang="en-US" altLang="en-US" dirty="0" smtClean="0"/>
              <a:t>If we have 2 reasons to change for a class, we have to split the functionality in two classes.</a:t>
            </a:r>
          </a:p>
          <a:p>
            <a:pPr algn="just">
              <a:defRPr/>
            </a:pPr>
            <a:r>
              <a:rPr lang="en-US" altLang="en-US" dirty="0" smtClean="0"/>
              <a:t>Each class will handle only one responsibility and on future if we need to make one change we are going to make it in the class which handle it. </a:t>
            </a:r>
            <a:endParaRPr lang="en-IN" altLang="en-US" dirty="0" smtClean="0"/>
          </a:p>
          <a:p>
            <a:pPr marL="0" indent="0" algn="just">
              <a:buFont typeface="Wingdings" panose="05000000000000000000" pitchFamily="2" charset="2"/>
              <a:buNone/>
              <a:defRPr/>
            </a:pPr>
            <a:endParaRPr lang="en-IN" altLang="en-US" dirty="0" smtClean="0"/>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368" y="2828926"/>
            <a:ext cx="373282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2520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4294967295"/>
          </p:nvPr>
        </p:nvSpPr>
        <p:spPr>
          <a:xfrm>
            <a:off x="594629" y="744538"/>
            <a:ext cx="10969943" cy="4648200"/>
          </a:xfrm>
        </p:spPr>
        <p:txBody>
          <a:bodyPr/>
          <a:lstStyle/>
          <a:p>
            <a:pPr algn="just">
              <a:defRPr/>
            </a:pPr>
            <a:r>
              <a:rPr lang="en-IN" altLang="en-US" dirty="0" smtClean="0"/>
              <a:t>Problem Statement:</a:t>
            </a:r>
          </a:p>
          <a:p>
            <a:pPr marL="0" indent="0" algn="just">
              <a:buFont typeface="Wingdings" panose="05000000000000000000" pitchFamily="2" charset="2"/>
              <a:buNone/>
              <a:defRPr/>
            </a:pPr>
            <a:endParaRPr lang="en-IN" altLang="en-US" dirty="0" smtClean="0"/>
          </a:p>
          <a:p>
            <a:pPr algn="just">
              <a:buFont typeface="Wingdings" panose="05000000000000000000" pitchFamily="2" charset="2"/>
              <a:buNone/>
              <a:defRPr/>
            </a:pPr>
            <a:r>
              <a:rPr lang="en-IN" altLang="en-US" sz="1600" dirty="0" smtClean="0"/>
              <a:t>	An internet and GUI application is planning to use a modem class which should be able to perform the following – </a:t>
            </a:r>
          </a:p>
          <a:p>
            <a:pPr marL="746125" lvl="1" algn="just">
              <a:defRPr/>
            </a:pPr>
            <a:r>
              <a:rPr lang="en-IN" altLang="en-US" dirty="0" smtClean="0"/>
              <a:t>Connect to the server.</a:t>
            </a:r>
          </a:p>
          <a:p>
            <a:pPr marL="746125" lvl="1" algn="just">
              <a:defRPr/>
            </a:pPr>
            <a:r>
              <a:rPr lang="en-IN" altLang="en-US" dirty="0" smtClean="0"/>
              <a:t>Disconnect from the server.</a:t>
            </a:r>
          </a:p>
          <a:p>
            <a:pPr marL="746125" lvl="1" algn="just">
              <a:defRPr/>
            </a:pPr>
            <a:r>
              <a:rPr lang="en-IN" altLang="en-US" dirty="0" smtClean="0"/>
              <a:t>Send the data to server.</a:t>
            </a:r>
          </a:p>
          <a:p>
            <a:pPr marL="746125" lvl="1" algn="just">
              <a:defRPr/>
            </a:pPr>
            <a:r>
              <a:rPr lang="en-IN" altLang="en-US" dirty="0" smtClean="0"/>
              <a:t>Receive data from the server.</a:t>
            </a:r>
          </a:p>
          <a:p>
            <a:pPr marL="746125" lvl="1" algn="just">
              <a:defRPr/>
            </a:pPr>
            <a:r>
              <a:rPr lang="en-IN" altLang="en-US" dirty="0" smtClean="0"/>
              <a:t>Draws the shape of the modem.</a:t>
            </a:r>
          </a:p>
          <a:p>
            <a:pPr marL="746125" lvl="1" algn="just">
              <a:buFont typeface="Wingdings" panose="05000000000000000000" pitchFamily="2" charset="2"/>
              <a:buNone/>
              <a:defRPr/>
            </a:pPr>
            <a:endParaRPr lang="en-IN" altLang="en-US" dirty="0" smtClean="0"/>
          </a:p>
          <a:p>
            <a:pPr marL="746125" lvl="1" algn="just">
              <a:buFont typeface="Wingdings" panose="05000000000000000000" pitchFamily="2" charset="2"/>
              <a:buNone/>
              <a:defRPr/>
            </a:pPr>
            <a:endParaRPr lang="en-IN" altLang="en-US" dirty="0" smtClean="0"/>
          </a:p>
          <a:p>
            <a:pPr algn="just">
              <a:buFont typeface="Wingdings" panose="05000000000000000000" pitchFamily="2" charset="2"/>
              <a:buNone/>
              <a:defRPr/>
            </a:pPr>
            <a:r>
              <a:rPr lang="en-IN" altLang="en-US" sz="1600" dirty="0" smtClean="0"/>
              <a:t>	</a:t>
            </a:r>
          </a:p>
          <a:p>
            <a:pPr algn="just">
              <a:buFont typeface="Wingdings" panose="05000000000000000000" pitchFamily="2" charset="2"/>
              <a:buNone/>
              <a:defRPr/>
            </a:pPr>
            <a:endParaRPr lang="en-IN" altLang="en-US" dirty="0"/>
          </a:p>
          <a:p>
            <a:pPr algn="just">
              <a:buFont typeface="Wingdings" panose="05000000000000000000" pitchFamily="2" charset="2"/>
              <a:buNone/>
              <a:defRPr/>
            </a:pPr>
            <a:r>
              <a:rPr lang="en-IN" altLang="en-US" sz="1600" dirty="0" smtClean="0"/>
              <a:t>	</a:t>
            </a:r>
          </a:p>
          <a:p>
            <a:pPr algn="just">
              <a:buFont typeface="Wingdings" panose="05000000000000000000" pitchFamily="2" charset="2"/>
              <a:buNone/>
              <a:defRPr/>
            </a:pPr>
            <a:r>
              <a:rPr lang="en-IN" altLang="en-US" dirty="0"/>
              <a:t>	</a:t>
            </a:r>
            <a:r>
              <a:rPr lang="en-IN" altLang="en-US" sz="1600" dirty="0" smtClean="0"/>
              <a:t>The first four behaviour is required by the internet application while the last is required by the GUI application.</a:t>
            </a:r>
            <a:endParaRPr lang="en-US" altLang="en-US" sz="1600" dirty="0" smtClean="0"/>
          </a:p>
          <a:p>
            <a:pPr marL="0" indent="0">
              <a:buFont typeface="Wingdings" panose="05000000000000000000" pitchFamily="2" charset="2"/>
              <a:buNone/>
              <a:defRPr/>
            </a:pPr>
            <a:endParaRPr lang="en-US" altLang="en-US" dirty="0" smtClean="0"/>
          </a:p>
        </p:txBody>
      </p:sp>
      <p:pic>
        <p:nvPicPr>
          <p:cNvPr id="13315" name="Picture 5" descr="mod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869" y="1600200"/>
            <a:ext cx="314454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65365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9494" name="Picture 6" descr="SNAGHTMLf6dc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162" y="900114"/>
            <a:ext cx="5730441"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0"/>
          <p:cNvGrpSpPr>
            <a:grpSpLocks/>
          </p:cNvGrpSpPr>
          <p:nvPr/>
        </p:nvGrpSpPr>
        <p:grpSpPr bwMode="auto">
          <a:xfrm>
            <a:off x="8629520" y="4302126"/>
            <a:ext cx="3356159" cy="2174875"/>
            <a:chOff x="3978" y="2614"/>
            <a:chExt cx="1586" cy="1370"/>
          </a:xfrm>
        </p:grpSpPr>
        <p:grpSp>
          <p:nvGrpSpPr>
            <p:cNvPr id="14346" name="Group 14"/>
            <p:cNvGrpSpPr>
              <a:grpSpLocks/>
            </p:cNvGrpSpPr>
            <p:nvPr/>
          </p:nvGrpSpPr>
          <p:grpSpPr bwMode="auto">
            <a:xfrm>
              <a:off x="4072" y="3235"/>
              <a:ext cx="1492" cy="749"/>
              <a:chOff x="4206" y="3070"/>
              <a:chExt cx="1358" cy="914"/>
            </a:xfrm>
          </p:grpSpPr>
          <p:pic>
            <p:nvPicPr>
              <p:cNvPr id="14348" name="Picture 11" descr="g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 y="3070"/>
                <a:ext cx="1358"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Text Box 13"/>
              <p:cNvSpPr txBox="1">
                <a:spLocks noChangeArrowheads="1"/>
              </p:cNvSpPr>
              <p:nvPr/>
            </p:nvSpPr>
            <p:spPr bwMode="auto">
              <a:xfrm>
                <a:off x="4441" y="3265"/>
                <a:ext cx="821"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IN" altLang="en-US" sz="2000" b="1">
                    <a:solidFill>
                      <a:schemeClr val="accent1"/>
                    </a:solidFill>
                  </a:rPr>
                  <a:t>GUI App</a:t>
                </a:r>
              </a:p>
            </p:txBody>
          </p:sp>
        </p:grpSp>
        <p:sp>
          <p:nvSpPr>
            <p:cNvPr id="14347" name="AutoShape 16"/>
            <p:cNvSpPr>
              <a:spLocks noChangeArrowheads="1"/>
            </p:cNvSpPr>
            <p:nvPr/>
          </p:nvSpPr>
          <p:spPr bwMode="auto">
            <a:xfrm rot="-8100000">
              <a:off x="3861" y="2731"/>
              <a:ext cx="626" cy="391"/>
            </a:xfrm>
            <a:prstGeom prst="rightArrow">
              <a:avLst>
                <a:gd name="adj1" fmla="val 50000"/>
                <a:gd name="adj2" fmla="val 4002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grpSp>
      <p:grpSp>
        <p:nvGrpSpPr>
          <p:cNvPr id="4" name="Group 19"/>
          <p:cNvGrpSpPr>
            <a:grpSpLocks/>
          </p:cNvGrpSpPr>
          <p:nvPr/>
        </p:nvGrpSpPr>
        <p:grpSpPr bwMode="auto">
          <a:xfrm>
            <a:off x="304721" y="4405314"/>
            <a:ext cx="2827130" cy="2147888"/>
            <a:chOff x="188" y="2682"/>
            <a:chExt cx="1336" cy="1353"/>
          </a:xfrm>
        </p:grpSpPr>
        <p:grpSp>
          <p:nvGrpSpPr>
            <p:cNvPr id="14342" name="Group 15"/>
            <p:cNvGrpSpPr>
              <a:grpSpLocks/>
            </p:cNvGrpSpPr>
            <p:nvPr/>
          </p:nvGrpSpPr>
          <p:grpSpPr bwMode="auto">
            <a:xfrm>
              <a:off x="188" y="2998"/>
              <a:ext cx="1115" cy="1037"/>
              <a:chOff x="188" y="2998"/>
              <a:chExt cx="1115" cy="1037"/>
            </a:xfrm>
          </p:grpSpPr>
          <p:pic>
            <p:nvPicPr>
              <p:cNvPr id="14344" name="Picture 10" descr="connecting-to-internet-from-lap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 y="2998"/>
                <a:ext cx="1115"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Text Box 12"/>
              <p:cNvSpPr txBox="1">
                <a:spLocks noChangeArrowheads="1"/>
              </p:cNvSpPr>
              <p:nvPr/>
            </p:nvSpPr>
            <p:spPr bwMode="auto">
              <a:xfrm>
                <a:off x="231" y="3209"/>
                <a:ext cx="8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IN" altLang="en-US" sz="2000" b="1">
                    <a:solidFill>
                      <a:schemeClr val="accent1"/>
                    </a:solidFill>
                  </a:rPr>
                  <a:t>Internet App</a:t>
                </a:r>
              </a:p>
            </p:txBody>
          </p:sp>
        </p:grpSp>
        <p:sp>
          <p:nvSpPr>
            <p:cNvPr id="14343" name="AutoShape 17"/>
            <p:cNvSpPr>
              <a:spLocks noChangeArrowheads="1"/>
            </p:cNvSpPr>
            <p:nvPr/>
          </p:nvSpPr>
          <p:spPr bwMode="auto">
            <a:xfrm rot="18900000">
              <a:off x="898" y="2682"/>
              <a:ext cx="626" cy="501"/>
            </a:xfrm>
            <a:prstGeom prst="rightArrow">
              <a:avLst>
                <a:gd name="adj1" fmla="val 50000"/>
                <a:gd name="adj2" fmla="val 4002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sz="2000">
                <a:solidFill>
                  <a:schemeClr val="bg1"/>
                </a:solidFill>
              </a:endParaRPr>
            </a:p>
          </p:txBody>
        </p:sp>
      </p:grpSp>
      <p:sp>
        <p:nvSpPr>
          <p:cNvPr id="14341" name="Rectangle 18"/>
          <p:cNvSpPr>
            <a:spLocks noGrp="1" noChangeArrowheads="1"/>
          </p:cNvSpPr>
          <p:nvPr>
            <p:ph type="title"/>
          </p:nvPr>
        </p:nvSpPr>
        <p:spPr>
          <a:xfrm>
            <a:off x="1108844" y="392113"/>
            <a:ext cx="10978407" cy="501650"/>
          </a:xfrm>
          <a:noFill/>
        </p:spPr>
        <p:txBody>
          <a:bodyPr/>
          <a:lstStyle/>
          <a:p>
            <a:r>
              <a:rPr lang="en-US" altLang="en-US" smtClean="0"/>
              <a:t>Solution#1</a:t>
            </a:r>
          </a:p>
        </p:txBody>
      </p:sp>
    </p:spTree>
    <p:extLst>
      <p:ext uri="{BB962C8B-B14F-4D97-AF65-F5344CB8AC3E}">
        <p14:creationId xmlns:p14="http://schemas.microsoft.com/office/powerpoint/2010/main" val="1799524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9494"/>
                                        </p:tgtEl>
                                        <p:attrNameLst>
                                          <p:attrName>style.visibility</p:attrName>
                                        </p:attrNameLst>
                                      </p:cBhvr>
                                      <p:to>
                                        <p:strVal val="visible"/>
                                      </p:to>
                                    </p:set>
                                    <p:animEffect transition="in" filter="fade">
                                      <p:cBhvr>
                                        <p:cTn id="7" dur="500"/>
                                        <p:tgtEl>
                                          <p:spTgt spid="1599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1D4D0-73CC-4280-AF59-F361C383B16A}">
  <ds:schemaRefs>
    <ds:schemaRef ds:uri="http://purl.org/dc/terms/"/>
    <ds:schemaRef ds:uri="http://schemas.microsoft.com/office/2006/documentManagement/types"/>
    <ds:schemaRef ds:uri="http://schemas.microsoft.com/office/2006/metadata/properties"/>
    <ds:schemaRef ds:uri="24943d0a-27c4-4bf8-a607-4a8907b6c8ab"/>
    <ds:schemaRef ds:uri="http://schemas.microsoft.com/office/infopath/2007/PartnerControls"/>
    <ds:schemaRef ds:uri="http://purl.org/dc/elements/1.1/"/>
    <ds:schemaRef ds:uri="http://www.w3.org/XML/1998/namespace"/>
    <ds:schemaRef ds:uri="http://schemas.openxmlformats.org/package/2006/metadata/core-properties"/>
    <ds:schemaRef ds:uri="c8085c4b-1ac7-4641-80ad-2522959560d5"/>
    <ds:schemaRef ds:uri="http://purl.org/dc/dcmitype/"/>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14965</TotalTime>
  <Words>2604</Words>
  <Application>Microsoft Office PowerPoint</Application>
  <PresentationFormat>Custom</PresentationFormat>
  <Paragraphs>368</Paragraphs>
  <Slides>64</Slides>
  <Notes>41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Content Masters</vt:lpstr>
      <vt:lpstr>Design Principles (SOLID)</vt:lpstr>
      <vt:lpstr>PowerPoint Presentation</vt:lpstr>
      <vt:lpstr>Objectives</vt:lpstr>
      <vt:lpstr>Software Design Principle</vt:lpstr>
      <vt:lpstr>Good Design</vt:lpstr>
      <vt:lpstr>S.O.L.I.D</vt:lpstr>
      <vt:lpstr>Single Responsibility Principle (SRP)</vt:lpstr>
      <vt:lpstr>PowerPoint Presentation</vt:lpstr>
      <vt:lpstr>Solution#1</vt:lpstr>
      <vt:lpstr>Solution#1 | Problems</vt:lpstr>
      <vt:lpstr>PowerPoint Presentation</vt:lpstr>
      <vt:lpstr>Advantages</vt:lpstr>
      <vt:lpstr>The Open-Closed Principle (OCP)</vt:lpstr>
      <vt:lpstr>Problem Statement</vt:lpstr>
      <vt:lpstr>UML Diagram</vt:lpstr>
      <vt:lpstr>PowerPoint Presentation</vt:lpstr>
      <vt:lpstr>Problem in Solution#1</vt:lpstr>
      <vt:lpstr>UML Diagram (Solution)</vt:lpstr>
      <vt:lpstr>PowerPoint Presentation</vt:lpstr>
      <vt:lpstr>Benefits and Usage</vt:lpstr>
      <vt:lpstr>Liskov’s Substitution Principle (LSP)</vt:lpstr>
      <vt:lpstr>UML Diagram </vt:lpstr>
      <vt:lpstr>PowerPoint Presentation</vt:lpstr>
      <vt:lpstr>Problem in Solution#1</vt:lpstr>
      <vt:lpstr>Design by Contract</vt:lpstr>
      <vt:lpstr>UML Diagram(Solution)</vt:lpstr>
      <vt:lpstr>PowerPoint Presentation</vt:lpstr>
      <vt:lpstr>Benefits and Usage</vt:lpstr>
      <vt:lpstr>Interface Segregation Principle (ISP)</vt:lpstr>
      <vt:lpstr>PowerPoint Presentation</vt:lpstr>
      <vt:lpstr>UML Diagram </vt:lpstr>
      <vt:lpstr>Solution#1</vt:lpstr>
      <vt:lpstr>Solution#1 | Problems</vt:lpstr>
      <vt:lpstr>UML Diagram (Solution) </vt:lpstr>
      <vt:lpstr>PowerPoint Presentation</vt:lpstr>
      <vt:lpstr>Advantages</vt:lpstr>
      <vt:lpstr>Dependency Inversion Principle</vt:lpstr>
      <vt:lpstr>DIP with Example </vt:lpstr>
      <vt:lpstr>PowerPoint Presentation</vt:lpstr>
      <vt:lpstr>PowerPoint Presentation</vt:lpstr>
      <vt:lpstr>Problems </vt:lpstr>
      <vt:lpstr>UML Diagram </vt:lpstr>
      <vt:lpstr>Solution #2</vt:lpstr>
      <vt:lpstr>Benefits</vt:lpstr>
      <vt:lpstr>Why call it dependency inversion? </vt:lpstr>
      <vt:lpstr>Composite Reuse Principle (CRP)</vt:lpstr>
      <vt:lpstr>Solution#1</vt:lpstr>
      <vt:lpstr>Solution#1 (Contd..)</vt:lpstr>
      <vt:lpstr>Solution#1 (Contd..)</vt:lpstr>
      <vt:lpstr>UML Diagram(Solution)</vt:lpstr>
      <vt:lpstr>PowerPoint Presentation</vt:lpstr>
      <vt:lpstr>Benefits</vt:lpstr>
      <vt:lpstr>Program to an interface (PTI)</vt:lpstr>
      <vt:lpstr>UML Diagram </vt:lpstr>
      <vt:lpstr>Solution#1</vt:lpstr>
      <vt:lpstr>Solution#1 | Problems</vt:lpstr>
      <vt:lpstr>PowerPoint Presentation</vt:lpstr>
      <vt:lpstr>Advantages</vt:lpstr>
      <vt:lpstr>Recap</vt:lpstr>
      <vt:lpstr>Recap</vt:lpstr>
      <vt:lpstr>Recap</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143</cp:revision>
  <cp:lastPrinted>2015-02-14T20:13:28Z</cp:lastPrinted>
  <dcterms:created xsi:type="dcterms:W3CDTF">2015-02-05T19:35:34Z</dcterms:created>
  <dcterms:modified xsi:type="dcterms:W3CDTF">2016-09-19T06:37:48Z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