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10287000" cx="18288000"/>
  <p:notesSz cx="6858000" cy="9144000"/>
  <p:embeddedFontLst>
    <p:embeddedFont>
      <p:font typeface="Montserrat"/>
      <p:bold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8" roundtripDataSignature="AMtx7mhUyJEEcxapAixUy8nagHaJatmb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0"/>
          <p:cNvSpPr/>
          <p:nvPr>
            <p:ph idx="2" type="pic"/>
          </p:nvPr>
        </p:nvSpPr>
        <p:spPr>
          <a:xfrm>
            <a:off x="1792288" y="612775"/>
            <a:ext cx="5486400" cy="4114800"/>
          </a:xfrm>
          <a:prstGeom prst="rect">
            <a:avLst/>
          </a:prstGeom>
          <a:noFill/>
          <a:ln>
            <a:noFill/>
          </a:ln>
        </p:spPr>
      </p:sp>
      <p:sp>
        <p:nvSpPr>
          <p:cNvPr id="64" name="Google Shape;64;p4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8.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doi.org/10.1186/s12920-023-01439-5"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25.png"/><Relationship Id="rId5" Type="http://schemas.openxmlformats.org/officeDocument/2006/relationships/image" Target="../media/image1.png"/><Relationship Id="rId6" Type="http://schemas.openxmlformats.org/officeDocument/2006/relationships/hyperlink" Target="https://gene.sfari.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1"/>
          <p:cNvGrpSpPr/>
          <p:nvPr/>
        </p:nvGrpSpPr>
        <p:grpSpPr>
          <a:xfrm>
            <a:off x="-914673" y="2301999"/>
            <a:ext cx="20117346" cy="5538340"/>
            <a:chOff x="0" y="-38100"/>
            <a:chExt cx="5298396" cy="1458657"/>
          </a:xfrm>
        </p:grpSpPr>
        <p:sp>
          <p:nvSpPr>
            <p:cNvPr id="85" name="Google Shape;85;p1"/>
            <p:cNvSpPr/>
            <p:nvPr/>
          </p:nvSpPr>
          <p:spPr>
            <a:xfrm>
              <a:off x="0" y="0"/>
              <a:ext cx="5298396" cy="1420557"/>
            </a:xfrm>
            <a:custGeom>
              <a:rect b="b" l="l" r="r" t="t"/>
              <a:pathLst>
                <a:path extrusionOk="0" h="1420557" w="5298396">
                  <a:moveTo>
                    <a:pt x="0" y="0"/>
                  </a:moveTo>
                  <a:lnTo>
                    <a:pt x="5298396" y="0"/>
                  </a:lnTo>
                  <a:lnTo>
                    <a:pt x="5298396" y="1420557"/>
                  </a:lnTo>
                  <a:lnTo>
                    <a:pt x="0" y="1420557"/>
                  </a:lnTo>
                  <a:close/>
                </a:path>
              </a:pathLst>
            </a:custGeom>
            <a:solidFill>
              <a:srgbClr val="F5C0BF"/>
            </a:solidFill>
            <a:ln>
              <a:noFill/>
            </a:ln>
          </p:spPr>
        </p:sp>
        <p:sp>
          <p:nvSpPr>
            <p:cNvPr id="86" name="Google Shape;86;p1"/>
            <p:cNvSpPr txBox="1"/>
            <p:nvPr/>
          </p:nvSpPr>
          <p:spPr>
            <a:xfrm>
              <a:off x="0" y="-38100"/>
              <a:ext cx="5298396" cy="145865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87" name="Google Shape;87;p1"/>
          <p:cNvCxnSpPr/>
          <p:nvPr/>
        </p:nvCxnSpPr>
        <p:spPr>
          <a:xfrm>
            <a:off x="2169973" y="8728075"/>
            <a:ext cx="0" cy="528192"/>
          </a:xfrm>
          <a:prstGeom prst="straightConnector1">
            <a:avLst/>
          </a:prstGeom>
          <a:noFill/>
          <a:ln cap="flat" cmpd="sng" w="38100">
            <a:solidFill>
              <a:srgbClr val="000000"/>
            </a:solidFill>
            <a:prstDash val="solid"/>
            <a:round/>
            <a:headEnd len="sm" w="sm" type="none"/>
            <a:tailEnd len="sm" w="sm" type="none"/>
          </a:ln>
        </p:spPr>
      </p:cxnSp>
      <p:sp>
        <p:nvSpPr>
          <p:cNvPr id="88" name="Google Shape;88;p1"/>
          <p:cNvSpPr txBox="1"/>
          <p:nvPr/>
        </p:nvSpPr>
        <p:spPr>
          <a:xfrm>
            <a:off x="2322373" y="8649842"/>
            <a:ext cx="4141545" cy="60642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500" u="none" cap="none" strike="noStrike">
                <a:solidFill>
                  <a:srgbClr val="000000"/>
                </a:solidFill>
                <a:latin typeface="Montserrat"/>
                <a:ea typeface="Montserrat"/>
                <a:cs typeface="Montserrat"/>
                <a:sym typeface="Montserrat"/>
              </a:rPr>
              <a:t>Winter Semester</a:t>
            </a:r>
            <a:endParaRPr/>
          </a:p>
        </p:txBody>
      </p:sp>
      <p:cxnSp>
        <p:nvCxnSpPr>
          <p:cNvPr id="89" name="Google Shape;89;p1"/>
          <p:cNvCxnSpPr/>
          <p:nvPr/>
        </p:nvCxnSpPr>
        <p:spPr>
          <a:xfrm>
            <a:off x="6444867" y="8722099"/>
            <a:ext cx="0" cy="528192"/>
          </a:xfrm>
          <a:prstGeom prst="straightConnector1">
            <a:avLst/>
          </a:prstGeom>
          <a:noFill/>
          <a:ln cap="flat" cmpd="sng" w="38100">
            <a:solidFill>
              <a:srgbClr val="000000"/>
            </a:solidFill>
            <a:prstDash val="solid"/>
            <a:round/>
            <a:headEnd len="sm" w="sm" type="none"/>
            <a:tailEnd len="sm" w="sm" type="none"/>
          </a:ln>
        </p:spPr>
      </p:cxnSp>
      <p:sp>
        <p:nvSpPr>
          <p:cNvPr id="90" name="Google Shape;90;p1"/>
          <p:cNvSpPr txBox="1"/>
          <p:nvPr/>
        </p:nvSpPr>
        <p:spPr>
          <a:xfrm>
            <a:off x="503271" y="3407996"/>
            <a:ext cx="10964163" cy="3162265"/>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i="0" lang="en-US" sz="6001" u="none" cap="none" strike="noStrike">
                <a:solidFill>
                  <a:srgbClr val="000000"/>
                </a:solidFill>
                <a:latin typeface="Montserrat"/>
                <a:ea typeface="Montserrat"/>
                <a:cs typeface="Montserrat"/>
                <a:sym typeface="Montserrat"/>
              </a:rPr>
              <a:t>Unraveling ASD Susceptibility Markers for Predictive Diagnosis</a:t>
            </a:r>
            <a:endParaRPr/>
          </a:p>
        </p:txBody>
      </p:sp>
      <p:sp>
        <p:nvSpPr>
          <p:cNvPr id="91" name="Google Shape;91;p1"/>
          <p:cNvSpPr/>
          <p:nvPr/>
        </p:nvSpPr>
        <p:spPr>
          <a:xfrm>
            <a:off x="10869945" y="3522296"/>
            <a:ext cx="7056732" cy="3117793"/>
          </a:xfrm>
          <a:custGeom>
            <a:rect b="b" l="l" r="r" t="t"/>
            <a:pathLst>
              <a:path extrusionOk="0" h="3117793" w="7056732">
                <a:moveTo>
                  <a:pt x="0" y="0"/>
                </a:moveTo>
                <a:lnTo>
                  <a:pt x="7056732" y="0"/>
                </a:lnTo>
                <a:lnTo>
                  <a:pt x="7056732" y="3117792"/>
                </a:lnTo>
                <a:lnTo>
                  <a:pt x="0" y="3117792"/>
                </a:lnTo>
                <a:lnTo>
                  <a:pt x="0" y="0"/>
                </a:lnTo>
                <a:close/>
              </a:path>
            </a:pathLst>
          </a:custGeom>
          <a:blipFill rotWithShape="1">
            <a:blip r:embed="rId3">
              <a:alphaModFix/>
            </a:blip>
            <a:stretch>
              <a:fillRect b="0" l="0" r="0" t="0"/>
            </a:stretch>
          </a:blipFill>
          <a:ln>
            <a:noFill/>
          </a:ln>
        </p:spPr>
      </p:sp>
      <p:sp>
        <p:nvSpPr>
          <p:cNvPr id="92" name="Google Shape;92;p1"/>
          <p:cNvSpPr txBox="1"/>
          <p:nvPr/>
        </p:nvSpPr>
        <p:spPr>
          <a:xfrm>
            <a:off x="503271" y="952500"/>
            <a:ext cx="7529876" cy="60642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500" u="none" cap="none" strike="noStrike">
                <a:solidFill>
                  <a:srgbClr val="000000"/>
                </a:solidFill>
                <a:latin typeface="Montserrat"/>
                <a:ea typeface="Montserrat"/>
                <a:cs typeface="Montserrat"/>
                <a:sym typeface="Montserrat"/>
              </a:rPr>
              <a:t>Presentation by:  Group 7</a:t>
            </a:r>
            <a:endParaRPr/>
          </a:p>
        </p:txBody>
      </p:sp>
      <p:sp>
        <p:nvSpPr>
          <p:cNvPr id="93" name="Google Shape;93;p1"/>
          <p:cNvSpPr txBox="1"/>
          <p:nvPr/>
        </p:nvSpPr>
        <p:spPr>
          <a:xfrm>
            <a:off x="503271" y="8645899"/>
            <a:ext cx="4515221" cy="60642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500" u="none" cap="none" strike="noStrike">
                <a:solidFill>
                  <a:srgbClr val="000000"/>
                </a:solidFill>
                <a:latin typeface="Montserrat"/>
                <a:ea typeface="Montserrat"/>
                <a:cs typeface="Montserrat"/>
                <a:sym typeface="Montserrat"/>
              </a:rPr>
              <a:t>BIO221</a:t>
            </a:r>
            <a:endParaRPr/>
          </a:p>
        </p:txBody>
      </p:sp>
      <p:sp>
        <p:nvSpPr>
          <p:cNvPr id="94" name="Google Shape;94;p1"/>
          <p:cNvSpPr txBox="1"/>
          <p:nvPr/>
        </p:nvSpPr>
        <p:spPr>
          <a:xfrm>
            <a:off x="6597267" y="8651875"/>
            <a:ext cx="1623040" cy="60642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500" u="none" cap="none" strike="noStrike">
                <a:solidFill>
                  <a:srgbClr val="000000"/>
                </a:solidFill>
                <a:latin typeface="Montserrat"/>
                <a:ea typeface="Montserrat"/>
                <a:cs typeface="Montserrat"/>
                <a:sym typeface="Montserrat"/>
              </a:rPr>
              <a:t>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p:nvPr/>
        </p:nvSpPr>
        <p:spPr>
          <a:xfrm>
            <a:off x="3367312" y="3180621"/>
            <a:ext cx="4025977" cy="2683985"/>
          </a:xfrm>
          <a:custGeom>
            <a:rect b="b" l="l" r="r" t="t"/>
            <a:pathLst>
              <a:path extrusionOk="0" h="2683985" w="4025977">
                <a:moveTo>
                  <a:pt x="0" y="0"/>
                </a:moveTo>
                <a:lnTo>
                  <a:pt x="4025977" y="0"/>
                </a:lnTo>
                <a:lnTo>
                  <a:pt x="4025977" y="2683985"/>
                </a:lnTo>
                <a:lnTo>
                  <a:pt x="0" y="2683985"/>
                </a:lnTo>
                <a:lnTo>
                  <a:pt x="0" y="0"/>
                </a:lnTo>
                <a:close/>
              </a:path>
            </a:pathLst>
          </a:custGeom>
          <a:blipFill rotWithShape="1">
            <a:blip r:embed="rId3">
              <a:alphaModFix/>
            </a:blip>
            <a:stretch>
              <a:fillRect b="0" l="0" r="0" t="0"/>
            </a:stretch>
          </a:blipFill>
          <a:ln>
            <a:noFill/>
          </a:ln>
        </p:spPr>
      </p:sp>
      <p:sp>
        <p:nvSpPr>
          <p:cNvPr id="185" name="Google Shape;185;p10"/>
          <p:cNvSpPr/>
          <p:nvPr/>
        </p:nvSpPr>
        <p:spPr>
          <a:xfrm>
            <a:off x="10691430" y="3299907"/>
            <a:ext cx="4565418" cy="2441470"/>
          </a:xfrm>
          <a:custGeom>
            <a:rect b="b" l="l" r="r" t="t"/>
            <a:pathLst>
              <a:path extrusionOk="0" h="2441470" w="4565418">
                <a:moveTo>
                  <a:pt x="0" y="0"/>
                </a:moveTo>
                <a:lnTo>
                  <a:pt x="4565417" y="0"/>
                </a:lnTo>
                <a:lnTo>
                  <a:pt x="4565417" y="2441470"/>
                </a:lnTo>
                <a:lnTo>
                  <a:pt x="0" y="2441470"/>
                </a:lnTo>
                <a:lnTo>
                  <a:pt x="0" y="0"/>
                </a:lnTo>
                <a:close/>
              </a:path>
            </a:pathLst>
          </a:custGeom>
          <a:blipFill rotWithShape="1">
            <a:blip r:embed="rId4">
              <a:alphaModFix/>
            </a:blip>
            <a:stretch>
              <a:fillRect b="-8434" l="0" r="0" t="-8433"/>
            </a:stretch>
          </a:blipFill>
          <a:ln>
            <a:noFill/>
          </a:ln>
        </p:spPr>
      </p:sp>
      <p:grpSp>
        <p:nvGrpSpPr>
          <p:cNvPr id="186" name="Google Shape;186;p10"/>
          <p:cNvGrpSpPr/>
          <p:nvPr/>
        </p:nvGrpSpPr>
        <p:grpSpPr>
          <a:xfrm>
            <a:off x="3367312" y="6217489"/>
            <a:ext cx="4238758" cy="3040811"/>
            <a:chOff x="0" y="0"/>
            <a:chExt cx="5651677" cy="4054415"/>
          </a:xfrm>
        </p:grpSpPr>
        <p:sp>
          <p:nvSpPr>
            <p:cNvPr id="187" name="Google Shape;187;p10"/>
            <p:cNvSpPr/>
            <p:nvPr/>
          </p:nvSpPr>
          <p:spPr>
            <a:xfrm>
              <a:off x="0" y="0"/>
              <a:ext cx="5651677" cy="2501030"/>
            </a:xfrm>
            <a:custGeom>
              <a:rect b="b" l="l" r="r" t="t"/>
              <a:pathLst>
                <a:path extrusionOk="0" h="2501030" w="5651677">
                  <a:moveTo>
                    <a:pt x="0" y="0"/>
                  </a:moveTo>
                  <a:lnTo>
                    <a:pt x="5651677" y="0"/>
                  </a:lnTo>
                  <a:lnTo>
                    <a:pt x="5651677" y="2501030"/>
                  </a:lnTo>
                  <a:lnTo>
                    <a:pt x="0" y="2501030"/>
                  </a:lnTo>
                  <a:lnTo>
                    <a:pt x="0" y="0"/>
                  </a:lnTo>
                  <a:close/>
                </a:path>
              </a:pathLst>
            </a:custGeom>
            <a:blipFill rotWithShape="1">
              <a:blip r:embed="rId5">
                <a:alphaModFix/>
              </a:blip>
              <a:stretch>
                <a:fillRect b="0" l="0" r="0" t="0"/>
              </a:stretch>
            </a:blipFill>
            <a:ln>
              <a:noFill/>
            </a:ln>
          </p:spPr>
        </p:sp>
        <p:sp>
          <p:nvSpPr>
            <p:cNvPr id="188" name="Google Shape;188;p10"/>
            <p:cNvSpPr/>
            <p:nvPr/>
          </p:nvSpPr>
          <p:spPr>
            <a:xfrm>
              <a:off x="0" y="2501030"/>
              <a:ext cx="5651677" cy="1553385"/>
            </a:xfrm>
            <a:custGeom>
              <a:rect b="b" l="l" r="r" t="t"/>
              <a:pathLst>
                <a:path extrusionOk="0" h="1553385" w="5651677">
                  <a:moveTo>
                    <a:pt x="0" y="0"/>
                  </a:moveTo>
                  <a:lnTo>
                    <a:pt x="5651677" y="0"/>
                  </a:lnTo>
                  <a:lnTo>
                    <a:pt x="5651677" y="1553385"/>
                  </a:lnTo>
                  <a:lnTo>
                    <a:pt x="0" y="1553385"/>
                  </a:lnTo>
                  <a:lnTo>
                    <a:pt x="0" y="0"/>
                  </a:lnTo>
                  <a:close/>
                </a:path>
              </a:pathLst>
            </a:custGeom>
            <a:blipFill rotWithShape="1">
              <a:blip r:embed="rId6">
                <a:alphaModFix/>
              </a:blip>
              <a:stretch>
                <a:fillRect b="0" l="0" r="0" t="0"/>
              </a:stretch>
            </a:blipFill>
            <a:ln>
              <a:noFill/>
            </a:ln>
          </p:spPr>
        </p:sp>
      </p:grpSp>
      <p:sp>
        <p:nvSpPr>
          <p:cNvPr id="189" name="Google Shape;189;p10"/>
          <p:cNvSpPr/>
          <p:nvPr/>
        </p:nvSpPr>
        <p:spPr>
          <a:xfrm>
            <a:off x="10519407" y="6446733"/>
            <a:ext cx="4565418" cy="2688338"/>
          </a:xfrm>
          <a:custGeom>
            <a:rect b="b" l="l" r="r" t="t"/>
            <a:pathLst>
              <a:path extrusionOk="0" h="2688338" w="4565418">
                <a:moveTo>
                  <a:pt x="0" y="0"/>
                </a:moveTo>
                <a:lnTo>
                  <a:pt x="4565418" y="0"/>
                </a:lnTo>
                <a:lnTo>
                  <a:pt x="4565418" y="2688338"/>
                </a:lnTo>
                <a:lnTo>
                  <a:pt x="0" y="2688338"/>
                </a:lnTo>
                <a:lnTo>
                  <a:pt x="0" y="0"/>
                </a:lnTo>
                <a:close/>
              </a:path>
            </a:pathLst>
          </a:custGeom>
          <a:blipFill rotWithShape="1">
            <a:blip r:embed="rId7">
              <a:alphaModFix/>
            </a:blip>
            <a:stretch>
              <a:fillRect b="-32619" l="0" r="0" t="-4657"/>
            </a:stretch>
          </a:blipFill>
          <a:ln>
            <a:noFill/>
          </a:ln>
        </p:spPr>
      </p:sp>
      <p:grpSp>
        <p:nvGrpSpPr>
          <p:cNvPr id="190" name="Google Shape;190;p10"/>
          <p:cNvGrpSpPr/>
          <p:nvPr/>
        </p:nvGrpSpPr>
        <p:grpSpPr>
          <a:xfrm>
            <a:off x="-864477" y="509190"/>
            <a:ext cx="20016954" cy="2037160"/>
            <a:chOff x="0" y="-38100"/>
            <a:chExt cx="5271955" cy="536536"/>
          </a:xfrm>
        </p:grpSpPr>
        <p:sp>
          <p:nvSpPr>
            <p:cNvPr id="191" name="Google Shape;191;p10"/>
            <p:cNvSpPr/>
            <p:nvPr/>
          </p:nvSpPr>
          <p:spPr>
            <a:xfrm>
              <a:off x="0" y="0"/>
              <a:ext cx="5271955" cy="498436"/>
            </a:xfrm>
            <a:custGeom>
              <a:rect b="b" l="l" r="r" t="t"/>
              <a:pathLst>
                <a:path extrusionOk="0" h="498436" w="5271955">
                  <a:moveTo>
                    <a:pt x="0" y="0"/>
                  </a:moveTo>
                  <a:lnTo>
                    <a:pt x="5271955" y="0"/>
                  </a:lnTo>
                  <a:lnTo>
                    <a:pt x="5271955" y="498436"/>
                  </a:lnTo>
                  <a:lnTo>
                    <a:pt x="0" y="498436"/>
                  </a:lnTo>
                  <a:close/>
                </a:path>
              </a:pathLst>
            </a:custGeom>
            <a:solidFill>
              <a:srgbClr val="F5C0BF"/>
            </a:solidFill>
            <a:ln>
              <a:noFill/>
            </a:ln>
          </p:spPr>
        </p:sp>
        <p:sp>
          <p:nvSpPr>
            <p:cNvPr id="192" name="Google Shape;192;p10"/>
            <p:cNvSpPr txBox="1"/>
            <p:nvPr/>
          </p:nvSpPr>
          <p:spPr>
            <a:xfrm>
              <a:off x="0" y="-38100"/>
              <a:ext cx="5271955" cy="53653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3" name="Google Shape;193;p10"/>
          <p:cNvSpPr txBox="1"/>
          <p:nvPr/>
        </p:nvSpPr>
        <p:spPr>
          <a:xfrm>
            <a:off x="3031153" y="660301"/>
            <a:ext cx="12225694" cy="1698626"/>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1" i="0" lang="en-US" sz="9999" u="none" cap="none" strike="noStrike">
                <a:solidFill>
                  <a:srgbClr val="000000"/>
                </a:solidFill>
                <a:latin typeface="Montserrat"/>
                <a:ea typeface="Montserrat"/>
                <a:cs typeface="Montserrat"/>
                <a:sym typeface="Montserrat"/>
              </a:rPr>
              <a:t>Tools Used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grpSp>
        <p:nvGrpSpPr>
          <p:cNvPr id="198" name="Google Shape;198;p11"/>
          <p:cNvGrpSpPr/>
          <p:nvPr/>
        </p:nvGrpSpPr>
        <p:grpSpPr>
          <a:xfrm>
            <a:off x="1028700" y="3601685"/>
            <a:ext cx="1306504" cy="1367746"/>
            <a:chOff x="0" y="-38100"/>
            <a:chExt cx="812800" cy="850900"/>
          </a:xfrm>
        </p:grpSpPr>
        <p:sp>
          <p:nvSpPr>
            <p:cNvPr id="199" name="Google Shape;199;p11"/>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F5C0BF"/>
            </a:solidFill>
            <a:ln>
              <a:noFill/>
            </a:ln>
          </p:spPr>
        </p:sp>
        <p:sp>
          <p:nvSpPr>
            <p:cNvPr id="200" name="Google Shape;200;p11"/>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1" name="Google Shape;201;p11"/>
          <p:cNvGrpSpPr/>
          <p:nvPr/>
        </p:nvGrpSpPr>
        <p:grpSpPr>
          <a:xfrm>
            <a:off x="-839421" y="639042"/>
            <a:ext cx="20016954" cy="2389585"/>
            <a:chOff x="0" y="-38100"/>
            <a:chExt cx="5271955" cy="629356"/>
          </a:xfrm>
        </p:grpSpPr>
        <p:sp>
          <p:nvSpPr>
            <p:cNvPr id="202" name="Google Shape;202;p11"/>
            <p:cNvSpPr/>
            <p:nvPr/>
          </p:nvSpPr>
          <p:spPr>
            <a:xfrm>
              <a:off x="0" y="0"/>
              <a:ext cx="5271955" cy="591256"/>
            </a:xfrm>
            <a:custGeom>
              <a:rect b="b" l="l" r="r" t="t"/>
              <a:pathLst>
                <a:path extrusionOk="0" h="591256" w="5271955">
                  <a:moveTo>
                    <a:pt x="0" y="0"/>
                  </a:moveTo>
                  <a:lnTo>
                    <a:pt x="5271955" y="0"/>
                  </a:lnTo>
                  <a:lnTo>
                    <a:pt x="5271955" y="591256"/>
                  </a:lnTo>
                  <a:lnTo>
                    <a:pt x="0" y="591256"/>
                  </a:lnTo>
                  <a:close/>
                </a:path>
              </a:pathLst>
            </a:custGeom>
            <a:solidFill>
              <a:srgbClr val="F5C0BF"/>
            </a:solidFill>
            <a:ln>
              <a:noFill/>
            </a:ln>
          </p:spPr>
        </p:sp>
        <p:sp>
          <p:nvSpPr>
            <p:cNvPr id="203" name="Google Shape;203;p11"/>
            <p:cNvSpPr txBox="1"/>
            <p:nvPr/>
          </p:nvSpPr>
          <p:spPr>
            <a:xfrm>
              <a:off x="0" y="-38100"/>
              <a:ext cx="5271955" cy="62935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4" name="Google Shape;204;p11"/>
          <p:cNvSpPr txBox="1"/>
          <p:nvPr/>
        </p:nvSpPr>
        <p:spPr>
          <a:xfrm>
            <a:off x="1028700" y="1116565"/>
            <a:ext cx="16439125" cy="129538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7500" u="none" cap="none" strike="noStrike">
                <a:solidFill>
                  <a:srgbClr val="000000"/>
                </a:solidFill>
                <a:latin typeface="Montserrat"/>
                <a:ea typeface="Montserrat"/>
                <a:cs typeface="Montserrat"/>
                <a:sym typeface="Montserrat"/>
              </a:rPr>
              <a:t>Challenges || Further Expansions</a:t>
            </a:r>
            <a:endParaRPr/>
          </a:p>
        </p:txBody>
      </p:sp>
      <p:sp>
        <p:nvSpPr>
          <p:cNvPr id="205" name="Google Shape;205;p11"/>
          <p:cNvSpPr txBox="1"/>
          <p:nvPr/>
        </p:nvSpPr>
        <p:spPr>
          <a:xfrm>
            <a:off x="1028700" y="3974866"/>
            <a:ext cx="1306504" cy="6064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500" u="none" cap="none" strike="noStrike">
                <a:solidFill>
                  <a:srgbClr val="000000"/>
                </a:solidFill>
                <a:latin typeface="Montserrat"/>
                <a:ea typeface="Montserrat"/>
                <a:cs typeface="Montserrat"/>
                <a:sym typeface="Montserrat"/>
              </a:rPr>
              <a:t>01</a:t>
            </a:r>
            <a:endParaRPr/>
          </a:p>
        </p:txBody>
      </p:sp>
      <p:sp>
        <p:nvSpPr>
          <p:cNvPr id="206" name="Google Shape;206;p11"/>
          <p:cNvSpPr txBox="1"/>
          <p:nvPr/>
        </p:nvSpPr>
        <p:spPr>
          <a:xfrm>
            <a:off x="2677869" y="3652603"/>
            <a:ext cx="6118951" cy="128905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2499" u="none" cap="none" strike="noStrike">
                <a:solidFill>
                  <a:srgbClr val="000000"/>
                </a:solidFill>
                <a:latin typeface="Montserrat"/>
                <a:ea typeface="Montserrat"/>
                <a:cs typeface="Montserrat"/>
                <a:sym typeface="Montserrat"/>
              </a:rPr>
              <a:t>There's a lack of comprehensive data on gene expressions, coupled with a significant amount of discrepancies.</a:t>
            </a:r>
            <a:endParaRPr/>
          </a:p>
        </p:txBody>
      </p:sp>
      <p:grpSp>
        <p:nvGrpSpPr>
          <p:cNvPr id="207" name="Google Shape;207;p11"/>
          <p:cNvGrpSpPr/>
          <p:nvPr/>
        </p:nvGrpSpPr>
        <p:grpSpPr>
          <a:xfrm>
            <a:off x="1028700" y="6623486"/>
            <a:ext cx="1306504" cy="1367746"/>
            <a:chOff x="0" y="-38100"/>
            <a:chExt cx="812800" cy="850900"/>
          </a:xfrm>
        </p:grpSpPr>
        <p:sp>
          <p:nvSpPr>
            <p:cNvPr id="208" name="Google Shape;208;p11"/>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F5C0BF"/>
            </a:solidFill>
            <a:ln>
              <a:noFill/>
            </a:ln>
          </p:spPr>
        </p:sp>
        <p:sp>
          <p:nvSpPr>
            <p:cNvPr id="209" name="Google Shape;209;p11"/>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0" name="Google Shape;210;p11"/>
          <p:cNvSpPr txBox="1"/>
          <p:nvPr/>
        </p:nvSpPr>
        <p:spPr>
          <a:xfrm>
            <a:off x="1028700" y="6996668"/>
            <a:ext cx="1306504" cy="6064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500" u="none" cap="none" strike="noStrike">
                <a:solidFill>
                  <a:srgbClr val="000000"/>
                </a:solidFill>
                <a:latin typeface="Montserrat"/>
                <a:ea typeface="Montserrat"/>
                <a:cs typeface="Montserrat"/>
                <a:sym typeface="Montserrat"/>
              </a:rPr>
              <a:t>02</a:t>
            </a:r>
            <a:endParaRPr/>
          </a:p>
        </p:txBody>
      </p:sp>
      <p:sp>
        <p:nvSpPr>
          <p:cNvPr id="211" name="Google Shape;211;p11"/>
          <p:cNvSpPr txBox="1"/>
          <p:nvPr/>
        </p:nvSpPr>
        <p:spPr>
          <a:xfrm>
            <a:off x="2677869" y="6674405"/>
            <a:ext cx="6118951" cy="128905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2499" u="none" cap="none" strike="noStrike">
                <a:solidFill>
                  <a:srgbClr val="000000"/>
                </a:solidFill>
                <a:latin typeface="Montserrat"/>
                <a:ea typeface="Montserrat"/>
                <a:cs typeface="Montserrat"/>
                <a:sym typeface="Montserrat"/>
              </a:rPr>
              <a:t>Available tools have slow response times, which makes working with large amounts of data infeasible.</a:t>
            </a:r>
            <a:endParaRPr/>
          </a:p>
        </p:txBody>
      </p:sp>
      <p:grpSp>
        <p:nvGrpSpPr>
          <p:cNvPr id="212" name="Google Shape;212;p11"/>
          <p:cNvGrpSpPr/>
          <p:nvPr/>
        </p:nvGrpSpPr>
        <p:grpSpPr>
          <a:xfrm>
            <a:off x="9491180" y="3601685"/>
            <a:ext cx="1306504" cy="1367746"/>
            <a:chOff x="0" y="-38100"/>
            <a:chExt cx="812800" cy="850900"/>
          </a:xfrm>
        </p:grpSpPr>
        <p:sp>
          <p:nvSpPr>
            <p:cNvPr id="213" name="Google Shape;213;p11"/>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F5C0BF"/>
            </a:solidFill>
            <a:ln>
              <a:noFill/>
            </a:ln>
          </p:spPr>
        </p:sp>
        <p:sp>
          <p:nvSpPr>
            <p:cNvPr id="214" name="Google Shape;214;p11"/>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5" name="Google Shape;215;p11"/>
          <p:cNvSpPr txBox="1"/>
          <p:nvPr/>
        </p:nvSpPr>
        <p:spPr>
          <a:xfrm>
            <a:off x="9491180" y="3974866"/>
            <a:ext cx="1306504" cy="6064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500" u="none" cap="none" strike="noStrike">
                <a:solidFill>
                  <a:srgbClr val="000000"/>
                </a:solidFill>
                <a:latin typeface="Montserrat"/>
                <a:ea typeface="Montserrat"/>
                <a:cs typeface="Montserrat"/>
                <a:sym typeface="Montserrat"/>
              </a:rPr>
              <a:t>01</a:t>
            </a:r>
            <a:endParaRPr/>
          </a:p>
        </p:txBody>
      </p:sp>
      <p:grpSp>
        <p:nvGrpSpPr>
          <p:cNvPr id="216" name="Google Shape;216;p11"/>
          <p:cNvGrpSpPr/>
          <p:nvPr/>
        </p:nvGrpSpPr>
        <p:grpSpPr>
          <a:xfrm>
            <a:off x="9491180" y="6563861"/>
            <a:ext cx="1306504" cy="1367746"/>
            <a:chOff x="0" y="-38100"/>
            <a:chExt cx="812800" cy="850900"/>
          </a:xfrm>
        </p:grpSpPr>
        <p:sp>
          <p:nvSpPr>
            <p:cNvPr id="217" name="Google Shape;217;p11"/>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F5C0BF"/>
            </a:solidFill>
            <a:ln>
              <a:noFill/>
            </a:ln>
          </p:spPr>
        </p:sp>
        <p:sp>
          <p:nvSpPr>
            <p:cNvPr id="218" name="Google Shape;218;p11"/>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9" name="Google Shape;219;p11"/>
          <p:cNvSpPr txBox="1"/>
          <p:nvPr/>
        </p:nvSpPr>
        <p:spPr>
          <a:xfrm>
            <a:off x="9491180" y="6937043"/>
            <a:ext cx="1306504" cy="6064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500" u="none" cap="none" strike="noStrike">
                <a:solidFill>
                  <a:srgbClr val="000000"/>
                </a:solidFill>
                <a:latin typeface="Montserrat"/>
                <a:ea typeface="Montserrat"/>
                <a:cs typeface="Montserrat"/>
                <a:sym typeface="Montserrat"/>
              </a:rPr>
              <a:t>02</a:t>
            </a:r>
            <a:endParaRPr/>
          </a:p>
        </p:txBody>
      </p:sp>
      <p:sp>
        <p:nvSpPr>
          <p:cNvPr id="220" name="Google Shape;220;p11"/>
          <p:cNvSpPr txBox="1"/>
          <p:nvPr/>
        </p:nvSpPr>
        <p:spPr>
          <a:xfrm>
            <a:off x="11348874" y="3680380"/>
            <a:ext cx="6118951" cy="128905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2499" u="none" cap="none" strike="noStrike">
                <a:solidFill>
                  <a:srgbClr val="000000"/>
                </a:solidFill>
                <a:latin typeface="Montserrat"/>
                <a:ea typeface="Montserrat"/>
                <a:cs typeface="Montserrat"/>
                <a:sym typeface="Montserrat"/>
              </a:rPr>
              <a:t>If gene expression data is accessible, conducting Differential Expression Analysis becomes feasible.</a:t>
            </a:r>
            <a:endParaRPr/>
          </a:p>
        </p:txBody>
      </p:sp>
      <p:sp>
        <p:nvSpPr>
          <p:cNvPr id="221" name="Google Shape;221;p11"/>
          <p:cNvSpPr txBox="1"/>
          <p:nvPr/>
        </p:nvSpPr>
        <p:spPr>
          <a:xfrm>
            <a:off x="11348874" y="6455330"/>
            <a:ext cx="6118951" cy="17272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2499" u="none" cap="none" strike="noStrike">
                <a:solidFill>
                  <a:srgbClr val="000000"/>
                </a:solidFill>
                <a:latin typeface="Montserrat"/>
                <a:ea typeface="Montserrat"/>
                <a:cs typeface="Montserrat"/>
                <a:sym typeface="Montserrat"/>
              </a:rPr>
              <a:t>With consistent and comprehensive data, the integration of ML models can streamline the analysis of large datasets.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grpSp>
        <p:nvGrpSpPr>
          <p:cNvPr id="226" name="Google Shape;226;p12"/>
          <p:cNvGrpSpPr/>
          <p:nvPr/>
        </p:nvGrpSpPr>
        <p:grpSpPr>
          <a:xfrm>
            <a:off x="-514998" y="3738759"/>
            <a:ext cx="20016954" cy="2664821"/>
            <a:chOff x="0" y="-38100"/>
            <a:chExt cx="5271955" cy="701846"/>
          </a:xfrm>
        </p:grpSpPr>
        <p:sp>
          <p:nvSpPr>
            <p:cNvPr id="227" name="Google Shape;227;p12"/>
            <p:cNvSpPr/>
            <p:nvPr/>
          </p:nvSpPr>
          <p:spPr>
            <a:xfrm>
              <a:off x="0" y="0"/>
              <a:ext cx="5271955" cy="663746"/>
            </a:xfrm>
            <a:custGeom>
              <a:rect b="b" l="l" r="r" t="t"/>
              <a:pathLst>
                <a:path extrusionOk="0" h="663746" w="5271955">
                  <a:moveTo>
                    <a:pt x="0" y="0"/>
                  </a:moveTo>
                  <a:lnTo>
                    <a:pt x="5271955" y="0"/>
                  </a:lnTo>
                  <a:lnTo>
                    <a:pt x="5271955" y="663746"/>
                  </a:lnTo>
                  <a:lnTo>
                    <a:pt x="0" y="663746"/>
                  </a:lnTo>
                  <a:close/>
                </a:path>
              </a:pathLst>
            </a:custGeom>
            <a:solidFill>
              <a:srgbClr val="F5C0BF"/>
            </a:solidFill>
            <a:ln>
              <a:noFill/>
            </a:ln>
          </p:spPr>
        </p:sp>
        <p:sp>
          <p:nvSpPr>
            <p:cNvPr id="228" name="Google Shape;228;p12"/>
            <p:cNvSpPr txBox="1"/>
            <p:nvPr/>
          </p:nvSpPr>
          <p:spPr>
            <a:xfrm>
              <a:off x="0" y="-38100"/>
              <a:ext cx="5271955" cy="70184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9" name="Google Shape;229;p12"/>
          <p:cNvSpPr txBox="1"/>
          <p:nvPr/>
        </p:nvSpPr>
        <p:spPr>
          <a:xfrm>
            <a:off x="3679922" y="4203700"/>
            <a:ext cx="10928157" cy="1698626"/>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1" i="0" lang="en-US" sz="9999" u="none" cap="none" strike="noStrike">
                <a:solidFill>
                  <a:srgbClr val="000000"/>
                </a:solidFill>
                <a:latin typeface="Montserrat"/>
                <a:ea typeface="Montserrat"/>
                <a:cs typeface="Montserrat"/>
                <a:sym typeface="Montserrat"/>
              </a:rPr>
              <a:t>Code Snippets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1188" r="-7290" t="0"/>
            </a:stretch>
          </a:blipFill>
          <a:ln>
            <a:noFill/>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4"/>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434" r="-5643" t="0"/>
            </a:stretch>
          </a:blipFill>
          <a:ln>
            <a:noFill/>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5"/>
          <p:cNvSpPr/>
          <p:nvPr/>
        </p:nvSpPr>
        <p:spPr>
          <a:xfrm>
            <a:off x="0" y="0"/>
            <a:ext cx="18288000" cy="10266203"/>
          </a:xfrm>
          <a:custGeom>
            <a:rect b="b" l="l" r="r" t="t"/>
            <a:pathLst>
              <a:path extrusionOk="0" h="10266203" w="18288000">
                <a:moveTo>
                  <a:pt x="0" y="0"/>
                </a:moveTo>
                <a:lnTo>
                  <a:pt x="18288000" y="0"/>
                </a:lnTo>
                <a:lnTo>
                  <a:pt x="18288000" y="10266203"/>
                </a:lnTo>
                <a:lnTo>
                  <a:pt x="0" y="10266203"/>
                </a:lnTo>
                <a:lnTo>
                  <a:pt x="0" y="0"/>
                </a:lnTo>
                <a:close/>
              </a:path>
            </a:pathLst>
          </a:custGeom>
          <a:blipFill rotWithShape="1">
            <a:blip r:embed="rId3">
              <a:alphaModFix/>
            </a:blip>
            <a:stretch>
              <a:fillRect b="0" l="0" r="-5965" t="0"/>
            </a:stretch>
          </a:blipFill>
          <a:ln>
            <a:noFill/>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6"/>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2263" r="-3085" t="0"/>
            </a:stretch>
          </a:blipFill>
          <a:ln>
            <a:noFill/>
          </a:ln>
        </p:spPr>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7"/>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13699" l="0" r="-1800" t="0"/>
            </a:stretch>
          </a:blipFill>
          <a:ln>
            <a:noFill/>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grpSp>
        <p:nvGrpSpPr>
          <p:cNvPr id="259" name="Google Shape;259;p18"/>
          <p:cNvGrpSpPr/>
          <p:nvPr/>
        </p:nvGrpSpPr>
        <p:grpSpPr>
          <a:xfrm>
            <a:off x="-354815" y="-830356"/>
            <a:ext cx="19060072" cy="4805456"/>
            <a:chOff x="0" y="-38100"/>
            <a:chExt cx="5866432" cy="1479055"/>
          </a:xfrm>
        </p:grpSpPr>
        <p:sp>
          <p:nvSpPr>
            <p:cNvPr id="260" name="Google Shape;260;p18"/>
            <p:cNvSpPr/>
            <p:nvPr/>
          </p:nvSpPr>
          <p:spPr>
            <a:xfrm>
              <a:off x="0" y="0"/>
              <a:ext cx="5866432" cy="1440954"/>
            </a:xfrm>
            <a:custGeom>
              <a:rect b="b" l="l" r="r" t="t"/>
              <a:pathLst>
                <a:path extrusionOk="0" h="1440954" w="5866432">
                  <a:moveTo>
                    <a:pt x="0" y="0"/>
                  </a:moveTo>
                  <a:lnTo>
                    <a:pt x="5866432" y="0"/>
                  </a:lnTo>
                  <a:lnTo>
                    <a:pt x="5866432" y="1440954"/>
                  </a:lnTo>
                  <a:lnTo>
                    <a:pt x="0" y="1440954"/>
                  </a:lnTo>
                  <a:close/>
                </a:path>
              </a:pathLst>
            </a:custGeom>
            <a:solidFill>
              <a:srgbClr val="222243"/>
            </a:solidFill>
            <a:ln>
              <a:noFill/>
            </a:ln>
          </p:spPr>
        </p:sp>
        <p:sp>
          <p:nvSpPr>
            <p:cNvPr id="261" name="Google Shape;261;p18"/>
            <p:cNvSpPr txBox="1"/>
            <p:nvPr/>
          </p:nvSpPr>
          <p:spPr>
            <a:xfrm>
              <a:off x="0" y="-38100"/>
              <a:ext cx="5866432" cy="147905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2" name="Google Shape;262;p18"/>
          <p:cNvGrpSpPr/>
          <p:nvPr/>
        </p:nvGrpSpPr>
        <p:grpSpPr>
          <a:xfrm>
            <a:off x="-354815" y="5481544"/>
            <a:ext cx="19060072" cy="4805456"/>
            <a:chOff x="0" y="-38100"/>
            <a:chExt cx="5866432" cy="1479055"/>
          </a:xfrm>
        </p:grpSpPr>
        <p:sp>
          <p:nvSpPr>
            <p:cNvPr id="263" name="Google Shape;263;p18"/>
            <p:cNvSpPr/>
            <p:nvPr/>
          </p:nvSpPr>
          <p:spPr>
            <a:xfrm>
              <a:off x="0" y="0"/>
              <a:ext cx="5866432" cy="1440954"/>
            </a:xfrm>
            <a:custGeom>
              <a:rect b="b" l="l" r="r" t="t"/>
              <a:pathLst>
                <a:path extrusionOk="0" h="1440954" w="5866432">
                  <a:moveTo>
                    <a:pt x="0" y="0"/>
                  </a:moveTo>
                  <a:lnTo>
                    <a:pt x="5866432" y="0"/>
                  </a:lnTo>
                  <a:lnTo>
                    <a:pt x="5866432" y="1440954"/>
                  </a:lnTo>
                  <a:lnTo>
                    <a:pt x="0" y="1440954"/>
                  </a:lnTo>
                  <a:close/>
                </a:path>
              </a:pathLst>
            </a:custGeom>
            <a:solidFill>
              <a:srgbClr val="222243"/>
            </a:solidFill>
            <a:ln>
              <a:noFill/>
            </a:ln>
          </p:spPr>
        </p:sp>
        <p:sp>
          <p:nvSpPr>
            <p:cNvPr id="264" name="Google Shape;264;p18"/>
            <p:cNvSpPr txBox="1"/>
            <p:nvPr/>
          </p:nvSpPr>
          <p:spPr>
            <a:xfrm>
              <a:off x="0" y="-38100"/>
              <a:ext cx="5866432" cy="147905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5" name="Google Shape;265;p18"/>
          <p:cNvSpPr/>
          <p:nvPr/>
        </p:nvSpPr>
        <p:spPr>
          <a:xfrm>
            <a:off x="0" y="549480"/>
            <a:ext cx="18288000" cy="9547020"/>
          </a:xfrm>
          <a:custGeom>
            <a:rect b="b" l="l" r="r" t="t"/>
            <a:pathLst>
              <a:path extrusionOk="0" h="9547020" w="18288000">
                <a:moveTo>
                  <a:pt x="0" y="0"/>
                </a:moveTo>
                <a:lnTo>
                  <a:pt x="18288000" y="0"/>
                </a:lnTo>
                <a:lnTo>
                  <a:pt x="18288000" y="9547020"/>
                </a:lnTo>
                <a:lnTo>
                  <a:pt x="0" y="9547020"/>
                </a:lnTo>
                <a:lnTo>
                  <a:pt x="0" y="0"/>
                </a:lnTo>
                <a:close/>
              </a:path>
            </a:pathLst>
          </a:custGeom>
          <a:blipFill rotWithShape="1">
            <a:blip r:embed="rId3">
              <a:alphaModFix/>
            </a:blip>
            <a:stretch>
              <a:fillRect b="-4000" l="-2530" r="-3357" t="-1502"/>
            </a:stretch>
          </a:blipFill>
          <a:ln>
            <a:noFill/>
          </a:ln>
        </p:spPr>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grpSp>
        <p:nvGrpSpPr>
          <p:cNvPr id="270" name="Google Shape;270;p19"/>
          <p:cNvGrpSpPr/>
          <p:nvPr/>
        </p:nvGrpSpPr>
        <p:grpSpPr>
          <a:xfrm>
            <a:off x="-354815" y="5481544"/>
            <a:ext cx="19060072" cy="4805456"/>
            <a:chOff x="0" y="-38100"/>
            <a:chExt cx="5866432" cy="1479055"/>
          </a:xfrm>
        </p:grpSpPr>
        <p:sp>
          <p:nvSpPr>
            <p:cNvPr id="271" name="Google Shape;271;p19"/>
            <p:cNvSpPr/>
            <p:nvPr/>
          </p:nvSpPr>
          <p:spPr>
            <a:xfrm>
              <a:off x="0" y="0"/>
              <a:ext cx="5866432" cy="1440954"/>
            </a:xfrm>
            <a:custGeom>
              <a:rect b="b" l="l" r="r" t="t"/>
              <a:pathLst>
                <a:path extrusionOk="0" h="1440954" w="5866432">
                  <a:moveTo>
                    <a:pt x="0" y="0"/>
                  </a:moveTo>
                  <a:lnTo>
                    <a:pt x="5866432" y="0"/>
                  </a:lnTo>
                  <a:lnTo>
                    <a:pt x="5866432" y="1440954"/>
                  </a:lnTo>
                  <a:lnTo>
                    <a:pt x="0" y="1440954"/>
                  </a:lnTo>
                  <a:close/>
                </a:path>
              </a:pathLst>
            </a:custGeom>
            <a:solidFill>
              <a:srgbClr val="222243"/>
            </a:solidFill>
            <a:ln>
              <a:noFill/>
            </a:ln>
          </p:spPr>
        </p:sp>
        <p:sp>
          <p:nvSpPr>
            <p:cNvPr id="272" name="Google Shape;272;p19"/>
            <p:cNvSpPr txBox="1"/>
            <p:nvPr/>
          </p:nvSpPr>
          <p:spPr>
            <a:xfrm>
              <a:off x="0" y="-38100"/>
              <a:ext cx="5866432" cy="147905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3" name="Google Shape;273;p19"/>
          <p:cNvSpPr/>
          <p:nvPr/>
        </p:nvSpPr>
        <p:spPr>
          <a:xfrm>
            <a:off x="0" y="0"/>
            <a:ext cx="18288000" cy="9750270"/>
          </a:xfrm>
          <a:custGeom>
            <a:rect b="b" l="l" r="r" t="t"/>
            <a:pathLst>
              <a:path extrusionOk="0" h="9750270" w="18288000">
                <a:moveTo>
                  <a:pt x="0" y="0"/>
                </a:moveTo>
                <a:lnTo>
                  <a:pt x="18288000" y="0"/>
                </a:lnTo>
                <a:lnTo>
                  <a:pt x="18288000" y="9750270"/>
                </a:lnTo>
                <a:lnTo>
                  <a:pt x="0" y="9750270"/>
                </a:lnTo>
                <a:lnTo>
                  <a:pt x="0" y="0"/>
                </a:lnTo>
                <a:close/>
              </a:path>
            </a:pathLst>
          </a:custGeom>
          <a:blipFill rotWithShape="1">
            <a:blip r:embed="rId3">
              <a:alphaModFix/>
            </a:blip>
            <a:stretch>
              <a:fillRect b="0" l="-102" r="-103"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p2"/>
          <p:cNvGrpSpPr/>
          <p:nvPr/>
        </p:nvGrpSpPr>
        <p:grpSpPr>
          <a:xfrm>
            <a:off x="-864477" y="757682"/>
            <a:ext cx="20016954" cy="2389585"/>
            <a:chOff x="0" y="-38100"/>
            <a:chExt cx="5271955" cy="629356"/>
          </a:xfrm>
        </p:grpSpPr>
        <p:sp>
          <p:nvSpPr>
            <p:cNvPr id="100" name="Google Shape;100;p2"/>
            <p:cNvSpPr/>
            <p:nvPr/>
          </p:nvSpPr>
          <p:spPr>
            <a:xfrm>
              <a:off x="0" y="0"/>
              <a:ext cx="5271955" cy="591256"/>
            </a:xfrm>
            <a:custGeom>
              <a:rect b="b" l="l" r="r" t="t"/>
              <a:pathLst>
                <a:path extrusionOk="0" h="591256" w="5271955">
                  <a:moveTo>
                    <a:pt x="0" y="0"/>
                  </a:moveTo>
                  <a:lnTo>
                    <a:pt x="5271955" y="0"/>
                  </a:lnTo>
                  <a:lnTo>
                    <a:pt x="5271955" y="591256"/>
                  </a:lnTo>
                  <a:lnTo>
                    <a:pt x="0" y="591256"/>
                  </a:lnTo>
                  <a:close/>
                </a:path>
              </a:pathLst>
            </a:custGeom>
            <a:solidFill>
              <a:srgbClr val="F5C0BF"/>
            </a:solidFill>
            <a:ln>
              <a:noFill/>
            </a:ln>
          </p:spPr>
        </p:sp>
        <p:sp>
          <p:nvSpPr>
            <p:cNvPr id="101" name="Google Shape;101;p2"/>
            <p:cNvSpPr txBox="1"/>
            <p:nvPr/>
          </p:nvSpPr>
          <p:spPr>
            <a:xfrm>
              <a:off x="0" y="-38100"/>
              <a:ext cx="5271955" cy="62935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2" name="Google Shape;102;p2"/>
          <p:cNvSpPr txBox="1"/>
          <p:nvPr/>
        </p:nvSpPr>
        <p:spPr>
          <a:xfrm>
            <a:off x="1888813" y="3979389"/>
            <a:ext cx="14768409" cy="370205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3500" u="none" cap="none" strike="noStrike">
                <a:solidFill>
                  <a:srgbClr val="000000"/>
                </a:solidFill>
                <a:latin typeface="Montserrat"/>
                <a:ea typeface="Montserrat"/>
                <a:cs typeface="Montserrat"/>
                <a:sym typeface="Montserrat"/>
              </a:rPr>
              <a:t>Autism spectrum disorder (ASD) is a neurological and developmental disability caused by differences in the brain. People with ASD often have problems with social communication and interaction and restricted or repetitive behavior. Their symptoms can also affect their ability to function in school, work or other areas of life.</a:t>
            </a:r>
            <a:endParaRPr/>
          </a:p>
        </p:txBody>
      </p:sp>
      <p:sp>
        <p:nvSpPr>
          <p:cNvPr id="103" name="Google Shape;103;p2"/>
          <p:cNvSpPr txBox="1"/>
          <p:nvPr/>
        </p:nvSpPr>
        <p:spPr>
          <a:xfrm>
            <a:off x="5825027" y="1085005"/>
            <a:ext cx="6637946" cy="1698626"/>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1" i="0" lang="en-US" sz="9999" u="none" cap="none" strike="noStrike">
                <a:solidFill>
                  <a:srgbClr val="000000"/>
                </a:solidFill>
                <a:latin typeface="Montserrat"/>
                <a:ea typeface="Montserrat"/>
                <a:cs typeface="Montserrat"/>
                <a:sym typeface="Montserrat"/>
              </a:rPr>
              <a:t>ASD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grpSp>
        <p:nvGrpSpPr>
          <p:cNvPr id="278" name="Google Shape;278;p20"/>
          <p:cNvGrpSpPr/>
          <p:nvPr/>
        </p:nvGrpSpPr>
        <p:grpSpPr>
          <a:xfrm>
            <a:off x="-354815" y="5481544"/>
            <a:ext cx="19060072" cy="4805456"/>
            <a:chOff x="0" y="-38100"/>
            <a:chExt cx="5866432" cy="1479055"/>
          </a:xfrm>
        </p:grpSpPr>
        <p:sp>
          <p:nvSpPr>
            <p:cNvPr id="279" name="Google Shape;279;p20"/>
            <p:cNvSpPr/>
            <p:nvPr/>
          </p:nvSpPr>
          <p:spPr>
            <a:xfrm>
              <a:off x="0" y="0"/>
              <a:ext cx="5866432" cy="1440954"/>
            </a:xfrm>
            <a:custGeom>
              <a:rect b="b" l="l" r="r" t="t"/>
              <a:pathLst>
                <a:path extrusionOk="0" h="1440954" w="5866432">
                  <a:moveTo>
                    <a:pt x="0" y="0"/>
                  </a:moveTo>
                  <a:lnTo>
                    <a:pt x="5866432" y="0"/>
                  </a:lnTo>
                  <a:lnTo>
                    <a:pt x="5866432" y="1440954"/>
                  </a:lnTo>
                  <a:lnTo>
                    <a:pt x="0" y="1440954"/>
                  </a:lnTo>
                  <a:close/>
                </a:path>
              </a:pathLst>
            </a:custGeom>
            <a:solidFill>
              <a:srgbClr val="222243"/>
            </a:solidFill>
            <a:ln>
              <a:noFill/>
            </a:ln>
          </p:spPr>
        </p:sp>
        <p:sp>
          <p:nvSpPr>
            <p:cNvPr id="280" name="Google Shape;280;p20"/>
            <p:cNvSpPr txBox="1"/>
            <p:nvPr/>
          </p:nvSpPr>
          <p:spPr>
            <a:xfrm>
              <a:off x="0" y="-38100"/>
              <a:ext cx="5866432" cy="147905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1" name="Google Shape;281;p20"/>
          <p:cNvSpPr/>
          <p:nvPr/>
        </p:nvSpPr>
        <p:spPr>
          <a:xfrm>
            <a:off x="0" y="0"/>
            <a:ext cx="18288000" cy="9555362"/>
          </a:xfrm>
          <a:custGeom>
            <a:rect b="b" l="l" r="r" t="t"/>
            <a:pathLst>
              <a:path extrusionOk="0" h="9555362" w="18288000">
                <a:moveTo>
                  <a:pt x="0" y="0"/>
                </a:moveTo>
                <a:lnTo>
                  <a:pt x="18288000" y="0"/>
                </a:lnTo>
                <a:lnTo>
                  <a:pt x="18288000" y="9555362"/>
                </a:lnTo>
                <a:lnTo>
                  <a:pt x="0" y="9555362"/>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grpSp>
        <p:nvGrpSpPr>
          <p:cNvPr id="286" name="Google Shape;286;p21"/>
          <p:cNvGrpSpPr/>
          <p:nvPr/>
        </p:nvGrpSpPr>
        <p:grpSpPr>
          <a:xfrm>
            <a:off x="-354815" y="-123787"/>
            <a:ext cx="19060072" cy="10410787"/>
            <a:chOff x="0" y="-38100"/>
            <a:chExt cx="5866432" cy="3204299"/>
          </a:xfrm>
        </p:grpSpPr>
        <p:sp>
          <p:nvSpPr>
            <p:cNvPr id="287" name="Google Shape;287;p21"/>
            <p:cNvSpPr/>
            <p:nvPr/>
          </p:nvSpPr>
          <p:spPr>
            <a:xfrm>
              <a:off x="0" y="0"/>
              <a:ext cx="5866432" cy="3166199"/>
            </a:xfrm>
            <a:custGeom>
              <a:rect b="b" l="l" r="r" t="t"/>
              <a:pathLst>
                <a:path extrusionOk="0" h="3166199" w="5866432">
                  <a:moveTo>
                    <a:pt x="0" y="0"/>
                  </a:moveTo>
                  <a:lnTo>
                    <a:pt x="5866432" y="0"/>
                  </a:lnTo>
                  <a:lnTo>
                    <a:pt x="5866432" y="3166199"/>
                  </a:lnTo>
                  <a:lnTo>
                    <a:pt x="0" y="3166199"/>
                  </a:lnTo>
                  <a:close/>
                </a:path>
              </a:pathLst>
            </a:custGeom>
            <a:solidFill>
              <a:srgbClr val="222243"/>
            </a:solidFill>
            <a:ln>
              <a:noFill/>
            </a:ln>
          </p:spPr>
        </p:sp>
        <p:sp>
          <p:nvSpPr>
            <p:cNvPr id="288" name="Google Shape;288;p21"/>
            <p:cNvSpPr txBox="1"/>
            <p:nvPr/>
          </p:nvSpPr>
          <p:spPr>
            <a:xfrm>
              <a:off x="0" y="-38100"/>
              <a:ext cx="5866432" cy="320429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9" name="Google Shape;289;p21"/>
          <p:cNvSpPr/>
          <p:nvPr/>
        </p:nvSpPr>
        <p:spPr>
          <a:xfrm>
            <a:off x="0" y="0"/>
            <a:ext cx="17716575" cy="10287000"/>
          </a:xfrm>
          <a:custGeom>
            <a:rect b="b" l="l" r="r" t="t"/>
            <a:pathLst>
              <a:path extrusionOk="0" h="10287000" w="17716575">
                <a:moveTo>
                  <a:pt x="0" y="0"/>
                </a:moveTo>
                <a:lnTo>
                  <a:pt x="17716575" y="0"/>
                </a:lnTo>
                <a:lnTo>
                  <a:pt x="17716575" y="10287000"/>
                </a:lnTo>
                <a:lnTo>
                  <a:pt x="0" y="10287000"/>
                </a:lnTo>
                <a:lnTo>
                  <a:pt x="0" y="0"/>
                </a:lnTo>
                <a:close/>
              </a:path>
            </a:pathLst>
          </a:custGeom>
          <a:blipFill rotWithShape="1">
            <a:blip r:embed="rId3">
              <a:alphaModFix/>
            </a:blip>
            <a:stretch>
              <a:fillRect b="-56" l="0" r="0" t="-55"/>
            </a:stretch>
          </a:blipFill>
          <a:ln>
            <a:noFill/>
          </a:ln>
        </p:spPr>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grpSp>
        <p:nvGrpSpPr>
          <p:cNvPr id="294" name="Google Shape;294;p22"/>
          <p:cNvGrpSpPr/>
          <p:nvPr/>
        </p:nvGrpSpPr>
        <p:grpSpPr>
          <a:xfrm>
            <a:off x="-354815" y="-123787"/>
            <a:ext cx="19060072" cy="10410787"/>
            <a:chOff x="0" y="-38100"/>
            <a:chExt cx="5866432" cy="3204299"/>
          </a:xfrm>
        </p:grpSpPr>
        <p:sp>
          <p:nvSpPr>
            <p:cNvPr id="295" name="Google Shape;295;p22"/>
            <p:cNvSpPr/>
            <p:nvPr/>
          </p:nvSpPr>
          <p:spPr>
            <a:xfrm>
              <a:off x="0" y="0"/>
              <a:ext cx="5866432" cy="3166199"/>
            </a:xfrm>
            <a:custGeom>
              <a:rect b="b" l="l" r="r" t="t"/>
              <a:pathLst>
                <a:path extrusionOk="0" h="3166199" w="5866432">
                  <a:moveTo>
                    <a:pt x="0" y="0"/>
                  </a:moveTo>
                  <a:lnTo>
                    <a:pt x="5866432" y="0"/>
                  </a:lnTo>
                  <a:lnTo>
                    <a:pt x="5866432" y="3166199"/>
                  </a:lnTo>
                  <a:lnTo>
                    <a:pt x="0" y="3166199"/>
                  </a:lnTo>
                  <a:close/>
                </a:path>
              </a:pathLst>
            </a:custGeom>
            <a:solidFill>
              <a:srgbClr val="222243"/>
            </a:solidFill>
            <a:ln>
              <a:noFill/>
            </a:ln>
          </p:spPr>
        </p:sp>
        <p:sp>
          <p:nvSpPr>
            <p:cNvPr id="296" name="Google Shape;296;p22"/>
            <p:cNvSpPr txBox="1"/>
            <p:nvPr/>
          </p:nvSpPr>
          <p:spPr>
            <a:xfrm>
              <a:off x="0" y="-38100"/>
              <a:ext cx="5866432" cy="320429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7" name="Google Shape;297;p22"/>
          <p:cNvSpPr/>
          <p:nvPr/>
        </p:nvSpPr>
        <p:spPr>
          <a:xfrm>
            <a:off x="31221" y="1028700"/>
            <a:ext cx="18288000" cy="7626955"/>
          </a:xfrm>
          <a:custGeom>
            <a:rect b="b" l="l" r="r" t="t"/>
            <a:pathLst>
              <a:path extrusionOk="0" h="7626955" w="18288000">
                <a:moveTo>
                  <a:pt x="0" y="0"/>
                </a:moveTo>
                <a:lnTo>
                  <a:pt x="18288000" y="0"/>
                </a:lnTo>
                <a:lnTo>
                  <a:pt x="18288000" y="7626955"/>
                </a:lnTo>
                <a:lnTo>
                  <a:pt x="0" y="7626955"/>
                </a:lnTo>
                <a:lnTo>
                  <a:pt x="0" y="0"/>
                </a:lnTo>
                <a:close/>
              </a:path>
            </a:pathLst>
          </a:custGeom>
          <a:blipFill rotWithShape="1">
            <a:blip r:embed="rId3">
              <a:alphaModFix/>
            </a:blip>
            <a:stretch>
              <a:fillRect b="0" l="-268" r="-267" t="0"/>
            </a:stretch>
          </a:blipFill>
          <a:ln>
            <a:noFill/>
          </a:ln>
        </p:spPr>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grpSp>
        <p:nvGrpSpPr>
          <p:cNvPr id="302" name="Google Shape;302;p23"/>
          <p:cNvGrpSpPr/>
          <p:nvPr/>
        </p:nvGrpSpPr>
        <p:grpSpPr>
          <a:xfrm>
            <a:off x="-354815" y="-123787"/>
            <a:ext cx="19060072" cy="10410787"/>
            <a:chOff x="0" y="-38100"/>
            <a:chExt cx="5866432" cy="3204299"/>
          </a:xfrm>
        </p:grpSpPr>
        <p:sp>
          <p:nvSpPr>
            <p:cNvPr id="303" name="Google Shape;303;p23"/>
            <p:cNvSpPr/>
            <p:nvPr/>
          </p:nvSpPr>
          <p:spPr>
            <a:xfrm>
              <a:off x="0" y="0"/>
              <a:ext cx="5866432" cy="3166199"/>
            </a:xfrm>
            <a:custGeom>
              <a:rect b="b" l="l" r="r" t="t"/>
              <a:pathLst>
                <a:path extrusionOk="0" h="3166199" w="5866432">
                  <a:moveTo>
                    <a:pt x="0" y="0"/>
                  </a:moveTo>
                  <a:lnTo>
                    <a:pt x="5866432" y="0"/>
                  </a:lnTo>
                  <a:lnTo>
                    <a:pt x="5866432" y="3166199"/>
                  </a:lnTo>
                  <a:lnTo>
                    <a:pt x="0" y="3166199"/>
                  </a:lnTo>
                  <a:close/>
                </a:path>
              </a:pathLst>
            </a:custGeom>
            <a:solidFill>
              <a:srgbClr val="222243"/>
            </a:solidFill>
            <a:ln>
              <a:noFill/>
            </a:ln>
          </p:spPr>
        </p:sp>
        <p:sp>
          <p:nvSpPr>
            <p:cNvPr id="304" name="Google Shape;304;p23"/>
            <p:cNvSpPr txBox="1"/>
            <p:nvPr/>
          </p:nvSpPr>
          <p:spPr>
            <a:xfrm>
              <a:off x="0" y="-38100"/>
              <a:ext cx="5866432" cy="320429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5" name="Google Shape;305;p23"/>
          <p:cNvSpPr/>
          <p:nvPr/>
        </p:nvSpPr>
        <p:spPr>
          <a:xfrm>
            <a:off x="1185378" y="142875"/>
            <a:ext cx="14942303" cy="10287000"/>
          </a:xfrm>
          <a:custGeom>
            <a:rect b="b" l="l" r="r" t="t"/>
            <a:pathLst>
              <a:path extrusionOk="0" h="10287000" w="14942303">
                <a:moveTo>
                  <a:pt x="0" y="0"/>
                </a:moveTo>
                <a:lnTo>
                  <a:pt x="14942304" y="0"/>
                </a:lnTo>
                <a:lnTo>
                  <a:pt x="14942304" y="10287000"/>
                </a:lnTo>
                <a:lnTo>
                  <a:pt x="0" y="1028700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grpSp>
        <p:nvGrpSpPr>
          <p:cNvPr id="310" name="Google Shape;310;p24"/>
          <p:cNvGrpSpPr/>
          <p:nvPr/>
        </p:nvGrpSpPr>
        <p:grpSpPr>
          <a:xfrm>
            <a:off x="-354815" y="-123787"/>
            <a:ext cx="19060072" cy="10410787"/>
            <a:chOff x="0" y="-38100"/>
            <a:chExt cx="5866432" cy="3204299"/>
          </a:xfrm>
        </p:grpSpPr>
        <p:sp>
          <p:nvSpPr>
            <p:cNvPr id="311" name="Google Shape;311;p24"/>
            <p:cNvSpPr/>
            <p:nvPr/>
          </p:nvSpPr>
          <p:spPr>
            <a:xfrm>
              <a:off x="0" y="0"/>
              <a:ext cx="5866432" cy="3166199"/>
            </a:xfrm>
            <a:custGeom>
              <a:rect b="b" l="l" r="r" t="t"/>
              <a:pathLst>
                <a:path extrusionOk="0" h="3166199" w="5866432">
                  <a:moveTo>
                    <a:pt x="0" y="0"/>
                  </a:moveTo>
                  <a:lnTo>
                    <a:pt x="5866432" y="0"/>
                  </a:lnTo>
                  <a:lnTo>
                    <a:pt x="5866432" y="3166199"/>
                  </a:lnTo>
                  <a:lnTo>
                    <a:pt x="0" y="3166199"/>
                  </a:lnTo>
                  <a:close/>
                </a:path>
              </a:pathLst>
            </a:custGeom>
            <a:solidFill>
              <a:srgbClr val="222243"/>
            </a:solidFill>
            <a:ln>
              <a:noFill/>
            </a:ln>
          </p:spPr>
        </p:sp>
        <p:sp>
          <p:nvSpPr>
            <p:cNvPr id="312" name="Google Shape;312;p24"/>
            <p:cNvSpPr txBox="1"/>
            <p:nvPr/>
          </p:nvSpPr>
          <p:spPr>
            <a:xfrm>
              <a:off x="0" y="-38100"/>
              <a:ext cx="5866432" cy="320429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3" name="Google Shape;313;p24"/>
          <p:cNvSpPr/>
          <p:nvPr/>
        </p:nvSpPr>
        <p:spPr>
          <a:xfrm>
            <a:off x="1658603" y="0"/>
            <a:ext cx="14970794" cy="10287000"/>
          </a:xfrm>
          <a:custGeom>
            <a:rect b="b" l="l" r="r" t="t"/>
            <a:pathLst>
              <a:path extrusionOk="0" h="10287000" w="14970794">
                <a:moveTo>
                  <a:pt x="0" y="0"/>
                </a:moveTo>
                <a:lnTo>
                  <a:pt x="14970794" y="0"/>
                </a:lnTo>
                <a:lnTo>
                  <a:pt x="14970794" y="10287000"/>
                </a:lnTo>
                <a:lnTo>
                  <a:pt x="0" y="1028700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grpSp>
        <p:nvGrpSpPr>
          <p:cNvPr id="318" name="Google Shape;318;p25"/>
          <p:cNvGrpSpPr/>
          <p:nvPr/>
        </p:nvGrpSpPr>
        <p:grpSpPr>
          <a:xfrm>
            <a:off x="-354815" y="-123787"/>
            <a:ext cx="19060072" cy="10410787"/>
            <a:chOff x="0" y="-38100"/>
            <a:chExt cx="5866432" cy="3204299"/>
          </a:xfrm>
        </p:grpSpPr>
        <p:sp>
          <p:nvSpPr>
            <p:cNvPr id="319" name="Google Shape;319;p25"/>
            <p:cNvSpPr/>
            <p:nvPr/>
          </p:nvSpPr>
          <p:spPr>
            <a:xfrm>
              <a:off x="0" y="0"/>
              <a:ext cx="5866432" cy="3166199"/>
            </a:xfrm>
            <a:custGeom>
              <a:rect b="b" l="l" r="r" t="t"/>
              <a:pathLst>
                <a:path extrusionOk="0" h="3166199" w="5866432">
                  <a:moveTo>
                    <a:pt x="0" y="0"/>
                  </a:moveTo>
                  <a:lnTo>
                    <a:pt x="5866432" y="0"/>
                  </a:lnTo>
                  <a:lnTo>
                    <a:pt x="5866432" y="3166199"/>
                  </a:lnTo>
                  <a:lnTo>
                    <a:pt x="0" y="3166199"/>
                  </a:lnTo>
                  <a:close/>
                </a:path>
              </a:pathLst>
            </a:custGeom>
            <a:solidFill>
              <a:srgbClr val="222243"/>
            </a:solidFill>
            <a:ln>
              <a:noFill/>
            </a:ln>
          </p:spPr>
        </p:sp>
        <p:sp>
          <p:nvSpPr>
            <p:cNvPr id="320" name="Google Shape;320;p25"/>
            <p:cNvSpPr txBox="1"/>
            <p:nvPr/>
          </p:nvSpPr>
          <p:spPr>
            <a:xfrm>
              <a:off x="0" y="-38100"/>
              <a:ext cx="5866432" cy="320429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1" name="Google Shape;321;p25"/>
          <p:cNvSpPr/>
          <p:nvPr/>
        </p:nvSpPr>
        <p:spPr>
          <a:xfrm>
            <a:off x="1958479" y="0"/>
            <a:ext cx="14371042" cy="10287000"/>
          </a:xfrm>
          <a:custGeom>
            <a:rect b="b" l="l" r="r" t="t"/>
            <a:pathLst>
              <a:path extrusionOk="0" h="10287000" w="14371042">
                <a:moveTo>
                  <a:pt x="0" y="0"/>
                </a:moveTo>
                <a:lnTo>
                  <a:pt x="14371042" y="0"/>
                </a:lnTo>
                <a:lnTo>
                  <a:pt x="14371042" y="10287000"/>
                </a:lnTo>
                <a:lnTo>
                  <a:pt x="0" y="1028700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grpSp>
        <p:nvGrpSpPr>
          <p:cNvPr id="326" name="Google Shape;326;p26"/>
          <p:cNvGrpSpPr/>
          <p:nvPr/>
        </p:nvGrpSpPr>
        <p:grpSpPr>
          <a:xfrm>
            <a:off x="-354815" y="-123787"/>
            <a:ext cx="19060072" cy="10410787"/>
            <a:chOff x="0" y="-38100"/>
            <a:chExt cx="5866432" cy="3204299"/>
          </a:xfrm>
        </p:grpSpPr>
        <p:sp>
          <p:nvSpPr>
            <p:cNvPr id="327" name="Google Shape;327;p26"/>
            <p:cNvSpPr/>
            <p:nvPr/>
          </p:nvSpPr>
          <p:spPr>
            <a:xfrm>
              <a:off x="0" y="0"/>
              <a:ext cx="5866432" cy="3166199"/>
            </a:xfrm>
            <a:custGeom>
              <a:rect b="b" l="l" r="r" t="t"/>
              <a:pathLst>
                <a:path extrusionOk="0" h="3166199" w="5866432">
                  <a:moveTo>
                    <a:pt x="0" y="0"/>
                  </a:moveTo>
                  <a:lnTo>
                    <a:pt x="5866432" y="0"/>
                  </a:lnTo>
                  <a:lnTo>
                    <a:pt x="5866432" y="3166199"/>
                  </a:lnTo>
                  <a:lnTo>
                    <a:pt x="0" y="3166199"/>
                  </a:lnTo>
                  <a:close/>
                </a:path>
              </a:pathLst>
            </a:custGeom>
            <a:solidFill>
              <a:srgbClr val="222243"/>
            </a:solidFill>
            <a:ln>
              <a:noFill/>
            </a:ln>
          </p:spPr>
        </p:sp>
        <p:sp>
          <p:nvSpPr>
            <p:cNvPr id="328" name="Google Shape;328;p26"/>
            <p:cNvSpPr txBox="1"/>
            <p:nvPr/>
          </p:nvSpPr>
          <p:spPr>
            <a:xfrm>
              <a:off x="0" y="-38100"/>
              <a:ext cx="5866432" cy="320429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9" name="Google Shape;329;p26"/>
          <p:cNvSpPr/>
          <p:nvPr/>
        </p:nvSpPr>
        <p:spPr>
          <a:xfrm>
            <a:off x="0" y="1686140"/>
            <a:ext cx="18894953" cy="7077559"/>
          </a:xfrm>
          <a:custGeom>
            <a:rect b="b" l="l" r="r" t="t"/>
            <a:pathLst>
              <a:path extrusionOk="0" h="7077559" w="18894953">
                <a:moveTo>
                  <a:pt x="0" y="0"/>
                </a:moveTo>
                <a:lnTo>
                  <a:pt x="18894953" y="0"/>
                </a:lnTo>
                <a:lnTo>
                  <a:pt x="18894953" y="7077559"/>
                </a:lnTo>
                <a:lnTo>
                  <a:pt x="0" y="7077559"/>
                </a:lnTo>
                <a:lnTo>
                  <a:pt x="0" y="0"/>
                </a:lnTo>
                <a:close/>
              </a:path>
            </a:pathLst>
          </a:custGeom>
          <a:blipFill rotWithShape="1">
            <a:blip r:embed="rId3">
              <a:alphaModFix/>
            </a:blip>
            <a:stretch>
              <a:fillRect b="0" l="-730" r="-730" t="0"/>
            </a:stretch>
          </a:blipFill>
          <a:ln>
            <a:noFill/>
          </a:ln>
        </p:spPr>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grpSp>
        <p:nvGrpSpPr>
          <p:cNvPr id="334" name="Google Shape;334;p27"/>
          <p:cNvGrpSpPr/>
          <p:nvPr/>
        </p:nvGrpSpPr>
        <p:grpSpPr>
          <a:xfrm>
            <a:off x="-354815" y="-123787"/>
            <a:ext cx="19060072" cy="10410787"/>
            <a:chOff x="0" y="-38100"/>
            <a:chExt cx="5866432" cy="3204299"/>
          </a:xfrm>
        </p:grpSpPr>
        <p:sp>
          <p:nvSpPr>
            <p:cNvPr id="335" name="Google Shape;335;p27"/>
            <p:cNvSpPr/>
            <p:nvPr/>
          </p:nvSpPr>
          <p:spPr>
            <a:xfrm>
              <a:off x="0" y="0"/>
              <a:ext cx="5866432" cy="3166199"/>
            </a:xfrm>
            <a:custGeom>
              <a:rect b="b" l="l" r="r" t="t"/>
              <a:pathLst>
                <a:path extrusionOk="0" h="3166199" w="5866432">
                  <a:moveTo>
                    <a:pt x="0" y="0"/>
                  </a:moveTo>
                  <a:lnTo>
                    <a:pt x="5866432" y="0"/>
                  </a:lnTo>
                  <a:lnTo>
                    <a:pt x="5866432" y="3166199"/>
                  </a:lnTo>
                  <a:lnTo>
                    <a:pt x="0" y="3166199"/>
                  </a:lnTo>
                  <a:close/>
                </a:path>
              </a:pathLst>
            </a:custGeom>
            <a:solidFill>
              <a:srgbClr val="222243"/>
            </a:solidFill>
            <a:ln>
              <a:noFill/>
            </a:ln>
          </p:spPr>
        </p:sp>
        <p:sp>
          <p:nvSpPr>
            <p:cNvPr id="336" name="Google Shape;336;p27"/>
            <p:cNvSpPr txBox="1"/>
            <p:nvPr/>
          </p:nvSpPr>
          <p:spPr>
            <a:xfrm>
              <a:off x="0" y="-38100"/>
              <a:ext cx="5866432" cy="320429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37" name="Google Shape;337;p27"/>
          <p:cNvSpPr/>
          <p:nvPr/>
        </p:nvSpPr>
        <p:spPr>
          <a:xfrm>
            <a:off x="2354925" y="0"/>
            <a:ext cx="13578151" cy="10287000"/>
          </a:xfrm>
          <a:custGeom>
            <a:rect b="b" l="l" r="r" t="t"/>
            <a:pathLst>
              <a:path extrusionOk="0" h="10287000" w="13578151">
                <a:moveTo>
                  <a:pt x="0" y="0"/>
                </a:moveTo>
                <a:lnTo>
                  <a:pt x="13578150" y="0"/>
                </a:lnTo>
                <a:lnTo>
                  <a:pt x="13578150" y="10287000"/>
                </a:lnTo>
                <a:lnTo>
                  <a:pt x="0" y="1028700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8"/>
          <p:cNvSpPr txBox="1"/>
          <p:nvPr/>
        </p:nvSpPr>
        <p:spPr>
          <a:xfrm>
            <a:off x="4539572" y="847725"/>
            <a:ext cx="9208855" cy="1698626"/>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1" i="0" lang="en-US" sz="9999" u="none" cap="none" strike="noStrike">
                <a:solidFill>
                  <a:srgbClr val="000000"/>
                </a:solidFill>
                <a:latin typeface="Montserrat"/>
                <a:ea typeface="Montserrat"/>
                <a:cs typeface="Montserrat"/>
                <a:sym typeface="Montserrat"/>
              </a:rPr>
              <a:t>References</a:t>
            </a:r>
            <a:endParaRPr/>
          </a:p>
        </p:txBody>
      </p:sp>
      <p:grpSp>
        <p:nvGrpSpPr>
          <p:cNvPr id="343" name="Google Shape;343;p28"/>
          <p:cNvGrpSpPr/>
          <p:nvPr/>
        </p:nvGrpSpPr>
        <p:grpSpPr>
          <a:xfrm>
            <a:off x="0" y="2635125"/>
            <a:ext cx="18288000" cy="5605824"/>
            <a:chOff x="0" y="-47625"/>
            <a:chExt cx="4816593" cy="1476431"/>
          </a:xfrm>
        </p:grpSpPr>
        <p:sp>
          <p:nvSpPr>
            <p:cNvPr id="344" name="Google Shape;344;p28"/>
            <p:cNvSpPr/>
            <p:nvPr/>
          </p:nvSpPr>
          <p:spPr>
            <a:xfrm>
              <a:off x="0" y="0"/>
              <a:ext cx="4816592" cy="1428806"/>
            </a:xfrm>
            <a:custGeom>
              <a:rect b="b" l="l" r="r" t="t"/>
              <a:pathLst>
                <a:path extrusionOk="0" h="1428806" w="4816592">
                  <a:moveTo>
                    <a:pt x="0" y="0"/>
                  </a:moveTo>
                  <a:lnTo>
                    <a:pt x="4816592" y="0"/>
                  </a:lnTo>
                  <a:lnTo>
                    <a:pt x="4816592" y="1428806"/>
                  </a:lnTo>
                  <a:lnTo>
                    <a:pt x="0" y="1428806"/>
                  </a:lnTo>
                  <a:close/>
                </a:path>
              </a:pathLst>
            </a:custGeom>
            <a:solidFill>
              <a:srgbClr val="F5C0BF"/>
            </a:solidFill>
            <a:ln>
              <a:noFill/>
            </a:ln>
          </p:spPr>
        </p:sp>
        <p:sp>
          <p:nvSpPr>
            <p:cNvPr id="345" name="Google Shape;345;p28"/>
            <p:cNvSpPr txBox="1"/>
            <p:nvPr/>
          </p:nvSpPr>
          <p:spPr>
            <a:xfrm>
              <a:off x="0" y="-47625"/>
              <a:ext cx="4816593" cy="1476431"/>
            </a:xfrm>
            <a:prstGeom prst="rect">
              <a:avLst/>
            </a:prstGeom>
            <a:noFill/>
            <a:ln>
              <a:noFill/>
            </a:ln>
          </p:spPr>
          <p:txBody>
            <a:bodyPr anchorCtr="0" anchor="ctr" bIns="50800" lIns="50800" spcFirstLastPara="1" rIns="50800" wrap="square" tIns="50800">
              <a:noAutofit/>
            </a:bodyPr>
            <a:lstStyle/>
            <a:p>
              <a:pPr indent="-248284" lvl="1" marL="496569" marR="0" rtl="0" algn="l">
                <a:lnSpc>
                  <a:spcPct val="140017"/>
                </a:lnSpc>
                <a:spcBef>
                  <a:spcPts val="0"/>
                </a:spcBef>
                <a:spcAft>
                  <a:spcPts val="0"/>
                </a:spcAft>
                <a:buClr>
                  <a:srgbClr val="000000"/>
                </a:buClr>
                <a:buSzPts val="2299"/>
                <a:buFont typeface="Arial"/>
                <a:buChar char="•"/>
              </a:pPr>
              <a:r>
                <a:rPr b="0" i="0" lang="en-US" sz="2299" u="none" cap="none" strike="noStrike">
                  <a:solidFill>
                    <a:srgbClr val="000000"/>
                  </a:solidFill>
                  <a:latin typeface="Montserrat"/>
                  <a:ea typeface="Montserrat"/>
                  <a:cs typeface="Montserrat"/>
                  <a:sym typeface="Montserrat"/>
                </a:rPr>
                <a:t>https://gene.sfari.org/database/human-gene/</a:t>
              </a:r>
              <a:endParaRPr/>
            </a:p>
            <a:p>
              <a:pPr indent="-248284" lvl="1" marL="496569" marR="0" rtl="0" algn="l">
                <a:lnSpc>
                  <a:spcPct val="140017"/>
                </a:lnSpc>
                <a:spcBef>
                  <a:spcPts val="0"/>
                </a:spcBef>
                <a:spcAft>
                  <a:spcPts val="0"/>
                </a:spcAft>
                <a:buClr>
                  <a:srgbClr val="000000"/>
                </a:buClr>
                <a:buSzPts val="2299"/>
                <a:buFont typeface="Arial"/>
                <a:buChar char="•"/>
              </a:pPr>
              <a:r>
                <a:rPr b="0" i="0" lang="en-US" sz="2299" u="none" cap="none" strike="noStrike">
                  <a:solidFill>
                    <a:srgbClr val="000000"/>
                  </a:solidFill>
                  <a:latin typeface="Montserrat"/>
                  <a:ea typeface="Montserrat"/>
                  <a:cs typeface="Montserrat"/>
                  <a:sym typeface="Montserrat"/>
                </a:rPr>
                <a:t>https://varicarta.msl.ubc.ca/downloads</a:t>
              </a:r>
              <a:endParaRPr/>
            </a:p>
            <a:p>
              <a:pPr indent="-248284" lvl="1" marL="496569" marR="0" rtl="0" algn="l">
                <a:lnSpc>
                  <a:spcPct val="140017"/>
                </a:lnSpc>
                <a:spcBef>
                  <a:spcPts val="0"/>
                </a:spcBef>
                <a:spcAft>
                  <a:spcPts val="0"/>
                </a:spcAft>
                <a:buClr>
                  <a:srgbClr val="000000"/>
                </a:buClr>
                <a:buSzPts val="2299"/>
                <a:buFont typeface="Arial"/>
                <a:buChar char="•"/>
              </a:pPr>
              <a:r>
                <a:rPr b="0" i="0" lang="en-US" sz="2299" u="none" cap="none" strike="noStrike">
                  <a:solidFill>
                    <a:srgbClr val="000000"/>
                  </a:solidFill>
                  <a:latin typeface="Montserrat"/>
                  <a:ea typeface="Montserrat"/>
                  <a:cs typeface="Montserrat"/>
                  <a:sym typeface="Montserrat"/>
                </a:rPr>
                <a:t>https://david.ncifcrf.gov/tools.jsp</a:t>
              </a:r>
              <a:endParaRPr/>
            </a:p>
            <a:p>
              <a:pPr indent="-248284" lvl="1" marL="496569" marR="0" rtl="0" algn="l">
                <a:lnSpc>
                  <a:spcPct val="140017"/>
                </a:lnSpc>
                <a:spcBef>
                  <a:spcPts val="0"/>
                </a:spcBef>
                <a:spcAft>
                  <a:spcPts val="0"/>
                </a:spcAft>
                <a:buClr>
                  <a:srgbClr val="000000"/>
                </a:buClr>
                <a:buSzPts val="2299"/>
                <a:buFont typeface="Arial"/>
                <a:buChar char="•"/>
              </a:pPr>
              <a:r>
                <a:rPr b="0" i="0" lang="en-US" sz="2299" u="none" cap="none" strike="noStrike">
                  <a:solidFill>
                    <a:srgbClr val="000000"/>
                  </a:solidFill>
                  <a:latin typeface="Montserrat"/>
                  <a:ea typeface="Montserrat"/>
                  <a:cs typeface="Montserrat"/>
                  <a:sym typeface="Montserrat"/>
                </a:rPr>
                <a:t>http://genetics.bwh.harvard.edu/pph2/</a:t>
              </a:r>
              <a:endParaRPr/>
            </a:p>
            <a:p>
              <a:pPr indent="-248284" lvl="1" marL="496569" marR="0" rtl="0" algn="l">
                <a:lnSpc>
                  <a:spcPct val="140017"/>
                </a:lnSpc>
                <a:spcBef>
                  <a:spcPts val="0"/>
                </a:spcBef>
                <a:spcAft>
                  <a:spcPts val="0"/>
                </a:spcAft>
                <a:buClr>
                  <a:srgbClr val="000000"/>
                </a:buClr>
                <a:buSzPts val="2299"/>
                <a:buFont typeface="Arial"/>
                <a:buChar char="•"/>
              </a:pPr>
              <a:r>
                <a:rPr b="0" i="0" lang="en-US" sz="2299" u="none" cap="none" strike="noStrike">
                  <a:solidFill>
                    <a:srgbClr val="000000"/>
                  </a:solidFill>
                  <a:latin typeface="Montserrat"/>
                  <a:ea typeface="Montserrat"/>
                  <a:cs typeface="Montserrat"/>
                  <a:sym typeface="Montserrat"/>
                </a:rPr>
                <a:t>Kong, Sek Won, Christin D. Collins, Yuko Shimizu-Motohashi, Ingrid A. Holm, Malcolm G. Campbell, In-Hee Lee, Stephanie J. Brewster et al. "Characteristics and predictive value of blood transcriptome signature in males with autism spectrum disorders." PloS one 7, no. 12 (2012): e49475.</a:t>
              </a:r>
              <a:endParaRPr/>
            </a:p>
            <a:p>
              <a:pPr indent="-248284" lvl="1" marL="496569" marR="0" rtl="0" algn="l">
                <a:lnSpc>
                  <a:spcPct val="140017"/>
                </a:lnSpc>
                <a:spcBef>
                  <a:spcPts val="0"/>
                </a:spcBef>
                <a:spcAft>
                  <a:spcPts val="0"/>
                </a:spcAft>
                <a:buClr>
                  <a:srgbClr val="000000"/>
                </a:buClr>
                <a:buSzPts val="2299"/>
                <a:buFont typeface="Arial"/>
                <a:buChar char="•"/>
              </a:pPr>
              <a:r>
                <a:rPr b="0" i="0" lang="en-US" sz="2299" u="none" cap="none" strike="noStrike">
                  <a:solidFill>
                    <a:srgbClr val="000000"/>
                  </a:solidFill>
                  <a:latin typeface="Montserrat"/>
                  <a:ea typeface="Montserrat"/>
                  <a:cs typeface="Montserrat"/>
                  <a:sym typeface="Montserrat"/>
                </a:rPr>
                <a:t>Rastegari, M., Salehi, N. &amp; Zare-Mirakabad, F. Biomarker prediction in autism spectrum disorder using a network-based approach. BMC Med Genomics 16, 12 (2023). </a:t>
              </a:r>
              <a:r>
                <a:rPr b="0" i="0" lang="en-US" sz="2299"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https://doi.org/10.1186/s12920-023-01439-5</a:t>
              </a:r>
              <a:r>
                <a:rPr b="0" i="0" lang="en-US" sz="2299" u="none" cap="none" strike="noStrike">
                  <a:solidFill>
                    <a:srgbClr val="000000"/>
                  </a:solidFill>
                  <a:latin typeface="Montserrat"/>
                  <a:ea typeface="Montserrat"/>
                  <a:cs typeface="Montserrat"/>
                  <a:sym typeface="Montserrat"/>
                </a:rPr>
                <a:t>.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grpSp>
        <p:nvGrpSpPr>
          <p:cNvPr id="350" name="Google Shape;350;p29"/>
          <p:cNvGrpSpPr/>
          <p:nvPr/>
        </p:nvGrpSpPr>
        <p:grpSpPr>
          <a:xfrm>
            <a:off x="1756329" y="3078055"/>
            <a:ext cx="7349347" cy="6180245"/>
            <a:chOff x="0" y="-38100"/>
            <a:chExt cx="1935631" cy="1627719"/>
          </a:xfrm>
        </p:grpSpPr>
        <p:sp>
          <p:nvSpPr>
            <p:cNvPr id="351" name="Google Shape;351;p29"/>
            <p:cNvSpPr/>
            <p:nvPr/>
          </p:nvSpPr>
          <p:spPr>
            <a:xfrm>
              <a:off x="0" y="0"/>
              <a:ext cx="1935630" cy="1589619"/>
            </a:xfrm>
            <a:custGeom>
              <a:rect b="b" l="l" r="r" t="t"/>
              <a:pathLst>
                <a:path extrusionOk="0" h="1589619" w="1935630">
                  <a:moveTo>
                    <a:pt x="0" y="0"/>
                  </a:moveTo>
                  <a:lnTo>
                    <a:pt x="1935630" y="0"/>
                  </a:lnTo>
                  <a:lnTo>
                    <a:pt x="1935630" y="1589619"/>
                  </a:lnTo>
                  <a:lnTo>
                    <a:pt x="0" y="1589619"/>
                  </a:lnTo>
                  <a:close/>
                </a:path>
              </a:pathLst>
            </a:custGeom>
            <a:solidFill>
              <a:srgbClr val="F5C0BF"/>
            </a:solidFill>
            <a:ln>
              <a:noFill/>
            </a:ln>
          </p:spPr>
        </p:sp>
        <p:sp>
          <p:nvSpPr>
            <p:cNvPr id="352" name="Google Shape;352;p29"/>
            <p:cNvSpPr txBox="1"/>
            <p:nvPr/>
          </p:nvSpPr>
          <p:spPr>
            <a:xfrm>
              <a:off x="0" y="-38100"/>
              <a:ext cx="1935631" cy="162771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53" name="Google Shape;353;p29"/>
          <p:cNvSpPr txBox="1"/>
          <p:nvPr/>
        </p:nvSpPr>
        <p:spPr>
          <a:xfrm>
            <a:off x="1756329" y="1071445"/>
            <a:ext cx="15278550" cy="1698626"/>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1" i="0" lang="en-US" sz="9999" u="none" cap="none" strike="noStrike">
                <a:solidFill>
                  <a:srgbClr val="000000"/>
                </a:solidFill>
                <a:latin typeface="Montserrat"/>
                <a:ea typeface="Montserrat"/>
                <a:cs typeface="Montserrat"/>
                <a:sym typeface="Montserrat"/>
              </a:rPr>
              <a:t>Member Contributions</a:t>
            </a:r>
            <a:endParaRPr/>
          </a:p>
        </p:txBody>
      </p:sp>
      <p:sp>
        <p:nvSpPr>
          <p:cNvPr id="354" name="Google Shape;354;p29"/>
          <p:cNvSpPr txBox="1"/>
          <p:nvPr/>
        </p:nvSpPr>
        <p:spPr>
          <a:xfrm>
            <a:off x="2191582" y="3676905"/>
            <a:ext cx="6636348" cy="47815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000" u="none" cap="none" strike="noStrike">
                <a:solidFill>
                  <a:srgbClr val="000000"/>
                </a:solidFill>
                <a:latin typeface="Montserrat"/>
                <a:ea typeface="Montserrat"/>
                <a:cs typeface="Montserrat"/>
                <a:sym typeface="Montserrat"/>
              </a:rPr>
              <a:t>Aditi Sharma (2022025):  </a:t>
            </a:r>
            <a:r>
              <a:rPr b="0" i="0" lang="en-US" sz="3000" u="none" cap="none" strike="noStrike">
                <a:solidFill>
                  <a:srgbClr val="000000"/>
                </a:solidFill>
                <a:latin typeface="Montserrat"/>
                <a:ea typeface="Montserrat"/>
                <a:cs typeface="Montserrat"/>
                <a:sym typeface="Montserrat"/>
              </a:rPr>
              <a:t>Data analyzing, pre-processing, research</a:t>
            </a:r>
            <a:endParaRPr/>
          </a:p>
          <a:p>
            <a:pPr indent="0" lvl="0" marL="0" marR="0" rtl="0" algn="l">
              <a:lnSpc>
                <a:spcPct val="140000"/>
              </a:lnSpc>
              <a:spcBef>
                <a:spcPts val="0"/>
              </a:spcBef>
              <a:spcAft>
                <a:spcPts val="0"/>
              </a:spcAft>
              <a:buNone/>
            </a:pPr>
            <a:r>
              <a:t/>
            </a:r>
            <a:endParaRPr b="0" i="0" sz="3000" u="none" cap="none" strike="noStrike">
              <a:solidFill>
                <a:srgbClr val="000000"/>
              </a:solidFill>
              <a:latin typeface="Montserrat"/>
              <a:ea typeface="Montserrat"/>
              <a:cs typeface="Montserrat"/>
              <a:sym typeface="Montserrat"/>
            </a:endParaRPr>
          </a:p>
          <a:p>
            <a:pPr indent="0" lvl="0" marL="0" marR="0" rtl="0" algn="l">
              <a:lnSpc>
                <a:spcPct val="140000"/>
              </a:lnSpc>
              <a:spcBef>
                <a:spcPts val="0"/>
              </a:spcBef>
              <a:spcAft>
                <a:spcPts val="0"/>
              </a:spcAft>
              <a:buNone/>
            </a:pPr>
            <a:r>
              <a:rPr b="1" i="0" lang="en-US" sz="3000" u="none" cap="none" strike="noStrike">
                <a:solidFill>
                  <a:srgbClr val="000000"/>
                </a:solidFill>
                <a:latin typeface="Montserrat"/>
                <a:ea typeface="Montserrat"/>
                <a:cs typeface="Montserrat"/>
                <a:sym typeface="Montserrat"/>
              </a:rPr>
              <a:t>Ananya Garg (2022068): </a:t>
            </a:r>
            <a:r>
              <a:rPr b="0" i="0" lang="en-US" sz="3000" u="none" cap="none" strike="noStrike">
                <a:solidFill>
                  <a:srgbClr val="000000"/>
                </a:solidFill>
                <a:latin typeface="Montserrat"/>
                <a:ea typeface="Montserrat"/>
                <a:cs typeface="Montserrat"/>
                <a:sym typeface="Montserrat"/>
              </a:rPr>
              <a:t>DAVID , Polyphen2, Data processing</a:t>
            </a:r>
            <a:endParaRPr/>
          </a:p>
          <a:p>
            <a:pPr indent="0" lvl="0" marL="0" marR="0" rtl="0" algn="l">
              <a:lnSpc>
                <a:spcPct val="140000"/>
              </a:lnSpc>
              <a:spcBef>
                <a:spcPts val="0"/>
              </a:spcBef>
              <a:spcAft>
                <a:spcPts val="0"/>
              </a:spcAft>
              <a:buNone/>
            </a:pPr>
            <a:r>
              <a:t/>
            </a:r>
            <a:endParaRPr b="0" i="0" sz="3000" u="none" cap="none" strike="noStrike">
              <a:solidFill>
                <a:srgbClr val="000000"/>
              </a:solidFill>
              <a:latin typeface="Montserrat"/>
              <a:ea typeface="Montserrat"/>
              <a:cs typeface="Montserrat"/>
              <a:sym typeface="Montserrat"/>
            </a:endParaRPr>
          </a:p>
          <a:p>
            <a:pPr indent="0" lvl="0" marL="0" marR="0" rtl="0" algn="l">
              <a:lnSpc>
                <a:spcPct val="140000"/>
              </a:lnSpc>
              <a:spcBef>
                <a:spcPts val="0"/>
              </a:spcBef>
              <a:spcAft>
                <a:spcPts val="0"/>
              </a:spcAft>
              <a:buNone/>
            </a:pPr>
            <a:r>
              <a:rPr b="1" i="0" lang="en-US" sz="3000" u="none" cap="none" strike="noStrike">
                <a:solidFill>
                  <a:srgbClr val="000000"/>
                </a:solidFill>
                <a:latin typeface="Montserrat"/>
                <a:ea typeface="Montserrat"/>
                <a:cs typeface="Montserrat"/>
                <a:sym typeface="Montserrat"/>
              </a:rPr>
              <a:t>Gurupriya (2022191): </a:t>
            </a:r>
            <a:r>
              <a:rPr b="0" i="0" lang="en-US" sz="3000" u="none" cap="none" strike="noStrike">
                <a:solidFill>
                  <a:srgbClr val="000000"/>
                </a:solidFill>
                <a:latin typeface="Montserrat"/>
                <a:ea typeface="Montserrat"/>
                <a:cs typeface="Montserrat"/>
                <a:sym typeface="Montserrat"/>
              </a:rPr>
              <a:t>OMIM data check, SIFT</a:t>
            </a:r>
            <a:endParaRPr/>
          </a:p>
        </p:txBody>
      </p:sp>
      <p:grpSp>
        <p:nvGrpSpPr>
          <p:cNvPr id="355" name="Google Shape;355;p29"/>
          <p:cNvGrpSpPr/>
          <p:nvPr/>
        </p:nvGrpSpPr>
        <p:grpSpPr>
          <a:xfrm>
            <a:off x="9909953" y="3078055"/>
            <a:ext cx="7349347" cy="6180245"/>
            <a:chOff x="0" y="-38100"/>
            <a:chExt cx="1935631" cy="1627719"/>
          </a:xfrm>
        </p:grpSpPr>
        <p:sp>
          <p:nvSpPr>
            <p:cNvPr id="356" name="Google Shape;356;p29"/>
            <p:cNvSpPr/>
            <p:nvPr/>
          </p:nvSpPr>
          <p:spPr>
            <a:xfrm>
              <a:off x="0" y="0"/>
              <a:ext cx="1935630" cy="1589619"/>
            </a:xfrm>
            <a:custGeom>
              <a:rect b="b" l="l" r="r" t="t"/>
              <a:pathLst>
                <a:path extrusionOk="0" h="1589619" w="1935630">
                  <a:moveTo>
                    <a:pt x="0" y="0"/>
                  </a:moveTo>
                  <a:lnTo>
                    <a:pt x="1935630" y="0"/>
                  </a:lnTo>
                  <a:lnTo>
                    <a:pt x="1935630" y="1589619"/>
                  </a:lnTo>
                  <a:lnTo>
                    <a:pt x="0" y="1589619"/>
                  </a:lnTo>
                  <a:close/>
                </a:path>
              </a:pathLst>
            </a:custGeom>
            <a:solidFill>
              <a:srgbClr val="F5C0BF"/>
            </a:solidFill>
            <a:ln>
              <a:noFill/>
            </a:ln>
          </p:spPr>
        </p:sp>
        <p:sp>
          <p:nvSpPr>
            <p:cNvPr id="357" name="Google Shape;357;p29"/>
            <p:cNvSpPr txBox="1"/>
            <p:nvPr/>
          </p:nvSpPr>
          <p:spPr>
            <a:xfrm>
              <a:off x="0" y="-38100"/>
              <a:ext cx="1935631" cy="162771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58" name="Google Shape;358;p29"/>
          <p:cNvSpPr txBox="1"/>
          <p:nvPr/>
        </p:nvSpPr>
        <p:spPr>
          <a:xfrm>
            <a:off x="10479801" y="3375800"/>
            <a:ext cx="6329400" cy="6280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000" u="none" cap="none" strike="noStrike">
                <a:solidFill>
                  <a:srgbClr val="000000"/>
                </a:solidFill>
                <a:latin typeface="Montserrat"/>
                <a:ea typeface="Montserrat"/>
                <a:cs typeface="Montserrat"/>
                <a:sym typeface="Montserrat"/>
              </a:rPr>
              <a:t>Mann Nariya (2022278): </a:t>
            </a:r>
            <a:r>
              <a:rPr b="0" i="0" lang="en-US" sz="3000" u="none" cap="none" strike="noStrike">
                <a:solidFill>
                  <a:srgbClr val="000000"/>
                </a:solidFill>
                <a:latin typeface="Montserrat"/>
                <a:ea typeface="Montserrat"/>
                <a:cs typeface="Montserrat"/>
                <a:sym typeface="Montserrat"/>
              </a:rPr>
              <a:t>SIFT plot, data </a:t>
            </a:r>
            <a:r>
              <a:rPr lang="en-US" sz="3000">
                <a:latin typeface="Montserrat"/>
                <a:ea typeface="Montserrat"/>
                <a:cs typeface="Montserrat"/>
                <a:sym typeface="Montserrat"/>
              </a:rPr>
              <a:t>indentification</a:t>
            </a:r>
            <a:endParaRPr/>
          </a:p>
          <a:p>
            <a:pPr indent="0" lvl="0" marL="0" marR="0" rtl="0" algn="l">
              <a:lnSpc>
                <a:spcPct val="140000"/>
              </a:lnSpc>
              <a:spcBef>
                <a:spcPts val="0"/>
              </a:spcBef>
              <a:spcAft>
                <a:spcPts val="0"/>
              </a:spcAft>
              <a:buNone/>
            </a:pPr>
            <a:r>
              <a:t/>
            </a:r>
            <a:endParaRPr b="0" i="0" sz="3000" u="none" cap="none" strike="noStrike">
              <a:solidFill>
                <a:srgbClr val="000000"/>
              </a:solidFill>
              <a:latin typeface="Montserrat"/>
              <a:ea typeface="Montserrat"/>
              <a:cs typeface="Montserrat"/>
              <a:sym typeface="Montserrat"/>
            </a:endParaRPr>
          </a:p>
          <a:p>
            <a:pPr indent="0" lvl="0" marL="0" marR="0" rtl="0" algn="l">
              <a:lnSpc>
                <a:spcPct val="140000"/>
              </a:lnSpc>
              <a:spcBef>
                <a:spcPts val="0"/>
              </a:spcBef>
              <a:spcAft>
                <a:spcPts val="0"/>
              </a:spcAft>
              <a:buNone/>
            </a:pPr>
            <a:r>
              <a:rPr b="1" i="0" lang="en-US" sz="3000" u="none" cap="none" strike="noStrike">
                <a:solidFill>
                  <a:srgbClr val="000000"/>
                </a:solidFill>
                <a:latin typeface="Montserrat"/>
                <a:ea typeface="Montserrat"/>
                <a:cs typeface="Montserrat"/>
                <a:sym typeface="Montserrat"/>
              </a:rPr>
              <a:t>Medha Kashyap (2022292): </a:t>
            </a:r>
            <a:r>
              <a:rPr b="0" i="0" lang="en-US" sz="3000" u="none" cap="none" strike="noStrike">
                <a:solidFill>
                  <a:srgbClr val="000000"/>
                </a:solidFill>
                <a:latin typeface="Montserrat"/>
                <a:ea typeface="Montserrat"/>
                <a:cs typeface="Montserrat"/>
                <a:sym typeface="Montserrat"/>
              </a:rPr>
              <a:t>SFARI and DAVID analysis,</a:t>
            </a:r>
            <a:r>
              <a:rPr b="1" i="0" lang="en-US" sz="3000" u="none" cap="none" strike="noStrike">
                <a:solidFill>
                  <a:srgbClr val="000000"/>
                </a:solidFill>
                <a:latin typeface="Montserrat"/>
                <a:ea typeface="Montserrat"/>
                <a:cs typeface="Montserrat"/>
                <a:sym typeface="Montserrat"/>
              </a:rPr>
              <a:t> </a:t>
            </a:r>
            <a:r>
              <a:rPr b="0" i="0" lang="en-US" sz="3000" u="none" cap="none" strike="noStrike">
                <a:solidFill>
                  <a:srgbClr val="000000"/>
                </a:solidFill>
                <a:latin typeface="Montserrat"/>
                <a:ea typeface="Montserrat"/>
                <a:cs typeface="Montserrat"/>
                <a:sym typeface="Montserrat"/>
              </a:rPr>
              <a:t>research</a:t>
            </a:r>
            <a:endParaRPr/>
          </a:p>
          <a:p>
            <a:pPr indent="0" lvl="0" marL="0" marR="0" rtl="0" algn="l">
              <a:lnSpc>
                <a:spcPct val="140000"/>
              </a:lnSpc>
              <a:spcBef>
                <a:spcPts val="0"/>
              </a:spcBef>
              <a:spcAft>
                <a:spcPts val="0"/>
              </a:spcAft>
              <a:buNone/>
            </a:pPr>
            <a:r>
              <a:t/>
            </a:r>
            <a:endParaRPr b="0" i="0" sz="3000" u="none" cap="none" strike="noStrike">
              <a:solidFill>
                <a:srgbClr val="000000"/>
              </a:solidFill>
              <a:latin typeface="Montserrat"/>
              <a:ea typeface="Montserrat"/>
              <a:cs typeface="Montserrat"/>
              <a:sym typeface="Montserrat"/>
            </a:endParaRPr>
          </a:p>
          <a:p>
            <a:pPr indent="0" lvl="0" marL="0" marR="0" rtl="0" algn="l">
              <a:lnSpc>
                <a:spcPct val="140000"/>
              </a:lnSpc>
              <a:spcBef>
                <a:spcPts val="0"/>
              </a:spcBef>
              <a:spcAft>
                <a:spcPts val="0"/>
              </a:spcAft>
              <a:buNone/>
            </a:pPr>
            <a:r>
              <a:rPr b="1" i="0" lang="en-US" sz="3000" u="none" cap="none" strike="noStrike">
                <a:solidFill>
                  <a:srgbClr val="000000"/>
                </a:solidFill>
                <a:latin typeface="Montserrat"/>
                <a:ea typeface="Montserrat"/>
                <a:cs typeface="Montserrat"/>
                <a:sym typeface="Montserrat"/>
              </a:rPr>
              <a:t>Nischaya Roy (2022333): </a:t>
            </a:r>
            <a:r>
              <a:rPr b="0" i="0" lang="en-US" sz="3000" u="none" cap="none" strike="noStrike">
                <a:solidFill>
                  <a:srgbClr val="000000"/>
                </a:solidFill>
                <a:latin typeface="Montserrat"/>
                <a:ea typeface="Montserrat"/>
                <a:cs typeface="Montserrat"/>
                <a:sym typeface="Montserrat"/>
              </a:rPr>
              <a:t>Data Identification, polyphen2 and sift plot, Research</a:t>
            </a:r>
            <a:r>
              <a:rPr b="1" i="0" lang="en-US" sz="3000" u="none" cap="none" strike="noStrike">
                <a:solidFill>
                  <a:srgbClr val="000000"/>
                </a:solidFill>
                <a:latin typeface="Montserrat"/>
                <a:ea typeface="Montserrat"/>
                <a:cs typeface="Montserrat"/>
                <a:sym typeface="Montserrat"/>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grpSp>
        <p:nvGrpSpPr>
          <p:cNvPr id="108" name="Google Shape;108;p3"/>
          <p:cNvGrpSpPr/>
          <p:nvPr/>
        </p:nvGrpSpPr>
        <p:grpSpPr>
          <a:xfrm>
            <a:off x="-839421" y="639042"/>
            <a:ext cx="20016954" cy="2389585"/>
            <a:chOff x="0" y="-38100"/>
            <a:chExt cx="5271955" cy="629356"/>
          </a:xfrm>
        </p:grpSpPr>
        <p:sp>
          <p:nvSpPr>
            <p:cNvPr id="109" name="Google Shape;109;p3"/>
            <p:cNvSpPr/>
            <p:nvPr/>
          </p:nvSpPr>
          <p:spPr>
            <a:xfrm>
              <a:off x="0" y="0"/>
              <a:ext cx="5271955" cy="591256"/>
            </a:xfrm>
            <a:custGeom>
              <a:rect b="b" l="l" r="r" t="t"/>
              <a:pathLst>
                <a:path extrusionOk="0" h="591256" w="5271955">
                  <a:moveTo>
                    <a:pt x="0" y="0"/>
                  </a:moveTo>
                  <a:lnTo>
                    <a:pt x="5271955" y="0"/>
                  </a:lnTo>
                  <a:lnTo>
                    <a:pt x="5271955" y="591256"/>
                  </a:lnTo>
                  <a:lnTo>
                    <a:pt x="0" y="591256"/>
                  </a:lnTo>
                  <a:close/>
                </a:path>
              </a:pathLst>
            </a:custGeom>
            <a:solidFill>
              <a:srgbClr val="F5C0BF"/>
            </a:solidFill>
            <a:ln>
              <a:noFill/>
            </a:ln>
          </p:spPr>
        </p:sp>
        <p:sp>
          <p:nvSpPr>
            <p:cNvPr id="110" name="Google Shape;110;p3"/>
            <p:cNvSpPr txBox="1"/>
            <p:nvPr/>
          </p:nvSpPr>
          <p:spPr>
            <a:xfrm>
              <a:off x="0" y="-38100"/>
              <a:ext cx="5271955" cy="62935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1" name="Google Shape;111;p3"/>
          <p:cNvSpPr txBox="1"/>
          <p:nvPr/>
        </p:nvSpPr>
        <p:spPr>
          <a:xfrm>
            <a:off x="1964159" y="4023120"/>
            <a:ext cx="14359683" cy="24638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3500" u="none" cap="none" strike="noStrike">
                <a:solidFill>
                  <a:srgbClr val="000000"/>
                </a:solidFill>
                <a:latin typeface="Montserrat"/>
                <a:ea typeface="Montserrat"/>
                <a:cs typeface="Montserrat"/>
                <a:sym typeface="Montserrat"/>
              </a:rPr>
              <a:t>Our objective was to contribute to a deeper comprehension of the genetic architecture of ASD. We aimed to identify genes whose mutations cause ASD, look for these mutations, and understand their effect.</a:t>
            </a:r>
            <a:endParaRPr/>
          </a:p>
        </p:txBody>
      </p:sp>
      <p:sp>
        <p:nvSpPr>
          <p:cNvPr id="112" name="Google Shape;112;p3"/>
          <p:cNvSpPr txBox="1"/>
          <p:nvPr/>
        </p:nvSpPr>
        <p:spPr>
          <a:xfrm>
            <a:off x="3975902" y="1259108"/>
            <a:ext cx="10336195" cy="116076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800" u="none" cap="none" strike="noStrike">
                <a:solidFill>
                  <a:srgbClr val="000000"/>
                </a:solidFill>
                <a:latin typeface="Montserrat"/>
                <a:ea typeface="Montserrat"/>
                <a:cs typeface="Montserrat"/>
                <a:sym typeface="Montserrat"/>
              </a:rPr>
              <a:t>Problem Statement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0"/>
          <p:cNvSpPr txBox="1"/>
          <p:nvPr/>
        </p:nvSpPr>
        <p:spPr>
          <a:xfrm>
            <a:off x="3515778" y="2123542"/>
            <a:ext cx="11256445" cy="25717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5000" u="none" cap="none" strike="noStrike">
                <a:solidFill>
                  <a:srgbClr val="000000"/>
                </a:solidFill>
                <a:latin typeface="Montserrat"/>
                <a:ea typeface="Montserrat"/>
                <a:cs typeface="Montserrat"/>
                <a:sym typeface="Montserrat"/>
              </a:rPr>
              <a:t>Thank You</a:t>
            </a:r>
            <a:endParaRPr/>
          </a:p>
        </p:txBody>
      </p:sp>
      <p:grpSp>
        <p:nvGrpSpPr>
          <p:cNvPr id="364" name="Google Shape;364;p30"/>
          <p:cNvGrpSpPr/>
          <p:nvPr/>
        </p:nvGrpSpPr>
        <p:grpSpPr>
          <a:xfrm>
            <a:off x="-914673" y="5227654"/>
            <a:ext cx="20117346" cy="2650054"/>
            <a:chOff x="0" y="-38100"/>
            <a:chExt cx="5298396" cy="697957"/>
          </a:xfrm>
        </p:grpSpPr>
        <p:sp>
          <p:nvSpPr>
            <p:cNvPr id="365" name="Google Shape;365;p30"/>
            <p:cNvSpPr/>
            <p:nvPr/>
          </p:nvSpPr>
          <p:spPr>
            <a:xfrm>
              <a:off x="0" y="0"/>
              <a:ext cx="5298396" cy="659857"/>
            </a:xfrm>
            <a:custGeom>
              <a:rect b="b" l="l" r="r" t="t"/>
              <a:pathLst>
                <a:path extrusionOk="0" h="659857" w="5298396">
                  <a:moveTo>
                    <a:pt x="0" y="0"/>
                  </a:moveTo>
                  <a:lnTo>
                    <a:pt x="5298396" y="0"/>
                  </a:lnTo>
                  <a:lnTo>
                    <a:pt x="5298396" y="659857"/>
                  </a:lnTo>
                  <a:lnTo>
                    <a:pt x="0" y="659857"/>
                  </a:lnTo>
                  <a:close/>
                </a:path>
              </a:pathLst>
            </a:custGeom>
            <a:solidFill>
              <a:srgbClr val="F5C0BF"/>
            </a:solidFill>
            <a:ln>
              <a:noFill/>
            </a:ln>
          </p:spPr>
        </p:sp>
        <p:sp>
          <p:nvSpPr>
            <p:cNvPr id="366" name="Google Shape;366;p30"/>
            <p:cNvSpPr txBox="1"/>
            <p:nvPr/>
          </p:nvSpPr>
          <p:spPr>
            <a:xfrm>
              <a:off x="0" y="-38100"/>
              <a:ext cx="5298396" cy="69795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67" name="Google Shape;367;p30"/>
          <p:cNvSpPr txBox="1"/>
          <p:nvPr/>
        </p:nvSpPr>
        <p:spPr>
          <a:xfrm>
            <a:off x="5759459" y="5657388"/>
            <a:ext cx="7529876" cy="60642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500" u="none" cap="none" strike="noStrike">
                <a:solidFill>
                  <a:srgbClr val="000000"/>
                </a:solidFill>
                <a:latin typeface="Montserrat"/>
                <a:ea typeface="Montserrat"/>
                <a:cs typeface="Montserrat"/>
                <a:sym typeface="Montserrat"/>
              </a:rPr>
              <a:t>Presentation by:  Group 7</a:t>
            </a:r>
            <a:endParaRPr/>
          </a:p>
        </p:txBody>
      </p:sp>
      <p:cxnSp>
        <p:nvCxnSpPr>
          <p:cNvPr id="368" name="Google Shape;368;p30"/>
          <p:cNvCxnSpPr/>
          <p:nvPr/>
        </p:nvCxnSpPr>
        <p:spPr>
          <a:xfrm>
            <a:off x="6952183" y="6985222"/>
            <a:ext cx="0" cy="528192"/>
          </a:xfrm>
          <a:prstGeom prst="straightConnector1">
            <a:avLst/>
          </a:prstGeom>
          <a:noFill/>
          <a:ln cap="flat" cmpd="sng" w="38100">
            <a:solidFill>
              <a:srgbClr val="000000"/>
            </a:solidFill>
            <a:prstDash val="solid"/>
            <a:round/>
            <a:headEnd len="sm" w="sm" type="none"/>
            <a:tailEnd len="sm" w="sm" type="none"/>
          </a:ln>
        </p:spPr>
      </p:cxnSp>
      <p:sp>
        <p:nvSpPr>
          <p:cNvPr id="369" name="Google Shape;369;p30"/>
          <p:cNvSpPr txBox="1"/>
          <p:nvPr/>
        </p:nvSpPr>
        <p:spPr>
          <a:xfrm>
            <a:off x="7104583" y="6906989"/>
            <a:ext cx="4141545" cy="60642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500" u="none" cap="none" strike="noStrike">
                <a:solidFill>
                  <a:srgbClr val="000000"/>
                </a:solidFill>
                <a:latin typeface="Montserrat"/>
                <a:ea typeface="Montserrat"/>
                <a:cs typeface="Montserrat"/>
                <a:sym typeface="Montserrat"/>
              </a:rPr>
              <a:t>Winter Semester</a:t>
            </a:r>
            <a:endParaRPr/>
          </a:p>
        </p:txBody>
      </p:sp>
      <p:cxnSp>
        <p:nvCxnSpPr>
          <p:cNvPr id="370" name="Google Shape;370;p30"/>
          <p:cNvCxnSpPr/>
          <p:nvPr/>
        </p:nvCxnSpPr>
        <p:spPr>
          <a:xfrm>
            <a:off x="11227078" y="6979246"/>
            <a:ext cx="0" cy="528192"/>
          </a:xfrm>
          <a:prstGeom prst="straightConnector1">
            <a:avLst/>
          </a:prstGeom>
          <a:noFill/>
          <a:ln cap="flat" cmpd="sng" w="38100">
            <a:solidFill>
              <a:srgbClr val="000000"/>
            </a:solidFill>
            <a:prstDash val="solid"/>
            <a:round/>
            <a:headEnd len="sm" w="sm" type="none"/>
            <a:tailEnd len="sm" w="sm" type="none"/>
          </a:ln>
        </p:spPr>
      </p:cxnSp>
      <p:sp>
        <p:nvSpPr>
          <p:cNvPr id="371" name="Google Shape;371;p30"/>
          <p:cNvSpPr txBox="1"/>
          <p:nvPr/>
        </p:nvSpPr>
        <p:spPr>
          <a:xfrm>
            <a:off x="5285482" y="6903046"/>
            <a:ext cx="4515221" cy="60642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500" u="none" cap="none" strike="noStrike">
                <a:solidFill>
                  <a:srgbClr val="000000"/>
                </a:solidFill>
                <a:latin typeface="Montserrat"/>
                <a:ea typeface="Montserrat"/>
                <a:cs typeface="Montserrat"/>
                <a:sym typeface="Montserrat"/>
              </a:rPr>
              <a:t>BIO221</a:t>
            </a:r>
            <a:endParaRPr/>
          </a:p>
        </p:txBody>
      </p:sp>
      <p:sp>
        <p:nvSpPr>
          <p:cNvPr id="372" name="Google Shape;372;p30"/>
          <p:cNvSpPr txBox="1"/>
          <p:nvPr/>
        </p:nvSpPr>
        <p:spPr>
          <a:xfrm>
            <a:off x="11379478" y="6909022"/>
            <a:ext cx="1623040" cy="60642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500" u="none" cap="none" strike="noStrike">
                <a:solidFill>
                  <a:srgbClr val="000000"/>
                </a:solidFill>
                <a:latin typeface="Montserrat"/>
                <a:ea typeface="Montserrat"/>
                <a:cs typeface="Montserrat"/>
                <a:sym typeface="Montserrat"/>
              </a:rPr>
              <a:t>2024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pSp>
        <p:nvGrpSpPr>
          <p:cNvPr id="117" name="Google Shape;117;p4"/>
          <p:cNvGrpSpPr/>
          <p:nvPr/>
        </p:nvGrpSpPr>
        <p:grpSpPr>
          <a:xfrm>
            <a:off x="-818690" y="1927035"/>
            <a:ext cx="20772808" cy="9292471"/>
            <a:chOff x="0" y="-38100"/>
            <a:chExt cx="5471028" cy="2447400"/>
          </a:xfrm>
        </p:grpSpPr>
        <p:sp>
          <p:nvSpPr>
            <p:cNvPr id="118" name="Google Shape;118;p4"/>
            <p:cNvSpPr/>
            <p:nvPr/>
          </p:nvSpPr>
          <p:spPr>
            <a:xfrm>
              <a:off x="0" y="0"/>
              <a:ext cx="5471028" cy="2409300"/>
            </a:xfrm>
            <a:custGeom>
              <a:rect b="b" l="l" r="r" t="t"/>
              <a:pathLst>
                <a:path extrusionOk="0" h="2409300" w="5471028">
                  <a:moveTo>
                    <a:pt x="0" y="0"/>
                  </a:moveTo>
                  <a:lnTo>
                    <a:pt x="5471028" y="0"/>
                  </a:lnTo>
                  <a:lnTo>
                    <a:pt x="5471028" y="2409300"/>
                  </a:lnTo>
                  <a:lnTo>
                    <a:pt x="0" y="2409300"/>
                  </a:lnTo>
                  <a:close/>
                </a:path>
              </a:pathLst>
            </a:custGeom>
            <a:solidFill>
              <a:srgbClr val="F5C0BF"/>
            </a:solidFill>
            <a:ln>
              <a:noFill/>
            </a:ln>
          </p:spPr>
        </p:sp>
        <p:sp>
          <p:nvSpPr>
            <p:cNvPr id="119" name="Google Shape;119;p4"/>
            <p:cNvSpPr txBox="1"/>
            <p:nvPr/>
          </p:nvSpPr>
          <p:spPr>
            <a:xfrm>
              <a:off x="0" y="-38100"/>
              <a:ext cx="5471028" cy="2447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0" name="Google Shape;120;p4"/>
          <p:cNvSpPr/>
          <p:nvPr/>
        </p:nvSpPr>
        <p:spPr>
          <a:xfrm>
            <a:off x="595121" y="2302801"/>
            <a:ext cx="6107862" cy="7204894"/>
          </a:xfrm>
          <a:custGeom>
            <a:rect b="b" l="l" r="r" t="t"/>
            <a:pathLst>
              <a:path extrusionOk="0" h="7204894" w="6107862">
                <a:moveTo>
                  <a:pt x="0" y="0"/>
                </a:moveTo>
                <a:lnTo>
                  <a:pt x="6107862" y="0"/>
                </a:lnTo>
                <a:lnTo>
                  <a:pt x="6107862" y="7204894"/>
                </a:lnTo>
                <a:lnTo>
                  <a:pt x="0" y="7204894"/>
                </a:lnTo>
                <a:lnTo>
                  <a:pt x="0" y="0"/>
                </a:lnTo>
                <a:close/>
              </a:path>
            </a:pathLst>
          </a:custGeom>
          <a:blipFill rotWithShape="1">
            <a:blip r:embed="rId3">
              <a:alphaModFix/>
            </a:blip>
            <a:stretch>
              <a:fillRect b="0" l="-1793" r="-15296" t="0"/>
            </a:stretch>
          </a:blipFill>
          <a:ln>
            <a:noFill/>
          </a:ln>
        </p:spPr>
      </p:sp>
      <p:sp>
        <p:nvSpPr>
          <p:cNvPr id="121" name="Google Shape;121;p4"/>
          <p:cNvSpPr/>
          <p:nvPr/>
        </p:nvSpPr>
        <p:spPr>
          <a:xfrm>
            <a:off x="7022820" y="2302801"/>
            <a:ext cx="5190909" cy="7090594"/>
          </a:xfrm>
          <a:custGeom>
            <a:rect b="b" l="l" r="r" t="t"/>
            <a:pathLst>
              <a:path extrusionOk="0" h="7090594" w="5190909">
                <a:moveTo>
                  <a:pt x="0" y="0"/>
                </a:moveTo>
                <a:lnTo>
                  <a:pt x="5190909" y="0"/>
                </a:lnTo>
                <a:lnTo>
                  <a:pt x="5190909" y="7090594"/>
                </a:lnTo>
                <a:lnTo>
                  <a:pt x="0" y="7090594"/>
                </a:lnTo>
                <a:lnTo>
                  <a:pt x="0" y="0"/>
                </a:lnTo>
                <a:close/>
              </a:path>
            </a:pathLst>
          </a:custGeom>
          <a:blipFill rotWithShape="1">
            <a:blip r:embed="rId4">
              <a:alphaModFix/>
            </a:blip>
            <a:stretch>
              <a:fillRect b="0" l="-3149" r="-10595" t="-2702"/>
            </a:stretch>
          </a:blipFill>
          <a:ln>
            <a:noFill/>
          </a:ln>
        </p:spPr>
      </p:sp>
      <p:sp>
        <p:nvSpPr>
          <p:cNvPr id="122" name="Google Shape;122;p4"/>
          <p:cNvSpPr/>
          <p:nvPr/>
        </p:nvSpPr>
        <p:spPr>
          <a:xfrm>
            <a:off x="12533566" y="2302801"/>
            <a:ext cx="5507059" cy="7058740"/>
          </a:xfrm>
          <a:custGeom>
            <a:rect b="b" l="l" r="r" t="t"/>
            <a:pathLst>
              <a:path extrusionOk="0" h="7058740" w="5507059">
                <a:moveTo>
                  <a:pt x="0" y="0"/>
                </a:moveTo>
                <a:lnTo>
                  <a:pt x="5507060" y="0"/>
                </a:lnTo>
                <a:lnTo>
                  <a:pt x="5507060" y="7058740"/>
                </a:lnTo>
                <a:lnTo>
                  <a:pt x="0" y="7058740"/>
                </a:lnTo>
                <a:lnTo>
                  <a:pt x="0" y="0"/>
                </a:lnTo>
                <a:close/>
              </a:path>
            </a:pathLst>
          </a:custGeom>
          <a:blipFill rotWithShape="1">
            <a:blip r:embed="rId5">
              <a:alphaModFix/>
            </a:blip>
            <a:stretch>
              <a:fillRect b="0" l="-1962" r="-1962" t="0"/>
            </a:stretch>
          </a:blipFill>
          <a:ln>
            <a:noFill/>
          </a:ln>
        </p:spPr>
      </p:sp>
      <p:sp>
        <p:nvSpPr>
          <p:cNvPr id="123" name="Google Shape;123;p4"/>
          <p:cNvSpPr txBox="1"/>
          <p:nvPr/>
        </p:nvSpPr>
        <p:spPr>
          <a:xfrm>
            <a:off x="4539572" y="423347"/>
            <a:ext cx="9208855" cy="147446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5000" u="none" cap="none" strike="noStrike">
                <a:solidFill>
                  <a:srgbClr val="000000"/>
                </a:solidFill>
                <a:latin typeface="Montserrat"/>
                <a:ea typeface="Montserrat"/>
                <a:cs typeface="Montserrat"/>
                <a:sym typeface="Montserrat"/>
              </a:rPr>
              <a:t>Syndromic Genes</a:t>
            </a:r>
            <a:endParaRPr/>
          </a:p>
          <a:p>
            <a:pPr indent="0" lvl="0" marL="0" marR="0" rtl="0" algn="ctr">
              <a:lnSpc>
                <a:spcPct val="140000"/>
              </a:lnSpc>
              <a:spcBef>
                <a:spcPts val="0"/>
              </a:spcBef>
              <a:spcAft>
                <a:spcPts val="0"/>
              </a:spcAft>
              <a:buNone/>
            </a:pPr>
            <a:r>
              <a:rPr b="1" i="0" lang="en-US" sz="3400" u="none" cap="none" strike="noStrike">
                <a:solidFill>
                  <a:srgbClr val="000000"/>
                </a:solidFill>
                <a:latin typeface="Montserrat"/>
                <a:ea typeface="Montserrat"/>
                <a:cs typeface="Montserrat"/>
                <a:sym typeface="Montserrat"/>
              </a:rPr>
              <a:t>with gene score = 3</a:t>
            </a:r>
            <a:endParaRPr/>
          </a:p>
        </p:txBody>
      </p:sp>
      <p:sp>
        <p:nvSpPr>
          <p:cNvPr id="124" name="Google Shape;124;p4"/>
          <p:cNvSpPr txBox="1"/>
          <p:nvPr/>
        </p:nvSpPr>
        <p:spPr>
          <a:xfrm>
            <a:off x="12322268" y="1594176"/>
            <a:ext cx="9208855" cy="372745"/>
          </a:xfrm>
          <a:prstGeom prst="rect">
            <a:avLst/>
          </a:prstGeom>
          <a:noFill/>
          <a:ln>
            <a:noFill/>
          </a:ln>
        </p:spPr>
        <p:txBody>
          <a:bodyPr anchorCtr="0" anchor="t" bIns="0" lIns="0" spcFirstLastPara="1" rIns="0" wrap="square" tIns="0">
            <a:spAutoFit/>
          </a:bodyPr>
          <a:lstStyle/>
          <a:p>
            <a:pPr indent="0" lvl="0" marL="0" marR="0" rtl="0" algn="ctr">
              <a:lnSpc>
                <a:spcPct val="140018"/>
              </a:lnSpc>
              <a:spcBef>
                <a:spcPts val="0"/>
              </a:spcBef>
              <a:spcAft>
                <a:spcPts val="0"/>
              </a:spcAft>
              <a:buNone/>
            </a:pPr>
            <a:r>
              <a:rPr b="1" i="0" lang="en-US" sz="2199" u="sng" cap="none" strike="noStrike">
                <a:solidFill>
                  <a:srgbClr val="000000"/>
                </a:solidFill>
                <a:latin typeface="Montserrat"/>
                <a:ea typeface="Montserrat"/>
                <a:cs typeface="Montserrat"/>
                <a:sym typeface="Montserrat"/>
                <a:hlinkClick r:id="rId6">
                  <a:extLst>
                    <a:ext uri="{A12FA001-AC4F-418D-AE19-62706E023703}">
                      <ahyp:hlinkClr val="tx"/>
                    </a:ext>
                  </a:extLst>
                </a:hlinkClick>
              </a:rPr>
              <a:t>Ref: Sfari Gene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nvSpPr>
        <p:spPr>
          <a:xfrm>
            <a:off x="5343350" y="847725"/>
            <a:ext cx="7853100" cy="1698600"/>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1" i="0" lang="en-US" sz="9999" u="none" cap="none" strike="noStrike">
                <a:solidFill>
                  <a:srgbClr val="000000"/>
                </a:solidFill>
                <a:latin typeface="Montserrat"/>
                <a:ea typeface="Montserrat"/>
                <a:cs typeface="Montserrat"/>
                <a:sym typeface="Montserrat"/>
              </a:rPr>
              <a:t>DAVID</a:t>
            </a:r>
            <a:endParaRPr/>
          </a:p>
        </p:txBody>
      </p:sp>
      <p:grpSp>
        <p:nvGrpSpPr>
          <p:cNvPr id="130" name="Google Shape;130;p5"/>
          <p:cNvGrpSpPr/>
          <p:nvPr/>
        </p:nvGrpSpPr>
        <p:grpSpPr>
          <a:xfrm>
            <a:off x="1154536" y="3063829"/>
            <a:ext cx="5056312" cy="4805456"/>
            <a:chOff x="0" y="-38100"/>
            <a:chExt cx="1556264" cy="1479055"/>
          </a:xfrm>
        </p:grpSpPr>
        <p:sp>
          <p:nvSpPr>
            <p:cNvPr id="131" name="Google Shape;131;p5"/>
            <p:cNvSpPr/>
            <p:nvPr/>
          </p:nvSpPr>
          <p:spPr>
            <a:xfrm>
              <a:off x="0" y="0"/>
              <a:ext cx="1556264" cy="1440954"/>
            </a:xfrm>
            <a:custGeom>
              <a:rect b="b" l="l" r="r" t="t"/>
              <a:pathLst>
                <a:path extrusionOk="0" h="1440954" w="1556264">
                  <a:moveTo>
                    <a:pt x="0" y="0"/>
                  </a:moveTo>
                  <a:lnTo>
                    <a:pt x="1556264" y="0"/>
                  </a:lnTo>
                  <a:lnTo>
                    <a:pt x="1556264" y="1440954"/>
                  </a:lnTo>
                  <a:lnTo>
                    <a:pt x="0" y="1440954"/>
                  </a:lnTo>
                  <a:close/>
                </a:path>
              </a:pathLst>
            </a:custGeom>
            <a:solidFill>
              <a:srgbClr val="F5C0BF"/>
            </a:solidFill>
            <a:ln>
              <a:noFill/>
            </a:ln>
          </p:spPr>
        </p:sp>
        <p:sp>
          <p:nvSpPr>
            <p:cNvPr id="132" name="Google Shape;132;p5"/>
            <p:cNvSpPr txBox="1"/>
            <p:nvPr/>
          </p:nvSpPr>
          <p:spPr>
            <a:xfrm>
              <a:off x="0" y="-38100"/>
              <a:ext cx="1556264" cy="147905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3" name="Google Shape;133;p5"/>
          <p:cNvSpPr txBox="1"/>
          <p:nvPr/>
        </p:nvSpPr>
        <p:spPr>
          <a:xfrm>
            <a:off x="1524361" y="4302364"/>
            <a:ext cx="4316662" cy="261302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500" u="none" cap="none" strike="noStrike">
                <a:solidFill>
                  <a:srgbClr val="000000"/>
                </a:solidFill>
                <a:latin typeface="Montserrat"/>
                <a:ea typeface="Montserrat"/>
                <a:cs typeface="Montserrat"/>
                <a:sym typeface="Montserrat"/>
              </a:rPr>
              <a:t>The genes identified as syndromic and of type 3(sfari gene scoring) are passed as the Query Gene List which is further analysed.</a:t>
            </a:r>
            <a:endParaRPr/>
          </a:p>
        </p:txBody>
      </p:sp>
      <p:sp>
        <p:nvSpPr>
          <p:cNvPr id="134" name="Google Shape;134;p5"/>
          <p:cNvSpPr txBox="1"/>
          <p:nvPr/>
        </p:nvSpPr>
        <p:spPr>
          <a:xfrm>
            <a:off x="2280042" y="3646819"/>
            <a:ext cx="2805299" cy="41275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1" i="0" lang="en-US" sz="2499" u="none" cap="none" strike="noStrike">
                <a:solidFill>
                  <a:srgbClr val="000000"/>
                </a:solidFill>
                <a:latin typeface="Montserrat"/>
                <a:ea typeface="Montserrat"/>
                <a:cs typeface="Montserrat"/>
                <a:sym typeface="Montserrat"/>
              </a:rPr>
              <a:t>QUERY PASSED</a:t>
            </a:r>
            <a:endParaRPr/>
          </a:p>
        </p:txBody>
      </p:sp>
      <p:grpSp>
        <p:nvGrpSpPr>
          <p:cNvPr id="135" name="Google Shape;135;p5"/>
          <p:cNvGrpSpPr/>
          <p:nvPr/>
        </p:nvGrpSpPr>
        <p:grpSpPr>
          <a:xfrm>
            <a:off x="6615844" y="3063829"/>
            <a:ext cx="5056312" cy="4805456"/>
            <a:chOff x="0" y="-38100"/>
            <a:chExt cx="1556264" cy="1479055"/>
          </a:xfrm>
        </p:grpSpPr>
        <p:sp>
          <p:nvSpPr>
            <p:cNvPr id="136" name="Google Shape;136;p5"/>
            <p:cNvSpPr/>
            <p:nvPr/>
          </p:nvSpPr>
          <p:spPr>
            <a:xfrm>
              <a:off x="0" y="0"/>
              <a:ext cx="1556264" cy="1440954"/>
            </a:xfrm>
            <a:custGeom>
              <a:rect b="b" l="l" r="r" t="t"/>
              <a:pathLst>
                <a:path extrusionOk="0" h="1440954" w="1556264">
                  <a:moveTo>
                    <a:pt x="0" y="0"/>
                  </a:moveTo>
                  <a:lnTo>
                    <a:pt x="1556264" y="0"/>
                  </a:lnTo>
                  <a:lnTo>
                    <a:pt x="1556264" y="1440954"/>
                  </a:lnTo>
                  <a:lnTo>
                    <a:pt x="0" y="1440954"/>
                  </a:lnTo>
                  <a:close/>
                </a:path>
              </a:pathLst>
            </a:custGeom>
            <a:solidFill>
              <a:srgbClr val="F5C0BF"/>
            </a:solidFill>
            <a:ln>
              <a:noFill/>
            </a:ln>
          </p:spPr>
        </p:sp>
        <p:sp>
          <p:nvSpPr>
            <p:cNvPr id="137" name="Google Shape;137;p5"/>
            <p:cNvSpPr txBox="1"/>
            <p:nvPr/>
          </p:nvSpPr>
          <p:spPr>
            <a:xfrm>
              <a:off x="0" y="-38100"/>
              <a:ext cx="1556264" cy="147905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8" name="Google Shape;138;p5"/>
          <p:cNvSpPr txBox="1"/>
          <p:nvPr/>
        </p:nvSpPr>
        <p:spPr>
          <a:xfrm>
            <a:off x="7999359" y="3646819"/>
            <a:ext cx="2289282" cy="41275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1" i="0" lang="en-US" sz="2499" u="none" cap="none" strike="noStrike">
                <a:solidFill>
                  <a:srgbClr val="000000"/>
                </a:solidFill>
                <a:latin typeface="Montserrat"/>
                <a:ea typeface="Montserrat"/>
                <a:cs typeface="Montserrat"/>
                <a:sym typeface="Montserrat"/>
              </a:rPr>
              <a:t>TOOL USED</a:t>
            </a:r>
            <a:endParaRPr/>
          </a:p>
        </p:txBody>
      </p:sp>
      <p:grpSp>
        <p:nvGrpSpPr>
          <p:cNvPr id="139" name="Google Shape;139;p5"/>
          <p:cNvGrpSpPr/>
          <p:nvPr/>
        </p:nvGrpSpPr>
        <p:grpSpPr>
          <a:xfrm>
            <a:off x="12077152" y="3063829"/>
            <a:ext cx="5056312" cy="4805456"/>
            <a:chOff x="0" y="-38100"/>
            <a:chExt cx="1556264" cy="1479055"/>
          </a:xfrm>
        </p:grpSpPr>
        <p:sp>
          <p:nvSpPr>
            <p:cNvPr id="140" name="Google Shape;140;p5"/>
            <p:cNvSpPr/>
            <p:nvPr/>
          </p:nvSpPr>
          <p:spPr>
            <a:xfrm>
              <a:off x="0" y="0"/>
              <a:ext cx="1556264" cy="1440954"/>
            </a:xfrm>
            <a:custGeom>
              <a:rect b="b" l="l" r="r" t="t"/>
              <a:pathLst>
                <a:path extrusionOk="0" h="1440954" w="1556264">
                  <a:moveTo>
                    <a:pt x="0" y="0"/>
                  </a:moveTo>
                  <a:lnTo>
                    <a:pt x="1556264" y="0"/>
                  </a:lnTo>
                  <a:lnTo>
                    <a:pt x="1556264" y="1440954"/>
                  </a:lnTo>
                  <a:lnTo>
                    <a:pt x="0" y="1440954"/>
                  </a:lnTo>
                  <a:close/>
                </a:path>
              </a:pathLst>
            </a:custGeom>
            <a:solidFill>
              <a:srgbClr val="F5C0BF"/>
            </a:solidFill>
            <a:ln>
              <a:noFill/>
            </a:ln>
          </p:spPr>
        </p:sp>
        <p:sp>
          <p:nvSpPr>
            <p:cNvPr id="141" name="Google Shape;141;p5"/>
            <p:cNvSpPr txBox="1"/>
            <p:nvPr/>
          </p:nvSpPr>
          <p:spPr>
            <a:xfrm>
              <a:off x="0" y="-38100"/>
              <a:ext cx="1556264" cy="147905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2" name="Google Shape;142;p5"/>
          <p:cNvSpPr txBox="1"/>
          <p:nvPr/>
        </p:nvSpPr>
        <p:spPr>
          <a:xfrm>
            <a:off x="12446977" y="4311889"/>
            <a:ext cx="4316662" cy="207264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400" u="none" cap="none" strike="noStrike">
                <a:solidFill>
                  <a:srgbClr val="000000"/>
                </a:solidFill>
                <a:latin typeface="Montserrat"/>
                <a:ea typeface="Montserrat"/>
                <a:cs typeface="Montserrat"/>
                <a:sym typeface="Montserrat"/>
              </a:rPr>
              <a:t>The results from DAVID are analyzed to find an association between ASD and related neurodivergence.</a:t>
            </a:r>
            <a:endParaRPr/>
          </a:p>
        </p:txBody>
      </p:sp>
      <p:sp>
        <p:nvSpPr>
          <p:cNvPr id="143" name="Google Shape;143;p5"/>
          <p:cNvSpPr txBox="1"/>
          <p:nvPr/>
        </p:nvSpPr>
        <p:spPr>
          <a:xfrm>
            <a:off x="12589241" y="3646819"/>
            <a:ext cx="4174398" cy="41275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1" i="0" lang="en-US" sz="2499" u="none" cap="none" strike="noStrike">
                <a:solidFill>
                  <a:srgbClr val="000000"/>
                </a:solidFill>
                <a:latin typeface="Montserrat"/>
                <a:ea typeface="Montserrat"/>
                <a:cs typeface="Montserrat"/>
                <a:sym typeface="Montserrat"/>
              </a:rPr>
              <a:t>FURTHER ANALYSIS</a:t>
            </a:r>
            <a:endParaRPr/>
          </a:p>
        </p:txBody>
      </p:sp>
      <p:sp>
        <p:nvSpPr>
          <p:cNvPr id="144" name="Google Shape;144;p5"/>
          <p:cNvSpPr txBox="1"/>
          <p:nvPr/>
        </p:nvSpPr>
        <p:spPr>
          <a:xfrm>
            <a:off x="6985669" y="4302364"/>
            <a:ext cx="4316662" cy="30511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500" u="none" cap="none" strike="noStrike">
                <a:solidFill>
                  <a:srgbClr val="000000"/>
                </a:solidFill>
                <a:latin typeface="Montserrat"/>
                <a:ea typeface="Montserrat"/>
                <a:cs typeface="Montserrat"/>
                <a:sym typeface="Montserrat"/>
              </a:rPr>
              <a:t>Functional Annotation:</a:t>
            </a:r>
            <a:endParaRPr/>
          </a:p>
          <a:p>
            <a:pPr indent="-269875" lvl="1" marL="539753" marR="0" rtl="0" algn="just">
              <a:lnSpc>
                <a:spcPct val="140000"/>
              </a:lnSpc>
              <a:spcBef>
                <a:spcPts val="0"/>
              </a:spcBef>
              <a:spcAft>
                <a:spcPts val="0"/>
              </a:spcAft>
              <a:buClr>
                <a:srgbClr val="000000"/>
              </a:buClr>
              <a:buSzPts val="2500"/>
              <a:buFont typeface="Arial"/>
              <a:buChar char="•"/>
            </a:pPr>
            <a:r>
              <a:rPr b="0" i="0" lang="en-US" sz="2500" u="none" cap="none" strike="noStrike">
                <a:solidFill>
                  <a:srgbClr val="000000"/>
                </a:solidFill>
                <a:latin typeface="Montserrat"/>
                <a:ea typeface="Montserrat"/>
                <a:cs typeface="Montserrat"/>
                <a:sym typeface="Montserrat"/>
              </a:rPr>
              <a:t>Functional Annotation Clustering</a:t>
            </a:r>
            <a:endParaRPr/>
          </a:p>
          <a:p>
            <a:pPr indent="-269875" lvl="1" marL="539753" marR="0" rtl="0" algn="just">
              <a:lnSpc>
                <a:spcPct val="140000"/>
              </a:lnSpc>
              <a:spcBef>
                <a:spcPts val="0"/>
              </a:spcBef>
              <a:spcAft>
                <a:spcPts val="0"/>
              </a:spcAft>
              <a:buClr>
                <a:srgbClr val="000000"/>
              </a:buClr>
              <a:buSzPts val="2500"/>
              <a:buFont typeface="Arial"/>
              <a:buChar char="•"/>
            </a:pPr>
            <a:r>
              <a:rPr b="0" i="0" lang="en-US" sz="2500" u="none" cap="none" strike="noStrike">
                <a:solidFill>
                  <a:srgbClr val="000000"/>
                </a:solidFill>
                <a:latin typeface="Montserrat"/>
                <a:ea typeface="Montserrat"/>
                <a:cs typeface="Montserrat"/>
                <a:sym typeface="Montserrat"/>
              </a:rPr>
              <a:t>Functional Annotation Chart</a:t>
            </a:r>
            <a:endParaRPr/>
          </a:p>
          <a:p>
            <a:pPr indent="-269875" lvl="1" marL="539753" marR="0" rtl="0" algn="just">
              <a:lnSpc>
                <a:spcPct val="140000"/>
              </a:lnSpc>
              <a:spcBef>
                <a:spcPts val="0"/>
              </a:spcBef>
              <a:spcAft>
                <a:spcPts val="0"/>
              </a:spcAft>
              <a:buClr>
                <a:srgbClr val="000000"/>
              </a:buClr>
              <a:buSzPts val="2500"/>
              <a:buFont typeface="Arial"/>
              <a:buChar char="•"/>
            </a:pPr>
            <a:r>
              <a:rPr b="0" i="0" lang="en-US" sz="2500" u="none" cap="none" strike="noStrike">
                <a:solidFill>
                  <a:srgbClr val="000000"/>
                </a:solidFill>
                <a:latin typeface="Montserrat"/>
                <a:ea typeface="Montserrat"/>
                <a:cs typeface="Montserrat"/>
                <a:sym typeface="Montserrat"/>
              </a:rPr>
              <a:t>Functional Annotation Table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p:nvPr/>
        </p:nvSpPr>
        <p:spPr>
          <a:xfrm>
            <a:off x="-285750" y="-230848"/>
            <a:ext cx="18288000" cy="9973088"/>
          </a:xfrm>
          <a:custGeom>
            <a:rect b="b" l="l" r="r" t="t"/>
            <a:pathLst>
              <a:path extrusionOk="0" h="9973088" w="18288000">
                <a:moveTo>
                  <a:pt x="0" y="0"/>
                </a:moveTo>
                <a:lnTo>
                  <a:pt x="18288000" y="0"/>
                </a:lnTo>
                <a:lnTo>
                  <a:pt x="18288000" y="9973088"/>
                </a:lnTo>
                <a:lnTo>
                  <a:pt x="0" y="997308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p:nvPr/>
        </p:nvSpPr>
        <p:spPr>
          <a:xfrm>
            <a:off x="0" y="919843"/>
            <a:ext cx="18288000" cy="8338457"/>
          </a:xfrm>
          <a:custGeom>
            <a:rect b="b" l="l" r="r" t="t"/>
            <a:pathLst>
              <a:path extrusionOk="0" h="8338457" w="18288000">
                <a:moveTo>
                  <a:pt x="0" y="0"/>
                </a:moveTo>
                <a:lnTo>
                  <a:pt x="18288000" y="0"/>
                </a:lnTo>
                <a:lnTo>
                  <a:pt x="18288000" y="8338457"/>
                </a:lnTo>
                <a:lnTo>
                  <a:pt x="0" y="8338457"/>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p8"/>
          <p:cNvGrpSpPr/>
          <p:nvPr/>
        </p:nvGrpSpPr>
        <p:grpSpPr>
          <a:xfrm>
            <a:off x="-839421" y="639042"/>
            <a:ext cx="20016954" cy="2389585"/>
            <a:chOff x="0" y="-38100"/>
            <a:chExt cx="5271955" cy="629356"/>
          </a:xfrm>
        </p:grpSpPr>
        <p:sp>
          <p:nvSpPr>
            <p:cNvPr id="160" name="Google Shape;160;p8"/>
            <p:cNvSpPr/>
            <p:nvPr/>
          </p:nvSpPr>
          <p:spPr>
            <a:xfrm>
              <a:off x="0" y="0"/>
              <a:ext cx="5271955" cy="591256"/>
            </a:xfrm>
            <a:custGeom>
              <a:rect b="b" l="l" r="r" t="t"/>
              <a:pathLst>
                <a:path extrusionOk="0" h="591256" w="5271955">
                  <a:moveTo>
                    <a:pt x="0" y="0"/>
                  </a:moveTo>
                  <a:lnTo>
                    <a:pt x="5271955" y="0"/>
                  </a:lnTo>
                  <a:lnTo>
                    <a:pt x="5271955" y="591256"/>
                  </a:lnTo>
                  <a:lnTo>
                    <a:pt x="0" y="591256"/>
                  </a:lnTo>
                  <a:close/>
                </a:path>
              </a:pathLst>
            </a:custGeom>
            <a:solidFill>
              <a:srgbClr val="F5C0BF"/>
            </a:solidFill>
            <a:ln>
              <a:noFill/>
            </a:ln>
          </p:spPr>
        </p:sp>
        <p:sp>
          <p:nvSpPr>
            <p:cNvPr id="161" name="Google Shape;161;p8"/>
            <p:cNvSpPr txBox="1"/>
            <p:nvPr/>
          </p:nvSpPr>
          <p:spPr>
            <a:xfrm>
              <a:off x="0" y="-38100"/>
              <a:ext cx="5271955" cy="62935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2" name="Google Shape;162;p8"/>
          <p:cNvSpPr txBox="1"/>
          <p:nvPr/>
        </p:nvSpPr>
        <p:spPr>
          <a:xfrm>
            <a:off x="3192746" y="966365"/>
            <a:ext cx="12016807" cy="1698626"/>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1" i="0" lang="en-US" sz="9999" u="none" cap="none" strike="noStrike">
                <a:solidFill>
                  <a:srgbClr val="000000"/>
                </a:solidFill>
                <a:latin typeface="Montserrat"/>
                <a:ea typeface="Montserrat"/>
                <a:cs typeface="Montserrat"/>
                <a:sym typeface="Montserrat"/>
              </a:rPr>
              <a:t>OMIM DISEASE</a:t>
            </a:r>
            <a:endParaRPr/>
          </a:p>
        </p:txBody>
      </p:sp>
      <p:sp>
        <p:nvSpPr>
          <p:cNvPr id="163" name="Google Shape;163;p8"/>
          <p:cNvSpPr txBox="1"/>
          <p:nvPr/>
        </p:nvSpPr>
        <p:spPr>
          <a:xfrm>
            <a:off x="1540614" y="3692119"/>
            <a:ext cx="15574026" cy="523113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3300" u="none" cap="none" strike="noStrike">
                <a:solidFill>
                  <a:srgbClr val="000000"/>
                </a:solidFill>
                <a:latin typeface="Montserrat"/>
                <a:ea typeface="Montserrat"/>
                <a:cs typeface="Montserrat"/>
                <a:sym typeface="Montserrat"/>
              </a:rPr>
              <a:t>It is a database cataloging all known diseases with a genetic component, and it provides detailed information about the genetic basis, clinical features, and inheritance patterns of these diseases.</a:t>
            </a:r>
            <a:endParaRPr/>
          </a:p>
          <a:p>
            <a:pPr indent="-356235" lvl="1" marL="712470" marR="0" rtl="0" algn="just">
              <a:lnSpc>
                <a:spcPct val="140000"/>
              </a:lnSpc>
              <a:spcBef>
                <a:spcPts val="0"/>
              </a:spcBef>
              <a:spcAft>
                <a:spcPts val="0"/>
              </a:spcAft>
              <a:buClr>
                <a:srgbClr val="000000"/>
              </a:buClr>
              <a:buSzPts val="3300"/>
              <a:buFont typeface="Arial"/>
              <a:buChar char="•"/>
            </a:pPr>
            <a:r>
              <a:rPr b="0" i="0" lang="en-US" sz="3300" u="none" cap="none" strike="noStrike">
                <a:solidFill>
                  <a:srgbClr val="000000"/>
                </a:solidFill>
                <a:latin typeface="Montserrat"/>
                <a:ea typeface="Montserrat"/>
                <a:cs typeface="Montserrat"/>
                <a:sym typeface="Montserrat"/>
              </a:rPr>
              <a:t>Out of 32 results obtained from DAVID, 12 had the SiPhy_29way_logOdds value greater than 5, indicating stronger evolutionary conservation.</a:t>
            </a:r>
            <a:endParaRPr/>
          </a:p>
          <a:p>
            <a:pPr indent="-356235" lvl="1" marL="712470" marR="0" rtl="0" algn="just">
              <a:lnSpc>
                <a:spcPct val="140000"/>
              </a:lnSpc>
              <a:spcBef>
                <a:spcPts val="0"/>
              </a:spcBef>
              <a:spcAft>
                <a:spcPts val="0"/>
              </a:spcAft>
              <a:buClr>
                <a:srgbClr val="000000"/>
              </a:buClr>
              <a:buSzPts val="3300"/>
              <a:buFont typeface="Arial"/>
              <a:buChar char="•"/>
            </a:pPr>
            <a:r>
              <a:rPr b="0" i="0" lang="en-US" sz="3300" u="none" cap="none" strike="noStrike">
                <a:solidFill>
                  <a:srgbClr val="000000"/>
                </a:solidFill>
                <a:latin typeface="Montserrat"/>
                <a:ea typeface="Montserrat"/>
                <a:cs typeface="Montserrat"/>
                <a:sym typeface="Montserrat"/>
              </a:rPr>
              <a:t>These 12 identified genes are also linked to neurological disorders and neurodivergence closely associated with autism spectrum disorder (ASD).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grpSp>
        <p:nvGrpSpPr>
          <p:cNvPr id="168" name="Google Shape;168;p9"/>
          <p:cNvGrpSpPr/>
          <p:nvPr/>
        </p:nvGrpSpPr>
        <p:grpSpPr>
          <a:xfrm>
            <a:off x="2111515" y="3078055"/>
            <a:ext cx="6780881" cy="4756129"/>
            <a:chOff x="0" y="-38100"/>
            <a:chExt cx="1785911" cy="1252643"/>
          </a:xfrm>
        </p:grpSpPr>
        <p:sp>
          <p:nvSpPr>
            <p:cNvPr id="169" name="Google Shape;169;p9"/>
            <p:cNvSpPr/>
            <p:nvPr/>
          </p:nvSpPr>
          <p:spPr>
            <a:xfrm>
              <a:off x="0" y="0"/>
              <a:ext cx="1785911" cy="1214543"/>
            </a:xfrm>
            <a:custGeom>
              <a:rect b="b" l="l" r="r" t="t"/>
              <a:pathLst>
                <a:path extrusionOk="0" h="1214543" w="1785911">
                  <a:moveTo>
                    <a:pt x="0" y="0"/>
                  </a:moveTo>
                  <a:lnTo>
                    <a:pt x="1785911" y="0"/>
                  </a:lnTo>
                  <a:lnTo>
                    <a:pt x="1785911" y="1214543"/>
                  </a:lnTo>
                  <a:lnTo>
                    <a:pt x="0" y="1214543"/>
                  </a:lnTo>
                  <a:close/>
                </a:path>
              </a:pathLst>
            </a:custGeom>
            <a:solidFill>
              <a:srgbClr val="F5C0BF"/>
            </a:solidFill>
            <a:ln>
              <a:noFill/>
            </a:ln>
          </p:spPr>
        </p:sp>
        <p:sp>
          <p:nvSpPr>
            <p:cNvPr id="170" name="Google Shape;170;p9"/>
            <p:cNvSpPr txBox="1"/>
            <p:nvPr/>
          </p:nvSpPr>
          <p:spPr>
            <a:xfrm>
              <a:off x="0" y="-38100"/>
              <a:ext cx="1785911" cy="125264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1" name="Google Shape;171;p9"/>
          <p:cNvSpPr txBox="1"/>
          <p:nvPr/>
        </p:nvSpPr>
        <p:spPr>
          <a:xfrm>
            <a:off x="4251447" y="847725"/>
            <a:ext cx="9785105" cy="1698626"/>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1" i="0" lang="en-US" sz="9999" u="none" cap="none" strike="noStrike">
                <a:solidFill>
                  <a:srgbClr val="000000"/>
                </a:solidFill>
                <a:latin typeface="Montserrat"/>
                <a:ea typeface="Montserrat"/>
                <a:cs typeface="Montserrat"/>
                <a:sym typeface="Montserrat"/>
              </a:rPr>
              <a:t>Gene Plots</a:t>
            </a:r>
            <a:endParaRPr/>
          </a:p>
        </p:txBody>
      </p:sp>
      <p:sp>
        <p:nvSpPr>
          <p:cNvPr id="172" name="Google Shape;172;p9"/>
          <p:cNvSpPr txBox="1"/>
          <p:nvPr/>
        </p:nvSpPr>
        <p:spPr>
          <a:xfrm>
            <a:off x="2767375" y="4665306"/>
            <a:ext cx="5469162" cy="2789555"/>
          </a:xfrm>
          <a:prstGeom prst="rect">
            <a:avLst/>
          </a:prstGeom>
          <a:noFill/>
          <a:ln>
            <a:noFill/>
          </a:ln>
        </p:spPr>
        <p:txBody>
          <a:bodyPr anchorCtr="0" anchor="t" bIns="0" lIns="0" spcFirstLastPara="1" rIns="0" wrap="square" tIns="0">
            <a:spAutoFit/>
          </a:bodyPr>
          <a:lstStyle/>
          <a:p>
            <a:pPr indent="-248284" lvl="1" marL="496569" marR="0" rtl="0" algn="just">
              <a:lnSpc>
                <a:spcPct val="140017"/>
              </a:lnSpc>
              <a:spcBef>
                <a:spcPts val="0"/>
              </a:spcBef>
              <a:spcAft>
                <a:spcPts val="0"/>
              </a:spcAft>
              <a:buClr>
                <a:srgbClr val="000000"/>
              </a:buClr>
              <a:buSzPts val="2299"/>
              <a:buFont typeface="Arial"/>
              <a:buChar char="•"/>
            </a:pPr>
            <a:r>
              <a:rPr b="0" i="0" lang="en-US" sz="2299" u="none" cap="none" strike="noStrike">
                <a:solidFill>
                  <a:srgbClr val="000000"/>
                </a:solidFill>
                <a:latin typeface="Montserrat"/>
                <a:ea typeface="Montserrat"/>
                <a:cs typeface="Montserrat"/>
                <a:sym typeface="Montserrat"/>
              </a:rPr>
              <a:t>It is used as a metric to predict the potential impact of a genetic variant on protein function.</a:t>
            </a:r>
            <a:endParaRPr/>
          </a:p>
          <a:p>
            <a:pPr indent="-248284" lvl="1" marL="496569" marR="0" rtl="0" algn="just">
              <a:lnSpc>
                <a:spcPct val="140017"/>
              </a:lnSpc>
              <a:spcBef>
                <a:spcPts val="0"/>
              </a:spcBef>
              <a:spcAft>
                <a:spcPts val="0"/>
              </a:spcAft>
              <a:buClr>
                <a:srgbClr val="000000"/>
              </a:buClr>
              <a:buSzPts val="2299"/>
              <a:buFont typeface="Arial"/>
              <a:buChar char="•"/>
            </a:pPr>
            <a:r>
              <a:rPr b="0" i="0" lang="en-US" sz="2299" u="none" cap="none" strike="noStrike">
                <a:solidFill>
                  <a:srgbClr val="000000"/>
                </a:solidFill>
                <a:latin typeface="Montserrat"/>
                <a:ea typeface="Montserrat"/>
                <a:cs typeface="Montserrat"/>
                <a:sym typeface="Montserrat"/>
              </a:rPr>
              <a:t>It expresses the likelihood of it being damaging or deleterious with scores ranging from 0 to 1 (0 being benign, 1 being damaging).</a:t>
            </a:r>
            <a:endParaRPr/>
          </a:p>
        </p:txBody>
      </p:sp>
      <p:sp>
        <p:nvSpPr>
          <p:cNvPr id="173" name="Google Shape;173;p9"/>
          <p:cNvSpPr txBox="1"/>
          <p:nvPr/>
        </p:nvSpPr>
        <p:spPr>
          <a:xfrm>
            <a:off x="3194331" y="3947300"/>
            <a:ext cx="5042206" cy="15811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000" u="sng" cap="none" strike="noStrike">
                <a:solidFill>
                  <a:srgbClr val="000000"/>
                </a:solidFill>
                <a:latin typeface="Montserrat"/>
                <a:ea typeface="Montserrat"/>
                <a:cs typeface="Montserrat"/>
                <a:sym typeface="Montserrat"/>
              </a:rPr>
              <a:t>Polyphen2_HVAR_score</a:t>
            </a:r>
            <a:endParaRPr/>
          </a:p>
          <a:p>
            <a:pPr indent="0" lvl="0" marL="0" marR="0" rtl="0" algn="ctr">
              <a:lnSpc>
                <a:spcPct val="140000"/>
              </a:lnSpc>
              <a:spcBef>
                <a:spcPts val="0"/>
              </a:spcBef>
              <a:spcAft>
                <a:spcPts val="0"/>
              </a:spcAft>
              <a:buNone/>
            </a:pPr>
            <a:r>
              <a:t/>
            </a:r>
            <a:endParaRPr b="1" i="0" sz="3000" u="sng" cap="none" strike="noStrike">
              <a:solidFill>
                <a:srgbClr val="000000"/>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b="1" i="0" sz="3000" u="sng" cap="none" strike="noStrike">
              <a:solidFill>
                <a:srgbClr val="000000"/>
              </a:solidFill>
              <a:latin typeface="Montserrat"/>
              <a:ea typeface="Montserrat"/>
              <a:cs typeface="Montserrat"/>
              <a:sym typeface="Montserrat"/>
            </a:endParaRPr>
          </a:p>
        </p:txBody>
      </p:sp>
      <p:grpSp>
        <p:nvGrpSpPr>
          <p:cNvPr id="174" name="Google Shape;174;p9"/>
          <p:cNvGrpSpPr/>
          <p:nvPr/>
        </p:nvGrpSpPr>
        <p:grpSpPr>
          <a:xfrm>
            <a:off x="9395604" y="3078055"/>
            <a:ext cx="6780881" cy="4756129"/>
            <a:chOff x="0" y="-38100"/>
            <a:chExt cx="1785911" cy="1252643"/>
          </a:xfrm>
        </p:grpSpPr>
        <p:sp>
          <p:nvSpPr>
            <p:cNvPr id="175" name="Google Shape;175;p9"/>
            <p:cNvSpPr/>
            <p:nvPr/>
          </p:nvSpPr>
          <p:spPr>
            <a:xfrm>
              <a:off x="0" y="0"/>
              <a:ext cx="1785911" cy="1214543"/>
            </a:xfrm>
            <a:custGeom>
              <a:rect b="b" l="l" r="r" t="t"/>
              <a:pathLst>
                <a:path extrusionOk="0" h="1214543" w="1785911">
                  <a:moveTo>
                    <a:pt x="0" y="0"/>
                  </a:moveTo>
                  <a:lnTo>
                    <a:pt x="1785911" y="0"/>
                  </a:lnTo>
                  <a:lnTo>
                    <a:pt x="1785911" y="1214543"/>
                  </a:lnTo>
                  <a:lnTo>
                    <a:pt x="0" y="1214543"/>
                  </a:lnTo>
                  <a:close/>
                </a:path>
              </a:pathLst>
            </a:custGeom>
            <a:solidFill>
              <a:srgbClr val="F5C0BF"/>
            </a:solidFill>
            <a:ln>
              <a:noFill/>
            </a:ln>
          </p:spPr>
        </p:sp>
        <p:sp>
          <p:nvSpPr>
            <p:cNvPr id="176" name="Google Shape;176;p9"/>
            <p:cNvSpPr txBox="1"/>
            <p:nvPr/>
          </p:nvSpPr>
          <p:spPr>
            <a:xfrm>
              <a:off x="0" y="-38100"/>
              <a:ext cx="1785911" cy="125264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7" name="Google Shape;177;p9"/>
          <p:cNvSpPr txBox="1"/>
          <p:nvPr/>
        </p:nvSpPr>
        <p:spPr>
          <a:xfrm>
            <a:off x="9797360" y="4346716"/>
            <a:ext cx="5469162" cy="2376487"/>
          </a:xfrm>
          <a:prstGeom prst="rect">
            <a:avLst/>
          </a:prstGeom>
          <a:noFill/>
          <a:ln>
            <a:noFill/>
          </a:ln>
        </p:spPr>
        <p:txBody>
          <a:bodyPr anchorCtr="0" anchor="t" bIns="0" lIns="0" spcFirstLastPara="1" rIns="0" wrap="square" tIns="0">
            <a:spAutoFit/>
          </a:bodyPr>
          <a:lstStyle/>
          <a:p>
            <a:pPr indent="0" lvl="0" marL="0" marR="0" rtl="0" algn="just">
              <a:lnSpc>
                <a:spcPct val="17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48287" lvl="1" marL="496574" marR="0" rtl="0" algn="just">
              <a:lnSpc>
                <a:spcPct val="140000"/>
              </a:lnSpc>
              <a:spcBef>
                <a:spcPts val="0"/>
              </a:spcBef>
              <a:spcAft>
                <a:spcPts val="0"/>
              </a:spcAft>
              <a:buClr>
                <a:srgbClr val="000000"/>
              </a:buClr>
              <a:buSzPts val="2300"/>
              <a:buFont typeface="Arial"/>
              <a:buChar char="•"/>
            </a:pPr>
            <a:r>
              <a:rPr b="0" i="0" lang="en-US" sz="2300" u="none" cap="none" strike="noStrike">
                <a:solidFill>
                  <a:srgbClr val="000000"/>
                </a:solidFill>
                <a:latin typeface="Montserrat"/>
                <a:ea typeface="Montserrat"/>
                <a:cs typeface="Montserrat"/>
                <a:sym typeface="Montserrat"/>
              </a:rPr>
              <a:t>SIFT score predicts the impact of genetic variants on protein function, categorizing them as tolerated (higher score) or damaging (lower score).</a:t>
            </a:r>
            <a:endParaRPr/>
          </a:p>
        </p:txBody>
      </p:sp>
      <p:sp>
        <p:nvSpPr>
          <p:cNvPr id="178" name="Google Shape;178;p9"/>
          <p:cNvSpPr txBox="1"/>
          <p:nvPr/>
        </p:nvSpPr>
        <p:spPr>
          <a:xfrm>
            <a:off x="10224316" y="3947300"/>
            <a:ext cx="5042206" cy="10477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000" u="sng" cap="none" strike="noStrike">
                <a:solidFill>
                  <a:srgbClr val="000000"/>
                </a:solidFill>
                <a:latin typeface="Montserrat"/>
                <a:ea typeface="Montserrat"/>
                <a:cs typeface="Montserrat"/>
                <a:sym typeface="Montserrat"/>
              </a:rPr>
              <a:t>SIFT_score</a:t>
            </a:r>
            <a:endParaRPr/>
          </a:p>
          <a:p>
            <a:pPr indent="0" lvl="0" marL="0" marR="0" rtl="0" algn="ctr">
              <a:lnSpc>
                <a:spcPct val="140000"/>
              </a:lnSpc>
              <a:spcBef>
                <a:spcPts val="0"/>
              </a:spcBef>
              <a:spcAft>
                <a:spcPts val="0"/>
              </a:spcAft>
              <a:buNone/>
            </a:pPr>
            <a:r>
              <a:t/>
            </a:r>
            <a:endParaRPr b="1" i="0" sz="3000" u="sng" cap="none" strike="noStrike">
              <a:solidFill>
                <a:srgbClr val="000000"/>
              </a:solidFill>
              <a:latin typeface="Montserrat"/>
              <a:ea typeface="Montserrat"/>
              <a:cs typeface="Montserrat"/>
              <a:sym typeface="Montserrat"/>
            </a:endParaRPr>
          </a:p>
        </p:txBody>
      </p:sp>
      <p:sp>
        <p:nvSpPr>
          <p:cNvPr id="179" name="Google Shape;179;p9"/>
          <p:cNvSpPr txBox="1"/>
          <p:nvPr/>
        </p:nvSpPr>
        <p:spPr>
          <a:xfrm>
            <a:off x="2101990" y="8462834"/>
            <a:ext cx="13294681" cy="4222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2500" u="sng" cap="none" strike="noStrike">
                <a:solidFill>
                  <a:srgbClr val="000000"/>
                </a:solidFill>
                <a:latin typeface="Montserrat"/>
                <a:ea typeface="Montserrat"/>
                <a:cs typeface="Montserrat"/>
                <a:sym typeface="Montserrat"/>
              </a:rPr>
              <a:t>Note:</a:t>
            </a:r>
            <a:r>
              <a:rPr b="1" i="0" lang="en-US" sz="2500" u="none" cap="none" strike="noStrike">
                <a:solidFill>
                  <a:srgbClr val="000000"/>
                </a:solidFill>
                <a:latin typeface="Montserrat"/>
                <a:ea typeface="Montserrat"/>
                <a:cs typeface="Montserrat"/>
                <a:sym typeface="Montserrat"/>
              </a:rPr>
              <a:t> </a:t>
            </a:r>
            <a:r>
              <a:rPr b="0" i="0" lang="en-US" sz="2500" u="none" cap="none" strike="noStrike">
                <a:solidFill>
                  <a:srgbClr val="000000"/>
                </a:solidFill>
                <a:latin typeface="Montserrat"/>
                <a:ea typeface="Montserrat"/>
                <a:cs typeface="Montserrat"/>
                <a:sym typeface="Montserrat"/>
              </a:rPr>
              <a:t>Both plots are scatter plots done against locus, categorized by chromosome.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