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sldIdLst>
    <p:sldId id="291" r:id="rId5"/>
    <p:sldId id="297" r:id="rId6"/>
    <p:sldId id="290" r:id="rId7"/>
    <p:sldId id="293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489C3A-C558-4E4B-8FB1-CE4EA949EE5E}">
          <p14:sldIdLst>
            <p14:sldId id="291"/>
          </p14:sldIdLst>
        </p14:section>
        <p14:section name="Untitled Section" id="{ABC6880E-0809-4FDC-A200-0BF9E0B65E04}">
          <p14:sldIdLst>
            <p14:sldId id="297"/>
          </p14:sldIdLst>
        </p14:section>
        <p14:section name="Untitled Section" id="{1D8DD286-BF98-4F83-93B5-9BE82434CB55}">
          <p14:sldIdLst>
            <p14:sldId id="290"/>
            <p14:sldId id="293"/>
            <p14:sldId id="294"/>
            <p14:sldId id="2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mongodb.com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dev.mysql.com/doc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" TargetMode="External"/><Relationship Id="rId5" Type="http://schemas.openxmlformats.org/officeDocument/2006/relationships/hyperlink" Target="https://spacy.io/" TargetMode="External"/><Relationship Id="rId4" Type="http://schemas.openxmlformats.org/officeDocument/2006/relationships/hyperlink" Target="https://llama.meta.com/" TargetMode="External"/><Relationship Id="rId9" Type="http://schemas.openxmlformats.org/officeDocument/2006/relationships/hyperlink" Target="https://docs.aws.amazo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u="sng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u="sng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4097" y="1756305"/>
            <a:ext cx="6286620" cy="4005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1631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AI-Powered Student Assistance Chatbot for Department of Technical Education, Government of Rajasthan.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Smart Education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portal)-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Team Proton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raphic 5" descr="Lightbulb">
            <a:extLst>
              <a:ext uri="{FF2B5EF4-FFF2-40B4-BE49-F238E27FC236}">
                <a16:creationId xmlns:a16="http://schemas.microsoft.com/office/drawing/2014/main" id="{B561356C-DE46-3B2E-67B0-CDAA728834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60" y="1777665"/>
            <a:ext cx="441557" cy="441557"/>
          </a:xfrm>
          <a:prstGeom prst="rect">
            <a:avLst/>
          </a:prstGeom>
        </p:spPr>
      </p:pic>
      <p:pic>
        <p:nvPicPr>
          <p:cNvPr id="7" name="Graphic 6" descr="Lightbulb">
            <a:extLst>
              <a:ext uri="{FF2B5EF4-FFF2-40B4-BE49-F238E27FC236}">
                <a16:creationId xmlns:a16="http://schemas.microsoft.com/office/drawing/2014/main" id="{0EEF290E-E201-0192-CE55-5C6813A41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460" y="2594862"/>
            <a:ext cx="457017" cy="441557"/>
          </a:xfrm>
          <a:prstGeom prst="rect">
            <a:avLst/>
          </a:prstGeom>
        </p:spPr>
      </p:pic>
      <p:pic>
        <p:nvPicPr>
          <p:cNvPr id="11" name="Graphic 10" descr="Lightbulb">
            <a:extLst>
              <a:ext uri="{FF2B5EF4-FFF2-40B4-BE49-F238E27FC236}">
                <a16:creationId xmlns:a16="http://schemas.microsoft.com/office/drawing/2014/main" id="{50783AFF-9549-54AF-C3E3-CD4A0A0DEB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750" y="3874975"/>
            <a:ext cx="441557" cy="441557"/>
          </a:xfrm>
          <a:prstGeom prst="rect">
            <a:avLst/>
          </a:prstGeom>
        </p:spPr>
      </p:pic>
      <p:pic>
        <p:nvPicPr>
          <p:cNvPr id="12" name="Graphic 11" descr="Lightbulb">
            <a:extLst>
              <a:ext uri="{FF2B5EF4-FFF2-40B4-BE49-F238E27FC236}">
                <a16:creationId xmlns:a16="http://schemas.microsoft.com/office/drawing/2014/main" id="{5E03842F-0A4E-6705-924B-3F9E57B877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78" y="4350595"/>
            <a:ext cx="449802" cy="449802"/>
          </a:xfrm>
          <a:prstGeom prst="rect">
            <a:avLst/>
          </a:prstGeom>
        </p:spPr>
      </p:pic>
      <p:pic>
        <p:nvPicPr>
          <p:cNvPr id="13" name="Graphic 12" descr="Lightbulb">
            <a:extLst>
              <a:ext uri="{FF2B5EF4-FFF2-40B4-BE49-F238E27FC236}">
                <a16:creationId xmlns:a16="http://schemas.microsoft.com/office/drawing/2014/main" id="{FCF3ED4A-FE1C-7FBA-B221-552C2FDCA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965" y="4813871"/>
            <a:ext cx="436915" cy="436915"/>
          </a:xfrm>
          <a:prstGeom prst="rect">
            <a:avLst/>
          </a:prstGeom>
        </p:spPr>
      </p:pic>
      <p:pic>
        <p:nvPicPr>
          <p:cNvPr id="14" name="Graphic 13" descr="Lightbulb">
            <a:extLst>
              <a:ext uri="{FF2B5EF4-FFF2-40B4-BE49-F238E27FC236}">
                <a16:creationId xmlns:a16="http://schemas.microsoft.com/office/drawing/2014/main" id="{5E86CC54-F87F-D4EC-6380-1926AB088C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016" y="5277149"/>
            <a:ext cx="436915" cy="4369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7C79A254-5F14-98E9-DCD7-FFB8CFFD0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SOLUTION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A316A78-F234-9316-43D6-397276173D6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-IN" sz="2400" b="1" u="sng" dirty="0"/>
              <a:t>OVERVIEW</a:t>
            </a:r>
          </a:p>
          <a:p>
            <a:pPr algn="ctr"/>
            <a:r>
              <a:rPr lang="en-IN" sz="2400" dirty="0"/>
              <a:t>Used </a:t>
            </a:r>
            <a:r>
              <a:rPr lang="en-US" sz="2400" dirty="0"/>
              <a:t>Llama LLM to create AI-assistance for university related issues.</a:t>
            </a:r>
          </a:p>
          <a:p>
            <a:pPr algn="ctr"/>
            <a:r>
              <a:rPr lang="en-US" sz="2400" dirty="0"/>
              <a:t>It uses NLP to answer wide range of queries.</a:t>
            </a:r>
          </a:p>
          <a:p>
            <a:pPr algn="ctr"/>
            <a:endParaRPr lang="en-US" sz="2400" dirty="0"/>
          </a:p>
          <a:p>
            <a:pPr algn="ctr"/>
            <a:endParaRPr lang="en-IN" sz="2400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920A8E6-D5F2-650F-71EF-3C3E178E60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ctr"/>
            <a:r>
              <a:rPr lang="en-IN" sz="2400" b="1" u="sng" dirty="0"/>
              <a:t>INNOVATION AND UNIQUENESS</a:t>
            </a:r>
          </a:p>
          <a:p>
            <a:pPr algn="ctr"/>
            <a:r>
              <a:rPr lang="en-US" sz="2400" b="1" dirty="0"/>
              <a:t>Integration with Local Systems:</a:t>
            </a:r>
            <a:r>
              <a:rPr lang="en-US" sz="2400" dirty="0"/>
              <a:t> Llama LLM chatbot integrate seamlessly with any websites and can be run on any server with required compute.</a:t>
            </a:r>
          </a:p>
          <a:p>
            <a:pPr algn="ctr"/>
            <a:r>
              <a:rPr lang="en-US" sz="2400" b="1" dirty="0"/>
              <a:t>Real-Time Updates:</a:t>
            </a:r>
            <a:r>
              <a:rPr lang="en-US" sz="2400" dirty="0"/>
              <a:t> uses latest information from college databases.</a:t>
            </a:r>
          </a:p>
          <a:p>
            <a:pPr algn="ctr"/>
            <a:r>
              <a:rPr lang="en-IN" sz="2400" b="1" dirty="0"/>
              <a:t>Self maintained: </a:t>
            </a:r>
            <a:r>
              <a:rPr lang="en-IN" sz="2400" dirty="0"/>
              <a:t>updates in database keeps chatbot updated</a:t>
            </a:r>
            <a:r>
              <a:rPr lang="en-IN" sz="2800" dirty="0"/>
              <a:t>.</a:t>
            </a:r>
          </a:p>
          <a:p>
            <a:pPr algn="ctr"/>
            <a:r>
              <a:rPr lang="en-IN" sz="2400" b="1" dirty="0"/>
              <a:t>Cost-effective: </a:t>
            </a:r>
            <a:r>
              <a:rPr lang="en-IN" sz="2400" dirty="0"/>
              <a:t>made using open source </a:t>
            </a:r>
            <a:r>
              <a:rPr lang="en-IN" sz="2400" dirty="0" err="1"/>
              <a:t>LLm’s</a:t>
            </a:r>
            <a:r>
              <a:rPr lang="en-IN" sz="2400" dirty="0"/>
              <a:t> that is free of cost.</a:t>
            </a:r>
            <a:endParaRPr lang="en-IN" sz="2400" b="1" dirty="0"/>
          </a:p>
          <a:p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C1B03B-0E03-B605-2CE3-6862DBF8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4264" y="6356353"/>
            <a:ext cx="338136" cy="365125"/>
          </a:xfrm>
        </p:spPr>
        <p:txBody>
          <a:bodyPr/>
          <a:lstStyle/>
          <a:p>
            <a:fld id="{B635AFB3-1ACD-44AC-8702-86B1729DF035}" type="slidenum">
              <a:rPr lang="en-US" sz="1600" smtClean="0"/>
              <a:pPr/>
              <a:t>2</a:t>
            </a:fld>
            <a:endParaRPr lang="en-US" sz="1600" dirty="0"/>
          </a:p>
        </p:txBody>
      </p:sp>
      <p:pic>
        <p:nvPicPr>
          <p:cNvPr id="10" name="Google Shape;93;p2">
            <a:extLst>
              <a:ext uri="{FF2B5EF4-FFF2-40B4-BE49-F238E27FC236}">
                <a16:creationId xmlns:a16="http://schemas.microsoft.com/office/drawing/2014/main" id="{37B5847F-6F09-29A0-82D6-376EEBEEEA5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754925" y="-60188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A8A286D-6AD8-26CD-C820-58B4648E368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Proton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9365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15141" y="785815"/>
            <a:ext cx="5999959" cy="2727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IN" sz="2000" b="1" dirty="0"/>
          </a:p>
          <a:p>
            <a:pPr>
              <a:lnSpc>
                <a:spcPct val="150000"/>
              </a:lnSpc>
            </a:pPr>
            <a:r>
              <a:rPr lang="en-IN" sz="2400" b="1" dirty="0"/>
              <a:t>Technologies to Be Used: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    Programming Languages:</a:t>
            </a:r>
            <a:r>
              <a:rPr lang="en-IN" dirty="0"/>
              <a:t> Python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    </a:t>
            </a:r>
            <a:r>
              <a:rPr lang="en-IN" b="1" dirty="0"/>
              <a:t>Hardware: </a:t>
            </a:r>
            <a:r>
              <a:rPr lang="en-IN" dirty="0"/>
              <a:t>Intel core i7, Nvidia RTX4060 GPU, 16 GB RAM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    Databases:</a:t>
            </a:r>
            <a:r>
              <a:rPr lang="en-IN" dirty="0"/>
              <a:t> MySQL, MongoDB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b="1" dirty="0"/>
              <a:t>    Cloud:</a:t>
            </a:r>
            <a:r>
              <a:rPr lang="en-IN" dirty="0"/>
              <a:t> AWS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26436" y="75301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Proton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D8FD0-36DE-DA90-76FE-A3DC46B5D1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0873" y="1218301"/>
            <a:ext cx="5131127" cy="56336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3" y="1296142"/>
            <a:ext cx="9242852" cy="4670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Feasibility Analysis: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Technical:</a:t>
            </a:r>
            <a:r>
              <a:rPr lang="en-US" sz="1600" dirty="0"/>
              <a:t> Advanced tools will be available; integration is manageable.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Financial:</a:t>
            </a:r>
            <a:r>
              <a:rPr lang="en-US" sz="1600" dirty="0"/>
              <a:t> Costs include development and maintenance; near to no cost idea.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Operational:</a:t>
            </a:r>
            <a:r>
              <a:rPr lang="en-US" sz="1600" dirty="0"/>
              <a:t> User-friendly design aids adoption; ongoing support needed.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Potential Challenges and Risks: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     Technical:</a:t>
            </a:r>
            <a:r>
              <a:rPr lang="en-US" sz="1600" dirty="0"/>
              <a:t> Data availability, accuracy of LLM.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     </a:t>
            </a:r>
            <a:r>
              <a:rPr lang="en-US" sz="1600" b="1" dirty="0"/>
              <a:t>Financial:  P</a:t>
            </a:r>
            <a:r>
              <a:rPr lang="en-US" sz="1600" dirty="0"/>
              <a:t>aid LLM’s for better responses, availability of powerful compute instance.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Strategies: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     Technical:</a:t>
            </a:r>
            <a:r>
              <a:rPr lang="en-US" sz="1600" dirty="0"/>
              <a:t> data collection from FAQ’s further integrable with college dataset, improving LLM accuracy using thorough testing and debugging.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     Financial:</a:t>
            </a:r>
            <a:r>
              <a:rPr lang="en-US" sz="1600" dirty="0"/>
              <a:t> using free open source llama 3.1, minimum hardware requirement solution.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Proton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329772" y="1671970"/>
            <a:ext cx="10741351" cy="40658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Potential Impact: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Target Audience:</a:t>
            </a:r>
            <a:r>
              <a:rPr lang="en-US" dirty="0"/>
              <a:t> The chatbot offers students, parents, and stakeholders quick, accurate responses about                                                 admissions and related queries, improving overall user experience and reducing the need for manual follow-ups.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Benefits: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Social:</a:t>
            </a:r>
            <a:r>
              <a:rPr lang="en-US" dirty="0"/>
              <a:t> Improves accessibility to information, supports informed decision-making, and ensures 24/7 assistance.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Economic:</a:t>
            </a:r>
            <a:r>
              <a:rPr lang="en-US" dirty="0"/>
              <a:t> Cuts administrative costs by automating responses, streamlines processes, and frees up staff for more complex tasks.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   Environmental:</a:t>
            </a:r>
            <a:r>
              <a:rPr lang="en-US" dirty="0"/>
              <a:t> Reduces the reliance on physical documentation and travel, contributing to lower paper use and a smaller carbon footprint.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Proton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Team Proton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5ACA6F-EC40-5096-6A0B-6E2D2A762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580" y="3645574"/>
            <a:ext cx="98715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037BEA-7EF6-150E-50D1-702535D60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701" y="1627025"/>
            <a:ext cx="3825599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 Technologies: </a:t>
            </a:r>
            <a:r>
              <a:rPr lang="en-US" altLang="en-US" dirty="0">
                <a:latin typeface="Arial" panose="020B0604020202020204" pitchFamily="34" charset="0"/>
                <a:hlinkClick r:id="rId4"/>
              </a:rPr>
              <a:t>Llama 3.1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SpaCy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/>
              </a:rPr>
              <a:t>Hugging Face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7"/>
              </a:rPr>
              <a:t>MySQL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8"/>
              </a:rPr>
              <a:t>MongoDB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 Services: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9"/>
              </a:rPr>
              <a:t>AWS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Research: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CEE4E39EE8FC4290E994190177BFC1" ma:contentTypeVersion="4" ma:contentTypeDescription="Create a new document." ma:contentTypeScope="" ma:versionID="10585c4d8fc0dc14faf9615d55f2e3ea">
  <xsd:schema xmlns:xsd="http://www.w3.org/2001/XMLSchema" xmlns:xs="http://www.w3.org/2001/XMLSchema" xmlns:p="http://schemas.microsoft.com/office/2006/metadata/properties" xmlns:ns3="bfb52919-dffe-43c0-ac26-4d5f97df907c" targetNamespace="http://schemas.microsoft.com/office/2006/metadata/properties" ma:root="true" ma:fieldsID="c4c905e19dc6ac6cb893be72ccc569a1" ns3:_="">
    <xsd:import namespace="bfb52919-dffe-43c0-ac26-4d5f97df90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52919-dffe-43c0-ac26-4d5f97df9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21BFD2-69A8-4189-A421-4C23E23212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52919-dffe-43c0-ac26-4d5f97df9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A4FB39A-B72D-4D08-8783-66D7FA4C728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4D165B-5BF4-4777-8B1F-C2CE9245A3B3}">
  <ds:schemaRefs>
    <ds:schemaRef ds:uri="bfb52919-dffe-43c0-ac26-4d5f97df907c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7982</TotalTime>
  <Words>424</Words>
  <Application>Microsoft Office PowerPoint</Application>
  <PresentationFormat>Widescreen</PresentationFormat>
  <Paragraphs>62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2024</vt:lpstr>
      <vt:lpstr>PROPOSED SOLUTION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NISHCHAY  CHAUDHARY</cp:lastModifiedBy>
  <cp:revision>151</cp:revision>
  <dcterms:created xsi:type="dcterms:W3CDTF">2013-12-12T18:46:50Z</dcterms:created>
  <dcterms:modified xsi:type="dcterms:W3CDTF">2024-09-09T20:40:12Z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0x0101005ECEE4E39EE8FC4290E994190177BFC1</vt:lpwstr>
  </property>
</Properties>
</file>