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1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F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02750" y="802499"/>
            <a:ext cx="3538854" cy="3538854"/>
          </a:xfrm>
          <a:custGeom>
            <a:avLst/>
            <a:gdLst/>
            <a:ahLst/>
            <a:cxnLst/>
            <a:rect l="l" t="t" r="r" b="b"/>
            <a:pathLst>
              <a:path w="3538854" h="3538854">
                <a:moveTo>
                  <a:pt x="3538499" y="3538499"/>
                </a:moveTo>
                <a:lnTo>
                  <a:pt x="0" y="3538499"/>
                </a:lnTo>
                <a:lnTo>
                  <a:pt x="0" y="0"/>
                </a:lnTo>
                <a:lnTo>
                  <a:pt x="3538499" y="0"/>
                </a:lnTo>
                <a:lnTo>
                  <a:pt x="3538499" y="3538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F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02750" y="802499"/>
            <a:ext cx="3538854" cy="3538854"/>
          </a:xfrm>
          <a:custGeom>
            <a:avLst/>
            <a:gdLst/>
            <a:ahLst/>
            <a:cxnLst/>
            <a:rect l="l" t="t" r="r" b="b"/>
            <a:pathLst>
              <a:path w="3538854" h="3538854">
                <a:moveTo>
                  <a:pt x="3538499" y="3538499"/>
                </a:moveTo>
                <a:lnTo>
                  <a:pt x="0" y="3538499"/>
                </a:lnTo>
                <a:lnTo>
                  <a:pt x="0" y="0"/>
                </a:lnTo>
                <a:lnTo>
                  <a:pt x="3538499" y="0"/>
                </a:lnTo>
                <a:lnTo>
                  <a:pt x="3538499" y="3538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3822"/>
            <a:ext cx="7078980" cy="89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84" y="1262583"/>
            <a:ext cx="3774440" cy="2724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3429000"/>
              <a:ext cx="9144000" cy="1714500"/>
            </a:xfrm>
            <a:custGeom>
              <a:avLst/>
              <a:gdLst/>
              <a:ahLst/>
              <a:cxnLst/>
              <a:rect l="l" t="t" r="r" b="b"/>
              <a:pathLst>
                <a:path w="9144000" h="1714500">
                  <a:moveTo>
                    <a:pt x="0" y="1714499"/>
                  </a:moveTo>
                  <a:lnTo>
                    <a:pt x="9143999" y="17144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00F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5067" y="769610"/>
            <a:ext cx="52946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30" dirty="0"/>
              <a:t>Resume</a:t>
            </a:r>
            <a:r>
              <a:rPr sz="8000" spc="-320" dirty="0"/>
              <a:t> </a:t>
            </a:r>
            <a:r>
              <a:rPr sz="8000" spc="-1030" dirty="0"/>
              <a:t>extraction</a:t>
            </a:r>
            <a:endParaRPr sz="8000" dirty="0"/>
          </a:p>
        </p:txBody>
      </p:sp>
      <p:sp>
        <p:nvSpPr>
          <p:cNvPr id="6" name="object 6"/>
          <p:cNvSpPr txBox="1"/>
          <p:nvPr/>
        </p:nvSpPr>
        <p:spPr>
          <a:xfrm>
            <a:off x="878828" y="2009130"/>
            <a:ext cx="738632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spc="-925" dirty="0">
                <a:solidFill>
                  <a:srgbClr val="212121"/>
                </a:solidFill>
                <a:latin typeface="Calibri"/>
                <a:cs typeface="Calibri"/>
              </a:rPr>
              <a:t>Team</a:t>
            </a:r>
            <a:r>
              <a:rPr sz="4000" b="1" spc="-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4000" b="1" spc="-930" dirty="0">
                <a:solidFill>
                  <a:srgbClr val="212121"/>
                </a:solidFill>
                <a:latin typeface="Calibri"/>
                <a:cs typeface="Calibri"/>
              </a:rPr>
              <a:t>NLP</a:t>
            </a:r>
            <a:endParaRPr sz="40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3719"/>
              </a:spcBef>
            </a:pP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Sukriti</a:t>
            </a:r>
            <a:r>
              <a:rPr sz="2100" b="1" spc="-8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Macker,</a:t>
            </a:r>
            <a:r>
              <a:rPr sz="2100" b="1" spc="-8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Nishchay</a:t>
            </a:r>
            <a:r>
              <a:rPr sz="21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Vaid,</a:t>
            </a:r>
            <a:r>
              <a:rPr sz="2100" b="1" spc="-8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Anish</a:t>
            </a:r>
            <a:r>
              <a:rPr sz="21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Mitra</a:t>
            </a:r>
            <a:r>
              <a:rPr sz="2100" b="1" spc="-8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spc="-25" dirty="0">
                <a:solidFill>
                  <a:srgbClr val="212121"/>
                </a:solidFill>
                <a:latin typeface="Courier New"/>
                <a:cs typeface="Courier New"/>
              </a:rPr>
              <a:t>and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Zeynep</a:t>
            </a:r>
            <a:r>
              <a:rPr sz="2100" b="1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Nilsu</a:t>
            </a:r>
            <a:r>
              <a:rPr sz="2100" b="1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spc="-10" dirty="0">
                <a:solidFill>
                  <a:srgbClr val="212121"/>
                </a:solidFill>
                <a:latin typeface="Courier New"/>
                <a:cs typeface="Courier New"/>
              </a:rPr>
              <a:t>Bozan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80765">
              <a:lnSpc>
                <a:spcPct val="100000"/>
              </a:lnSpc>
              <a:spcBef>
                <a:spcPts val="130"/>
              </a:spcBef>
            </a:pPr>
            <a:r>
              <a:rPr spc="-455" dirty="0"/>
              <a:t>trigrams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5300"/>
            <a:ext cx="8793799" cy="4355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99075" y="1065162"/>
            <a:ext cx="2692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Bar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plot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illustrates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that </a:t>
            </a:r>
            <a:r>
              <a:rPr sz="1400" dirty="0">
                <a:latin typeface="Courier New"/>
                <a:cs typeface="Courier New"/>
              </a:rPr>
              <a:t>monst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commonly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used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9075" y="1491882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trigram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4601" y="1511694"/>
            <a:ext cx="1398905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‘two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thousand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775" y="1725054"/>
            <a:ext cx="439420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20" dirty="0">
                <a:latin typeface="Courier New"/>
                <a:cs typeface="Courier New"/>
              </a:rPr>
              <a:t>and’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3084830">
              <a:lnSpc>
                <a:spcPct val="100000"/>
              </a:lnSpc>
              <a:spcBef>
                <a:spcPts val="130"/>
              </a:spcBef>
            </a:pPr>
            <a:r>
              <a:rPr spc="-575" dirty="0"/>
              <a:t>Character</a:t>
            </a:r>
            <a:r>
              <a:rPr spc="-135" dirty="0"/>
              <a:t> </a:t>
            </a:r>
            <a:r>
              <a:rPr spc="-495" dirty="0"/>
              <a:t>count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average</a:t>
            </a:r>
            <a:r>
              <a:rPr spc="-50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characters</a:t>
            </a:r>
            <a:r>
              <a:rPr spc="-55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resumes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3337</a:t>
            </a:r>
            <a:r>
              <a:rPr spc="-35" dirty="0"/>
              <a:t> </a:t>
            </a:r>
            <a:r>
              <a:rPr dirty="0"/>
              <a:t>±</a:t>
            </a:r>
            <a:r>
              <a:rPr spc="-35" dirty="0"/>
              <a:t> </a:t>
            </a:r>
            <a:r>
              <a:rPr dirty="0"/>
              <a:t>2850</a:t>
            </a:r>
            <a:r>
              <a:rPr spc="-35" dirty="0"/>
              <a:t> </a:t>
            </a:r>
            <a:r>
              <a:rPr spc="-10" dirty="0"/>
              <a:t>words.</a:t>
            </a: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resume</a:t>
            </a:r>
            <a:r>
              <a:rPr spc="-4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fewest</a:t>
            </a:r>
            <a:r>
              <a:rPr spc="-40" dirty="0"/>
              <a:t> </a:t>
            </a:r>
            <a:r>
              <a:rPr dirty="0"/>
              <a:t>words</a:t>
            </a:r>
            <a:r>
              <a:rPr spc="-45" dirty="0"/>
              <a:t> </a:t>
            </a:r>
            <a:r>
              <a:rPr spc="-25" dirty="0"/>
              <a:t>is</a:t>
            </a:r>
          </a:p>
          <a:p>
            <a:pPr marR="538480">
              <a:lnSpc>
                <a:spcPct val="114999"/>
              </a:lnSpc>
            </a:pPr>
            <a:r>
              <a:rPr dirty="0"/>
              <a:t>337</a:t>
            </a:r>
            <a:r>
              <a:rPr spc="-40" dirty="0"/>
              <a:t> </a:t>
            </a:r>
            <a:r>
              <a:rPr dirty="0"/>
              <a:t>while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highest</a:t>
            </a:r>
            <a:r>
              <a:rPr spc="-3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-10" dirty="0"/>
              <a:t>17866 words.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228675"/>
            <a:ext cx="4252728" cy="3340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3368040">
              <a:lnSpc>
                <a:spcPct val="100000"/>
              </a:lnSpc>
              <a:spcBef>
                <a:spcPts val="130"/>
              </a:spcBef>
            </a:pPr>
            <a:r>
              <a:rPr spc="-790" dirty="0"/>
              <a:t>Word</a:t>
            </a:r>
            <a:r>
              <a:rPr spc="-155" dirty="0"/>
              <a:t> </a:t>
            </a:r>
            <a:r>
              <a:rPr spc="-505"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125" y="1262583"/>
            <a:ext cx="365252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average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number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of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words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in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the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resumes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406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±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362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words.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The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resume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with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fewest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words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28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while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highest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2801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words.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50" y="1050925"/>
            <a:ext cx="4705349" cy="3695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30"/>
              </a:spcBef>
            </a:pPr>
            <a:r>
              <a:rPr spc="-640" dirty="0"/>
              <a:t>Average</a:t>
            </a:r>
            <a:r>
              <a:rPr spc="-150" dirty="0"/>
              <a:t> </a:t>
            </a:r>
            <a:r>
              <a:rPr spc="-695" dirty="0"/>
              <a:t>word</a:t>
            </a:r>
            <a:r>
              <a:rPr spc="-155" dirty="0"/>
              <a:t> </a:t>
            </a:r>
            <a:r>
              <a:rPr spc="-430" dirty="0"/>
              <a:t>length</a:t>
            </a:r>
            <a:r>
              <a:rPr spc="-150" dirty="0"/>
              <a:t> </a:t>
            </a:r>
            <a:r>
              <a:rPr spc="-155" dirty="0"/>
              <a:t>in </a:t>
            </a:r>
            <a:r>
              <a:rPr spc="-670" dirty="0"/>
              <a:t>resumes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125" y="1262583"/>
            <a:ext cx="365252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average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length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of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words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in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resumes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7.70</a:t>
            </a:r>
            <a:r>
              <a:rPr sz="14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±</a:t>
            </a:r>
            <a:r>
              <a:rPr sz="14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Courier New"/>
                <a:cs typeface="Courier New"/>
              </a:rPr>
              <a:t>1.32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characters.</a:t>
            </a:r>
            <a:r>
              <a:rPr sz="14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shortest</a:t>
            </a:r>
            <a:r>
              <a:rPr sz="14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average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word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length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6.24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while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the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highest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14.4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words.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46249"/>
            <a:ext cx="4705349" cy="36956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80" dirty="0"/>
              <a:t>Parts</a:t>
            </a:r>
            <a:r>
              <a:rPr spc="-160" dirty="0"/>
              <a:t> </a:t>
            </a:r>
            <a:r>
              <a:rPr spc="-465" dirty="0"/>
              <a:t>of</a:t>
            </a:r>
            <a:r>
              <a:rPr spc="-150" dirty="0"/>
              <a:t> </a:t>
            </a:r>
            <a:r>
              <a:rPr spc="-745" dirty="0"/>
              <a:t>speech</a:t>
            </a:r>
            <a:r>
              <a:rPr spc="-150" dirty="0"/>
              <a:t> </a:t>
            </a:r>
            <a:r>
              <a:rPr spc="-445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55" dirty="0"/>
              <a:t> </a:t>
            </a:r>
            <a:r>
              <a:rPr dirty="0"/>
              <a:t>specifying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resume</a:t>
            </a:r>
            <a:r>
              <a:rPr spc="-55" dirty="0"/>
              <a:t> </a:t>
            </a:r>
            <a:r>
              <a:rPr spc="-10" dirty="0"/>
              <a:t>details, </a:t>
            </a:r>
            <a:r>
              <a:rPr dirty="0"/>
              <a:t>singular</a:t>
            </a:r>
            <a:r>
              <a:rPr spc="-65" dirty="0"/>
              <a:t> </a:t>
            </a:r>
            <a:r>
              <a:rPr dirty="0"/>
              <a:t>nouns</a:t>
            </a:r>
            <a:r>
              <a:rPr spc="-65" dirty="0"/>
              <a:t> </a:t>
            </a:r>
            <a:r>
              <a:rPr dirty="0"/>
              <a:t>dominate</a:t>
            </a:r>
            <a:r>
              <a:rPr spc="-65" dirty="0"/>
              <a:t> </a:t>
            </a:r>
            <a:r>
              <a:rPr spc="-25" dirty="0"/>
              <a:t>the </a:t>
            </a:r>
            <a:r>
              <a:rPr dirty="0"/>
              <a:t>description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candidate.</a:t>
            </a:r>
            <a:r>
              <a:rPr spc="-60" dirty="0"/>
              <a:t> </a:t>
            </a:r>
            <a:r>
              <a:rPr spc="-20" dirty="0"/>
              <a:t>This </a:t>
            </a:r>
            <a:r>
              <a:rPr dirty="0"/>
              <a:t>showcases.</a:t>
            </a:r>
            <a:r>
              <a:rPr spc="-50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turn</a:t>
            </a:r>
            <a:r>
              <a:rPr spc="-45" dirty="0"/>
              <a:t> </a:t>
            </a:r>
            <a:r>
              <a:rPr spc="-25" dirty="0"/>
              <a:t>can </a:t>
            </a:r>
            <a:r>
              <a:rPr dirty="0"/>
              <a:t>highlight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concrete </a:t>
            </a:r>
            <a:r>
              <a:rPr dirty="0"/>
              <a:t>details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most</a:t>
            </a:r>
            <a:r>
              <a:rPr spc="-45" dirty="0"/>
              <a:t> </a:t>
            </a:r>
            <a:r>
              <a:rPr dirty="0"/>
              <a:t>resumes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satisfy </a:t>
            </a:r>
            <a:r>
              <a:rPr dirty="0"/>
              <a:t>ATS</a:t>
            </a:r>
            <a:r>
              <a:rPr spc="-35" dirty="0"/>
              <a:t> </a:t>
            </a:r>
            <a:r>
              <a:rPr spc="-10" dirty="0"/>
              <a:t>format.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228675"/>
            <a:ext cx="4498503" cy="36167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95" dirty="0"/>
              <a:t>Frequency</a:t>
            </a:r>
            <a:r>
              <a:rPr spc="-160" dirty="0"/>
              <a:t> </a:t>
            </a:r>
            <a:r>
              <a:rPr spc="-420" dirty="0"/>
              <a:t>Distribution</a:t>
            </a:r>
            <a:r>
              <a:rPr spc="-150" dirty="0"/>
              <a:t> </a:t>
            </a:r>
            <a:r>
              <a:rPr spc="-465" dirty="0"/>
              <a:t>of</a:t>
            </a:r>
            <a:r>
              <a:rPr spc="-155" dirty="0"/>
              <a:t> </a:t>
            </a:r>
            <a:r>
              <a:rPr spc="-765" dirty="0"/>
              <a:t>100</a:t>
            </a:r>
            <a:r>
              <a:rPr spc="-150" dirty="0"/>
              <a:t> </a:t>
            </a:r>
            <a:r>
              <a:rPr spc="-790" dirty="0"/>
              <a:t>Most</a:t>
            </a:r>
            <a:r>
              <a:rPr spc="-150" dirty="0"/>
              <a:t> </a:t>
            </a:r>
            <a:r>
              <a:rPr spc="-665" dirty="0"/>
              <a:t>common</a:t>
            </a:r>
            <a:r>
              <a:rPr spc="-150" dirty="0"/>
              <a:t> </a:t>
            </a:r>
            <a:r>
              <a:rPr spc="-690" dirty="0"/>
              <a:t>words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025" marR="111760" indent="-441959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54025" algn="l"/>
              </a:tabLst>
            </a:pPr>
            <a:r>
              <a:rPr dirty="0"/>
              <a:t>"Experience"</a:t>
            </a:r>
            <a:r>
              <a:rPr spc="-65" dirty="0"/>
              <a:t> </a:t>
            </a:r>
            <a:r>
              <a:rPr dirty="0"/>
              <a:t>ranked</a:t>
            </a:r>
            <a:r>
              <a:rPr spc="-60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fifth</a:t>
            </a:r>
            <a:r>
              <a:rPr spc="-50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dirty="0"/>
              <a:t>commonly</a:t>
            </a:r>
            <a:r>
              <a:rPr spc="-5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spc="-10" dirty="0"/>
              <a:t>word, </a:t>
            </a:r>
            <a:r>
              <a:rPr dirty="0"/>
              <a:t>emphasizing</a:t>
            </a:r>
            <a:r>
              <a:rPr spc="-75" dirty="0"/>
              <a:t> </a:t>
            </a:r>
            <a:r>
              <a:rPr dirty="0"/>
              <a:t>its</a:t>
            </a:r>
            <a:r>
              <a:rPr spc="-70" dirty="0"/>
              <a:t> </a:t>
            </a:r>
            <a:r>
              <a:rPr dirty="0"/>
              <a:t>importance</a:t>
            </a:r>
            <a:r>
              <a:rPr spc="-75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market</a:t>
            </a:r>
            <a:r>
              <a:rPr spc="-40" dirty="0"/>
              <a:t> </a:t>
            </a:r>
            <a:r>
              <a:rPr dirty="0"/>
              <a:t>over</a:t>
            </a:r>
            <a:r>
              <a:rPr spc="-35" dirty="0"/>
              <a:t> </a:t>
            </a:r>
            <a:r>
              <a:rPr spc="-10" dirty="0"/>
              <a:t>education.</a:t>
            </a:r>
          </a:p>
          <a:p>
            <a:pPr marL="454025" marR="5080" indent="-441959" algn="just">
              <a:lnSpc>
                <a:spcPct val="114999"/>
              </a:lnSpc>
              <a:buAutoNum type="arabicPeriod"/>
              <a:tabLst>
                <a:tab pos="454025" algn="l"/>
              </a:tabLst>
            </a:pPr>
            <a:r>
              <a:rPr dirty="0"/>
              <a:t>Management</a:t>
            </a:r>
            <a:r>
              <a:rPr spc="-70" dirty="0"/>
              <a:t> </a:t>
            </a:r>
            <a:r>
              <a:rPr dirty="0"/>
              <a:t>experience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0" dirty="0"/>
              <a:t>listed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fourth</a:t>
            </a:r>
            <a:r>
              <a:rPr spc="-35" dirty="0"/>
              <a:t> </a:t>
            </a:r>
            <a:r>
              <a:rPr dirty="0"/>
              <a:t>most</a:t>
            </a:r>
            <a:r>
              <a:rPr spc="-30" dirty="0"/>
              <a:t> </a:t>
            </a:r>
            <a:r>
              <a:rPr spc="-10" dirty="0"/>
              <a:t>sought-after </a:t>
            </a:r>
            <a:r>
              <a:rPr dirty="0"/>
              <a:t>skill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10" dirty="0"/>
              <a:t>employers.</a:t>
            </a:r>
          </a:p>
          <a:p>
            <a:pPr marL="454025" marR="325120" indent="-441959">
              <a:lnSpc>
                <a:spcPct val="114999"/>
              </a:lnSpc>
              <a:buAutoNum type="arabicPeriod"/>
              <a:tabLst>
                <a:tab pos="454025" algn="l"/>
              </a:tabLst>
            </a:pPr>
            <a:r>
              <a:rPr dirty="0"/>
              <a:t>Microsoft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Oracle</a:t>
            </a:r>
            <a:r>
              <a:rPr spc="-50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spc="-25" dirty="0"/>
              <a:t>the </a:t>
            </a:r>
            <a:r>
              <a:rPr dirty="0"/>
              <a:t>most</a:t>
            </a:r>
            <a:r>
              <a:rPr spc="-65" dirty="0"/>
              <a:t> </a:t>
            </a:r>
            <a:r>
              <a:rPr dirty="0"/>
              <a:t>frequently</a:t>
            </a:r>
            <a:r>
              <a:rPr spc="-65" dirty="0"/>
              <a:t> </a:t>
            </a:r>
            <a:r>
              <a:rPr spc="-10" dirty="0"/>
              <a:t>mentioned </a:t>
            </a:r>
            <a:r>
              <a:rPr dirty="0"/>
              <a:t>companies</a:t>
            </a:r>
            <a:r>
              <a:rPr spc="-5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10" dirty="0"/>
              <a:t>applicants' resumes.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228675"/>
            <a:ext cx="4520700" cy="3851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5" dirty="0"/>
              <a:t>Proposed</a:t>
            </a:r>
            <a:r>
              <a:rPr spc="-140" dirty="0"/>
              <a:t> </a:t>
            </a:r>
            <a:r>
              <a:rPr spc="-62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1408"/>
            <a:ext cx="8210550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5435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are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proposing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Named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Entity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Recognition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model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further</a:t>
            </a:r>
            <a:r>
              <a:rPr sz="1800" spc="-8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Courier New"/>
                <a:cs typeface="Courier New"/>
              </a:rPr>
              <a:t>use</a:t>
            </a:r>
            <a:endParaRPr sz="1800">
              <a:latin typeface="Courier New"/>
              <a:cs typeface="Courier New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Reasons:-</a:t>
            </a:r>
            <a:endParaRPr sz="1800">
              <a:latin typeface="Courier New"/>
              <a:cs typeface="Courier New"/>
            </a:endParaRPr>
          </a:p>
          <a:p>
            <a:pPr marL="836294" marR="538480" lvl="1" indent="-441959">
              <a:lnSpc>
                <a:spcPct val="114999"/>
              </a:lnSpc>
              <a:spcBef>
                <a:spcPts val="85"/>
              </a:spcBef>
              <a:buAutoNum type="alphaLcPeriod"/>
              <a:tabLst>
                <a:tab pos="836294" algn="l"/>
              </a:tabLst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It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allows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us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to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classify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data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according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to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field(Location,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Name,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Companies</a:t>
            </a:r>
            <a:r>
              <a:rPr sz="14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Worked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At,</a:t>
            </a:r>
            <a:r>
              <a:rPr sz="14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College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etc.)</a:t>
            </a:r>
            <a:endParaRPr sz="1400">
              <a:latin typeface="Courier New"/>
              <a:cs typeface="Courier New"/>
            </a:endParaRPr>
          </a:p>
          <a:p>
            <a:pPr marL="836294" lvl="1" indent="-441959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836294" algn="l"/>
              </a:tabLst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It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an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NLP</a:t>
            </a:r>
            <a:r>
              <a:rPr sz="14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technique.</a:t>
            </a:r>
            <a:endParaRPr sz="1400">
              <a:latin typeface="Courier New"/>
              <a:cs typeface="Courier New"/>
            </a:endParaRPr>
          </a:p>
          <a:p>
            <a:pPr marL="836294" lvl="1" indent="-441959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836294" algn="l"/>
              </a:tabLst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NER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can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deal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with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unstructured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text.</a:t>
            </a:r>
            <a:endParaRPr sz="1400">
              <a:latin typeface="Courier New"/>
              <a:cs typeface="Courier New"/>
            </a:endParaRPr>
          </a:p>
          <a:p>
            <a:pPr marL="836294" lvl="1" indent="-441959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836294" algn="l"/>
              </a:tabLst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It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most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appropriate</a:t>
            </a:r>
            <a:r>
              <a:rPr sz="14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model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for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parsing</a:t>
            </a:r>
            <a:r>
              <a:rPr sz="14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resumes.</a:t>
            </a:r>
            <a:endParaRPr sz="1400">
              <a:latin typeface="Courier New"/>
              <a:cs typeface="Courier New"/>
            </a:endParaRPr>
          </a:p>
          <a:p>
            <a:pPr marL="836294" marR="5080" lvl="1" indent="-441959">
              <a:lnSpc>
                <a:spcPct val="114999"/>
              </a:lnSpc>
              <a:buAutoNum type="alphaLcPeriod"/>
              <a:tabLst>
                <a:tab pos="836294" algn="l"/>
              </a:tabLst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It</a:t>
            </a:r>
            <a:r>
              <a:rPr sz="14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can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extract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and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identify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important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information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from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text</a:t>
            </a:r>
            <a:r>
              <a:rPr sz="14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while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discarding</a:t>
            </a:r>
            <a:r>
              <a:rPr sz="1400" spc="-9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superfluous</a:t>
            </a:r>
            <a:r>
              <a:rPr sz="1400" spc="-9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information.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705" dirty="0">
                <a:latin typeface="Arial" panose="020B0604020202020204" pitchFamily="34" charset="0"/>
                <a:cs typeface="Arial" panose="020B0604020202020204" pitchFamily="34" charset="0"/>
              </a:rPr>
              <a:t>Final  model</a:t>
            </a:r>
            <a:endParaRPr spc="-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51408"/>
            <a:ext cx="8210550" cy="354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5435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dirty="0">
                <a:solidFill>
                  <a:srgbClr val="666666"/>
                </a:solidFill>
                <a:latin typeface="Courier New"/>
                <a:cs typeface="Courier New"/>
              </a:rPr>
              <a:t>The NER model we used was from python’s </a:t>
            </a:r>
            <a:r>
              <a:rPr lang="en-US" dirty="0" err="1">
                <a:solidFill>
                  <a:srgbClr val="666666"/>
                </a:solidFill>
                <a:latin typeface="Courier New"/>
                <a:cs typeface="Courier New"/>
              </a:rPr>
              <a:t>SpaCy</a:t>
            </a:r>
            <a:r>
              <a:rPr lang="en-US" dirty="0">
                <a:solidFill>
                  <a:srgbClr val="666666"/>
                </a:solidFill>
                <a:latin typeface="Courier New"/>
                <a:cs typeface="Courier New"/>
              </a:rPr>
              <a:t> package to fetch resume details. </a:t>
            </a:r>
          </a:p>
          <a:p>
            <a:pPr marL="379095" marR="55435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dirty="0" err="1">
                <a:solidFill>
                  <a:srgbClr val="666666"/>
                </a:solidFill>
                <a:latin typeface="Courier New"/>
                <a:cs typeface="Courier New"/>
              </a:rPr>
              <a:t>SpaCy's</a:t>
            </a:r>
            <a:r>
              <a:rPr lang="en-US" dirty="0">
                <a:solidFill>
                  <a:srgbClr val="666666"/>
                </a:solidFill>
                <a:latin typeface="Courier New"/>
                <a:cs typeface="Courier New"/>
              </a:rPr>
              <a:t> models are statistical and rely on patterns in training data to make predictions. These predictions are probabilistic and not absolute. The accuracy depends on the quality of training data. </a:t>
            </a:r>
          </a:p>
          <a:p>
            <a:pPr marL="379095" marR="55435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dirty="0">
                <a:solidFill>
                  <a:srgbClr val="666666"/>
                </a:solidFill>
                <a:latin typeface="Courier New"/>
                <a:cs typeface="Courier New"/>
              </a:rPr>
              <a:t>After we created our model, we saved our training data to disk and choose a specific resume for testing.</a:t>
            </a:r>
          </a:p>
          <a:p>
            <a:pPr marL="379095" marR="55435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lang="en-US" dirty="0">
                <a:solidFill>
                  <a:srgbClr val="666666"/>
                </a:solidFill>
                <a:latin typeface="Courier New"/>
                <a:cs typeface="Courier New"/>
              </a:rPr>
              <a:t>Once a resume was selected, we named the entities as before.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684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705" dirty="0">
                <a:latin typeface="Arial" panose="020B0604020202020204" pitchFamily="34" charset="0"/>
                <a:cs typeface="Arial" panose="020B0604020202020204" pitchFamily="34" charset="0"/>
              </a:rPr>
              <a:t>Sample model output</a:t>
            </a:r>
            <a:endParaRPr spc="-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BD734BB-08A4-4344-8781-F0912BDE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3" y="1428650"/>
            <a:ext cx="8596953" cy="26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21" y="2168906"/>
            <a:ext cx="1928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85" dirty="0"/>
              <a:t>THANK</a:t>
            </a:r>
            <a:r>
              <a:rPr sz="4800" spc="-210" dirty="0"/>
              <a:t> </a:t>
            </a:r>
            <a:r>
              <a:rPr sz="4800" spc="-1170" dirty="0"/>
              <a:t>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2794635">
              <a:lnSpc>
                <a:spcPct val="100000"/>
              </a:lnSpc>
              <a:spcBef>
                <a:spcPts val="130"/>
              </a:spcBef>
            </a:pPr>
            <a:r>
              <a:rPr spc="-645" dirty="0"/>
              <a:t>Problem</a:t>
            </a:r>
            <a:r>
              <a:rPr spc="-140" dirty="0"/>
              <a:t> </a:t>
            </a:r>
            <a:r>
              <a:rPr spc="-49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2555"/>
            <a:ext cx="8210550" cy="31800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ts val="2270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Parsing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resumes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with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very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different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formats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and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inputting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important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information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into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company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database</a:t>
            </a:r>
            <a:r>
              <a:rPr sz="18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Courier New"/>
                <a:cs typeface="Courier New"/>
              </a:rPr>
              <a:t>is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something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that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sites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with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widespread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usage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such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Courier New"/>
                <a:cs typeface="Courier New"/>
              </a:rPr>
              <a:t>as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workday</a:t>
            </a:r>
            <a:r>
              <a:rPr sz="18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do</a:t>
            </a:r>
            <a:r>
              <a:rPr sz="18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not</a:t>
            </a:r>
            <a:r>
              <a:rPr sz="18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do</a:t>
            </a:r>
            <a:r>
              <a:rPr sz="18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accurately.</a:t>
            </a:r>
            <a:endParaRPr sz="1800">
              <a:latin typeface="Courier New"/>
              <a:cs typeface="Courier New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This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is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frustrating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to</a:t>
            </a:r>
            <a:r>
              <a:rPr sz="18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both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job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seekers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and</a:t>
            </a:r>
            <a:r>
              <a:rPr sz="18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Courier New"/>
                <a:cs typeface="Courier New"/>
              </a:rPr>
              <a:t>HR</a:t>
            </a:r>
            <a:endParaRPr sz="1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professionals.</a:t>
            </a:r>
            <a:endParaRPr sz="1800">
              <a:latin typeface="Courier New"/>
              <a:cs typeface="Courier New"/>
            </a:endParaRPr>
          </a:p>
          <a:p>
            <a:pPr marL="379095" marR="553720" indent="-367030">
              <a:lnSpc>
                <a:spcPct val="105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are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trying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to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ameliorate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this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problem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through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Courier New"/>
                <a:cs typeface="Courier New"/>
              </a:rPr>
              <a:t>this </a:t>
            </a: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project.</a:t>
            </a:r>
            <a:endParaRPr sz="1800">
              <a:latin typeface="Courier New"/>
              <a:cs typeface="Courier New"/>
            </a:endParaRPr>
          </a:p>
          <a:p>
            <a:pPr marL="379095" marR="279400" indent="-367030">
              <a:lnSpc>
                <a:spcPct val="105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Implementing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NLP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techniques,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we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hope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to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reduce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Courier New"/>
                <a:cs typeface="Courier New"/>
              </a:rPr>
              <a:t>the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difficulties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involved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in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applying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for</a:t>
            </a:r>
            <a:r>
              <a:rPr sz="1800" spc="-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job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and</a:t>
            </a:r>
            <a:r>
              <a:rPr sz="18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Courier New"/>
                <a:cs typeface="Courier New"/>
              </a:rPr>
              <a:t>thus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streamline</a:t>
            </a:r>
            <a:r>
              <a:rPr sz="18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process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in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the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human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resources</a:t>
            </a:r>
            <a:r>
              <a:rPr sz="1800" spc="-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ourier New"/>
                <a:cs typeface="Courier New"/>
              </a:rPr>
              <a:t>industry.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59" rIns="0" bIns="0" rtlCol="0">
            <a:spAutoFit/>
          </a:bodyPr>
          <a:lstStyle/>
          <a:p>
            <a:pPr marL="2794635">
              <a:lnSpc>
                <a:spcPct val="100000"/>
              </a:lnSpc>
              <a:spcBef>
                <a:spcPts val="130"/>
              </a:spcBef>
            </a:pPr>
            <a:r>
              <a:rPr lang="en-US" spc="-490" dirty="0"/>
              <a:t>Data Used</a:t>
            </a:r>
            <a:endParaRPr spc="-49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4C2822-BD92-F0C9-8A18-4D7D1ED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05647"/>
              </p:ext>
            </p:extLst>
          </p:nvPr>
        </p:nvGraphicFramePr>
        <p:xfrm>
          <a:off x="1524000" y="127635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704449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615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8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number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0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8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format of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1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59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367" y="2168906"/>
            <a:ext cx="63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185" dirty="0">
                <a:solidFill>
                  <a:srgbClr val="212121"/>
                </a:solidFill>
                <a:latin typeface="Calibri"/>
                <a:cs typeface="Calibri"/>
              </a:rPr>
              <a:t>EDA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9072"/>
            <a:ext cx="122999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95" dirty="0"/>
              <a:t>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5" y="619149"/>
            <a:ext cx="3999900" cy="36793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3587" y="614382"/>
          <a:ext cx="3932554" cy="327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Workers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Karnataka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Andhra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Pradesh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Maharashtra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Delhi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Bengal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Chandigarh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Tamil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Nadu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8075" y="4311813"/>
            <a:ext cx="7066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This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slide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shows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number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workers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located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each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a </a:t>
            </a:r>
            <a:r>
              <a:rPr sz="1400" dirty="0">
                <a:latin typeface="Courier New"/>
                <a:cs typeface="Courier New"/>
              </a:rPr>
              <a:t>corresponding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visualization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Indian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map.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116" y="53822"/>
            <a:ext cx="160591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90" dirty="0"/>
              <a:t>Word</a:t>
            </a:r>
            <a:r>
              <a:rPr spc="-155" dirty="0"/>
              <a:t> </a:t>
            </a:r>
            <a:r>
              <a:rPr spc="-515" dirty="0"/>
              <a:t>cloud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5175" y="898807"/>
          <a:ext cx="3233420" cy="64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word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cloud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most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common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words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appearing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resumes.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0106" y="3731528"/>
            <a:ext cx="2951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Our</a:t>
            </a:r>
            <a:r>
              <a:rPr sz="1200" spc="-7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observations</a:t>
            </a:r>
            <a:r>
              <a:rPr sz="1200" spc="-6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emphasized</a:t>
            </a:r>
            <a:r>
              <a:rPr sz="1200" spc="-6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1F1F1F"/>
                </a:solidFill>
                <a:latin typeface="Courier New"/>
                <a:cs typeface="Courier New"/>
              </a:rPr>
              <a:t>that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925" y="4024645"/>
            <a:ext cx="3292475" cy="18288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'application',</a:t>
            </a:r>
            <a:r>
              <a:rPr sz="1200" spc="-8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'team',</a:t>
            </a:r>
            <a:r>
              <a:rPr sz="1200" spc="-8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Courier New"/>
                <a:cs typeface="Courier New"/>
              </a:rPr>
              <a:t>'management',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05" y="4298965"/>
            <a:ext cx="3475354" cy="18288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'year',</a:t>
            </a:r>
            <a:r>
              <a:rPr sz="1200" spc="-7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'project',</a:t>
            </a:r>
            <a:r>
              <a:rPr sz="1200" spc="-6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'client',</a:t>
            </a:r>
            <a:r>
              <a:rPr sz="1200" spc="-7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Courier New"/>
                <a:cs typeface="Courier New"/>
              </a:rPr>
              <a:t>'service'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9074" y="4280168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1F1F1F"/>
                </a:solidFill>
                <a:latin typeface="Courier New"/>
                <a:cs typeface="Courier New"/>
              </a:rPr>
              <a:t>are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785" y="4554489"/>
            <a:ext cx="3500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most</a:t>
            </a:r>
            <a:r>
              <a:rPr sz="1200" spc="-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common</a:t>
            </a:r>
            <a:r>
              <a:rPr sz="1200" spc="-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words</a:t>
            </a:r>
            <a:r>
              <a:rPr sz="1200" spc="-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used</a:t>
            </a:r>
            <a:r>
              <a:rPr sz="1200" spc="-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in</a:t>
            </a:r>
            <a:r>
              <a:rPr sz="1200" spc="-3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1F1F1F"/>
                </a:solidFill>
                <a:latin typeface="Courier New"/>
                <a:cs typeface="Courier New"/>
              </a:rPr>
              <a:t>the</a:t>
            </a:r>
            <a:r>
              <a:rPr sz="1200" spc="-3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Courier New"/>
                <a:cs typeface="Courier New"/>
              </a:rPr>
              <a:t>resumes.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02915">
              <a:lnSpc>
                <a:spcPct val="100000"/>
              </a:lnSpc>
              <a:spcBef>
                <a:spcPts val="130"/>
              </a:spcBef>
            </a:pPr>
            <a:r>
              <a:rPr spc="-509" dirty="0"/>
              <a:t>N-</a:t>
            </a:r>
            <a:r>
              <a:rPr spc="-1070" dirty="0"/>
              <a:t>GRAM</a:t>
            </a:r>
            <a:r>
              <a:rPr spc="-145" dirty="0"/>
              <a:t> </a:t>
            </a:r>
            <a:r>
              <a:rPr spc="-73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225" y="987028"/>
            <a:ext cx="7523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Courier New"/>
                <a:cs typeface="Courier New"/>
              </a:rPr>
              <a:t>N-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gram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analysis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is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technique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used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in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natural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language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processing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to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Courier New"/>
                <a:cs typeface="Courier New"/>
              </a:rPr>
              <a:t>extract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contiguous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sequences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of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items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(typically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words)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text.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It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helps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Courier New"/>
                <a:cs typeface="Courier New"/>
              </a:rPr>
              <a:t>identify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patterns,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relationships,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and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frequencies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of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word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sequences,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enabling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insights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Courier New"/>
                <a:cs typeface="Courier New"/>
              </a:rPr>
              <a:t>into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language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usage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and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Courier New"/>
                <a:cs typeface="Courier New"/>
              </a:rPr>
              <a:t>context.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25" y="2638171"/>
            <a:ext cx="6464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We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computed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unigrams,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bigrams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and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trigrams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to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successfully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detect </a:t>
            </a:r>
            <a:r>
              <a:rPr sz="1300" dirty="0">
                <a:latin typeface="Courier New"/>
                <a:cs typeface="Courier New"/>
              </a:rPr>
              <a:t>most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commonly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used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word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groups.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6450">
              <a:lnSpc>
                <a:spcPct val="100000"/>
              </a:lnSpc>
              <a:spcBef>
                <a:spcPts val="130"/>
              </a:spcBef>
            </a:pPr>
            <a:r>
              <a:rPr spc="-535" dirty="0"/>
              <a:t>Unigrams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42425"/>
            <a:ext cx="8779399" cy="4348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0850" y="1361037"/>
            <a:ext cx="3012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Bar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plot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illustrates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that </a:t>
            </a:r>
            <a:r>
              <a:rPr sz="1400" dirty="0">
                <a:latin typeface="Courier New"/>
                <a:cs typeface="Courier New"/>
              </a:rPr>
              <a:t>monst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commonly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used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unigrams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0850" y="1787757"/>
            <a:ext cx="34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ourier New"/>
                <a:cs typeface="Courier New"/>
              </a:rPr>
              <a:t>are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0032" y="1807570"/>
            <a:ext cx="1932305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‘:’,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‘two’,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‘and’,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3550" y="2020930"/>
            <a:ext cx="1079500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10" dirty="0">
                <a:latin typeface="Courier New"/>
                <a:cs typeface="Courier New"/>
              </a:rPr>
              <a:t>‘thousand’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44900">
              <a:lnSpc>
                <a:spcPct val="100000"/>
              </a:lnSpc>
              <a:spcBef>
                <a:spcPts val="130"/>
              </a:spcBef>
            </a:pPr>
            <a:r>
              <a:rPr spc="-580" dirty="0"/>
              <a:t>bigrams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42425"/>
            <a:ext cx="8779399" cy="4348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89924" y="1311662"/>
            <a:ext cx="2692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Bar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plot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illustrates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that </a:t>
            </a:r>
            <a:r>
              <a:rPr sz="1400" dirty="0">
                <a:latin typeface="Courier New"/>
                <a:cs typeface="Courier New"/>
              </a:rPr>
              <a:t>monst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commonly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used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9924" y="1738383"/>
            <a:ext cx="1305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bigrams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are,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8691" y="1758195"/>
            <a:ext cx="439420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20" dirty="0">
                <a:latin typeface="Courier New"/>
                <a:cs typeface="Courier New"/>
              </a:rPr>
              <a:t>‘two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2624" y="1971555"/>
            <a:ext cx="2678430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thousand’,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‘thousand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and’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688</Words>
  <Application>Microsoft Office PowerPoint</Application>
  <PresentationFormat>On-screen Show (16:9)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Resume extraction</vt:lpstr>
      <vt:lpstr>Problem description</vt:lpstr>
      <vt:lpstr>Data Used</vt:lpstr>
      <vt:lpstr>PowerPoint Presentation</vt:lpstr>
      <vt:lpstr>Location</vt:lpstr>
      <vt:lpstr>Word cloud</vt:lpstr>
      <vt:lpstr>N-GRAM ANALYSIS</vt:lpstr>
      <vt:lpstr>Unigrams</vt:lpstr>
      <vt:lpstr>bigrams</vt:lpstr>
      <vt:lpstr>trigrams</vt:lpstr>
      <vt:lpstr>Character count</vt:lpstr>
      <vt:lpstr>Word count</vt:lpstr>
      <vt:lpstr>Average word length in resumes</vt:lpstr>
      <vt:lpstr>Parts of speech analysis</vt:lpstr>
      <vt:lpstr>Frequency Distribution of 100 Most common words</vt:lpstr>
      <vt:lpstr>Proposed model</vt:lpstr>
      <vt:lpstr>Final  model</vt:lpstr>
      <vt:lpstr>Sample model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extraction</dc:title>
  <cp:lastModifiedBy>Anish Mitra</cp:lastModifiedBy>
  <cp:revision>2</cp:revision>
  <dcterms:created xsi:type="dcterms:W3CDTF">2023-06-29T05:54:51Z</dcterms:created>
  <dcterms:modified xsi:type="dcterms:W3CDTF">2023-06-29T06:38:55Z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