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73" r:id="rId4"/>
    <p:sldId id="272" r:id="rId5"/>
    <p:sldId id="276" r:id="rId6"/>
    <p:sldId id="277" r:id="rId7"/>
    <p:sldId id="278" r:id="rId8"/>
    <p:sldId id="267" r:id="rId9"/>
    <p:sldId id="271" r:id="rId10"/>
    <p:sldId id="268" r:id="rId11"/>
    <p:sldId id="269" r:id="rId12"/>
    <p:sldId id="274" r:id="rId13"/>
    <p:sldId id="275" r:id="rId14"/>
    <p:sldId id="264" r:id="rId15"/>
    <p:sldId id="265" r:id="rId16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76"/>
  </p:normalViewPr>
  <p:slideViewPr>
    <p:cSldViewPr snapToGrid="0" snapToObjects="1">
      <p:cViewPr varScale="1">
        <p:scale>
          <a:sx n="119" d="100"/>
          <a:sy n="119" d="100"/>
        </p:scale>
        <p:origin x="-102" y="-3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E1D6D-B4C9-0F4E-99DD-D8FBD1530A7A}" type="datetime1">
              <a:rPr lang="fr-BE" smtClean="0"/>
              <a:pPr/>
              <a:t>24/06/2016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0A3A9-C795-2F42-90CA-E4F49FB6C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8544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F023E-920C-E74C-956A-25599E223AFA}" type="datetime1">
              <a:rPr lang="fr-BE" smtClean="0"/>
              <a:pPr/>
              <a:t>24/06/2016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BBAB1-4387-0D4D-9A56-A4D9D821B1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0836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BBAB1-4387-0D4D-9A56-A4D9D821B1DF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920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BBAB1-4387-0D4D-9A56-A4D9D821B1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340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BBAB1-4387-0D4D-9A56-A4D9D821B1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340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D1E-2EAA-9D40-9305-F75AAC1F75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376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D1E-2EAA-9D40-9305-F75AAC1F75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580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D1E-2EAA-9D40-9305-F75AAC1F75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8460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01303884"/>
      </p:ext>
    </p:extLst>
  </p:cSld>
  <p:clrMapOvr>
    <a:masterClrMapping/>
  </p:clrMapOvr>
  <p:transition spd="slow">
    <p:cover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627622" y="2060575"/>
            <a:ext cx="1371957" cy="1368425"/>
          </a:xfrm>
        </p:spPr>
        <p:txBody>
          <a:bodyPr rtlCol="0"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="" xmlns:p14="http://schemas.microsoft.com/office/powerpoint/2010/main" val="2082955259"/>
      </p:ext>
    </p:extLst>
  </p:cSld>
  <p:clrMapOvr>
    <a:masterClrMapping/>
  </p:clrMapOvr>
  <p:transition spd="slow">
    <p:cover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79516232"/>
      </p:ext>
    </p:extLst>
  </p:cSld>
  <p:clrMapOvr>
    <a:masterClrMapping/>
  </p:clrMapOvr>
  <p:transition spd="slow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D1E-2EAA-9D40-9305-F75AAC1F75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247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D1E-2EAA-9D40-9305-F75AAC1F75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104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D1E-2EAA-9D40-9305-F75AAC1F75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604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D1E-2EAA-9D40-9305-F75AAC1F75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61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D1E-2EAA-9D40-9305-F75AAC1F75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378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D1E-2EAA-9D40-9305-F75AAC1F75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777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D1E-2EAA-9D40-9305-F75AAC1F75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67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5D1E-2EAA-9D40-9305-F75AAC1F75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63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5D1E-2EAA-9D40-9305-F75AAC1F75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154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>
          <a:blip r:embed="rId3">
            <a:alphaModFix am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027" y="2280872"/>
            <a:ext cx="3162651" cy="210843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822985"/>
            <a:ext cx="9144000" cy="244510"/>
          </a:xfrm>
          <a:prstGeom prst="rect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3022" y="1045157"/>
            <a:ext cx="7701548" cy="5847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BE" sz="3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Roboto" pitchFamily="2" charset="0"/>
                <a:cs typeface="+mn-cs"/>
              </a:rPr>
              <a:t>Field </a:t>
            </a:r>
            <a:r>
              <a:rPr lang="nl-BE" sz="3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Roboto" pitchFamily="2" charset="0"/>
              </a:rPr>
              <a:t>Project in Financial Market and Services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lt"/>
              <a:ea typeface="Roboto" pitchFamily="2" charset="0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02001" y="4694246"/>
            <a:ext cx="4887598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 err="1" smtClean="0">
                <a:solidFill>
                  <a:schemeClr val="bg1"/>
                </a:solidFill>
              </a:rPr>
              <a:t>Baert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Corentin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bg1"/>
                </a:solidFill>
              </a:rPr>
              <a:t>– Best Thomas - Smets Sarah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768261" y="4397807"/>
            <a:ext cx="14123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5pPr>
            <a:lvl6pPr marL="2514600" indent="-228600" defTabSz="11715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6pPr>
            <a:lvl7pPr marL="2971800" indent="-228600" defTabSz="11715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7pPr>
            <a:lvl8pPr marL="3429000" indent="-228600" defTabSz="11715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8pPr>
            <a:lvl9pPr marL="3886200" indent="-228600" defTabSz="11715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9pPr>
          </a:lstStyle>
          <a:p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20 March 2016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 rot="5400000">
            <a:off x="4529131" y="-544365"/>
            <a:ext cx="33338" cy="4344531"/>
          </a:xfrm>
          <a:prstGeom prst="rect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61359" y="1817029"/>
            <a:ext cx="1329664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FinTech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Roboto" pitchFamily="2" charset="0"/>
            </a:endParaRPr>
          </a:p>
        </p:txBody>
      </p:sp>
      <p:pic>
        <p:nvPicPr>
          <p:cNvPr id="16" name="Image 15" descr="SBS-EM_Official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0" y="87831"/>
            <a:ext cx="3196049" cy="9042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9759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702560" y="546497"/>
            <a:ext cx="2530198" cy="377036"/>
          </a:xfrm>
          <a:prstGeom prst="rect">
            <a:avLst/>
          </a:prstGeom>
          <a:noFill/>
        </p:spPr>
        <p:txBody>
          <a:bodyPr wrap="none" lIns="68589" tIns="34295" rIns="68589" bIns="34295">
            <a:spAutoFit/>
          </a:bodyPr>
          <a:lstStyle/>
          <a:p>
            <a:pPr defTabSz="879176"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Regulate with caution</a:t>
            </a:r>
          </a:p>
        </p:txBody>
      </p:sp>
      <p:sp>
        <p:nvSpPr>
          <p:cNvPr id="98" name="Shape 2716"/>
          <p:cNvSpPr/>
          <p:nvPr/>
        </p:nvSpPr>
        <p:spPr>
          <a:xfrm>
            <a:off x="8005005" y="354359"/>
            <a:ext cx="538537" cy="538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lIns="101600" tIns="101600" rIns="101600" bIns="101600" anchor="ctr"/>
          <a:lstStyle/>
          <a:p>
            <a:pPr defTabSz="685891">
              <a:buClr>
                <a:srgbClr val="000000"/>
              </a:buClr>
              <a:defRPr sz="36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uFill>
                <a:solidFill/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Image 18" descr="icon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747" y="400150"/>
            <a:ext cx="403703" cy="403703"/>
          </a:xfrm>
          <a:prstGeom prst="rect">
            <a:avLst/>
          </a:prstGeom>
        </p:spPr>
      </p:pic>
      <p:cxnSp>
        <p:nvCxnSpPr>
          <p:cNvPr id="20" name="Straight Connector 57"/>
          <p:cNvCxnSpPr/>
          <p:nvPr/>
        </p:nvCxnSpPr>
        <p:spPr>
          <a:xfrm>
            <a:off x="142421" y="976059"/>
            <a:ext cx="885643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830033" y="1464772"/>
            <a:ext cx="23847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Importance to push competition</a:t>
            </a:r>
            <a:endParaRPr lang="en-US" sz="1300" dirty="0"/>
          </a:p>
        </p:txBody>
      </p:sp>
      <p:sp>
        <p:nvSpPr>
          <p:cNvPr id="30" name="Oval 6"/>
          <p:cNvSpPr/>
          <p:nvPr/>
        </p:nvSpPr>
        <p:spPr>
          <a:xfrm>
            <a:off x="480115" y="1512029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3" name="ZoneTexte 2"/>
          <p:cNvSpPr txBox="1"/>
          <p:nvPr/>
        </p:nvSpPr>
        <p:spPr>
          <a:xfrm>
            <a:off x="830033" y="2055395"/>
            <a:ext cx="39321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Risks of Fintech &lt;--&gt; Creation of barriers to competition</a:t>
            </a:r>
            <a:endParaRPr lang="en-US" sz="1300" dirty="0"/>
          </a:p>
        </p:txBody>
      </p:sp>
      <p:sp>
        <p:nvSpPr>
          <p:cNvPr id="48" name="Oval 6"/>
          <p:cNvSpPr/>
          <p:nvPr/>
        </p:nvSpPr>
        <p:spPr>
          <a:xfrm>
            <a:off x="480115" y="2103775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15" name="Oval 6"/>
          <p:cNvSpPr/>
          <p:nvPr/>
        </p:nvSpPr>
        <p:spPr>
          <a:xfrm>
            <a:off x="498044" y="2103775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18" name="Oval 6"/>
          <p:cNvSpPr/>
          <p:nvPr/>
        </p:nvSpPr>
        <p:spPr>
          <a:xfrm>
            <a:off x="491562" y="2664592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5" name="ZoneTexte 4"/>
          <p:cNvSpPr txBox="1"/>
          <p:nvPr/>
        </p:nvSpPr>
        <p:spPr>
          <a:xfrm>
            <a:off x="830033" y="2664554"/>
            <a:ext cx="77135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Set the </a:t>
            </a:r>
            <a:r>
              <a:rPr lang="fr-FR" sz="1300" dirty="0" err="1" smtClean="0"/>
              <a:t>regulatory</a:t>
            </a:r>
            <a:r>
              <a:rPr lang="fr-FR" sz="1300" dirty="0" smtClean="0"/>
              <a:t> agenda </a:t>
            </a:r>
            <a:r>
              <a:rPr lang="fr-FR" sz="1300" dirty="0" smtClean="0">
                <a:sym typeface="Wingdings"/>
              </a:rPr>
              <a:t> </a:t>
            </a:r>
            <a:r>
              <a:rPr lang="fr-FR" sz="1300" dirty="0" err="1" smtClean="0">
                <a:sym typeface="Wingdings"/>
              </a:rPr>
              <a:t>motivate</a:t>
            </a:r>
            <a:r>
              <a:rPr lang="fr-FR" sz="1300" dirty="0" smtClean="0">
                <a:sym typeface="Wingdings"/>
              </a:rPr>
              <a:t> </a:t>
            </a:r>
            <a:r>
              <a:rPr lang="fr-FR" sz="1300" dirty="0" err="1" smtClean="0">
                <a:sym typeface="Wingdings"/>
              </a:rPr>
              <a:t>firms</a:t>
            </a:r>
            <a:r>
              <a:rPr lang="fr-FR" sz="1300" dirty="0" smtClean="0">
                <a:sym typeface="Wingdings"/>
              </a:rPr>
              <a:t> to </a:t>
            </a:r>
            <a:r>
              <a:rPr lang="fr-FR" sz="1300" dirty="0" err="1" smtClean="0">
                <a:sym typeface="Wingdings"/>
              </a:rPr>
              <a:t>bring</a:t>
            </a:r>
            <a:r>
              <a:rPr lang="fr-FR" sz="1300" dirty="0" smtClean="0">
                <a:sym typeface="Wingdings"/>
              </a:rPr>
              <a:t> innovation in the </a:t>
            </a:r>
            <a:r>
              <a:rPr lang="fr-FR" sz="1300" dirty="0" err="1" smtClean="0">
                <a:sym typeface="Wingdings"/>
              </a:rPr>
              <a:t>financial</a:t>
            </a:r>
            <a:r>
              <a:rPr lang="fr-FR" sz="1300" dirty="0">
                <a:sym typeface="Wingdings"/>
              </a:rPr>
              <a:t> </a:t>
            </a:r>
            <a:r>
              <a:rPr lang="fr-FR" sz="1300" dirty="0" smtClean="0">
                <a:sym typeface="Wingdings"/>
              </a:rPr>
              <a:t>services </a:t>
            </a:r>
            <a:r>
              <a:rPr lang="fr-FR" sz="1300" dirty="0" err="1" smtClean="0">
                <a:sym typeface="Wingdings"/>
              </a:rPr>
              <a:t>market</a:t>
            </a:r>
            <a:endParaRPr lang="fr-FR" sz="1300" dirty="0"/>
          </a:p>
        </p:txBody>
      </p:sp>
      <p:sp>
        <p:nvSpPr>
          <p:cNvPr id="21" name="Right Arrow 46"/>
          <p:cNvSpPr/>
          <p:nvPr/>
        </p:nvSpPr>
        <p:spPr>
          <a:xfrm>
            <a:off x="352290" y="3760030"/>
            <a:ext cx="446488" cy="173444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ZoneTexte 5"/>
          <p:cNvSpPr txBox="1"/>
          <p:nvPr/>
        </p:nvSpPr>
        <p:spPr>
          <a:xfrm>
            <a:off x="1094509" y="3672780"/>
            <a:ext cx="627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Regulation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maintain</a:t>
            </a:r>
            <a:r>
              <a:rPr lang="fr-FR" dirty="0" smtClean="0"/>
              <a:t> and </a:t>
            </a:r>
            <a:r>
              <a:rPr lang="fr-FR" dirty="0" err="1" smtClean="0"/>
              <a:t>foster</a:t>
            </a:r>
            <a:r>
              <a:rPr lang="fr-FR" dirty="0" smtClean="0"/>
              <a:t> </a:t>
            </a:r>
            <a:r>
              <a:rPr lang="fr-FR" dirty="0" err="1" smtClean="0"/>
              <a:t>stability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Fintech</a:t>
            </a:r>
            <a:r>
              <a:rPr lang="fr-FR" dirty="0" smtClean="0"/>
              <a:t> </a:t>
            </a:r>
            <a:r>
              <a:rPr lang="fr-FR" dirty="0" err="1" smtClean="0"/>
              <a:t>brings</a:t>
            </a:r>
            <a:r>
              <a:rPr lang="fr-FR" dirty="0" smtClean="0"/>
              <a:t> </a:t>
            </a:r>
            <a:r>
              <a:rPr lang="fr-FR" dirty="0" err="1" smtClean="0"/>
              <a:t>modernization</a:t>
            </a:r>
            <a:r>
              <a:rPr lang="fr-FR" dirty="0" smtClean="0"/>
              <a:t> in the </a:t>
            </a:r>
            <a:r>
              <a:rPr lang="fr-FR" dirty="0" err="1" smtClean="0"/>
              <a:t>financial</a:t>
            </a:r>
            <a:r>
              <a:rPr lang="fr-FR" dirty="0" smtClean="0"/>
              <a:t> system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4642550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702560" y="546497"/>
            <a:ext cx="2750002" cy="377036"/>
          </a:xfrm>
          <a:prstGeom prst="rect">
            <a:avLst/>
          </a:prstGeom>
          <a:noFill/>
        </p:spPr>
        <p:txBody>
          <a:bodyPr wrap="none" lIns="68589" tIns="34295" rIns="68589" bIns="34295">
            <a:spAutoFit/>
          </a:bodyPr>
          <a:lstStyle/>
          <a:p>
            <a:pPr defTabSz="879176"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Objectives of regulators</a:t>
            </a:r>
          </a:p>
        </p:txBody>
      </p:sp>
      <p:sp>
        <p:nvSpPr>
          <p:cNvPr id="98" name="Shape 2716"/>
          <p:cNvSpPr/>
          <p:nvPr/>
        </p:nvSpPr>
        <p:spPr>
          <a:xfrm>
            <a:off x="8005005" y="354359"/>
            <a:ext cx="538537" cy="538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lIns="101600" tIns="101600" rIns="101600" bIns="101600" anchor="ctr"/>
          <a:lstStyle/>
          <a:p>
            <a:pPr defTabSz="685891">
              <a:buClr>
                <a:srgbClr val="000000"/>
              </a:buClr>
              <a:defRPr sz="36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uFill>
                <a:solidFill/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Image 18" descr="icon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747" y="400150"/>
            <a:ext cx="403703" cy="403703"/>
          </a:xfrm>
          <a:prstGeom prst="rect">
            <a:avLst/>
          </a:prstGeom>
        </p:spPr>
      </p:pic>
      <p:cxnSp>
        <p:nvCxnSpPr>
          <p:cNvPr id="20" name="Straight Connector 57"/>
          <p:cNvCxnSpPr/>
          <p:nvPr/>
        </p:nvCxnSpPr>
        <p:spPr>
          <a:xfrm>
            <a:off x="142421" y="976059"/>
            <a:ext cx="885643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830033" y="1464772"/>
            <a:ext cx="58674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Cooperation </a:t>
            </a:r>
            <a:r>
              <a:rPr lang="en-US" sz="1300" dirty="0" smtClean="0">
                <a:sym typeface="Wingdings"/>
              </a:rPr>
              <a:t> positive outcomes can be achieved thanks to constructive dialogues</a:t>
            </a:r>
            <a:endParaRPr lang="en-US" sz="1300" dirty="0"/>
          </a:p>
        </p:txBody>
      </p:sp>
      <p:sp>
        <p:nvSpPr>
          <p:cNvPr id="30" name="Oval 6"/>
          <p:cNvSpPr/>
          <p:nvPr/>
        </p:nvSpPr>
        <p:spPr>
          <a:xfrm>
            <a:off x="493970" y="1512029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3" name="ZoneTexte 2"/>
          <p:cNvSpPr txBox="1"/>
          <p:nvPr/>
        </p:nvSpPr>
        <p:spPr>
          <a:xfrm>
            <a:off x="830033" y="2055395"/>
            <a:ext cx="59382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Approachability </a:t>
            </a:r>
            <a:r>
              <a:rPr lang="en-US" sz="1300" dirty="0" smtClean="0">
                <a:sym typeface="Wingdings"/>
              </a:rPr>
              <a:t> important for investors to have a point of contact with regulators </a:t>
            </a:r>
            <a:endParaRPr lang="en-US" sz="1300" dirty="0"/>
          </a:p>
        </p:txBody>
      </p:sp>
      <p:sp>
        <p:nvSpPr>
          <p:cNvPr id="48" name="Oval 6"/>
          <p:cNvSpPr/>
          <p:nvPr/>
        </p:nvSpPr>
        <p:spPr>
          <a:xfrm>
            <a:off x="480115" y="2103775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15" name="Oval 6"/>
          <p:cNvSpPr/>
          <p:nvPr/>
        </p:nvSpPr>
        <p:spPr>
          <a:xfrm>
            <a:off x="511899" y="2103775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18" name="Oval 6"/>
          <p:cNvSpPr/>
          <p:nvPr/>
        </p:nvSpPr>
        <p:spPr>
          <a:xfrm>
            <a:off x="505417" y="2692302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5" name="ZoneTexte 4"/>
          <p:cNvSpPr txBox="1"/>
          <p:nvPr/>
        </p:nvSpPr>
        <p:spPr>
          <a:xfrm>
            <a:off x="816178" y="2664554"/>
            <a:ext cx="77135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err="1" smtClean="0"/>
              <a:t>Reliability</a:t>
            </a:r>
            <a:r>
              <a:rPr lang="fr-FR" sz="1300" dirty="0" smtClean="0"/>
              <a:t> &amp; </a:t>
            </a:r>
            <a:r>
              <a:rPr lang="fr-FR" sz="1300" dirty="0" err="1" smtClean="0"/>
              <a:t>Commitment</a:t>
            </a:r>
            <a:r>
              <a:rPr lang="fr-FR" sz="1300" dirty="0" smtClean="0"/>
              <a:t> </a:t>
            </a:r>
            <a:r>
              <a:rPr lang="fr-FR" sz="1300" dirty="0" smtClean="0">
                <a:sym typeface="Wingdings"/>
              </a:rPr>
              <a:t> binding </a:t>
            </a:r>
            <a:r>
              <a:rPr lang="fr-FR" sz="1300" dirty="0" err="1" smtClean="0">
                <a:sym typeface="Wingdings"/>
              </a:rPr>
              <a:t>responses</a:t>
            </a:r>
            <a:r>
              <a:rPr lang="fr-FR" sz="1300" dirty="0" smtClean="0">
                <a:sym typeface="Wingdings"/>
              </a:rPr>
              <a:t> to </a:t>
            </a:r>
            <a:r>
              <a:rPr lang="fr-FR" sz="1300" dirty="0" err="1" smtClean="0">
                <a:sym typeface="Wingdings"/>
              </a:rPr>
              <a:t>decrease</a:t>
            </a:r>
            <a:r>
              <a:rPr lang="fr-FR" sz="1300" dirty="0" smtClean="0">
                <a:sym typeface="Wingdings"/>
              </a:rPr>
              <a:t> the business </a:t>
            </a:r>
            <a:r>
              <a:rPr lang="fr-FR" sz="1300" dirty="0" err="1" smtClean="0">
                <a:sym typeface="Wingdings"/>
              </a:rPr>
              <a:t>risk</a:t>
            </a:r>
            <a:r>
              <a:rPr lang="fr-FR" sz="1300" dirty="0" smtClean="0">
                <a:sym typeface="Wingdings"/>
              </a:rPr>
              <a:t> of startups</a:t>
            </a:r>
            <a:endParaRPr lang="fr-FR" sz="1300" dirty="0"/>
          </a:p>
        </p:txBody>
      </p:sp>
      <p:sp>
        <p:nvSpPr>
          <p:cNvPr id="16" name="Oval 6"/>
          <p:cNvSpPr/>
          <p:nvPr/>
        </p:nvSpPr>
        <p:spPr>
          <a:xfrm>
            <a:off x="505414" y="3301909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4" name="ZoneTexte 3"/>
          <p:cNvSpPr txBox="1"/>
          <p:nvPr/>
        </p:nvSpPr>
        <p:spPr>
          <a:xfrm>
            <a:off x="830033" y="3301909"/>
            <a:ext cx="72517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err="1" smtClean="0"/>
              <a:t>Timeliness</a:t>
            </a:r>
            <a:r>
              <a:rPr lang="fr-FR" sz="1300" dirty="0" smtClean="0"/>
              <a:t> </a:t>
            </a:r>
            <a:r>
              <a:rPr lang="fr-FR" sz="1300" dirty="0" smtClean="0">
                <a:sym typeface="Wingdings"/>
              </a:rPr>
              <a:t> </a:t>
            </a:r>
            <a:r>
              <a:rPr lang="fr-FR" sz="1300" dirty="0" err="1" smtClean="0">
                <a:sym typeface="Wingdings"/>
              </a:rPr>
              <a:t>shorter</a:t>
            </a:r>
            <a:r>
              <a:rPr lang="fr-FR" sz="1300" dirty="0" smtClean="0">
                <a:sym typeface="Wingdings"/>
              </a:rPr>
              <a:t> </a:t>
            </a:r>
            <a:r>
              <a:rPr lang="fr-FR" sz="1300" dirty="0" err="1" smtClean="0">
                <a:sym typeface="Wingdings"/>
              </a:rPr>
              <a:t>internal</a:t>
            </a:r>
            <a:r>
              <a:rPr lang="fr-FR" sz="1300" dirty="0" smtClean="0">
                <a:sym typeface="Wingdings"/>
              </a:rPr>
              <a:t> </a:t>
            </a:r>
            <a:r>
              <a:rPr lang="fr-FR" sz="1300" dirty="0" err="1" smtClean="0">
                <a:sym typeface="Wingdings"/>
              </a:rPr>
              <a:t>processes</a:t>
            </a:r>
            <a:r>
              <a:rPr lang="fr-FR" sz="1300" dirty="0" smtClean="0">
                <a:sym typeface="Wingdings"/>
              </a:rPr>
              <a:t> to </a:t>
            </a:r>
            <a:r>
              <a:rPr lang="fr-FR" sz="1300" dirty="0" err="1" smtClean="0">
                <a:sym typeface="Wingdings"/>
              </a:rPr>
              <a:t>react</a:t>
            </a:r>
            <a:r>
              <a:rPr lang="fr-FR" sz="1300" dirty="0" smtClean="0">
                <a:sym typeface="Wingdings"/>
              </a:rPr>
              <a:t> </a:t>
            </a:r>
            <a:r>
              <a:rPr lang="fr-FR" sz="1300" dirty="0" err="1" smtClean="0">
                <a:sym typeface="Wingdings"/>
              </a:rPr>
              <a:t>faster</a:t>
            </a:r>
            <a:r>
              <a:rPr lang="fr-FR" sz="1300" dirty="0" smtClean="0">
                <a:sym typeface="Wingdings"/>
              </a:rPr>
              <a:t> to innovation</a:t>
            </a:r>
            <a:endParaRPr lang="fr-FR" sz="1300" dirty="0"/>
          </a:p>
        </p:txBody>
      </p:sp>
      <p:sp>
        <p:nvSpPr>
          <p:cNvPr id="17" name="Oval 6"/>
          <p:cNvSpPr/>
          <p:nvPr/>
        </p:nvSpPr>
        <p:spPr>
          <a:xfrm>
            <a:off x="505412" y="3856097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7" name="ZoneTexte 6"/>
          <p:cNvSpPr txBox="1"/>
          <p:nvPr/>
        </p:nvSpPr>
        <p:spPr>
          <a:xfrm>
            <a:off x="831270" y="3856097"/>
            <a:ext cx="75571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err="1" smtClean="0"/>
              <a:t>Harmonization</a:t>
            </a:r>
            <a:r>
              <a:rPr lang="fr-FR" sz="1300" dirty="0" smtClean="0"/>
              <a:t> </a:t>
            </a:r>
            <a:r>
              <a:rPr lang="fr-FR" sz="1300" dirty="0" smtClean="0">
                <a:sym typeface="Wingdings"/>
              </a:rPr>
              <a:t> to </a:t>
            </a:r>
            <a:r>
              <a:rPr lang="fr-FR" sz="1300" dirty="0" err="1" smtClean="0">
                <a:sym typeface="Wingdings"/>
              </a:rPr>
              <a:t>foster</a:t>
            </a:r>
            <a:r>
              <a:rPr lang="fr-FR" sz="1300" dirty="0" smtClean="0">
                <a:sym typeface="Wingdings"/>
              </a:rPr>
              <a:t> </a:t>
            </a:r>
            <a:r>
              <a:rPr lang="fr-FR" sz="1300" dirty="0" err="1" smtClean="0">
                <a:sym typeface="Wingdings"/>
              </a:rPr>
              <a:t>growth</a:t>
            </a:r>
            <a:r>
              <a:rPr lang="fr-FR" sz="1300" dirty="0" smtClean="0">
                <a:sym typeface="Wingdings"/>
              </a:rPr>
              <a:t> and to </a:t>
            </a:r>
            <a:r>
              <a:rPr lang="fr-FR" sz="1300" dirty="0" err="1" smtClean="0">
                <a:sym typeface="Wingdings"/>
              </a:rPr>
              <a:t>limit</a:t>
            </a:r>
            <a:r>
              <a:rPr lang="fr-FR" sz="1300" dirty="0" smtClean="0">
                <a:sym typeface="Wingdings"/>
              </a:rPr>
              <a:t> </a:t>
            </a:r>
            <a:r>
              <a:rPr lang="fr-FR" sz="1300" dirty="0" err="1" smtClean="0">
                <a:sym typeface="Wingdings"/>
              </a:rPr>
              <a:t>regulatory</a:t>
            </a:r>
            <a:r>
              <a:rPr lang="fr-FR" sz="1300" dirty="0" smtClean="0">
                <a:sym typeface="Wingdings"/>
              </a:rPr>
              <a:t> arbitrage</a:t>
            </a:r>
            <a:endParaRPr lang="fr-FR" sz="1300" dirty="0"/>
          </a:p>
        </p:txBody>
      </p:sp>
    </p:spTree>
    <p:extLst>
      <p:ext uri="{BB962C8B-B14F-4D97-AF65-F5344CB8AC3E}">
        <p14:creationId xmlns="" xmlns:p14="http://schemas.microsoft.com/office/powerpoint/2010/main" val="39036460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2716"/>
          <p:cNvSpPr/>
          <p:nvPr/>
        </p:nvSpPr>
        <p:spPr>
          <a:xfrm>
            <a:off x="8005005" y="354359"/>
            <a:ext cx="538537" cy="538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lIns="101600" tIns="101600" rIns="101600" bIns="101600" anchor="ctr"/>
          <a:lstStyle/>
          <a:p>
            <a:pPr defTabSz="685891">
              <a:buClr>
                <a:srgbClr val="000000"/>
              </a:buClr>
              <a:defRPr sz="36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uFill>
                <a:solidFill/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Straight Connector 57"/>
          <p:cNvCxnSpPr/>
          <p:nvPr/>
        </p:nvCxnSpPr>
        <p:spPr>
          <a:xfrm>
            <a:off x="142421" y="976059"/>
            <a:ext cx="885643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arrow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54" y="382808"/>
            <a:ext cx="447108" cy="447108"/>
          </a:xfrm>
          <a:prstGeom prst="rect">
            <a:avLst/>
          </a:prstGeom>
        </p:spPr>
      </p:pic>
      <p:sp>
        <p:nvSpPr>
          <p:cNvPr id="39" name="TextBox 81"/>
          <p:cNvSpPr txBox="1"/>
          <p:nvPr/>
        </p:nvSpPr>
        <p:spPr>
          <a:xfrm>
            <a:off x="702560" y="546497"/>
            <a:ext cx="1278653" cy="377036"/>
          </a:xfrm>
          <a:prstGeom prst="rect">
            <a:avLst/>
          </a:prstGeom>
          <a:noFill/>
        </p:spPr>
        <p:txBody>
          <a:bodyPr wrap="none" lIns="68589" tIns="34295" rIns="68589" bIns="34295">
            <a:spAutoFit/>
          </a:bodyPr>
          <a:lstStyle/>
          <a:p>
            <a:pPr defTabSz="879176"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Valuation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54230" y="1446795"/>
            <a:ext cx="77893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Fintech</a:t>
            </a:r>
            <a:r>
              <a:rPr lang="en-GB" dirty="0" smtClean="0"/>
              <a:t>: Two </a:t>
            </a:r>
            <a:r>
              <a:rPr lang="en-GB" b="1" dirty="0" smtClean="0"/>
              <a:t>comparative advantages </a:t>
            </a:r>
            <a:r>
              <a:rPr lang="en-GB" dirty="0" smtClean="0"/>
              <a:t>: Low costs and low regulatory constraints</a:t>
            </a:r>
          </a:p>
          <a:p>
            <a:endParaRPr lang="en-GB" dirty="0" smtClean="0"/>
          </a:p>
          <a:p>
            <a:r>
              <a:rPr lang="en-GB" b="1" dirty="0" smtClean="0"/>
              <a:t>Thanks to </a:t>
            </a:r>
            <a:r>
              <a:rPr lang="en-GB" dirty="0" smtClean="0"/>
              <a:t>light capital activities</a:t>
            </a:r>
          </a:p>
          <a:p>
            <a:endParaRPr lang="en-GB" dirty="0" smtClean="0"/>
          </a:p>
          <a:p>
            <a:r>
              <a:rPr lang="en-GB" b="1" dirty="0" smtClean="0"/>
              <a:t>Peer-to-peer lending, crowd funding:</a:t>
            </a:r>
          </a:p>
          <a:p>
            <a:endParaRPr lang="en-GB" b="1" dirty="0" smtClean="0"/>
          </a:p>
          <a:p>
            <a:r>
              <a:rPr lang="en-GB" dirty="0" smtClean="0"/>
              <a:t>they don’t hold risk in their balance sheets</a:t>
            </a:r>
          </a:p>
          <a:p>
            <a:endParaRPr lang="en-GB" dirty="0" smtClean="0"/>
          </a:p>
          <a:p>
            <a:r>
              <a:rPr lang="en-GB" dirty="0" smtClean="0"/>
              <a:t>       Avoid two traditional bank risks: maturity mismatch and leverage.</a:t>
            </a:r>
          </a:p>
          <a:p>
            <a:endParaRPr lang="en-GB" dirty="0" smtClean="0"/>
          </a:p>
          <a:p>
            <a:r>
              <a:rPr lang="en-GB" b="1" dirty="0" smtClean="0"/>
              <a:t>However: </a:t>
            </a:r>
            <a:r>
              <a:rPr lang="en-GB" dirty="0" smtClean="0"/>
              <a:t> untested credit model </a:t>
            </a:r>
            <a:endParaRPr lang="en-GB" dirty="0"/>
          </a:p>
        </p:txBody>
      </p:sp>
      <p:sp>
        <p:nvSpPr>
          <p:cNvPr id="7" name="Right Arrow 46"/>
          <p:cNvSpPr/>
          <p:nvPr/>
        </p:nvSpPr>
        <p:spPr>
          <a:xfrm>
            <a:off x="530986" y="3737995"/>
            <a:ext cx="446488" cy="173444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" name="Oval 6"/>
          <p:cNvSpPr/>
          <p:nvPr/>
        </p:nvSpPr>
        <p:spPr>
          <a:xfrm>
            <a:off x="493970" y="1512029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9" name="Oval 6"/>
          <p:cNvSpPr/>
          <p:nvPr/>
        </p:nvSpPr>
        <p:spPr>
          <a:xfrm>
            <a:off x="493970" y="2079572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10" name="Oval 6"/>
          <p:cNvSpPr/>
          <p:nvPr/>
        </p:nvSpPr>
        <p:spPr>
          <a:xfrm>
            <a:off x="493970" y="2616816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13" name="Rectangle 12"/>
          <p:cNvSpPr/>
          <p:nvPr/>
        </p:nvSpPr>
        <p:spPr>
          <a:xfrm rot="5400000" flipH="1">
            <a:off x="573671" y="4267090"/>
            <a:ext cx="100858" cy="260260"/>
          </a:xfrm>
          <a:prstGeom prst="rect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63449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2716"/>
          <p:cNvSpPr/>
          <p:nvPr/>
        </p:nvSpPr>
        <p:spPr>
          <a:xfrm>
            <a:off x="8005005" y="354359"/>
            <a:ext cx="538537" cy="538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lIns="101600" tIns="101600" rIns="101600" bIns="101600" anchor="ctr"/>
          <a:lstStyle/>
          <a:p>
            <a:pPr defTabSz="685891">
              <a:buClr>
                <a:srgbClr val="000000"/>
              </a:buClr>
              <a:defRPr sz="36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uFill>
                <a:solidFill/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Straight Connector 57"/>
          <p:cNvCxnSpPr/>
          <p:nvPr/>
        </p:nvCxnSpPr>
        <p:spPr>
          <a:xfrm>
            <a:off x="142421" y="976059"/>
            <a:ext cx="885643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arrow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54" y="382808"/>
            <a:ext cx="447108" cy="447108"/>
          </a:xfrm>
          <a:prstGeom prst="rect">
            <a:avLst/>
          </a:prstGeom>
        </p:spPr>
      </p:pic>
      <p:sp>
        <p:nvSpPr>
          <p:cNvPr id="39" name="TextBox 81"/>
          <p:cNvSpPr txBox="1"/>
          <p:nvPr/>
        </p:nvSpPr>
        <p:spPr>
          <a:xfrm>
            <a:off x="702560" y="546497"/>
            <a:ext cx="1278653" cy="377036"/>
          </a:xfrm>
          <a:prstGeom prst="rect">
            <a:avLst/>
          </a:prstGeom>
          <a:noFill/>
        </p:spPr>
        <p:txBody>
          <a:bodyPr wrap="none" lIns="68589" tIns="34295" rIns="68589" bIns="34295">
            <a:spAutoFit/>
          </a:bodyPr>
          <a:lstStyle/>
          <a:p>
            <a:pPr defTabSz="879176"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Valuation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20932" y="1251049"/>
            <a:ext cx="82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Two IPOs examples, both leader in their domain: 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337380" y="1878686"/>
            <a:ext cx="1258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err="1" smtClean="0"/>
              <a:t>Lending</a:t>
            </a:r>
            <a:r>
              <a:rPr lang="fr-FR" sz="1600" u="sng" dirty="0" smtClean="0"/>
              <a:t> Club</a:t>
            </a:r>
            <a:endParaRPr lang="fr-FR" sz="1600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4325895" y="1878686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err="1" smtClean="0"/>
              <a:t>OnDeck</a:t>
            </a:r>
            <a:endParaRPr lang="fr-FR" sz="1600" u="sng" dirty="0"/>
          </a:p>
        </p:txBody>
      </p:sp>
      <p:pic>
        <p:nvPicPr>
          <p:cNvPr id="12" name="Image 11" descr="Macintosh HD:Users:macbookpro:Desktop:LendingClub.png"/>
          <p:cNvPicPr/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1" y="2378345"/>
            <a:ext cx="3985527" cy="1807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Macintosh HD:Users:macbookpro:Desktop:OnDeck.png"/>
          <p:cNvPicPr/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895" y="2598656"/>
            <a:ext cx="3989539" cy="15875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377072" y="4483823"/>
            <a:ext cx="517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              Emphasize excessive reactions from investors</a:t>
            </a:r>
            <a:endParaRPr lang="en-GB" dirty="0"/>
          </a:p>
        </p:txBody>
      </p:sp>
      <p:sp>
        <p:nvSpPr>
          <p:cNvPr id="15" name="Right Arrow 46"/>
          <p:cNvSpPr/>
          <p:nvPr/>
        </p:nvSpPr>
        <p:spPr>
          <a:xfrm>
            <a:off x="520932" y="4620918"/>
            <a:ext cx="446488" cy="173444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ZoneTexte 8"/>
          <p:cNvSpPr txBox="1"/>
          <p:nvPr/>
        </p:nvSpPr>
        <p:spPr>
          <a:xfrm>
            <a:off x="337380" y="4126703"/>
            <a:ext cx="1283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i="1" dirty="0" smtClean="0"/>
              <a:t>Source: Google finance</a:t>
            </a:r>
            <a:endParaRPr lang="fr-FR" sz="900" i="1" dirty="0"/>
          </a:p>
        </p:txBody>
      </p:sp>
      <p:sp>
        <p:nvSpPr>
          <p:cNvPr id="14" name="Oval 6"/>
          <p:cNvSpPr/>
          <p:nvPr/>
        </p:nvSpPr>
        <p:spPr>
          <a:xfrm>
            <a:off x="208352" y="1327363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</p:spTree>
    <p:extLst>
      <p:ext uri="{BB962C8B-B14F-4D97-AF65-F5344CB8AC3E}">
        <p14:creationId xmlns="" xmlns:p14="http://schemas.microsoft.com/office/powerpoint/2010/main" val="1000530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702560" y="546497"/>
            <a:ext cx="1534884" cy="377036"/>
          </a:xfrm>
          <a:prstGeom prst="rect">
            <a:avLst/>
          </a:prstGeom>
          <a:noFill/>
        </p:spPr>
        <p:txBody>
          <a:bodyPr wrap="none" lIns="68589" tIns="34295" rIns="68589" bIns="34295">
            <a:spAutoFit/>
          </a:bodyPr>
          <a:lstStyle/>
          <a:p>
            <a:pPr defTabSz="879176"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Conclusion</a:t>
            </a:r>
          </a:p>
        </p:txBody>
      </p:sp>
      <p:sp>
        <p:nvSpPr>
          <p:cNvPr id="98" name="Shape 2716"/>
          <p:cNvSpPr/>
          <p:nvPr/>
        </p:nvSpPr>
        <p:spPr>
          <a:xfrm>
            <a:off x="8005005" y="354359"/>
            <a:ext cx="538537" cy="538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lIns="101600" tIns="101600" rIns="101600" bIns="101600" anchor="ctr"/>
          <a:lstStyle/>
          <a:p>
            <a:pPr defTabSz="685891">
              <a:buClr>
                <a:srgbClr val="000000"/>
              </a:buClr>
              <a:defRPr sz="36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uFill>
                <a:solidFill/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Straight Connector 57"/>
          <p:cNvCxnSpPr/>
          <p:nvPr/>
        </p:nvCxnSpPr>
        <p:spPr>
          <a:xfrm>
            <a:off x="142421" y="976059"/>
            <a:ext cx="885643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to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17" y="384215"/>
            <a:ext cx="430335" cy="4303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2421" y="4484287"/>
            <a:ext cx="8856436" cy="46037"/>
          </a:xfrm>
          <a:prstGeom prst="rect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10" name="Rounded Rectangle 19"/>
          <p:cNvSpPr/>
          <p:nvPr/>
        </p:nvSpPr>
        <p:spPr>
          <a:xfrm>
            <a:off x="396315" y="1309400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80438" y="1186854"/>
            <a:ext cx="541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Rapid growth and expansion of </a:t>
            </a:r>
            <a:r>
              <a:rPr lang="en-US" sz="1400" dirty="0" err="1" smtClean="0"/>
              <a:t>FinTech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/>
              </a:rPr>
              <a:t> Massive challenge for Banks</a:t>
            </a:r>
            <a:endParaRPr lang="en-US" sz="1400" dirty="0"/>
          </a:p>
        </p:txBody>
      </p:sp>
      <p:sp>
        <p:nvSpPr>
          <p:cNvPr id="14" name="Rounded Rectangle 19"/>
          <p:cNvSpPr/>
          <p:nvPr/>
        </p:nvSpPr>
        <p:spPr>
          <a:xfrm>
            <a:off x="396315" y="1763921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80438" y="1641375"/>
            <a:ext cx="5615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Many Departments inside banks are threaten by technological innovations</a:t>
            </a:r>
            <a:endParaRPr lang="en-US" sz="1400" dirty="0"/>
          </a:p>
        </p:txBody>
      </p:sp>
      <p:sp>
        <p:nvSpPr>
          <p:cNvPr id="16" name="Rounded Rectangle 19"/>
          <p:cNvSpPr/>
          <p:nvPr/>
        </p:nvSpPr>
        <p:spPr>
          <a:xfrm>
            <a:off x="396315" y="2192770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80438" y="2070224"/>
            <a:ext cx="3122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Different solutions need to be consider:</a:t>
            </a:r>
            <a:endParaRPr lang="en-US" sz="1400" dirty="0"/>
          </a:p>
        </p:txBody>
      </p:sp>
      <p:sp>
        <p:nvSpPr>
          <p:cNvPr id="22" name="Accolade fermante 21"/>
          <p:cNvSpPr/>
          <p:nvPr/>
        </p:nvSpPr>
        <p:spPr>
          <a:xfrm rot="10800000">
            <a:off x="3602555" y="2042766"/>
            <a:ext cx="338667" cy="1099322"/>
          </a:xfrm>
          <a:prstGeom prst="rightBrace">
            <a:avLst>
              <a:gd name="adj1" fmla="val 8333"/>
              <a:gd name="adj2" fmla="val 811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3939745" y="2042766"/>
            <a:ext cx="35637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Partnership</a:t>
            </a:r>
            <a:endParaRPr lang="en-US" sz="1300" dirty="0"/>
          </a:p>
        </p:txBody>
      </p:sp>
      <p:sp>
        <p:nvSpPr>
          <p:cNvPr id="24" name="ZoneTexte 23"/>
          <p:cNvSpPr txBox="1"/>
          <p:nvPr/>
        </p:nvSpPr>
        <p:spPr>
          <a:xfrm>
            <a:off x="3939745" y="2335154"/>
            <a:ext cx="35637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Acquisition</a:t>
            </a:r>
            <a:endParaRPr lang="en-US" sz="13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939745" y="2649645"/>
            <a:ext cx="35637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Changes / Improvement of strategies and business model</a:t>
            </a:r>
            <a:endParaRPr lang="en-US" sz="1300" dirty="0"/>
          </a:p>
        </p:txBody>
      </p:sp>
      <p:sp>
        <p:nvSpPr>
          <p:cNvPr id="27" name="Rounded Rectangle 19"/>
          <p:cNvSpPr/>
          <p:nvPr/>
        </p:nvSpPr>
        <p:spPr>
          <a:xfrm>
            <a:off x="396315" y="3528053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80438" y="3405507"/>
            <a:ext cx="3955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Monitor the evolution of the Regulation for </a:t>
            </a:r>
            <a:r>
              <a:rPr lang="en-US" sz="1400" dirty="0" err="1" smtClean="0"/>
              <a:t>FinTech</a:t>
            </a:r>
            <a:endParaRPr lang="en-US" sz="1400" dirty="0"/>
          </a:p>
        </p:txBody>
      </p:sp>
      <p:sp>
        <p:nvSpPr>
          <p:cNvPr id="29" name="Rounded Rectangle 19"/>
          <p:cNvSpPr/>
          <p:nvPr/>
        </p:nvSpPr>
        <p:spPr>
          <a:xfrm>
            <a:off x="396315" y="3959205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480438" y="383665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Keep up-to-date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2859900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800" y="1789510"/>
            <a:ext cx="3727992" cy="438592"/>
          </a:xfrm>
          <a:prstGeom prst="rect">
            <a:avLst/>
          </a:prstGeom>
          <a:noFill/>
        </p:spPr>
        <p:txBody>
          <a:bodyPr wrap="none" lIns="68589" tIns="34295" rIns="68589" bIns="34295">
            <a:spAutoFit/>
          </a:bodyPr>
          <a:lstStyle/>
          <a:p>
            <a:pPr algn="ctr" defTabSz="879176">
              <a:defRPr/>
            </a:pP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Roboto" pitchFamily="2" charset="0"/>
              </a:rPr>
              <a:t>Thank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Roboto" pitchFamily="2" charset="0"/>
              </a:rPr>
              <a:t>you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Roboto" pitchFamily="2" charset="0"/>
              </a:rPr>
              <a:t>for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Roboto" pitchFamily="2" charset="0"/>
              </a:rPr>
              <a:t>your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Roboto" pitchFamily="2" charset="0"/>
              </a:rPr>
              <a:t>attention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+mj-lt"/>
              <a:ea typeface="Roboto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 rot="5400000">
            <a:off x="4529131" y="87541"/>
            <a:ext cx="33338" cy="4344531"/>
          </a:xfrm>
          <a:prstGeom prst="rect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879176">
              <a:defRPr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82803" y="2332435"/>
            <a:ext cx="2087970" cy="438592"/>
          </a:xfrm>
          <a:prstGeom prst="rect">
            <a:avLst/>
          </a:prstGeom>
          <a:noFill/>
        </p:spPr>
        <p:txBody>
          <a:bodyPr wrap="none" lIns="68589" tIns="34295" rIns="68589" bIns="34295">
            <a:spAutoFit/>
          </a:bodyPr>
          <a:lstStyle/>
          <a:p>
            <a:pPr algn="ctr" defTabSz="879176">
              <a:defRPr/>
            </a:pP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</a:rPr>
              <a:t>Any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</a:rPr>
              <a:t> </a:t>
            </a:r>
            <a:r>
              <a:rPr lang="de-D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</a:rPr>
              <a:t>Questions</a:t>
            </a:r>
            <a:r>
              <a:rPr lang="de-DE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</a:rPr>
              <a:t>?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40570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/>
          <p:nvPr/>
        </p:nvPicPr>
        <p:blipFill>
          <a:blip r:embed="rId2">
            <a:alphaModFix amt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012" y="271865"/>
            <a:ext cx="6826358" cy="455090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27623" y="0"/>
            <a:ext cx="1371957" cy="5143500"/>
          </a:xfrm>
          <a:prstGeom prst="rect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879176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5405" y="800100"/>
            <a:ext cx="1807356" cy="3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918" tIns="43959" rIns="87918" bIns="43959">
            <a:spAutoFit/>
          </a:bodyPr>
          <a:lstStyle>
            <a:lvl1pPr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5pPr>
            <a:lvl6pPr marL="2514600" indent="-228600" defTabSz="11715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6pPr>
            <a:lvl7pPr marL="2971800" indent="-228600" defTabSz="11715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7pPr>
            <a:lvl8pPr marL="3429000" indent="-228600" defTabSz="11715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8pPr>
            <a:lvl9pPr marL="3886200" indent="-228600" defTabSz="1171575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Open Sans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rgbClr val="F0534B"/>
                </a:solidFill>
                <a:latin typeface="Open Sans Extrabold" charset="0"/>
                <a:cs typeface="Open Sans Extrabold" charset="0"/>
              </a:rPr>
              <a:t>Table of content</a:t>
            </a:r>
            <a:endParaRPr lang="en-US" sz="1800" b="1" dirty="0">
              <a:cs typeface="Open Sans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42069" y="660798"/>
            <a:ext cx="913447" cy="639365"/>
            <a:chOff x="1389784" y="880724"/>
            <a:chExt cx="1216109" cy="852268"/>
          </a:xfrm>
        </p:grpSpPr>
        <p:sp>
          <p:nvSpPr>
            <p:cNvPr id="55" name="Oval 54"/>
            <p:cNvSpPr/>
            <p:nvPr/>
          </p:nvSpPr>
          <p:spPr>
            <a:xfrm>
              <a:off x="1389784" y="880724"/>
              <a:ext cx="853021" cy="8522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79176">
                <a:defRPr/>
              </a:pPr>
              <a:endParaRPr lang="en-US"/>
            </a:p>
          </p:txBody>
        </p:sp>
        <p:sp>
          <p:nvSpPr>
            <p:cNvPr id="40977" name="Rectangle 55"/>
            <p:cNvSpPr>
              <a:spLocks noChangeArrowheads="1"/>
            </p:cNvSpPr>
            <p:nvPr/>
          </p:nvSpPr>
          <p:spPr bwMode="auto">
            <a:xfrm>
              <a:off x="1488207" y="894792"/>
              <a:ext cx="1117686" cy="73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de-DE" sz="3000" dirty="0">
                  <a:solidFill>
                    <a:srgbClr val="F0534B"/>
                  </a:solidFill>
                  <a:latin typeface="FontAwesome" charset="0"/>
                </a:rPr>
                <a:t></a:t>
              </a:r>
              <a:endParaRPr lang="en-US" sz="3000" dirty="0">
                <a:solidFill>
                  <a:srgbClr val="F0534B"/>
                </a:solidFill>
                <a:latin typeface="FontAwesome" charset="0"/>
              </a:endParaRPr>
            </a:p>
          </p:txBody>
        </p:sp>
      </p:grpSp>
      <p:grpSp>
        <p:nvGrpSpPr>
          <p:cNvPr id="93" name="Group 2718"/>
          <p:cNvGrpSpPr/>
          <p:nvPr/>
        </p:nvGrpSpPr>
        <p:grpSpPr>
          <a:xfrm>
            <a:off x="2357647" y="1665766"/>
            <a:ext cx="384375" cy="384275"/>
            <a:chOff x="0" y="0"/>
            <a:chExt cx="2616200" cy="2616200"/>
          </a:xfrm>
          <a:solidFill>
            <a:srgbClr val="F0534B"/>
          </a:solidFill>
        </p:grpSpPr>
        <p:sp>
          <p:nvSpPr>
            <p:cNvPr id="94" name="Shape 2716"/>
            <p:cNvSpPr/>
            <p:nvPr/>
          </p:nvSpPr>
          <p:spPr>
            <a:xfrm>
              <a:off x="0" y="0"/>
              <a:ext cx="2616200" cy="26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101600" tIns="101600" rIns="101600" bIns="101600" anchor="ctr"/>
            <a:lstStyle/>
            <a:p>
              <a:pPr defTabSz="685891">
                <a:buClr>
                  <a:srgbClr val="000000"/>
                </a:buClr>
                <a:defRPr sz="3600"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 sz="9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2717"/>
            <p:cNvSpPr/>
            <p:nvPr/>
          </p:nvSpPr>
          <p:spPr>
            <a:xfrm>
              <a:off x="387405" y="44382"/>
              <a:ext cx="1657046" cy="2514466"/>
            </a:xfrm>
            <a:prstGeom prst="rect">
              <a:avLst/>
            </a:prstGeom>
            <a:noFill/>
            <a:ln w="25400" cap="rnd">
              <a:noFill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6200" tIns="76200" rIns="76200" bIns="76200">
              <a:spAutoFit/>
            </a:bodyPr>
            <a:lstStyle>
              <a:lvl1pPr algn="l" defTabSz="1600200">
                <a:buClr>
                  <a:srgbClr val="999999"/>
                </a:buClr>
                <a:buFont typeface="FontAwesome"/>
                <a:defRPr sz="9800">
                  <a:solidFill>
                    <a:srgbClr val="4DD8B5"/>
                  </a:solidFill>
                  <a:uFill>
                    <a:solidFill>
                      <a:srgbClr val="999999"/>
                    </a:solidFill>
                  </a:u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de-DE" sz="1400" dirty="0">
                  <a:solidFill>
                    <a:schemeClr val="accent1">
                      <a:lumMod val="20000"/>
                      <a:lumOff val="80000"/>
                    </a:schemeClr>
                  </a:solidFill>
                  <a:uFillTx/>
                  <a:latin typeface="FontAwesome" pitchFamily="50" charset="0"/>
                </a:rPr>
                <a:t></a:t>
              </a:r>
              <a:endParaRPr sz="14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97" name="Shape 2716"/>
          <p:cNvSpPr/>
          <p:nvPr/>
        </p:nvSpPr>
        <p:spPr>
          <a:xfrm>
            <a:off x="2345356" y="4152147"/>
            <a:ext cx="384375" cy="384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lIns="101600" tIns="101600" rIns="101600" bIns="101600" anchor="ctr"/>
          <a:lstStyle/>
          <a:p>
            <a:pPr defTabSz="685891">
              <a:buClr>
                <a:srgbClr val="000000"/>
              </a:buClr>
              <a:defRPr sz="36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uFill>
                <a:solidFill/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2716"/>
          <p:cNvSpPr/>
          <p:nvPr/>
        </p:nvSpPr>
        <p:spPr>
          <a:xfrm>
            <a:off x="2357647" y="2163043"/>
            <a:ext cx="384375" cy="384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lIns="101600" tIns="101600" rIns="101600" bIns="101600" anchor="ctr"/>
          <a:lstStyle/>
          <a:p>
            <a:pPr defTabSz="685891">
              <a:buClr>
                <a:srgbClr val="000000"/>
              </a:buClr>
              <a:defRPr sz="36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uFill>
                <a:solidFill/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2716"/>
          <p:cNvSpPr/>
          <p:nvPr/>
        </p:nvSpPr>
        <p:spPr>
          <a:xfrm>
            <a:off x="2357647" y="2660320"/>
            <a:ext cx="384375" cy="384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lIns="101600" tIns="101600" rIns="101600" bIns="101600" anchor="ctr"/>
          <a:lstStyle/>
          <a:p>
            <a:pPr defTabSz="685891">
              <a:buClr>
                <a:srgbClr val="000000"/>
              </a:buClr>
              <a:defRPr sz="36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uFill>
                <a:solidFill/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2716"/>
          <p:cNvSpPr/>
          <p:nvPr/>
        </p:nvSpPr>
        <p:spPr>
          <a:xfrm>
            <a:off x="2349000" y="3157597"/>
            <a:ext cx="384375" cy="384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lIns="101600" tIns="101600" rIns="101600" bIns="101600" anchor="ctr"/>
          <a:lstStyle/>
          <a:p>
            <a:pPr defTabSz="685891">
              <a:buClr>
                <a:srgbClr val="000000"/>
              </a:buClr>
              <a:defRPr sz="36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uFill>
                <a:solidFill/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2716"/>
          <p:cNvSpPr/>
          <p:nvPr/>
        </p:nvSpPr>
        <p:spPr>
          <a:xfrm>
            <a:off x="2357647" y="3654874"/>
            <a:ext cx="384375" cy="384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lIns="101600" tIns="101600" rIns="101600" bIns="101600" anchor="ctr"/>
          <a:lstStyle/>
          <a:p>
            <a:pPr defTabSz="685891">
              <a:buClr>
                <a:srgbClr val="000000"/>
              </a:buClr>
              <a:defRPr sz="36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uFill>
                <a:solidFill/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71384" y="1715697"/>
            <a:ext cx="1108760" cy="292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3585" tIns="53585" rIns="53585" bIns="53585" spcCol="28579" anchor="ctr">
            <a:spAutoFit/>
          </a:bodyPr>
          <a:lstStyle/>
          <a:p>
            <a:pPr defTabSz="438208" latinLnBrk="1" hangingPunct="0">
              <a:defRPr/>
            </a:pPr>
            <a:r>
              <a:rPr lang="de-DE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-Regular" panose="00000500000000000000" pitchFamily="50" charset="0"/>
                <a:sym typeface="Helvetica Light"/>
              </a:rPr>
              <a:t>Introduction</a:t>
            </a:r>
            <a:endParaRPr lang="de-DE" sz="1200" b="1" dirty="0">
              <a:solidFill>
                <a:schemeClr val="tx1">
                  <a:lumMod val="65000"/>
                  <a:lumOff val="35000"/>
                </a:schemeClr>
              </a:solidFill>
              <a:latin typeface="Montserrat-Regular" panose="00000500000000000000" pitchFamily="50" charset="0"/>
              <a:sym typeface="Helvetica Ligh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971384" y="3207550"/>
            <a:ext cx="2263967" cy="292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3585" tIns="53585" rIns="53585" bIns="53585" spcCol="28579" anchor="ctr">
            <a:spAutoFit/>
          </a:bodyPr>
          <a:lstStyle/>
          <a:p>
            <a:pPr defTabSz="438208" latinLnBrk="1" hangingPunct="0">
              <a:defRPr/>
            </a:pPr>
            <a:r>
              <a:rPr lang="de-DE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-Regular" panose="00000500000000000000" pitchFamily="50" charset="0"/>
                <a:sym typeface="Helvetica Light"/>
              </a:rPr>
              <a:t>Regulation</a:t>
            </a:r>
            <a:endParaRPr lang="de-DE" sz="1200" b="1" dirty="0">
              <a:solidFill>
                <a:schemeClr val="tx1">
                  <a:lumMod val="65000"/>
                  <a:lumOff val="35000"/>
                </a:schemeClr>
              </a:solidFill>
              <a:latin typeface="Montserrat-Regular" panose="00000500000000000000" pitchFamily="50" charset="0"/>
              <a:sym typeface="Helvetica Ligh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959474" y="4202317"/>
            <a:ext cx="2743915" cy="292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3585" tIns="53585" rIns="53585" bIns="53585" spcCol="28579" anchor="ctr">
            <a:spAutoFit/>
          </a:bodyPr>
          <a:lstStyle/>
          <a:p>
            <a:pPr defTabSz="438208" latinLnBrk="1" hangingPunct="0">
              <a:defRPr/>
            </a:pPr>
            <a:r>
              <a:rPr lang="de-DE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-Regular" panose="00000500000000000000" pitchFamily="50" charset="0"/>
                <a:sym typeface="Helvetica Light"/>
              </a:rPr>
              <a:t>Conclusion</a:t>
            </a:r>
            <a:endParaRPr lang="de-DE" sz="1200" b="1" dirty="0">
              <a:solidFill>
                <a:schemeClr val="tx1">
                  <a:lumMod val="65000"/>
                  <a:lumOff val="35000"/>
                </a:schemeClr>
              </a:solidFill>
              <a:latin typeface="Montserrat-Regular" panose="00000500000000000000" pitchFamily="50" charset="0"/>
              <a:sym typeface="Helvetica Ligh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71384" y="3704635"/>
            <a:ext cx="3038075" cy="292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3585" tIns="53585" rIns="53585" bIns="53585" spcCol="28579" anchor="ctr">
            <a:spAutoFit/>
          </a:bodyPr>
          <a:lstStyle/>
          <a:p>
            <a:pPr defTabSz="438208" latinLnBrk="1" hangingPunct="0">
              <a:defRPr/>
            </a:pPr>
            <a:r>
              <a:rPr lang="de-DE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-Regular" panose="00000500000000000000" pitchFamily="50" charset="0"/>
                <a:sym typeface="Helvetica Light"/>
              </a:rPr>
              <a:t>Valuation</a:t>
            </a:r>
            <a:endParaRPr lang="de-DE" sz="1200" b="1" dirty="0">
              <a:solidFill>
                <a:schemeClr val="tx1">
                  <a:lumMod val="65000"/>
                  <a:lumOff val="35000"/>
                </a:schemeClr>
              </a:solidFill>
              <a:latin typeface="Montserrat-Regular" panose="00000500000000000000" pitchFamily="50" charset="0"/>
              <a:sym typeface="Helvetica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971384" y="2710464"/>
            <a:ext cx="3681976" cy="292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53585" tIns="53585" rIns="53585" bIns="53585" spcCol="28579" anchor="ctr">
            <a:spAutoFit/>
          </a:bodyPr>
          <a:lstStyle/>
          <a:p>
            <a:pPr defTabSz="438208" latinLnBrk="1" hangingPunct="0">
              <a:defRPr/>
            </a:pPr>
            <a:r>
              <a:rPr lang="de-DE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-Regular" panose="00000500000000000000" pitchFamily="50" charset="0"/>
                <a:sym typeface="Helvetica Light"/>
              </a:rPr>
              <a:t>Threats</a:t>
            </a:r>
            <a:r>
              <a:rPr lang="de-DE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-Regular" panose="00000500000000000000" pitchFamily="50" charset="0"/>
                <a:sym typeface="Helvetica Light"/>
              </a:rPr>
              <a:t> </a:t>
            </a:r>
            <a:r>
              <a:rPr lang="de-DE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-Regular" panose="00000500000000000000" pitchFamily="50" charset="0"/>
                <a:sym typeface="Helvetica Light"/>
              </a:rPr>
              <a:t>and</a:t>
            </a:r>
            <a:r>
              <a:rPr lang="de-DE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-Regular" panose="00000500000000000000" pitchFamily="50" charset="0"/>
                <a:sym typeface="Helvetica Light"/>
              </a:rPr>
              <a:t> </a:t>
            </a:r>
            <a:r>
              <a:rPr lang="de-DE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-Regular" panose="00000500000000000000" pitchFamily="50" charset="0"/>
                <a:sym typeface="Helvetica Light"/>
              </a:rPr>
              <a:t>opportunities</a:t>
            </a:r>
            <a:r>
              <a:rPr lang="de-DE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-Regular" panose="00000500000000000000" pitchFamily="50" charset="0"/>
                <a:sym typeface="Helvetica Light"/>
              </a:rPr>
              <a:t> </a:t>
            </a:r>
            <a:r>
              <a:rPr lang="de-DE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-Regular" panose="00000500000000000000" pitchFamily="50" charset="0"/>
                <a:sym typeface="Helvetica Light"/>
              </a:rPr>
              <a:t>for</a:t>
            </a:r>
            <a:r>
              <a:rPr lang="de-DE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-Regular" panose="00000500000000000000" pitchFamily="50" charset="0"/>
                <a:sym typeface="Helvetica Light"/>
              </a:rPr>
              <a:t> </a:t>
            </a:r>
            <a:r>
              <a:rPr lang="de-DE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-Regular" panose="00000500000000000000" pitchFamily="50" charset="0"/>
                <a:sym typeface="Helvetica Light"/>
              </a:rPr>
              <a:t>banks</a:t>
            </a:r>
            <a:endParaRPr lang="de-DE" sz="1200" b="1" dirty="0">
              <a:solidFill>
                <a:schemeClr val="tx1">
                  <a:lumMod val="65000"/>
                  <a:lumOff val="35000"/>
                </a:schemeClr>
              </a:solidFill>
              <a:latin typeface="Montserrat-Regular" panose="00000500000000000000" pitchFamily="50" charset="0"/>
              <a:sym typeface="Helvetica Ligh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971384" y="2212783"/>
            <a:ext cx="3301272" cy="292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3585" tIns="53585" rIns="53585" bIns="53585" spcCol="28579" anchor="ctr">
            <a:spAutoFit/>
          </a:bodyPr>
          <a:lstStyle/>
          <a:p>
            <a:pPr defTabSz="438208" latinLnBrk="1" hangingPunct="0">
              <a:defRPr/>
            </a:pPr>
            <a:r>
              <a:rPr lang="de-DE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-Regular" panose="00000500000000000000" pitchFamily="50" charset="0"/>
                <a:sym typeface="Helvetica Light"/>
              </a:rPr>
              <a:t>Big Data</a:t>
            </a:r>
            <a:endParaRPr lang="de-DE" sz="1200" b="1" dirty="0">
              <a:solidFill>
                <a:schemeClr val="tx1">
                  <a:lumMod val="65000"/>
                  <a:lumOff val="35000"/>
                </a:schemeClr>
              </a:solidFill>
              <a:latin typeface="Montserrat-Regular" panose="00000500000000000000" pitchFamily="50" charset="0"/>
              <a:sym typeface="Helvetica Light"/>
            </a:endParaRPr>
          </a:p>
        </p:txBody>
      </p:sp>
      <p:pic>
        <p:nvPicPr>
          <p:cNvPr id="3" name="Image 2" descr="graph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73" y="2236259"/>
            <a:ext cx="287759" cy="287759"/>
          </a:xfrm>
          <a:prstGeom prst="rect">
            <a:avLst/>
          </a:prstGeom>
        </p:spPr>
      </p:pic>
      <p:pic>
        <p:nvPicPr>
          <p:cNvPr id="4" name="Image 3" descr="technolog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60" y="2738532"/>
            <a:ext cx="241516" cy="241516"/>
          </a:xfrm>
          <a:prstGeom prst="rect">
            <a:avLst/>
          </a:prstGeom>
        </p:spPr>
      </p:pic>
      <p:pic>
        <p:nvPicPr>
          <p:cNvPr id="5" name="Image 4" descr="icon(2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77" y="3207551"/>
            <a:ext cx="292692" cy="292692"/>
          </a:xfrm>
          <a:prstGeom prst="rect">
            <a:avLst/>
          </a:prstGeom>
        </p:spPr>
      </p:pic>
      <p:pic>
        <p:nvPicPr>
          <p:cNvPr id="6" name="Image 5" descr="arrow(1)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72" y="3689824"/>
            <a:ext cx="278997" cy="278997"/>
          </a:xfrm>
          <a:prstGeom prst="rect">
            <a:avLst/>
          </a:prstGeom>
        </p:spPr>
      </p:pic>
      <p:pic>
        <p:nvPicPr>
          <p:cNvPr id="8" name="Image 7" descr="too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255" y="4198747"/>
            <a:ext cx="300373" cy="3003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04873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702560" y="546497"/>
            <a:ext cx="1634320" cy="377036"/>
          </a:xfrm>
          <a:prstGeom prst="rect">
            <a:avLst/>
          </a:prstGeom>
          <a:noFill/>
        </p:spPr>
        <p:txBody>
          <a:bodyPr wrap="none" lIns="68589" tIns="34295" rIns="68589" bIns="34295">
            <a:spAutoFit/>
          </a:bodyPr>
          <a:lstStyle/>
          <a:p>
            <a:pPr defTabSz="879176"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Introduction</a:t>
            </a:r>
          </a:p>
        </p:txBody>
      </p:sp>
      <p:sp>
        <p:nvSpPr>
          <p:cNvPr id="98" name="Shape 2716"/>
          <p:cNvSpPr/>
          <p:nvPr/>
        </p:nvSpPr>
        <p:spPr>
          <a:xfrm>
            <a:off x="8005005" y="354359"/>
            <a:ext cx="538537" cy="538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lIns="101600" tIns="101600" rIns="101600" bIns="101600" anchor="ctr"/>
          <a:lstStyle/>
          <a:p>
            <a:pPr defTabSz="685891">
              <a:buClr>
                <a:srgbClr val="000000"/>
              </a:buClr>
              <a:defRPr sz="36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uFill>
                <a:solidFill/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Image 10" descr="libr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526" y="456245"/>
            <a:ext cx="335960" cy="335960"/>
          </a:xfrm>
          <a:prstGeom prst="rect">
            <a:avLst/>
          </a:prstGeom>
        </p:spPr>
      </p:pic>
      <p:cxnSp>
        <p:nvCxnSpPr>
          <p:cNvPr id="99" name="Straight Connector 57"/>
          <p:cNvCxnSpPr/>
          <p:nvPr/>
        </p:nvCxnSpPr>
        <p:spPr>
          <a:xfrm>
            <a:off x="142421" y="976059"/>
            <a:ext cx="885643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357226" y="1448315"/>
            <a:ext cx="42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dirty="0" err="1" smtClean="0"/>
              <a:t>FinTech</a:t>
            </a:r>
            <a:r>
              <a:rPr lang="fr-FR" dirty="0" smtClean="0"/>
              <a:t> </a:t>
            </a:r>
            <a:r>
              <a:rPr lang="en-GB" dirty="0" smtClean="0"/>
              <a:t>combine</a:t>
            </a:r>
            <a:r>
              <a:rPr lang="fr-FR" dirty="0" smtClean="0"/>
              <a:t> </a:t>
            </a:r>
            <a:r>
              <a:rPr lang="fr-FR" b="1" dirty="0" smtClean="0"/>
              <a:t>Finance</a:t>
            </a:r>
            <a:r>
              <a:rPr lang="fr-FR" dirty="0" smtClean="0"/>
              <a:t> and </a:t>
            </a:r>
            <a:r>
              <a:rPr lang="fr-FR" b="1" dirty="0" smtClean="0"/>
              <a:t>Technologies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57226" y="2071739"/>
            <a:ext cx="818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Start 65 years ago with credit card creation (1950s), ATMs (1960s) and electronic stock trading (1970)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357226" y="2757750"/>
            <a:ext cx="785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Strengthen with e-commerce development (2000s) and today face a new boom with mobile phone applications and social networks development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357226" y="3483440"/>
            <a:ext cx="859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User-friendly and high quality service in the same way it happens in </a:t>
            </a:r>
            <a:r>
              <a:rPr lang="en-GB" dirty="0"/>
              <a:t>o</a:t>
            </a:r>
            <a:r>
              <a:rPr lang="en-GB" dirty="0" smtClean="0"/>
              <a:t>ther sectors : transport, distribution and renting</a:t>
            </a:r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407933" y="4305263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dirty="0" smtClean="0"/>
              <a:t>What are the impacts on traditional banks ?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14905" y="1466351"/>
            <a:ext cx="45719" cy="354418"/>
          </a:xfrm>
          <a:prstGeom prst="rect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1507" y="2198957"/>
            <a:ext cx="45719" cy="354418"/>
          </a:xfrm>
          <a:prstGeom prst="rect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4905" y="2858302"/>
            <a:ext cx="45719" cy="354418"/>
          </a:xfrm>
          <a:prstGeom prst="rect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4905" y="3590907"/>
            <a:ext cx="45719" cy="354418"/>
          </a:xfrm>
          <a:prstGeom prst="rect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4905" y="4320177"/>
            <a:ext cx="45719" cy="354418"/>
          </a:xfrm>
          <a:prstGeom prst="rect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07090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702560" y="546497"/>
            <a:ext cx="1178841" cy="377036"/>
          </a:xfrm>
          <a:prstGeom prst="rect">
            <a:avLst/>
          </a:prstGeom>
          <a:noFill/>
        </p:spPr>
        <p:txBody>
          <a:bodyPr wrap="none" lIns="68589" tIns="34295" rIns="68589" bIns="34295">
            <a:spAutoFit/>
          </a:bodyPr>
          <a:lstStyle/>
          <a:p>
            <a:pPr defTabSz="879176"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Big Data</a:t>
            </a:r>
          </a:p>
        </p:txBody>
      </p:sp>
      <p:sp>
        <p:nvSpPr>
          <p:cNvPr id="98" name="Shape 2716"/>
          <p:cNvSpPr/>
          <p:nvPr/>
        </p:nvSpPr>
        <p:spPr>
          <a:xfrm>
            <a:off x="8005005" y="354359"/>
            <a:ext cx="538537" cy="538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lIns="101600" tIns="101600" rIns="101600" bIns="101600" anchor="ctr"/>
          <a:lstStyle/>
          <a:p>
            <a:pPr defTabSz="685891">
              <a:buClr>
                <a:srgbClr val="000000"/>
              </a:buClr>
              <a:defRPr sz="36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uFill>
                <a:solidFill/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Image 17" descr="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202" y="437567"/>
            <a:ext cx="401237" cy="401237"/>
          </a:xfrm>
          <a:prstGeom prst="rect">
            <a:avLst/>
          </a:prstGeom>
        </p:spPr>
      </p:pic>
      <p:cxnSp>
        <p:nvCxnSpPr>
          <p:cNvPr id="46" name="Straight Connector 57"/>
          <p:cNvCxnSpPr/>
          <p:nvPr/>
        </p:nvCxnSpPr>
        <p:spPr>
          <a:xfrm>
            <a:off x="142421" y="976059"/>
            <a:ext cx="885643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apple.png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1" y="1105114"/>
            <a:ext cx="1434290" cy="143429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837172" y="1945122"/>
            <a:ext cx="40703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Peer-to-peer lending: Data collection and analysis</a:t>
            </a:r>
            <a:endParaRPr lang="en-GB" sz="1500" dirty="0"/>
          </a:p>
        </p:txBody>
      </p:sp>
      <p:sp>
        <p:nvSpPr>
          <p:cNvPr id="8" name="Oval 6"/>
          <p:cNvSpPr/>
          <p:nvPr/>
        </p:nvSpPr>
        <p:spPr>
          <a:xfrm>
            <a:off x="2491015" y="1281968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9" name="Oval 6"/>
          <p:cNvSpPr/>
          <p:nvPr/>
        </p:nvSpPr>
        <p:spPr>
          <a:xfrm>
            <a:off x="2491015" y="2034783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4" name="ZoneTexte 3"/>
          <p:cNvSpPr txBox="1"/>
          <p:nvPr/>
        </p:nvSpPr>
        <p:spPr>
          <a:xfrm>
            <a:off x="2871224" y="1179383"/>
            <a:ext cx="51939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/>
              <a:t>Notion of big data: analyse and capture value from large and complex data sets</a:t>
            </a:r>
            <a:endParaRPr lang="en-GB" sz="1500" dirty="0"/>
          </a:p>
        </p:txBody>
      </p:sp>
      <p:sp>
        <p:nvSpPr>
          <p:cNvPr id="5" name="ZoneTexte 4"/>
          <p:cNvSpPr txBox="1"/>
          <p:nvPr/>
        </p:nvSpPr>
        <p:spPr>
          <a:xfrm>
            <a:off x="635069" y="2499830"/>
            <a:ext cx="17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Traditional</a:t>
            </a:r>
            <a:r>
              <a:rPr lang="fr-FR" b="1" dirty="0" smtClean="0"/>
              <a:t> Bank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379815" y="2499830"/>
            <a:ext cx="92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FinTech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3432070" y="3038209"/>
            <a:ext cx="45719" cy="3544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26031" y="3688193"/>
            <a:ext cx="45719" cy="3544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32058" y="3342162"/>
            <a:ext cx="45719" cy="3544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32070" y="2713144"/>
            <a:ext cx="45719" cy="3544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436610" y="3113728"/>
            <a:ext cx="2837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/>
              <a:t>- Basic credit scoring based on long term relationship</a:t>
            </a:r>
            <a:endParaRPr lang="en-GB" sz="15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806079" y="2829862"/>
            <a:ext cx="46602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- Information collected through various modern channels</a:t>
            </a:r>
            <a:endParaRPr lang="en-GB" sz="15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834945" y="3569153"/>
            <a:ext cx="54063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/>
              <a:t>- Other kind of </a:t>
            </a:r>
            <a:r>
              <a:rPr lang="en-GB" sz="1500" dirty="0" err="1" smtClean="0"/>
              <a:t>Fintech</a:t>
            </a:r>
            <a:r>
              <a:rPr lang="en-GB" sz="1500" dirty="0" smtClean="0"/>
              <a:t> will be able to generate additional data: Payment platform, assets management.</a:t>
            </a:r>
            <a:endParaRPr lang="en-GB" sz="15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8305" y="4239637"/>
            <a:ext cx="4839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             </a:t>
            </a:r>
            <a:r>
              <a:rPr lang="en-GB" sz="1500" dirty="0" smtClean="0"/>
              <a:t>Better knowledge of clients, better targeted services</a:t>
            </a:r>
            <a:endParaRPr lang="en-GB" sz="1500" dirty="0"/>
          </a:p>
        </p:txBody>
      </p:sp>
      <p:sp>
        <p:nvSpPr>
          <p:cNvPr id="22" name="Right Arrow 46"/>
          <p:cNvSpPr/>
          <p:nvPr/>
        </p:nvSpPr>
        <p:spPr>
          <a:xfrm>
            <a:off x="352290" y="4348803"/>
            <a:ext cx="446488" cy="173444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" name="Right Arrow 46"/>
          <p:cNvSpPr/>
          <p:nvPr/>
        </p:nvSpPr>
        <p:spPr>
          <a:xfrm>
            <a:off x="352290" y="4752026"/>
            <a:ext cx="446488" cy="173444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" name="ZoneTexte 18"/>
          <p:cNvSpPr txBox="1"/>
          <p:nvPr/>
        </p:nvSpPr>
        <p:spPr>
          <a:xfrm>
            <a:off x="870577" y="4636435"/>
            <a:ext cx="4238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Data security and personal information protection </a:t>
            </a:r>
            <a:r>
              <a:rPr lang="fr-FR" sz="1500" dirty="0" smtClean="0"/>
              <a:t>? </a:t>
            </a:r>
            <a:endParaRPr lang="fr-FR" sz="15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830259" y="3208208"/>
            <a:ext cx="50296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/>
              <a:t>- Data treatment with complex algorithms</a:t>
            </a:r>
            <a:endParaRPr lang="en-GB" sz="1500" dirty="0"/>
          </a:p>
        </p:txBody>
      </p:sp>
    </p:spTree>
    <p:extLst>
      <p:ext uri="{BB962C8B-B14F-4D97-AF65-F5344CB8AC3E}">
        <p14:creationId xmlns="" xmlns:p14="http://schemas.microsoft.com/office/powerpoint/2010/main" val="81599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702560" y="546497"/>
            <a:ext cx="4556169" cy="377036"/>
          </a:xfrm>
          <a:prstGeom prst="rect">
            <a:avLst/>
          </a:prstGeom>
          <a:noFill/>
        </p:spPr>
        <p:txBody>
          <a:bodyPr wrap="none" lIns="68589" tIns="34295" rIns="68589" bIns="34295">
            <a:spAutoFit/>
          </a:bodyPr>
          <a:lstStyle/>
          <a:p>
            <a:pPr defTabSz="879176"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Threats and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pportunities for Banks</a:t>
            </a:r>
          </a:p>
        </p:txBody>
      </p:sp>
      <p:sp>
        <p:nvSpPr>
          <p:cNvPr id="98" name="Shape 2716"/>
          <p:cNvSpPr/>
          <p:nvPr/>
        </p:nvSpPr>
        <p:spPr>
          <a:xfrm>
            <a:off x="8005005" y="354359"/>
            <a:ext cx="538537" cy="538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lIns="101600" tIns="101600" rIns="101600" bIns="101600" anchor="ctr"/>
          <a:lstStyle/>
          <a:p>
            <a:pPr defTabSz="685891">
              <a:buClr>
                <a:srgbClr val="000000"/>
              </a:buClr>
              <a:defRPr sz="36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uFill>
                <a:solidFill/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Image 19" descr="technolo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94" y="449039"/>
            <a:ext cx="333992" cy="333992"/>
          </a:xfrm>
          <a:prstGeom prst="rect">
            <a:avLst/>
          </a:prstGeom>
        </p:spPr>
      </p:pic>
      <p:cxnSp>
        <p:nvCxnSpPr>
          <p:cNvPr id="34" name="Straight Connector 57"/>
          <p:cNvCxnSpPr/>
          <p:nvPr/>
        </p:nvCxnSpPr>
        <p:spPr>
          <a:xfrm>
            <a:off x="142421" y="976059"/>
            <a:ext cx="885643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660843" y="3202256"/>
            <a:ext cx="136510" cy="138330"/>
          </a:xfrm>
          <a:prstGeom prst="ellipse">
            <a:avLst/>
          </a:prstGeom>
          <a:solidFill>
            <a:srgbClr val="EDEDED"/>
          </a:solidFill>
          <a:ln w="21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1312700" y="3220358"/>
            <a:ext cx="136510" cy="138330"/>
          </a:xfrm>
          <a:prstGeom prst="ellipse">
            <a:avLst/>
          </a:prstGeom>
          <a:solidFill>
            <a:srgbClr val="EDEDED"/>
          </a:solidFill>
          <a:ln w="21" cap="flat">
            <a:solidFill>
              <a:schemeClr val="accent2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1978239" y="3220358"/>
            <a:ext cx="137421" cy="138331"/>
          </a:xfrm>
          <a:prstGeom prst="ellipse">
            <a:avLst/>
          </a:prstGeom>
          <a:solidFill>
            <a:srgbClr val="EDEDED"/>
          </a:solidFill>
          <a:ln w="21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48"/>
          <p:cNvSpPr>
            <a:spLocks noChangeArrowheads="1"/>
          </p:cNvSpPr>
          <p:nvPr/>
        </p:nvSpPr>
        <p:spPr bwMode="auto">
          <a:xfrm>
            <a:off x="364895" y="2224930"/>
            <a:ext cx="767688" cy="38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4400">
              <a:lnSpc>
                <a:spcPct val="50000"/>
              </a:lnSpc>
              <a:defRPr/>
            </a:pPr>
            <a:r>
              <a:rPr 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+mn-ea"/>
                <a:cs typeface="Arial" pitchFamily="34" charset="0"/>
              </a:rPr>
              <a:t>2000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defTabSz="914400">
              <a:lnSpc>
                <a:spcPct val="150000"/>
              </a:lnSpc>
              <a:defRPr/>
            </a:pP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$447 m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cs typeface="Arial" pitchFamily="34" charset="0"/>
            </a:endParaRPr>
          </a:p>
        </p:txBody>
      </p:sp>
      <p:grpSp>
        <p:nvGrpSpPr>
          <p:cNvPr id="31" name="Group 2"/>
          <p:cNvGrpSpPr>
            <a:grpSpLocks/>
          </p:cNvGrpSpPr>
          <p:nvPr/>
        </p:nvGrpSpPr>
        <p:grpSpPr bwMode="auto">
          <a:xfrm>
            <a:off x="565753" y="2667083"/>
            <a:ext cx="349466" cy="527839"/>
            <a:chOff x="3004847" y="2971800"/>
            <a:chExt cx="609600" cy="920562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3004847" y="2971800"/>
              <a:ext cx="609600" cy="920562"/>
            </a:xfrm>
            <a:custGeom>
              <a:avLst/>
              <a:gdLst>
                <a:gd name="T0" fmla="*/ 272 w 272"/>
                <a:gd name="T1" fmla="*/ 136 h 411"/>
                <a:gd name="T2" fmla="*/ 136 w 272"/>
                <a:gd name="T3" fmla="*/ 411 h 411"/>
                <a:gd name="T4" fmla="*/ 0 w 272"/>
                <a:gd name="T5" fmla="*/ 136 h 411"/>
                <a:gd name="T6" fmla="*/ 136 w 272"/>
                <a:gd name="T7" fmla="*/ 0 h 411"/>
                <a:gd name="T8" fmla="*/ 272 w 272"/>
                <a:gd name="T9" fmla="*/ 136 h 4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" h="411">
                  <a:moveTo>
                    <a:pt x="272" y="136"/>
                  </a:moveTo>
                  <a:cubicBezTo>
                    <a:pt x="272" y="245"/>
                    <a:pt x="136" y="411"/>
                    <a:pt x="136" y="411"/>
                  </a:cubicBezTo>
                  <a:cubicBezTo>
                    <a:pt x="136" y="411"/>
                    <a:pt x="0" y="248"/>
                    <a:pt x="0" y="136"/>
                  </a:cubicBezTo>
                  <a:cubicBezTo>
                    <a:pt x="0" y="61"/>
                    <a:pt x="61" y="0"/>
                    <a:pt x="136" y="0"/>
                  </a:cubicBezTo>
                  <a:cubicBezTo>
                    <a:pt x="211" y="0"/>
                    <a:pt x="272" y="61"/>
                    <a:pt x="272" y="136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3085432" y="3052385"/>
              <a:ext cx="448431" cy="445586"/>
            </a:xfrm>
            <a:prstGeom prst="ellipse">
              <a:avLst/>
            </a:prstGeom>
            <a:solidFill>
              <a:srgbClr val="FAFAF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1212471" y="3376790"/>
            <a:ext cx="349466" cy="527839"/>
            <a:chOff x="4404156" y="4267200"/>
            <a:chExt cx="609600" cy="920562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 rot="10800000">
              <a:off x="4404156" y="4267200"/>
              <a:ext cx="609600" cy="920562"/>
            </a:xfrm>
            <a:custGeom>
              <a:avLst/>
              <a:gdLst/>
              <a:ahLst/>
              <a:cxnLst>
                <a:cxn ang="0">
                  <a:pos x="272" y="136"/>
                </a:cxn>
                <a:cxn ang="0">
                  <a:pos x="136" y="411"/>
                </a:cxn>
                <a:cxn ang="0">
                  <a:pos x="0" y="136"/>
                </a:cxn>
                <a:cxn ang="0">
                  <a:pos x="136" y="0"/>
                </a:cxn>
                <a:cxn ang="0">
                  <a:pos x="272" y="136"/>
                </a:cxn>
              </a:cxnLst>
              <a:rect l="0" t="0" r="r" b="b"/>
              <a:pathLst>
                <a:path w="272" h="411">
                  <a:moveTo>
                    <a:pt x="272" y="136"/>
                  </a:moveTo>
                  <a:cubicBezTo>
                    <a:pt x="272" y="245"/>
                    <a:pt x="136" y="411"/>
                    <a:pt x="136" y="411"/>
                  </a:cubicBezTo>
                  <a:cubicBezTo>
                    <a:pt x="136" y="411"/>
                    <a:pt x="0" y="248"/>
                    <a:pt x="0" y="136"/>
                  </a:cubicBezTo>
                  <a:cubicBezTo>
                    <a:pt x="0" y="61"/>
                    <a:pt x="61" y="0"/>
                    <a:pt x="136" y="0"/>
                  </a:cubicBezTo>
                  <a:cubicBezTo>
                    <a:pt x="211" y="0"/>
                    <a:pt x="272" y="61"/>
                    <a:pt x="272" y="1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17207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 rot="10800000">
              <a:off x="4484740" y="4661591"/>
              <a:ext cx="448431" cy="445586"/>
            </a:xfrm>
            <a:prstGeom prst="ellipse">
              <a:avLst/>
            </a:prstGeom>
            <a:solidFill>
              <a:srgbClr val="FAFAF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48"/>
          <p:cNvSpPr>
            <a:spLocks noChangeArrowheads="1"/>
          </p:cNvSpPr>
          <p:nvPr/>
        </p:nvSpPr>
        <p:spPr bwMode="auto">
          <a:xfrm>
            <a:off x="804902" y="3819964"/>
            <a:ext cx="1150519" cy="5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+mn-ea"/>
                <a:cs typeface="Arial" pitchFamily="34" charset="0"/>
              </a:rPr>
              <a:t>2013</a:t>
            </a:r>
            <a:endParaRPr lang="en-US" sz="1300" b="1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+mn-ea"/>
              <a:cs typeface="Arial" pitchFamily="34" charset="0"/>
            </a:endParaRPr>
          </a:p>
          <a:p>
            <a:pPr algn="ctr" defTabSz="914400">
              <a:defRPr/>
            </a:pP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+mn-ea"/>
                <a:cs typeface="Arial" pitchFamily="34" charset="0"/>
              </a:rPr>
              <a:t>$677 m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1545070" y="2108231"/>
            <a:ext cx="1020230" cy="5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cs typeface="Arial" pitchFamily="34" charset="0"/>
              </a:rPr>
              <a:t>2014</a:t>
            </a:r>
          </a:p>
          <a:p>
            <a:pPr algn="ctr" defTabSz="914400">
              <a:defRPr/>
            </a:pP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cs typeface="Arial" pitchFamily="34" charset="0"/>
              </a:rPr>
              <a:t>$12.00 m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872086" y="2667083"/>
            <a:ext cx="354321" cy="535173"/>
            <a:chOff x="8603671" y="2971800"/>
            <a:chExt cx="609600" cy="920562"/>
          </a:xfrm>
        </p:grpSpPr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8603671" y="2971800"/>
              <a:ext cx="609600" cy="920562"/>
            </a:xfrm>
            <a:custGeom>
              <a:avLst/>
              <a:gdLst>
                <a:gd name="T0" fmla="*/ 272 w 272"/>
                <a:gd name="T1" fmla="*/ 136 h 411"/>
                <a:gd name="T2" fmla="*/ 136 w 272"/>
                <a:gd name="T3" fmla="*/ 411 h 411"/>
                <a:gd name="T4" fmla="*/ 0 w 272"/>
                <a:gd name="T5" fmla="*/ 136 h 411"/>
                <a:gd name="T6" fmla="*/ 136 w 272"/>
                <a:gd name="T7" fmla="*/ 0 h 411"/>
                <a:gd name="T8" fmla="*/ 272 w 272"/>
                <a:gd name="T9" fmla="*/ 136 h 4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" h="411">
                  <a:moveTo>
                    <a:pt x="272" y="136"/>
                  </a:moveTo>
                  <a:cubicBezTo>
                    <a:pt x="272" y="245"/>
                    <a:pt x="136" y="411"/>
                    <a:pt x="136" y="411"/>
                  </a:cubicBezTo>
                  <a:cubicBezTo>
                    <a:pt x="136" y="411"/>
                    <a:pt x="0" y="248"/>
                    <a:pt x="0" y="136"/>
                  </a:cubicBezTo>
                  <a:cubicBezTo>
                    <a:pt x="0" y="61"/>
                    <a:pt x="61" y="0"/>
                    <a:pt x="136" y="0"/>
                  </a:cubicBezTo>
                  <a:cubicBezTo>
                    <a:pt x="211" y="0"/>
                    <a:pt x="272" y="61"/>
                    <a:pt x="272" y="13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8684256" y="3052385"/>
              <a:ext cx="448431" cy="445586"/>
            </a:xfrm>
            <a:prstGeom prst="ellipse">
              <a:avLst/>
            </a:prstGeom>
            <a:solidFill>
              <a:srgbClr val="FAFAF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337814" y="3287942"/>
            <a:ext cx="2083102" cy="0"/>
          </a:xfrm>
          <a:prstGeom prst="line">
            <a:avLst/>
          </a:prstGeom>
          <a:noFill/>
          <a:ln w="28">
            <a:solidFill>
              <a:srgbClr val="93939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2261981" y="3286798"/>
            <a:ext cx="497601" cy="1143"/>
          </a:xfrm>
          <a:prstGeom prst="line">
            <a:avLst/>
          </a:prstGeom>
          <a:noFill/>
          <a:ln w="28">
            <a:solidFill>
              <a:srgbClr val="939393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ounded Rectangle 19"/>
          <p:cNvSpPr/>
          <p:nvPr/>
        </p:nvSpPr>
        <p:spPr>
          <a:xfrm>
            <a:off x="337814" y="1453875"/>
            <a:ext cx="2421768" cy="316588"/>
          </a:xfrm>
          <a:prstGeom prst="roundRect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>
              <a:defRPr/>
            </a:pPr>
            <a:r>
              <a:rPr lang="de-DE" sz="1400" b="1" dirty="0" smtClean="0"/>
              <a:t>Global Investment In </a:t>
            </a:r>
            <a:r>
              <a:rPr lang="de-DE" sz="1400" b="1" dirty="0" err="1" smtClean="0"/>
              <a:t>FinTech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70491" y="1855934"/>
            <a:ext cx="4229718" cy="1432008"/>
          </a:xfrm>
          <a:prstGeom prst="rect">
            <a:avLst/>
          </a:prstGeom>
          <a:noFill/>
          <a:ln w="28575" cmpd="sng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19"/>
          <p:cNvSpPr/>
          <p:nvPr/>
        </p:nvSpPr>
        <p:spPr>
          <a:xfrm>
            <a:off x="3925092" y="2175230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9" name="Rounded Rectangle 19"/>
          <p:cNvSpPr/>
          <p:nvPr/>
        </p:nvSpPr>
        <p:spPr>
          <a:xfrm>
            <a:off x="3925092" y="2423288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1" name="Rounded Rectangle 19"/>
          <p:cNvSpPr/>
          <p:nvPr/>
        </p:nvSpPr>
        <p:spPr>
          <a:xfrm>
            <a:off x="3925949" y="2923960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3994561" y="1998925"/>
            <a:ext cx="3912431" cy="138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300" dirty="0" smtClean="0">
                <a:ea typeface="Arial" charset="0"/>
                <a:sym typeface="Wingdings"/>
              </a:rPr>
              <a:t>2014, global Investment have tripled</a:t>
            </a:r>
          </a:p>
          <a:p>
            <a:pPr algn="just">
              <a:lnSpc>
                <a:spcPct val="130000"/>
              </a:lnSpc>
            </a:pPr>
            <a:r>
              <a:rPr lang="en-US" sz="1300" dirty="0" smtClean="0">
                <a:ea typeface="Arial" charset="0"/>
                <a:sym typeface="Wingdings"/>
              </a:rPr>
              <a:t>Banks are the first one to be affected by the growing popularity of </a:t>
            </a:r>
            <a:r>
              <a:rPr lang="en-US" sz="1300" dirty="0" err="1" smtClean="0">
                <a:ea typeface="Arial" charset="0"/>
                <a:sym typeface="Wingdings"/>
              </a:rPr>
              <a:t>FinTech</a:t>
            </a:r>
            <a:endParaRPr lang="en-US" sz="1300" dirty="0" smtClean="0">
              <a:ea typeface="Arial" charset="0"/>
              <a:sym typeface="Wingdings"/>
            </a:endParaRPr>
          </a:p>
          <a:p>
            <a:pPr algn="just">
              <a:lnSpc>
                <a:spcPct val="130000"/>
              </a:lnSpc>
            </a:pPr>
            <a:r>
              <a:rPr lang="en-US" sz="1300" dirty="0" smtClean="0">
                <a:ea typeface="Arial" charset="0"/>
                <a:sym typeface="Wingdings"/>
              </a:rPr>
              <a:t>Various department are threaten</a:t>
            </a:r>
          </a:p>
          <a:p>
            <a:pPr algn="just">
              <a:lnSpc>
                <a:spcPct val="130000"/>
              </a:lnSpc>
            </a:pPr>
            <a:endParaRPr lang="en-US" sz="1300" dirty="0" smtClean="0">
              <a:ea typeface="Arial" charset="0"/>
              <a:sym typeface="Wingdings"/>
            </a:endParaRPr>
          </a:p>
        </p:txBody>
      </p:sp>
      <p:sp>
        <p:nvSpPr>
          <p:cNvPr id="54" name="Right Arrow 20"/>
          <p:cNvSpPr/>
          <p:nvPr/>
        </p:nvSpPr>
        <p:spPr>
          <a:xfrm>
            <a:off x="3770491" y="3904629"/>
            <a:ext cx="911531" cy="344932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ZoneTexte 4"/>
          <p:cNvSpPr txBox="1"/>
          <p:nvPr/>
        </p:nvSpPr>
        <p:spPr>
          <a:xfrm>
            <a:off x="4788680" y="3880229"/>
            <a:ext cx="359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Competitors or New Opportunities 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53873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324" y="3833968"/>
            <a:ext cx="1845528" cy="1227276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702560" y="546497"/>
            <a:ext cx="4556169" cy="377036"/>
          </a:xfrm>
          <a:prstGeom prst="rect">
            <a:avLst/>
          </a:prstGeom>
          <a:noFill/>
        </p:spPr>
        <p:txBody>
          <a:bodyPr wrap="none" lIns="68589" tIns="34295" rIns="68589" bIns="34295">
            <a:spAutoFit/>
          </a:bodyPr>
          <a:lstStyle/>
          <a:p>
            <a:pPr defTabSz="879176"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Threats and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pportunities for Banks</a:t>
            </a:r>
          </a:p>
        </p:txBody>
      </p:sp>
      <p:sp>
        <p:nvSpPr>
          <p:cNvPr id="98" name="Shape 2716"/>
          <p:cNvSpPr/>
          <p:nvPr/>
        </p:nvSpPr>
        <p:spPr>
          <a:xfrm>
            <a:off x="8005005" y="354359"/>
            <a:ext cx="538537" cy="538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lIns="101600" tIns="101600" rIns="101600" bIns="101600" anchor="ctr"/>
          <a:lstStyle/>
          <a:p>
            <a:pPr defTabSz="685891">
              <a:buClr>
                <a:srgbClr val="000000"/>
              </a:buClr>
              <a:defRPr sz="36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uFill>
                <a:solidFill/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Image 19" descr="technolog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94" y="449039"/>
            <a:ext cx="333992" cy="333992"/>
          </a:xfrm>
          <a:prstGeom prst="rect">
            <a:avLst/>
          </a:prstGeom>
        </p:spPr>
      </p:pic>
      <p:cxnSp>
        <p:nvCxnSpPr>
          <p:cNvPr id="34" name="Straight Connector 57"/>
          <p:cNvCxnSpPr/>
          <p:nvPr/>
        </p:nvCxnSpPr>
        <p:spPr>
          <a:xfrm>
            <a:off x="142421" y="976059"/>
            <a:ext cx="885643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19"/>
          <p:cNvSpPr/>
          <p:nvPr/>
        </p:nvSpPr>
        <p:spPr>
          <a:xfrm>
            <a:off x="142421" y="1063152"/>
            <a:ext cx="4290663" cy="316588"/>
          </a:xfrm>
          <a:prstGeom prst="roundRect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>
              <a:defRPr/>
            </a:pPr>
            <a:r>
              <a:rPr lang="de-DE" sz="1400" b="1" dirty="0" err="1" smtClean="0"/>
              <a:t>Crowdfundings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50" name="Rounded Rectangle 19"/>
          <p:cNvSpPr/>
          <p:nvPr/>
        </p:nvSpPr>
        <p:spPr>
          <a:xfrm>
            <a:off x="4677332" y="1057258"/>
            <a:ext cx="4315087" cy="316588"/>
          </a:xfrm>
          <a:prstGeom prst="roundRect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>
              <a:defRPr/>
            </a:pPr>
            <a:r>
              <a:rPr lang="de-DE" sz="1400" b="1" dirty="0" smtClean="0"/>
              <a:t>Peer-</a:t>
            </a:r>
            <a:r>
              <a:rPr lang="de-DE" sz="1400" b="1" dirty="0" err="1" smtClean="0"/>
              <a:t>To</a:t>
            </a:r>
            <a:r>
              <a:rPr lang="de-DE" sz="1400" b="1" dirty="0" smtClean="0"/>
              <a:t>-Peer </a:t>
            </a:r>
            <a:r>
              <a:rPr lang="de-DE" sz="1400" b="1" dirty="0" err="1" smtClean="0"/>
              <a:t>Lending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2421" y="1514051"/>
            <a:ext cx="4290663" cy="2319917"/>
          </a:xfrm>
          <a:prstGeom prst="rect">
            <a:avLst/>
          </a:prstGeom>
          <a:noFill/>
          <a:ln w="28575" cmpd="sng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677332" y="1514051"/>
            <a:ext cx="4290663" cy="2319917"/>
          </a:xfrm>
          <a:prstGeom prst="rect">
            <a:avLst/>
          </a:prstGeom>
          <a:noFill/>
          <a:ln w="28575" cmpd="sng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19"/>
          <p:cNvSpPr/>
          <p:nvPr/>
        </p:nvSpPr>
        <p:spPr>
          <a:xfrm>
            <a:off x="273598" y="1735667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" name="ZoneTexte 1"/>
          <p:cNvSpPr txBox="1"/>
          <p:nvPr/>
        </p:nvSpPr>
        <p:spPr>
          <a:xfrm>
            <a:off x="357605" y="1644173"/>
            <a:ext cx="4063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Allow projects that maybe can’t get a bank loan to benefit from external financing</a:t>
            </a:r>
            <a:endParaRPr lang="en-US" sz="1200" dirty="0"/>
          </a:p>
        </p:txBody>
      </p:sp>
      <p:sp>
        <p:nvSpPr>
          <p:cNvPr id="58" name="Rounded Rectangle 19"/>
          <p:cNvSpPr/>
          <p:nvPr/>
        </p:nvSpPr>
        <p:spPr>
          <a:xfrm>
            <a:off x="273598" y="3010837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9" name="ZoneTexte 58"/>
          <p:cNvSpPr txBox="1"/>
          <p:nvPr/>
        </p:nvSpPr>
        <p:spPr>
          <a:xfrm>
            <a:off x="369914" y="2918488"/>
            <a:ext cx="4063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Question the traditional banking system and its credit selection capacity</a:t>
            </a:r>
            <a:endParaRPr lang="en-US" sz="1200" dirty="0"/>
          </a:p>
        </p:txBody>
      </p:sp>
      <p:sp>
        <p:nvSpPr>
          <p:cNvPr id="60" name="Rounded Rectangle 19"/>
          <p:cNvSpPr/>
          <p:nvPr/>
        </p:nvSpPr>
        <p:spPr>
          <a:xfrm>
            <a:off x="273598" y="2549172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1" name="ZoneTexte 60"/>
          <p:cNvSpPr txBox="1"/>
          <p:nvPr/>
        </p:nvSpPr>
        <p:spPr>
          <a:xfrm>
            <a:off x="369914" y="2456823"/>
            <a:ext cx="4063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More transparent for lenders </a:t>
            </a:r>
            <a:r>
              <a:rPr lang="en-US" sz="1200" dirty="0" smtClean="0">
                <a:sym typeface="Wingdings"/>
              </a:rPr>
              <a:t></a:t>
            </a:r>
            <a:r>
              <a:rPr lang="en-US" sz="1200" dirty="0" smtClean="0"/>
              <a:t> they choose the amount they wish to invest and they directly know where it goes</a:t>
            </a:r>
            <a:endParaRPr lang="en-US" sz="1200" dirty="0"/>
          </a:p>
        </p:txBody>
      </p:sp>
      <p:sp>
        <p:nvSpPr>
          <p:cNvPr id="62" name="Rounded Rectangle 19"/>
          <p:cNvSpPr/>
          <p:nvPr/>
        </p:nvSpPr>
        <p:spPr>
          <a:xfrm>
            <a:off x="273598" y="3503906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3" name="ZoneTexte 62"/>
          <p:cNvSpPr txBox="1"/>
          <p:nvPr/>
        </p:nvSpPr>
        <p:spPr>
          <a:xfrm>
            <a:off x="369914" y="3411557"/>
            <a:ext cx="406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Reduction in the complexity of transactions</a:t>
            </a:r>
            <a:endParaRPr lang="en-US" sz="1200" dirty="0"/>
          </a:p>
        </p:txBody>
      </p:sp>
      <p:sp>
        <p:nvSpPr>
          <p:cNvPr id="64" name="Right Arrow 20"/>
          <p:cNvSpPr/>
          <p:nvPr/>
        </p:nvSpPr>
        <p:spPr>
          <a:xfrm>
            <a:off x="142421" y="4317598"/>
            <a:ext cx="911531" cy="314134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dirty="0"/>
          </a:p>
        </p:txBody>
      </p:sp>
      <p:sp>
        <p:nvSpPr>
          <p:cNvPr id="65" name="Rounded Rectangle 19"/>
          <p:cNvSpPr/>
          <p:nvPr/>
        </p:nvSpPr>
        <p:spPr>
          <a:xfrm>
            <a:off x="273598" y="2209089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6" name="ZoneTexte 65"/>
          <p:cNvSpPr txBox="1"/>
          <p:nvPr/>
        </p:nvSpPr>
        <p:spPr>
          <a:xfrm>
            <a:off x="369914" y="2116740"/>
            <a:ext cx="406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Straightforward</a:t>
            </a:r>
            <a:endParaRPr lang="en-US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1147962" y="4293178"/>
            <a:ext cx="2251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Acquisition / Partnership</a:t>
            </a:r>
            <a:endParaRPr lang="en-US" sz="1600" dirty="0"/>
          </a:p>
        </p:txBody>
      </p:sp>
      <p:sp>
        <p:nvSpPr>
          <p:cNvPr id="67" name="Rounded Rectangle 19"/>
          <p:cNvSpPr/>
          <p:nvPr/>
        </p:nvSpPr>
        <p:spPr>
          <a:xfrm>
            <a:off x="4761137" y="1734729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8" name="ZoneTexte 67"/>
          <p:cNvSpPr txBox="1"/>
          <p:nvPr/>
        </p:nvSpPr>
        <p:spPr>
          <a:xfrm>
            <a:off x="4845144" y="1643235"/>
            <a:ext cx="406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Challenging the core activity of a bank</a:t>
            </a:r>
            <a:endParaRPr lang="en-US" sz="1200" dirty="0"/>
          </a:p>
        </p:txBody>
      </p:sp>
      <p:sp>
        <p:nvSpPr>
          <p:cNvPr id="69" name="Rounded Rectangle 19"/>
          <p:cNvSpPr/>
          <p:nvPr/>
        </p:nvSpPr>
        <p:spPr>
          <a:xfrm>
            <a:off x="4761137" y="2062940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0" name="ZoneTexte 69"/>
          <p:cNvSpPr txBox="1"/>
          <p:nvPr/>
        </p:nvSpPr>
        <p:spPr>
          <a:xfrm>
            <a:off x="4845144" y="1971446"/>
            <a:ext cx="4063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Putting in relation borrowers with many lenders based on their risk aversion</a:t>
            </a:r>
            <a:endParaRPr lang="en-US" sz="1200" dirty="0"/>
          </a:p>
        </p:txBody>
      </p:sp>
      <p:sp>
        <p:nvSpPr>
          <p:cNvPr id="71" name="Rounded Rectangle 19"/>
          <p:cNvSpPr/>
          <p:nvPr/>
        </p:nvSpPr>
        <p:spPr>
          <a:xfrm>
            <a:off x="4761137" y="2548396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2" name="ZoneTexte 71"/>
          <p:cNvSpPr txBox="1"/>
          <p:nvPr/>
        </p:nvSpPr>
        <p:spPr>
          <a:xfrm>
            <a:off x="4845144" y="2456902"/>
            <a:ext cx="4063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Big Data is used for a more precise risk profile </a:t>
            </a:r>
            <a:r>
              <a:rPr lang="en-US" sz="1200" dirty="0" smtClean="0">
                <a:sym typeface="Wingdings"/>
              </a:rPr>
              <a:t> more efficient credit selection process</a:t>
            </a:r>
            <a:endParaRPr lang="en-US" sz="1200" dirty="0"/>
          </a:p>
        </p:txBody>
      </p:sp>
      <p:sp>
        <p:nvSpPr>
          <p:cNvPr id="73" name="Rounded Rectangle 19"/>
          <p:cNvSpPr/>
          <p:nvPr/>
        </p:nvSpPr>
        <p:spPr>
          <a:xfrm>
            <a:off x="4761137" y="3028238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4" name="ZoneTexte 73"/>
          <p:cNvSpPr txBox="1"/>
          <p:nvPr/>
        </p:nvSpPr>
        <p:spPr>
          <a:xfrm>
            <a:off x="4845144" y="2936744"/>
            <a:ext cx="406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Faster collection and treatment of the information</a:t>
            </a:r>
            <a:endParaRPr lang="en-US" sz="1200" dirty="0"/>
          </a:p>
        </p:txBody>
      </p:sp>
      <p:sp>
        <p:nvSpPr>
          <p:cNvPr id="77" name="Right Arrow 20"/>
          <p:cNvSpPr/>
          <p:nvPr/>
        </p:nvSpPr>
        <p:spPr>
          <a:xfrm>
            <a:off x="5617006" y="4317598"/>
            <a:ext cx="911531" cy="314134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dirty="0"/>
          </a:p>
        </p:txBody>
      </p:sp>
      <p:sp>
        <p:nvSpPr>
          <p:cNvPr id="78" name="ZoneTexte 77"/>
          <p:cNvSpPr txBox="1"/>
          <p:nvPr/>
        </p:nvSpPr>
        <p:spPr>
          <a:xfrm>
            <a:off x="6622548" y="4293178"/>
            <a:ext cx="23454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Improvement / Changes in their Business </a:t>
            </a:r>
            <a:r>
              <a:rPr lang="en-US" sz="1600" dirty="0"/>
              <a:t>M</a:t>
            </a:r>
            <a:r>
              <a:rPr lang="en-US" sz="1600" dirty="0" smtClean="0"/>
              <a:t>odel</a:t>
            </a:r>
            <a:endParaRPr lang="en-US" sz="1600" dirty="0"/>
          </a:p>
        </p:txBody>
      </p:sp>
      <p:sp>
        <p:nvSpPr>
          <p:cNvPr id="79" name="Rounded Rectangle 19"/>
          <p:cNvSpPr/>
          <p:nvPr/>
        </p:nvSpPr>
        <p:spPr>
          <a:xfrm>
            <a:off x="4761137" y="3503051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80" name="ZoneTexte 79"/>
          <p:cNvSpPr txBox="1"/>
          <p:nvPr/>
        </p:nvSpPr>
        <p:spPr>
          <a:xfrm>
            <a:off x="4845144" y="3411557"/>
            <a:ext cx="4063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Biggest challenge for the banking industry </a:t>
            </a:r>
            <a:r>
              <a:rPr lang="en-US" sz="1200" dirty="0" smtClean="0">
                <a:sym typeface="Wingdings"/>
              </a:rPr>
              <a:t> </a:t>
            </a:r>
            <a:r>
              <a:rPr lang="en-US" sz="1200" b="1" dirty="0" smtClean="0">
                <a:sym typeface="Wingdings"/>
              </a:rPr>
              <a:t>Credit Selection Process</a:t>
            </a:r>
            <a:endParaRPr 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18325148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4" grpId="0"/>
      <p:bldP spid="77" grpId="0" animBg="1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702560" y="546497"/>
            <a:ext cx="4556169" cy="377036"/>
          </a:xfrm>
          <a:prstGeom prst="rect">
            <a:avLst/>
          </a:prstGeom>
          <a:noFill/>
        </p:spPr>
        <p:txBody>
          <a:bodyPr wrap="none" lIns="68589" tIns="34295" rIns="68589" bIns="34295">
            <a:spAutoFit/>
          </a:bodyPr>
          <a:lstStyle/>
          <a:p>
            <a:pPr defTabSz="879176"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Threats and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pportunities for Banks</a:t>
            </a:r>
          </a:p>
        </p:txBody>
      </p:sp>
      <p:sp>
        <p:nvSpPr>
          <p:cNvPr id="98" name="Shape 2716"/>
          <p:cNvSpPr/>
          <p:nvPr/>
        </p:nvSpPr>
        <p:spPr>
          <a:xfrm>
            <a:off x="8005005" y="354359"/>
            <a:ext cx="538537" cy="538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lIns="101600" tIns="101600" rIns="101600" bIns="101600" anchor="ctr"/>
          <a:lstStyle/>
          <a:p>
            <a:pPr defTabSz="685891">
              <a:buClr>
                <a:srgbClr val="000000"/>
              </a:buClr>
              <a:defRPr sz="36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uFill>
                <a:solidFill/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Image 19" descr="technolo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94" y="449039"/>
            <a:ext cx="333992" cy="333992"/>
          </a:xfrm>
          <a:prstGeom prst="rect">
            <a:avLst/>
          </a:prstGeom>
        </p:spPr>
      </p:pic>
      <p:cxnSp>
        <p:nvCxnSpPr>
          <p:cNvPr id="34" name="Straight Connector 57"/>
          <p:cNvCxnSpPr/>
          <p:nvPr/>
        </p:nvCxnSpPr>
        <p:spPr>
          <a:xfrm>
            <a:off x="142421" y="976059"/>
            <a:ext cx="885643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19"/>
          <p:cNvSpPr/>
          <p:nvPr/>
        </p:nvSpPr>
        <p:spPr>
          <a:xfrm>
            <a:off x="142421" y="1063152"/>
            <a:ext cx="4290663" cy="316588"/>
          </a:xfrm>
          <a:prstGeom prst="roundRect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>
              <a:defRPr/>
            </a:pPr>
            <a:r>
              <a:rPr lang="de-DE" sz="1400" b="1" dirty="0" smtClean="0"/>
              <a:t>Payment </a:t>
            </a:r>
            <a:r>
              <a:rPr lang="de-DE" sz="1400" b="1" dirty="0" err="1" smtClean="0"/>
              <a:t>Platforms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50" name="Rounded Rectangle 19"/>
          <p:cNvSpPr/>
          <p:nvPr/>
        </p:nvSpPr>
        <p:spPr>
          <a:xfrm>
            <a:off x="4677332" y="1057258"/>
            <a:ext cx="4315087" cy="316588"/>
          </a:xfrm>
          <a:prstGeom prst="roundRect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>
              <a:defRPr/>
            </a:pPr>
            <a:r>
              <a:rPr lang="de-DE" sz="1400" b="1" dirty="0" err="1" smtClean="0"/>
              <a:t>Assets</a:t>
            </a:r>
            <a:r>
              <a:rPr lang="de-DE" sz="1400" b="1" dirty="0" smtClean="0"/>
              <a:t> Management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2421" y="1514051"/>
            <a:ext cx="4290663" cy="2319917"/>
          </a:xfrm>
          <a:prstGeom prst="rect">
            <a:avLst/>
          </a:prstGeom>
          <a:noFill/>
          <a:ln w="28575" cmpd="sng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677332" y="1514051"/>
            <a:ext cx="4290663" cy="1854083"/>
          </a:xfrm>
          <a:prstGeom prst="rect">
            <a:avLst/>
          </a:prstGeom>
          <a:noFill/>
          <a:ln w="28575" cmpd="sng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19"/>
          <p:cNvSpPr/>
          <p:nvPr/>
        </p:nvSpPr>
        <p:spPr>
          <a:xfrm>
            <a:off x="273598" y="1735667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" name="ZoneTexte 1"/>
          <p:cNvSpPr txBox="1"/>
          <p:nvPr/>
        </p:nvSpPr>
        <p:spPr>
          <a:xfrm>
            <a:off x="357605" y="1644173"/>
            <a:ext cx="406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Faster moving sector in terms of innovations</a:t>
            </a:r>
            <a:endParaRPr lang="en-US" sz="1200" dirty="0"/>
          </a:p>
        </p:txBody>
      </p:sp>
      <p:sp>
        <p:nvSpPr>
          <p:cNvPr id="58" name="Rounded Rectangle 19"/>
          <p:cNvSpPr/>
          <p:nvPr/>
        </p:nvSpPr>
        <p:spPr>
          <a:xfrm>
            <a:off x="273598" y="2754427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9" name="ZoneTexte 58"/>
          <p:cNvSpPr txBox="1"/>
          <p:nvPr/>
        </p:nvSpPr>
        <p:spPr>
          <a:xfrm>
            <a:off x="369914" y="2662078"/>
            <a:ext cx="4063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Forecasts keep predicting an increase in the use of online payments</a:t>
            </a:r>
            <a:endParaRPr lang="en-US" sz="1200" dirty="0"/>
          </a:p>
        </p:txBody>
      </p:sp>
      <p:sp>
        <p:nvSpPr>
          <p:cNvPr id="60" name="Rounded Rectangle 19"/>
          <p:cNvSpPr/>
          <p:nvPr/>
        </p:nvSpPr>
        <p:spPr>
          <a:xfrm>
            <a:off x="273598" y="2427072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1" name="ZoneTexte 60"/>
          <p:cNvSpPr txBox="1"/>
          <p:nvPr/>
        </p:nvSpPr>
        <p:spPr>
          <a:xfrm>
            <a:off x="369914" y="2334723"/>
            <a:ext cx="406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Faster (instantaneous), cheaper and easier to use</a:t>
            </a:r>
            <a:endParaRPr lang="en-US" sz="1200" dirty="0"/>
          </a:p>
        </p:txBody>
      </p:sp>
      <p:sp>
        <p:nvSpPr>
          <p:cNvPr id="62" name="Rounded Rectangle 19"/>
          <p:cNvSpPr/>
          <p:nvPr/>
        </p:nvSpPr>
        <p:spPr>
          <a:xfrm>
            <a:off x="273598" y="3271916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3" name="ZoneTexte 62"/>
          <p:cNvSpPr txBox="1"/>
          <p:nvPr/>
        </p:nvSpPr>
        <p:spPr>
          <a:xfrm>
            <a:off x="369914" y="3179567"/>
            <a:ext cx="406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F</a:t>
            </a:r>
            <a:r>
              <a:rPr lang="en-US" sz="1200" dirty="0" smtClean="0"/>
              <a:t>aster respondent to technological changes</a:t>
            </a:r>
            <a:endParaRPr lang="en-US" sz="1200" dirty="0"/>
          </a:p>
        </p:txBody>
      </p:sp>
      <p:sp>
        <p:nvSpPr>
          <p:cNvPr id="64" name="Right Arrow 20"/>
          <p:cNvSpPr/>
          <p:nvPr/>
        </p:nvSpPr>
        <p:spPr>
          <a:xfrm>
            <a:off x="142421" y="4085608"/>
            <a:ext cx="911531" cy="314134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dirty="0"/>
          </a:p>
        </p:txBody>
      </p:sp>
      <p:sp>
        <p:nvSpPr>
          <p:cNvPr id="65" name="Rounded Rectangle 19"/>
          <p:cNvSpPr/>
          <p:nvPr/>
        </p:nvSpPr>
        <p:spPr>
          <a:xfrm>
            <a:off x="273598" y="2086989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6" name="ZoneTexte 65"/>
          <p:cNvSpPr txBox="1"/>
          <p:nvPr/>
        </p:nvSpPr>
        <p:spPr>
          <a:xfrm>
            <a:off x="369914" y="1994640"/>
            <a:ext cx="406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Customers expectations are growing</a:t>
            </a:r>
            <a:endParaRPr lang="en-US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1147962" y="4061188"/>
            <a:ext cx="27983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Partnership / Improve their business model or strategies</a:t>
            </a:r>
            <a:endParaRPr lang="en-US" sz="1600" dirty="0"/>
          </a:p>
        </p:txBody>
      </p:sp>
      <p:sp>
        <p:nvSpPr>
          <p:cNvPr id="67" name="Rounded Rectangle 19"/>
          <p:cNvSpPr/>
          <p:nvPr/>
        </p:nvSpPr>
        <p:spPr>
          <a:xfrm>
            <a:off x="4761137" y="1734729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8" name="ZoneTexte 67"/>
          <p:cNvSpPr txBox="1"/>
          <p:nvPr/>
        </p:nvSpPr>
        <p:spPr>
          <a:xfrm>
            <a:off x="4845144" y="1643235"/>
            <a:ext cx="4063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Development of algorithms and use of Big Data </a:t>
            </a:r>
            <a:r>
              <a:rPr lang="en-US" sz="1200" dirty="0" smtClean="0">
                <a:sym typeface="Wingdings"/>
              </a:rPr>
              <a:t> “Right Allocation of the Resources?”</a:t>
            </a:r>
            <a:endParaRPr lang="en-US" sz="1200" dirty="0"/>
          </a:p>
        </p:txBody>
      </p:sp>
      <p:sp>
        <p:nvSpPr>
          <p:cNvPr id="69" name="Rounded Rectangle 19"/>
          <p:cNvSpPr/>
          <p:nvPr/>
        </p:nvSpPr>
        <p:spPr>
          <a:xfrm>
            <a:off x="4761137" y="2221670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1" name="Rounded Rectangle 19"/>
          <p:cNvSpPr/>
          <p:nvPr/>
        </p:nvSpPr>
        <p:spPr>
          <a:xfrm>
            <a:off x="4761137" y="2548396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2" name="ZoneTexte 71"/>
          <p:cNvSpPr txBox="1"/>
          <p:nvPr/>
        </p:nvSpPr>
        <p:spPr>
          <a:xfrm>
            <a:off x="4845144" y="2456902"/>
            <a:ext cx="4063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Banks may still have an advantage in this sector, but for how long ?</a:t>
            </a:r>
            <a:endParaRPr lang="en-US" sz="1200" dirty="0"/>
          </a:p>
        </p:txBody>
      </p:sp>
      <p:sp>
        <p:nvSpPr>
          <p:cNvPr id="73" name="Rounded Rectangle 19"/>
          <p:cNvSpPr/>
          <p:nvPr/>
        </p:nvSpPr>
        <p:spPr>
          <a:xfrm>
            <a:off x="4761137" y="3028238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4" name="ZoneTexte 73"/>
          <p:cNvSpPr txBox="1"/>
          <p:nvPr/>
        </p:nvSpPr>
        <p:spPr>
          <a:xfrm>
            <a:off x="4845144" y="2936744"/>
            <a:ext cx="406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More transparency are required by clients</a:t>
            </a:r>
            <a:endParaRPr lang="en-US" sz="1200" dirty="0"/>
          </a:p>
        </p:txBody>
      </p:sp>
      <p:sp>
        <p:nvSpPr>
          <p:cNvPr id="77" name="Right Arrow 20"/>
          <p:cNvSpPr/>
          <p:nvPr/>
        </p:nvSpPr>
        <p:spPr>
          <a:xfrm>
            <a:off x="5617006" y="4085608"/>
            <a:ext cx="911531" cy="314134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dirty="0"/>
          </a:p>
        </p:txBody>
      </p:sp>
      <p:sp>
        <p:nvSpPr>
          <p:cNvPr id="78" name="ZoneTexte 77"/>
          <p:cNvSpPr txBox="1"/>
          <p:nvPr/>
        </p:nvSpPr>
        <p:spPr>
          <a:xfrm>
            <a:off x="6622548" y="4061188"/>
            <a:ext cx="2345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Monitor the evolutions / Improvement and investments in their business model</a:t>
            </a:r>
            <a:endParaRPr lang="en-US" sz="1600" dirty="0"/>
          </a:p>
        </p:txBody>
      </p:sp>
      <p:sp>
        <p:nvSpPr>
          <p:cNvPr id="35" name="Rounded Rectangle 19"/>
          <p:cNvSpPr/>
          <p:nvPr/>
        </p:nvSpPr>
        <p:spPr>
          <a:xfrm>
            <a:off x="273598" y="3595400"/>
            <a:ext cx="96218" cy="962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6" name="ZoneTexte 35"/>
          <p:cNvSpPr txBox="1"/>
          <p:nvPr/>
        </p:nvSpPr>
        <p:spPr>
          <a:xfrm>
            <a:off x="369914" y="3503051"/>
            <a:ext cx="406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Security still stay one of the main concern</a:t>
            </a:r>
            <a:r>
              <a:rPr lang="en-US" sz="1200" dirty="0" smtClean="0">
                <a:sym typeface="Wingdings"/>
              </a:rPr>
              <a:t> Regulation ?</a:t>
            </a:r>
            <a:endParaRPr lang="en-US" sz="1200" dirty="0"/>
          </a:p>
        </p:txBody>
      </p:sp>
      <p:pic>
        <p:nvPicPr>
          <p:cNvPr id="3" name="Image 2" descr="people.png"/>
          <p:cNvPicPr>
            <a:picLocks noChangeAspect="1"/>
          </p:cNvPicPr>
          <p:nvPr/>
        </p:nvPicPr>
        <p:blipFill>
          <a:blip r:embed="rId3">
            <a:alphaModFix amt="5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77" y="4000347"/>
            <a:ext cx="973826" cy="973826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4857355" y="2117337"/>
            <a:ext cx="406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Digital Generation 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853976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4" grpId="0"/>
      <p:bldP spid="77" grpId="0" animBg="1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702560" y="546497"/>
            <a:ext cx="1999605" cy="377036"/>
          </a:xfrm>
          <a:prstGeom prst="rect">
            <a:avLst/>
          </a:prstGeom>
          <a:noFill/>
        </p:spPr>
        <p:txBody>
          <a:bodyPr wrap="none" lIns="68589" tIns="34295" rIns="68589" bIns="34295">
            <a:spAutoFit/>
          </a:bodyPr>
          <a:lstStyle/>
          <a:p>
            <a:pPr defTabSz="879176"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Shadow Banking</a:t>
            </a:r>
          </a:p>
        </p:txBody>
      </p:sp>
      <p:sp>
        <p:nvSpPr>
          <p:cNvPr id="98" name="Shape 2716"/>
          <p:cNvSpPr/>
          <p:nvPr/>
        </p:nvSpPr>
        <p:spPr>
          <a:xfrm>
            <a:off x="8005005" y="354359"/>
            <a:ext cx="538537" cy="538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lIns="101600" tIns="101600" rIns="101600" bIns="101600" anchor="ctr"/>
          <a:lstStyle/>
          <a:p>
            <a:pPr defTabSz="685891">
              <a:buClr>
                <a:srgbClr val="000000"/>
              </a:buClr>
              <a:defRPr sz="36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uFill>
                <a:solidFill/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Image 18" descr="icon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747" y="400150"/>
            <a:ext cx="403703" cy="403703"/>
          </a:xfrm>
          <a:prstGeom prst="rect">
            <a:avLst/>
          </a:prstGeom>
        </p:spPr>
      </p:pic>
      <p:cxnSp>
        <p:nvCxnSpPr>
          <p:cNvPr id="20" name="Straight Connector 57"/>
          <p:cNvCxnSpPr/>
          <p:nvPr/>
        </p:nvCxnSpPr>
        <p:spPr>
          <a:xfrm>
            <a:off x="142421" y="976059"/>
            <a:ext cx="885643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830033" y="1464772"/>
            <a:ext cx="78957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“Financial intermediaries that are outside the traditional banking system and that are indispensable to the funding</a:t>
            </a:r>
          </a:p>
          <a:p>
            <a:r>
              <a:rPr lang="en-US" sz="1300" dirty="0" smtClean="0"/>
              <a:t> of the global economy”</a:t>
            </a:r>
            <a:endParaRPr lang="en-US" sz="1300" dirty="0"/>
          </a:p>
        </p:txBody>
      </p:sp>
      <p:sp>
        <p:nvSpPr>
          <p:cNvPr id="30" name="Oval 6"/>
          <p:cNvSpPr/>
          <p:nvPr/>
        </p:nvSpPr>
        <p:spPr>
          <a:xfrm>
            <a:off x="480115" y="1512029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3" name="ZoneTexte 2"/>
          <p:cNvSpPr txBox="1"/>
          <p:nvPr/>
        </p:nvSpPr>
        <p:spPr>
          <a:xfrm>
            <a:off x="830033" y="2055395"/>
            <a:ext cx="75406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Investment banks, hedge funds, money market funds, crowdfunding platforms, virtual currency platforms, </a:t>
            </a:r>
            <a:r>
              <a:rPr lang="is-IS" sz="1300" dirty="0" smtClean="0"/>
              <a:t>…</a:t>
            </a:r>
            <a:endParaRPr lang="en-US" sz="1300" dirty="0"/>
          </a:p>
        </p:txBody>
      </p:sp>
      <p:sp>
        <p:nvSpPr>
          <p:cNvPr id="48" name="Oval 6"/>
          <p:cNvSpPr/>
          <p:nvPr/>
        </p:nvSpPr>
        <p:spPr>
          <a:xfrm>
            <a:off x="480115" y="2103775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14" name="Oval 6"/>
          <p:cNvSpPr/>
          <p:nvPr/>
        </p:nvSpPr>
        <p:spPr>
          <a:xfrm>
            <a:off x="489082" y="2642467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15" name="Oval 6"/>
          <p:cNvSpPr/>
          <p:nvPr/>
        </p:nvSpPr>
        <p:spPr>
          <a:xfrm>
            <a:off x="498044" y="2103775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4" name="ZoneTexte 3"/>
          <p:cNvSpPr txBox="1"/>
          <p:nvPr/>
        </p:nvSpPr>
        <p:spPr>
          <a:xfrm>
            <a:off x="830033" y="2614757"/>
            <a:ext cx="5878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No </a:t>
            </a:r>
            <a:r>
              <a:rPr lang="fr-FR" sz="1300" dirty="0" err="1" smtClean="0"/>
              <a:t>deposit</a:t>
            </a:r>
            <a:r>
              <a:rPr lang="fr-FR" sz="1300" dirty="0" smtClean="0"/>
              <a:t> </a:t>
            </a:r>
            <a:r>
              <a:rPr lang="fr-FR" sz="1300" dirty="0" err="1" smtClean="0"/>
              <a:t>from</a:t>
            </a:r>
            <a:r>
              <a:rPr lang="fr-FR" sz="1300" dirty="0" smtClean="0"/>
              <a:t> the public </a:t>
            </a:r>
            <a:r>
              <a:rPr lang="fr-FR" sz="1300" dirty="0" smtClean="0">
                <a:sym typeface="Wingdings"/>
              </a:rPr>
              <a:t> no </a:t>
            </a:r>
            <a:r>
              <a:rPr lang="fr-FR" sz="1300" dirty="0" err="1" smtClean="0">
                <a:sym typeface="Wingdings"/>
              </a:rPr>
              <a:t>guarantees</a:t>
            </a:r>
            <a:r>
              <a:rPr lang="fr-FR" sz="1300" dirty="0" smtClean="0">
                <a:sym typeface="Wingdings"/>
              </a:rPr>
              <a:t> by States </a:t>
            </a:r>
            <a:r>
              <a:rPr lang="fr-FR" sz="1300" dirty="0" err="1" smtClean="0">
                <a:sym typeface="Wingdings"/>
              </a:rPr>
              <a:t>nor</a:t>
            </a:r>
            <a:r>
              <a:rPr lang="fr-FR" sz="1300" dirty="0" smtClean="0">
                <a:sym typeface="Wingdings"/>
              </a:rPr>
              <a:t> Central Banks</a:t>
            </a:r>
            <a:endParaRPr lang="fr-FR" sz="1300" dirty="0"/>
          </a:p>
        </p:txBody>
      </p:sp>
      <p:sp>
        <p:nvSpPr>
          <p:cNvPr id="18" name="Oval 6"/>
          <p:cNvSpPr/>
          <p:nvPr/>
        </p:nvSpPr>
        <p:spPr>
          <a:xfrm>
            <a:off x="491562" y="3163358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5" name="ZoneTexte 4"/>
          <p:cNvSpPr txBox="1"/>
          <p:nvPr/>
        </p:nvSpPr>
        <p:spPr>
          <a:xfrm>
            <a:off x="830033" y="3149465"/>
            <a:ext cx="77135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err="1" smtClean="0"/>
              <a:t>Systemic</a:t>
            </a:r>
            <a:r>
              <a:rPr lang="fr-FR" sz="1300" dirty="0" smtClean="0"/>
              <a:t> </a:t>
            </a:r>
            <a:r>
              <a:rPr lang="fr-FR" sz="1300" dirty="0" err="1" smtClean="0"/>
              <a:t>risk</a:t>
            </a:r>
            <a:r>
              <a:rPr lang="fr-FR" sz="1300" dirty="0" smtClean="0"/>
              <a:t> </a:t>
            </a:r>
            <a:r>
              <a:rPr lang="fr-FR" sz="1300" dirty="0" smtClean="0">
                <a:sym typeface="Wingdings"/>
              </a:rPr>
              <a:t> establishment of the Financial </a:t>
            </a:r>
            <a:r>
              <a:rPr lang="fr-FR" sz="1300" dirty="0" err="1" smtClean="0">
                <a:sym typeface="Wingdings"/>
              </a:rPr>
              <a:t>Stability</a:t>
            </a:r>
            <a:r>
              <a:rPr lang="fr-FR" sz="1300" dirty="0" smtClean="0">
                <a:sym typeface="Wingdings"/>
              </a:rPr>
              <a:t> </a:t>
            </a:r>
            <a:r>
              <a:rPr lang="fr-FR" sz="1300" dirty="0" err="1" smtClean="0">
                <a:sym typeface="Wingdings"/>
              </a:rPr>
              <a:t>Board</a:t>
            </a:r>
            <a:endParaRPr lang="fr-FR" sz="1300" dirty="0"/>
          </a:p>
        </p:txBody>
      </p:sp>
      <p:sp>
        <p:nvSpPr>
          <p:cNvPr id="17" name="Oval 6"/>
          <p:cNvSpPr/>
          <p:nvPr/>
        </p:nvSpPr>
        <p:spPr>
          <a:xfrm>
            <a:off x="507771" y="3675687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7" name="ZoneTexte 6"/>
          <p:cNvSpPr txBox="1"/>
          <p:nvPr/>
        </p:nvSpPr>
        <p:spPr>
          <a:xfrm>
            <a:off x="836576" y="3675687"/>
            <a:ext cx="7704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Basel III </a:t>
            </a:r>
            <a:r>
              <a:rPr lang="fr-FR" sz="1300" dirty="0" err="1" smtClean="0"/>
              <a:t>is</a:t>
            </a:r>
            <a:r>
              <a:rPr lang="fr-FR" sz="1300" dirty="0" smtClean="0"/>
              <a:t> </a:t>
            </a:r>
            <a:r>
              <a:rPr lang="fr-FR" sz="1300" dirty="0" err="1" smtClean="0"/>
              <a:t>supposed</a:t>
            </a:r>
            <a:r>
              <a:rPr lang="fr-FR" sz="1300" dirty="0" smtClean="0"/>
              <a:t> to </a:t>
            </a:r>
            <a:r>
              <a:rPr lang="fr-FR" sz="1300" dirty="0" err="1" smtClean="0"/>
              <a:t>provide</a:t>
            </a:r>
            <a:r>
              <a:rPr lang="fr-FR" sz="1300" dirty="0" smtClean="0"/>
              <a:t> </a:t>
            </a:r>
            <a:r>
              <a:rPr lang="fr-FR" sz="1300" dirty="0" err="1" smtClean="0"/>
              <a:t>limits</a:t>
            </a:r>
            <a:r>
              <a:rPr lang="fr-FR" sz="1300" dirty="0" smtClean="0"/>
              <a:t> on certain </a:t>
            </a:r>
            <a:r>
              <a:rPr lang="fr-FR" sz="1300" dirty="0" err="1" smtClean="0"/>
              <a:t>activities</a:t>
            </a:r>
            <a:r>
              <a:rPr lang="fr-FR" sz="1300" dirty="0" smtClean="0"/>
              <a:t> of the Shadow Banking at the international </a:t>
            </a:r>
            <a:r>
              <a:rPr lang="fr-FR" sz="1300" dirty="0" err="1" smtClean="0"/>
              <a:t>level</a:t>
            </a:r>
            <a:endParaRPr lang="fr-FR" sz="1300" dirty="0"/>
          </a:p>
        </p:txBody>
      </p:sp>
    </p:spTree>
    <p:extLst>
      <p:ext uri="{BB962C8B-B14F-4D97-AF65-F5344CB8AC3E}">
        <p14:creationId xmlns="" xmlns:p14="http://schemas.microsoft.com/office/powerpoint/2010/main" val="19754132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702560" y="546497"/>
            <a:ext cx="2294557" cy="377036"/>
          </a:xfrm>
          <a:prstGeom prst="rect">
            <a:avLst/>
          </a:prstGeom>
          <a:noFill/>
        </p:spPr>
        <p:txBody>
          <a:bodyPr wrap="none" lIns="68589" tIns="34295" rIns="68589" bIns="34295">
            <a:spAutoFit/>
          </a:bodyPr>
          <a:lstStyle/>
          <a:p>
            <a:pPr defTabSz="879176"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Existing Regulation</a:t>
            </a:r>
          </a:p>
        </p:txBody>
      </p:sp>
      <p:sp>
        <p:nvSpPr>
          <p:cNvPr id="98" name="Shape 2716"/>
          <p:cNvSpPr/>
          <p:nvPr/>
        </p:nvSpPr>
        <p:spPr>
          <a:xfrm>
            <a:off x="8005005" y="354359"/>
            <a:ext cx="538537" cy="538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534B"/>
          </a:solidFill>
          <a:ln w="12700" cap="flat">
            <a:noFill/>
            <a:miter lim="400000"/>
          </a:ln>
          <a:effectLst/>
        </p:spPr>
        <p:txBody>
          <a:bodyPr lIns="101600" tIns="101600" rIns="101600" bIns="101600" anchor="ctr"/>
          <a:lstStyle/>
          <a:p>
            <a:pPr defTabSz="685891">
              <a:buClr>
                <a:srgbClr val="000000"/>
              </a:buClr>
              <a:defRPr sz="36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uFill>
                <a:solidFill/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Image 18" descr="icon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747" y="400150"/>
            <a:ext cx="403703" cy="403703"/>
          </a:xfrm>
          <a:prstGeom prst="rect">
            <a:avLst/>
          </a:prstGeom>
        </p:spPr>
      </p:pic>
      <p:cxnSp>
        <p:nvCxnSpPr>
          <p:cNvPr id="20" name="Straight Connector 57"/>
          <p:cNvCxnSpPr/>
          <p:nvPr/>
        </p:nvCxnSpPr>
        <p:spPr>
          <a:xfrm>
            <a:off x="142421" y="976059"/>
            <a:ext cx="885643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830033" y="1464772"/>
            <a:ext cx="27578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</a:t>
            </a:r>
            <a:r>
              <a:rPr lang="en-US" sz="1300" dirty="0" smtClean="0"/>
              <a:t>ew economy means new regulations</a:t>
            </a:r>
            <a:endParaRPr lang="en-US" sz="1300" dirty="0"/>
          </a:p>
        </p:txBody>
      </p:sp>
      <p:sp>
        <p:nvSpPr>
          <p:cNvPr id="30" name="Oval 6"/>
          <p:cNvSpPr/>
          <p:nvPr/>
        </p:nvSpPr>
        <p:spPr>
          <a:xfrm>
            <a:off x="480115" y="1512029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3" name="ZoneTexte 2"/>
          <p:cNvSpPr txBox="1"/>
          <p:nvPr/>
        </p:nvSpPr>
        <p:spPr>
          <a:xfrm>
            <a:off x="830033" y="2055395"/>
            <a:ext cx="53737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Innovation makes the traditional financial system more complex and opaque</a:t>
            </a:r>
            <a:endParaRPr lang="en-US" sz="1300" dirty="0"/>
          </a:p>
        </p:txBody>
      </p:sp>
      <p:sp>
        <p:nvSpPr>
          <p:cNvPr id="48" name="Oval 6"/>
          <p:cNvSpPr/>
          <p:nvPr/>
        </p:nvSpPr>
        <p:spPr>
          <a:xfrm>
            <a:off x="480115" y="2103775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14" name="Oval 6"/>
          <p:cNvSpPr/>
          <p:nvPr/>
        </p:nvSpPr>
        <p:spPr>
          <a:xfrm>
            <a:off x="489082" y="2642467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15" name="Oval 6"/>
          <p:cNvSpPr/>
          <p:nvPr/>
        </p:nvSpPr>
        <p:spPr>
          <a:xfrm>
            <a:off x="498044" y="2103775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4" name="ZoneTexte 3"/>
          <p:cNvSpPr txBox="1"/>
          <p:nvPr/>
        </p:nvSpPr>
        <p:spPr>
          <a:xfrm>
            <a:off x="830033" y="2614757"/>
            <a:ext cx="5878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err="1" smtClean="0">
                <a:sym typeface="Wingdings"/>
              </a:rPr>
              <a:t>MiFID</a:t>
            </a:r>
            <a:r>
              <a:rPr lang="fr-FR" sz="1300" dirty="0" smtClean="0">
                <a:sym typeface="Wingdings"/>
              </a:rPr>
              <a:t> 2 &amp; IMD 2  more </a:t>
            </a:r>
            <a:r>
              <a:rPr lang="fr-FR" sz="1300" dirty="0" err="1" smtClean="0">
                <a:sym typeface="Wingdings"/>
              </a:rPr>
              <a:t>transparency</a:t>
            </a:r>
            <a:endParaRPr lang="fr-FR" sz="1300" dirty="0"/>
          </a:p>
        </p:txBody>
      </p:sp>
      <p:sp>
        <p:nvSpPr>
          <p:cNvPr id="18" name="Oval 6"/>
          <p:cNvSpPr/>
          <p:nvPr/>
        </p:nvSpPr>
        <p:spPr>
          <a:xfrm>
            <a:off x="491562" y="3163358"/>
            <a:ext cx="240801" cy="240801"/>
          </a:xfrm>
          <a:prstGeom prst="ellipse">
            <a:avLst/>
          </a:prstGeom>
          <a:solidFill>
            <a:srgbClr val="F05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700" dirty="0"/>
          </a:p>
        </p:txBody>
      </p:sp>
      <p:sp>
        <p:nvSpPr>
          <p:cNvPr id="5" name="ZoneTexte 4"/>
          <p:cNvSpPr txBox="1"/>
          <p:nvPr/>
        </p:nvSpPr>
        <p:spPr>
          <a:xfrm>
            <a:off x="830033" y="3149465"/>
            <a:ext cx="77135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Labels CIP &amp; IFP </a:t>
            </a:r>
            <a:r>
              <a:rPr lang="fr-FR" sz="1300" dirty="0" smtClean="0">
                <a:sym typeface="Wingdings"/>
              </a:rPr>
              <a:t> </a:t>
            </a:r>
            <a:r>
              <a:rPr lang="fr-FR" sz="1300" dirty="0" err="1" smtClean="0">
                <a:sym typeface="Wingdings"/>
              </a:rPr>
              <a:t>legal</a:t>
            </a:r>
            <a:r>
              <a:rPr lang="fr-FR" sz="1300" dirty="0" smtClean="0">
                <a:sym typeface="Wingdings"/>
              </a:rPr>
              <a:t> </a:t>
            </a:r>
            <a:r>
              <a:rPr lang="fr-FR" sz="1300" dirty="0" err="1" smtClean="0">
                <a:sym typeface="Wingdings"/>
              </a:rPr>
              <a:t>professional</a:t>
            </a:r>
            <a:r>
              <a:rPr lang="fr-FR" sz="1300" dirty="0" smtClean="0">
                <a:sym typeface="Wingdings"/>
              </a:rPr>
              <a:t> </a:t>
            </a:r>
            <a:r>
              <a:rPr lang="fr-FR" sz="1300" dirty="0" err="1" smtClean="0">
                <a:sym typeface="Wingdings"/>
              </a:rPr>
              <a:t>status</a:t>
            </a:r>
            <a:r>
              <a:rPr lang="fr-FR" sz="1300" dirty="0" smtClean="0">
                <a:sym typeface="Wingdings"/>
              </a:rPr>
              <a:t> of </a:t>
            </a:r>
            <a:r>
              <a:rPr lang="fr-FR" sz="1300" dirty="0" err="1" smtClean="0">
                <a:sym typeface="Wingdings"/>
              </a:rPr>
              <a:t>crowdfunding</a:t>
            </a:r>
            <a:r>
              <a:rPr lang="fr-FR" sz="1300" dirty="0" smtClean="0">
                <a:sym typeface="Wingdings"/>
              </a:rPr>
              <a:t> </a:t>
            </a:r>
            <a:r>
              <a:rPr lang="fr-FR" sz="1300" dirty="0" err="1" smtClean="0">
                <a:sym typeface="Wingdings"/>
              </a:rPr>
              <a:t>platforms</a:t>
            </a:r>
            <a:endParaRPr lang="fr-FR" sz="1300" dirty="0"/>
          </a:p>
        </p:txBody>
      </p:sp>
      <p:sp>
        <p:nvSpPr>
          <p:cNvPr id="21" name="Right Arrow 46"/>
          <p:cNvSpPr/>
          <p:nvPr/>
        </p:nvSpPr>
        <p:spPr>
          <a:xfrm>
            <a:off x="352290" y="3981710"/>
            <a:ext cx="446488" cy="173444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2078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ZoneTexte 5"/>
          <p:cNvSpPr txBox="1"/>
          <p:nvPr/>
        </p:nvSpPr>
        <p:spPr>
          <a:xfrm>
            <a:off x="1094509" y="3894459"/>
            <a:ext cx="627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aim</a:t>
            </a:r>
            <a:r>
              <a:rPr lang="fr-FR" dirty="0" smtClean="0"/>
              <a:t> of the </a:t>
            </a:r>
            <a:r>
              <a:rPr lang="fr-FR" dirty="0" err="1" smtClean="0"/>
              <a:t>regulator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protect</a:t>
            </a:r>
            <a:r>
              <a:rPr lang="fr-FR" dirty="0" smtClean="0"/>
              <a:t> </a:t>
            </a:r>
            <a:r>
              <a:rPr lang="fr-FR" dirty="0" err="1" smtClean="0"/>
              <a:t>customers</a:t>
            </a:r>
            <a:r>
              <a:rPr lang="fr-FR" dirty="0" smtClean="0"/>
              <a:t> and to </a:t>
            </a:r>
            <a:r>
              <a:rPr lang="fr-FR" dirty="0" err="1" smtClean="0"/>
              <a:t>follow</a:t>
            </a:r>
            <a:r>
              <a:rPr lang="fr-FR" dirty="0" smtClean="0"/>
              <a:t> the </a:t>
            </a:r>
            <a:r>
              <a:rPr lang="fr-FR" dirty="0" err="1" smtClean="0"/>
              <a:t>evolution</a:t>
            </a:r>
            <a:r>
              <a:rPr lang="fr-FR" dirty="0" smtClean="0"/>
              <a:t> of the technologies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7166928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854</Words>
  <Application>Microsoft Office PowerPoint</Application>
  <PresentationFormat>On-screen Show (16:9)</PresentationFormat>
  <Paragraphs>128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Thème Office</vt:lpstr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 smets</dc:creator>
  <cp:lastModifiedBy>nishcr</cp:lastModifiedBy>
  <cp:revision>96</cp:revision>
  <dcterms:created xsi:type="dcterms:W3CDTF">2016-03-16T09:10:07Z</dcterms:created>
  <dcterms:modified xsi:type="dcterms:W3CDTF">2016-06-24T09:19:02Z</dcterms:modified>
</cp:coreProperties>
</file>