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9" r:id="rId3"/>
    <p:sldId id="258" r:id="rId4"/>
    <p:sldId id="277" r:id="rId5"/>
    <p:sldId id="260" r:id="rId6"/>
    <p:sldId id="261" r:id="rId7"/>
    <p:sldId id="262" r:id="rId8"/>
    <p:sldId id="263" r:id="rId9"/>
    <p:sldId id="264" r:id="rId10"/>
    <p:sldId id="280" r:id="rId11"/>
    <p:sldId id="272" r:id="rId12"/>
    <p:sldId id="265" r:id="rId13"/>
    <p:sldId id="281" r:id="rId14"/>
    <p:sldId id="266" r:id="rId15"/>
    <p:sldId id="278" r:id="rId16"/>
    <p:sldId id="267" r:id="rId17"/>
    <p:sldId id="269" r:id="rId18"/>
    <p:sldId id="274" r:id="rId19"/>
    <p:sldId id="275" r:id="rId20"/>
    <p:sldId id="276"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2B2"/>
    <a:srgbClr val="D55E00"/>
    <a:srgbClr val="009E73"/>
    <a:srgbClr val="F0E442"/>
    <a:srgbClr val="CC79A7"/>
    <a:srgbClr val="878787"/>
    <a:srgbClr val="B00000"/>
    <a:srgbClr val="00C85A"/>
    <a:srgbClr val="787878"/>
    <a:srgbClr val="56B4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51" d="100"/>
          <a:sy n="151" d="100"/>
        </p:scale>
        <p:origin x="286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D3F18D-487F-466A-9AD8-EB4330626751}"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B3C67-78A1-4AE1-B8A1-D3F8C5CA330B}" type="slidenum">
              <a:rPr lang="en-US" smtClean="0"/>
              <a:t>‹#›</a:t>
            </a:fld>
            <a:endParaRPr lang="en-US"/>
          </a:p>
        </p:txBody>
      </p:sp>
    </p:spTree>
    <p:extLst>
      <p:ext uri="{BB962C8B-B14F-4D97-AF65-F5344CB8AC3E}">
        <p14:creationId xmlns:p14="http://schemas.microsoft.com/office/powerpoint/2010/main" val="370298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D3F18D-487F-466A-9AD8-EB4330626751}"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0B3C67-78A1-4AE1-B8A1-D3F8C5CA330B}" type="slidenum">
              <a:rPr lang="en-US" smtClean="0"/>
              <a:t>‹#›</a:t>
            </a:fld>
            <a:endParaRPr lang="en-US"/>
          </a:p>
        </p:txBody>
      </p:sp>
    </p:spTree>
    <p:extLst>
      <p:ext uri="{BB962C8B-B14F-4D97-AF65-F5344CB8AC3E}">
        <p14:creationId xmlns:p14="http://schemas.microsoft.com/office/powerpoint/2010/main" val="164801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D3F18D-487F-466A-9AD8-EB4330626751}"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0B3C67-78A1-4AE1-B8A1-D3F8C5CA330B}" type="slidenum">
              <a:rPr lang="en-US" smtClean="0"/>
              <a:t>‹#›</a:t>
            </a:fld>
            <a:endParaRPr lang="en-US"/>
          </a:p>
        </p:txBody>
      </p:sp>
    </p:spTree>
    <p:extLst>
      <p:ext uri="{BB962C8B-B14F-4D97-AF65-F5344CB8AC3E}">
        <p14:creationId xmlns:p14="http://schemas.microsoft.com/office/powerpoint/2010/main" val="1473428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D3F18D-487F-466A-9AD8-EB4330626751}"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0B3C67-78A1-4AE1-B8A1-D3F8C5CA330B}"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16805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D3F18D-487F-466A-9AD8-EB4330626751}"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0B3C67-78A1-4AE1-B8A1-D3F8C5CA330B}" type="slidenum">
              <a:rPr lang="en-US" smtClean="0"/>
              <a:t>‹#›</a:t>
            </a:fld>
            <a:endParaRPr lang="en-US"/>
          </a:p>
        </p:txBody>
      </p:sp>
    </p:spTree>
    <p:extLst>
      <p:ext uri="{BB962C8B-B14F-4D97-AF65-F5344CB8AC3E}">
        <p14:creationId xmlns:p14="http://schemas.microsoft.com/office/powerpoint/2010/main" val="3455135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7D3F18D-487F-466A-9AD8-EB4330626751}" type="datetimeFigureOut">
              <a:rPr lang="en-US" smtClean="0"/>
              <a:t>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0B3C67-78A1-4AE1-B8A1-D3F8C5CA330B}" type="slidenum">
              <a:rPr lang="en-US" smtClean="0"/>
              <a:t>‹#›</a:t>
            </a:fld>
            <a:endParaRPr lang="en-US"/>
          </a:p>
        </p:txBody>
      </p:sp>
    </p:spTree>
    <p:extLst>
      <p:ext uri="{BB962C8B-B14F-4D97-AF65-F5344CB8AC3E}">
        <p14:creationId xmlns:p14="http://schemas.microsoft.com/office/powerpoint/2010/main" val="2249560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7D3F18D-487F-466A-9AD8-EB4330626751}" type="datetimeFigureOut">
              <a:rPr lang="en-US" smtClean="0"/>
              <a:t>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0B3C67-78A1-4AE1-B8A1-D3F8C5CA330B}" type="slidenum">
              <a:rPr lang="en-US" smtClean="0"/>
              <a:t>‹#›</a:t>
            </a:fld>
            <a:endParaRPr lang="en-US"/>
          </a:p>
        </p:txBody>
      </p:sp>
    </p:spTree>
    <p:extLst>
      <p:ext uri="{BB962C8B-B14F-4D97-AF65-F5344CB8AC3E}">
        <p14:creationId xmlns:p14="http://schemas.microsoft.com/office/powerpoint/2010/main" val="1829305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3F18D-487F-466A-9AD8-EB4330626751}"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B3C67-78A1-4AE1-B8A1-D3F8C5CA330B}" type="slidenum">
              <a:rPr lang="en-US" smtClean="0"/>
              <a:t>‹#›</a:t>
            </a:fld>
            <a:endParaRPr lang="en-US"/>
          </a:p>
        </p:txBody>
      </p:sp>
    </p:spTree>
    <p:extLst>
      <p:ext uri="{BB962C8B-B14F-4D97-AF65-F5344CB8AC3E}">
        <p14:creationId xmlns:p14="http://schemas.microsoft.com/office/powerpoint/2010/main" val="2893244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3F18D-487F-466A-9AD8-EB4330626751}"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B3C67-78A1-4AE1-B8A1-D3F8C5CA330B}" type="slidenum">
              <a:rPr lang="en-US" smtClean="0"/>
              <a:t>‹#›</a:t>
            </a:fld>
            <a:endParaRPr lang="en-US"/>
          </a:p>
        </p:txBody>
      </p:sp>
    </p:spTree>
    <p:extLst>
      <p:ext uri="{BB962C8B-B14F-4D97-AF65-F5344CB8AC3E}">
        <p14:creationId xmlns:p14="http://schemas.microsoft.com/office/powerpoint/2010/main" val="101258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3F18D-487F-466A-9AD8-EB4330626751}"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B3C67-78A1-4AE1-B8A1-D3F8C5CA330B}" type="slidenum">
              <a:rPr lang="en-US" smtClean="0"/>
              <a:t>‹#›</a:t>
            </a:fld>
            <a:endParaRPr lang="en-US"/>
          </a:p>
        </p:txBody>
      </p:sp>
    </p:spTree>
    <p:extLst>
      <p:ext uri="{BB962C8B-B14F-4D97-AF65-F5344CB8AC3E}">
        <p14:creationId xmlns:p14="http://schemas.microsoft.com/office/powerpoint/2010/main" val="291989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D3F18D-487F-466A-9AD8-EB4330626751}"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B3C67-78A1-4AE1-B8A1-D3F8C5CA330B}" type="slidenum">
              <a:rPr lang="en-US" smtClean="0"/>
              <a:t>‹#›</a:t>
            </a:fld>
            <a:endParaRPr lang="en-US"/>
          </a:p>
        </p:txBody>
      </p:sp>
    </p:spTree>
    <p:extLst>
      <p:ext uri="{BB962C8B-B14F-4D97-AF65-F5344CB8AC3E}">
        <p14:creationId xmlns:p14="http://schemas.microsoft.com/office/powerpoint/2010/main" val="3636481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D3F18D-487F-466A-9AD8-EB4330626751}"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0B3C67-78A1-4AE1-B8A1-D3F8C5CA330B}" type="slidenum">
              <a:rPr lang="en-US" smtClean="0"/>
              <a:t>‹#›</a:t>
            </a:fld>
            <a:endParaRPr lang="en-US"/>
          </a:p>
        </p:txBody>
      </p:sp>
    </p:spTree>
    <p:extLst>
      <p:ext uri="{BB962C8B-B14F-4D97-AF65-F5344CB8AC3E}">
        <p14:creationId xmlns:p14="http://schemas.microsoft.com/office/powerpoint/2010/main" val="88844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D3F18D-487F-466A-9AD8-EB4330626751}" type="datetimeFigureOut">
              <a:rPr lang="en-US" smtClean="0"/>
              <a:t>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0B3C67-78A1-4AE1-B8A1-D3F8C5CA330B}" type="slidenum">
              <a:rPr lang="en-US" smtClean="0"/>
              <a:t>‹#›</a:t>
            </a:fld>
            <a:endParaRPr lang="en-US"/>
          </a:p>
        </p:txBody>
      </p:sp>
    </p:spTree>
    <p:extLst>
      <p:ext uri="{BB962C8B-B14F-4D97-AF65-F5344CB8AC3E}">
        <p14:creationId xmlns:p14="http://schemas.microsoft.com/office/powerpoint/2010/main" val="832956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D3F18D-487F-466A-9AD8-EB4330626751}" type="datetimeFigureOut">
              <a:rPr lang="en-US" smtClean="0"/>
              <a:t>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0B3C67-78A1-4AE1-B8A1-D3F8C5CA330B}" type="slidenum">
              <a:rPr lang="en-US" smtClean="0"/>
              <a:t>‹#›</a:t>
            </a:fld>
            <a:endParaRPr lang="en-US"/>
          </a:p>
        </p:txBody>
      </p:sp>
    </p:spTree>
    <p:extLst>
      <p:ext uri="{BB962C8B-B14F-4D97-AF65-F5344CB8AC3E}">
        <p14:creationId xmlns:p14="http://schemas.microsoft.com/office/powerpoint/2010/main" val="4252535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D3F18D-487F-466A-9AD8-EB4330626751}" type="datetimeFigureOut">
              <a:rPr lang="en-US" smtClean="0"/>
              <a:t>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0B3C67-78A1-4AE1-B8A1-D3F8C5CA330B}" type="slidenum">
              <a:rPr lang="en-US" smtClean="0"/>
              <a:t>‹#›</a:t>
            </a:fld>
            <a:endParaRPr lang="en-US"/>
          </a:p>
        </p:txBody>
      </p:sp>
    </p:spTree>
    <p:extLst>
      <p:ext uri="{BB962C8B-B14F-4D97-AF65-F5344CB8AC3E}">
        <p14:creationId xmlns:p14="http://schemas.microsoft.com/office/powerpoint/2010/main" val="1225619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D3F18D-487F-466A-9AD8-EB4330626751}"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0B3C67-78A1-4AE1-B8A1-D3F8C5CA330B}" type="slidenum">
              <a:rPr lang="en-US" smtClean="0"/>
              <a:t>‹#›</a:t>
            </a:fld>
            <a:endParaRPr lang="en-US"/>
          </a:p>
        </p:txBody>
      </p:sp>
    </p:spTree>
    <p:extLst>
      <p:ext uri="{BB962C8B-B14F-4D97-AF65-F5344CB8AC3E}">
        <p14:creationId xmlns:p14="http://schemas.microsoft.com/office/powerpoint/2010/main" val="245029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D3F18D-487F-466A-9AD8-EB4330626751}"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0B3C67-78A1-4AE1-B8A1-D3F8C5CA330B}" type="slidenum">
              <a:rPr lang="en-US" smtClean="0"/>
              <a:t>‹#›</a:t>
            </a:fld>
            <a:endParaRPr lang="en-US"/>
          </a:p>
        </p:txBody>
      </p:sp>
    </p:spTree>
    <p:extLst>
      <p:ext uri="{BB962C8B-B14F-4D97-AF65-F5344CB8AC3E}">
        <p14:creationId xmlns:p14="http://schemas.microsoft.com/office/powerpoint/2010/main" val="1635333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7D3F18D-487F-466A-9AD8-EB4330626751}" type="datetimeFigureOut">
              <a:rPr lang="en-US" smtClean="0"/>
              <a:t>2/12/2023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80B3C67-78A1-4AE1-B8A1-D3F8C5CA330B}" type="slidenum">
              <a:rPr lang="en-US" smtClean="0"/>
              <a:t>‹#›</a:t>
            </a:fld>
            <a:endParaRPr lang="en-US"/>
          </a:p>
        </p:txBody>
      </p:sp>
    </p:spTree>
    <p:extLst>
      <p:ext uri="{BB962C8B-B14F-4D97-AF65-F5344CB8AC3E}">
        <p14:creationId xmlns:p14="http://schemas.microsoft.com/office/powerpoint/2010/main" val="20219840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9FEB7-D57F-4B74-588C-5D4F5B6EEA57}"/>
              </a:ext>
            </a:extLst>
          </p:cNvPr>
          <p:cNvSpPr>
            <a:spLocks noGrp="1"/>
          </p:cNvSpPr>
          <p:nvPr>
            <p:ph type="title"/>
          </p:nvPr>
        </p:nvSpPr>
        <p:spPr/>
        <p:txBody>
          <a:bodyPr/>
          <a:lstStyle/>
          <a:p>
            <a:pPr algn="ctr"/>
            <a:r>
              <a:rPr lang="en-US" dirty="0">
                <a:solidFill>
                  <a:schemeClr val="tx1"/>
                </a:solidFill>
              </a:rPr>
              <a:t>Quick note before the instructions</a:t>
            </a:r>
          </a:p>
        </p:txBody>
      </p:sp>
      <p:sp>
        <p:nvSpPr>
          <p:cNvPr id="3" name="Content Placeholder 2">
            <a:extLst>
              <a:ext uri="{FF2B5EF4-FFF2-40B4-BE49-F238E27FC236}">
                <a16:creationId xmlns:a16="http://schemas.microsoft.com/office/drawing/2014/main" id="{261DB741-5CAC-E89F-9348-CD3689A644C1}"/>
              </a:ext>
            </a:extLst>
          </p:cNvPr>
          <p:cNvSpPr>
            <a:spLocks noGrp="1"/>
          </p:cNvSpPr>
          <p:nvPr>
            <p:ph idx="1"/>
          </p:nvPr>
        </p:nvSpPr>
        <p:spPr/>
        <p:txBody>
          <a:bodyPr>
            <a:normAutofit/>
          </a:bodyPr>
          <a:lstStyle/>
          <a:p>
            <a:pPr marL="0" indent="0" algn="ctr">
              <a:lnSpc>
                <a:spcPct val="100000"/>
              </a:lnSpc>
              <a:buNone/>
            </a:pPr>
            <a:endParaRPr lang="en-US" sz="1400" dirty="0">
              <a:solidFill>
                <a:schemeClr val="tx1">
                  <a:lumMod val="95000"/>
                </a:schemeClr>
              </a:solidFill>
              <a:effectLst/>
              <a:latin typeface="Arial" panose="020B0604020202020204" pitchFamily="34" charset="0"/>
              <a:ea typeface="Arial" panose="020B0604020202020204" pitchFamily="34" charset="0"/>
            </a:endParaRPr>
          </a:p>
          <a:p>
            <a:pPr marL="0" indent="0" algn="ctr">
              <a:lnSpc>
                <a:spcPct val="100000"/>
              </a:lnSpc>
              <a:buNone/>
            </a:pPr>
            <a:r>
              <a:rPr lang="en-US" sz="2400" dirty="0">
                <a:solidFill>
                  <a:schemeClr val="tx1">
                    <a:lumMod val="95000"/>
                  </a:schemeClr>
                </a:solidFill>
                <a:effectLst/>
                <a:latin typeface="Arial" panose="020B0604020202020204" pitchFamily="34" charset="0"/>
                <a:ea typeface="Arial" panose="020B0604020202020204" pitchFamily="34" charset="0"/>
              </a:rPr>
              <a:t>In the following screens, you will see instructions that describe what will happen during the experiment and how you will be compensated for your participation. </a:t>
            </a:r>
            <a:r>
              <a:rPr lang="en-US" sz="2400" u="sng" dirty="0">
                <a:solidFill>
                  <a:schemeClr val="tx1">
                    <a:lumMod val="95000"/>
                  </a:schemeClr>
                </a:solidFill>
                <a:effectLst/>
                <a:latin typeface="Arial" panose="020B0604020202020204" pitchFamily="34" charset="0"/>
                <a:ea typeface="Arial" panose="020B0604020202020204" pitchFamily="34" charset="0"/>
              </a:rPr>
              <a:t>It is important that you read them carefully.</a:t>
            </a:r>
            <a:endParaRPr lang="en-US" sz="2400" dirty="0">
              <a:solidFill>
                <a:schemeClr val="tx1">
                  <a:lumMod val="95000"/>
                </a:schemeClr>
              </a:solidFill>
              <a:effectLst/>
              <a:latin typeface="Arial" panose="020B0604020202020204" pitchFamily="34" charset="0"/>
              <a:ea typeface="Arial" panose="020B0604020202020204" pitchFamily="34" charset="0"/>
            </a:endParaRPr>
          </a:p>
          <a:p>
            <a:pPr marL="0" indent="0" algn="ctr">
              <a:lnSpc>
                <a:spcPct val="100000"/>
              </a:lnSpc>
              <a:buNone/>
            </a:pPr>
            <a:r>
              <a:rPr lang="en-US" sz="2400" dirty="0">
                <a:solidFill>
                  <a:schemeClr val="tx1">
                    <a:lumMod val="95000"/>
                  </a:schemeClr>
                </a:solidFill>
                <a:effectLst/>
                <a:latin typeface="Arial" panose="020B0604020202020204" pitchFamily="34" charset="0"/>
                <a:ea typeface="Arial" panose="020B0604020202020204" pitchFamily="34" charset="0"/>
              </a:rPr>
              <a:t> </a:t>
            </a:r>
          </a:p>
          <a:p>
            <a:pPr marL="0" indent="0" algn="ctr">
              <a:lnSpc>
                <a:spcPct val="115000"/>
              </a:lnSpc>
              <a:buNone/>
            </a:pPr>
            <a:r>
              <a:rPr lang="en-US" sz="2400" dirty="0">
                <a:solidFill>
                  <a:schemeClr val="tx1">
                    <a:lumMod val="95000"/>
                  </a:schemeClr>
                </a:solidFill>
                <a:effectLst/>
                <a:latin typeface="Arial" panose="020B0604020202020204" pitchFamily="34" charset="0"/>
                <a:ea typeface="Arial" panose="020B0604020202020204" pitchFamily="34" charset="0"/>
              </a:rPr>
              <a:t>When you’re done reading them, </a:t>
            </a:r>
            <a:r>
              <a:rPr lang="en-US" sz="2400" u="sng" dirty="0">
                <a:solidFill>
                  <a:schemeClr val="tx1">
                    <a:lumMod val="95000"/>
                  </a:schemeClr>
                </a:solidFill>
                <a:effectLst/>
                <a:latin typeface="Arial" panose="020B0604020202020204" pitchFamily="34" charset="0"/>
                <a:ea typeface="Arial" panose="020B0604020202020204" pitchFamily="34" charset="0"/>
              </a:rPr>
              <a:t>you will take a simple test</a:t>
            </a:r>
            <a:r>
              <a:rPr lang="en-US" sz="2400" dirty="0">
                <a:solidFill>
                  <a:schemeClr val="tx1">
                    <a:lumMod val="95000"/>
                  </a:schemeClr>
                </a:solidFill>
                <a:effectLst/>
                <a:latin typeface="Arial" panose="020B0604020202020204" pitchFamily="34" charset="0"/>
                <a:ea typeface="Arial" panose="020B0604020202020204" pitchFamily="34" charset="0"/>
              </a:rPr>
              <a:t> to check your understanding. You will proceed to the experiment only if you pass the test. Otherwise, the experiment will end, and you lose your chance to earn any bonuses.</a:t>
            </a:r>
          </a:p>
        </p:txBody>
      </p:sp>
      <p:sp>
        <p:nvSpPr>
          <p:cNvPr id="5" name="TextBox 4">
            <a:extLst>
              <a:ext uri="{FF2B5EF4-FFF2-40B4-BE49-F238E27FC236}">
                <a16:creationId xmlns:a16="http://schemas.microsoft.com/office/drawing/2014/main" id="{9C1972DD-CB50-7515-AC8B-7E72AB08664C}"/>
              </a:ext>
            </a:extLst>
          </p:cNvPr>
          <p:cNvSpPr txBox="1"/>
          <p:nvPr/>
        </p:nvSpPr>
        <p:spPr>
          <a:xfrm>
            <a:off x="3316615" y="6316816"/>
            <a:ext cx="5548122" cy="369332"/>
          </a:xfrm>
          <a:prstGeom prst="rect">
            <a:avLst/>
          </a:prstGeom>
          <a:noFill/>
        </p:spPr>
        <p:txBody>
          <a:bodyPr wrap="none" rtlCol="0">
            <a:spAutoFit/>
          </a:bodyPr>
          <a:lstStyle/>
          <a:p>
            <a:r>
              <a:rPr lang="en-US" i="1" dirty="0">
                <a:solidFill>
                  <a:schemeClr val="tx1">
                    <a:lumMod val="65000"/>
                  </a:schemeClr>
                </a:solidFill>
              </a:rPr>
              <a:t>Press the right arrow key to proceed, left arrow key to go back.</a:t>
            </a:r>
          </a:p>
        </p:txBody>
      </p:sp>
    </p:spTree>
    <p:extLst>
      <p:ext uri="{BB962C8B-B14F-4D97-AF65-F5344CB8AC3E}">
        <p14:creationId xmlns:p14="http://schemas.microsoft.com/office/powerpoint/2010/main" val="1928042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490E619-0A35-993F-3C21-DE7C6178FD05}"/>
              </a:ext>
            </a:extLst>
          </p:cNvPr>
          <p:cNvSpPr/>
          <p:nvPr/>
        </p:nvSpPr>
        <p:spPr>
          <a:xfrm>
            <a:off x="3097005" y="2807752"/>
            <a:ext cx="5760000" cy="3240000"/>
          </a:xfrm>
          <a:prstGeom prst="rect">
            <a:avLst/>
          </a:prstGeom>
          <a:solidFill>
            <a:schemeClr val="bg1"/>
          </a:solidFill>
          <a:ln>
            <a:solidFill>
              <a:schemeClr val="tx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dirty="0">
              <a:solidFill>
                <a:srgbClr val="00C85A"/>
              </a:solidFill>
            </a:endParaRPr>
          </a:p>
        </p:txBody>
      </p:sp>
      <p:sp>
        <p:nvSpPr>
          <p:cNvPr id="3" name="Content Placeholder 2">
            <a:extLst>
              <a:ext uri="{FF2B5EF4-FFF2-40B4-BE49-F238E27FC236}">
                <a16:creationId xmlns:a16="http://schemas.microsoft.com/office/drawing/2014/main" id="{19958CA4-ACEC-9EC2-4771-A29908986A60}"/>
              </a:ext>
            </a:extLst>
          </p:cNvPr>
          <p:cNvSpPr>
            <a:spLocks noGrp="1"/>
          </p:cNvSpPr>
          <p:nvPr>
            <p:ph idx="1"/>
          </p:nvPr>
        </p:nvSpPr>
        <p:spPr>
          <a:xfrm>
            <a:off x="464370" y="1009650"/>
            <a:ext cx="11263257" cy="5172634"/>
          </a:xfrm>
        </p:spPr>
        <p:txBody>
          <a:bodyPr>
            <a:normAutofit/>
          </a:bodyPr>
          <a:lstStyle/>
          <a:p>
            <a:pPr marL="0" indent="0" algn="ctr">
              <a:lnSpc>
                <a:spcPct val="115000"/>
              </a:lnSpc>
              <a:buNone/>
            </a:pPr>
            <a:endParaRPr lang="en-US" sz="500" dirty="0">
              <a:solidFill>
                <a:schemeClr val="tx1">
                  <a:lumMod val="95000"/>
                </a:schemeClr>
              </a:solidFill>
              <a:latin typeface="Arial" panose="020B0604020202020204" pitchFamily="34" charset="0"/>
            </a:endParaRPr>
          </a:p>
          <a:p>
            <a:pPr marL="0" indent="0" algn="ctr">
              <a:lnSpc>
                <a:spcPct val="115000"/>
              </a:lnSpc>
              <a:buNone/>
            </a:pPr>
            <a:endParaRPr lang="en-US" sz="500" dirty="0">
              <a:solidFill>
                <a:schemeClr val="tx1">
                  <a:lumMod val="95000"/>
                </a:schemeClr>
              </a:solidFill>
              <a:latin typeface="Arial" panose="020B0604020202020204" pitchFamily="34" charset="0"/>
            </a:endParaRPr>
          </a:p>
          <a:p>
            <a:pPr marL="0" indent="0" algn="ctr">
              <a:lnSpc>
                <a:spcPct val="115000"/>
              </a:lnSpc>
              <a:buNone/>
            </a:pPr>
            <a:r>
              <a:rPr lang="en-US" dirty="0">
                <a:solidFill>
                  <a:schemeClr val="tx1">
                    <a:lumMod val="95000"/>
                  </a:schemeClr>
                </a:solidFill>
                <a:latin typeface="Arial" panose="020B0604020202020204" pitchFamily="34" charset="0"/>
              </a:rPr>
              <a:t>To help you remember that you will not win or lose money if you choose NO, you will see </a:t>
            </a:r>
            <a:br>
              <a:rPr lang="en-US" dirty="0">
                <a:solidFill>
                  <a:schemeClr val="tx1">
                    <a:lumMod val="95000"/>
                  </a:schemeClr>
                </a:solidFill>
                <a:latin typeface="Arial" panose="020B0604020202020204" pitchFamily="34" charset="0"/>
              </a:rPr>
            </a:br>
            <a:r>
              <a:rPr lang="en-US" dirty="0">
                <a:solidFill>
                  <a:schemeClr val="tx1">
                    <a:lumMod val="95000"/>
                  </a:schemeClr>
                </a:solidFill>
                <a:latin typeface="Arial" panose="020B0604020202020204" pitchFamily="34" charset="0"/>
              </a:rPr>
              <a:t>“</a:t>
            </a:r>
            <a:r>
              <a:rPr lang="en-US" sz="2000" dirty="0"/>
              <a:t>Earn: 0.00</a:t>
            </a:r>
            <a:r>
              <a:rPr lang="en-US" dirty="0">
                <a:solidFill>
                  <a:schemeClr val="tx1">
                    <a:lumMod val="95000"/>
                  </a:schemeClr>
                </a:solidFill>
                <a:latin typeface="Arial" panose="020B0604020202020204" pitchFamily="34" charset="0"/>
              </a:rPr>
              <a:t>” flash on the screen towards the end, as shown below:</a:t>
            </a:r>
          </a:p>
        </p:txBody>
      </p:sp>
      <p:sp>
        <p:nvSpPr>
          <p:cNvPr id="7" name="TextBox 6">
            <a:extLst>
              <a:ext uri="{FF2B5EF4-FFF2-40B4-BE49-F238E27FC236}">
                <a16:creationId xmlns:a16="http://schemas.microsoft.com/office/drawing/2014/main" id="{85D3E29E-584D-8882-FF6E-AEE5ABC484C7}"/>
              </a:ext>
            </a:extLst>
          </p:cNvPr>
          <p:cNvSpPr txBox="1"/>
          <p:nvPr/>
        </p:nvSpPr>
        <p:spPr>
          <a:xfrm>
            <a:off x="6468570" y="4388361"/>
            <a:ext cx="1348280" cy="307777"/>
          </a:xfrm>
          <a:prstGeom prst="rect">
            <a:avLst/>
          </a:prstGeom>
          <a:noFill/>
        </p:spPr>
        <p:txBody>
          <a:bodyPr wrap="square">
            <a:spAutoFit/>
          </a:bodyPr>
          <a:lstStyle/>
          <a:p>
            <a:r>
              <a:rPr lang="en-US" sz="1400" dirty="0"/>
              <a:t>Earn:        </a:t>
            </a:r>
            <a:r>
              <a:rPr lang="en-US" sz="600" dirty="0"/>
              <a:t> </a:t>
            </a:r>
            <a:r>
              <a:rPr lang="en-US" sz="1400" dirty="0"/>
              <a:t>0.00</a:t>
            </a:r>
          </a:p>
        </p:txBody>
      </p:sp>
      <p:sp>
        <p:nvSpPr>
          <p:cNvPr id="10" name="TextBox 9">
            <a:extLst>
              <a:ext uri="{FF2B5EF4-FFF2-40B4-BE49-F238E27FC236}">
                <a16:creationId xmlns:a16="http://schemas.microsoft.com/office/drawing/2014/main" id="{B0B0300C-127B-6406-0B4C-6446E61F9E8C}"/>
              </a:ext>
            </a:extLst>
          </p:cNvPr>
          <p:cNvSpPr txBox="1"/>
          <p:nvPr/>
        </p:nvSpPr>
        <p:spPr>
          <a:xfrm>
            <a:off x="3316615" y="6316816"/>
            <a:ext cx="5548122" cy="369332"/>
          </a:xfrm>
          <a:prstGeom prst="rect">
            <a:avLst/>
          </a:prstGeom>
          <a:noFill/>
        </p:spPr>
        <p:txBody>
          <a:bodyPr wrap="none" rtlCol="0">
            <a:spAutoFit/>
          </a:bodyPr>
          <a:lstStyle/>
          <a:p>
            <a:r>
              <a:rPr lang="en-US" i="1" dirty="0">
                <a:solidFill>
                  <a:schemeClr val="tx1">
                    <a:lumMod val="65000"/>
                  </a:schemeClr>
                </a:solidFill>
              </a:rPr>
              <a:t>Press the right arrow key to proceed, left arrow key to go back.</a:t>
            </a:r>
          </a:p>
        </p:txBody>
      </p:sp>
      <p:sp>
        <p:nvSpPr>
          <p:cNvPr id="4" name="TextBox 3">
            <a:extLst>
              <a:ext uri="{FF2B5EF4-FFF2-40B4-BE49-F238E27FC236}">
                <a16:creationId xmlns:a16="http://schemas.microsoft.com/office/drawing/2014/main" id="{8BEE5786-7914-9163-ECBE-EB5A955937B3}"/>
              </a:ext>
            </a:extLst>
          </p:cNvPr>
          <p:cNvSpPr txBox="1"/>
          <p:nvPr/>
        </p:nvSpPr>
        <p:spPr>
          <a:xfrm>
            <a:off x="8327232" y="3919149"/>
            <a:ext cx="428322" cy="307777"/>
          </a:xfrm>
          <a:prstGeom prst="rect">
            <a:avLst/>
          </a:prstGeom>
          <a:noFill/>
        </p:spPr>
        <p:txBody>
          <a:bodyPr wrap="none" rtlCol="0">
            <a:spAutoFit/>
          </a:bodyPr>
          <a:lstStyle/>
          <a:p>
            <a:r>
              <a:rPr lang="en-US" sz="1400" dirty="0"/>
              <a:t>No</a:t>
            </a:r>
          </a:p>
        </p:txBody>
      </p:sp>
      <p:pic>
        <p:nvPicPr>
          <p:cNvPr id="24" name="Picture 23">
            <a:extLst>
              <a:ext uri="{FF2B5EF4-FFF2-40B4-BE49-F238E27FC236}">
                <a16:creationId xmlns:a16="http://schemas.microsoft.com/office/drawing/2014/main" id="{A958DD33-D5AB-FE09-6815-0DD4E8045051}"/>
              </a:ext>
            </a:extLst>
          </p:cNvPr>
          <p:cNvPicPr>
            <a:picLocks noChangeAspect="1"/>
          </p:cNvPicPr>
          <p:nvPr/>
        </p:nvPicPr>
        <p:blipFill>
          <a:blip r:embed="rId2"/>
          <a:stretch>
            <a:fillRect/>
          </a:stretch>
        </p:blipFill>
        <p:spPr>
          <a:xfrm>
            <a:off x="5607050" y="3516173"/>
            <a:ext cx="740870" cy="872188"/>
          </a:xfrm>
          <a:prstGeom prst="rect">
            <a:avLst/>
          </a:prstGeom>
        </p:spPr>
      </p:pic>
      <p:sp>
        <p:nvSpPr>
          <p:cNvPr id="2" name="TextBox 1">
            <a:extLst>
              <a:ext uri="{FF2B5EF4-FFF2-40B4-BE49-F238E27FC236}">
                <a16:creationId xmlns:a16="http://schemas.microsoft.com/office/drawing/2014/main" id="{84C9584C-6944-BCE7-ACFE-3873AC253746}"/>
              </a:ext>
            </a:extLst>
          </p:cNvPr>
          <p:cNvSpPr txBox="1"/>
          <p:nvPr/>
        </p:nvSpPr>
        <p:spPr>
          <a:xfrm>
            <a:off x="6468570" y="4039798"/>
            <a:ext cx="1926130" cy="307777"/>
          </a:xfrm>
          <a:prstGeom prst="rect">
            <a:avLst/>
          </a:prstGeom>
          <a:noFill/>
        </p:spPr>
        <p:txBody>
          <a:bodyPr wrap="square">
            <a:spAutoFit/>
          </a:bodyPr>
          <a:lstStyle/>
          <a:p>
            <a:r>
              <a:rPr lang="en-US" sz="1400" dirty="0">
                <a:solidFill>
                  <a:srgbClr val="FF0000"/>
                </a:solidFill>
              </a:rPr>
              <a:t>Lose:	      </a:t>
            </a:r>
            <a:r>
              <a:rPr lang="en-US" sz="600" dirty="0">
                <a:solidFill>
                  <a:srgbClr val="FF0000"/>
                </a:solidFill>
              </a:rPr>
              <a:t>  </a:t>
            </a:r>
            <a:r>
              <a:rPr lang="en-US" sz="500" dirty="0">
                <a:solidFill>
                  <a:srgbClr val="FF0000"/>
                </a:solidFill>
              </a:rPr>
              <a:t> </a:t>
            </a:r>
            <a:r>
              <a:rPr lang="en-US" sz="600" dirty="0">
                <a:solidFill>
                  <a:srgbClr val="FF0000"/>
                </a:solidFill>
              </a:rPr>
              <a:t> </a:t>
            </a:r>
            <a:r>
              <a:rPr lang="en-US" sz="1400" dirty="0">
                <a:solidFill>
                  <a:srgbClr val="FF0000"/>
                </a:solidFill>
              </a:rPr>
              <a:t>4.50</a:t>
            </a:r>
          </a:p>
        </p:txBody>
      </p:sp>
      <p:sp>
        <p:nvSpPr>
          <p:cNvPr id="5" name="TextBox 4">
            <a:extLst>
              <a:ext uri="{FF2B5EF4-FFF2-40B4-BE49-F238E27FC236}">
                <a16:creationId xmlns:a16="http://schemas.microsoft.com/office/drawing/2014/main" id="{6ED40ACF-86D1-16AD-2107-2F48CFCF949D}"/>
              </a:ext>
            </a:extLst>
          </p:cNvPr>
          <p:cNvSpPr txBox="1"/>
          <p:nvPr/>
        </p:nvSpPr>
        <p:spPr>
          <a:xfrm>
            <a:off x="6468570" y="3449152"/>
            <a:ext cx="1689651" cy="584775"/>
          </a:xfrm>
          <a:prstGeom prst="rect">
            <a:avLst/>
          </a:prstGeom>
          <a:noFill/>
        </p:spPr>
        <p:txBody>
          <a:bodyPr wrap="square" rtlCol="0">
            <a:spAutoFit/>
          </a:bodyPr>
          <a:lstStyle/>
          <a:p>
            <a:r>
              <a:rPr lang="en-US" sz="1400" dirty="0"/>
              <a:t>Price:	  </a:t>
            </a:r>
            <a:r>
              <a:rPr lang="en-US" dirty="0"/>
              <a:t>  </a:t>
            </a:r>
            <a:r>
              <a:rPr lang="en-US" sz="700" dirty="0"/>
              <a:t>  </a:t>
            </a:r>
            <a:r>
              <a:rPr lang="en-US" sz="1400" dirty="0"/>
              <a:t>10.00</a:t>
            </a:r>
          </a:p>
          <a:p>
            <a:r>
              <a:rPr lang="en-US" sz="1400" dirty="0"/>
              <a:t>Return:   </a:t>
            </a:r>
            <a:r>
              <a:rPr lang="en-US" sz="1400" dirty="0">
                <a:solidFill>
                  <a:schemeClr val="bg1"/>
                </a:solidFill>
              </a:rPr>
              <a:t>1</a:t>
            </a:r>
            <a:r>
              <a:rPr lang="en-US" sz="1400" dirty="0"/>
              <a:t>5.50</a:t>
            </a:r>
          </a:p>
        </p:txBody>
      </p:sp>
      <p:cxnSp>
        <p:nvCxnSpPr>
          <p:cNvPr id="6" name="Straight Connector 5">
            <a:extLst>
              <a:ext uri="{FF2B5EF4-FFF2-40B4-BE49-F238E27FC236}">
                <a16:creationId xmlns:a16="http://schemas.microsoft.com/office/drawing/2014/main" id="{17F0AF3C-1221-5DCA-37C9-30DF74B9267A}"/>
              </a:ext>
            </a:extLst>
          </p:cNvPr>
          <p:cNvCxnSpPr>
            <a:cxnSpLocks/>
          </p:cNvCxnSpPr>
          <p:nvPr/>
        </p:nvCxnSpPr>
        <p:spPr>
          <a:xfrm>
            <a:off x="6534150" y="4033927"/>
            <a:ext cx="1193800" cy="0"/>
          </a:xfrm>
          <a:prstGeom prst="line">
            <a:avLst/>
          </a:prstGeom>
          <a:ln w="6350">
            <a:solidFill>
              <a:schemeClr val="bg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A3D5A5-FF4D-90DC-D000-656FEDE3DD7D}"/>
              </a:ext>
            </a:extLst>
          </p:cNvPr>
          <p:cNvCxnSpPr>
            <a:cxnSpLocks/>
          </p:cNvCxnSpPr>
          <p:nvPr/>
        </p:nvCxnSpPr>
        <p:spPr>
          <a:xfrm>
            <a:off x="6534150" y="4370988"/>
            <a:ext cx="1193800" cy="0"/>
          </a:xfrm>
          <a:prstGeom prst="line">
            <a:avLst/>
          </a:prstGeom>
          <a:ln w="6350">
            <a:solidFill>
              <a:schemeClr val="bg2">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359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958CA4-ACEC-9EC2-4771-A29908986A60}"/>
              </a:ext>
            </a:extLst>
          </p:cNvPr>
          <p:cNvSpPr>
            <a:spLocks noGrp="1"/>
          </p:cNvSpPr>
          <p:nvPr>
            <p:ph idx="1"/>
          </p:nvPr>
        </p:nvSpPr>
        <p:spPr>
          <a:xfrm>
            <a:off x="303006" y="727491"/>
            <a:ext cx="11585986" cy="5355958"/>
          </a:xfrm>
        </p:spPr>
        <p:txBody>
          <a:bodyPr>
            <a:normAutofit/>
          </a:bodyPr>
          <a:lstStyle/>
          <a:p>
            <a:pPr marL="0" indent="0" algn="ctr">
              <a:lnSpc>
                <a:spcPct val="115000"/>
              </a:lnSpc>
              <a:buNone/>
            </a:pPr>
            <a:r>
              <a:rPr lang="en-US" sz="2400" dirty="0">
                <a:solidFill>
                  <a:schemeClr val="tx1">
                    <a:lumMod val="95000"/>
                  </a:schemeClr>
                </a:solidFill>
                <a:latin typeface="Arial" panose="020B0604020202020204" pitchFamily="34" charset="0"/>
              </a:rPr>
              <a:t>Each slot machine will appear in a consistent location that is slightly offset from the center throughout the experiment. You already saw one example slot machine in the previous instruction screens. Here are two more:</a:t>
            </a:r>
          </a:p>
        </p:txBody>
      </p:sp>
      <p:sp>
        <p:nvSpPr>
          <p:cNvPr id="6" name="Rectangle 5">
            <a:extLst>
              <a:ext uri="{FF2B5EF4-FFF2-40B4-BE49-F238E27FC236}">
                <a16:creationId xmlns:a16="http://schemas.microsoft.com/office/drawing/2014/main" id="{7FDB56E4-AF78-E5E4-2357-03421062EBD2}"/>
              </a:ext>
            </a:extLst>
          </p:cNvPr>
          <p:cNvSpPr/>
          <p:nvPr/>
        </p:nvSpPr>
        <p:spPr>
          <a:xfrm>
            <a:off x="140131" y="2808631"/>
            <a:ext cx="5760000" cy="3240000"/>
          </a:xfrm>
          <a:prstGeom prst="rect">
            <a:avLst/>
          </a:prstGeom>
          <a:solidFill>
            <a:schemeClr val="bg1"/>
          </a:solidFill>
          <a:ln>
            <a:solidFill>
              <a:schemeClr val="tx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5594BD26-7A22-38D3-B87A-5073E175449F}"/>
              </a:ext>
            </a:extLst>
          </p:cNvPr>
          <p:cNvSpPr txBox="1"/>
          <p:nvPr/>
        </p:nvSpPr>
        <p:spPr>
          <a:xfrm>
            <a:off x="1925789" y="4779389"/>
            <a:ext cx="742511" cy="400110"/>
          </a:xfrm>
          <a:prstGeom prst="rect">
            <a:avLst/>
          </a:prstGeom>
          <a:noFill/>
        </p:spPr>
        <p:txBody>
          <a:bodyPr wrap="none" rtlCol="0">
            <a:spAutoFit/>
          </a:bodyPr>
          <a:lstStyle/>
          <a:p>
            <a:r>
              <a:rPr lang="en-US" sz="2000" dirty="0">
                <a:solidFill>
                  <a:schemeClr val="tx1">
                    <a:lumMod val="95000"/>
                  </a:schemeClr>
                </a:solidFill>
              </a:rPr>
              <a:t>$6.5?</a:t>
            </a:r>
          </a:p>
        </p:txBody>
      </p:sp>
      <p:sp>
        <p:nvSpPr>
          <p:cNvPr id="22" name="TextBox 21">
            <a:extLst>
              <a:ext uri="{FF2B5EF4-FFF2-40B4-BE49-F238E27FC236}">
                <a16:creationId xmlns:a16="http://schemas.microsoft.com/office/drawing/2014/main" id="{F4881C2B-CD9E-E36B-0D27-810C5D72578F}"/>
              </a:ext>
            </a:extLst>
          </p:cNvPr>
          <p:cNvSpPr txBox="1"/>
          <p:nvPr/>
        </p:nvSpPr>
        <p:spPr>
          <a:xfrm>
            <a:off x="241579" y="3919150"/>
            <a:ext cx="450829" cy="307777"/>
          </a:xfrm>
          <a:prstGeom prst="rect">
            <a:avLst/>
          </a:prstGeom>
          <a:noFill/>
        </p:spPr>
        <p:txBody>
          <a:bodyPr wrap="none" rtlCol="0">
            <a:spAutoFit/>
          </a:bodyPr>
          <a:lstStyle/>
          <a:p>
            <a:r>
              <a:rPr lang="en-US" sz="1400" dirty="0">
                <a:solidFill>
                  <a:schemeClr val="tx1">
                    <a:lumMod val="50000"/>
                  </a:schemeClr>
                </a:solidFill>
              </a:rPr>
              <a:t>Yes</a:t>
            </a:r>
          </a:p>
        </p:txBody>
      </p:sp>
      <p:sp>
        <p:nvSpPr>
          <p:cNvPr id="23" name="TextBox 22">
            <a:extLst>
              <a:ext uri="{FF2B5EF4-FFF2-40B4-BE49-F238E27FC236}">
                <a16:creationId xmlns:a16="http://schemas.microsoft.com/office/drawing/2014/main" id="{7D3F66D6-874E-8312-0415-E82297BB58EE}"/>
              </a:ext>
            </a:extLst>
          </p:cNvPr>
          <p:cNvSpPr txBox="1"/>
          <p:nvPr/>
        </p:nvSpPr>
        <p:spPr>
          <a:xfrm>
            <a:off x="3801158" y="3919150"/>
            <a:ext cx="428322" cy="307777"/>
          </a:xfrm>
          <a:prstGeom prst="rect">
            <a:avLst/>
          </a:prstGeom>
          <a:noFill/>
        </p:spPr>
        <p:txBody>
          <a:bodyPr wrap="none" rtlCol="0">
            <a:spAutoFit/>
          </a:bodyPr>
          <a:lstStyle/>
          <a:p>
            <a:r>
              <a:rPr lang="en-US" sz="1400" dirty="0">
                <a:solidFill>
                  <a:schemeClr val="tx1">
                    <a:lumMod val="50000"/>
                  </a:schemeClr>
                </a:solidFill>
              </a:rPr>
              <a:t>No</a:t>
            </a:r>
          </a:p>
        </p:txBody>
      </p:sp>
      <p:pic>
        <p:nvPicPr>
          <p:cNvPr id="28" name="Picture 27">
            <a:extLst>
              <a:ext uri="{FF2B5EF4-FFF2-40B4-BE49-F238E27FC236}">
                <a16:creationId xmlns:a16="http://schemas.microsoft.com/office/drawing/2014/main" id="{A9ECE512-7E39-99C1-D774-6DE4ED5F6DCE}"/>
              </a:ext>
            </a:extLst>
          </p:cNvPr>
          <p:cNvPicPr>
            <a:picLocks noChangeAspect="1"/>
          </p:cNvPicPr>
          <p:nvPr/>
        </p:nvPicPr>
        <p:blipFill>
          <a:blip r:embed="rId2"/>
          <a:stretch>
            <a:fillRect/>
          </a:stretch>
        </p:blipFill>
        <p:spPr>
          <a:xfrm>
            <a:off x="1618977" y="3169867"/>
            <a:ext cx="1284000" cy="1609521"/>
          </a:xfrm>
          <a:prstGeom prst="rect">
            <a:avLst/>
          </a:prstGeom>
        </p:spPr>
      </p:pic>
      <p:sp>
        <p:nvSpPr>
          <p:cNvPr id="36" name="Rectangle 35">
            <a:extLst>
              <a:ext uri="{FF2B5EF4-FFF2-40B4-BE49-F238E27FC236}">
                <a16:creationId xmlns:a16="http://schemas.microsoft.com/office/drawing/2014/main" id="{74CE8090-8976-05B5-7CF7-5F2D34FC98BC}"/>
              </a:ext>
            </a:extLst>
          </p:cNvPr>
          <p:cNvSpPr/>
          <p:nvPr/>
        </p:nvSpPr>
        <p:spPr>
          <a:xfrm>
            <a:off x="6291870" y="2808631"/>
            <a:ext cx="5760000" cy="3240000"/>
          </a:xfrm>
          <a:prstGeom prst="rect">
            <a:avLst/>
          </a:prstGeom>
          <a:solidFill>
            <a:schemeClr val="bg1"/>
          </a:solidFill>
          <a:ln>
            <a:solidFill>
              <a:schemeClr val="tx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9B14DDB6-AC3B-3C32-7A0A-83081A4511E3}"/>
              </a:ext>
            </a:extLst>
          </p:cNvPr>
          <p:cNvSpPr txBox="1"/>
          <p:nvPr/>
        </p:nvSpPr>
        <p:spPr>
          <a:xfrm>
            <a:off x="9509603" y="5478634"/>
            <a:ext cx="1005403" cy="400110"/>
          </a:xfrm>
          <a:prstGeom prst="rect">
            <a:avLst/>
          </a:prstGeom>
          <a:noFill/>
        </p:spPr>
        <p:txBody>
          <a:bodyPr wrap="none" rtlCol="0">
            <a:spAutoFit/>
          </a:bodyPr>
          <a:lstStyle/>
          <a:p>
            <a:r>
              <a:rPr lang="en-US" sz="2000" dirty="0">
                <a:solidFill>
                  <a:schemeClr val="tx1">
                    <a:lumMod val="95000"/>
                  </a:schemeClr>
                </a:solidFill>
              </a:rPr>
              <a:t>$13.25?</a:t>
            </a:r>
          </a:p>
        </p:txBody>
      </p:sp>
      <p:sp>
        <p:nvSpPr>
          <p:cNvPr id="38" name="TextBox 37">
            <a:extLst>
              <a:ext uri="{FF2B5EF4-FFF2-40B4-BE49-F238E27FC236}">
                <a16:creationId xmlns:a16="http://schemas.microsoft.com/office/drawing/2014/main" id="{887031F6-928F-C3F0-D3F0-A01C8D801BE2}"/>
              </a:ext>
            </a:extLst>
          </p:cNvPr>
          <p:cNvSpPr txBox="1"/>
          <p:nvPr/>
        </p:nvSpPr>
        <p:spPr>
          <a:xfrm>
            <a:off x="7992907" y="4618395"/>
            <a:ext cx="450829" cy="307777"/>
          </a:xfrm>
          <a:prstGeom prst="rect">
            <a:avLst/>
          </a:prstGeom>
          <a:noFill/>
        </p:spPr>
        <p:txBody>
          <a:bodyPr wrap="none" rtlCol="0">
            <a:spAutoFit/>
          </a:bodyPr>
          <a:lstStyle/>
          <a:p>
            <a:r>
              <a:rPr lang="en-US" sz="1400" dirty="0">
                <a:solidFill>
                  <a:schemeClr val="tx1">
                    <a:lumMod val="50000"/>
                  </a:schemeClr>
                </a:solidFill>
              </a:rPr>
              <a:t>Yes</a:t>
            </a:r>
          </a:p>
        </p:txBody>
      </p:sp>
      <p:sp>
        <p:nvSpPr>
          <p:cNvPr id="39" name="TextBox 38">
            <a:extLst>
              <a:ext uri="{FF2B5EF4-FFF2-40B4-BE49-F238E27FC236}">
                <a16:creationId xmlns:a16="http://schemas.microsoft.com/office/drawing/2014/main" id="{D47F1E0E-CC98-9CE1-8D3A-0DA1F8F2D849}"/>
              </a:ext>
            </a:extLst>
          </p:cNvPr>
          <p:cNvSpPr txBox="1"/>
          <p:nvPr/>
        </p:nvSpPr>
        <p:spPr>
          <a:xfrm>
            <a:off x="11552486" y="4618395"/>
            <a:ext cx="428322" cy="307777"/>
          </a:xfrm>
          <a:prstGeom prst="rect">
            <a:avLst/>
          </a:prstGeom>
          <a:noFill/>
        </p:spPr>
        <p:txBody>
          <a:bodyPr wrap="none" rtlCol="0">
            <a:spAutoFit/>
          </a:bodyPr>
          <a:lstStyle/>
          <a:p>
            <a:r>
              <a:rPr lang="en-US" sz="1400" dirty="0">
                <a:solidFill>
                  <a:schemeClr val="tx1">
                    <a:lumMod val="50000"/>
                  </a:schemeClr>
                </a:solidFill>
              </a:rPr>
              <a:t>No</a:t>
            </a:r>
          </a:p>
        </p:txBody>
      </p:sp>
      <p:pic>
        <p:nvPicPr>
          <p:cNvPr id="35" name="Picture 34">
            <a:extLst>
              <a:ext uri="{FF2B5EF4-FFF2-40B4-BE49-F238E27FC236}">
                <a16:creationId xmlns:a16="http://schemas.microsoft.com/office/drawing/2014/main" id="{2653CF25-038C-6E50-5F2B-1E7BDC2286D2}"/>
              </a:ext>
            </a:extLst>
          </p:cNvPr>
          <p:cNvPicPr>
            <a:picLocks noChangeAspect="1"/>
          </p:cNvPicPr>
          <p:nvPr/>
        </p:nvPicPr>
        <p:blipFill>
          <a:blip r:embed="rId3"/>
          <a:stretch>
            <a:fillRect/>
          </a:stretch>
        </p:blipFill>
        <p:spPr>
          <a:xfrm>
            <a:off x="9245522" y="3869113"/>
            <a:ext cx="1533566" cy="1609521"/>
          </a:xfrm>
          <a:prstGeom prst="rect">
            <a:avLst/>
          </a:prstGeom>
        </p:spPr>
      </p:pic>
      <p:sp>
        <p:nvSpPr>
          <p:cNvPr id="4" name="TextBox 3">
            <a:extLst>
              <a:ext uri="{FF2B5EF4-FFF2-40B4-BE49-F238E27FC236}">
                <a16:creationId xmlns:a16="http://schemas.microsoft.com/office/drawing/2014/main" id="{0FD8D68F-10ED-F947-7B39-78197CA8AB00}"/>
              </a:ext>
            </a:extLst>
          </p:cNvPr>
          <p:cNvSpPr txBox="1"/>
          <p:nvPr/>
        </p:nvSpPr>
        <p:spPr>
          <a:xfrm>
            <a:off x="3316615" y="6316816"/>
            <a:ext cx="5548122" cy="369332"/>
          </a:xfrm>
          <a:prstGeom prst="rect">
            <a:avLst/>
          </a:prstGeom>
          <a:noFill/>
        </p:spPr>
        <p:txBody>
          <a:bodyPr wrap="none" rtlCol="0">
            <a:spAutoFit/>
          </a:bodyPr>
          <a:lstStyle/>
          <a:p>
            <a:r>
              <a:rPr lang="en-US" i="1" dirty="0">
                <a:solidFill>
                  <a:schemeClr val="tx1">
                    <a:lumMod val="65000"/>
                  </a:schemeClr>
                </a:solidFill>
              </a:rPr>
              <a:t>Press the right arrow key to proceed, left arrow key to go back.</a:t>
            </a:r>
          </a:p>
        </p:txBody>
      </p:sp>
      <p:cxnSp>
        <p:nvCxnSpPr>
          <p:cNvPr id="2" name="Straight Connector 1">
            <a:extLst>
              <a:ext uri="{FF2B5EF4-FFF2-40B4-BE49-F238E27FC236}">
                <a16:creationId xmlns:a16="http://schemas.microsoft.com/office/drawing/2014/main" id="{1E60DA9E-A746-8D11-BBAD-A1A97DE1A63F}"/>
              </a:ext>
            </a:extLst>
          </p:cNvPr>
          <p:cNvCxnSpPr/>
          <p:nvPr/>
        </p:nvCxnSpPr>
        <p:spPr>
          <a:xfrm>
            <a:off x="9455150" y="5472284"/>
            <a:ext cx="1117600" cy="0"/>
          </a:xfrm>
          <a:prstGeom prst="line">
            <a:avLst/>
          </a:prstGeom>
          <a:ln>
            <a:solidFill>
              <a:schemeClr val="bg2">
                <a:lumMod val="75000"/>
                <a:lumOff val="25000"/>
              </a:schemeClr>
            </a:solidFill>
          </a:ln>
        </p:spPr>
        <p:style>
          <a:lnRef idx="1">
            <a:schemeClr val="accent6"/>
          </a:lnRef>
          <a:fillRef idx="0">
            <a:schemeClr val="accent6"/>
          </a:fillRef>
          <a:effectRef idx="0">
            <a:schemeClr val="accent6"/>
          </a:effectRef>
          <a:fontRef idx="minor">
            <a:schemeClr val="tx1"/>
          </a:fontRef>
        </p:style>
      </p:cxnSp>
      <p:cxnSp>
        <p:nvCxnSpPr>
          <p:cNvPr id="5" name="Straight Connector 4">
            <a:extLst>
              <a:ext uri="{FF2B5EF4-FFF2-40B4-BE49-F238E27FC236}">
                <a16:creationId xmlns:a16="http://schemas.microsoft.com/office/drawing/2014/main" id="{99BD26D9-DF91-7A0C-8AB6-5A6647EFE0C7}"/>
              </a:ext>
            </a:extLst>
          </p:cNvPr>
          <p:cNvCxnSpPr/>
          <p:nvPr/>
        </p:nvCxnSpPr>
        <p:spPr>
          <a:xfrm>
            <a:off x="1708150" y="4779887"/>
            <a:ext cx="1117600" cy="0"/>
          </a:xfrm>
          <a:prstGeom prst="line">
            <a:avLst/>
          </a:prstGeom>
          <a:ln>
            <a:solidFill>
              <a:schemeClr val="bg2">
                <a:lumMod val="75000"/>
                <a:lumOff val="25000"/>
              </a:schemeClr>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47852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940BFE-68DF-4EE5-AF22-28926B7EE762}"/>
              </a:ext>
            </a:extLst>
          </p:cNvPr>
          <p:cNvSpPr/>
          <p:nvPr/>
        </p:nvSpPr>
        <p:spPr>
          <a:xfrm>
            <a:off x="3097005" y="2807752"/>
            <a:ext cx="5760000" cy="3240000"/>
          </a:xfrm>
          <a:prstGeom prst="rect">
            <a:avLst/>
          </a:prstGeom>
          <a:solidFill>
            <a:schemeClr val="bg1"/>
          </a:solidFill>
          <a:ln>
            <a:solidFill>
              <a:schemeClr val="tx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dirty="0">
              <a:solidFill>
                <a:srgbClr val="00C85A"/>
              </a:solidFill>
            </a:endParaRPr>
          </a:p>
        </p:txBody>
      </p:sp>
      <p:sp>
        <p:nvSpPr>
          <p:cNvPr id="3" name="Content Placeholder 2">
            <a:extLst>
              <a:ext uri="{FF2B5EF4-FFF2-40B4-BE49-F238E27FC236}">
                <a16:creationId xmlns:a16="http://schemas.microsoft.com/office/drawing/2014/main" id="{19958CA4-ACEC-9EC2-4771-A29908986A60}"/>
              </a:ext>
            </a:extLst>
          </p:cNvPr>
          <p:cNvSpPr>
            <a:spLocks noGrp="1"/>
          </p:cNvSpPr>
          <p:nvPr>
            <p:ph idx="1"/>
          </p:nvPr>
        </p:nvSpPr>
        <p:spPr>
          <a:xfrm>
            <a:off x="464370" y="311973"/>
            <a:ext cx="11263257" cy="5870312"/>
          </a:xfrm>
        </p:spPr>
        <p:txBody>
          <a:bodyPr>
            <a:normAutofit/>
          </a:bodyPr>
          <a:lstStyle/>
          <a:p>
            <a:pPr marL="0" indent="0" algn="ctr">
              <a:lnSpc>
                <a:spcPct val="115000"/>
              </a:lnSpc>
              <a:buNone/>
            </a:pPr>
            <a:r>
              <a:rPr lang="en-US" sz="2000" dirty="0">
                <a:solidFill>
                  <a:schemeClr val="tx1">
                    <a:lumMod val="95000"/>
                  </a:schemeClr>
                </a:solidFill>
                <a:latin typeface="Arial" panose="020B0604020202020204" pitchFamily="34" charset="0"/>
              </a:rPr>
              <a:t>Here is more information about the experiment.</a:t>
            </a:r>
          </a:p>
          <a:p>
            <a:pPr marL="0" indent="0" algn="ctr">
              <a:lnSpc>
                <a:spcPct val="100000"/>
              </a:lnSpc>
              <a:buNone/>
            </a:pPr>
            <a:endParaRPr lang="en-US" sz="800" dirty="0">
              <a:solidFill>
                <a:schemeClr val="tx1">
                  <a:lumMod val="95000"/>
                </a:schemeClr>
              </a:solidFill>
              <a:latin typeface="Arial" panose="020B0604020202020204" pitchFamily="34" charset="0"/>
            </a:endParaRPr>
          </a:p>
          <a:p>
            <a:pPr marL="0" indent="0" algn="ctr">
              <a:lnSpc>
                <a:spcPct val="115000"/>
              </a:lnSpc>
              <a:buNone/>
            </a:pPr>
            <a:r>
              <a:rPr lang="en-US" sz="2000" dirty="0">
                <a:solidFill>
                  <a:schemeClr val="tx1">
                    <a:lumMod val="95000"/>
                  </a:schemeClr>
                </a:solidFill>
                <a:latin typeface="Arial" panose="020B0604020202020204" pitchFamily="34" charset="0"/>
              </a:rPr>
              <a:t>First, please make your choices as quickly as you feel comfortable doing so, and ideally under </a:t>
            </a:r>
            <a:br>
              <a:rPr lang="en-US" sz="2000" dirty="0">
                <a:solidFill>
                  <a:schemeClr val="tx1">
                    <a:lumMod val="95000"/>
                  </a:schemeClr>
                </a:solidFill>
                <a:latin typeface="Arial" panose="020B0604020202020204" pitchFamily="34" charset="0"/>
              </a:rPr>
            </a:br>
            <a:r>
              <a:rPr lang="en-US" sz="2000" dirty="0">
                <a:solidFill>
                  <a:schemeClr val="tx1">
                    <a:lumMod val="95000"/>
                  </a:schemeClr>
                </a:solidFill>
                <a:latin typeface="Arial" panose="020B0604020202020204" pitchFamily="34" charset="0"/>
              </a:rPr>
              <a:t>two seconds. </a:t>
            </a:r>
          </a:p>
          <a:p>
            <a:pPr marL="0" indent="0" algn="ctr">
              <a:lnSpc>
                <a:spcPct val="115000"/>
              </a:lnSpc>
              <a:buNone/>
            </a:pPr>
            <a:r>
              <a:rPr lang="en-US" sz="2000" dirty="0">
                <a:solidFill>
                  <a:schemeClr val="tx1">
                    <a:lumMod val="95000"/>
                  </a:schemeClr>
                </a:solidFill>
                <a:latin typeface="Arial" panose="020B0604020202020204" pitchFamily="34" charset="0"/>
              </a:rPr>
              <a:t>To help you do so, the computer will show you a line under the slot machine that will act as a timer: it will gradually decrease in size until the time is up.</a:t>
            </a:r>
          </a:p>
        </p:txBody>
      </p:sp>
      <p:sp>
        <p:nvSpPr>
          <p:cNvPr id="4" name="TextBox 3">
            <a:extLst>
              <a:ext uri="{FF2B5EF4-FFF2-40B4-BE49-F238E27FC236}">
                <a16:creationId xmlns:a16="http://schemas.microsoft.com/office/drawing/2014/main" id="{79064431-5433-2D9F-AAB6-886422AC3395}"/>
              </a:ext>
            </a:extLst>
          </p:cNvPr>
          <p:cNvSpPr txBox="1"/>
          <p:nvPr/>
        </p:nvSpPr>
        <p:spPr>
          <a:xfrm>
            <a:off x="3316615" y="6316816"/>
            <a:ext cx="5548122" cy="369332"/>
          </a:xfrm>
          <a:prstGeom prst="rect">
            <a:avLst/>
          </a:prstGeom>
          <a:noFill/>
        </p:spPr>
        <p:txBody>
          <a:bodyPr wrap="none" rtlCol="0">
            <a:spAutoFit/>
          </a:bodyPr>
          <a:lstStyle/>
          <a:p>
            <a:r>
              <a:rPr lang="en-US" i="1" dirty="0">
                <a:solidFill>
                  <a:schemeClr val="tx1">
                    <a:lumMod val="65000"/>
                  </a:schemeClr>
                </a:solidFill>
              </a:rPr>
              <a:t>Press the right arrow key to proceed, left arrow key to go back.</a:t>
            </a:r>
          </a:p>
        </p:txBody>
      </p:sp>
      <p:sp>
        <p:nvSpPr>
          <p:cNvPr id="12" name="TextBox 11">
            <a:extLst>
              <a:ext uri="{FF2B5EF4-FFF2-40B4-BE49-F238E27FC236}">
                <a16:creationId xmlns:a16="http://schemas.microsoft.com/office/drawing/2014/main" id="{D7AA66FF-E0E8-85C1-AEA8-3D75C362F405}"/>
              </a:ext>
            </a:extLst>
          </p:cNvPr>
          <p:cNvSpPr txBox="1"/>
          <p:nvPr/>
        </p:nvSpPr>
        <p:spPr>
          <a:xfrm>
            <a:off x="6451863" y="4766688"/>
            <a:ext cx="670376" cy="400110"/>
          </a:xfrm>
          <a:prstGeom prst="rect">
            <a:avLst/>
          </a:prstGeom>
          <a:noFill/>
        </p:spPr>
        <p:txBody>
          <a:bodyPr wrap="none" rtlCol="0">
            <a:spAutoFit/>
          </a:bodyPr>
          <a:lstStyle/>
          <a:p>
            <a:r>
              <a:rPr lang="en-US" sz="2000" dirty="0">
                <a:solidFill>
                  <a:schemeClr val="tx1">
                    <a:lumMod val="95000"/>
                  </a:schemeClr>
                </a:solidFill>
              </a:rPr>
              <a:t>$10?</a:t>
            </a:r>
          </a:p>
        </p:txBody>
      </p:sp>
      <p:sp>
        <p:nvSpPr>
          <p:cNvPr id="15" name="TextBox 14">
            <a:extLst>
              <a:ext uri="{FF2B5EF4-FFF2-40B4-BE49-F238E27FC236}">
                <a16:creationId xmlns:a16="http://schemas.microsoft.com/office/drawing/2014/main" id="{E3EA2BFD-1329-A206-970F-ED6FBF9EDB89}"/>
              </a:ext>
            </a:extLst>
          </p:cNvPr>
          <p:cNvSpPr txBox="1"/>
          <p:nvPr/>
        </p:nvSpPr>
        <p:spPr>
          <a:xfrm>
            <a:off x="4767653" y="3919149"/>
            <a:ext cx="450829" cy="307777"/>
          </a:xfrm>
          <a:prstGeom prst="rect">
            <a:avLst/>
          </a:prstGeom>
          <a:noFill/>
        </p:spPr>
        <p:txBody>
          <a:bodyPr wrap="none" rtlCol="0">
            <a:spAutoFit/>
          </a:bodyPr>
          <a:lstStyle/>
          <a:p>
            <a:r>
              <a:rPr lang="en-US" sz="1400" dirty="0">
                <a:solidFill>
                  <a:schemeClr val="tx1">
                    <a:lumMod val="50000"/>
                  </a:schemeClr>
                </a:solidFill>
              </a:rPr>
              <a:t>Yes</a:t>
            </a:r>
          </a:p>
        </p:txBody>
      </p:sp>
      <p:sp>
        <p:nvSpPr>
          <p:cNvPr id="16" name="TextBox 15">
            <a:extLst>
              <a:ext uri="{FF2B5EF4-FFF2-40B4-BE49-F238E27FC236}">
                <a16:creationId xmlns:a16="http://schemas.microsoft.com/office/drawing/2014/main" id="{1846A063-487F-CEC3-9D44-3710BDA13071}"/>
              </a:ext>
            </a:extLst>
          </p:cNvPr>
          <p:cNvSpPr txBox="1"/>
          <p:nvPr/>
        </p:nvSpPr>
        <p:spPr>
          <a:xfrm>
            <a:off x="8327232" y="3919149"/>
            <a:ext cx="428322" cy="307777"/>
          </a:xfrm>
          <a:prstGeom prst="rect">
            <a:avLst/>
          </a:prstGeom>
          <a:noFill/>
        </p:spPr>
        <p:txBody>
          <a:bodyPr wrap="none" rtlCol="0">
            <a:spAutoFit/>
          </a:bodyPr>
          <a:lstStyle/>
          <a:p>
            <a:r>
              <a:rPr lang="en-US" sz="1400" dirty="0">
                <a:solidFill>
                  <a:schemeClr val="tx1">
                    <a:lumMod val="50000"/>
                  </a:schemeClr>
                </a:solidFill>
              </a:rPr>
              <a:t>No</a:t>
            </a:r>
          </a:p>
        </p:txBody>
      </p:sp>
      <p:pic>
        <p:nvPicPr>
          <p:cNvPr id="17" name="Picture 16">
            <a:extLst>
              <a:ext uri="{FF2B5EF4-FFF2-40B4-BE49-F238E27FC236}">
                <a16:creationId xmlns:a16="http://schemas.microsoft.com/office/drawing/2014/main" id="{A167654B-C688-8344-69BE-F48E9EF3672F}"/>
              </a:ext>
            </a:extLst>
          </p:cNvPr>
          <p:cNvPicPr>
            <a:picLocks noChangeAspect="1"/>
          </p:cNvPicPr>
          <p:nvPr/>
        </p:nvPicPr>
        <p:blipFill>
          <a:blip r:embed="rId2"/>
          <a:stretch>
            <a:fillRect/>
          </a:stretch>
        </p:blipFill>
        <p:spPr>
          <a:xfrm>
            <a:off x="6096000" y="3127739"/>
            <a:ext cx="1335113" cy="1571760"/>
          </a:xfrm>
          <a:prstGeom prst="rect">
            <a:avLst/>
          </a:prstGeom>
        </p:spPr>
      </p:pic>
      <p:cxnSp>
        <p:nvCxnSpPr>
          <p:cNvPr id="18" name="Straight Connector 17">
            <a:extLst>
              <a:ext uri="{FF2B5EF4-FFF2-40B4-BE49-F238E27FC236}">
                <a16:creationId xmlns:a16="http://schemas.microsoft.com/office/drawing/2014/main" id="{D4590D45-B64A-39EB-80C9-D08B2E6999DF}"/>
              </a:ext>
            </a:extLst>
          </p:cNvPr>
          <p:cNvCxnSpPr/>
          <p:nvPr/>
        </p:nvCxnSpPr>
        <p:spPr>
          <a:xfrm>
            <a:off x="6210300" y="4712199"/>
            <a:ext cx="1117600" cy="0"/>
          </a:xfrm>
          <a:prstGeom prst="line">
            <a:avLst/>
          </a:prstGeom>
          <a:ln>
            <a:solidFill>
              <a:schemeClr val="bg2">
                <a:lumMod val="75000"/>
                <a:lumOff val="25000"/>
              </a:schemeClr>
            </a:solidFill>
          </a:ln>
        </p:spPr>
        <p:style>
          <a:lnRef idx="1">
            <a:schemeClr val="accent6"/>
          </a:lnRef>
          <a:fillRef idx="0">
            <a:schemeClr val="accent6"/>
          </a:fillRef>
          <a:effectRef idx="0">
            <a:schemeClr val="accent6"/>
          </a:effectRef>
          <a:fontRef idx="minor">
            <a:schemeClr val="tx1"/>
          </a:fontRef>
        </p:style>
      </p:cxnSp>
      <p:cxnSp>
        <p:nvCxnSpPr>
          <p:cNvPr id="22" name="Connector: Curved 21">
            <a:extLst>
              <a:ext uri="{FF2B5EF4-FFF2-40B4-BE49-F238E27FC236}">
                <a16:creationId xmlns:a16="http://schemas.microsoft.com/office/drawing/2014/main" id="{B5927EDA-87B9-E7EF-2825-E884F0B84683}"/>
              </a:ext>
            </a:extLst>
          </p:cNvPr>
          <p:cNvCxnSpPr/>
          <p:nvPr/>
        </p:nvCxnSpPr>
        <p:spPr>
          <a:xfrm flipV="1">
            <a:off x="7431113" y="4184650"/>
            <a:ext cx="2062137" cy="521199"/>
          </a:xfrm>
          <a:prstGeom prst="curvedConnector3">
            <a:avLst>
              <a:gd name="adj1" fmla="val 69092"/>
            </a:avLst>
          </a:prstGeom>
          <a:ln>
            <a:solidFill>
              <a:schemeClr val="accent6">
                <a:lumMod val="50000"/>
              </a:schemeClr>
            </a:solidFill>
            <a:prstDash val="sysDot"/>
            <a:tailEnd type="triangle"/>
          </a:ln>
        </p:spPr>
        <p:style>
          <a:lnRef idx="1">
            <a:schemeClr val="accent6"/>
          </a:lnRef>
          <a:fillRef idx="0">
            <a:schemeClr val="accent6"/>
          </a:fillRef>
          <a:effectRef idx="0">
            <a:schemeClr val="accent6"/>
          </a:effectRef>
          <a:fontRef idx="minor">
            <a:schemeClr val="tx1"/>
          </a:fontRef>
        </p:style>
      </p:cxnSp>
      <p:cxnSp>
        <p:nvCxnSpPr>
          <p:cNvPr id="23" name="Connector: Curved 22">
            <a:extLst>
              <a:ext uri="{FF2B5EF4-FFF2-40B4-BE49-F238E27FC236}">
                <a16:creationId xmlns:a16="http://schemas.microsoft.com/office/drawing/2014/main" id="{85929B36-1EC3-E5FE-B917-D6018BDA4FC8}"/>
              </a:ext>
            </a:extLst>
          </p:cNvPr>
          <p:cNvCxnSpPr>
            <a:cxnSpLocks/>
          </p:cNvCxnSpPr>
          <p:nvPr/>
        </p:nvCxnSpPr>
        <p:spPr>
          <a:xfrm>
            <a:off x="7431113" y="4712199"/>
            <a:ext cx="2062137" cy="521199"/>
          </a:xfrm>
          <a:prstGeom prst="curvedConnector3">
            <a:avLst>
              <a:gd name="adj1" fmla="val 69400"/>
            </a:avLst>
          </a:prstGeom>
          <a:ln>
            <a:solidFill>
              <a:schemeClr val="accent6">
                <a:lumMod val="50000"/>
              </a:schemeClr>
            </a:solidFill>
            <a:prstDash val="sysDot"/>
            <a:tailEnd type="triangle"/>
          </a:ln>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8DA4BC4C-8EFA-F3B6-D418-574373E5D624}"/>
              </a:ext>
            </a:extLst>
          </p:cNvPr>
          <p:cNvCxnSpPr/>
          <p:nvPr/>
        </p:nvCxnSpPr>
        <p:spPr>
          <a:xfrm>
            <a:off x="9652000" y="4184650"/>
            <a:ext cx="1117600" cy="0"/>
          </a:xfrm>
          <a:prstGeom prst="line">
            <a:avLst/>
          </a:prstGeom>
          <a:ln>
            <a:solidFill>
              <a:schemeClr val="bg2">
                <a:lumMod val="75000"/>
                <a:lumOff val="25000"/>
              </a:schemeClr>
            </a:solidFill>
          </a:ln>
        </p:spPr>
        <p:style>
          <a:lnRef idx="1">
            <a:schemeClr val="accent6"/>
          </a:lnRef>
          <a:fillRef idx="0">
            <a:schemeClr val="accent6"/>
          </a:fillRef>
          <a:effectRef idx="0">
            <a:schemeClr val="accent6"/>
          </a:effectRef>
          <a:fontRef idx="minor">
            <a:schemeClr val="tx1"/>
          </a:fontRef>
        </p:style>
      </p:cxnSp>
      <p:cxnSp>
        <p:nvCxnSpPr>
          <p:cNvPr id="28" name="Straight Connector 27">
            <a:extLst>
              <a:ext uri="{FF2B5EF4-FFF2-40B4-BE49-F238E27FC236}">
                <a16:creationId xmlns:a16="http://schemas.microsoft.com/office/drawing/2014/main" id="{53F55D43-88B4-1B3F-CA38-8F1DDB749F8F}"/>
              </a:ext>
            </a:extLst>
          </p:cNvPr>
          <p:cNvCxnSpPr/>
          <p:nvPr/>
        </p:nvCxnSpPr>
        <p:spPr>
          <a:xfrm>
            <a:off x="9750200" y="4368800"/>
            <a:ext cx="900000" cy="0"/>
          </a:xfrm>
          <a:prstGeom prst="line">
            <a:avLst/>
          </a:prstGeom>
          <a:ln>
            <a:solidFill>
              <a:schemeClr val="bg2">
                <a:lumMod val="75000"/>
                <a:lumOff val="25000"/>
              </a:schemeClr>
            </a:solidFill>
          </a:ln>
        </p:spPr>
        <p:style>
          <a:lnRef idx="1">
            <a:schemeClr val="accent6"/>
          </a:lnRef>
          <a:fillRef idx="0">
            <a:schemeClr val="accent6"/>
          </a:fillRef>
          <a:effectRef idx="0">
            <a:schemeClr val="accent6"/>
          </a:effectRef>
          <a:fontRef idx="minor">
            <a:schemeClr val="tx1"/>
          </a:fontRef>
        </p:style>
      </p:cxnSp>
      <p:cxnSp>
        <p:nvCxnSpPr>
          <p:cNvPr id="29" name="Straight Connector 28">
            <a:extLst>
              <a:ext uri="{FF2B5EF4-FFF2-40B4-BE49-F238E27FC236}">
                <a16:creationId xmlns:a16="http://schemas.microsoft.com/office/drawing/2014/main" id="{3CAF66CF-D124-94E5-F877-6D833CA3DA01}"/>
              </a:ext>
            </a:extLst>
          </p:cNvPr>
          <p:cNvCxnSpPr/>
          <p:nvPr/>
        </p:nvCxnSpPr>
        <p:spPr>
          <a:xfrm>
            <a:off x="9840200" y="4565650"/>
            <a:ext cx="720000" cy="0"/>
          </a:xfrm>
          <a:prstGeom prst="line">
            <a:avLst/>
          </a:prstGeom>
          <a:ln>
            <a:solidFill>
              <a:schemeClr val="bg2">
                <a:lumMod val="75000"/>
                <a:lumOff val="25000"/>
              </a:schemeClr>
            </a:solidFill>
          </a:ln>
        </p:spPr>
        <p:style>
          <a:lnRef idx="1">
            <a:schemeClr val="accent6"/>
          </a:lnRef>
          <a:fillRef idx="0">
            <a:schemeClr val="accent6"/>
          </a:fillRef>
          <a:effectRef idx="0">
            <a:schemeClr val="accent6"/>
          </a:effectRef>
          <a:fontRef idx="minor">
            <a:schemeClr val="tx1"/>
          </a:fontRef>
        </p:style>
      </p:cxnSp>
      <p:cxnSp>
        <p:nvCxnSpPr>
          <p:cNvPr id="30" name="Straight Connector 29">
            <a:extLst>
              <a:ext uri="{FF2B5EF4-FFF2-40B4-BE49-F238E27FC236}">
                <a16:creationId xmlns:a16="http://schemas.microsoft.com/office/drawing/2014/main" id="{7A45BE11-BBAA-3CBD-3D3D-37C8575488DB}"/>
              </a:ext>
            </a:extLst>
          </p:cNvPr>
          <p:cNvCxnSpPr/>
          <p:nvPr/>
        </p:nvCxnSpPr>
        <p:spPr>
          <a:xfrm>
            <a:off x="10138800" y="5119098"/>
            <a:ext cx="144000" cy="0"/>
          </a:xfrm>
          <a:prstGeom prst="line">
            <a:avLst/>
          </a:prstGeom>
          <a:ln>
            <a:solidFill>
              <a:schemeClr val="bg2">
                <a:lumMod val="75000"/>
                <a:lumOff val="25000"/>
              </a:schemeClr>
            </a:solidFill>
          </a:ln>
        </p:spPr>
        <p:style>
          <a:lnRef idx="1">
            <a:schemeClr val="accent6"/>
          </a:lnRef>
          <a:fillRef idx="0">
            <a:schemeClr val="accent6"/>
          </a:fillRef>
          <a:effectRef idx="0">
            <a:schemeClr val="accent6"/>
          </a:effectRef>
          <a:fontRef idx="minor">
            <a:schemeClr val="tx1"/>
          </a:fontRef>
        </p:style>
      </p:cxnSp>
      <p:sp>
        <p:nvSpPr>
          <p:cNvPr id="31" name="TextBox 30">
            <a:extLst>
              <a:ext uri="{FF2B5EF4-FFF2-40B4-BE49-F238E27FC236}">
                <a16:creationId xmlns:a16="http://schemas.microsoft.com/office/drawing/2014/main" id="{98250E9B-1120-38C4-3AA0-2A89730A76E5}"/>
              </a:ext>
            </a:extLst>
          </p:cNvPr>
          <p:cNvSpPr txBox="1"/>
          <p:nvPr/>
        </p:nvSpPr>
        <p:spPr>
          <a:xfrm>
            <a:off x="10104040" y="4576512"/>
            <a:ext cx="213520" cy="461665"/>
          </a:xfrm>
          <a:prstGeom prst="rect">
            <a:avLst/>
          </a:prstGeom>
          <a:noFill/>
        </p:spPr>
        <p:txBody>
          <a:bodyPr wrap="none" rtlCol="0">
            <a:spAutoFit/>
          </a:bodyPr>
          <a:lstStyle/>
          <a:p>
            <a:r>
              <a:rPr lang="en-US" sz="800" dirty="0">
                <a:solidFill>
                  <a:schemeClr val="bg2">
                    <a:lumMod val="50000"/>
                    <a:lumOff val="50000"/>
                  </a:schemeClr>
                </a:solidFill>
              </a:rPr>
              <a:t>.</a:t>
            </a:r>
          </a:p>
          <a:p>
            <a:r>
              <a:rPr lang="en-US" sz="800" dirty="0">
                <a:solidFill>
                  <a:schemeClr val="bg2">
                    <a:lumMod val="50000"/>
                    <a:lumOff val="50000"/>
                  </a:schemeClr>
                </a:solidFill>
              </a:rPr>
              <a:t>.</a:t>
            </a:r>
          </a:p>
          <a:p>
            <a:r>
              <a:rPr lang="en-US" sz="800" dirty="0">
                <a:solidFill>
                  <a:schemeClr val="bg2">
                    <a:lumMod val="50000"/>
                    <a:lumOff val="50000"/>
                  </a:schemeClr>
                </a:solidFill>
              </a:rPr>
              <a:t>.</a:t>
            </a:r>
          </a:p>
        </p:txBody>
      </p:sp>
      <p:sp>
        <p:nvSpPr>
          <p:cNvPr id="32" name="TextBox 31">
            <a:extLst>
              <a:ext uri="{FF2B5EF4-FFF2-40B4-BE49-F238E27FC236}">
                <a16:creationId xmlns:a16="http://schemas.microsoft.com/office/drawing/2014/main" id="{934D969A-119E-D862-1338-CA6EE83D0055}"/>
              </a:ext>
            </a:extLst>
          </p:cNvPr>
          <p:cNvSpPr txBox="1"/>
          <p:nvPr/>
        </p:nvSpPr>
        <p:spPr>
          <a:xfrm>
            <a:off x="10789200" y="4030761"/>
            <a:ext cx="1034835" cy="307777"/>
          </a:xfrm>
          <a:prstGeom prst="rect">
            <a:avLst/>
          </a:prstGeom>
          <a:noFill/>
        </p:spPr>
        <p:txBody>
          <a:bodyPr wrap="none" rtlCol="0">
            <a:spAutoFit/>
          </a:bodyPr>
          <a:lstStyle/>
          <a:p>
            <a:r>
              <a:rPr lang="en-US" sz="1400" dirty="0"/>
              <a:t>Time starts</a:t>
            </a:r>
          </a:p>
        </p:txBody>
      </p:sp>
      <p:sp>
        <p:nvSpPr>
          <p:cNvPr id="33" name="TextBox 32">
            <a:extLst>
              <a:ext uri="{FF2B5EF4-FFF2-40B4-BE49-F238E27FC236}">
                <a16:creationId xmlns:a16="http://schemas.microsoft.com/office/drawing/2014/main" id="{A2F4D17E-7910-4F43-5B02-CE52B7909390}"/>
              </a:ext>
            </a:extLst>
          </p:cNvPr>
          <p:cNvSpPr txBox="1"/>
          <p:nvPr/>
        </p:nvSpPr>
        <p:spPr>
          <a:xfrm>
            <a:off x="10893683" y="5079509"/>
            <a:ext cx="825867" cy="307777"/>
          </a:xfrm>
          <a:prstGeom prst="rect">
            <a:avLst/>
          </a:prstGeom>
          <a:noFill/>
        </p:spPr>
        <p:txBody>
          <a:bodyPr wrap="none" rtlCol="0">
            <a:spAutoFit/>
          </a:bodyPr>
          <a:lstStyle/>
          <a:p>
            <a:r>
              <a:rPr lang="en-US" sz="1400" dirty="0"/>
              <a:t>Time up</a:t>
            </a:r>
          </a:p>
        </p:txBody>
      </p:sp>
      <p:cxnSp>
        <p:nvCxnSpPr>
          <p:cNvPr id="34" name="Straight Connector 33">
            <a:extLst>
              <a:ext uri="{FF2B5EF4-FFF2-40B4-BE49-F238E27FC236}">
                <a16:creationId xmlns:a16="http://schemas.microsoft.com/office/drawing/2014/main" id="{12AB3F90-5375-3D15-7268-228AFB156548}"/>
              </a:ext>
            </a:extLst>
          </p:cNvPr>
          <p:cNvCxnSpPr/>
          <p:nvPr/>
        </p:nvCxnSpPr>
        <p:spPr>
          <a:xfrm>
            <a:off x="10202300" y="5271498"/>
            <a:ext cx="36000" cy="0"/>
          </a:xfrm>
          <a:prstGeom prst="line">
            <a:avLst/>
          </a:prstGeom>
          <a:ln>
            <a:solidFill>
              <a:schemeClr val="bg2">
                <a:lumMod val="75000"/>
                <a:lumOff val="25000"/>
              </a:schemeClr>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351500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940BFE-68DF-4EE5-AF22-28926B7EE762}"/>
              </a:ext>
            </a:extLst>
          </p:cNvPr>
          <p:cNvSpPr/>
          <p:nvPr/>
        </p:nvSpPr>
        <p:spPr>
          <a:xfrm>
            <a:off x="3097005" y="2807752"/>
            <a:ext cx="5760000" cy="3240000"/>
          </a:xfrm>
          <a:prstGeom prst="rect">
            <a:avLst/>
          </a:prstGeom>
          <a:solidFill>
            <a:schemeClr val="bg1"/>
          </a:solidFill>
          <a:ln>
            <a:solidFill>
              <a:schemeClr val="tx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dirty="0">
              <a:solidFill>
                <a:srgbClr val="00C85A"/>
              </a:solidFill>
            </a:endParaRPr>
          </a:p>
        </p:txBody>
      </p:sp>
      <p:pic>
        <p:nvPicPr>
          <p:cNvPr id="9" name="Picture 8">
            <a:extLst>
              <a:ext uri="{FF2B5EF4-FFF2-40B4-BE49-F238E27FC236}">
                <a16:creationId xmlns:a16="http://schemas.microsoft.com/office/drawing/2014/main" id="{CE0BF60E-8E0A-BE7D-66FA-C497F0818ED0}"/>
              </a:ext>
            </a:extLst>
          </p:cNvPr>
          <p:cNvPicPr>
            <a:picLocks noChangeAspect="1"/>
          </p:cNvPicPr>
          <p:nvPr/>
        </p:nvPicPr>
        <p:blipFill>
          <a:blip r:embed="rId2"/>
          <a:stretch>
            <a:fillRect/>
          </a:stretch>
        </p:blipFill>
        <p:spPr>
          <a:xfrm>
            <a:off x="5607050" y="3516173"/>
            <a:ext cx="740870" cy="872188"/>
          </a:xfrm>
          <a:prstGeom prst="rect">
            <a:avLst/>
          </a:prstGeom>
        </p:spPr>
      </p:pic>
      <p:sp>
        <p:nvSpPr>
          <p:cNvPr id="3" name="Content Placeholder 2">
            <a:extLst>
              <a:ext uri="{FF2B5EF4-FFF2-40B4-BE49-F238E27FC236}">
                <a16:creationId xmlns:a16="http://schemas.microsoft.com/office/drawing/2014/main" id="{19958CA4-ACEC-9EC2-4771-A29908986A60}"/>
              </a:ext>
            </a:extLst>
          </p:cNvPr>
          <p:cNvSpPr>
            <a:spLocks noGrp="1"/>
          </p:cNvSpPr>
          <p:nvPr>
            <p:ph idx="1"/>
          </p:nvPr>
        </p:nvSpPr>
        <p:spPr>
          <a:xfrm>
            <a:off x="464370" y="311973"/>
            <a:ext cx="11263257" cy="5870312"/>
          </a:xfrm>
        </p:spPr>
        <p:txBody>
          <a:bodyPr>
            <a:normAutofit/>
          </a:bodyPr>
          <a:lstStyle/>
          <a:p>
            <a:pPr marL="0" indent="0" algn="ctr">
              <a:lnSpc>
                <a:spcPct val="115000"/>
              </a:lnSpc>
              <a:buNone/>
            </a:pPr>
            <a:r>
              <a:rPr lang="en-US" sz="2000" dirty="0">
                <a:solidFill>
                  <a:schemeClr val="tx1">
                    <a:lumMod val="95000"/>
                  </a:schemeClr>
                </a:solidFill>
                <a:latin typeface="Arial" panose="020B0604020202020204" pitchFamily="34" charset="0"/>
              </a:rPr>
              <a:t>Here is more information about the experiment.</a:t>
            </a:r>
          </a:p>
          <a:p>
            <a:pPr marL="0" indent="0" algn="ctr">
              <a:lnSpc>
                <a:spcPct val="100000"/>
              </a:lnSpc>
              <a:buNone/>
            </a:pPr>
            <a:endParaRPr lang="en-US" sz="800" dirty="0">
              <a:solidFill>
                <a:schemeClr val="tx1">
                  <a:lumMod val="95000"/>
                </a:schemeClr>
              </a:solidFill>
              <a:latin typeface="Arial" panose="020B0604020202020204" pitchFamily="34" charset="0"/>
            </a:endParaRPr>
          </a:p>
          <a:p>
            <a:pPr marL="0" indent="0" algn="ctr">
              <a:lnSpc>
                <a:spcPct val="115000"/>
              </a:lnSpc>
              <a:buNone/>
            </a:pPr>
            <a:r>
              <a:rPr lang="en-US" sz="2000" dirty="0">
                <a:solidFill>
                  <a:schemeClr val="bg2">
                    <a:lumMod val="90000"/>
                    <a:lumOff val="10000"/>
                  </a:schemeClr>
                </a:solidFill>
                <a:latin typeface="Arial" panose="020B0604020202020204" pitchFamily="34" charset="0"/>
              </a:rPr>
              <a:t>First, please make your choices as quickly as you feel comfortable doing so, and ideally under </a:t>
            </a:r>
            <a:br>
              <a:rPr lang="en-US" sz="2000" dirty="0">
                <a:solidFill>
                  <a:schemeClr val="bg2">
                    <a:lumMod val="90000"/>
                    <a:lumOff val="10000"/>
                  </a:schemeClr>
                </a:solidFill>
                <a:latin typeface="Arial" panose="020B0604020202020204" pitchFamily="34" charset="0"/>
              </a:rPr>
            </a:br>
            <a:r>
              <a:rPr lang="en-US" sz="2000" dirty="0">
                <a:solidFill>
                  <a:schemeClr val="bg2">
                    <a:lumMod val="90000"/>
                    <a:lumOff val="10000"/>
                  </a:schemeClr>
                </a:solidFill>
                <a:latin typeface="Arial" panose="020B0604020202020204" pitchFamily="34" charset="0"/>
              </a:rPr>
              <a:t>two seconds.</a:t>
            </a:r>
            <a:r>
              <a:rPr lang="en-US" sz="2000" dirty="0">
                <a:solidFill>
                  <a:schemeClr val="tx1">
                    <a:lumMod val="95000"/>
                  </a:schemeClr>
                </a:solidFill>
                <a:latin typeface="Arial" panose="020B0604020202020204" pitchFamily="34" charset="0"/>
              </a:rPr>
              <a:t> </a:t>
            </a:r>
          </a:p>
          <a:p>
            <a:pPr marL="0" indent="0" algn="ctr">
              <a:lnSpc>
                <a:spcPct val="115000"/>
              </a:lnSpc>
              <a:buNone/>
            </a:pPr>
            <a:r>
              <a:rPr lang="en-US" sz="2000" u="sng" dirty="0">
                <a:solidFill>
                  <a:schemeClr val="tx1">
                    <a:lumMod val="95000"/>
                  </a:schemeClr>
                </a:solidFill>
                <a:latin typeface="Arial" panose="020B0604020202020204" pitchFamily="34" charset="0"/>
              </a:rPr>
              <a:t>If you do not respond</a:t>
            </a:r>
            <a:r>
              <a:rPr lang="en-US" sz="2000" dirty="0">
                <a:solidFill>
                  <a:schemeClr val="tx1">
                    <a:lumMod val="95000"/>
                  </a:schemeClr>
                </a:solidFill>
                <a:latin typeface="Arial" panose="020B0604020202020204" pitchFamily="34" charset="0"/>
              </a:rPr>
              <a:t> within that time frame, we treat that decision as if you chose NOT to play, i.e. </a:t>
            </a:r>
            <a:r>
              <a:rPr lang="en-US" sz="2000" u="sng" dirty="0">
                <a:solidFill>
                  <a:schemeClr val="tx1">
                    <a:lumMod val="95000"/>
                  </a:schemeClr>
                </a:solidFill>
                <a:latin typeface="Arial" panose="020B0604020202020204" pitchFamily="34" charset="0"/>
              </a:rPr>
              <a:t>you earn $0</a:t>
            </a:r>
            <a:r>
              <a:rPr lang="en-US" sz="2000" dirty="0">
                <a:solidFill>
                  <a:schemeClr val="tx1">
                    <a:lumMod val="95000"/>
                  </a:schemeClr>
                </a:solidFill>
                <a:latin typeface="Arial" panose="020B0604020202020204" pitchFamily="34" charset="0"/>
              </a:rPr>
              <a:t>. However, you will not see any potential earnings on the screen:</a:t>
            </a:r>
          </a:p>
        </p:txBody>
      </p:sp>
      <p:sp>
        <p:nvSpPr>
          <p:cNvPr id="4" name="TextBox 3">
            <a:extLst>
              <a:ext uri="{FF2B5EF4-FFF2-40B4-BE49-F238E27FC236}">
                <a16:creationId xmlns:a16="http://schemas.microsoft.com/office/drawing/2014/main" id="{79064431-5433-2D9F-AAB6-886422AC3395}"/>
              </a:ext>
            </a:extLst>
          </p:cNvPr>
          <p:cNvSpPr txBox="1"/>
          <p:nvPr/>
        </p:nvSpPr>
        <p:spPr>
          <a:xfrm>
            <a:off x="3316615" y="6316816"/>
            <a:ext cx="5548122" cy="369332"/>
          </a:xfrm>
          <a:prstGeom prst="rect">
            <a:avLst/>
          </a:prstGeom>
          <a:noFill/>
        </p:spPr>
        <p:txBody>
          <a:bodyPr wrap="none" rtlCol="0">
            <a:spAutoFit/>
          </a:bodyPr>
          <a:lstStyle/>
          <a:p>
            <a:r>
              <a:rPr lang="en-US" i="1" dirty="0">
                <a:solidFill>
                  <a:schemeClr val="tx1">
                    <a:lumMod val="65000"/>
                  </a:schemeClr>
                </a:solidFill>
              </a:rPr>
              <a:t>Press the right arrow key to proceed, left arrow key to go back.</a:t>
            </a:r>
          </a:p>
        </p:txBody>
      </p:sp>
      <p:sp>
        <p:nvSpPr>
          <p:cNvPr id="10" name="TextBox 9">
            <a:extLst>
              <a:ext uri="{FF2B5EF4-FFF2-40B4-BE49-F238E27FC236}">
                <a16:creationId xmlns:a16="http://schemas.microsoft.com/office/drawing/2014/main" id="{8F7F8D28-5308-7948-EA16-FCB34CC80F9A}"/>
              </a:ext>
            </a:extLst>
          </p:cNvPr>
          <p:cNvSpPr txBox="1"/>
          <p:nvPr/>
        </p:nvSpPr>
        <p:spPr>
          <a:xfrm>
            <a:off x="5568951" y="4588085"/>
            <a:ext cx="2532120" cy="400110"/>
          </a:xfrm>
          <a:prstGeom prst="rect">
            <a:avLst/>
          </a:prstGeom>
          <a:noFill/>
        </p:spPr>
        <p:txBody>
          <a:bodyPr wrap="square">
            <a:spAutoFit/>
          </a:bodyPr>
          <a:lstStyle/>
          <a:p>
            <a:pPr algn="ctr"/>
            <a:r>
              <a:rPr lang="en-US" sz="2000" dirty="0"/>
              <a:t>Please respond faster!</a:t>
            </a:r>
          </a:p>
        </p:txBody>
      </p:sp>
      <p:sp>
        <p:nvSpPr>
          <p:cNvPr id="5" name="TextBox 4">
            <a:extLst>
              <a:ext uri="{FF2B5EF4-FFF2-40B4-BE49-F238E27FC236}">
                <a16:creationId xmlns:a16="http://schemas.microsoft.com/office/drawing/2014/main" id="{3350271F-03FD-99CD-9602-F99D459417FE}"/>
              </a:ext>
            </a:extLst>
          </p:cNvPr>
          <p:cNvSpPr txBox="1"/>
          <p:nvPr/>
        </p:nvSpPr>
        <p:spPr>
          <a:xfrm>
            <a:off x="6468570" y="4039798"/>
            <a:ext cx="1926130" cy="307777"/>
          </a:xfrm>
          <a:prstGeom prst="rect">
            <a:avLst/>
          </a:prstGeom>
          <a:noFill/>
        </p:spPr>
        <p:txBody>
          <a:bodyPr wrap="square">
            <a:spAutoFit/>
          </a:bodyPr>
          <a:lstStyle/>
          <a:p>
            <a:r>
              <a:rPr lang="en-US" sz="1400" dirty="0"/>
              <a:t>Earn:	          ?</a:t>
            </a:r>
          </a:p>
        </p:txBody>
      </p:sp>
      <p:sp>
        <p:nvSpPr>
          <p:cNvPr id="7" name="TextBox 6">
            <a:extLst>
              <a:ext uri="{FF2B5EF4-FFF2-40B4-BE49-F238E27FC236}">
                <a16:creationId xmlns:a16="http://schemas.microsoft.com/office/drawing/2014/main" id="{FDBD83B3-367D-D1BA-A19A-7F371A621E9E}"/>
              </a:ext>
            </a:extLst>
          </p:cNvPr>
          <p:cNvSpPr txBox="1"/>
          <p:nvPr/>
        </p:nvSpPr>
        <p:spPr>
          <a:xfrm>
            <a:off x="6468570" y="3449152"/>
            <a:ext cx="1689651" cy="584775"/>
          </a:xfrm>
          <a:prstGeom prst="rect">
            <a:avLst/>
          </a:prstGeom>
          <a:noFill/>
        </p:spPr>
        <p:txBody>
          <a:bodyPr wrap="square" rtlCol="0">
            <a:spAutoFit/>
          </a:bodyPr>
          <a:lstStyle/>
          <a:p>
            <a:r>
              <a:rPr lang="en-US" sz="1400" dirty="0"/>
              <a:t>Price:	  </a:t>
            </a:r>
            <a:r>
              <a:rPr lang="en-US" dirty="0"/>
              <a:t>  </a:t>
            </a:r>
            <a:r>
              <a:rPr lang="en-US" sz="700" dirty="0"/>
              <a:t>  </a:t>
            </a:r>
            <a:r>
              <a:rPr lang="en-US" sz="1400" dirty="0"/>
              <a:t>    </a:t>
            </a:r>
            <a:r>
              <a:rPr lang="en-US" sz="700" dirty="0"/>
              <a:t> </a:t>
            </a:r>
            <a:r>
              <a:rPr lang="en-US" sz="1400" dirty="0"/>
              <a:t>?</a:t>
            </a:r>
          </a:p>
          <a:p>
            <a:r>
              <a:rPr lang="en-US" sz="1400" dirty="0"/>
              <a:t>Return:       </a:t>
            </a:r>
            <a:r>
              <a:rPr lang="en-US" sz="700" dirty="0"/>
              <a:t> </a:t>
            </a:r>
            <a:r>
              <a:rPr lang="en-US" sz="1400" dirty="0"/>
              <a:t>?</a:t>
            </a:r>
          </a:p>
        </p:txBody>
      </p:sp>
      <p:cxnSp>
        <p:nvCxnSpPr>
          <p:cNvPr id="11" name="Straight Connector 10">
            <a:extLst>
              <a:ext uri="{FF2B5EF4-FFF2-40B4-BE49-F238E27FC236}">
                <a16:creationId xmlns:a16="http://schemas.microsoft.com/office/drawing/2014/main" id="{4597B300-F669-0391-4F7B-570AE6703982}"/>
              </a:ext>
            </a:extLst>
          </p:cNvPr>
          <p:cNvCxnSpPr>
            <a:cxnSpLocks/>
          </p:cNvCxnSpPr>
          <p:nvPr/>
        </p:nvCxnSpPr>
        <p:spPr>
          <a:xfrm>
            <a:off x="6534150" y="4033927"/>
            <a:ext cx="1193800" cy="0"/>
          </a:xfrm>
          <a:prstGeom prst="line">
            <a:avLst/>
          </a:prstGeom>
          <a:ln>
            <a:solidFill>
              <a:schemeClr val="bg2">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630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958CA4-ACEC-9EC2-4771-A29908986A60}"/>
              </a:ext>
            </a:extLst>
          </p:cNvPr>
          <p:cNvSpPr>
            <a:spLocks noGrp="1"/>
          </p:cNvSpPr>
          <p:nvPr>
            <p:ph idx="1"/>
          </p:nvPr>
        </p:nvSpPr>
        <p:spPr>
          <a:xfrm>
            <a:off x="464370" y="311973"/>
            <a:ext cx="11263257" cy="5870312"/>
          </a:xfrm>
        </p:spPr>
        <p:txBody>
          <a:bodyPr>
            <a:normAutofit/>
          </a:bodyPr>
          <a:lstStyle/>
          <a:p>
            <a:pPr marL="0" indent="0" algn="ctr">
              <a:lnSpc>
                <a:spcPct val="115000"/>
              </a:lnSpc>
              <a:buNone/>
            </a:pPr>
            <a:r>
              <a:rPr lang="en-US" sz="2000" dirty="0">
                <a:solidFill>
                  <a:schemeClr val="tx1">
                    <a:lumMod val="95000"/>
                  </a:schemeClr>
                </a:solidFill>
                <a:latin typeface="Arial" panose="020B0604020202020204" pitchFamily="34" charset="0"/>
              </a:rPr>
              <a:t>Here is more information about the experiment.</a:t>
            </a:r>
          </a:p>
          <a:p>
            <a:pPr marL="0" indent="0" algn="ctr">
              <a:lnSpc>
                <a:spcPct val="100000"/>
              </a:lnSpc>
              <a:buNone/>
            </a:pPr>
            <a:endParaRPr lang="en-US" sz="800" dirty="0">
              <a:solidFill>
                <a:schemeClr val="tx1">
                  <a:lumMod val="95000"/>
                </a:schemeClr>
              </a:solidFill>
              <a:latin typeface="Arial" panose="020B0604020202020204" pitchFamily="34" charset="0"/>
            </a:endParaRPr>
          </a:p>
          <a:p>
            <a:pPr marL="0" indent="0" algn="ctr">
              <a:lnSpc>
                <a:spcPct val="115000"/>
              </a:lnSpc>
              <a:buNone/>
            </a:pPr>
            <a:r>
              <a:rPr lang="en-US" sz="2000" dirty="0">
                <a:solidFill>
                  <a:schemeClr val="bg2">
                    <a:lumMod val="90000"/>
                    <a:lumOff val="10000"/>
                  </a:schemeClr>
                </a:solidFill>
                <a:latin typeface="Arial" panose="020B0604020202020204" pitchFamily="34" charset="0"/>
              </a:rPr>
              <a:t>First, please make your choices as quickly as you feel comfortable doing so, and ideally under </a:t>
            </a:r>
            <a:br>
              <a:rPr lang="en-US" sz="2000" dirty="0">
                <a:solidFill>
                  <a:schemeClr val="bg2">
                    <a:lumMod val="90000"/>
                    <a:lumOff val="10000"/>
                  </a:schemeClr>
                </a:solidFill>
                <a:latin typeface="Arial" panose="020B0604020202020204" pitchFamily="34" charset="0"/>
              </a:rPr>
            </a:br>
            <a:r>
              <a:rPr lang="en-US" sz="2000" dirty="0">
                <a:solidFill>
                  <a:schemeClr val="bg2">
                    <a:lumMod val="90000"/>
                    <a:lumOff val="10000"/>
                  </a:schemeClr>
                </a:solidFill>
                <a:latin typeface="Arial" panose="020B0604020202020204" pitchFamily="34" charset="0"/>
              </a:rPr>
              <a:t>two seconds. </a:t>
            </a:r>
          </a:p>
          <a:p>
            <a:pPr marL="0" indent="0" algn="ctr">
              <a:lnSpc>
                <a:spcPct val="115000"/>
              </a:lnSpc>
              <a:buNone/>
            </a:pPr>
            <a:endParaRPr lang="en-US" sz="2000" dirty="0">
              <a:solidFill>
                <a:schemeClr val="tx1">
                  <a:lumMod val="95000"/>
                </a:schemeClr>
              </a:solidFill>
              <a:latin typeface="Arial" panose="020B0604020202020204" pitchFamily="34" charset="0"/>
            </a:endParaRPr>
          </a:p>
          <a:p>
            <a:pPr marL="0" indent="0" algn="ctr">
              <a:lnSpc>
                <a:spcPct val="115000"/>
              </a:lnSpc>
              <a:buNone/>
            </a:pPr>
            <a:r>
              <a:rPr lang="en-US" sz="2000" dirty="0">
                <a:solidFill>
                  <a:schemeClr val="tx1">
                    <a:lumMod val="95000"/>
                  </a:schemeClr>
                </a:solidFill>
                <a:latin typeface="Arial" panose="020B0604020202020204" pitchFamily="34" charset="0"/>
              </a:rPr>
              <a:t>Note: </a:t>
            </a:r>
            <a:r>
              <a:rPr lang="en-US" sz="2000" u="sng" dirty="0">
                <a:solidFill>
                  <a:schemeClr val="tx1">
                    <a:lumMod val="95000"/>
                  </a:schemeClr>
                </a:solidFill>
                <a:latin typeface="Arial" panose="020B0604020202020204" pitchFamily="34" charset="0"/>
              </a:rPr>
              <a:t>responding quickly will NOT speed up the experiment.</a:t>
            </a:r>
            <a:br>
              <a:rPr lang="en-US" sz="2000" dirty="0">
                <a:solidFill>
                  <a:schemeClr val="tx1">
                    <a:lumMod val="95000"/>
                  </a:schemeClr>
                </a:solidFill>
                <a:latin typeface="Arial" panose="020B0604020202020204" pitchFamily="34" charset="0"/>
              </a:rPr>
            </a:br>
            <a:r>
              <a:rPr lang="en-US" sz="2000" dirty="0">
                <a:solidFill>
                  <a:schemeClr val="tx1">
                    <a:lumMod val="95000"/>
                  </a:schemeClr>
                </a:solidFill>
                <a:latin typeface="Arial" panose="020B0604020202020204" pitchFamily="34" charset="0"/>
              </a:rPr>
              <a:t>If you do, you will wait with a blank screen before it is time for your next decision. Hence, it is in your best interest to spend enough time on each decision to maximize your earnings.</a:t>
            </a:r>
          </a:p>
        </p:txBody>
      </p:sp>
      <p:sp>
        <p:nvSpPr>
          <p:cNvPr id="4" name="TextBox 3">
            <a:extLst>
              <a:ext uri="{FF2B5EF4-FFF2-40B4-BE49-F238E27FC236}">
                <a16:creationId xmlns:a16="http://schemas.microsoft.com/office/drawing/2014/main" id="{E047C926-867A-58FE-005A-BF9EC56C9078}"/>
              </a:ext>
            </a:extLst>
          </p:cNvPr>
          <p:cNvSpPr txBox="1"/>
          <p:nvPr/>
        </p:nvSpPr>
        <p:spPr>
          <a:xfrm>
            <a:off x="3316615" y="6316816"/>
            <a:ext cx="5548122" cy="369332"/>
          </a:xfrm>
          <a:prstGeom prst="rect">
            <a:avLst/>
          </a:prstGeom>
          <a:noFill/>
        </p:spPr>
        <p:txBody>
          <a:bodyPr wrap="none" rtlCol="0">
            <a:spAutoFit/>
          </a:bodyPr>
          <a:lstStyle/>
          <a:p>
            <a:r>
              <a:rPr lang="en-US" i="1" dirty="0">
                <a:solidFill>
                  <a:schemeClr val="tx1">
                    <a:lumMod val="65000"/>
                  </a:schemeClr>
                </a:solidFill>
              </a:rPr>
              <a:t>Press the right arrow key to proceed, left arrow key to go back.</a:t>
            </a:r>
          </a:p>
        </p:txBody>
      </p:sp>
    </p:spTree>
    <p:extLst>
      <p:ext uri="{BB962C8B-B14F-4D97-AF65-F5344CB8AC3E}">
        <p14:creationId xmlns:p14="http://schemas.microsoft.com/office/powerpoint/2010/main" val="3989097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958CA4-ACEC-9EC2-4771-A29908986A60}"/>
              </a:ext>
            </a:extLst>
          </p:cNvPr>
          <p:cNvSpPr>
            <a:spLocks noGrp="1"/>
          </p:cNvSpPr>
          <p:nvPr>
            <p:ph idx="1"/>
          </p:nvPr>
        </p:nvSpPr>
        <p:spPr>
          <a:xfrm>
            <a:off x="464370" y="311973"/>
            <a:ext cx="11263257" cy="5870312"/>
          </a:xfrm>
        </p:spPr>
        <p:txBody>
          <a:bodyPr>
            <a:normAutofit/>
          </a:bodyPr>
          <a:lstStyle/>
          <a:p>
            <a:pPr marL="0" indent="0" algn="ctr">
              <a:lnSpc>
                <a:spcPct val="115000"/>
              </a:lnSpc>
              <a:buNone/>
            </a:pPr>
            <a:r>
              <a:rPr lang="en-US" sz="2000" dirty="0">
                <a:solidFill>
                  <a:schemeClr val="tx1">
                    <a:lumMod val="95000"/>
                  </a:schemeClr>
                </a:solidFill>
                <a:latin typeface="Arial" panose="020B0604020202020204" pitchFamily="34" charset="0"/>
              </a:rPr>
              <a:t>Here is more information about the experiment.</a:t>
            </a:r>
          </a:p>
          <a:p>
            <a:pPr marL="0" indent="0" algn="ctr">
              <a:lnSpc>
                <a:spcPct val="100000"/>
              </a:lnSpc>
              <a:buNone/>
            </a:pPr>
            <a:endParaRPr lang="en-US" sz="800" dirty="0">
              <a:solidFill>
                <a:schemeClr val="tx1">
                  <a:lumMod val="95000"/>
                </a:schemeClr>
              </a:solidFill>
              <a:latin typeface="Arial" panose="020B0604020202020204" pitchFamily="34" charset="0"/>
            </a:endParaRPr>
          </a:p>
          <a:p>
            <a:pPr marL="0" indent="0" algn="ctr">
              <a:lnSpc>
                <a:spcPct val="115000"/>
              </a:lnSpc>
              <a:buNone/>
            </a:pPr>
            <a:r>
              <a:rPr lang="en-US" sz="2000" dirty="0">
                <a:solidFill>
                  <a:schemeClr val="bg2">
                    <a:lumMod val="90000"/>
                    <a:lumOff val="10000"/>
                  </a:schemeClr>
                </a:solidFill>
                <a:latin typeface="Arial" panose="020B0604020202020204" pitchFamily="34" charset="0"/>
              </a:rPr>
              <a:t>First, please make your choices as quickly as you feel comfortable doing so, and ideally under </a:t>
            </a:r>
            <a:br>
              <a:rPr lang="en-US" sz="2000" dirty="0">
                <a:solidFill>
                  <a:schemeClr val="bg2">
                    <a:lumMod val="90000"/>
                    <a:lumOff val="10000"/>
                  </a:schemeClr>
                </a:solidFill>
                <a:latin typeface="Arial" panose="020B0604020202020204" pitchFamily="34" charset="0"/>
              </a:rPr>
            </a:br>
            <a:r>
              <a:rPr lang="en-US" sz="2000" dirty="0">
                <a:solidFill>
                  <a:schemeClr val="bg2">
                    <a:lumMod val="90000"/>
                    <a:lumOff val="10000"/>
                  </a:schemeClr>
                </a:solidFill>
                <a:latin typeface="Arial" panose="020B0604020202020204" pitchFamily="34" charset="0"/>
              </a:rPr>
              <a:t>two seconds. </a:t>
            </a:r>
          </a:p>
          <a:p>
            <a:pPr marL="0" indent="0" algn="ctr">
              <a:lnSpc>
                <a:spcPct val="115000"/>
              </a:lnSpc>
              <a:buNone/>
            </a:pPr>
            <a:endParaRPr lang="en-US" sz="2000" dirty="0">
              <a:solidFill>
                <a:schemeClr val="tx1">
                  <a:lumMod val="95000"/>
                </a:schemeClr>
              </a:solidFill>
              <a:latin typeface="Arial" panose="020B0604020202020204" pitchFamily="34" charset="0"/>
            </a:endParaRPr>
          </a:p>
          <a:p>
            <a:pPr marL="0" indent="0" algn="ctr">
              <a:lnSpc>
                <a:spcPct val="115000"/>
              </a:lnSpc>
              <a:buNone/>
            </a:pPr>
            <a:r>
              <a:rPr lang="en-US" dirty="0">
                <a:solidFill>
                  <a:schemeClr val="bg2">
                    <a:lumMod val="90000"/>
                    <a:lumOff val="10000"/>
                  </a:schemeClr>
                </a:solidFill>
                <a:latin typeface="Arial" panose="020B0604020202020204" pitchFamily="34" charset="0"/>
              </a:rPr>
              <a:t>Note: </a:t>
            </a:r>
            <a:r>
              <a:rPr lang="en-US" u="sng" dirty="0">
                <a:solidFill>
                  <a:schemeClr val="bg2">
                    <a:lumMod val="90000"/>
                    <a:lumOff val="10000"/>
                  </a:schemeClr>
                </a:solidFill>
                <a:latin typeface="Arial" panose="020B0604020202020204" pitchFamily="34" charset="0"/>
              </a:rPr>
              <a:t>responding quickly will NOT speed up the experiment</a:t>
            </a:r>
            <a:r>
              <a:rPr lang="en-US" dirty="0">
                <a:solidFill>
                  <a:schemeClr val="bg2">
                    <a:lumMod val="90000"/>
                    <a:lumOff val="10000"/>
                  </a:schemeClr>
                </a:solidFill>
                <a:latin typeface="Arial" panose="020B0604020202020204" pitchFamily="34" charset="0"/>
              </a:rPr>
              <a:t>.</a:t>
            </a:r>
            <a:br>
              <a:rPr lang="en-US" dirty="0">
                <a:solidFill>
                  <a:schemeClr val="bg2">
                    <a:lumMod val="90000"/>
                    <a:lumOff val="10000"/>
                  </a:schemeClr>
                </a:solidFill>
                <a:latin typeface="Arial" panose="020B0604020202020204" pitchFamily="34" charset="0"/>
              </a:rPr>
            </a:br>
            <a:r>
              <a:rPr lang="en-US" dirty="0">
                <a:solidFill>
                  <a:schemeClr val="bg2">
                    <a:lumMod val="90000"/>
                    <a:lumOff val="10000"/>
                  </a:schemeClr>
                </a:solidFill>
                <a:latin typeface="Arial" panose="020B0604020202020204" pitchFamily="34" charset="0"/>
              </a:rPr>
              <a:t>If you do, you will wait with a blank screen before it is time for your next decision. Hence, it is in your best interest to spend enough time on each decision to maximize your earnings.</a:t>
            </a:r>
          </a:p>
          <a:p>
            <a:pPr marL="0" indent="0" algn="ctr">
              <a:lnSpc>
                <a:spcPct val="115000"/>
              </a:lnSpc>
              <a:buNone/>
            </a:pPr>
            <a:endParaRPr lang="en-US" sz="2000" dirty="0">
              <a:solidFill>
                <a:schemeClr val="tx1">
                  <a:lumMod val="95000"/>
                </a:schemeClr>
              </a:solidFill>
              <a:latin typeface="Arial" panose="020B0604020202020204" pitchFamily="34" charset="0"/>
            </a:endParaRPr>
          </a:p>
          <a:p>
            <a:pPr marL="0" indent="0" algn="ctr">
              <a:lnSpc>
                <a:spcPct val="115000"/>
              </a:lnSpc>
              <a:buNone/>
            </a:pPr>
            <a:r>
              <a:rPr lang="en-US" sz="2000" dirty="0">
                <a:solidFill>
                  <a:schemeClr val="tx1">
                    <a:lumMod val="95000"/>
                  </a:schemeClr>
                </a:solidFill>
                <a:effectLst/>
                <a:latin typeface="Arial" panose="020B0604020202020204" pitchFamily="34" charset="0"/>
                <a:ea typeface="Arial" panose="020B0604020202020204" pitchFamily="34" charset="0"/>
              </a:rPr>
              <a:t>Finally, the experiment will take approximately 60 minutes to complete. To make the experience more enjoyable, we have divided the experiment into 4 blocks of about 200 decisions each. </a:t>
            </a:r>
          </a:p>
          <a:p>
            <a:pPr marL="0" indent="0" algn="ctr">
              <a:lnSpc>
                <a:spcPct val="115000"/>
              </a:lnSpc>
              <a:buNone/>
            </a:pPr>
            <a:r>
              <a:rPr lang="en-US" sz="2000" dirty="0">
                <a:solidFill>
                  <a:schemeClr val="tx1">
                    <a:lumMod val="95000"/>
                  </a:schemeClr>
                </a:solidFill>
                <a:effectLst/>
                <a:latin typeface="Arial" panose="020B0604020202020204" pitchFamily="34" charset="0"/>
                <a:ea typeface="Arial" panose="020B0604020202020204" pitchFamily="34" charset="0"/>
              </a:rPr>
              <a:t> </a:t>
            </a:r>
          </a:p>
          <a:p>
            <a:pPr marL="0" indent="0" algn="ctr">
              <a:buNone/>
            </a:pPr>
            <a:r>
              <a:rPr lang="en-US" sz="2000" dirty="0">
                <a:solidFill>
                  <a:schemeClr val="tx1">
                    <a:lumMod val="95000"/>
                  </a:schemeClr>
                </a:solidFill>
                <a:effectLst/>
                <a:latin typeface="Arial" panose="020B0604020202020204" pitchFamily="34" charset="0"/>
                <a:ea typeface="Arial" panose="020B0604020202020204" pitchFamily="34" charset="0"/>
              </a:rPr>
              <a:t>We encourage you to take short breaks in between.</a:t>
            </a:r>
            <a:endParaRPr lang="en-US" sz="2000" dirty="0">
              <a:solidFill>
                <a:schemeClr val="tx1">
                  <a:lumMod val="95000"/>
                </a:schemeClr>
              </a:solidFill>
              <a:latin typeface="Arial" panose="020B0604020202020204" pitchFamily="34" charset="0"/>
            </a:endParaRPr>
          </a:p>
        </p:txBody>
      </p:sp>
      <p:sp>
        <p:nvSpPr>
          <p:cNvPr id="4" name="TextBox 3">
            <a:extLst>
              <a:ext uri="{FF2B5EF4-FFF2-40B4-BE49-F238E27FC236}">
                <a16:creationId xmlns:a16="http://schemas.microsoft.com/office/drawing/2014/main" id="{E047C926-867A-58FE-005A-BF9EC56C9078}"/>
              </a:ext>
            </a:extLst>
          </p:cNvPr>
          <p:cNvSpPr txBox="1"/>
          <p:nvPr/>
        </p:nvSpPr>
        <p:spPr>
          <a:xfrm>
            <a:off x="3316615" y="6316816"/>
            <a:ext cx="5548122" cy="369332"/>
          </a:xfrm>
          <a:prstGeom prst="rect">
            <a:avLst/>
          </a:prstGeom>
          <a:noFill/>
        </p:spPr>
        <p:txBody>
          <a:bodyPr wrap="none" rtlCol="0">
            <a:spAutoFit/>
          </a:bodyPr>
          <a:lstStyle/>
          <a:p>
            <a:r>
              <a:rPr lang="en-US" i="1" dirty="0">
                <a:solidFill>
                  <a:schemeClr val="tx1">
                    <a:lumMod val="65000"/>
                  </a:schemeClr>
                </a:solidFill>
              </a:rPr>
              <a:t>Press the right arrow key to proceed, left arrow key to go back.</a:t>
            </a:r>
          </a:p>
        </p:txBody>
      </p:sp>
    </p:spTree>
    <p:extLst>
      <p:ext uri="{BB962C8B-B14F-4D97-AF65-F5344CB8AC3E}">
        <p14:creationId xmlns:p14="http://schemas.microsoft.com/office/powerpoint/2010/main" val="1217171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958CA4-ACEC-9EC2-4771-A29908986A60}"/>
              </a:ext>
            </a:extLst>
          </p:cNvPr>
          <p:cNvSpPr>
            <a:spLocks noGrp="1"/>
          </p:cNvSpPr>
          <p:nvPr>
            <p:ph idx="1"/>
          </p:nvPr>
        </p:nvSpPr>
        <p:spPr>
          <a:xfrm>
            <a:off x="464370" y="1280160"/>
            <a:ext cx="11263257" cy="4902124"/>
          </a:xfrm>
        </p:spPr>
        <p:txBody>
          <a:bodyPr>
            <a:normAutofit/>
          </a:bodyPr>
          <a:lstStyle/>
          <a:p>
            <a:pPr marL="0" indent="0" algn="ctr">
              <a:lnSpc>
                <a:spcPct val="115000"/>
              </a:lnSpc>
              <a:buNone/>
            </a:pPr>
            <a:r>
              <a:rPr lang="en-US" sz="2000" dirty="0">
                <a:solidFill>
                  <a:schemeClr val="tx1">
                    <a:lumMod val="95000"/>
                  </a:schemeClr>
                </a:solidFill>
                <a:latin typeface="Arial" panose="020B0604020202020204" pitchFamily="34" charset="0"/>
              </a:rPr>
              <a:t>At the beginning of the experiment, you will see the following screen, and you start the block by pressing the space key on the keyboard:</a:t>
            </a:r>
          </a:p>
        </p:txBody>
      </p:sp>
      <p:sp>
        <p:nvSpPr>
          <p:cNvPr id="6" name="Rectangle 5">
            <a:extLst>
              <a:ext uri="{FF2B5EF4-FFF2-40B4-BE49-F238E27FC236}">
                <a16:creationId xmlns:a16="http://schemas.microsoft.com/office/drawing/2014/main" id="{7FDB56E4-AF78-E5E4-2357-03421062EBD2}"/>
              </a:ext>
            </a:extLst>
          </p:cNvPr>
          <p:cNvSpPr/>
          <p:nvPr/>
        </p:nvSpPr>
        <p:spPr>
          <a:xfrm>
            <a:off x="3097005" y="2517292"/>
            <a:ext cx="5760000" cy="3240000"/>
          </a:xfrm>
          <a:prstGeom prst="rect">
            <a:avLst/>
          </a:prstGeom>
          <a:solidFill>
            <a:schemeClr val="bg1"/>
          </a:solidFill>
          <a:ln>
            <a:solidFill>
              <a:schemeClr val="tx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a:solidFill>
                  <a:schemeClr val="tx1"/>
                </a:solidFill>
              </a:rPr>
              <a:t>Press space when ready</a:t>
            </a:r>
          </a:p>
        </p:txBody>
      </p:sp>
      <p:sp>
        <p:nvSpPr>
          <p:cNvPr id="4" name="TextBox 3">
            <a:extLst>
              <a:ext uri="{FF2B5EF4-FFF2-40B4-BE49-F238E27FC236}">
                <a16:creationId xmlns:a16="http://schemas.microsoft.com/office/drawing/2014/main" id="{CAE99777-3695-CB66-64D6-D7F973AF4E6C}"/>
              </a:ext>
            </a:extLst>
          </p:cNvPr>
          <p:cNvSpPr txBox="1"/>
          <p:nvPr/>
        </p:nvSpPr>
        <p:spPr>
          <a:xfrm>
            <a:off x="3316615" y="6316816"/>
            <a:ext cx="5548122" cy="369332"/>
          </a:xfrm>
          <a:prstGeom prst="rect">
            <a:avLst/>
          </a:prstGeom>
          <a:noFill/>
        </p:spPr>
        <p:txBody>
          <a:bodyPr wrap="none" rtlCol="0">
            <a:spAutoFit/>
          </a:bodyPr>
          <a:lstStyle/>
          <a:p>
            <a:r>
              <a:rPr lang="en-US" i="1" dirty="0">
                <a:solidFill>
                  <a:schemeClr val="tx1">
                    <a:lumMod val="65000"/>
                  </a:schemeClr>
                </a:solidFill>
              </a:rPr>
              <a:t>Press the right arrow key to proceed, left arrow key to go back.</a:t>
            </a:r>
          </a:p>
        </p:txBody>
      </p:sp>
    </p:spTree>
    <p:extLst>
      <p:ext uri="{BB962C8B-B14F-4D97-AF65-F5344CB8AC3E}">
        <p14:creationId xmlns:p14="http://schemas.microsoft.com/office/powerpoint/2010/main" val="721105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958CA4-ACEC-9EC2-4771-A29908986A60}"/>
              </a:ext>
            </a:extLst>
          </p:cNvPr>
          <p:cNvSpPr>
            <a:spLocks noGrp="1"/>
          </p:cNvSpPr>
          <p:nvPr>
            <p:ph idx="1"/>
          </p:nvPr>
        </p:nvSpPr>
        <p:spPr>
          <a:xfrm>
            <a:off x="464370" y="1280160"/>
            <a:ext cx="11263257" cy="4902124"/>
          </a:xfrm>
        </p:spPr>
        <p:txBody>
          <a:bodyPr>
            <a:normAutofit/>
          </a:bodyPr>
          <a:lstStyle/>
          <a:p>
            <a:pPr marL="0" indent="0" algn="ctr">
              <a:lnSpc>
                <a:spcPct val="115000"/>
              </a:lnSpc>
              <a:buNone/>
            </a:pPr>
            <a:r>
              <a:rPr lang="en-US" sz="2000" dirty="0">
                <a:solidFill>
                  <a:schemeClr val="tx1">
                    <a:lumMod val="95000"/>
                  </a:schemeClr>
                </a:solidFill>
                <a:latin typeface="Arial" panose="020B0604020202020204" pitchFamily="34" charset="0"/>
              </a:rPr>
              <a:t>At the end of each block, you will see a screen like the one below. Please take a few moments to rest, and when ready, press the space key to start the next block:</a:t>
            </a:r>
          </a:p>
        </p:txBody>
      </p:sp>
      <p:sp>
        <p:nvSpPr>
          <p:cNvPr id="6" name="Rectangle 5">
            <a:extLst>
              <a:ext uri="{FF2B5EF4-FFF2-40B4-BE49-F238E27FC236}">
                <a16:creationId xmlns:a16="http://schemas.microsoft.com/office/drawing/2014/main" id="{7FDB56E4-AF78-E5E4-2357-03421062EBD2}"/>
              </a:ext>
            </a:extLst>
          </p:cNvPr>
          <p:cNvSpPr/>
          <p:nvPr/>
        </p:nvSpPr>
        <p:spPr>
          <a:xfrm>
            <a:off x="3097005" y="2517292"/>
            <a:ext cx="5760000" cy="3240000"/>
          </a:xfrm>
          <a:prstGeom prst="rect">
            <a:avLst/>
          </a:prstGeom>
          <a:solidFill>
            <a:schemeClr val="bg1"/>
          </a:solidFill>
          <a:ln>
            <a:solidFill>
              <a:schemeClr val="tx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a:solidFill>
                  <a:schemeClr val="tx1"/>
                </a:solidFill>
              </a:rPr>
              <a:t>This concludes block 1</a:t>
            </a:r>
          </a:p>
          <a:p>
            <a:pPr algn="ctr"/>
            <a:r>
              <a:rPr lang="en-US" sz="3200" dirty="0">
                <a:solidFill>
                  <a:schemeClr val="tx1"/>
                </a:solidFill>
              </a:rPr>
              <a:t>Press space to start block 2</a:t>
            </a:r>
          </a:p>
        </p:txBody>
      </p:sp>
      <p:sp>
        <p:nvSpPr>
          <p:cNvPr id="2" name="TextBox 1">
            <a:extLst>
              <a:ext uri="{FF2B5EF4-FFF2-40B4-BE49-F238E27FC236}">
                <a16:creationId xmlns:a16="http://schemas.microsoft.com/office/drawing/2014/main" id="{57BE56D7-A1A3-0773-C440-4975C16E4B0A}"/>
              </a:ext>
            </a:extLst>
          </p:cNvPr>
          <p:cNvSpPr txBox="1"/>
          <p:nvPr/>
        </p:nvSpPr>
        <p:spPr>
          <a:xfrm>
            <a:off x="3316615" y="6316816"/>
            <a:ext cx="5548122" cy="369332"/>
          </a:xfrm>
          <a:prstGeom prst="rect">
            <a:avLst/>
          </a:prstGeom>
          <a:noFill/>
        </p:spPr>
        <p:txBody>
          <a:bodyPr wrap="none" rtlCol="0">
            <a:spAutoFit/>
          </a:bodyPr>
          <a:lstStyle/>
          <a:p>
            <a:r>
              <a:rPr lang="en-US" i="1" dirty="0">
                <a:solidFill>
                  <a:schemeClr val="tx1">
                    <a:lumMod val="65000"/>
                  </a:schemeClr>
                </a:solidFill>
              </a:rPr>
              <a:t>Press the right arrow key to proceed, left arrow key to go back.</a:t>
            </a:r>
          </a:p>
        </p:txBody>
      </p:sp>
    </p:spTree>
    <p:extLst>
      <p:ext uri="{BB962C8B-B14F-4D97-AF65-F5344CB8AC3E}">
        <p14:creationId xmlns:p14="http://schemas.microsoft.com/office/powerpoint/2010/main" val="3509524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977294C-E82E-451F-1B3C-4F1C7F4DEFCA}"/>
              </a:ext>
            </a:extLst>
          </p:cNvPr>
          <p:cNvSpPr>
            <a:spLocks noGrp="1"/>
          </p:cNvSpPr>
          <p:nvPr>
            <p:ph idx="1"/>
          </p:nvPr>
        </p:nvSpPr>
        <p:spPr>
          <a:xfrm>
            <a:off x="838200" y="1356087"/>
            <a:ext cx="10515600" cy="4144869"/>
          </a:xfrm>
        </p:spPr>
        <p:txBody>
          <a:bodyPr>
            <a:normAutofit/>
          </a:bodyPr>
          <a:lstStyle/>
          <a:p>
            <a:pPr marL="0" indent="0" algn="ctr">
              <a:lnSpc>
                <a:spcPct val="120000"/>
              </a:lnSpc>
              <a:buNone/>
            </a:pPr>
            <a:r>
              <a:rPr lang="en-US" dirty="0">
                <a:solidFill>
                  <a:schemeClr val="tx1">
                    <a:lumMod val="95000"/>
                  </a:schemeClr>
                </a:solidFill>
                <a:effectLst/>
                <a:latin typeface="Arial" panose="020B0604020202020204" pitchFamily="34" charset="0"/>
                <a:ea typeface="Arial" panose="020B0604020202020204" pitchFamily="34" charset="0"/>
              </a:rPr>
              <a:t>You will receive a participation fee of $25 dollars upon completing the experiment. </a:t>
            </a:r>
          </a:p>
          <a:p>
            <a:pPr marL="0" indent="0" algn="ctr">
              <a:lnSpc>
                <a:spcPct val="120000"/>
              </a:lnSpc>
              <a:buNone/>
            </a:pPr>
            <a:r>
              <a:rPr lang="en-US" dirty="0">
                <a:solidFill>
                  <a:schemeClr val="tx1">
                    <a:lumMod val="95000"/>
                  </a:schemeClr>
                </a:solidFill>
                <a:effectLst/>
                <a:latin typeface="Arial" panose="020B0604020202020204" pitchFamily="34" charset="0"/>
                <a:ea typeface="Arial" panose="020B0604020202020204" pitchFamily="34" charset="0"/>
              </a:rPr>
              <a:t>In addition, the computer will randomly select two decisions from each of the four blocks and add their outcome to your overall earnings. If the total bonus is negative, you will receive the minimum $25 participation fee. Here is an example:</a:t>
            </a:r>
          </a:p>
        </p:txBody>
      </p:sp>
      <p:sp>
        <p:nvSpPr>
          <p:cNvPr id="9" name="Rectangle 8">
            <a:extLst>
              <a:ext uri="{FF2B5EF4-FFF2-40B4-BE49-F238E27FC236}">
                <a16:creationId xmlns:a16="http://schemas.microsoft.com/office/drawing/2014/main" id="{BDD6F6CA-0246-607E-11D7-178C83A411D7}"/>
              </a:ext>
            </a:extLst>
          </p:cNvPr>
          <p:cNvSpPr/>
          <p:nvPr/>
        </p:nvSpPr>
        <p:spPr>
          <a:xfrm>
            <a:off x="3668862" y="3293074"/>
            <a:ext cx="4843628" cy="2821336"/>
          </a:xfrm>
          <a:prstGeom prst="rect">
            <a:avLst/>
          </a:prstGeom>
          <a:solidFill>
            <a:schemeClr val="bg1"/>
          </a:solidFill>
          <a:ln>
            <a:solidFill>
              <a:schemeClr val="tx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pic>
        <p:nvPicPr>
          <p:cNvPr id="12" name="Picture 11" descr="A screenshot of a computer&#10;&#10;Description automatically generated with medium confidence">
            <a:extLst>
              <a:ext uri="{FF2B5EF4-FFF2-40B4-BE49-F238E27FC236}">
                <a16:creationId xmlns:a16="http://schemas.microsoft.com/office/drawing/2014/main" id="{FAEE4813-BE1A-1E0F-C1F7-EF9242643662}"/>
              </a:ext>
            </a:extLst>
          </p:cNvPr>
          <p:cNvPicPr>
            <a:picLocks noChangeAspect="1"/>
          </p:cNvPicPr>
          <p:nvPr/>
        </p:nvPicPr>
        <p:blipFill rotWithShape="1">
          <a:blip r:embed="rId2">
            <a:extLst>
              <a:ext uri="{28A0092B-C50C-407E-A947-70E740481C1C}">
                <a14:useLocalDpi xmlns:a14="http://schemas.microsoft.com/office/drawing/2010/main" val="0"/>
              </a:ext>
            </a:extLst>
          </a:blip>
          <a:srcRect l="29551" t="8084" r="31228" b="11168"/>
          <a:stretch/>
        </p:blipFill>
        <p:spPr>
          <a:xfrm>
            <a:off x="4978329" y="3458799"/>
            <a:ext cx="2224693" cy="2576384"/>
          </a:xfrm>
          <a:prstGeom prst="rect">
            <a:avLst/>
          </a:prstGeom>
        </p:spPr>
      </p:pic>
      <p:sp>
        <p:nvSpPr>
          <p:cNvPr id="4" name="Title 1">
            <a:extLst>
              <a:ext uri="{FF2B5EF4-FFF2-40B4-BE49-F238E27FC236}">
                <a16:creationId xmlns:a16="http://schemas.microsoft.com/office/drawing/2014/main" id="{84F3A3B5-6CC1-4C0A-76CC-3732E2B09075}"/>
              </a:ext>
            </a:extLst>
          </p:cNvPr>
          <p:cNvSpPr>
            <a:spLocks noGrp="1"/>
          </p:cNvSpPr>
          <p:nvPr>
            <p:ph type="title"/>
          </p:nvPr>
        </p:nvSpPr>
        <p:spPr>
          <a:xfrm>
            <a:off x="913795" y="362480"/>
            <a:ext cx="10353762" cy="970450"/>
          </a:xfrm>
        </p:spPr>
        <p:txBody>
          <a:bodyPr/>
          <a:lstStyle/>
          <a:p>
            <a:pPr algn="ctr"/>
            <a:r>
              <a:rPr lang="en-US" dirty="0">
                <a:solidFill>
                  <a:schemeClr val="tx1"/>
                </a:solidFill>
              </a:rPr>
              <a:t>What determines your final compensation?</a:t>
            </a:r>
          </a:p>
        </p:txBody>
      </p:sp>
      <p:sp>
        <p:nvSpPr>
          <p:cNvPr id="2" name="TextBox 1">
            <a:extLst>
              <a:ext uri="{FF2B5EF4-FFF2-40B4-BE49-F238E27FC236}">
                <a16:creationId xmlns:a16="http://schemas.microsoft.com/office/drawing/2014/main" id="{260EF0F8-307F-7405-7922-767AED7BBE94}"/>
              </a:ext>
            </a:extLst>
          </p:cNvPr>
          <p:cNvSpPr txBox="1"/>
          <p:nvPr/>
        </p:nvSpPr>
        <p:spPr>
          <a:xfrm>
            <a:off x="3316615" y="6316816"/>
            <a:ext cx="5548122" cy="369332"/>
          </a:xfrm>
          <a:prstGeom prst="rect">
            <a:avLst/>
          </a:prstGeom>
          <a:noFill/>
        </p:spPr>
        <p:txBody>
          <a:bodyPr wrap="none" rtlCol="0">
            <a:spAutoFit/>
          </a:bodyPr>
          <a:lstStyle/>
          <a:p>
            <a:r>
              <a:rPr lang="en-US" i="1" dirty="0">
                <a:solidFill>
                  <a:schemeClr val="tx1">
                    <a:lumMod val="65000"/>
                  </a:schemeClr>
                </a:solidFill>
              </a:rPr>
              <a:t>Press the right arrow key to proceed, left arrow key to go back.</a:t>
            </a:r>
          </a:p>
        </p:txBody>
      </p:sp>
    </p:spTree>
    <p:extLst>
      <p:ext uri="{BB962C8B-B14F-4D97-AF65-F5344CB8AC3E}">
        <p14:creationId xmlns:p14="http://schemas.microsoft.com/office/powerpoint/2010/main" val="2833979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5FBC27E-94C5-BD01-158A-FA7508DDB282}"/>
              </a:ext>
            </a:extLst>
          </p:cNvPr>
          <p:cNvSpPr>
            <a:spLocks noGrp="1"/>
          </p:cNvSpPr>
          <p:nvPr>
            <p:ph type="title"/>
          </p:nvPr>
        </p:nvSpPr>
        <p:spPr>
          <a:xfrm>
            <a:off x="913795" y="362480"/>
            <a:ext cx="10353762" cy="970450"/>
          </a:xfrm>
        </p:spPr>
        <p:txBody>
          <a:bodyPr/>
          <a:lstStyle/>
          <a:p>
            <a:pPr algn="ctr"/>
            <a:r>
              <a:rPr lang="en-US" dirty="0">
                <a:solidFill>
                  <a:schemeClr val="tx1"/>
                </a:solidFill>
              </a:rPr>
              <a:t>What determines your final compensation?</a:t>
            </a:r>
          </a:p>
        </p:txBody>
      </p:sp>
      <p:sp>
        <p:nvSpPr>
          <p:cNvPr id="7" name="Content Placeholder 2">
            <a:extLst>
              <a:ext uri="{FF2B5EF4-FFF2-40B4-BE49-F238E27FC236}">
                <a16:creationId xmlns:a16="http://schemas.microsoft.com/office/drawing/2014/main" id="{5977294C-E82E-451F-1B3C-4F1C7F4DEFCA}"/>
              </a:ext>
            </a:extLst>
          </p:cNvPr>
          <p:cNvSpPr>
            <a:spLocks noGrp="1"/>
          </p:cNvSpPr>
          <p:nvPr>
            <p:ph idx="1"/>
          </p:nvPr>
        </p:nvSpPr>
        <p:spPr>
          <a:xfrm>
            <a:off x="838200" y="1356069"/>
            <a:ext cx="10515600" cy="4144869"/>
          </a:xfrm>
        </p:spPr>
        <p:txBody>
          <a:bodyPr>
            <a:normAutofit/>
          </a:bodyPr>
          <a:lstStyle/>
          <a:p>
            <a:pPr marL="0" indent="0" algn="ctr">
              <a:lnSpc>
                <a:spcPct val="120000"/>
              </a:lnSpc>
              <a:buNone/>
            </a:pPr>
            <a:r>
              <a:rPr lang="en-US" dirty="0">
                <a:solidFill>
                  <a:schemeClr val="bg2">
                    <a:lumMod val="75000"/>
                    <a:lumOff val="25000"/>
                  </a:schemeClr>
                </a:solidFill>
                <a:effectLst/>
                <a:latin typeface="Arial" panose="020B0604020202020204" pitchFamily="34" charset="0"/>
                <a:ea typeface="Arial" panose="020B0604020202020204" pitchFamily="34" charset="0"/>
              </a:rPr>
              <a:t>You will receive a participation fee of $25 dollars upon completing the experiment. </a:t>
            </a:r>
          </a:p>
          <a:p>
            <a:pPr marL="0" indent="0" algn="ctr">
              <a:lnSpc>
                <a:spcPct val="120000"/>
              </a:lnSpc>
              <a:buNone/>
            </a:pPr>
            <a:r>
              <a:rPr lang="en-US" dirty="0">
                <a:solidFill>
                  <a:schemeClr val="bg2">
                    <a:lumMod val="75000"/>
                    <a:lumOff val="25000"/>
                  </a:schemeClr>
                </a:solidFill>
                <a:effectLst/>
                <a:latin typeface="Arial" panose="020B0604020202020204" pitchFamily="34" charset="0"/>
                <a:ea typeface="Arial" panose="020B0604020202020204" pitchFamily="34" charset="0"/>
              </a:rPr>
              <a:t>In addition, the computer will randomly select two decisions from each of the four blocks and add their outcome to your overall earnings. If the total bonus is negative, you will receive the minimum $25 participation fee.</a:t>
            </a:r>
          </a:p>
          <a:p>
            <a:pPr marL="0" indent="0" algn="ctr">
              <a:lnSpc>
                <a:spcPct val="120000"/>
              </a:lnSpc>
              <a:spcBef>
                <a:spcPts val="1600"/>
              </a:spcBef>
              <a:buNone/>
            </a:pPr>
            <a:r>
              <a:rPr lang="en-US" sz="2000" dirty="0">
                <a:solidFill>
                  <a:schemeClr val="tx1">
                    <a:lumMod val="95000"/>
                  </a:schemeClr>
                </a:solidFill>
                <a:effectLst/>
                <a:latin typeface="Arial" panose="020B0604020202020204" pitchFamily="34" charset="0"/>
                <a:ea typeface="Arial" panose="020B0604020202020204" pitchFamily="34" charset="0"/>
              </a:rPr>
              <a:t>Note that under this rule only a small fraction of your decisions will affect your final earnings. However, since you don’t know in advance which decisions will count, </a:t>
            </a:r>
            <a:r>
              <a:rPr lang="en-US" sz="2000" u="sng" dirty="0">
                <a:solidFill>
                  <a:schemeClr val="tx1">
                    <a:lumMod val="95000"/>
                  </a:schemeClr>
                </a:solidFill>
                <a:effectLst/>
                <a:latin typeface="Arial" panose="020B0604020202020204" pitchFamily="34" charset="0"/>
                <a:ea typeface="Arial" panose="020B0604020202020204" pitchFamily="34" charset="0"/>
              </a:rPr>
              <a:t>your best strategy is to treat each decision as if it were one that counts and make the best possible choice</a:t>
            </a:r>
            <a:r>
              <a:rPr lang="en-US" sz="2000" dirty="0">
                <a:solidFill>
                  <a:schemeClr val="tx1">
                    <a:lumMod val="95000"/>
                  </a:schemeClr>
                </a:solidFill>
                <a:effectLst/>
                <a:latin typeface="Arial" panose="020B0604020202020204" pitchFamily="34" charset="0"/>
                <a:ea typeface="Arial" panose="020B0604020202020204" pitchFamily="34" charset="0"/>
              </a:rPr>
              <a:t>.</a:t>
            </a:r>
          </a:p>
        </p:txBody>
      </p:sp>
      <p:sp>
        <p:nvSpPr>
          <p:cNvPr id="2" name="TextBox 1">
            <a:extLst>
              <a:ext uri="{FF2B5EF4-FFF2-40B4-BE49-F238E27FC236}">
                <a16:creationId xmlns:a16="http://schemas.microsoft.com/office/drawing/2014/main" id="{6F7714E1-73BE-2F64-29A9-6FA80C2A3B27}"/>
              </a:ext>
            </a:extLst>
          </p:cNvPr>
          <p:cNvSpPr txBox="1"/>
          <p:nvPr/>
        </p:nvSpPr>
        <p:spPr>
          <a:xfrm>
            <a:off x="3316615" y="6316816"/>
            <a:ext cx="5548122" cy="369332"/>
          </a:xfrm>
          <a:prstGeom prst="rect">
            <a:avLst/>
          </a:prstGeom>
          <a:noFill/>
        </p:spPr>
        <p:txBody>
          <a:bodyPr wrap="none" rtlCol="0">
            <a:spAutoFit/>
          </a:bodyPr>
          <a:lstStyle/>
          <a:p>
            <a:r>
              <a:rPr lang="en-US" i="1" dirty="0">
                <a:solidFill>
                  <a:schemeClr val="tx1">
                    <a:lumMod val="65000"/>
                  </a:schemeClr>
                </a:solidFill>
              </a:rPr>
              <a:t>Press the right arrow key to proceed, left arrow key to go back.</a:t>
            </a:r>
          </a:p>
        </p:txBody>
      </p:sp>
    </p:spTree>
    <p:extLst>
      <p:ext uri="{BB962C8B-B14F-4D97-AF65-F5344CB8AC3E}">
        <p14:creationId xmlns:p14="http://schemas.microsoft.com/office/powerpoint/2010/main" val="727643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9FEB7-D57F-4B74-588C-5D4F5B6EEA57}"/>
              </a:ext>
            </a:extLst>
          </p:cNvPr>
          <p:cNvSpPr>
            <a:spLocks noGrp="1"/>
          </p:cNvSpPr>
          <p:nvPr>
            <p:ph type="title"/>
          </p:nvPr>
        </p:nvSpPr>
        <p:spPr/>
        <p:txBody>
          <a:bodyPr/>
          <a:lstStyle/>
          <a:p>
            <a:pPr algn="ctr"/>
            <a:r>
              <a:rPr lang="en-US" dirty="0">
                <a:solidFill>
                  <a:schemeClr val="tx1"/>
                </a:solidFill>
              </a:rPr>
              <a:t>Welcome!</a:t>
            </a:r>
          </a:p>
        </p:txBody>
      </p:sp>
      <p:sp>
        <p:nvSpPr>
          <p:cNvPr id="3" name="Content Placeholder 2">
            <a:extLst>
              <a:ext uri="{FF2B5EF4-FFF2-40B4-BE49-F238E27FC236}">
                <a16:creationId xmlns:a16="http://schemas.microsoft.com/office/drawing/2014/main" id="{261DB741-5CAC-E89F-9348-CD3689A644C1}"/>
              </a:ext>
            </a:extLst>
          </p:cNvPr>
          <p:cNvSpPr>
            <a:spLocks noGrp="1"/>
          </p:cNvSpPr>
          <p:nvPr>
            <p:ph idx="1"/>
          </p:nvPr>
        </p:nvSpPr>
        <p:spPr/>
        <p:txBody>
          <a:bodyPr>
            <a:normAutofit/>
          </a:bodyPr>
          <a:lstStyle/>
          <a:p>
            <a:pPr marL="0" indent="0" algn="ctr">
              <a:lnSpc>
                <a:spcPct val="115000"/>
              </a:lnSpc>
              <a:buNone/>
            </a:pPr>
            <a:endParaRPr lang="en-US" sz="2400" dirty="0">
              <a:solidFill>
                <a:schemeClr val="tx1">
                  <a:lumMod val="95000"/>
                </a:schemeClr>
              </a:solidFill>
              <a:effectLst/>
              <a:latin typeface="Arial" panose="020B0604020202020204" pitchFamily="34" charset="0"/>
              <a:ea typeface="Arial" panose="020B0604020202020204" pitchFamily="34" charset="0"/>
            </a:endParaRPr>
          </a:p>
          <a:p>
            <a:pPr marL="0" indent="0" algn="ctr">
              <a:lnSpc>
                <a:spcPct val="115000"/>
              </a:lnSpc>
              <a:buNone/>
            </a:pPr>
            <a:r>
              <a:rPr lang="en-US" sz="2400" dirty="0">
                <a:solidFill>
                  <a:schemeClr val="tx1">
                    <a:lumMod val="95000"/>
                  </a:schemeClr>
                </a:solidFill>
                <a:effectLst/>
                <a:latin typeface="Arial" panose="020B0604020202020204" pitchFamily="34" charset="0"/>
                <a:ea typeface="Arial" panose="020B0604020202020204" pitchFamily="34" charset="0"/>
              </a:rPr>
              <a:t>The goal of this experiment is to study how your brain encodes information when you make simple decisions.</a:t>
            </a:r>
          </a:p>
          <a:p>
            <a:pPr marL="0" indent="0" algn="ctr">
              <a:lnSpc>
                <a:spcPct val="100000"/>
              </a:lnSpc>
              <a:buNone/>
            </a:pPr>
            <a:r>
              <a:rPr lang="en-US" sz="2400" dirty="0">
                <a:solidFill>
                  <a:schemeClr val="tx1">
                    <a:lumMod val="95000"/>
                  </a:schemeClr>
                </a:solidFill>
                <a:effectLst/>
                <a:latin typeface="Arial" panose="020B0604020202020204" pitchFamily="34" charset="0"/>
                <a:ea typeface="Arial" panose="020B0604020202020204" pitchFamily="34" charset="0"/>
              </a:rPr>
              <a:t>  </a:t>
            </a:r>
          </a:p>
          <a:p>
            <a:pPr marL="0" indent="0" algn="ctr">
              <a:lnSpc>
                <a:spcPct val="115000"/>
              </a:lnSpc>
              <a:buNone/>
            </a:pPr>
            <a:r>
              <a:rPr lang="en-US" sz="2400" dirty="0">
                <a:solidFill>
                  <a:schemeClr val="tx1">
                    <a:lumMod val="95000"/>
                  </a:schemeClr>
                </a:solidFill>
                <a:effectLst/>
                <a:latin typeface="Arial" panose="020B0604020202020204" pitchFamily="34" charset="0"/>
                <a:ea typeface="Arial" panose="020B0604020202020204" pitchFamily="34" charset="0"/>
              </a:rPr>
              <a:t>We are very grateful for your participation in the study.</a:t>
            </a:r>
          </a:p>
        </p:txBody>
      </p:sp>
      <p:sp>
        <p:nvSpPr>
          <p:cNvPr id="5" name="TextBox 4">
            <a:extLst>
              <a:ext uri="{FF2B5EF4-FFF2-40B4-BE49-F238E27FC236}">
                <a16:creationId xmlns:a16="http://schemas.microsoft.com/office/drawing/2014/main" id="{9C1972DD-CB50-7515-AC8B-7E72AB08664C}"/>
              </a:ext>
            </a:extLst>
          </p:cNvPr>
          <p:cNvSpPr txBox="1"/>
          <p:nvPr/>
        </p:nvSpPr>
        <p:spPr>
          <a:xfrm>
            <a:off x="3316615" y="6316816"/>
            <a:ext cx="5548122" cy="369332"/>
          </a:xfrm>
          <a:prstGeom prst="rect">
            <a:avLst/>
          </a:prstGeom>
          <a:noFill/>
        </p:spPr>
        <p:txBody>
          <a:bodyPr wrap="none" rtlCol="0">
            <a:spAutoFit/>
          </a:bodyPr>
          <a:lstStyle/>
          <a:p>
            <a:r>
              <a:rPr lang="en-US" i="1" dirty="0">
                <a:solidFill>
                  <a:schemeClr val="tx1">
                    <a:lumMod val="65000"/>
                  </a:schemeClr>
                </a:solidFill>
              </a:rPr>
              <a:t>Press the right arrow key to proceed, left arrow key to go back.</a:t>
            </a:r>
          </a:p>
        </p:txBody>
      </p:sp>
    </p:spTree>
    <p:extLst>
      <p:ext uri="{BB962C8B-B14F-4D97-AF65-F5344CB8AC3E}">
        <p14:creationId xmlns:p14="http://schemas.microsoft.com/office/powerpoint/2010/main" val="58687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5FBC27E-94C5-BD01-158A-FA7508DDB282}"/>
              </a:ext>
            </a:extLst>
          </p:cNvPr>
          <p:cNvSpPr>
            <a:spLocks noGrp="1"/>
          </p:cNvSpPr>
          <p:nvPr>
            <p:ph type="title"/>
          </p:nvPr>
        </p:nvSpPr>
        <p:spPr>
          <a:xfrm>
            <a:off x="913795" y="362480"/>
            <a:ext cx="10353762" cy="970450"/>
          </a:xfrm>
        </p:spPr>
        <p:txBody>
          <a:bodyPr/>
          <a:lstStyle/>
          <a:p>
            <a:pPr algn="ctr"/>
            <a:r>
              <a:rPr lang="en-US" dirty="0">
                <a:solidFill>
                  <a:schemeClr val="tx1"/>
                </a:solidFill>
              </a:rPr>
              <a:t>What determines your final compensation?</a:t>
            </a:r>
          </a:p>
        </p:txBody>
      </p:sp>
      <p:sp>
        <p:nvSpPr>
          <p:cNvPr id="7" name="Content Placeholder 2">
            <a:extLst>
              <a:ext uri="{FF2B5EF4-FFF2-40B4-BE49-F238E27FC236}">
                <a16:creationId xmlns:a16="http://schemas.microsoft.com/office/drawing/2014/main" id="{5977294C-E82E-451F-1B3C-4F1C7F4DEFCA}"/>
              </a:ext>
            </a:extLst>
          </p:cNvPr>
          <p:cNvSpPr>
            <a:spLocks noGrp="1"/>
          </p:cNvSpPr>
          <p:nvPr>
            <p:ph idx="1"/>
          </p:nvPr>
        </p:nvSpPr>
        <p:spPr>
          <a:xfrm>
            <a:off x="838200" y="1356069"/>
            <a:ext cx="10515600" cy="4748169"/>
          </a:xfrm>
        </p:spPr>
        <p:txBody>
          <a:bodyPr>
            <a:normAutofit/>
          </a:bodyPr>
          <a:lstStyle/>
          <a:p>
            <a:pPr marL="0" indent="0" algn="ctr">
              <a:lnSpc>
                <a:spcPct val="120000"/>
              </a:lnSpc>
              <a:buNone/>
            </a:pPr>
            <a:r>
              <a:rPr lang="en-US" dirty="0">
                <a:solidFill>
                  <a:schemeClr val="bg2">
                    <a:lumMod val="75000"/>
                    <a:lumOff val="25000"/>
                  </a:schemeClr>
                </a:solidFill>
                <a:effectLst/>
                <a:latin typeface="Arial" panose="020B0604020202020204" pitchFamily="34" charset="0"/>
                <a:ea typeface="Arial" panose="020B0604020202020204" pitchFamily="34" charset="0"/>
              </a:rPr>
              <a:t>You will receive a participation fee of $25 dollars upon completing the experiment. </a:t>
            </a:r>
          </a:p>
          <a:p>
            <a:pPr marL="0" indent="0" algn="ctr">
              <a:lnSpc>
                <a:spcPct val="120000"/>
              </a:lnSpc>
              <a:buNone/>
            </a:pPr>
            <a:r>
              <a:rPr lang="en-US" dirty="0">
                <a:solidFill>
                  <a:schemeClr val="bg2">
                    <a:lumMod val="75000"/>
                    <a:lumOff val="25000"/>
                  </a:schemeClr>
                </a:solidFill>
                <a:effectLst/>
                <a:latin typeface="Arial" panose="020B0604020202020204" pitchFamily="34" charset="0"/>
                <a:ea typeface="Arial" panose="020B0604020202020204" pitchFamily="34" charset="0"/>
              </a:rPr>
              <a:t>In addition, the computer will randomly select two decisions from each of the four blocks and add their outcome to your overall earnings. If the total bonus is negative, you will receive the minimum $25 participation fee.</a:t>
            </a:r>
          </a:p>
          <a:p>
            <a:pPr marL="0" indent="0" algn="ctr">
              <a:lnSpc>
                <a:spcPct val="120000"/>
              </a:lnSpc>
              <a:spcBef>
                <a:spcPts val="1600"/>
              </a:spcBef>
              <a:buNone/>
            </a:pPr>
            <a:r>
              <a:rPr lang="en-US" sz="2000" dirty="0">
                <a:solidFill>
                  <a:schemeClr val="bg2">
                    <a:lumMod val="75000"/>
                    <a:lumOff val="25000"/>
                  </a:schemeClr>
                </a:solidFill>
                <a:effectLst/>
                <a:latin typeface="Arial" panose="020B0604020202020204" pitchFamily="34" charset="0"/>
                <a:ea typeface="Arial" panose="020B0604020202020204" pitchFamily="34" charset="0"/>
              </a:rPr>
              <a:t>Note that under this rule only a small fraction of your decisions will affect your final earnings. However, since you don’t know in advance which decisions will count, </a:t>
            </a:r>
            <a:r>
              <a:rPr lang="en-US" sz="2000" u="sng" dirty="0">
                <a:solidFill>
                  <a:schemeClr val="bg2">
                    <a:lumMod val="75000"/>
                    <a:lumOff val="25000"/>
                  </a:schemeClr>
                </a:solidFill>
                <a:effectLst/>
                <a:latin typeface="Arial" panose="020B0604020202020204" pitchFamily="34" charset="0"/>
                <a:ea typeface="Arial" panose="020B0604020202020204" pitchFamily="34" charset="0"/>
              </a:rPr>
              <a:t>your best strategy is to treat each decision as if it were one that counts and make the best possible choice</a:t>
            </a:r>
            <a:r>
              <a:rPr lang="en-US" sz="2000" dirty="0">
                <a:solidFill>
                  <a:schemeClr val="bg2">
                    <a:lumMod val="75000"/>
                    <a:lumOff val="25000"/>
                  </a:schemeClr>
                </a:solidFill>
                <a:effectLst/>
                <a:latin typeface="Arial" panose="020B0604020202020204" pitchFamily="34" charset="0"/>
                <a:ea typeface="Arial" panose="020B0604020202020204" pitchFamily="34" charset="0"/>
              </a:rPr>
              <a:t>.</a:t>
            </a:r>
          </a:p>
          <a:p>
            <a:pPr marL="0" indent="0" algn="ctr">
              <a:lnSpc>
                <a:spcPct val="120000"/>
              </a:lnSpc>
              <a:spcBef>
                <a:spcPts val="1600"/>
              </a:spcBef>
              <a:buNone/>
            </a:pPr>
            <a:r>
              <a:rPr lang="en-US" dirty="0">
                <a:solidFill>
                  <a:schemeClr val="tx1">
                    <a:lumMod val="95000"/>
                  </a:schemeClr>
                </a:solidFill>
                <a:effectLst/>
                <a:latin typeface="Arial" panose="020B0604020202020204" pitchFamily="34" charset="0"/>
                <a:ea typeface="Arial" panose="020B0604020202020204" pitchFamily="34" charset="0"/>
              </a:rPr>
              <a:t>You will receive payment for your participation and performance in the experiment by inputting the completion code in your account. Please note that it may take 2-3 working days, i.e. excluding weekends, to process your additional earnings in Prolific.</a:t>
            </a:r>
            <a:endParaRPr lang="en-US" sz="2000" dirty="0">
              <a:solidFill>
                <a:schemeClr val="tx1">
                  <a:lumMod val="95000"/>
                </a:schemeClr>
              </a:solidFill>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FBB7B99F-A5D6-AB75-7444-F699EEC33A7A}"/>
              </a:ext>
            </a:extLst>
          </p:cNvPr>
          <p:cNvSpPr txBox="1"/>
          <p:nvPr/>
        </p:nvSpPr>
        <p:spPr>
          <a:xfrm>
            <a:off x="3316615" y="6316816"/>
            <a:ext cx="5548122" cy="369332"/>
          </a:xfrm>
          <a:prstGeom prst="rect">
            <a:avLst/>
          </a:prstGeom>
          <a:noFill/>
        </p:spPr>
        <p:txBody>
          <a:bodyPr wrap="none" rtlCol="0">
            <a:spAutoFit/>
          </a:bodyPr>
          <a:lstStyle/>
          <a:p>
            <a:r>
              <a:rPr lang="en-US" i="1" dirty="0">
                <a:solidFill>
                  <a:schemeClr val="tx1">
                    <a:lumMod val="65000"/>
                  </a:schemeClr>
                </a:solidFill>
              </a:rPr>
              <a:t>Press the right arrow key to proceed, left arrow key to go back.</a:t>
            </a:r>
          </a:p>
        </p:txBody>
      </p:sp>
    </p:spTree>
    <p:extLst>
      <p:ext uri="{BB962C8B-B14F-4D97-AF65-F5344CB8AC3E}">
        <p14:creationId xmlns:p14="http://schemas.microsoft.com/office/powerpoint/2010/main" val="3973910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9EA1-4395-33B3-0A6A-A8B398589944}"/>
              </a:ext>
            </a:extLst>
          </p:cNvPr>
          <p:cNvSpPr>
            <a:spLocks noGrp="1"/>
          </p:cNvSpPr>
          <p:nvPr>
            <p:ph type="title"/>
          </p:nvPr>
        </p:nvSpPr>
        <p:spPr/>
        <p:txBody>
          <a:bodyPr/>
          <a:lstStyle/>
          <a:p>
            <a:pPr algn="ctr"/>
            <a:r>
              <a:rPr lang="en-US" dirty="0">
                <a:solidFill>
                  <a:schemeClr val="tx1"/>
                </a:solidFill>
              </a:rPr>
              <a:t>Ready?</a:t>
            </a:r>
          </a:p>
        </p:txBody>
      </p:sp>
      <p:sp>
        <p:nvSpPr>
          <p:cNvPr id="3" name="Content Placeholder 2">
            <a:extLst>
              <a:ext uri="{FF2B5EF4-FFF2-40B4-BE49-F238E27FC236}">
                <a16:creationId xmlns:a16="http://schemas.microsoft.com/office/drawing/2014/main" id="{53A345D5-7998-4D77-4CF2-2927CBCA8D4A}"/>
              </a:ext>
            </a:extLst>
          </p:cNvPr>
          <p:cNvSpPr>
            <a:spLocks noGrp="1"/>
          </p:cNvSpPr>
          <p:nvPr>
            <p:ph idx="1"/>
          </p:nvPr>
        </p:nvSpPr>
        <p:spPr/>
        <p:txBody>
          <a:bodyPr/>
          <a:lstStyle/>
          <a:p>
            <a:pPr marL="0" indent="0" algn="ctr">
              <a:buNone/>
            </a:pPr>
            <a:endParaRPr lang="en-US" dirty="0">
              <a:solidFill>
                <a:schemeClr val="tx1">
                  <a:lumMod val="95000"/>
                </a:schemeClr>
              </a:solidFill>
              <a:latin typeface="Arial" panose="020B0604020202020204" pitchFamily="34" charset="0"/>
              <a:cs typeface="Arial" panose="020B0604020202020204" pitchFamily="34" charset="0"/>
            </a:endParaRPr>
          </a:p>
          <a:p>
            <a:pPr marL="0" indent="0" algn="ctr">
              <a:buNone/>
            </a:pPr>
            <a:r>
              <a:rPr lang="en-US" sz="2400" dirty="0">
                <a:solidFill>
                  <a:schemeClr val="tx1">
                    <a:lumMod val="95000"/>
                  </a:schemeClr>
                </a:solidFill>
                <a:latin typeface="Arial" panose="020B0604020202020204" pitchFamily="34" charset="0"/>
                <a:cs typeface="Arial" panose="020B0604020202020204" pitchFamily="34" charset="0"/>
              </a:rPr>
              <a:t>That concludes all the instructions. To review them, press the left arrow key to go back.</a:t>
            </a:r>
          </a:p>
          <a:p>
            <a:pPr marL="0" indent="0" algn="ctr">
              <a:buNone/>
            </a:pPr>
            <a:endParaRPr lang="en-US" dirty="0">
              <a:solidFill>
                <a:schemeClr val="tx1">
                  <a:lumMod val="95000"/>
                </a:schemeClr>
              </a:solidFill>
              <a:latin typeface="Arial" panose="020B0604020202020204" pitchFamily="34" charset="0"/>
              <a:cs typeface="Arial" panose="020B0604020202020204" pitchFamily="34" charset="0"/>
            </a:endParaRPr>
          </a:p>
          <a:p>
            <a:pPr marL="0" indent="0" algn="ctr">
              <a:buNone/>
            </a:pPr>
            <a:r>
              <a:rPr lang="en-US" sz="2400" dirty="0">
                <a:solidFill>
                  <a:schemeClr val="tx1">
                    <a:lumMod val="95000"/>
                  </a:schemeClr>
                </a:solidFill>
                <a:latin typeface="Arial" panose="020B0604020202020204" pitchFamily="34" charset="0"/>
                <a:cs typeface="Arial" panose="020B0604020202020204" pitchFamily="34" charset="0"/>
              </a:rPr>
              <a:t>If you are ready to proceed to the test, press the space key.</a:t>
            </a:r>
          </a:p>
        </p:txBody>
      </p:sp>
      <p:sp>
        <p:nvSpPr>
          <p:cNvPr id="4" name="TextBox 3">
            <a:extLst>
              <a:ext uri="{FF2B5EF4-FFF2-40B4-BE49-F238E27FC236}">
                <a16:creationId xmlns:a16="http://schemas.microsoft.com/office/drawing/2014/main" id="{F65CD922-9185-3244-C786-94456CF081AC}"/>
              </a:ext>
            </a:extLst>
          </p:cNvPr>
          <p:cNvSpPr txBox="1"/>
          <p:nvPr/>
        </p:nvSpPr>
        <p:spPr>
          <a:xfrm>
            <a:off x="5119929" y="6297766"/>
            <a:ext cx="1941494" cy="369332"/>
          </a:xfrm>
          <a:prstGeom prst="rect">
            <a:avLst/>
          </a:prstGeom>
          <a:noFill/>
        </p:spPr>
        <p:txBody>
          <a:bodyPr wrap="none" rtlCol="0">
            <a:spAutoFit/>
          </a:bodyPr>
          <a:lstStyle/>
          <a:p>
            <a:r>
              <a:rPr lang="en-US" i="1" dirty="0">
                <a:solidFill>
                  <a:schemeClr val="tx1">
                    <a:lumMod val="65000"/>
                  </a:schemeClr>
                </a:solidFill>
              </a:rPr>
              <a:t>Press space to begin.</a:t>
            </a:r>
          </a:p>
        </p:txBody>
      </p:sp>
    </p:spTree>
    <p:extLst>
      <p:ext uri="{BB962C8B-B14F-4D97-AF65-F5344CB8AC3E}">
        <p14:creationId xmlns:p14="http://schemas.microsoft.com/office/powerpoint/2010/main" val="1432406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9FEB7-D57F-4B74-588C-5D4F5B6EEA57}"/>
              </a:ext>
            </a:extLst>
          </p:cNvPr>
          <p:cNvSpPr>
            <a:spLocks noGrp="1"/>
          </p:cNvSpPr>
          <p:nvPr>
            <p:ph type="title"/>
          </p:nvPr>
        </p:nvSpPr>
        <p:spPr/>
        <p:txBody>
          <a:bodyPr/>
          <a:lstStyle/>
          <a:p>
            <a:pPr algn="ctr"/>
            <a:r>
              <a:rPr lang="en-US" dirty="0">
                <a:solidFill>
                  <a:schemeClr val="tx1"/>
                </a:solidFill>
              </a:rPr>
              <a:t>What will you do during the experiment?</a:t>
            </a:r>
          </a:p>
        </p:txBody>
      </p:sp>
      <p:sp>
        <p:nvSpPr>
          <p:cNvPr id="3" name="Content Placeholder 2">
            <a:extLst>
              <a:ext uri="{FF2B5EF4-FFF2-40B4-BE49-F238E27FC236}">
                <a16:creationId xmlns:a16="http://schemas.microsoft.com/office/drawing/2014/main" id="{261DB741-5CAC-E89F-9348-CD3689A644C1}"/>
              </a:ext>
            </a:extLst>
          </p:cNvPr>
          <p:cNvSpPr>
            <a:spLocks noGrp="1"/>
          </p:cNvSpPr>
          <p:nvPr>
            <p:ph idx="1"/>
          </p:nvPr>
        </p:nvSpPr>
        <p:spPr>
          <a:xfrm>
            <a:off x="838200" y="1825625"/>
            <a:ext cx="10515600" cy="4144869"/>
          </a:xfrm>
        </p:spPr>
        <p:txBody>
          <a:bodyPr>
            <a:normAutofit/>
          </a:bodyPr>
          <a:lstStyle/>
          <a:p>
            <a:pPr marL="0" indent="0" algn="ctr">
              <a:lnSpc>
                <a:spcPct val="115000"/>
              </a:lnSpc>
              <a:buNone/>
            </a:pPr>
            <a:r>
              <a:rPr lang="en-US" sz="2400" dirty="0">
                <a:solidFill>
                  <a:schemeClr val="tx1">
                    <a:lumMod val="95000"/>
                  </a:schemeClr>
                </a:solidFill>
                <a:effectLst/>
                <a:latin typeface="Arial" panose="020B0604020202020204" pitchFamily="34" charset="0"/>
                <a:ea typeface="Arial" panose="020B0604020202020204" pitchFamily="34" charset="0"/>
              </a:rPr>
              <a:t>During the next hour, you will be asked to make about 800 decisions.</a:t>
            </a:r>
          </a:p>
          <a:p>
            <a:pPr marL="0" indent="0" algn="ctr">
              <a:lnSpc>
                <a:spcPct val="100000"/>
              </a:lnSpc>
              <a:buNone/>
            </a:pPr>
            <a:endParaRPr lang="en-US" sz="2000" dirty="0">
              <a:solidFill>
                <a:schemeClr val="tx1">
                  <a:lumMod val="95000"/>
                </a:schemeClr>
              </a:solidFill>
              <a:effectLst/>
              <a:latin typeface="Arial" panose="020B0604020202020204" pitchFamily="34" charset="0"/>
              <a:ea typeface="Arial" panose="020B0604020202020204" pitchFamily="34" charset="0"/>
            </a:endParaRPr>
          </a:p>
          <a:p>
            <a:pPr marL="0" indent="0" algn="ctr">
              <a:lnSpc>
                <a:spcPct val="115000"/>
              </a:lnSpc>
              <a:buNone/>
            </a:pPr>
            <a:r>
              <a:rPr lang="en-US" sz="2400" dirty="0">
                <a:solidFill>
                  <a:schemeClr val="tx1">
                    <a:lumMod val="95000"/>
                  </a:schemeClr>
                </a:solidFill>
                <a:effectLst/>
                <a:latin typeface="Arial" panose="020B0604020202020204" pitchFamily="34" charset="0"/>
                <a:ea typeface="Arial" panose="020B0604020202020204" pitchFamily="34" charset="0"/>
              </a:rPr>
              <a:t>Each time, you will be asked to decide if you want to buy the right to play the slot machine shown on the screen for a price. </a:t>
            </a:r>
          </a:p>
          <a:p>
            <a:pPr marL="0" indent="0" algn="ctr">
              <a:lnSpc>
                <a:spcPct val="100000"/>
              </a:lnSpc>
              <a:buNone/>
            </a:pPr>
            <a:endParaRPr lang="en-US" sz="2000" dirty="0">
              <a:solidFill>
                <a:schemeClr val="tx1">
                  <a:lumMod val="95000"/>
                </a:schemeClr>
              </a:solidFill>
              <a:effectLst/>
              <a:latin typeface="Arial" panose="020B0604020202020204" pitchFamily="34" charset="0"/>
              <a:ea typeface="Arial" panose="020B0604020202020204" pitchFamily="34" charset="0"/>
            </a:endParaRPr>
          </a:p>
          <a:p>
            <a:pPr marL="0" indent="0" algn="ctr">
              <a:lnSpc>
                <a:spcPct val="115000"/>
              </a:lnSpc>
              <a:buNone/>
            </a:pPr>
            <a:r>
              <a:rPr lang="en-US" sz="2400" dirty="0">
                <a:solidFill>
                  <a:schemeClr val="tx1">
                    <a:lumMod val="95000"/>
                  </a:schemeClr>
                </a:solidFill>
                <a:effectLst/>
                <a:latin typeface="Arial" panose="020B0604020202020204" pitchFamily="34" charset="0"/>
                <a:ea typeface="Arial" panose="020B0604020202020204" pitchFamily="34" charset="0"/>
              </a:rPr>
              <a:t>If you choose NO, your payoff for the decision is $0.</a:t>
            </a:r>
            <a:endParaRPr lang="en-US" sz="2000" dirty="0">
              <a:solidFill>
                <a:schemeClr val="tx1">
                  <a:lumMod val="95000"/>
                </a:schemeClr>
              </a:solidFill>
              <a:effectLst/>
              <a:latin typeface="Arial" panose="020B0604020202020204" pitchFamily="34" charset="0"/>
              <a:ea typeface="Arial" panose="020B0604020202020204" pitchFamily="34" charset="0"/>
            </a:endParaRPr>
          </a:p>
          <a:p>
            <a:pPr marL="0" indent="0" algn="ctr">
              <a:lnSpc>
                <a:spcPct val="115000"/>
              </a:lnSpc>
              <a:buNone/>
            </a:pPr>
            <a:r>
              <a:rPr lang="en-US" sz="2400" dirty="0">
                <a:solidFill>
                  <a:schemeClr val="tx1">
                    <a:lumMod val="95000"/>
                  </a:schemeClr>
                </a:solidFill>
                <a:effectLst/>
                <a:latin typeface="Arial" panose="020B0604020202020204" pitchFamily="34" charset="0"/>
                <a:ea typeface="Arial" panose="020B0604020202020204" pitchFamily="34" charset="0"/>
              </a:rPr>
              <a:t>If you choose YES, you pay the purchase price, but also earn the random monetary prize generated by the slot machine.</a:t>
            </a:r>
          </a:p>
        </p:txBody>
      </p:sp>
      <p:sp>
        <p:nvSpPr>
          <p:cNvPr id="6" name="TextBox 5">
            <a:extLst>
              <a:ext uri="{FF2B5EF4-FFF2-40B4-BE49-F238E27FC236}">
                <a16:creationId xmlns:a16="http://schemas.microsoft.com/office/drawing/2014/main" id="{6C4706B6-D1EF-DF82-7629-73EA5C64BC4F}"/>
              </a:ext>
            </a:extLst>
          </p:cNvPr>
          <p:cNvSpPr txBox="1"/>
          <p:nvPr/>
        </p:nvSpPr>
        <p:spPr>
          <a:xfrm>
            <a:off x="3316615" y="6316816"/>
            <a:ext cx="5548122" cy="369332"/>
          </a:xfrm>
          <a:prstGeom prst="rect">
            <a:avLst/>
          </a:prstGeom>
          <a:noFill/>
        </p:spPr>
        <p:txBody>
          <a:bodyPr wrap="none" rtlCol="0">
            <a:spAutoFit/>
          </a:bodyPr>
          <a:lstStyle/>
          <a:p>
            <a:r>
              <a:rPr lang="en-US" i="1" dirty="0">
                <a:solidFill>
                  <a:schemeClr val="tx1">
                    <a:lumMod val="65000"/>
                  </a:schemeClr>
                </a:solidFill>
              </a:rPr>
              <a:t>Press the right arrow key to proceed, left arrow key to go back.</a:t>
            </a:r>
          </a:p>
        </p:txBody>
      </p:sp>
    </p:spTree>
    <p:extLst>
      <p:ext uri="{BB962C8B-B14F-4D97-AF65-F5344CB8AC3E}">
        <p14:creationId xmlns:p14="http://schemas.microsoft.com/office/powerpoint/2010/main" val="388907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285B372-1587-E73C-A9B3-A2741BFF6C51}"/>
              </a:ext>
            </a:extLst>
          </p:cNvPr>
          <p:cNvSpPr>
            <a:spLocks noGrp="1"/>
          </p:cNvSpPr>
          <p:nvPr>
            <p:ph idx="1"/>
          </p:nvPr>
        </p:nvSpPr>
        <p:spPr>
          <a:xfrm>
            <a:off x="838200" y="903643"/>
            <a:ext cx="10515600" cy="1052414"/>
          </a:xfrm>
        </p:spPr>
        <p:txBody>
          <a:bodyPr>
            <a:normAutofit/>
          </a:bodyPr>
          <a:lstStyle/>
          <a:p>
            <a:pPr marL="0" indent="0" algn="ctr">
              <a:lnSpc>
                <a:spcPct val="115000"/>
              </a:lnSpc>
              <a:buNone/>
            </a:pPr>
            <a:r>
              <a:rPr lang="en-US" sz="2400" dirty="0">
                <a:solidFill>
                  <a:schemeClr val="tx1">
                    <a:lumMod val="95000"/>
                  </a:schemeClr>
                </a:solidFill>
                <a:latin typeface="Arial" panose="020B0604020202020204" pitchFamily="34" charset="0"/>
              </a:rPr>
              <a:t>Each time, you will see one of these slot machines:</a:t>
            </a:r>
          </a:p>
        </p:txBody>
      </p:sp>
      <p:grpSp>
        <p:nvGrpSpPr>
          <p:cNvPr id="2" name="Group 1">
            <a:extLst>
              <a:ext uri="{FF2B5EF4-FFF2-40B4-BE49-F238E27FC236}">
                <a16:creationId xmlns:a16="http://schemas.microsoft.com/office/drawing/2014/main" id="{90903E1D-76E5-5265-599A-ADFD2EA4C8D9}"/>
              </a:ext>
            </a:extLst>
          </p:cNvPr>
          <p:cNvGrpSpPr/>
          <p:nvPr/>
        </p:nvGrpSpPr>
        <p:grpSpPr>
          <a:xfrm>
            <a:off x="1335740" y="2672238"/>
            <a:ext cx="1945338" cy="2351586"/>
            <a:chOff x="1335740" y="2672238"/>
            <a:chExt cx="1945338" cy="2351586"/>
          </a:xfrm>
        </p:grpSpPr>
        <p:sp>
          <p:nvSpPr>
            <p:cNvPr id="7" name="Rectangle: Rounded Corners 6">
              <a:extLst>
                <a:ext uri="{FF2B5EF4-FFF2-40B4-BE49-F238E27FC236}">
                  <a16:creationId xmlns:a16="http://schemas.microsoft.com/office/drawing/2014/main" id="{CA399CBD-B0EC-2C14-4877-9B4ACE5AC806}"/>
                </a:ext>
              </a:extLst>
            </p:cNvPr>
            <p:cNvSpPr/>
            <p:nvPr/>
          </p:nvSpPr>
          <p:spPr>
            <a:xfrm>
              <a:off x="1335740" y="3141233"/>
              <a:ext cx="1935179" cy="1882591"/>
            </a:xfrm>
            <a:prstGeom prst="roundRect">
              <a:avLst/>
            </a:prstGeom>
            <a:noFill/>
            <a:ln w="152400">
              <a:solidFill>
                <a:srgbClr val="F0E4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A72B08C-B713-1E1C-897F-CBADAB954482}"/>
                </a:ext>
              </a:extLst>
            </p:cNvPr>
            <p:cNvGrpSpPr/>
            <p:nvPr/>
          </p:nvGrpSpPr>
          <p:grpSpPr>
            <a:xfrm>
              <a:off x="1786962" y="2672238"/>
              <a:ext cx="1032734" cy="468995"/>
              <a:chOff x="5063266" y="3281081"/>
              <a:chExt cx="1032734" cy="468995"/>
            </a:xfrm>
          </p:grpSpPr>
          <p:cxnSp>
            <p:nvCxnSpPr>
              <p:cNvPr id="9" name="Straight Connector 8">
                <a:extLst>
                  <a:ext uri="{FF2B5EF4-FFF2-40B4-BE49-F238E27FC236}">
                    <a16:creationId xmlns:a16="http://schemas.microsoft.com/office/drawing/2014/main" id="{1C2BD0C0-06C0-8FFE-166A-25955C39CB5B}"/>
                  </a:ext>
                </a:extLst>
              </p:cNvPr>
              <p:cNvCxnSpPr>
                <a:cxnSpLocks/>
              </p:cNvCxnSpPr>
              <p:nvPr/>
            </p:nvCxnSpPr>
            <p:spPr>
              <a:xfrm flipH="1" flipV="1">
                <a:off x="5579633" y="3330527"/>
                <a:ext cx="10160" cy="419549"/>
              </a:xfrm>
              <a:prstGeom prst="line">
                <a:avLst/>
              </a:prstGeom>
              <a:ln w="152400">
                <a:solidFill>
                  <a:srgbClr val="F0E44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1D0332D-302F-4583-2A21-52F77E890C1E}"/>
                  </a:ext>
                </a:extLst>
              </p:cNvPr>
              <p:cNvCxnSpPr>
                <a:cxnSpLocks/>
              </p:cNvCxnSpPr>
              <p:nvPr/>
            </p:nvCxnSpPr>
            <p:spPr>
              <a:xfrm>
                <a:off x="5063266" y="3281081"/>
                <a:ext cx="1032734" cy="0"/>
              </a:xfrm>
              <a:prstGeom prst="line">
                <a:avLst/>
              </a:prstGeom>
              <a:ln w="152400">
                <a:solidFill>
                  <a:srgbClr val="F0E442"/>
                </a:solidFill>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2AECCB65-C1DC-4DDE-3E20-4D74ADCE6B14}"/>
                </a:ext>
              </a:extLst>
            </p:cNvPr>
            <p:cNvSpPr txBox="1"/>
            <p:nvPr/>
          </p:nvSpPr>
          <p:spPr>
            <a:xfrm>
              <a:off x="1345899" y="3429000"/>
              <a:ext cx="1935179" cy="1323439"/>
            </a:xfrm>
            <a:prstGeom prst="rect">
              <a:avLst/>
            </a:prstGeom>
            <a:noFill/>
            <a:ln>
              <a:noFill/>
            </a:ln>
          </p:spPr>
          <p:txBody>
            <a:bodyPr wrap="square" rtlCol="0">
              <a:spAutoFit/>
            </a:bodyPr>
            <a:lstStyle/>
            <a:p>
              <a:pPr algn="ctr"/>
              <a:r>
                <a:rPr lang="az-Cyrl-AZ" sz="8000" dirty="0">
                  <a:solidFill>
                    <a:srgbClr val="F0E442"/>
                  </a:solidFill>
                  <a:latin typeface="Arial" panose="020B0604020202020204" pitchFamily="34" charset="0"/>
                  <a:cs typeface="Arial" panose="020B0604020202020204" pitchFamily="34" charset="0"/>
                </a:rPr>
                <a:t>Љ</a:t>
              </a:r>
              <a:endParaRPr lang="en-US" sz="8000" dirty="0">
                <a:solidFill>
                  <a:srgbClr val="F0E442"/>
                </a:solidFill>
                <a:latin typeface="Arial" panose="020B0604020202020204" pitchFamily="34" charset="0"/>
                <a:cs typeface="Arial" panose="020B0604020202020204" pitchFamily="34" charset="0"/>
              </a:endParaRPr>
            </a:p>
          </p:txBody>
        </p:sp>
      </p:grpSp>
      <p:grpSp>
        <p:nvGrpSpPr>
          <p:cNvPr id="22" name="Group 21">
            <a:extLst>
              <a:ext uri="{FF2B5EF4-FFF2-40B4-BE49-F238E27FC236}">
                <a16:creationId xmlns:a16="http://schemas.microsoft.com/office/drawing/2014/main" id="{A6E5291B-784C-BE6B-EA33-6F1B14398E59}"/>
              </a:ext>
            </a:extLst>
          </p:cNvPr>
          <p:cNvGrpSpPr/>
          <p:nvPr/>
        </p:nvGrpSpPr>
        <p:grpSpPr>
          <a:xfrm>
            <a:off x="3867428" y="2672238"/>
            <a:ext cx="1944201" cy="2351586"/>
            <a:chOff x="3867428" y="2672238"/>
            <a:chExt cx="1944201" cy="2351586"/>
          </a:xfrm>
        </p:grpSpPr>
        <p:sp>
          <p:nvSpPr>
            <p:cNvPr id="21" name="TextBox 20">
              <a:extLst>
                <a:ext uri="{FF2B5EF4-FFF2-40B4-BE49-F238E27FC236}">
                  <a16:creationId xmlns:a16="http://schemas.microsoft.com/office/drawing/2014/main" id="{4808FB0A-2FAB-C2F0-3792-F5FBC152BE69}"/>
                </a:ext>
              </a:extLst>
            </p:cNvPr>
            <p:cNvSpPr txBox="1"/>
            <p:nvPr/>
          </p:nvSpPr>
          <p:spPr>
            <a:xfrm>
              <a:off x="3886610" y="3431686"/>
              <a:ext cx="1925019" cy="1323439"/>
            </a:xfrm>
            <a:prstGeom prst="rect">
              <a:avLst/>
            </a:prstGeom>
            <a:noFill/>
            <a:ln>
              <a:noFill/>
            </a:ln>
          </p:spPr>
          <p:txBody>
            <a:bodyPr wrap="square" rtlCol="0">
              <a:spAutoFit/>
            </a:bodyPr>
            <a:lstStyle/>
            <a:p>
              <a:pPr algn="ctr"/>
              <a:r>
                <a:rPr lang="az-Cyrl-AZ" sz="8000" dirty="0">
                  <a:solidFill>
                    <a:srgbClr val="0072B2"/>
                  </a:solidFill>
                  <a:latin typeface="Arial" panose="020B0604020202020204" pitchFamily="34" charset="0"/>
                  <a:cs typeface="Arial" panose="020B0604020202020204" pitchFamily="34" charset="0"/>
                </a:rPr>
                <a:t>Ѧ</a:t>
              </a:r>
              <a:endParaRPr lang="en-US" sz="8000" dirty="0">
                <a:solidFill>
                  <a:srgbClr val="0072B2"/>
                </a:solidFill>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4B86D027-5606-D58A-ADBF-DB650FDAC6FE}"/>
                </a:ext>
              </a:extLst>
            </p:cNvPr>
            <p:cNvSpPr/>
            <p:nvPr/>
          </p:nvSpPr>
          <p:spPr>
            <a:xfrm>
              <a:off x="3867428" y="3141233"/>
              <a:ext cx="1935179" cy="1882591"/>
            </a:xfrm>
            <a:prstGeom prst="roundRect">
              <a:avLst/>
            </a:prstGeom>
            <a:noFill/>
            <a:ln w="152400">
              <a:solidFill>
                <a:srgbClr val="007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92F034D-E501-6065-E884-58A659F2431D}"/>
                </a:ext>
              </a:extLst>
            </p:cNvPr>
            <p:cNvGrpSpPr/>
            <p:nvPr/>
          </p:nvGrpSpPr>
          <p:grpSpPr>
            <a:xfrm>
              <a:off x="4318650" y="2672238"/>
              <a:ext cx="1032734" cy="468995"/>
              <a:chOff x="5063266" y="3281081"/>
              <a:chExt cx="1032734" cy="468995"/>
            </a:xfrm>
          </p:grpSpPr>
          <p:cxnSp>
            <p:nvCxnSpPr>
              <p:cNvPr id="13" name="Straight Connector 12">
                <a:extLst>
                  <a:ext uri="{FF2B5EF4-FFF2-40B4-BE49-F238E27FC236}">
                    <a16:creationId xmlns:a16="http://schemas.microsoft.com/office/drawing/2014/main" id="{7817DAD5-1E5E-8A72-E431-F9094349B21D}"/>
                  </a:ext>
                </a:extLst>
              </p:cNvPr>
              <p:cNvCxnSpPr>
                <a:cxnSpLocks/>
              </p:cNvCxnSpPr>
              <p:nvPr/>
            </p:nvCxnSpPr>
            <p:spPr>
              <a:xfrm flipH="1" flipV="1">
                <a:off x="5579633" y="3330527"/>
                <a:ext cx="10160" cy="419549"/>
              </a:xfrm>
              <a:prstGeom prst="line">
                <a:avLst/>
              </a:prstGeom>
              <a:ln w="152400">
                <a:solidFill>
                  <a:srgbClr val="0072B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9FF725A-7DF6-163A-4009-47FCD3EF46DB}"/>
                  </a:ext>
                </a:extLst>
              </p:cNvPr>
              <p:cNvCxnSpPr>
                <a:cxnSpLocks/>
              </p:cNvCxnSpPr>
              <p:nvPr/>
            </p:nvCxnSpPr>
            <p:spPr>
              <a:xfrm>
                <a:off x="5063266" y="3281081"/>
                <a:ext cx="1032734" cy="0"/>
              </a:xfrm>
              <a:prstGeom prst="line">
                <a:avLst/>
              </a:prstGeom>
              <a:ln w="152400">
                <a:solidFill>
                  <a:srgbClr val="0072B2"/>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a:extLst>
              <a:ext uri="{FF2B5EF4-FFF2-40B4-BE49-F238E27FC236}">
                <a16:creationId xmlns:a16="http://schemas.microsoft.com/office/drawing/2014/main" id="{D20C5B05-2C4D-B380-D759-8E3638EAC8EA}"/>
              </a:ext>
            </a:extLst>
          </p:cNvPr>
          <p:cNvGrpSpPr/>
          <p:nvPr/>
        </p:nvGrpSpPr>
        <p:grpSpPr>
          <a:xfrm>
            <a:off x="6366085" y="2672238"/>
            <a:ext cx="1943198" cy="2351586"/>
            <a:chOff x="6366085" y="2672238"/>
            <a:chExt cx="1943198" cy="2351586"/>
          </a:xfrm>
        </p:grpSpPr>
        <p:sp>
          <p:nvSpPr>
            <p:cNvPr id="26" name="TextBox 25">
              <a:extLst>
                <a:ext uri="{FF2B5EF4-FFF2-40B4-BE49-F238E27FC236}">
                  <a16:creationId xmlns:a16="http://schemas.microsoft.com/office/drawing/2014/main" id="{3DC78415-9F09-5813-18C6-59DC8509AE72}"/>
                </a:ext>
              </a:extLst>
            </p:cNvPr>
            <p:cNvSpPr txBox="1"/>
            <p:nvPr/>
          </p:nvSpPr>
          <p:spPr>
            <a:xfrm>
              <a:off x="6374104" y="3431686"/>
              <a:ext cx="1935179" cy="1323439"/>
            </a:xfrm>
            <a:prstGeom prst="rect">
              <a:avLst/>
            </a:prstGeom>
            <a:noFill/>
            <a:ln>
              <a:noFill/>
            </a:ln>
          </p:spPr>
          <p:txBody>
            <a:bodyPr wrap="square" rtlCol="0">
              <a:spAutoFit/>
            </a:bodyPr>
            <a:lstStyle/>
            <a:p>
              <a:pPr algn="ctr"/>
              <a:r>
                <a:rPr lang="az-Cyrl-AZ" sz="8000" dirty="0">
                  <a:solidFill>
                    <a:srgbClr val="D55E00"/>
                  </a:solidFill>
                  <a:latin typeface="Arial" panose="020B0604020202020204" pitchFamily="34" charset="0"/>
                  <a:cs typeface="Arial" panose="020B0604020202020204" pitchFamily="34" charset="0"/>
                </a:rPr>
                <a:t>Ж</a:t>
              </a:r>
              <a:endParaRPr lang="en-US" sz="8000" dirty="0">
                <a:solidFill>
                  <a:srgbClr val="D55E00"/>
                </a:solidFill>
                <a:latin typeface="Arial" panose="020B0604020202020204" pitchFamily="34" charset="0"/>
                <a:cs typeface="Arial" panose="020B0604020202020204" pitchFamily="34" charset="0"/>
              </a:endParaRPr>
            </a:p>
          </p:txBody>
        </p:sp>
        <p:sp>
          <p:nvSpPr>
            <p:cNvPr id="32" name="Rectangle: Rounded Corners 31">
              <a:extLst>
                <a:ext uri="{FF2B5EF4-FFF2-40B4-BE49-F238E27FC236}">
                  <a16:creationId xmlns:a16="http://schemas.microsoft.com/office/drawing/2014/main" id="{6FED8917-92BE-1E16-FD71-7295FC1F9E2A}"/>
                </a:ext>
              </a:extLst>
            </p:cNvPr>
            <p:cNvSpPr/>
            <p:nvPr/>
          </p:nvSpPr>
          <p:spPr>
            <a:xfrm>
              <a:off x="6366085" y="3141233"/>
              <a:ext cx="1935179" cy="1882591"/>
            </a:xfrm>
            <a:prstGeom prst="roundRect">
              <a:avLst/>
            </a:prstGeom>
            <a:noFill/>
            <a:ln w="152400">
              <a:solidFill>
                <a:srgbClr val="D55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B3B015F-3FA5-69F8-EBDC-5D58DDDF1363}"/>
                </a:ext>
              </a:extLst>
            </p:cNvPr>
            <p:cNvGrpSpPr/>
            <p:nvPr/>
          </p:nvGrpSpPr>
          <p:grpSpPr>
            <a:xfrm>
              <a:off x="6817307" y="2672238"/>
              <a:ext cx="1032734" cy="468995"/>
              <a:chOff x="5063266" y="3281081"/>
              <a:chExt cx="1032734" cy="468995"/>
            </a:xfrm>
          </p:grpSpPr>
          <p:cxnSp>
            <p:nvCxnSpPr>
              <p:cNvPr id="34" name="Straight Connector 33">
                <a:extLst>
                  <a:ext uri="{FF2B5EF4-FFF2-40B4-BE49-F238E27FC236}">
                    <a16:creationId xmlns:a16="http://schemas.microsoft.com/office/drawing/2014/main" id="{311C875E-4ACE-2DF6-92A2-E3CDB6080690}"/>
                  </a:ext>
                </a:extLst>
              </p:cNvPr>
              <p:cNvCxnSpPr>
                <a:cxnSpLocks/>
              </p:cNvCxnSpPr>
              <p:nvPr/>
            </p:nvCxnSpPr>
            <p:spPr>
              <a:xfrm flipH="1" flipV="1">
                <a:off x="5579633" y="3330527"/>
                <a:ext cx="10160" cy="419549"/>
              </a:xfrm>
              <a:prstGeom prst="line">
                <a:avLst/>
              </a:prstGeom>
              <a:ln w="152400">
                <a:solidFill>
                  <a:srgbClr val="D55E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95F4C24-45AC-7690-F70F-E56481997C9D}"/>
                  </a:ext>
                </a:extLst>
              </p:cNvPr>
              <p:cNvCxnSpPr>
                <a:cxnSpLocks/>
              </p:cNvCxnSpPr>
              <p:nvPr/>
            </p:nvCxnSpPr>
            <p:spPr>
              <a:xfrm>
                <a:off x="5063266" y="3281081"/>
                <a:ext cx="1032734" cy="0"/>
              </a:xfrm>
              <a:prstGeom prst="line">
                <a:avLst/>
              </a:prstGeom>
              <a:ln w="152400">
                <a:solidFill>
                  <a:srgbClr val="D55E00"/>
                </a:solidFill>
              </a:ln>
            </p:spPr>
            <p:style>
              <a:lnRef idx="1">
                <a:schemeClr val="accent1"/>
              </a:lnRef>
              <a:fillRef idx="0">
                <a:schemeClr val="accent1"/>
              </a:fillRef>
              <a:effectRef idx="0">
                <a:schemeClr val="accent1"/>
              </a:effectRef>
              <a:fontRef idx="minor">
                <a:schemeClr val="tx1"/>
              </a:fontRef>
            </p:style>
          </p:cxnSp>
        </p:grpSp>
      </p:grpSp>
      <p:grpSp>
        <p:nvGrpSpPr>
          <p:cNvPr id="48" name="Group 47">
            <a:extLst>
              <a:ext uri="{FF2B5EF4-FFF2-40B4-BE49-F238E27FC236}">
                <a16:creationId xmlns:a16="http://schemas.microsoft.com/office/drawing/2014/main" id="{B264290C-B7DC-EEB3-A8AD-B4AE87607F03}"/>
              </a:ext>
            </a:extLst>
          </p:cNvPr>
          <p:cNvGrpSpPr/>
          <p:nvPr/>
        </p:nvGrpSpPr>
        <p:grpSpPr>
          <a:xfrm>
            <a:off x="8864742" y="2672238"/>
            <a:ext cx="1941830" cy="2351586"/>
            <a:chOff x="8864742" y="2672238"/>
            <a:chExt cx="1941830" cy="2351586"/>
          </a:xfrm>
        </p:grpSpPr>
        <p:sp>
          <p:nvSpPr>
            <p:cNvPr id="31" name="TextBox 30">
              <a:extLst>
                <a:ext uri="{FF2B5EF4-FFF2-40B4-BE49-F238E27FC236}">
                  <a16:creationId xmlns:a16="http://schemas.microsoft.com/office/drawing/2014/main" id="{EA6697E2-A2EC-56B0-6ED3-4BD3EEF55620}"/>
                </a:ext>
              </a:extLst>
            </p:cNvPr>
            <p:cNvSpPr txBox="1"/>
            <p:nvPr/>
          </p:nvSpPr>
          <p:spPr>
            <a:xfrm>
              <a:off x="8878410" y="3429000"/>
              <a:ext cx="1928162" cy="1323439"/>
            </a:xfrm>
            <a:prstGeom prst="rect">
              <a:avLst/>
            </a:prstGeom>
            <a:noFill/>
            <a:ln>
              <a:noFill/>
            </a:ln>
          </p:spPr>
          <p:txBody>
            <a:bodyPr wrap="square" rtlCol="0">
              <a:spAutoFit/>
            </a:bodyPr>
            <a:lstStyle/>
            <a:p>
              <a:pPr algn="ctr"/>
              <a:r>
                <a:rPr lang="az-Cyrl-AZ" sz="8000" dirty="0">
                  <a:solidFill>
                    <a:srgbClr val="009E73"/>
                  </a:solidFill>
                  <a:latin typeface="Arial" panose="020B0604020202020204" pitchFamily="34" charset="0"/>
                  <a:cs typeface="Arial" panose="020B0604020202020204" pitchFamily="34" charset="0"/>
                </a:rPr>
                <a:t>Ѿ</a:t>
              </a:r>
              <a:endParaRPr lang="en-US" sz="8000" dirty="0">
                <a:solidFill>
                  <a:srgbClr val="009E73"/>
                </a:solidFill>
                <a:latin typeface="Arial" panose="020B0604020202020204" pitchFamily="34" charset="0"/>
                <a:cs typeface="Arial" panose="020B0604020202020204" pitchFamily="34" charset="0"/>
              </a:endParaRPr>
            </a:p>
          </p:txBody>
        </p:sp>
        <p:sp>
          <p:nvSpPr>
            <p:cNvPr id="36" name="Rectangle: Rounded Corners 35">
              <a:extLst>
                <a:ext uri="{FF2B5EF4-FFF2-40B4-BE49-F238E27FC236}">
                  <a16:creationId xmlns:a16="http://schemas.microsoft.com/office/drawing/2014/main" id="{96FAE4FB-EBEC-646C-2EEB-DE49A22A2E04}"/>
                </a:ext>
              </a:extLst>
            </p:cNvPr>
            <p:cNvSpPr/>
            <p:nvPr/>
          </p:nvSpPr>
          <p:spPr>
            <a:xfrm>
              <a:off x="8864742" y="3141233"/>
              <a:ext cx="1935179" cy="1882591"/>
            </a:xfrm>
            <a:prstGeom prst="roundRect">
              <a:avLst/>
            </a:prstGeom>
            <a:noFill/>
            <a:ln w="152400">
              <a:solidFill>
                <a:srgbClr val="009E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9721D6A3-25D9-4FC5-5E6C-236935B68751}"/>
                </a:ext>
              </a:extLst>
            </p:cNvPr>
            <p:cNvGrpSpPr/>
            <p:nvPr/>
          </p:nvGrpSpPr>
          <p:grpSpPr>
            <a:xfrm>
              <a:off x="9315964" y="2672238"/>
              <a:ext cx="1032734" cy="468995"/>
              <a:chOff x="5063266" y="3281081"/>
              <a:chExt cx="1032734" cy="468995"/>
            </a:xfrm>
          </p:grpSpPr>
          <p:cxnSp>
            <p:nvCxnSpPr>
              <p:cNvPr id="38" name="Straight Connector 37">
                <a:extLst>
                  <a:ext uri="{FF2B5EF4-FFF2-40B4-BE49-F238E27FC236}">
                    <a16:creationId xmlns:a16="http://schemas.microsoft.com/office/drawing/2014/main" id="{2D981F28-873B-046E-20A1-AF369EBBEC56}"/>
                  </a:ext>
                </a:extLst>
              </p:cNvPr>
              <p:cNvCxnSpPr>
                <a:cxnSpLocks/>
              </p:cNvCxnSpPr>
              <p:nvPr/>
            </p:nvCxnSpPr>
            <p:spPr>
              <a:xfrm flipH="1" flipV="1">
                <a:off x="5579633" y="3330527"/>
                <a:ext cx="10160" cy="419549"/>
              </a:xfrm>
              <a:prstGeom prst="line">
                <a:avLst/>
              </a:prstGeom>
              <a:ln w="152400">
                <a:solidFill>
                  <a:srgbClr val="009E73"/>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CBD7E8C-928F-77EB-B284-45BAD31D5F65}"/>
                  </a:ext>
                </a:extLst>
              </p:cNvPr>
              <p:cNvCxnSpPr>
                <a:cxnSpLocks/>
              </p:cNvCxnSpPr>
              <p:nvPr/>
            </p:nvCxnSpPr>
            <p:spPr>
              <a:xfrm>
                <a:off x="5063266" y="3281081"/>
                <a:ext cx="1032734" cy="0"/>
              </a:xfrm>
              <a:prstGeom prst="line">
                <a:avLst/>
              </a:prstGeom>
              <a:ln w="152400">
                <a:solidFill>
                  <a:srgbClr val="009E73"/>
                </a:solidFill>
              </a:ln>
            </p:spPr>
            <p:style>
              <a:lnRef idx="1">
                <a:schemeClr val="accent1"/>
              </a:lnRef>
              <a:fillRef idx="0">
                <a:schemeClr val="accent1"/>
              </a:fillRef>
              <a:effectRef idx="0">
                <a:schemeClr val="accent1"/>
              </a:effectRef>
              <a:fontRef idx="minor">
                <a:schemeClr val="tx1"/>
              </a:fontRef>
            </p:style>
          </p:cxnSp>
        </p:grpSp>
      </p:grpSp>
      <p:sp>
        <p:nvSpPr>
          <p:cNvPr id="3" name="TextBox 2">
            <a:extLst>
              <a:ext uri="{FF2B5EF4-FFF2-40B4-BE49-F238E27FC236}">
                <a16:creationId xmlns:a16="http://schemas.microsoft.com/office/drawing/2014/main" id="{FC2BCD1A-E4E8-3785-E08D-8AE8DFF7CE1E}"/>
              </a:ext>
            </a:extLst>
          </p:cNvPr>
          <p:cNvSpPr txBox="1"/>
          <p:nvPr/>
        </p:nvSpPr>
        <p:spPr>
          <a:xfrm>
            <a:off x="3316615" y="6316816"/>
            <a:ext cx="5548122" cy="369332"/>
          </a:xfrm>
          <a:prstGeom prst="rect">
            <a:avLst/>
          </a:prstGeom>
          <a:noFill/>
        </p:spPr>
        <p:txBody>
          <a:bodyPr wrap="none" rtlCol="0">
            <a:spAutoFit/>
          </a:bodyPr>
          <a:lstStyle/>
          <a:p>
            <a:r>
              <a:rPr lang="en-US" i="1" dirty="0">
                <a:solidFill>
                  <a:schemeClr val="tx1">
                    <a:lumMod val="65000"/>
                  </a:schemeClr>
                </a:solidFill>
              </a:rPr>
              <a:t>Press the right arrow key to proceed, left arrow key to go back.</a:t>
            </a:r>
          </a:p>
        </p:txBody>
      </p:sp>
    </p:spTree>
    <p:extLst>
      <p:ext uri="{BB962C8B-B14F-4D97-AF65-F5344CB8AC3E}">
        <p14:creationId xmlns:p14="http://schemas.microsoft.com/office/powerpoint/2010/main" val="2724573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52468C-FA71-0CD7-058E-387A534FE4EB}"/>
              </a:ext>
            </a:extLst>
          </p:cNvPr>
          <p:cNvSpPr/>
          <p:nvPr/>
        </p:nvSpPr>
        <p:spPr>
          <a:xfrm>
            <a:off x="3097005" y="2808631"/>
            <a:ext cx="5760000" cy="3240000"/>
          </a:xfrm>
          <a:prstGeom prst="rect">
            <a:avLst/>
          </a:prstGeom>
          <a:solidFill>
            <a:schemeClr val="bg1"/>
          </a:solidFill>
          <a:ln>
            <a:solidFill>
              <a:schemeClr val="tx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9958CA4-ACEC-9EC2-4771-A29908986A60}"/>
              </a:ext>
            </a:extLst>
          </p:cNvPr>
          <p:cNvSpPr>
            <a:spLocks noGrp="1"/>
          </p:cNvSpPr>
          <p:nvPr>
            <p:ph idx="1"/>
          </p:nvPr>
        </p:nvSpPr>
        <p:spPr>
          <a:xfrm>
            <a:off x="813547" y="753036"/>
            <a:ext cx="10564906" cy="5423928"/>
          </a:xfrm>
        </p:spPr>
        <p:txBody>
          <a:bodyPr>
            <a:normAutofit/>
          </a:bodyPr>
          <a:lstStyle/>
          <a:p>
            <a:pPr marL="0" indent="0" algn="ctr">
              <a:lnSpc>
                <a:spcPct val="115000"/>
              </a:lnSpc>
              <a:spcBef>
                <a:spcPts val="1200"/>
              </a:spcBef>
              <a:buNone/>
            </a:pPr>
            <a:r>
              <a:rPr lang="en-US" sz="2400" dirty="0">
                <a:solidFill>
                  <a:schemeClr val="tx1">
                    <a:lumMod val="95000"/>
                  </a:schemeClr>
                </a:solidFill>
                <a:latin typeface="Arial" panose="020B0604020202020204" pitchFamily="34" charset="0"/>
              </a:rPr>
              <a:t>Each decision will start with a short duration fixation screen, as shown below.</a:t>
            </a:r>
          </a:p>
          <a:p>
            <a:pPr marL="0" indent="0" algn="ctr">
              <a:lnSpc>
                <a:spcPct val="115000"/>
              </a:lnSpc>
              <a:spcBef>
                <a:spcPts val="1200"/>
              </a:spcBef>
              <a:buNone/>
            </a:pPr>
            <a:r>
              <a:rPr lang="en-US" sz="2400" dirty="0">
                <a:solidFill>
                  <a:schemeClr val="tx1">
                    <a:lumMod val="95000"/>
                  </a:schemeClr>
                </a:solidFill>
                <a:latin typeface="Arial" panose="020B0604020202020204" pitchFamily="34" charset="0"/>
              </a:rPr>
              <a:t>During this time, you should direct your gaze to the location of the cross. This is where the information for the next decision will appear.</a:t>
            </a:r>
          </a:p>
        </p:txBody>
      </p:sp>
      <p:sp>
        <p:nvSpPr>
          <p:cNvPr id="6" name="Rectangle 5">
            <a:extLst>
              <a:ext uri="{FF2B5EF4-FFF2-40B4-BE49-F238E27FC236}">
                <a16:creationId xmlns:a16="http://schemas.microsoft.com/office/drawing/2014/main" id="{7FDB56E4-AF78-E5E4-2357-03421062EBD2}"/>
              </a:ext>
            </a:extLst>
          </p:cNvPr>
          <p:cNvSpPr/>
          <p:nvPr/>
        </p:nvSpPr>
        <p:spPr>
          <a:xfrm>
            <a:off x="3097005" y="2807744"/>
            <a:ext cx="5760000" cy="3240000"/>
          </a:xfrm>
          <a:prstGeom prst="rect">
            <a:avLst/>
          </a:prstGeom>
          <a:solidFill>
            <a:schemeClr val="bg1"/>
          </a:solidFill>
          <a:ln>
            <a:solidFill>
              <a:schemeClr val="tx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8465EFEC-B7B8-5DE9-7587-D28816034FDB}"/>
              </a:ext>
            </a:extLst>
          </p:cNvPr>
          <p:cNvGrpSpPr/>
          <p:nvPr/>
        </p:nvGrpSpPr>
        <p:grpSpPr>
          <a:xfrm>
            <a:off x="6572275" y="3935644"/>
            <a:ext cx="343995" cy="336240"/>
            <a:chOff x="9889157" y="4028003"/>
            <a:chExt cx="450000" cy="450000"/>
          </a:xfrm>
        </p:grpSpPr>
        <p:cxnSp>
          <p:nvCxnSpPr>
            <p:cNvPr id="9" name="Straight Connector 8">
              <a:extLst>
                <a:ext uri="{FF2B5EF4-FFF2-40B4-BE49-F238E27FC236}">
                  <a16:creationId xmlns:a16="http://schemas.microsoft.com/office/drawing/2014/main" id="{1F8FBC5E-E63B-4D96-7772-555C87588D47}"/>
                </a:ext>
              </a:extLst>
            </p:cNvPr>
            <p:cNvCxnSpPr/>
            <p:nvPr/>
          </p:nvCxnSpPr>
          <p:spPr>
            <a:xfrm>
              <a:off x="10112188" y="4028003"/>
              <a:ext cx="0" cy="450000"/>
            </a:xfrm>
            <a:prstGeom prst="line">
              <a:avLst/>
            </a:prstGeom>
            <a:ln w="1016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270DBBE-9727-3EEB-5E64-5D60421FB56D}"/>
                </a:ext>
              </a:extLst>
            </p:cNvPr>
            <p:cNvCxnSpPr>
              <a:cxnSpLocks/>
            </p:cNvCxnSpPr>
            <p:nvPr/>
          </p:nvCxnSpPr>
          <p:spPr>
            <a:xfrm rot="5400000">
              <a:off x="10114157" y="4017099"/>
              <a:ext cx="0" cy="450000"/>
            </a:xfrm>
            <a:prstGeom prst="line">
              <a:avLst/>
            </a:prstGeom>
            <a:ln w="101600" cap="sq">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CBC2E693-D458-9A5E-65B2-A50A4B919BFE}"/>
              </a:ext>
            </a:extLst>
          </p:cNvPr>
          <p:cNvSpPr txBox="1"/>
          <p:nvPr/>
        </p:nvSpPr>
        <p:spPr>
          <a:xfrm>
            <a:off x="3316615" y="6316816"/>
            <a:ext cx="5548122" cy="369332"/>
          </a:xfrm>
          <a:prstGeom prst="rect">
            <a:avLst/>
          </a:prstGeom>
          <a:noFill/>
        </p:spPr>
        <p:txBody>
          <a:bodyPr wrap="none" rtlCol="0">
            <a:spAutoFit/>
          </a:bodyPr>
          <a:lstStyle/>
          <a:p>
            <a:r>
              <a:rPr lang="en-US" i="1" dirty="0">
                <a:solidFill>
                  <a:schemeClr val="tx1">
                    <a:lumMod val="65000"/>
                  </a:schemeClr>
                </a:solidFill>
              </a:rPr>
              <a:t>Press the right arrow key to proceed, left arrow key to go back.</a:t>
            </a:r>
          </a:p>
        </p:txBody>
      </p:sp>
    </p:spTree>
    <p:extLst>
      <p:ext uri="{BB962C8B-B14F-4D97-AF65-F5344CB8AC3E}">
        <p14:creationId xmlns:p14="http://schemas.microsoft.com/office/powerpoint/2010/main" val="1395345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958CA4-ACEC-9EC2-4771-A29908986A60}"/>
              </a:ext>
            </a:extLst>
          </p:cNvPr>
          <p:cNvSpPr>
            <a:spLocks noGrp="1"/>
          </p:cNvSpPr>
          <p:nvPr>
            <p:ph idx="1"/>
          </p:nvPr>
        </p:nvSpPr>
        <p:spPr>
          <a:xfrm>
            <a:off x="303006" y="727491"/>
            <a:ext cx="11585986" cy="5355958"/>
          </a:xfrm>
        </p:spPr>
        <p:txBody>
          <a:bodyPr>
            <a:normAutofit/>
          </a:bodyPr>
          <a:lstStyle/>
          <a:p>
            <a:pPr marL="0" indent="0" algn="ctr">
              <a:lnSpc>
                <a:spcPct val="115000"/>
              </a:lnSpc>
              <a:buNone/>
            </a:pPr>
            <a:r>
              <a:rPr lang="en-US" sz="2400" dirty="0">
                <a:solidFill>
                  <a:schemeClr val="tx1">
                    <a:lumMod val="95000"/>
                  </a:schemeClr>
                </a:solidFill>
                <a:latin typeface="Arial" panose="020B0604020202020204" pitchFamily="34" charset="0"/>
              </a:rPr>
              <a:t>Next, you will see one of the four slot machines, a purchase price, and a timer. </a:t>
            </a:r>
            <a:endParaRPr lang="en-US" sz="800" dirty="0">
              <a:solidFill>
                <a:schemeClr val="tx1">
                  <a:lumMod val="95000"/>
                </a:schemeClr>
              </a:solidFill>
              <a:latin typeface="Arial" panose="020B0604020202020204" pitchFamily="34" charset="0"/>
            </a:endParaRPr>
          </a:p>
          <a:p>
            <a:pPr marL="0" indent="0" algn="ctr">
              <a:lnSpc>
                <a:spcPct val="115000"/>
              </a:lnSpc>
              <a:spcBef>
                <a:spcPts val="1200"/>
              </a:spcBef>
              <a:buNone/>
            </a:pPr>
            <a:r>
              <a:rPr lang="en-US" sz="2400" dirty="0">
                <a:solidFill>
                  <a:schemeClr val="tx1">
                    <a:lumMod val="95000"/>
                  </a:schemeClr>
                </a:solidFill>
                <a:latin typeface="Arial" panose="020B0604020202020204" pitchFamily="34" charset="0"/>
              </a:rPr>
              <a:t>To play the slot machine for the purchase price, press the LEFT arrow key.</a:t>
            </a:r>
          </a:p>
          <a:p>
            <a:pPr marL="0" indent="0" algn="ctr">
              <a:lnSpc>
                <a:spcPct val="115000"/>
              </a:lnSpc>
              <a:buNone/>
            </a:pPr>
            <a:r>
              <a:rPr lang="en-US" sz="2400" dirty="0">
                <a:solidFill>
                  <a:schemeClr val="tx1">
                    <a:lumMod val="95000"/>
                  </a:schemeClr>
                </a:solidFill>
                <a:latin typeface="Arial" panose="020B0604020202020204" pitchFamily="34" charset="0"/>
              </a:rPr>
              <a:t>If you do not want to purchase it, press the RIGHT arrow key.</a:t>
            </a:r>
          </a:p>
        </p:txBody>
      </p:sp>
      <p:sp>
        <p:nvSpPr>
          <p:cNvPr id="6" name="Rectangle 5">
            <a:extLst>
              <a:ext uri="{FF2B5EF4-FFF2-40B4-BE49-F238E27FC236}">
                <a16:creationId xmlns:a16="http://schemas.microsoft.com/office/drawing/2014/main" id="{7FDB56E4-AF78-E5E4-2357-03421062EBD2}"/>
              </a:ext>
            </a:extLst>
          </p:cNvPr>
          <p:cNvSpPr/>
          <p:nvPr/>
        </p:nvSpPr>
        <p:spPr>
          <a:xfrm>
            <a:off x="3097005" y="2808631"/>
            <a:ext cx="5760000" cy="3240000"/>
          </a:xfrm>
          <a:prstGeom prst="rect">
            <a:avLst/>
          </a:prstGeom>
          <a:solidFill>
            <a:schemeClr val="bg1"/>
          </a:solidFill>
          <a:ln>
            <a:solidFill>
              <a:schemeClr val="tx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5594BD26-7A22-38D3-B87A-5073E175449F}"/>
              </a:ext>
            </a:extLst>
          </p:cNvPr>
          <p:cNvSpPr txBox="1"/>
          <p:nvPr/>
        </p:nvSpPr>
        <p:spPr>
          <a:xfrm>
            <a:off x="6451863" y="4766688"/>
            <a:ext cx="670376" cy="400110"/>
          </a:xfrm>
          <a:prstGeom prst="rect">
            <a:avLst/>
          </a:prstGeom>
          <a:noFill/>
        </p:spPr>
        <p:txBody>
          <a:bodyPr wrap="none" rtlCol="0">
            <a:spAutoFit/>
          </a:bodyPr>
          <a:lstStyle/>
          <a:p>
            <a:r>
              <a:rPr lang="en-US" sz="2000" dirty="0">
                <a:solidFill>
                  <a:schemeClr val="tx1">
                    <a:lumMod val="95000"/>
                  </a:schemeClr>
                </a:solidFill>
              </a:rPr>
              <a:t>$10?</a:t>
            </a:r>
          </a:p>
        </p:txBody>
      </p:sp>
      <p:sp>
        <p:nvSpPr>
          <p:cNvPr id="22" name="TextBox 21">
            <a:extLst>
              <a:ext uri="{FF2B5EF4-FFF2-40B4-BE49-F238E27FC236}">
                <a16:creationId xmlns:a16="http://schemas.microsoft.com/office/drawing/2014/main" id="{F4881C2B-CD9E-E36B-0D27-810C5D72578F}"/>
              </a:ext>
            </a:extLst>
          </p:cNvPr>
          <p:cNvSpPr txBox="1"/>
          <p:nvPr/>
        </p:nvSpPr>
        <p:spPr>
          <a:xfrm>
            <a:off x="4767653" y="3919149"/>
            <a:ext cx="450829" cy="307777"/>
          </a:xfrm>
          <a:prstGeom prst="rect">
            <a:avLst/>
          </a:prstGeom>
          <a:noFill/>
        </p:spPr>
        <p:txBody>
          <a:bodyPr wrap="none" rtlCol="0">
            <a:spAutoFit/>
          </a:bodyPr>
          <a:lstStyle/>
          <a:p>
            <a:r>
              <a:rPr lang="en-US" sz="1400" dirty="0">
                <a:solidFill>
                  <a:schemeClr val="tx1">
                    <a:lumMod val="50000"/>
                  </a:schemeClr>
                </a:solidFill>
              </a:rPr>
              <a:t>Yes</a:t>
            </a:r>
          </a:p>
        </p:txBody>
      </p:sp>
      <p:sp>
        <p:nvSpPr>
          <p:cNvPr id="23" name="TextBox 22">
            <a:extLst>
              <a:ext uri="{FF2B5EF4-FFF2-40B4-BE49-F238E27FC236}">
                <a16:creationId xmlns:a16="http://schemas.microsoft.com/office/drawing/2014/main" id="{7D3F66D6-874E-8312-0415-E82297BB58EE}"/>
              </a:ext>
            </a:extLst>
          </p:cNvPr>
          <p:cNvSpPr txBox="1"/>
          <p:nvPr/>
        </p:nvSpPr>
        <p:spPr>
          <a:xfrm>
            <a:off x="8327232" y="3919149"/>
            <a:ext cx="428322" cy="307777"/>
          </a:xfrm>
          <a:prstGeom prst="rect">
            <a:avLst/>
          </a:prstGeom>
          <a:noFill/>
        </p:spPr>
        <p:txBody>
          <a:bodyPr wrap="none" rtlCol="0">
            <a:spAutoFit/>
          </a:bodyPr>
          <a:lstStyle/>
          <a:p>
            <a:r>
              <a:rPr lang="en-US" sz="1400" dirty="0">
                <a:solidFill>
                  <a:schemeClr val="tx1">
                    <a:lumMod val="50000"/>
                  </a:schemeClr>
                </a:solidFill>
              </a:rPr>
              <a:t>No</a:t>
            </a:r>
          </a:p>
        </p:txBody>
      </p:sp>
      <p:pic>
        <p:nvPicPr>
          <p:cNvPr id="17" name="Picture 16">
            <a:extLst>
              <a:ext uri="{FF2B5EF4-FFF2-40B4-BE49-F238E27FC236}">
                <a16:creationId xmlns:a16="http://schemas.microsoft.com/office/drawing/2014/main" id="{9AE62755-8524-68BE-07EC-25DDA583C8A8}"/>
              </a:ext>
            </a:extLst>
          </p:cNvPr>
          <p:cNvPicPr>
            <a:picLocks noChangeAspect="1"/>
          </p:cNvPicPr>
          <p:nvPr/>
        </p:nvPicPr>
        <p:blipFill>
          <a:blip r:embed="rId2"/>
          <a:stretch>
            <a:fillRect/>
          </a:stretch>
        </p:blipFill>
        <p:spPr>
          <a:xfrm>
            <a:off x="6096000" y="3127739"/>
            <a:ext cx="1335113" cy="1571760"/>
          </a:xfrm>
          <a:prstGeom prst="rect">
            <a:avLst/>
          </a:prstGeom>
        </p:spPr>
      </p:pic>
      <p:sp>
        <p:nvSpPr>
          <p:cNvPr id="4" name="TextBox 3">
            <a:extLst>
              <a:ext uri="{FF2B5EF4-FFF2-40B4-BE49-F238E27FC236}">
                <a16:creationId xmlns:a16="http://schemas.microsoft.com/office/drawing/2014/main" id="{94AF653E-C544-A8F1-C091-00A8AA760912}"/>
              </a:ext>
            </a:extLst>
          </p:cNvPr>
          <p:cNvSpPr txBox="1"/>
          <p:nvPr/>
        </p:nvSpPr>
        <p:spPr>
          <a:xfrm>
            <a:off x="3316615" y="6316816"/>
            <a:ext cx="5548122" cy="369332"/>
          </a:xfrm>
          <a:prstGeom prst="rect">
            <a:avLst/>
          </a:prstGeom>
          <a:noFill/>
        </p:spPr>
        <p:txBody>
          <a:bodyPr wrap="none" rtlCol="0">
            <a:spAutoFit/>
          </a:bodyPr>
          <a:lstStyle/>
          <a:p>
            <a:r>
              <a:rPr lang="en-US" i="1" dirty="0">
                <a:solidFill>
                  <a:schemeClr val="tx1">
                    <a:lumMod val="65000"/>
                  </a:schemeClr>
                </a:solidFill>
              </a:rPr>
              <a:t>Press the right arrow key to proceed, left arrow key to go back.</a:t>
            </a:r>
          </a:p>
        </p:txBody>
      </p:sp>
      <p:cxnSp>
        <p:nvCxnSpPr>
          <p:cNvPr id="5" name="Straight Connector 4">
            <a:extLst>
              <a:ext uri="{FF2B5EF4-FFF2-40B4-BE49-F238E27FC236}">
                <a16:creationId xmlns:a16="http://schemas.microsoft.com/office/drawing/2014/main" id="{B98B97BA-4391-2357-F17E-CD40FD22E9A3}"/>
              </a:ext>
            </a:extLst>
          </p:cNvPr>
          <p:cNvCxnSpPr/>
          <p:nvPr/>
        </p:nvCxnSpPr>
        <p:spPr>
          <a:xfrm>
            <a:off x="6210300" y="4712199"/>
            <a:ext cx="1117600" cy="0"/>
          </a:xfrm>
          <a:prstGeom prst="line">
            <a:avLst/>
          </a:prstGeom>
          <a:ln>
            <a:solidFill>
              <a:schemeClr val="bg2">
                <a:lumMod val="75000"/>
                <a:lumOff val="25000"/>
              </a:schemeClr>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019412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958CA4-ACEC-9EC2-4771-A29908986A60}"/>
              </a:ext>
            </a:extLst>
          </p:cNvPr>
          <p:cNvSpPr>
            <a:spLocks noGrp="1"/>
          </p:cNvSpPr>
          <p:nvPr>
            <p:ph idx="1"/>
          </p:nvPr>
        </p:nvSpPr>
        <p:spPr>
          <a:xfrm>
            <a:off x="129091" y="527126"/>
            <a:ext cx="11854927" cy="5639080"/>
          </a:xfrm>
        </p:spPr>
        <p:txBody>
          <a:bodyPr>
            <a:normAutofit/>
          </a:bodyPr>
          <a:lstStyle/>
          <a:p>
            <a:pPr marL="0" indent="0" algn="ctr">
              <a:lnSpc>
                <a:spcPct val="115000"/>
              </a:lnSpc>
              <a:buNone/>
            </a:pPr>
            <a:r>
              <a:rPr lang="en-US" dirty="0">
                <a:solidFill>
                  <a:schemeClr val="tx1">
                    <a:lumMod val="95000"/>
                  </a:schemeClr>
                </a:solidFill>
                <a:latin typeface="Arial" panose="020B0604020202020204" pitchFamily="34" charset="0"/>
              </a:rPr>
              <a:t>Once you have made the choice, the computer will show you the outcome for that decision.</a:t>
            </a:r>
            <a:endParaRPr lang="en-US" sz="2000" dirty="0">
              <a:solidFill>
                <a:schemeClr val="tx1">
                  <a:lumMod val="95000"/>
                </a:schemeClr>
              </a:solidFill>
              <a:latin typeface="Arial" panose="020B0604020202020204" pitchFamily="34" charset="0"/>
            </a:endParaRPr>
          </a:p>
          <a:p>
            <a:pPr marL="0" indent="0" algn="ctr">
              <a:lnSpc>
                <a:spcPct val="115000"/>
              </a:lnSpc>
              <a:buNone/>
            </a:pPr>
            <a:endParaRPr lang="en-US" sz="500" dirty="0">
              <a:solidFill>
                <a:schemeClr val="tx1">
                  <a:lumMod val="95000"/>
                </a:schemeClr>
              </a:solidFill>
              <a:latin typeface="Arial" panose="020B0604020202020204" pitchFamily="34" charset="0"/>
            </a:endParaRPr>
          </a:p>
          <a:p>
            <a:pPr marL="0" indent="0" algn="ctr">
              <a:lnSpc>
                <a:spcPct val="115000"/>
              </a:lnSpc>
              <a:buNone/>
            </a:pPr>
            <a:r>
              <a:rPr lang="en-US" dirty="0">
                <a:solidFill>
                  <a:schemeClr val="tx1">
                    <a:lumMod val="95000"/>
                  </a:schemeClr>
                </a:solidFill>
                <a:latin typeface="Arial" panose="020B0604020202020204" pitchFamily="34" charset="0"/>
              </a:rPr>
              <a:t>If you choose YES, you will earn the gross return MINUS the purchase price.</a:t>
            </a:r>
            <a:endParaRPr lang="en-US" sz="2000" dirty="0">
              <a:solidFill>
                <a:schemeClr val="tx1">
                  <a:lumMod val="95000"/>
                </a:schemeClr>
              </a:solidFill>
              <a:latin typeface="Arial" panose="020B0604020202020204" pitchFamily="34" charset="0"/>
            </a:endParaRPr>
          </a:p>
          <a:p>
            <a:pPr marL="0" indent="0" algn="ctr">
              <a:lnSpc>
                <a:spcPct val="115000"/>
              </a:lnSpc>
              <a:buNone/>
            </a:pPr>
            <a:r>
              <a:rPr lang="en-US" sz="2000" dirty="0">
                <a:solidFill>
                  <a:schemeClr val="tx1">
                    <a:lumMod val="95000"/>
                  </a:schemeClr>
                </a:solidFill>
                <a:latin typeface="Arial" panose="020B0604020202020204" pitchFamily="34" charset="0"/>
              </a:rPr>
              <a:t>For example, if the purchase price is $10 and the slot machine returns $12, you win $2 and will see the following outcome screen:</a:t>
            </a:r>
          </a:p>
        </p:txBody>
      </p:sp>
      <p:sp>
        <p:nvSpPr>
          <p:cNvPr id="6" name="Rectangle 5">
            <a:extLst>
              <a:ext uri="{FF2B5EF4-FFF2-40B4-BE49-F238E27FC236}">
                <a16:creationId xmlns:a16="http://schemas.microsoft.com/office/drawing/2014/main" id="{7FDB56E4-AF78-E5E4-2357-03421062EBD2}"/>
              </a:ext>
            </a:extLst>
          </p:cNvPr>
          <p:cNvSpPr/>
          <p:nvPr/>
        </p:nvSpPr>
        <p:spPr>
          <a:xfrm>
            <a:off x="3097005" y="2807752"/>
            <a:ext cx="5760000" cy="3240000"/>
          </a:xfrm>
          <a:prstGeom prst="rect">
            <a:avLst/>
          </a:prstGeom>
          <a:solidFill>
            <a:schemeClr val="bg1"/>
          </a:solidFill>
          <a:ln>
            <a:solidFill>
              <a:schemeClr val="tx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dirty="0">
              <a:solidFill>
                <a:srgbClr val="00C85A"/>
              </a:solidFill>
            </a:endParaRPr>
          </a:p>
        </p:txBody>
      </p:sp>
      <p:sp>
        <p:nvSpPr>
          <p:cNvPr id="4" name="TextBox 3">
            <a:extLst>
              <a:ext uri="{FF2B5EF4-FFF2-40B4-BE49-F238E27FC236}">
                <a16:creationId xmlns:a16="http://schemas.microsoft.com/office/drawing/2014/main" id="{29628A2E-4D00-0A6B-150C-0314D0B0C1A1}"/>
              </a:ext>
            </a:extLst>
          </p:cNvPr>
          <p:cNvSpPr txBox="1"/>
          <p:nvPr/>
        </p:nvSpPr>
        <p:spPr>
          <a:xfrm>
            <a:off x="6468570" y="4039798"/>
            <a:ext cx="1926130" cy="307777"/>
          </a:xfrm>
          <a:prstGeom prst="rect">
            <a:avLst/>
          </a:prstGeom>
          <a:noFill/>
        </p:spPr>
        <p:txBody>
          <a:bodyPr wrap="square">
            <a:spAutoFit/>
          </a:bodyPr>
          <a:lstStyle/>
          <a:p>
            <a:r>
              <a:rPr lang="en-US" sz="1400" dirty="0">
                <a:solidFill>
                  <a:srgbClr val="00C85A"/>
                </a:solidFill>
              </a:rPr>
              <a:t>Win:	       2.00</a:t>
            </a:r>
          </a:p>
        </p:txBody>
      </p:sp>
      <p:sp>
        <p:nvSpPr>
          <p:cNvPr id="5" name="TextBox 4">
            <a:extLst>
              <a:ext uri="{FF2B5EF4-FFF2-40B4-BE49-F238E27FC236}">
                <a16:creationId xmlns:a16="http://schemas.microsoft.com/office/drawing/2014/main" id="{C26DD990-2B35-3CFD-45A5-A139F81DC6E1}"/>
              </a:ext>
            </a:extLst>
          </p:cNvPr>
          <p:cNvSpPr txBox="1"/>
          <p:nvPr/>
        </p:nvSpPr>
        <p:spPr>
          <a:xfrm>
            <a:off x="3316615" y="6316816"/>
            <a:ext cx="5548122" cy="369332"/>
          </a:xfrm>
          <a:prstGeom prst="rect">
            <a:avLst/>
          </a:prstGeom>
          <a:noFill/>
        </p:spPr>
        <p:txBody>
          <a:bodyPr wrap="none" rtlCol="0">
            <a:spAutoFit/>
          </a:bodyPr>
          <a:lstStyle/>
          <a:p>
            <a:r>
              <a:rPr lang="en-US" i="1" dirty="0">
                <a:solidFill>
                  <a:schemeClr val="tx1">
                    <a:lumMod val="65000"/>
                  </a:schemeClr>
                </a:solidFill>
              </a:rPr>
              <a:t>Press the right arrow key to proceed, left arrow key to go back.</a:t>
            </a:r>
          </a:p>
        </p:txBody>
      </p:sp>
      <p:sp>
        <p:nvSpPr>
          <p:cNvPr id="7" name="TextBox 6">
            <a:extLst>
              <a:ext uri="{FF2B5EF4-FFF2-40B4-BE49-F238E27FC236}">
                <a16:creationId xmlns:a16="http://schemas.microsoft.com/office/drawing/2014/main" id="{8176F081-C27E-755F-F8CF-80844F2003DD}"/>
              </a:ext>
            </a:extLst>
          </p:cNvPr>
          <p:cNvSpPr txBox="1"/>
          <p:nvPr/>
        </p:nvSpPr>
        <p:spPr>
          <a:xfrm>
            <a:off x="4767653" y="3919149"/>
            <a:ext cx="450829" cy="307777"/>
          </a:xfrm>
          <a:prstGeom prst="rect">
            <a:avLst/>
          </a:prstGeom>
          <a:noFill/>
        </p:spPr>
        <p:txBody>
          <a:bodyPr wrap="none" rtlCol="0">
            <a:spAutoFit/>
          </a:bodyPr>
          <a:lstStyle/>
          <a:p>
            <a:r>
              <a:rPr lang="en-US" sz="1400" dirty="0"/>
              <a:t>Yes</a:t>
            </a:r>
          </a:p>
        </p:txBody>
      </p:sp>
      <p:pic>
        <p:nvPicPr>
          <p:cNvPr id="8" name="Picture 7">
            <a:extLst>
              <a:ext uri="{FF2B5EF4-FFF2-40B4-BE49-F238E27FC236}">
                <a16:creationId xmlns:a16="http://schemas.microsoft.com/office/drawing/2014/main" id="{C434C10E-5551-DD86-2379-26DB9D4DE334}"/>
              </a:ext>
            </a:extLst>
          </p:cNvPr>
          <p:cNvPicPr>
            <a:picLocks noChangeAspect="1"/>
          </p:cNvPicPr>
          <p:nvPr/>
        </p:nvPicPr>
        <p:blipFill>
          <a:blip r:embed="rId2"/>
          <a:stretch>
            <a:fillRect/>
          </a:stretch>
        </p:blipFill>
        <p:spPr>
          <a:xfrm>
            <a:off x="5607050" y="3516173"/>
            <a:ext cx="740870" cy="872188"/>
          </a:xfrm>
          <a:prstGeom prst="rect">
            <a:avLst/>
          </a:prstGeom>
        </p:spPr>
      </p:pic>
      <p:sp>
        <p:nvSpPr>
          <p:cNvPr id="9" name="TextBox 8">
            <a:extLst>
              <a:ext uri="{FF2B5EF4-FFF2-40B4-BE49-F238E27FC236}">
                <a16:creationId xmlns:a16="http://schemas.microsoft.com/office/drawing/2014/main" id="{E1593D85-34CD-E400-8571-10C68D799927}"/>
              </a:ext>
            </a:extLst>
          </p:cNvPr>
          <p:cNvSpPr txBox="1"/>
          <p:nvPr/>
        </p:nvSpPr>
        <p:spPr>
          <a:xfrm>
            <a:off x="6468570" y="3449152"/>
            <a:ext cx="1689651" cy="584775"/>
          </a:xfrm>
          <a:prstGeom prst="rect">
            <a:avLst/>
          </a:prstGeom>
          <a:noFill/>
        </p:spPr>
        <p:txBody>
          <a:bodyPr wrap="square" rtlCol="0">
            <a:spAutoFit/>
          </a:bodyPr>
          <a:lstStyle/>
          <a:p>
            <a:r>
              <a:rPr lang="en-US" sz="1400" dirty="0"/>
              <a:t>Price:	  </a:t>
            </a:r>
            <a:r>
              <a:rPr lang="en-US" dirty="0"/>
              <a:t>  </a:t>
            </a:r>
            <a:r>
              <a:rPr lang="en-US" sz="700" dirty="0"/>
              <a:t>  </a:t>
            </a:r>
            <a:r>
              <a:rPr lang="en-US" sz="1400" dirty="0"/>
              <a:t>10.00</a:t>
            </a:r>
          </a:p>
          <a:p>
            <a:r>
              <a:rPr lang="en-US" sz="1400" dirty="0"/>
              <a:t>Return:   12.00</a:t>
            </a:r>
          </a:p>
        </p:txBody>
      </p:sp>
      <p:cxnSp>
        <p:nvCxnSpPr>
          <p:cNvPr id="10" name="Straight Connector 9">
            <a:extLst>
              <a:ext uri="{FF2B5EF4-FFF2-40B4-BE49-F238E27FC236}">
                <a16:creationId xmlns:a16="http://schemas.microsoft.com/office/drawing/2014/main" id="{DF7C1802-919B-290B-041C-56CE3EA45B6D}"/>
              </a:ext>
            </a:extLst>
          </p:cNvPr>
          <p:cNvCxnSpPr>
            <a:cxnSpLocks/>
          </p:cNvCxnSpPr>
          <p:nvPr/>
        </p:nvCxnSpPr>
        <p:spPr>
          <a:xfrm>
            <a:off x="6534150" y="4033927"/>
            <a:ext cx="1193800" cy="0"/>
          </a:xfrm>
          <a:prstGeom prst="line">
            <a:avLst/>
          </a:prstGeom>
          <a:ln w="6350">
            <a:solidFill>
              <a:schemeClr val="bg2">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67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958CA4-ACEC-9EC2-4771-A29908986A60}"/>
              </a:ext>
            </a:extLst>
          </p:cNvPr>
          <p:cNvSpPr>
            <a:spLocks noGrp="1"/>
          </p:cNvSpPr>
          <p:nvPr>
            <p:ph idx="1"/>
          </p:nvPr>
        </p:nvSpPr>
        <p:spPr>
          <a:xfrm>
            <a:off x="464370" y="1016539"/>
            <a:ext cx="11263257" cy="5165745"/>
          </a:xfrm>
        </p:spPr>
        <p:txBody>
          <a:bodyPr>
            <a:normAutofit/>
          </a:bodyPr>
          <a:lstStyle/>
          <a:p>
            <a:pPr marL="0" indent="0" algn="ctr">
              <a:lnSpc>
                <a:spcPct val="115000"/>
              </a:lnSpc>
              <a:buNone/>
            </a:pPr>
            <a:r>
              <a:rPr lang="en-US" dirty="0">
                <a:solidFill>
                  <a:schemeClr val="tx1">
                    <a:lumMod val="95000"/>
                  </a:schemeClr>
                </a:solidFill>
                <a:latin typeface="Arial" panose="020B0604020202020204" pitchFamily="34" charset="0"/>
              </a:rPr>
              <a:t>Here is another example.</a:t>
            </a:r>
          </a:p>
          <a:p>
            <a:pPr marL="0" indent="0" algn="ctr">
              <a:lnSpc>
                <a:spcPct val="115000"/>
              </a:lnSpc>
              <a:buNone/>
            </a:pPr>
            <a:endParaRPr lang="en-US" sz="500" dirty="0">
              <a:solidFill>
                <a:schemeClr val="tx1">
                  <a:lumMod val="95000"/>
                </a:schemeClr>
              </a:solidFill>
              <a:latin typeface="Arial" panose="020B0604020202020204" pitchFamily="34" charset="0"/>
            </a:endParaRPr>
          </a:p>
          <a:p>
            <a:pPr marL="0" indent="0" algn="ctr">
              <a:lnSpc>
                <a:spcPct val="115000"/>
              </a:lnSpc>
              <a:buNone/>
            </a:pPr>
            <a:r>
              <a:rPr lang="en-US" dirty="0">
                <a:solidFill>
                  <a:schemeClr val="tx1">
                    <a:lumMod val="95000"/>
                  </a:schemeClr>
                </a:solidFill>
                <a:latin typeface="Arial" panose="020B0604020202020204" pitchFamily="34" charset="0"/>
              </a:rPr>
              <a:t>If you choose YES, the purchase price is $10, and the slot machine returns $5.5, you lose $4.5 and will see the following screen:</a:t>
            </a:r>
          </a:p>
        </p:txBody>
      </p:sp>
      <p:sp>
        <p:nvSpPr>
          <p:cNvPr id="5" name="TextBox 4">
            <a:extLst>
              <a:ext uri="{FF2B5EF4-FFF2-40B4-BE49-F238E27FC236}">
                <a16:creationId xmlns:a16="http://schemas.microsoft.com/office/drawing/2014/main" id="{FE91CB5E-7BAF-647E-7E93-60A6D10586DF}"/>
              </a:ext>
            </a:extLst>
          </p:cNvPr>
          <p:cNvSpPr txBox="1"/>
          <p:nvPr/>
        </p:nvSpPr>
        <p:spPr>
          <a:xfrm>
            <a:off x="3316615" y="6316816"/>
            <a:ext cx="5548122" cy="369332"/>
          </a:xfrm>
          <a:prstGeom prst="rect">
            <a:avLst/>
          </a:prstGeom>
          <a:noFill/>
        </p:spPr>
        <p:txBody>
          <a:bodyPr wrap="none" rtlCol="0">
            <a:spAutoFit/>
          </a:bodyPr>
          <a:lstStyle/>
          <a:p>
            <a:r>
              <a:rPr lang="en-US" i="1" dirty="0">
                <a:solidFill>
                  <a:schemeClr val="tx1">
                    <a:lumMod val="65000"/>
                  </a:schemeClr>
                </a:solidFill>
              </a:rPr>
              <a:t>Press the right arrow key to proceed, left arrow key to go back.</a:t>
            </a:r>
          </a:p>
        </p:txBody>
      </p:sp>
      <p:sp>
        <p:nvSpPr>
          <p:cNvPr id="4" name="Rectangle 3">
            <a:extLst>
              <a:ext uri="{FF2B5EF4-FFF2-40B4-BE49-F238E27FC236}">
                <a16:creationId xmlns:a16="http://schemas.microsoft.com/office/drawing/2014/main" id="{ADACB234-4F54-9E88-9C4D-3FECB9DCD76F}"/>
              </a:ext>
            </a:extLst>
          </p:cNvPr>
          <p:cNvSpPr/>
          <p:nvPr/>
        </p:nvSpPr>
        <p:spPr>
          <a:xfrm>
            <a:off x="3097005" y="2807752"/>
            <a:ext cx="5760000" cy="3240000"/>
          </a:xfrm>
          <a:prstGeom prst="rect">
            <a:avLst/>
          </a:prstGeom>
          <a:solidFill>
            <a:schemeClr val="bg1"/>
          </a:solidFill>
          <a:ln>
            <a:solidFill>
              <a:schemeClr val="tx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dirty="0">
              <a:solidFill>
                <a:srgbClr val="00C85A"/>
              </a:solidFill>
            </a:endParaRPr>
          </a:p>
        </p:txBody>
      </p:sp>
      <p:sp>
        <p:nvSpPr>
          <p:cNvPr id="11" name="TextBox 10">
            <a:extLst>
              <a:ext uri="{FF2B5EF4-FFF2-40B4-BE49-F238E27FC236}">
                <a16:creationId xmlns:a16="http://schemas.microsoft.com/office/drawing/2014/main" id="{EF53E580-713B-5FEC-0069-8F9C835D8682}"/>
              </a:ext>
            </a:extLst>
          </p:cNvPr>
          <p:cNvSpPr txBox="1"/>
          <p:nvPr/>
        </p:nvSpPr>
        <p:spPr>
          <a:xfrm>
            <a:off x="4767653" y="3919149"/>
            <a:ext cx="450829" cy="307777"/>
          </a:xfrm>
          <a:prstGeom prst="rect">
            <a:avLst/>
          </a:prstGeom>
          <a:noFill/>
        </p:spPr>
        <p:txBody>
          <a:bodyPr wrap="none" rtlCol="0">
            <a:spAutoFit/>
          </a:bodyPr>
          <a:lstStyle/>
          <a:p>
            <a:r>
              <a:rPr lang="en-US" sz="1400" dirty="0"/>
              <a:t>Yes</a:t>
            </a:r>
          </a:p>
        </p:txBody>
      </p:sp>
      <p:pic>
        <p:nvPicPr>
          <p:cNvPr id="12" name="Picture 11">
            <a:extLst>
              <a:ext uri="{FF2B5EF4-FFF2-40B4-BE49-F238E27FC236}">
                <a16:creationId xmlns:a16="http://schemas.microsoft.com/office/drawing/2014/main" id="{54DA540D-8947-1714-AC54-3AAF7095164D}"/>
              </a:ext>
            </a:extLst>
          </p:cNvPr>
          <p:cNvPicPr>
            <a:picLocks noChangeAspect="1"/>
          </p:cNvPicPr>
          <p:nvPr/>
        </p:nvPicPr>
        <p:blipFill>
          <a:blip r:embed="rId2"/>
          <a:stretch>
            <a:fillRect/>
          </a:stretch>
        </p:blipFill>
        <p:spPr>
          <a:xfrm>
            <a:off x="5607050" y="3516173"/>
            <a:ext cx="740870" cy="872188"/>
          </a:xfrm>
          <a:prstGeom prst="rect">
            <a:avLst/>
          </a:prstGeom>
        </p:spPr>
      </p:pic>
      <p:sp>
        <p:nvSpPr>
          <p:cNvPr id="2" name="TextBox 1">
            <a:extLst>
              <a:ext uri="{FF2B5EF4-FFF2-40B4-BE49-F238E27FC236}">
                <a16:creationId xmlns:a16="http://schemas.microsoft.com/office/drawing/2014/main" id="{EDBED59E-D8B7-FF67-1C59-BC3A5269A099}"/>
              </a:ext>
            </a:extLst>
          </p:cNvPr>
          <p:cNvSpPr txBox="1"/>
          <p:nvPr/>
        </p:nvSpPr>
        <p:spPr>
          <a:xfrm>
            <a:off x="6468570" y="4039798"/>
            <a:ext cx="1926130" cy="307777"/>
          </a:xfrm>
          <a:prstGeom prst="rect">
            <a:avLst/>
          </a:prstGeom>
          <a:noFill/>
        </p:spPr>
        <p:txBody>
          <a:bodyPr wrap="square">
            <a:spAutoFit/>
          </a:bodyPr>
          <a:lstStyle/>
          <a:p>
            <a:r>
              <a:rPr lang="en-US" sz="1400" dirty="0">
                <a:solidFill>
                  <a:srgbClr val="FF0000"/>
                </a:solidFill>
              </a:rPr>
              <a:t>Lose:	      </a:t>
            </a:r>
            <a:r>
              <a:rPr lang="en-US" sz="600" dirty="0">
                <a:solidFill>
                  <a:srgbClr val="FF0000"/>
                </a:solidFill>
              </a:rPr>
              <a:t>   </a:t>
            </a:r>
            <a:r>
              <a:rPr lang="en-US" sz="500" dirty="0">
                <a:solidFill>
                  <a:srgbClr val="FF0000"/>
                </a:solidFill>
              </a:rPr>
              <a:t> </a:t>
            </a:r>
            <a:r>
              <a:rPr lang="en-US" sz="1400" dirty="0">
                <a:solidFill>
                  <a:srgbClr val="FF0000"/>
                </a:solidFill>
              </a:rPr>
              <a:t>4.50</a:t>
            </a:r>
          </a:p>
        </p:txBody>
      </p:sp>
      <p:sp>
        <p:nvSpPr>
          <p:cNvPr id="6" name="TextBox 5">
            <a:extLst>
              <a:ext uri="{FF2B5EF4-FFF2-40B4-BE49-F238E27FC236}">
                <a16:creationId xmlns:a16="http://schemas.microsoft.com/office/drawing/2014/main" id="{0E5C8DDF-0070-796E-DB48-804C021ED8C4}"/>
              </a:ext>
            </a:extLst>
          </p:cNvPr>
          <p:cNvSpPr txBox="1"/>
          <p:nvPr/>
        </p:nvSpPr>
        <p:spPr>
          <a:xfrm>
            <a:off x="6468570" y="3449152"/>
            <a:ext cx="1689651" cy="584775"/>
          </a:xfrm>
          <a:prstGeom prst="rect">
            <a:avLst/>
          </a:prstGeom>
          <a:noFill/>
        </p:spPr>
        <p:txBody>
          <a:bodyPr wrap="square" rtlCol="0">
            <a:spAutoFit/>
          </a:bodyPr>
          <a:lstStyle/>
          <a:p>
            <a:r>
              <a:rPr lang="en-US" sz="1400" dirty="0"/>
              <a:t>Price:	  </a:t>
            </a:r>
            <a:r>
              <a:rPr lang="en-US" dirty="0"/>
              <a:t>  </a:t>
            </a:r>
            <a:r>
              <a:rPr lang="en-US" sz="700" dirty="0"/>
              <a:t>  </a:t>
            </a:r>
            <a:r>
              <a:rPr lang="en-US" sz="1400" dirty="0"/>
              <a:t>10.00</a:t>
            </a:r>
          </a:p>
          <a:p>
            <a:r>
              <a:rPr lang="en-US" sz="1400" dirty="0"/>
              <a:t>Return:   </a:t>
            </a:r>
            <a:r>
              <a:rPr lang="en-US" sz="1400" dirty="0">
                <a:solidFill>
                  <a:schemeClr val="bg1"/>
                </a:solidFill>
              </a:rPr>
              <a:t>1</a:t>
            </a:r>
            <a:r>
              <a:rPr lang="en-US" sz="1400" dirty="0"/>
              <a:t>5.50</a:t>
            </a:r>
          </a:p>
        </p:txBody>
      </p:sp>
      <p:cxnSp>
        <p:nvCxnSpPr>
          <p:cNvPr id="8" name="Straight Connector 7">
            <a:extLst>
              <a:ext uri="{FF2B5EF4-FFF2-40B4-BE49-F238E27FC236}">
                <a16:creationId xmlns:a16="http://schemas.microsoft.com/office/drawing/2014/main" id="{BF48C0CD-D002-8F32-3C38-18AB52F450B3}"/>
              </a:ext>
            </a:extLst>
          </p:cNvPr>
          <p:cNvCxnSpPr>
            <a:cxnSpLocks/>
          </p:cNvCxnSpPr>
          <p:nvPr/>
        </p:nvCxnSpPr>
        <p:spPr>
          <a:xfrm>
            <a:off x="6534150" y="4033927"/>
            <a:ext cx="1193800" cy="0"/>
          </a:xfrm>
          <a:prstGeom prst="line">
            <a:avLst/>
          </a:prstGeom>
          <a:ln w="6350">
            <a:solidFill>
              <a:schemeClr val="bg2">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138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490E619-0A35-993F-3C21-DE7C6178FD05}"/>
              </a:ext>
            </a:extLst>
          </p:cNvPr>
          <p:cNvSpPr/>
          <p:nvPr/>
        </p:nvSpPr>
        <p:spPr>
          <a:xfrm>
            <a:off x="3097005" y="2807752"/>
            <a:ext cx="5760000" cy="3240000"/>
          </a:xfrm>
          <a:prstGeom prst="rect">
            <a:avLst/>
          </a:prstGeom>
          <a:solidFill>
            <a:schemeClr val="bg1"/>
          </a:solidFill>
          <a:ln>
            <a:solidFill>
              <a:schemeClr val="tx1">
                <a:lumMod val="75000"/>
                <a:lumOff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dirty="0">
              <a:solidFill>
                <a:srgbClr val="00C85A"/>
              </a:solidFill>
            </a:endParaRPr>
          </a:p>
        </p:txBody>
      </p:sp>
      <p:sp>
        <p:nvSpPr>
          <p:cNvPr id="3" name="Content Placeholder 2">
            <a:extLst>
              <a:ext uri="{FF2B5EF4-FFF2-40B4-BE49-F238E27FC236}">
                <a16:creationId xmlns:a16="http://schemas.microsoft.com/office/drawing/2014/main" id="{19958CA4-ACEC-9EC2-4771-A29908986A60}"/>
              </a:ext>
            </a:extLst>
          </p:cNvPr>
          <p:cNvSpPr>
            <a:spLocks noGrp="1"/>
          </p:cNvSpPr>
          <p:nvPr>
            <p:ph idx="1"/>
          </p:nvPr>
        </p:nvSpPr>
        <p:spPr>
          <a:xfrm>
            <a:off x="464370" y="1009650"/>
            <a:ext cx="11263257" cy="5172634"/>
          </a:xfrm>
        </p:spPr>
        <p:txBody>
          <a:bodyPr>
            <a:normAutofit/>
          </a:bodyPr>
          <a:lstStyle/>
          <a:p>
            <a:pPr marL="0" indent="0" algn="ctr">
              <a:lnSpc>
                <a:spcPct val="115000"/>
              </a:lnSpc>
              <a:buNone/>
            </a:pPr>
            <a:r>
              <a:rPr lang="en-US" dirty="0">
                <a:solidFill>
                  <a:schemeClr val="tx1">
                    <a:lumMod val="95000"/>
                  </a:schemeClr>
                </a:solidFill>
                <a:latin typeface="Arial" panose="020B0604020202020204" pitchFamily="34" charset="0"/>
              </a:rPr>
              <a:t>Here is another example to show what happens if you choose NO.</a:t>
            </a:r>
          </a:p>
          <a:p>
            <a:pPr marL="0" indent="0" algn="ctr">
              <a:lnSpc>
                <a:spcPct val="115000"/>
              </a:lnSpc>
              <a:buNone/>
            </a:pPr>
            <a:endParaRPr lang="en-US" sz="500" dirty="0">
              <a:solidFill>
                <a:schemeClr val="tx1">
                  <a:lumMod val="95000"/>
                </a:schemeClr>
              </a:solidFill>
              <a:latin typeface="Arial" panose="020B0604020202020204" pitchFamily="34" charset="0"/>
            </a:endParaRPr>
          </a:p>
          <a:p>
            <a:pPr marL="0" indent="0" algn="ctr">
              <a:lnSpc>
                <a:spcPct val="115000"/>
              </a:lnSpc>
              <a:buNone/>
            </a:pPr>
            <a:r>
              <a:rPr lang="en-US" dirty="0">
                <a:solidFill>
                  <a:schemeClr val="tx1">
                    <a:lumMod val="95000"/>
                  </a:schemeClr>
                </a:solidFill>
                <a:latin typeface="Arial" panose="020B0604020202020204" pitchFamily="34" charset="0"/>
              </a:rPr>
              <a:t>If you choose NO, you neither win nor lose money in the trial, i.e. you earn $0. However, you are still shown what you might have won or lost. The screen will look like:</a:t>
            </a:r>
          </a:p>
        </p:txBody>
      </p:sp>
      <p:sp>
        <p:nvSpPr>
          <p:cNvPr id="10" name="TextBox 9">
            <a:extLst>
              <a:ext uri="{FF2B5EF4-FFF2-40B4-BE49-F238E27FC236}">
                <a16:creationId xmlns:a16="http://schemas.microsoft.com/office/drawing/2014/main" id="{B0B0300C-127B-6406-0B4C-6446E61F9E8C}"/>
              </a:ext>
            </a:extLst>
          </p:cNvPr>
          <p:cNvSpPr txBox="1"/>
          <p:nvPr/>
        </p:nvSpPr>
        <p:spPr>
          <a:xfrm>
            <a:off x="3316615" y="6316816"/>
            <a:ext cx="5548122" cy="369332"/>
          </a:xfrm>
          <a:prstGeom prst="rect">
            <a:avLst/>
          </a:prstGeom>
          <a:noFill/>
        </p:spPr>
        <p:txBody>
          <a:bodyPr wrap="none" rtlCol="0">
            <a:spAutoFit/>
          </a:bodyPr>
          <a:lstStyle/>
          <a:p>
            <a:r>
              <a:rPr lang="en-US" i="1" dirty="0">
                <a:solidFill>
                  <a:schemeClr val="tx1">
                    <a:lumMod val="65000"/>
                  </a:schemeClr>
                </a:solidFill>
              </a:rPr>
              <a:t>Press the right arrow key to proceed, left arrow key to go back.</a:t>
            </a:r>
          </a:p>
        </p:txBody>
      </p:sp>
      <p:sp>
        <p:nvSpPr>
          <p:cNvPr id="4" name="TextBox 3">
            <a:extLst>
              <a:ext uri="{FF2B5EF4-FFF2-40B4-BE49-F238E27FC236}">
                <a16:creationId xmlns:a16="http://schemas.microsoft.com/office/drawing/2014/main" id="{8BEE5786-7914-9163-ECBE-EB5A955937B3}"/>
              </a:ext>
            </a:extLst>
          </p:cNvPr>
          <p:cNvSpPr txBox="1"/>
          <p:nvPr/>
        </p:nvSpPr>
        <p:spPr>
          <a:xfrm>
            <a:off x="8327232" y="3919149"/>
            <a:ext cx="428322" cy="307777"/>
          </a:xfrm>
          <a:prstGeom prst="rect">
            <a:avLst/>
          </a:prstGeom>
          <a:noFill/>
        </p:spPr>
        <p:txBody>
          <a:bodyPr wrap="none" rtlCol="0">
            <a:spAutoFit/>
          </a:bodyPr>
          <a:lstStyle/>
          <a:p>
            <a:r>
              <a:rPr lang="en-US" sz="1400" dirty="0"/>
              <a:t>No</a:t>
            </a:r>
          </a:p>
        </p:txBody>
      </p:sp>
      <p:pic>
        <p:nvPicPr>
          <p:cNvPr id="24" name="Picture 23">
            <a:extLst>
              <a:ext uri="{FF2B5EF4-FFF2-40B4-BE49-F238E27FC236}">
                <a16:creationId xmlns:a16="http://schemas.microsoft.com/office/drawing/2014/main" id="{A958DD33-D5AB-FE09-6815-0DD4E8045051}"/>
              </a:ext>
            </a:extLst>
          </p:cNvPr>
          <p:cNvPicPr>
            <a:picLocks noChangeAspect="1"/>
          </p:cNvPicPr>
          <p:nvPr/>
        </p:nvPicPr>
        <p:blipFill>
          <a:blip r:embed="rId2"/>
          <a:stretch>
            <a:fillRect/>
          </a:stretch>
        </p:blipFill>
        <p:spPr>
          <a:xfrm>
            <a:off x="5607050" y="3516173"/>
            <a:ext cx="740870" cy="872188"/>
          </a:xfrm>
          <a:prstGeom prst="rect">
            <a:avLst/>
          </a:prstGeom>
        </p:spPr>
      </p:pic>
      <p:sp>
        <p:nvSpPr>
          <p:cNvPr id="2" name="TextBox 1">
            <a:extLst>
              <a:ext uri="{FF2B5EF4-FFF2-40B4-BE49-F238E27FC236}">
                <a16:creationId xmlns:a16="http://schemas.microsoft.com/office/drawing/2014/main" id="{84C9584C-6944-BCE7-ACFE-3873AC253746}"/>
              </a:ext>
            </a:extLst>
          </p:cNvPr>
          <p:cNvSpPr txBox="1"/>
          <p:nvPr/>
        </p:nvSpPr>
        <p:spPr>
          <a:xfrm>
            <a:off x="6468570" y="4039798"/>
            <a:ext cx="1926130" cy="307777"/>
          </a:xfrm>
          <a:prstGeom prst="rect">
            <a:avLst/>
          </a:prstGeom>
          <a:noFill/>
        </p:spPr>
        <p:txBody>
          <a:bodyPr wrap="square">
            <a:spAutoFit/>
          </a:bodyPr>
          <a:lstStyle/>
          <a:p>
            <a:r>
              <a:rPr lang="en-US" sz="1400" dirty="0">
                <a:solidFill>
                  <a:srgbClr val="FF0000"/>
                </a:solidFill>
              </a:rPr>
              <a:t>Lose:	      </a:t>
            </a:r>
            <a:r>
              <a:rPr lang="en-US" sz="600" dirty="0">
                <a:solidFill>
                  <a:srgbClr val="FF0000"/>
                </a:solidFill>
              </a:rPr>
              <a:t>   </a:t>
            </a:r>
            <a:r>
              <a:rPr lang="en-US" sz="500" dirty="0">
                <a:solidFill>
                  <a:srgbClr val="FF0000"/>
                </a:solidFill>
              </a:rPr>
              <a:t> </a:t>
            </a:r>
            <a:r>
              <a:rPr lang="en-US" sz="1400" dirty="0">
                <a:solidFill>
                  <a:srgbClr val="FF0000"/>
                </a:solidFill>
              </a:rPr>
              <a:t>4.50</a:t>
            </a:r>
          </a:p>
        </p:txBody>
      </p:sp>
      <p:sp>
        <p:nvSpPr>
          <p:cNvPr id="5" name="TextBox 4">
            <a:extLst>
              <a:ext uri="{FF2B5EF4-FFF2-40B4-BE49-F238E27FC236}">
                <a16:creationId xmlns:a16="http://schemas.microsoft.com/office/drawing/2014/main" id="{6ED40ACF-86D1-16AD-2107-2F48CFCF949D}"/>
              </a:ext>
            </a:extLst>
          </p:cNvPr>
          <p:cNvSpPr txBox="1"/>
          <p:nvPr/>
        </p:nvSpPr>
        <p:spPr>
          <a:xfrm>
            <a:off x="6468570" y="3449152"/>
            <a:ext cx="1689651" cy="584775"/>
          </a:xfrm>
          <a:prstGeom prst="rect">
            <a:avLst/>
          </a:prstGeom>
          <a:noFill/>
        </p:spPr>
        <p:txBody>
          <a:bodyPr wrap="square" rtlCol="0">
            <a:spAutoFit/>
          </a:bodyPr>
          <a:lstStyle/>
          <a:p>
            <a:r>
              <a:rPr lang="en-US" sz="1400" dirty="0"/>
              <a:t>Price:	  </a:t>
            </a:r>
            <a:r>
              <a:rPr lang="en-US" dirty="0"/>
              <a:t>  </a:t>
            </a:r>
            <a:r>
              <a:rPr lang="en-US" sz="700" dirty="0"/>
              <a:t>  </a:t>
            </a:r>
            <a:r>
              <a:rPr lang="en-US" sz="1400" dirty="0"/>
              <a:t>10.00</a:t>
            </a:r>
          </a:p>
          <a:p>
            <a:r>
              <a:rPr lang="en-US" sz="1400" dirty="0"/>
              <a:t>Return:   </a:t>
            </a:r>
            <a:r>
              <a:rPr lang="en-US" sz="1400" dirty="0">
                <a:solidFill>
                  <a:schemeClr val="bg1"/>
                </a:solidFill>
              </a:rPr>
              <a:t>1</a:t>
            </a:r>
            <a:r>
              <a:rPr lang="en-US" sz="1400" dirty="0"/>
              <a:t>5.50</a:t>
            </a:r>
          </a:p>
        </p:txBody>
      </p:sp>
      <p:cxnSp>
        <p:nvCxnSpPr>
          <p:cNvPr id="6" name="Straight Connector 5">
            <a:extLst>
              <a:ext uri="{FF2B5EF4-FFF2-40B4-BE49-F238E27FC236}">
                <a16:creationId xmlns:a16="http://schemas.microsoft.com/office/drawing/2014/main" id="{17F0AF3C-1221-5DCA-37C9-30DF74B9267A}"/>
              </a:ext>
            </a:extLst>
          </p:cNvPr>
          <p:cNvCxnSpPr>
            <a:cxnSpLocks/>
          </p:cNvCxnSpPr>
          <p:nvPr/>
        </p:nvCxnSpPr>
        <p:spPr>
          <a:xfrm>
            <a:off x="6534150" y="4033927"/>
            <a:ext cx="1193800" cy="0"/>
          </a:xfrm>
          <a:prstGeom prst="line">
            <a:avLst/>
          </a:prstGeom>
          <a:ln w="6350">
            <a:solidFill>
              <a:schemeClr val="bg2">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5004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692</TotalTime>
  <Words>1774</Words>
  <Application>Microsoft Office PowerPoint</Application>
  <PresentationFormat>Widescreen</PresentationFormat>
  <Paragraphs>144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Calisto MT</vt:lpstr>
      <vt:lpstr>Wingdings 2</vt:lpstr>
      <vt:lpstr>Slate</vt:lpstr>
      <vt:lpstr>Quick note before the instructions</vt:lpstr>
      <vt:lpstr>Welcome!</vt:lpstr>
      <vt:lpstr>What will you do during the experiment?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determines your final compensation?</vt:lpstr>
      <vt:lpstr>What determines your final compensation?</vt:lpstr>
      <vt:lpstr>What determines your final compensation?</vt:lpstr>
      <vt:lpstr>Ready?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Nisheet Patel</dc:creator>
  <cp:lastModifiedBy>Nisheet Patel</cp:lastModifiedBy>
  <cp:revision>27</cp:revision>
  <dcterms:created xsi:type="dcterms:W3CDTF">2022-11-09T10:23:46Z</dcterms:created>
  <dcterms:modified xsi:type="dcterms:W3CDTF">2023-02-12T22:38:23Z</dcterms:modified>
</cp:coreProperties>
</file>