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7"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Maven Pro" panose="020B0604020202020204" charset="0"/>
      <p:regular r:id="rId17"/>
      <p:bold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ranul Haque Raque" initials="EHR" lastIdx="1" clrIdx="0">
    <p:extLst>
      <p:ext uri="{19B8F6BF-5375-455C-9EA6-DF929625EA0E}">
        <p15:presenceInfo xmlns:p15="http://schemas.microsoft.com/office/powerpoint/2012/main" userId="99b6091553fa4d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f68c4d0c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f68c4d0c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0f68c4d0c6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0f68c4d0c6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0f68c4d0c6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0f68c4d0c6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f68c4d0c6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f68c4d0c6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f68c4d0c6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f68c4d0c6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0f68c4d0c6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0f68c4d0c6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f68c4d0c6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f68c4d0c6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0f68c4d0c6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0f68c4d0c6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grouplens.org/datasets/movielens/100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p:nvPr/>
        </p:nvSpPr>
        <p:spPr>
          <a:xfrm>
            <a:off x="49875" y="3875425"/>
            <a:ext cx="5984400" cy="1262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3500" b="1">
                <a:solidFill>
                  <a:schemeClr val="lt1"/>
                </a:solidFill>
              </a:rPr>
              <a:t>Framework for recommendation system</a:t>
            </a:r>
            <a:endParaRPr sz="3500"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8675A8-104C-475A-B36B-FF939720DAFE}"/>
              </a:ext>
            </a:extLst>
          </p:cNvPr>
          <p:cNvSpPr>
            <a:spLocks noGrp="1"/>
          </p:cNvSpPr>
          <p:nvPr>
            <p:ph type="ctrTitle"/>
          </p:nvPr>
        </p:nvSpPr>
        <p:spPr>
          <a:xfrm>
            <a:off x="2950370" y="1371599"/>
            <a:ext cx="2800350" cy="1650769"/>
          </a:xfrm>
        </p:spPr>
        <p:txBody>
          <a:bodyPr/>
          <a:lstStyle/>
          <a:p>
            <a:r>
              <a:rPr lang="en-US" dirty="0"/>
              <a:t>Thank You</a:t>
            </a:r>
            <a:endParaRPr lang="en-IN" dirty="0"/>
          </a:p>
        </p:txBody>
      </p:sp>
      <p:sp>
        <p:nvSpPr>
          <p:cNvPr id="5" name="Subtitle 4">
            <a:extLst>
              <a:ext uri="{FF2B5EF4-FFF2-40B4-BE49-F238E27FC236}">
                <a16:creationId xmlns:a16="http://schemas.microsoft.com/office/drawing/2014/main" id="{171D64E3-386F-4B9E-A003-D5CBE177D65D}"/>
              </a:ext>
            </a:extLst>
          </p:cNvPr>
          <p:cNvSpPr>
            <a:spLocks noGrp="1"/>
          </p:cNvSpPr>
          <p:nvPr>
            <p:ph type="subTitle" idx="1"/>
          </p:nvPr>
        </p:nvSpPr>
        <p:spPr>
          <a:xfrm>
            <a:off x="824000" y="4245980"/>
            <a:ext cx="76113" cy="45719"/>
          </a:xfrm>
        </p:spPr>
        <p:txBody>
          <a:bodyPr>
            <a:normAutofit fontScale="25000" lnSpcReduction="20000"/>
          </a:bodyPr>
          <a:lstStyle/>
          <a:p>
            <a:r>
              <a:rPr lang="en-US" dirty="0"/>
              <a:t>a</a:t>
            </a:r>
            <a:endParaRPr lang="en-IN" dirty="0"/>
          </a:p>
        </p:txBody>
      </p:sp>
    </p:spTree>
    <p:extLst>
      <p:ext uri="{BB962C8B-B14F-4D97-AF65-F5344CB8AC3E}">
        <p14:creationId xmlns:p14="http://schemas.microsoft.com/office/powerpoint/2010/main" val="128916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ctrTitle"/>
          </p:nvPr>
        </p:nvSpPr>
        <p:spPr>
          <a:xfrm>
            <a:off x="51500" y="1577175"/>
            <a:ext cx="2239800" cy="1119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Arial"/>
                <a:ea typeface="Arial"/>
                <a:cs typeface="Arial"/>
                <a:sym typeface="Arial"/>
              </a:rPr>
              <a:t>Abstract-</a:t>
            </a:r>
            <a:endParaRPr>
              <a:latin typeface="Arial"/>
              <a:ea typeface="Arial"/>
              <a:cs typeface="Arial"/>
              <a:sym typeface="Arial"/>
            </a:endParaRPr>
          </a:p>
        </p:txBody>
      </p:sp>
      <p:sp>
        <p:nvSpPr>
          <p:cNvPr id="283" name="Google Shape;283;p14"/>
          <p:cNvSpPr txBox="1"/>
          <p:nvPr/>
        </p:nvSpPr>
        <p:spPr>
          <a:xfrm>
            <a:off x="0" y="2862525"/>
            <a:ext cx="5754900" cy="1954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50">
                <a:solidFill>
                  <a:srgbClr val="333333"/>
                </a:solidFill>
                <a:highlight>
                  <a:srgbClr val="FFFFFF"/>
                </a:highlight>
              </a:rPr>
              <a:t>Recommendation systems attempt to predict the preference or rating that a user would give to an item.</a:t>
            </a:r>
            <a:endParaRPr sz="1150">
              <a:solidFill>
                <a:srgbClr val="333333"/>
              </a:solidFill>
              <a:highlight>
                <a:srgbClr val="FFFFFF"/>
              </a:highlight>
            </a:endParaRPr>
          </a:p>
          <a:p>
            <a:pPr marL="0" lvl="0" indent="0" algn="just" rtl="0">
              <a:spcBef>
                <a:spcPts val="0"/>
              </a:spcBef>
              <a:spcAft>
                <a:spcPts val="0"/>
              </a:spcAft>
              <a:buNone/>
            </a:pPr>
            <a:r>
              <a:rPr lang="en" sz="1150">
                <a:solidFill>
                  <a:srgbClr val="333333"/>
                </a:solidFill>
                <a:highlight>
                  <a:srgbClr val="FFFFFF"/>
                </a:highlight>
              </a:rPr>
              <a:t>Knowledge discovery techniques can be applied to the problem of making personalized recommendations about items or information during a user's visit to a website. Collaborative Filtering algorithms give recommendations to a user based on the ratings of other users in the system. </a:t>
            </a:r>
            <a:endParaRPr sz="1150">
              <a:solidFill>
                <a:srgbClr val="333333"/>
              </a:solidFill>
              <a:highlight>
                <a:srgbClr val="FFFFFF"/>
              </a:highlight>
            </a:endParaRPr>
          </a:p>
          <a:p>
            <a:pPr marL="0" lvl="0" indent="0" algn="just" rtl="0">
              <a:spcBef>
                <a:spcPts val="0"/>
              </a:spcBef>
              <a:spcAft>
                <a:spcPts val="0"/>
              </a:spcAft>
              <a:buNone/>
            </a:pPr>
            <a:r>
              <a:rPr lang="en" sz="1150">
                <a:solidFill>
                  <a:srgbClr val="333333"/>
                </a:solidFill>
                <a:highlight>
                  <a:srgbClr val="FFFFFF"/>
                </a:highlight>
              </a:rPr>
              <a:t>Traditional collaborative filtering algorithms face issues such as scalability, sparsity and cold start.</a:t>
            </a:r>
            <a:br>
              <a:rPr lang="en" sz="1150">
                <a:solidFill>
                  <a:srgbClr val="333333"/>
                </a:solidFill>
                <a:highlight>
                  <a:srgbClr val="FFFFFF"/>
                </a:highlight>
              </a:rPr>
            </a:br>
            <a:r>
              <a:rPr lang="en" sz="1150">
                <a:solidFill>
                  <a:srgbClr val="333333"/>
                </a:solidFill>
                <a:highlight>
                  <a:srgbClr val="FFFFFF"/>
                </a:highlight>
              </a:rPr>
              <a:t>We are here to bring a common platform for including libraries and multiple toolsets to combine and ease developer’s work.</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7"/>
        <p:cNvGrpSpPr/>
        <p:nvPr/>
      </p:nvGrpSpPr>
      <p:grpSpPr>
        <a:xfrm>
          <a:off x="0" y="0"/>
          <a:ext cx="0" cy="0"/>
          <a:chOff x="0" y="0"/>
          <a:chExt cx="0" cy="0"/>
        </a:xfrm>
      </p:grpSpPr>
      <p:sp>
        <p:nvSpPr>
          <p:cNvPr id="288" name="Google Shape;288;p15"/>
          <p:cNvSpPr txBox="1"/>
          <p:nvPr/>
        </p:nvSpPr>
        <p:spPr>
          <a:xfrm>
            <a:off x="44625" y="2508425"/>
            <a:ext cx="5877300" cy="2401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solidFill>
                  <a:srgbClr val="292929"/>
                </a:solidFill>
                <a:highlight>
                  <a:srgbClr val="FFFFFF"/>
                </a:highlight>
                <a:latin typeface="Georgia"/>
                <a:ea typeface="Georgia"/>
                <a:cs typeface="Georgia"/>
                <a:sym typeface="Georgia"/>
              </a:rPr>
              <a:t>Python, among others. However, most of them lack an integrated environment containing clustering and ensemble approaches which are capable to improve recommendation accuracy. </a:t>
            </a:r>
            <a:br>
              <a:rPr lang="en" sz="1600">
                <a:solidFill>
                  <a:srgbClr val="292929"/>
                </a:solidFill>
                <a:highlight>
                  <a:srgbClr val="FFFFFF"/>
                </a:highlight>
                <a:latin typeface="Georgia"/>
                <a:ea typeface="Georgia"/>
                <a:cs typeface="Georgia"/>
                <a:sym typeface="Georgia"/>
              </a:rPr>
            </a:br>
            <a:r>
              <a:rPr lang="en" sz="1600">
                <a:solidFill>
                  <a:srgbClr val="292929"/>
                </a:solidFill>
                <a:highlight>
                  <a:srgbClr val="FFFFFF"/>
                </a:highlight>
                <a:latin typeface="Georgia"/>
                <a:ea typeface="Georgia"/>
                <a:cs typeface="Georgia"/>
                <a:sym typeface="Georgia"/>
              </a:rPr>
              <a:t>On the one hand, clustering may support developers to pre-process their data to optimize or extend recommender algorithms. </a:t>
            </a:r>
            <a:br>
              <a:rPr lang="en" sz="1600">
                <a:solidFill>
                  <a:srgbClr val="292929"/>
                </a:solidFill>
                <a:highlight>
                  <a:srgbClr val="FFFFFF"/>
                </a:highlight>
                <a:latin typeface="Georgia"/>
                <a:ea typeface="Georgia"/>
                <a:cs typeface="Georgia"/>
                <a:sym typeface="Georgia"/>
              </a:rPr>
            </a:br>
            <a:r>
              <a:rPr lang="en" sz="1600">
                <a:solidFill>
                  <a:srgbClr val="292929"/>
                </a:solidFill>
                <a:highlight>
                  <a:srgbClr val="FFFFFF"/>
                </a:highlight>
                <a:latin typeface="Georgia"/>
                <a:ea typeface="Georgia"/>
                <a:cs typeface="Georgia"/>
                <a:sym typeface="Georgia"/>
              </a:rPr>
              <a:t>On the other hand, ensemble approaches are efficient tools to combine different types of data in a personalized way.</a:t>
            </a:r>
            <a:endParaRPr>
              <a:latin typeface="Nunito"/>
              <a:ea typeface="Nunito"/>
              <a:cs typeface="Nunito"/>
              <a:sym typeface="Nunito"/>
            </a:endParaRPr>
          </a:p>
        </p:txBody>
      </p:sp>
      <p:sp>
        <p:nvSpPr>
          <p:cNvPr id="289" name="Google Shape;289;p15"/>
          <p:cNvSpPr txBox="1"/>
          <p:nvPr/>
        </p:nvSpPr>
        <p:spPr>
          <a:xfrm>
            <a:off x="44625" y="55800"/>
            <a:ext cx="5001900" cy="1169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solidFill>
                  <a:srgbClr val="292929"/>
                </a:solidFill>
                <a:highlight>
                  <a:srgbClr val="FFFFFF"/>
                </a:highlight>
                <a:latin typeface="Georgia"/>
                <a:ea typeface="Georgia"/>
                <a:cs typeface="Georgia"/>
                <a:sym typeface="Georgia"/>
              </a:rPr>
              <a:t>A number of frameworks for Recommender Systems (RS) have been proposed by the scientific community, involving different programming languages, such as Java, C\#.</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93"/>
        <p:cNvGrpSpPr/>
        <p:nvPr/>
      </p:nvGrpSpPr>
      <p:grpSpPr>
        <a:xfrm>
          <a:off x="0" y="0"/>
          <a:ext cx="0" cy="0"/>
          <a:chOff x="0" y="0"/>
          <a:chExt cx="0" cy="0"/>
        </a:xfrm>
      </p:grpSpPr>
      <p:pic>
        <p:nvPicPr>
          <p:cNvPr id="294" name="Google Shape;294;p16"/>
          <p:cNvPicPr preferRelativeResize="0"/>
          <p:nvPr/>
        </p:nvPicPr>
        <p:blipFill>
          <a:blip r:embed="rId3">
            <a:alphaModFix/>
          </a:blip>
          <a:stretch>
            <a:fillRect/>
          </a:stretch>
        </p:blipFill>
        <p:spPr>
          <a:xfrm>
            <a:off x="109650" y="66900"/>
            <a:ext cx="4419600" cy="2339397"/>
          </a:xfrm>
          <a:prstGeom prst="rect">
            <a:avLst/>
          </a:prstGeom>
          <a:noFill/>
          <a:ln>
            <a:noFill/>
          </a:ln>
        </p:spPr>
      </p:pic>
      <p:sp>
        <p:nvSpPr>
          <p:cNvPr id="295" name="Google Shape;295;p16"/>
          <p:cNvSpPr txBox="1"/>
          <p:nvPr/>
        </p:nvSpPr>
        <p:spPr>
          <a:xfrm>
            <a:off x="4428950" y="3862425"/>
            <a:ext cx="4293300" cy="1333500"/>
          </a:xfrm>
          <a:prstGeom prst="rect">
            <a:avLst/>
          </a:prstGeom>
          <a:noFill/>
          <a:ln>
            <a:noFill/>
          </a:ln>
        </p:spPr>
        <p:txBody>
          <a:bodyPr spcFirstLastPara="1" wrap="square" lIns="91425" tIns="91425" rIns="91425" bIns="91425" anchor="t" anchorCtr="0">
            <a:spAutoFit/>
          </a:bodyPr>
          <a:lstStyle/>
          <a:p>
            <a:pPr marL="0" marR="190500" lvl="0" indent="0" algn="l" rtl="0">
              <a:lnSpc>
                <a:spcPct val="118000"/>
              </a:lnSpc>
              <a:spcBef>
                <a:spcPts val="4100"/>
              </a:spcBef>
              <a:spcAft>
                <a:spcPts val="0"/>
              </a:spcAft>
              <a:buNone/>
            </a:pPr>
            <a:r>
              <a:rPr lang="en" sz="1200">
                <a:solidFill>
                  <a:srgbClr val="292929"/>
                </a:solidFill>
                <a:highlight>
                  <a:srgbClr val="F2F2F2"/>
                </a:highlight>
                <a:latin typeface="Courier New"/>
                <a:ea typeface="Courier New"/>
                <a:cs typeface="Courier New"/>
                <a:sym typeface="Courier New"/>
              </a:rPr>
              <a:t>easy_install CaseRecommender</a:t>
            </a:r>
            <a:endParaRPr sz="1200">
              <a:solidFill>
                <a:srgbClr val="292929"/>
              </a:solidFill>
              <a:highlight>
                <a:srgbClr val="F2F2F2"/>
              </a:highlight>
              <a:latin typeface="Courier New"/>
              <a:ea typeface="Courier New"/>
              <a:cs typeface="Courier New"/>
              <a:sym typeface="Courier New"/>
            </a:endParaRPr>
          </a:p>
          <a:p>
            <a:pPr marL="0" lvl="0" indent="0" algn="l" rtl="0">
              <a:lnSpc>
                <a:spcPct val="218181"/>
              </a:lnSpc>
              <a:spcBef>
                <a:spcPts val="3200"/>
              </a:spcBef>
              <a:spcAft>
                <a:spcPts val="0"/>
              </a:spcAft>
              <a:buNone/>
            </a:pPr>
            <a:r>
              <a:rPr lang="en" sz="1000">
                <a:solidFill>
                  <a:srgbClr val="292929"/>
                </a:solidFill>
                <a:highlight>
                  <a:srgbClr val="FFFFFF"/>
                </a:highlight>
              </a:rPr>
              <a:t>or alternatively:</a:t>
            </a:r>
            <a:br>
              <a:rPr lang="en" sz="1600">
                <a:solidFill>
                  <a:srgbClr val="292929"/>
                </a:solidFill>
                <a:highlight>
                  <a:srgbClr val="FFFFFF"/>
                </a:highlight>
                <a:latin typeface="Georgia"/>
                <a:ea typeface="Georgia"/>
                <a:cs typeface="Georgia"/>
                <a:sym typeface="Georgia"/>
              </a:rPr>
            </a:br>
            <a:r>
              <a:rPr lang="en" sz="1200">
                <a:solidFill>
                  <a:srgbClr val="292929"/>
                </a:solidFill>
                <a:highlight>
                  <a:srgbClr val="F2F2F2"/>
                </a:highlight>
                <a:latin typeface="Courier New"/>
                <a:ea typeface="Courier New"/>
                <a:cs typeface="Courier New"/>
                <a:sym typeface="Courier New"/>
              </a:rPr>
              <a:t>pip install CaseRecommender</a:t>
            </a:r>
            <a:endParaRPr sz="1200">
              <a:solidFill>
                <a:srgbClr val="292929"/>
              </a:solidFill>
              <a:highlight>
                <a:srgbClr val="F2F2F2"/>
              </a:highlight>
              <a:latin typeface="Courier New"/>
              <a:ea typeface="Courier New"/>
              <a:cs typeface="Courier New"/>
              <a:sym typeface="Courier New"/>
            </a:endParaRPr>
          </a:p>
        </p:txBody>
      </p:sp>
      <p:sp>
        <p:nvSpPr>
          <p:cNvPr id="296" name="Google Shape;296;p16"/>
          <p:cNvSpPr txBox="1"/>
          <p:nvPr/>
        </p:nvSpPr>
        <p:spPr>
          <a:xfrm>
            <a:off x="51725" y="3647875"/>
            <a:ext cx="3501900" cy="1385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300">
                <a:solidFill>
                  <a:srgbClr val="292929"/>
                </a:solidFill>
                <a:highlight>
                  <a:srgbClr val="FFFFFF"/>
                </a:highlight>
              </a:rPr>
              <a:t>The framework is now implemented in Python 3 and it addresses two common scenarios in recommender systems: </a:t>
            </a:r>
            <a:br>
              <a:rPr lang="en" sz="1300">
                <a:solidFill>
                  <a:srgbClr val="292929"/>
                </a:solidFill>
                <a:highlight>
                  <a:srgbClr val="FFFFFF"/>
                </a:highlight>
              </a:rPr>
            </a:br>
            <a:r>
              <a:rPr lang="en" sz="1300">
                <a:solidFill>
                  <a:srgbClr val="292929"/>
                </a:solidFill>
                <a:highlight>
                  <a:srgbClr val="FFFFFF"/>
                </a:highlight>
              </a:rPr>
              <a:t>rating prediction and item recommendation, using explicit, implicit or both types of feedback in several recommender strategies.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subTitle" idx="1"/>
          </p:nvPr>
        </p:nvSpPr>
        <p:spPr>
          <a:xfrm>
            <a:off x="141650" y="120100"/>
            <a:ext cx="4255500" cy="695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500" b="1">
                <a:latin typeface="Arial"/>
                <a:ea typeface="Arial"/>
                <a:cs typeface="Arial"/>
                <a:sym typeface="Arial"/>
              </a:rPr>
              <a:t>Usage-</a:t>
            </a:r>
            <a:endParaRPr sz="2500" b="1">
              <a:latin typeface="Arial"/>
              <a:ea typeface="Arial"/>
              <a:cs typeface="Arial"/>
              <a:sym typeface="Arial"/>
            </a:endParaRPr>
          </a:p>
        </p:txBody>
      </p:sp>
      <p:pic>
        <p:nvPicPr>
          <p:cNvPr id="302" name="Google Shape;302;p17"/>
          <p:cNvPicPr preferRelativeResize="0"/>
          <p:nvPr/>
        </p:nvPicPr>
        <p:blipFill>
          <a:blip r:embed="rId3">
            <a:alphaModFix/>
          </a:blip>
          <a:stretch>
            <a:fillRect/>
          </a:stretch>
        </p:blipFill>
        <p:spPr>
          <a:xfrm>
            <a:off x="1453150" y="127244"/>
            <a:ext cx="2446300" cy="4993300"/>
          </a:xfrm>
          <a:prstGeom prst="rect">
            <a:avLst/>
          </a:prstGeom>
          <a:noFill/>
          <a:ln>
            <a:noFill/>
          </a:ln>
        </p:spPr>
      </p:pic>
      <p:sp>
        <p:nvSpPr>
          <p:cNvPr id="303" name="Google Shape;303;p17"/>
          <p:cNvSpPr txBox="1"/>
          <p:nvPr/>
        </p:nvSpPr>
        <p:spPr>
          <a:xfrm>
            <a:off x="3952150" y="3851300"/>
            <a:ext cx="5085600" cy="1262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solidFill>
                  <a:srgbClr val="292929"/>
                </a:solidFill>
                <a:highlight>
                  <a:srgbClr val="FFFFFF"/>
                </a:highlight>
              </a:rPr>
              <a:t>During my studies, we also built a repository of a topic-centric public data sources in high quality for RS. They are collected and tidied from Stack Overflow, articles, recommender sites and academic experiments. Most of the datasets presented in the repository are free, having open source licenses.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7"/>
        <p:cNvGrpSpPr/>
        <p:nvPr/>
      </p:nvGrpSpPr>
      <p:grpSpPr>
        <a:xfrm>
          <a:off x="0" y="0"/>
          <a:ext cx="0" cy="0"/>
          <a:chOff x="0" y="0"/>
          <a:chExt cx="0" cy="0"/>
        </a:xfrm>
      </p:grpSpPr>
      <p:sp>
        <p:nvSpPr>
          <p:cNvPr id="308" name="Google Shape;308;p18"/>
          <p:cNvSpPr txBox="1">
            <a:spLocks noGrp="1"/>
          </p:cNvSpPr>
          <p:nvPr>
            <p:ph type="ctrTitle"/>
          </p:nvPr>
        </p:nvSpPr>
        <p:spPr>
          <a:xfrm>
            <a:off x="0" y="-6"/>
            <a:ext cx="3134700" cy="944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Arial"/>
                <a:ea typeface="Arial"/>
                <a:cs typeface="Arial"/>
                <a:sym typeface="Arial"/>
              </a:rPr>
              <a:t>Input Data-</a:t>
            </a:r>
            <a:endParaRPr>
              <a:latin typeface="Arial"/>
              <a:ea typeface="Arial"/>
              <a:cs typeface="Arial"/>
              <a:sym typeface="Arial"/>
            </a:endParaRPr>
          </a:p>
        </p:txBody>
      </p:sp>
      <p:sp>
        <p:nvSpPr>
          <p:cNvPr id="309" name="Google Shape;309;p18"/>
          <p:cNvSpPr txBox="1">
            <a:spLocks noGrp="1"/>
          </p:cNvSpPr>
          <p:nvPr>
            <p:ph type="subTitle" idx="1"/>
          </p:nvPr>
        </p:nvSpPr>
        <p:spPr>
          <a:xfrm>
            <a:off x="0" y="982700"/>
            <a:ext cx="4255500" cy="695400"/>
          </a:xfrm>
          <a:prstGeom prst="rect">
            <a:avLst/>
          </a:prstGeom>
        </p:spPr>
        <p:txBody>
          <a:bodyPr spcFirstLastPara="1" wrap="square" lIns="91425" tIns="91425" rIns="91425" bIns="91425" anchor="t" anchorCtr="0">
            <a:normAutofit fontScale="25000" lnSpcReduction="20000"/>
          </a:bodyPr>
          <a:lstStyle/>
          <a:p>
            <a:pPr marL="0" lvl="0" indent="0" algn="l" rtl="0">
              <a:lnSpc>
                <a:spcPct val="218181"/>
              </a:lnSpc>
              <a:spcBef>
                <a:spcPts val="1400"/>
              </a:spcBef>
              <a:spcAft>
                <a:spcPts val="0"/>
              </a:spcAft>
              <a:buNone/>
            </a:pPr>
            <a:r>
              <a:rPr lang="en" sz="3600">
                <a:solidFill>
                  <a:srgbClr val="292929"/>
                </a:solidFill>
                <a:highlight>
                  <a:srgbClr val="FFFFFF"/>
                </a:highlight>
                <a:latin typeface="Arial"/>
                <a:ea typeface="Arial"/>
                <a:cs typeface="Arial"/>
                <a:sym typeface="Arial"/>
              </a:rPr>
              <a:t>The framework allows developers to deal with different datasets and not having to develop their own programs to execute recommender functions. The input of algorithms expects the data to be in a simple text format:</a:t>
            </a:r>
            <a:endParaRPr sz="3600">
              <a:solidFill>
                <a:srgbClr val="292929"/>
              </a:solidFill>
              <a:highlight>
                <a:srgbClr val="FFFFFF"/>
              </a:highlight>
              <a:latin typeface="Arial"/>
              <a:ea typeface="Arial"/>
              <a:cs typeface="Arial"/>
              <a:sym typeface="Arial"/>
            </a:endParaRPr>
          </a:p>
          <a:p>
            <a:pPr marL="0" lvl="0" indent="0" algn="l" rtl="0">
              <a:lnSpc>
                <a:spcPct val="218181"/>
              </a:lnSpc>
              <a:spcBef>
                <a:spcPts val="3200"/>
              </a:spcBef>
              <a:spcAft>
                <a:spcPts val="0"/>
              </a:spcAft>
              <a:buNone/>
            </a:pPr>
            <a:r>
              <a:rPr lang="en" sz="3600" i="1">
                <a:solidFill>
                  <a:srgbClr val="292929"/>
                </a:solidFill>
                <a:highlight>
                  <a:srgbClr val="FFFFFF"/>
                </a:highlight>
                <a:latin typeface="Arial"/>
                <a:ea typeface="Arial"/>
                <a:cs typeface="Arial"/>
                <a:sym typeface="Arial"/>
              </a:rPr>
              <a:t>user_id item_id feedback</a:t>
            </a:r>
            <a:endParaRPr sz="3600" i="1">
              <a:solidFill>
                <a:srgbClr val="292929"/>
              </a:solidFill>
              <a:highlight>
                <a:srgbClr val="FFFFFF"/>
              </a:highlight>
              <a:latin typeface="Arial"/>
              <a:ea typeface="Arial"/>
              <a:cs typeface="Arial"/>
              <a:sym typeface="Arial"/>
            </a:endParaRPr>
          </a:p>
          <a:p>
            <a:pPr marL="0" lvl="0" indent="0" algn="l" rtl="0">
              <a:lnSpc>
                <a:spcPct val="218181"/>
              </a:lnSpc>
              <a:spcBef>
                <a:spcPts val="3200"/>
              </a:spcBef>
              <a:spcAft>
                <a:spcPts val="0"/>
              </a:spcAft>
              <a:buNone/>
            </a:pPr>
            <a:r>
              <a:rPr lang="en" sz="3600">
                <a:solidFill>
                  <a:srgbClr val="292929"/>
                </a:solidFill>
                <a:highlight>
                  <a:srgbClr val="FFFFFF"/>
                </a:highlight>
                <a:latin typeface="Arial"/>
                <a:ea typeface="Arial"/>
                <a:cs typeface="Arial"/>
                <a:sym typeface="Arial"/>
              </a:rPr>
              <a:t>where user_id and item_id are integers referring to users and items IDs, respectively, and feedback is a number expressing how much the user likes an item or binary interaction. The separator between the values can be either spaces, tabs, or commas. If there are more than three columns, all additional columns are ignored. For example, here is a sample of data from the </a:t>
            </a:r>
            <a:r>
              <a:rPr lang="en" sz="3600" u="sng">
                <a:solidFill>
                  <a:schemeClr val="hlink"/>
                </a:solidFill>
                <a:highlight>
                  <a:srgbClr val="FFFFFF"/>
                </a:highlight>
                <a:latin typeface="Arial"/>
                <a:ea typeface="Arial"/>
                <a:cs typeface="Arial"/>
                <a:sym typeface="Arial"/>
                <a:hlinkClick r:id="rId4"/>
              </a:rPr>
              <a:t>ML100k dataset</a:t>
            </a:r>
            <a:r>
              <a:rPr lang="en" sz="3600">
                <a:solidFill>
                  <a:srgbClr val="292929"/>
                </a:solidFill>
                <a:highlight>
                  <a:srgbClr val="FFFFFF"/>
                </a:highlight>
                <a:latin typeface="Arial"/>
                <a:ea typeface="Arial"/>
                <a:cs typeface="Arial"/>
                <a:sym typeface="Arial"/>
              </a:rPr>
              <a:t>:</a:t>
            </a:r>
            <a:endParaRPr sz="3600">
              <a:solidFill>
                <a:srgbClr val="292929"/>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pic>
        <p:nvPicPr>
          <p:cNvPr id="310" name="Google Shape;310;p18"/>
          <p:cNvPicPr preferRelativeResize="0"/>
          <p:nvPr/>
        </p:nvPicPr>
        <p:blipFill>
          <a:blip r:embed="rId5">
            <a:alphaModFix/>
          </a:blip>
          <a:stretch>
            <a:fillRect/>
          </a:stretch>
        </p:blipFill>
        <p:spPr>
          <a:xfrm>
            <a:off x="4224825" y="2383425"/>
            <a:ext cx="1046825" cy="260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ctrTitle"/>
          </p:nvPr>
        </p:nvSpPr>
        <p:spPr>
          <a:xfrm>
            <a:off x="3038562" y="53593"/>
            <a:ext cx="2819313" cy="746507"/>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Case Study</a:t>
            </a:r>
            <a:endParaRPr dirty="0"/>
          </a:p>
        </p:txBody>
      </p:sp>
      <p:sp>
        <p:nvSpPr>
          <p:cNvPr id="316" name="Google Shape;316;p19"/>
          <p:cNvSpPr txBox="1">
            <a:spLocks noGrp="1"/>
          </p:cNvSpPr>
          <p:nvPr>
            <p:ph type="subTitle" idx="1"/>
          </p:nvPr>
        </p:nvSpPr>
        <p:spPr>
          <a:xfrm>
            <a:off x="4724488" y="2466035"/>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4) So in smaller and bigger model the result for Bob changed.</a:t>
            </a:r>
            <a:endParaRPr dirty="0"/>
          </a:p>
        </p:txBody>
      </p:sp>
      <p:pic>
        <p:nvPicPr>
          <p:cNvPr id="3" name="Picture 2">
            <a:extLst>
              <a:ext uri="{FF2B5EF4-FFF2-40B4-BE49-F238E27FC236}">
                <a16:creationId xmlns:a16="http://schemas.microsoft.com/office/drawing/2014/main" id="{362EC006-E982-4709-9E58-2D2D0B91FF9D}"/>
              </a:ext>
            </a:extLst>
          </p:cNvPr>
          <p:cNvPicPr>
            <a:picLocks noChangeAspect="1"/>
          </p:cNvPicPr>
          <p:nvPr/>
        </p:nvPicPr>
        <p:blipFill>
          <a:blip r:embed="rId3"/>
          <a:stretch>
            <a:fillRect/>
          </a:stretch>
        </p:blipFill>
        <p:spPr>
          <a:xfrm>
            <a:off x="2124075" y="889975"/>
            <a:ext cx="4895850" cy="1314450"/>
          </a:xfrm>
          <a:prstGeom prst="rect">
            <a:avLst/>
          </a:prstGeom>
        </p:spPr>
      </p:pic>
      <p:sp>
        <p:nvSpPr>
          <p:cNvPr id="7" name="TextBox 6">
            <a:extLst>
              <a:ext uri="{FF2B5EF4-FFF2-40B4-BE49-F238E27FC236}">
                <a16:creationId xmlns:a16="http://schemas.microsoft.com/office/drawing/2014/main" id="{0B963998-91D4-4772-BE04-2A50481976DA}"/>
              </a:ext>
            </a:extLst>
          </p:cNvPr>
          <p:cNvSpPr txBox="1"/>
          <p:nvPr/>
        </p:nvSpPr>
        <p:spPr>
          <a:xfrm>
            <a:off x="71437" y="2204425"/>
            <a:ext cx="4572000" cy="523220"/>
          </a:xfrm>
          <a:prstGeom prst="rect">
            <a:avLst/>
          </a:prstGeom>
          <a:noFill/>
        </p:spPr>
        <p:txBody>
          <a:bodyPr wrap="square">
            <a:spAutoFit/>
          </a:bodyPr>
          <a:lstStyle/>
          <a:p>
            <a:r>
              <a:rPr lang="en-US" dirty="0"/>
              <a:t>1) As we can see from the table when the data is       increased     the model will be trained more .</a:t>
            </a:r>
            <a:endParaRPr lang="en-IN" dirty="0"/>
          </a:p>
        </p:txBody>
      </p:sp>
      <p:sp>
        <p:nvSpPr>
          <p:cNvPr id="11" name="TextBox 10">
            <a:extLst>
              <a:ext uri="{FF2B5EF4-FFF2-40B4-BE49-F238E27FC236}">
                <a16:creationId xmlns:a16="http://schemas.microsoft.com/office/drawing/2014/main" id="{29CD2DE9-A484-4939-B79C-D4F7948C7FEC}"/>
              </a:ext>
            </a:extLst>
          </p:cNvPr>
          <p:cNvSpPr txBox="1"/>
          <p:nvPr/>
        </p:nvSpPr>
        <p:spPr>
          <a:xfrm>
            <a:off x="71437" y="2787640"/>
            <a:ext cx="4572000" cy="954107"/>
          </a:xfrm>
          <a:prstGeom prst="rect">
            <a:avLst/>
          </a:prstGeom>
          <a:noFill/>
        </p:spPr>
        <p:txBody>
          <a:bodyPr wrap="square">
            <a:spAutoFit/>
          </a:bodyPr>
          <a:lstStyle/>
          <a:p>
            <a:r>
              <a:rPr lang="en-US" dirty="0"/>
              <a:t>2) For example here Bob can like or dislike the movie shriek based on how much data we </a:t>
            </a:r>
            <a:r>
              <a:rPr lang="en-US" dirty="0" err="1"/>
              <a:t>provide.If</a:t>
            </a:r>
            <a:r>
              <a:rPr lang="en-US" dirty="0"/>
              <a:t> we are taking the data only for shriek movie we can see everyone liked it so Bob will also like it .</a:t>
            </a:r>
            <a:endParaRPr lang="en-IN" dirty="0"/>
          </a:p>
        </p:txBody>
      </p:sp>
      <p:sp>
        <p:nvSpPr>
          <p:cNvPr id="13" name="TextBox 12">
            <a:extLst>
              <a:ext uri="{FF2B5EF4-FFF2-40B4-BE49-F238E27FC236}">
                <a16:creationId xmlns:a16="http://schemas.microsoft.com/office/drawing/2014/main" id="{39231C6E-9ECB-4A01-B334-C6543683BD14}"/>
              </a:ext>
            </a:extLst>
          </p:cNvPr>
          <p:cNvSpPr txBox="1"/>
          <p:nvPr/>
        </p:nvSpPr>
        <p:spPr>
          <a:xfrm>
            <a:off x="54384" y="3856531"/>
            <a:ext cx="4572000" cy="738664"/>
          </a:xfrm>
          <a:prstGeom prst="rect">
            <a:avLst/>
          </a:prstGeom>
          <a:noFill/>
        </p:spPr>
        <p:txBody>
          <a:bodyPr wrap="square">
            <a:spAutoFit/>
          </a:bodyPr>
          <a:lstStyle/>
          <a:p>
            <a:r>
              <a:rPr lang="en-US" dirty="0"/>
              <a:t>3) But of we take a larger dataset we can see that the choice of Bob is exactly opposite of </a:t>
            </a:r>
            <a:r>
              <a:rPr lang="en-US" dirty="0" err="1"/>
              <a:t>others.So</a:t>
            </a:r>
            <a:r>
              <a:rPr lang="en-US" dirty="0"/>
              <a:t> he will dislike the movie shriek</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 name="Title 2">
            <a:extLst>
              <a:ext uri="{FF2B5EF4-FFF2-40B4-BE49-F238E27FC236}">
                <a16:creationId xmlns:a16="http://schemas.microsoft.com/office/drawing/2014/main" id="{766F61B7-A5F6-4A8D-BA6B-9E07F095C026}"/>
              </a:ext>
            </a:extLst>
          </p:cNvPr>
          <p:cNvSpPr>
            <a:spLocks noGrp="1"/>
          </p:cNvSpPr>
          <p:nvPr>
            <p:ph type="ctrTitle"/>
          </p:nvPr>
        </p:nvSpPr>
        <p:spPr/>
        <p:txBody>
          <a:bodyPr>
            <a:normAutofit fontScale="90000"/>
          </a:bodyPr>
          <a:lstStyle/>
          <a:p>
            <a:pPr marL="0" marR="0" lvl="0" indent="0" defTabSz="914400" rtl="0" eaLnBrk="1" fontAlgn="auto" latinLnBrk="0" hangingPunct="1">
              <a:lnSpc>
                <a:spcPct val="115000"/>
              </a:lnSpc>
              <a:spcBef>
                <a:spcPts val="0"/>
              </a:spcBef>
              <a:spcAft>
                <a:spcPts val="0"/>
              </a:spcAft>
              <a:tabLst/>
              <a:defRPr/>
            </a:pPr>
            <a:r>
              <a:rPr kumimoji="0" lang="en-US" sz="1300" b="0" i="0" u="none" strike="noStrike" kern="0" cap="none" spc="0" normalizeH="0" baseline="0" noProof="0" dirty="0">
                <a:ln>
                  <a:noFill/>
                </a:ln>
                <a:solidFill>
                  <a:srgbClr val="424242"/>
                </a:solidFill>
                <a:effectLst/>
                <a:uLnTx/>
                <a:uFillTx/>
                <a:latin typeface="Nunito"/>
                <a:sym typeface="Nunito"/>
              </a:rPr>
              <a:t>1)That when one builds a recommendation system, they go        </a:t>
            </a:r>
            <a:br>
              <a:rPr kumimoji="0" lang="en-US" sz="1300" b="0" i="0" u="none" strike="noStrike" kern="0" cap="none" spc="0" normalizeH="0" baseline="0" noProof="0" dirty="0">
                <a:ln>
                  <a:noFill/>
                </a:ln>
                <a:solidFill>
                  <a:srgbClr val="424242"/>
                </a:solidFill>
                <a:effectLst/>
                <a:uLnTx/>
                <a:uFillTx/>
                <a:latin typeface="Nunito"/>
                <a:sym typeface="Nunito"/>
              </a:rPr>
            </a:br>
            <a:r>
              <a:rPr kumimoji="0" lang="en-US" sz="1300" b="0" i="0" u="none" strike="noStrike" kern="0" cap="none" spc="0" normalizeH="0" baseline="0" noProof="0" dirty="0">
                <a:ln>
                  <a:noFill/>
                </a:ln>
                <a:solidFill>
                  <a:srgbClr val="424242"/>
                </a:solidFill>
                <a:effectLst/>
                <a:uLnTx/>
                <a:uFillTx/>
                <a:latin typeface="Nunito"/>
                <a:sym typeface="Nunito"/>
              </a:rPr>
              <a:t>    for 2-3 approaches and result may vary,</a:t>
            </a:r>
            <a:br>
              <a:rPr kumimoji="0" lang="en-US" sz="1300" b="0" i="0" u="none" strike="noStrike" kern="0" cap="none" spc="0" normalizeH="0" baseline="0" noProof="0" dirty="0">
                <a:ln>
                  <a:noFill/>
                </a:ln>
                <a:solidFill>
                  <a:srgbClr val="424242"/>
                </a:solidFill>
                <a:effectLst/>
                <a:uLnTx/>
                <a:uFillTx/>
                <a:latin typeface="Nunito"/>
                <a:sym typeface="Nunito"/>
              </a:rPr>
            </a:br>
            <a:r>
              <a:rPr kumimoji="0" lang="en-US" sz="1300" b="0" i="0" u="none" strike="noStrike" kern="0" cap="none" spc="0" normalizeH="0" baseline="0" noProof="0" dirty="0">
                <a:ln>
                  <a:noFill/>
                </a:ln>
                <a:solidFill>
                  <a:srgbClr val="424242"/>
                </a:solidFill>
                <a:effectLst/>
                <a:uLnTx/>
                <a:uFillTx/>
                <a:latin typeface="Nunito"/>
                <a:sym typeface="Nunito"/>
              </a:rPr>
              <a:t>2) but if you have a framework that includes most of the   </a:t>
            </a:r>
            <a:br>
              <a:rPr kumimoji="0" lang="en-US" sz="1300" b="0" i="0" u="none" strike="noStrike" kern="0" cap="none" spc="0" normalizeH="0" baseline="0" noProof="0" dirty="0">
                <a:ln>
                  <a:noFill/>
                </a:ln>
                <a:solidFill>
                  <a:srgbClr val="424242"/>
                </a:solidFill>
                <a:effectLst/>
                <a:uLnTx/>
                <a:uFillTx/>
                <a:latin typeface="Nunito"/>
                <a:sym typeface="Nunito"/>
              </a:rPr>
            </a:br>
            <a:r>
              <a:rPr kumimoji="0" lang="en-US" sz="1300" b="0" i="0" u="none" strike="noStrike" kern="0" cap="none" spc="0" normalizeH="0" baseline="0" noProof="0" dirty="0">
                <a:ln>
                  <a:noFill/>
                </a:ln>
                <a:solidFill>
                  <a:srgbClr val="424242"/>
                </a:solidFill>
                <a:effectLst/>
                <a:uLnTx/>
                <a:uFillTx/>
                <a:latin typeface="Nunito"/>
                <a:sym typeface="Nunito"/>
              </a:rPr>
              <a:t>    algorithm and tools already,</a:t>
            </a:r>
            <a:br>
              <a:rPr kumimoji="0" lang="en-US" sz="1300" b="0" i="0" u="none" strike="noStrike" kern="0" cap="none" spc="0" normalizeH="0" baseline="0" noProof="0" dirty="0">
                <a:ln>
                  <a:noFill/>
                </a:ln>
                <a:solidFill>
                  <a:srgbClr val="424242"/>
                </a:solidFill>
                <a:effectLst/>
                <a:uLnTx/>
                <a:uFillTx/>
                <a:latin typeface="Nunito"/>
                <a:sym typeface="Nunito"/>
              </a:rPr>
            </a:br>
            <a:r>
              <a:rPr kumimoji="0" lang="en-US" sz="1300" b="0" i="0" u="none" strike="noStrike" kern="0" cap="none" spc="0" normalizeH="0" baseline="0" noProof="0" dirty="0">
                <a:ln>
                  <a:noFill/>
                </a:ln>
                <a:solidFill>
                  <a:srgbClr val="424242"/>
                </a:solidFill>
                <a:effectLst/>
                <a:uLnTx/>
                <a:uFillTx/>
                <a:latin typeface="Nunito"/>
                <a:sym typeface="Nunito"/>
              </a:rPr>
              <a:t>3) he or she can see immediately with multiple algorithms  </a:t>
            </a:r>
            <a:br>
              <a:rPr kumimoji="0" lang="en-US" sz="1300" b="0" i="0" u="none" strike="noStrike" kern="0" cap="none" spc="0" normalizeH="0" baseline="0" noProof="0" dirty="0">
                <a:ln>
                  <a:noFill/>
                </a:ln>
                <a:solidFill>
                  <a:srgbClr val="424242"/>
                </a:solidFill>
                <a:effectLst/>
                <a:uLnTx/>
                <a:uFillTx/>
                <a:latin typeface="Nunito"/>
                <a:sym typeface="Nunito"/>
              </a:rPr>
            </a:br>
            <a:r>
              <a:rPr kumimoji="0" lang="en-US" sz="1300" b="0" i="0" u="none" strike="noStrike" kern="0" cap="none" spc="0" normalizeH="0" baseline="0" noProof="0" dirty="0">
                <a:ln>
                  <a:noFill/>
                </a:ln>
                <a:solidFill>
                  <a:srgbClr val="424242"/>
                </a:solidFill>
                <a:effectLst/>
                <a:uLnTx/>
                <a:uFillTx/>
                <a:latin typeface="Nunito"/>
                <a:sym typeface="Nunito"/>
              </a:rPr>
              <a:t>    on how results are coming saves time and coding</a:t>
            </a:r>
            <a:br>
              <a:rPr kumimoji="0" lang="en-US" sz="1300" b="0" i="0" u="none" strike="noStrike" kern="0" cap="none" spc="0" normalizeH="0" baseline="0" noProof="0" dirty="0">
                <a:ln>
                  <a:noFill/>
                </a:ln>
                <a:solidFill>
                  <a:srgbClr val="424242"/>
                </a:solidFill>
                <a:effectLst/>
                <a:uLnTx/>
                <a:uFillTx/>
                <a:latin typeface="Nunito"/>
                <a:sym typeface="Nunito"/>
              </a:rPr>
            </a:br>
            <a:endParaRPr lang="en-IN" dirty="0"/>
          </a:p>
        </p:txBody>
      </p:sp>
      <p:sp>
        <p:nvSpPr>
          <p:cNvPr id="2" name="Subtitle 1">
            <a:extLst>
              <a:ext uri="{FF2B5EF4-FFF2-40B4-BE49-F238E27FC236}">
                <a16:creationId xmlns:a16="http://schemas.microsoft.com/office/drawing/2014/main" id="{29BAA1F5-BF5A-4C7E-975F-66C067E63607}"/>
              </a:ext>
            </a:extLst>
          </p:cNvPr>
          <p:cNvSpPr>
            <a:spLocks noGrp="1"/>
          </p:cNvSpPr>
          <p:nvPr>
            <p:ph type="subTitle" idx="1"/>
          </p:nvPr>
        </p:nvSpPr>
        <p:spPr>
          <a:xfrm>
            <a:off x="824000" y="4245980"/>
            <a:ext cx="45719" cy="45719"/>
          </a:xfrm>
        </p:spPr>
        <p:txBody>
          <a:bodyPr>
            <a:normAutofit fontScale="25000" lnSpcReduction="20000"/>
          </a:bodyPr>
          <a:lstStyle/>
          <a:p>
            <a:r>
              <a:rPr lang="en-US" dirty="0"/>
              <a:t>a</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8"/>
        <p:cNvGrpSpPr/>
        <p:nvPr/>
      </p:nvGrpSpPr>
      <p:grpSpPr>
        <a:xfrm>
          <a:off x="0" y="0"/>
          <a:ext cx="0" cy="0"/>
          <a:chOff x="0" y="0"/>
          <a:chExt cx="0" cy="0"/>
        </a:xfrm>
      </p:grpSpPr>
      <p:sp>
        <p:nvSpPr>
          <p:cNvPr id="339" name="Google Shape;339;p23"/>
          <p:cNvSpPr txBox="1">
            <a:spLocks noGrp="1"/>
          </p:cNvSpPr>
          <p:nvPr>
            <p:ph type="ctrTitle"/>
          </p:nvPr>
        </p:nvSpPr>
        <p:spPr>
          <a:xfrm>
            <a:off x="0" y="-310954"/>
            <a:ext cx="4255500" cy="1291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p>
            <a:pPr marL="0" lvl="0" indent="0" algn="l" rtl="0">
              <a:spcBef>
                <a:spcPts val="0"/>
              </a:spcBef>
              <a:spcAft>
                <a:spcPts val="0"/>
              </a:spcAft>
              <a:buNone/>
            </a:pPr>
            <a:r>
              <a:rPr lang="en">
                <a:latin typeface="Arial"/>
                <a:ea typeface="Arial"/>
                <a:cs typeface="Arial"/>
                <a:sym typeface="Arial"/>
              </a:rPr>
              <a:t>Conclusion-</a:t>
            </a:r>
            <a:endParaRPr>
              <a:latin typeface="Arial"/>
              <a:ea typeface="Arial"/>
              <a:cs typeface="Arial"/>
              <a:sym typeface="Arial"/>
            </a:endParaRPr>
          </a:p>
        </p:txBody>
      </p:sp>
      <p:sp>
        <p:nvSpPr>
          <p:cNvPr id="340" name="Google Shape;340;p23"/>
          <p:cNvSpPr txBox="1">
            <a:spLocks noGrp="1"/>
          </p:cNvSpPr>
          <p:nvPr>
            <p:ph type="subTitle" idx="1"/>
          </p:nvPr>
        </p:nvSpPr>
        <p:spPr>
          <a:xfrm>
            <a:off x="171449" y="750092"/>
            <a:ext cx="4822031" cy="165735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SzPts val="440"/>
              <a:buNone/>
            </a:pPr>
            <a:r>
              <a:rPr lang="en" sz="1040" dirty="0">
                <a:solidFill>
                  <a:srgbClr val="292929"/>
                </a:solidFill>
                <a:highlight>
                  <a:srgbClr val="FFFFFF"/>
                </a:highlight>
                <a:latin typeface="Arial"/>
                <a:ea typeface="Arial"/>
                <a:cs typeface="Arial"/>
                <a:sym typeface="Arial"/>
              </a:rPr>
              <a:t>The goal of Case Recommender is to integrate and facilitate the experiments and development of new recommender techniques for different domains. Our framework contains a recommender engine, that contains content-based, collaborative and hybrid filtering approaches for rating prediction and item recommendation scenarios. In addition, the framework contains ensemble and clustering algorithms, validation and evaluation metrics to improve and measure the quality of the recommendation.</a:t>
            </a:r>
            <a:endParaRPr sz="104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687</Words>
  <Application>Microsoft Office PowerPoint</Application>
  <PresentationFormat>On-screen Show (16:9)</PresentationFormat>
  <Paragraphs>27</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Maven Pro</vt:lpstr>
      <vt:lpstr>Nunito</vt:lpstr>
      <vt:lpstr>Georgia</vt:lpstr>
      <vt:lpstr>Courier New</vt:lpstr>
      <vt:lpstr>Momentum</vt:lpstr>
      <vt:lpstr>PowerPoint Presentation</vt:lpstr>
      <vt:lpstr>Abstract-</vt:lpstr>
      <vt:lpstr>PowerPoint Presentation</vt:lpstr>
      <vt:lpstr>PowerPoint Presentation</vt:lpstr>
      <vt:lpstr>PowerPoint Presentation</vt:lpstr>
      <vt:lpstr>Input Data-</vt:lpstr>
      <vt:lpstr>Case Study</vt:lpstr>
      <vt:lpstr>1)That when one builds a recommendation system, they go             for 2-3 approaches and result may vary, 2) but if you have a framework that includes most of the        algorithm and tools already, 3) he or she can see immediately with multiple algorithms       on how results are coming saves time and coding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Emranul Haque Raque</dc:creator>
  <cp:lastModifiedBy>Emranul Haque Raque</cp:lastModifiedBy>
  <cp:revision>4</cp:revision>
  <dcterms:modified xsi:type="dcterms:W3CDTF">2022-01-25T05:23:28Z</dcterms:modified>
</cp:coreProperties>
</file>