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0" r:id="rId1"/>
  </p:sldMasterIdLst>
  <p:sldIdLst>
    <p:sldId id="256" r:id="rId2"/>
    <p:sldId id="257" r:id="rId3"/>
    <p:sldId id="262" r:id="rId4"/>
    <p:sldId id="281" r:id="rId5"/>
    <p:sldId id="263" r:id="rId6"/>
    <p:sldId id="258" r:id="rId7"/>
    <p:sldId id="260" r:id="rId8"/>
    <p:sldId id="264" r:id="rId9"/>
    <p:sldId id="265" r:id="rId10"/>
    <p:sldId id="275" r:id="rId11"/>
    <p:sldId id="276" r:id="rId12"/>
    <p:sldId id="282" r:id="rId13"/>
    <p:sldId id="277" r:id="rId14"/>
    <p:sldId id="279" r:id="rId15"/>
    <p:sldId id="271" r:id="rId16"/>
    <p:sldId id="272" r:id="rId17"/>
    <p:sldId id="280" r:id="rId18"/>
    <p:sldId id="274" r:id="rId19"/>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967" autoAdjust="0"/>
  </p:normalViewPr>
  <p:slideViewPr>
    <p:cSldViewPr>
      <p:cViewPr>
        <p:scale>
          <a:sx n="116" d="100"/>
          <a:sy n="116" d="100"/>
        </p:scale>
        <p:origin x="49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09371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74611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B6F15528-21DE-4FAA-801E-634DDDAF4B2B}" type="slidenum">
              <a:rPr lang="en-US" smtClean="0"/>
              <a:t>‹#›</a:t>
            </a:fld>
            <a:endParaRPr lang="en-US"/>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92938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17142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B6F15528-21DE-4FAA-801E-634DDDAF4B2B}" type="slidenum">
              <a:rPr lang="en-US" smtClean="0"/>
              <a:t>‹#›</a:t>
            </a:fld>
            <a:endParaRPr lang="en-US"/>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23683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84671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93362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49259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26823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81787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51701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11/4/2022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95002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11/4/2022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5376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11/4/2022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50729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92889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50392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1D8BD707-D9CF-40AE-B4C6-C98DA3205C09}" type="datetimeFigureOut">
              <a:rPr lang="en-US" smtClean="0"/>
              <a:t>11/4/2022</a:t>
            </a:fld>
            <a:endParaRPr lang="en-US"/>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69690752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irjmets.com/uploadedfiles/paper/issue_6_june_2022/26642/final/fin_irj" TargetMode="External"/><Relationship Id="rId2" Type="http://schemas.openxmlformats.org/officeDocument/2006/relationships/hyperlink" Target="http://www.hindawi.com/journals/mpe/2019/4131378" TargetMode="External"/><Relationship Id="rId1" Type="http://schemas.openxmlformats.org/officeDocument/2006/relationships/slideLayout" Target="../slideLayouts/slideLayout2.xml"/><Relationship Id="rId4" Type="http://schemas.openxmlformats.org/officeDocument/2006/relationships/hyperlink" Target="http://www.irjmets.com/uploadedfiles/paper/issue_6_june_"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0" y="3240937"/>
            <a:ext cx="1370965" cy="586740"/>
          </a:xfrm>
          <a:custGeom>
            <a:avLst/>
            <a:gdLst/>
            <a:ahLst/>
            <a:cxnLst/>
            <a:rect l="l" t="t" r="r" b="b"/>
            <a:pathLst>
              <a:path w="1370965" h="586739">
                <a:moveTo>
                  <a:pt x="974540" y="586255"/>
                </a:moveTo>
                <a:lnTo>
                  <a:pt x="0" y="585746"/>
                </a:lnTo>
                <a:lnTo>
                  <a:pt x="0" y="0"/>
                </a:lnTo>
                <a:lnTo>
                  <a:pt x="974540" y="2331"/>
                </a:lnTo>
                <a:lnTo>
                  <a:pt x="1002650" y="9306"/>
                </a:lnTo>
                <a:lnTo>
                  <a:pt x="1007335" y="9306"/>
                </a:lnTo>
                <a:lnTo>
                  <a:pt x="1007335" y="12881"/>
                </a:lnTo>
                <a:lnTo>
                  <a:pt x="1363752" y="276731"/>
                </a:lnTo>
                <a:lnTo>
                  <a:pt x="1369022" y="285131"/>
                </a:lnTo>
                <a:lnTo>
                  <a:pt x="1370779" y="293852"/>
                </a:lnTo>
                <a:lnTo>
                  <a:pt x="1369022" y="301913"/>
                </a:lnTo>
                <a:lnTo>
                  <a:pt x="1363752" y="308330"/>
                </a:lnTo>
                <a:lnTo>
                  <a:pt x="1007335" y="575705"/>
                </a:lnTo>
                <a:lnTo>
                  <a:pt x="1002650" y="575705"/>
                </a:lnTo>
                <a:lnTo>
                  <a:pt x="1002650" y="579230"/>
                </a:lnTo>
                <a:lnTo>
                  <a:pt x="998258" y="581804"/>
                </a:lnTo>
                <a:lnTo>
                  <a:pt x="992109" y="584055"/>
                </a:lnTo>
                <a:lnTo>
                  <a:pt x="984203" y="585649"/>
                </a:lnTo>
                <a:lnTo>
                  <a:pt x="974540" y="586255"/>
                </a:lnTo>
                <a:close/>
              </a:path>
            </a:pathLst>
          </a:custGeom>
          <a:solidFill>
            <a:srgbClr val="A52F10"/>
          </a:solidFill>
        </p:spPr>
        <p:txBody>
          <a:bodyPr wrap="square" lIns="0" tIns="0" rIns="0" bIns="0" rtlCol="0"/>
          <a:lstStyle/>
          <a:p>
            <a:endParaRPr/>
          </a:p>
        </p:txBody>
      </p:sp>
      <p:sp>
        <p:nvSpPr>
          <p:cNvPr id="7" name="object 7"/>
          <p:cNvSpPr txBox="1"/>
          <p:nvPr/>
        </p:nvSpPr>
        <p:spPr>
          <a:xfrm>
            <a:off x="1418859" y="1365838"/>
            <a:ext cx="6684645" cy="452120"/>
          </a:xfrm>
          <a:prstGeom prst="rect">
            <a:avLst/>
          </a:prstGeom>
        </p:spPr>
        <p:txBody>
          <a:bodyPr vert="horz" wrap="square" lIns="0" tIns="12700" rIns="0" bIns="0" rtlCol="0">
            <a:spAutoFit/>
          </a:bodyPr>
          <a:lstStyle/>
          <a:p>
            <a:pPr marL="12700">
              <a:lnSpc>
                <a:spcPct val="100000"/>
              </a:lnSpc>
              <a:spcBef>
                <a:spcPts val="100"/>
              </a:spcBef>
            </a:pPr>
            <a:r>
              <a:rPr sz="2800" b="1" spc="-25" dirty="0">
                <a:solidFill>
                  <a:srgbClr val="420408"/>
                </a:solidFill>
                <a:latin typeface="Carlito"/>
                <a:cs typeface="Carlito"/>
              </a:rPr>
              <a:t>MULTISPECTRAL </a:t>
            </a:r>
            <a:r>
              <a:rPr sz="2800" b="1" spc="-35" dirty="0">
                <a:solidFill>
                  <a:srgbClr val="420408"/>
                </a:solidFill>
                <a:latin typeface="Carlito"/>
                <a:cs typeface="Carlito"/>
              </a:rPr>
              <a:t>SATELLITE </a:t>
            </a:r>
            <a:r>
              <a:rPr sz="2800" b="1" spc="-15" dirty="0">
                <a:solidFill>
                  <a:srgbClr val="420408"/>
                </a:solidFill>
                <a:latin typeface="Carlito"/>
                <a:cs typeface="Carlito"/>
              </a:rPr>
              <a:t>IMAGE</a:t>
            </a:r>
            <a:r>
              <a:rPr sz="2800" b="1" spc="30" dirty="0">
                <a:solidFill>
                  <a:srgbClr val="420408"/>
                </a:solidFill>
                <a:latin typeface="Carlito"/>
                <a:cs typeface="Carlito"/>
              </a:rPr>
              <a:t> </a:t>
            </a:r>
            <a:r>
              <a:rPr sz="2800" b="1" spc="-5" dirty="0">
                <a:solidFill>
                  <a:srgbClr val="420408"/>
                </a:solidFill>
                <a:latin typeface="Carlito"/>
                <a:cs typeface="Carlito"/>
              </a:rPr>
              <a:t>DEHAZING</a:t>
            </a:r>
            <a:endParaRPr sz="2800">
              <a:latin typeface="Carlito"/>
              <a:cs typeface="Carlito"/>
            </a:endParaRPr>
          </a:p>
        </p:txBody>
      </p:sp>
      <p:sp>
        <p:nvSpPr>
          <p:cNvPr id="8" name="object 8"/>
          <p:cNvSpPr txBox="1"/>
          <p:nvPr/>
        </p:nvSpPr>
        <p:spPr>
          <a:xfrm>
            <a:off x="3787391" y="1980394"/>
            <a:ext cx="155829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Presented</a:t>
            </a:r>
            <a:r>
              <a:rPr sz="1800" b="1" spc="-85" dirty="0">
                <a:latin typeface="Arial"/>
                <a:cs typeface="Arial"/>
              </a:rPr>
              <a:t> </a:t>
            </a:r>
            <a:r>
              <a:rPr sz="1800" b="1" spc="-5" dirty="0">
                <a:latin typeface="Arial"/>
                <a:cs typeface="Arial"/>
              </a:rPr>
              <a:t>By:</a:t>
            </a:r>
            <a:endParaRPr sz="1800" dirty="0">
              <a:latin typeface="Arial"/>
              <a:cs typeface="Arial"/>
            </a:endParaRPr>
          </a:p>
        </p:txBody>
      </p:sp>
      <p:sp>
        <p:nvSpPr>
          <p:cNvPr id="9" name="object 9"/>
          <p:cNvSpPr txBox="1"/>
          <p:nvPr/>
        </p:nvSpPr>
        <p:spPr>
          <a:xfrm>
            <a:off x="1941257" y="2529033"/>
            <a:ext cx="2479896" cy="1146468"/>
          </a:xfrm>
          <a:prstGeom prst="rect">
            <a:avLst/>
          </a:prstGeom>
        </p:spPr>
        <p:txBody>
          <a:bodyPr vert="horz" wrap="square" lIns="0" tIns="12700" rIns="0" bIns="0" rtlCol="0">
            <a:spAutoFit/>
          </a:bodyPr>
          <a:lstStyle/>
          <a:p>
            <a:pPr marL="12700" marR="5080">
              <a:spcBef>
                <a:spcPts val="100"/>
              </a:spcBef>
            </a:pPr>
            <a:r>
              <a:rPr lang="en-US" sz="1800" b="1" dirty="0">
                <a:latin typeface="Arial"/>
                <a:cs typeface="Arial"/>
              </a:rPr>
              <a:t>G </a:t>
            </a:r>
            <a:r>
              <a:rPr lang="en-US" b="1" spc="-5" dirty="0">
                <a:latin typeface="Arial"/>
                <a:cs typeface="Arial"/>
              </a:rPr>
              <a:t>Sai </a:t>
            </a:r>
            <a:r>
              <a:rPr lang="en-US" b="1" spc="-5" dirty="0" err="1">
                <a:latin typeface="Arial"/>
                <a:cs typeface="Arial"/>
              </a:rPr>
              <a:t>Avinash</a:t>
            </a:r>
            <a:r>
              <a:rPr lang="en-US" b="1" spc="-5" dirty="0">
                <a:latin typeface="Arial"/>
                <a:cs typeface="Arial"/>
              </a:rPr>
              <a:t> </a:t>
            </a:r>
            <a:endParaRPr lang="en-US" sz="1800" b="1" spc="-5" dirty="0">
              <a:latin typeface="Arial"/>
              <a:cs typeface="Arial"/>
            </a:endParaRPr>
          </a:p>
          <a:p>
            <a:pPr marL="12700" marR="5080">
              <a:lnSpc>
                <a:spcPct val="100000"/>
              </a:lnSpc>
              <a:spcBef>
                <a:spcPts val="100"/>
              </a:spcBef>
            </a:pPr>
            <a:r>
              <a:rPr sz="1800" b="1" spc="-5" dirty="0" err="1">
                <a:latin typeface="Arial"/>
                <a:cs typeface="Arial"/>
              </a:rPr>
              <a:t>Shaistha</a:t>
            </a:r>
            <a:r>
              <a:rPr sz="1800" b="1" spc="-5" dirty="0">
                <a:latin typeface="Arial"/>
                <a:cs typeface="Arial"/>
              </a:rPr>
              <a:t> </a:t>
            </a:r>
            <a:r>
              <a:rPr sz="1800" b="1" dirty="0">
                <a:latin typeface="Arial"/>
                <a:cs typeface="Arial"/>
              </a:rPr>
              <a:t>M  </a:t>
            </a:r>
            <a:endParaRPr lang="en-US" sz="1800" b="1" dirty="0">
              <a:latin typeface="Arial"/>
              <a:cs typeface="Arial"/>
            </a:endParaRPr>
          </a:p>
          <a:p>
            <a:pPr marL="12700" marR="5080">
              <a:lnSpc>
                <a:spcPct val="100000"/>
              </a:lnSpc>
              <a:spcBef>
                <a:spcPts val="100"/>
              </a:spcBef>
            </a:pPr>
            <a:r>
              <a:rPr lang="en-US" sz="1800" b="1" dirty="0">
                <a:latin typeface="Arial"/>
                <a:cs typeface="Arial"/>
              </a:rPr>
              <a:t>Naga </a:t>
            </a:r>
            <a:r>
              <a:rPr sz="1800" b="1" spc="-5" dirty="0">
                <a:latin typeface="Arial"/>
                <a:cs typeface="Arial"/>
              </a:rPr>
              <a:t>Kushal Ageeru  </a:t>
            </a:r>
            <a:r>
              <a:rPr sz="1800" b="1" spc="-5" dirty="0" err="1">
                <a:latin typeface="Arial"/>
                <a:cs typeface="Arial"/>
              </a:rPr>
              <a:t>Nishen</a:t>
            </a:r>
            <a:r>
              <a:rPr lang="en-US" sz="1800" b="1" spc="-5" dirty="0">
                <a:latin typeface="Arial"/>
                <a:cs typeface="Arial"/>
              </a:rPr>
              <a:t> </a:t>
            </a:r>
            <a:r>
              <a:rPr lang="en-US" sz="1800" b="1" spc="-5" dirty="0" err="1">
                <a:latin typeface="Arial"/>
                <a:cs typeface="Arial"/>
              </a:rPr>
              <a:t>Ganegoda</a:t>
            </a:r>
            <a:endParaRPr sz="1800" dirty="0">
              <a:latin typeface="Arial"/>
              <a:cs typeface="Arial"/>
            </a:endParaRPr>
          </a:p>
        </p:txBody>
      </p:sp>
      <p:sp>
        <p:nvSpPr>
          <p:cNvPr id="10" name="object 10"/>
          <p:cNvSpPr txBox="1"/>
          <p:nvPr/>
        </p:nvSpPr>
        <p:spPr>
          <a:xfrm>
            <a:off x="5029200" y="2529033"/>
            <a:ext cx="1492885" cy="1133644"/>
          </a:xfrm>
          <a:prstGeom prst="rect">
            <a:avLst/>
          </a:prstGeom>
        </p:spPr>
        <p:txBody>
          <a:bodyPr vert="horz" wrap="square" lIns="0" tIns="12700" rIns="0" bIns="0" rtlCol="0">
            <a:spAutoFit/>
          </a:bodyPr>
          <a:lstStyle/>
          <a:p>
            <a:pPr marL="43815">
              <a:spcBef>
                <a:spcPts val="100"/>
              </a:spcBef>
            </a:pPr>
            <a:r>
              <a:rPr lang="en-US" sz="1800" b="1" spc="-5" dirty="0">
                <a:latin typeface="Arial"/>
                <a:cs typeface="Arial"/>
              </a:rPr>
              <a:t>19BTRCR048</a:t>
            </a:r>
          </a:p>
          <a:p>
            <a:pPr marL="43815">
              <a:lnSpc>
                <a:spcPct val="100000"/>
              </a:lnSpc>
              <a:spcBef>
                <a:spcPts val="100"/>
              </a:spcBef>
            </a:pPr>
            <a:r>
              <a:rPr sz="1800" b="1" spc="-5" dirty="0">
                <a:latin typeface="Arial"/>
                <a:cs typeface="Arial"/>
              </a:rPr>
              <a:t>19BTRCR014</a:t>
            </a:r>
            <a:endParaRPr sz="1800" dirty="0">
              <a:latin typeface="Arial"/>
              <a:cs typeface="Arial"/>
            </a:endParaRPr>
          </a:p>
          <a:p>
            <a:pPr marL="43815">
              <a:lnSpc>
                <a:spcPct val="100000"/>
              </a:lnSpc>
            </a:pPr>
            <a:r>
              <a:rPr sz="1800" b="1" spc="-5" dirty="0">
                <a:latin typeface="Arial"/>
                <a:cs typeface="Arial"/>
              </a:rPr>
              <a:t>19BTRCR047</a:t>
            </a:r>
            <a:endParaRPr sz="1800" dirty="0">
              <a:latin typeface="Arial"/>
              <a:cs typeface="Arial"/>
            </a:endParaRPr>
          </a:p>
          <a:p>
            <a:pPr marL="43815">
              <a:lnSpc>
                <a:spcPct val="100000"/>
              </a:lnSpc>
            </a:pPr>
            <a:r>
              <a:rPr sz="1800" b="1" spc="-5" dirty="0">
                <a:latin typeface="Arial"/>
                <a:cs typeface="Arial"/>
              </a:rPr>
              <a:t>19BTRCR061</a:t>
            </a:r>
            <a:endParaRPr sz="1800" dirty="0">
              <a:latin typeface="Arial"/>
              <a:cs typeface="Arial"/>
            </a:endParaRPr>
          </a:p>
        </p:txBody>
      </p:sp>
      <p:sp>
        <p:nvSpPr>
          <p:cNvPr id="12" name="object 12"/>
          <p:cNvSpPr txBox="1"/>
          <p:nvPr/>
        </p:nvSpPr>
        <p:spPr>
          <a:xfrm>
            <a:off x="3211331" y="228034"/>
            <a:ext cx="3085482" cy="505267"/>
          </a:xfrm>
          <a:prstGeom prst="rect">
            <a:avLst/>
          </a:prstGeom>
        </p:spPr>
        <p:txBody>
          <a:bodyPr vert="horz" wrap="square" lIns="0" tIns="12700" rIns="0" bIns="0" rtlCol="0">
            <a:spAutoFit/>
          </a:bodyPr>
          <a:lstStyle/>
          <a:p>
            <a:pPr marL="12700">
              <a:lnSpc>
                <a:spcPct val="100000"/>
              </a:lnSpc>
              <a:spcBef>
                <a:spcPts val="100"/>
              </a:spcBef>
            </a:pPr>
            <a:r>
              <a:rPr lang="en-US" sz="3200" b="1" spc="-15" dirty="0">
                <a:solidFill>
                  <a:srgbClr val="3B3F42"/>
                </a:solidFill>
                <a:latin typeface="Roboto"/>
                <a:cs typeface="Roboto"/>
              </a:rPr>
              <a:t>First</a:t>
            </a:r>
            <a:r>
              <a:rPr sz="3200" b="1" spc="-55" dirty="0">
                <a:solidFill>
                  <a:srgbClr val="3B3F42"/>
                </a:solidFill>
                <a:latin typeface="Roboto"/>
                <a:cs typeface="Roboto"/>
              </a:rPr>
              <a:t> </a:t>
            </a:r>
            <a:r>
              <a:rPr sz="3200" b="1" spc="-10" dirty="0">
                <a:solidFill>
                  <a:srgbClr val="3B3F42"/>
                </a:solidFill>
                <a:latin typeface="Roboto"/>
                <a:cs typeface="Roboto"/>
              </a:rPr>
              <a:t>Review</a:t>
            </a:r>
            <a:endParaRPr sz="3200" b="1" dirty="0">
              <a:latin typeface="Roboto"/>
              <a:cs typeface="Roboto"/>
            </a:endParaRPr>
          </a:p>
        </p:txBody>
      </p:sp>
      <p:sp>
        <p:nvSpPr>
          <p:cNvPr id="13" name="Rectangle 12">
            <a:extLst>
              <a:ext uri="{FF2B5EF4-FFF2-40B4-BE49-F238E27FC236}">
                <a16:creationId xmlns:a16="http://schemas.microsoft.com/office/drawing/2014/main" id="{13C3C70E-D36F-3CB6-12A3-0512FBE1568F}"/>
              </a:ext>
            </a:extLst>
          </p:cNvPr>
          <p:cNvSpPr/>
          <p:nvPr/>
        </p:nvSpPr>
        <p:spPr>
          <a:xfrm>
            <a:off x="4038600" y="4342236"/>
            <a:ext cx="4847984" cy="523220"/>
          </a:xfrm>
          <a:prstGeom prst="rect">
            <a:avLst/>
          </a:prstGeom>
          <a:noFill/>
        </p:spPr>
        <p:txBody>
          <a:bodyPr wrap="square" lIns="91440" tIns="45720" rIns="91440" bIns="45720">
            <a:spAutoFit/>
          </a:bodyPr>
          <a:lstStyle/>
          <a:p>
            <a:pPr algn="ctr"/>
            <a:r>
              <a:rPr lang="en-US" sz="2800" b="1" cap="none" spc="0" dirty="0">
                <a:ln w="0"/>
                <a:solidFill>
                  <a:schemeClr val="tx1"/>
                </a:solidFill>
                <a:effectLst>
                  <a:outerShdw blurRad="38100" dist="19050" dir="2700000" algn="tl" rotWithShape="0">
                    <a:schemeClr val="dk1">
                      <a:alpha val="40000"/>
                    </a:schemeClr>
                  </a:outerShdw>
                </a:effectLst>
              </a:rPr>
              <a:t>Guide</a:t>
            </a:r>
            <a:r>
              <a:rPr lang="en-US" sz="2800" b="0" cap="none" spc="0" dirty="0">
                <a:ln w="0"/>
                <a:solidFill>
                  <a:schemeClr val="tx1"/>
                </a:solidFill>
                <a:effectLst>
                  <a:outerShdw blurRad="38100" dist="19050" dir="2700000" algn="tl" rotWithShape="0">
                    <a:schemeClr val="dk1">
                      <a:alpha val="40000"/>
                    </a:schemeClr>
                  </a:outerShdw>
                </a:effectLst>
              </a:rPr>
              <a:t> :</a:t>
            </a:r>
            <a:r>
              <a:rPr lang="en-US" sz="2800" b="0" cap="none" spc="0" dirty="0" err="1">
                <a:ln w="0"/>
                <a:solidFill>
                  <a:schemeClr val="tx1"/>
                </a:solidFill>
                <a:effectLst>
                  <a:outerShdw blurRad="38100" dist="19050" dir="2700000" algn="tl" rotWithShape="0">
                    <a:schemeClr val="dk1">
                      <a:alpha val="40000"/>
                    </a:schemeClr>
                  </a:outerShdw>
                </a:effectLst>
              </a:rPr>
              <a:t>Dr.M.John</a:t>
            </a:r>
            <a:r>
              <a:rPr lang="en-US" sz="2800" b="0" cap="none" spc="0" dirty="0">
                <a:ln w="0"/>
                <a:solidFill>
                  <a:schemeClr val="tx1"/>
                </a:solidFill>
                <a:effectLst>
                  <a:outerShdw blurRad="38100" dist="19050" dir="2700000" algn="tl" rotWithShape="0">
                    <a:schemeClr val="dk1">
                      <a:alpha val="40000"/>
                    </a:schemeClr>
                  </a:outerShdw>
                </a:effectLst>
              </a:rPr>
              <a:t> Basha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AFC786-602F-29B7-A457-C4875C20155C}"/>
              </a:ext>
            </a:extLst>
          </p:cNvPr>
          <p:cNvSpPr txBox="1"/>
          <p:nvPr/>
        </p:nvSpPr>
        <p:spPr>
          <a:xfrm>
            <a:off x="1447800" y="209551"/>
            <a:ext cx="7162800" cy="584775"/>
          </a:xfrm>
          <a:prstGeom prst="rect">
            <a:avLst/>
          </a:prstGeom>
          <a:noFill/>
        </p:spPr>
        <p:txBody>
          <a:bodyPr wrap="square" rtlCol="0">
            <a:spAutoFit/>
          </a:bodyPr>
          <a:lstStyle/>
          <a:p>
            <a:r>
              <a:rPr lang="en-US" sz="3200" dirty="0"/>
              <a:t>Existing Methods</a:t>
            </a:r>
          </a:p>
        </p:txBody>
      </p:sp>
      <p:sp>
        <p:nvSpPr>
          <p:cNvPr id="6" name="TextBox 5">
            <a:extLst>
              <a:ext uri="{FF2B5EF4-FFF2-40B4-BE49-F238E27FC236}">
                <a16:creationId xmlns:a16="http://schemas.microsoft.com/office/drawing/2014/main" id="{5BBE3A7C-D15C-6F59-5D6F-5415F13A99BC}"/>
              </a:ext>
            </a:extLst>
          </p:cNvPr>
          <p:cNvSpPr txBox="1"/>
          <p:nvPr/>
        </p:nvSpPr>
        <p:spPr>
          <a:xfrm>
            <a:off x="457200" y="1040547"/>
            <a:ext cx="8458200" cy="369332"/>
          </a:xfrm>
          <a:prstGeom prst="rect">
            <a:avLst/>
          </a:prstGeom>
          <a:noFill/>
        </p:spPr>
        <p:txBody>
          <a:bodyPr wrap="square">
            <a:spAutoFit/>
          </a:bodyPr>
          <a:lstStyle/>
          <a:p>
            <a:endParaRPr lang="en-US" b="1" dirty="0">
              <a:solidFill>
                <a:srgbClr val="333333"/>
              </a:solidFill>
              <a:latin typeface="Montserrat" panose="00000500000000000000" pitchFamily="2" charset="0"/>
            </a:endParaRPr>
          </a:p>
        </p:txBody>
      </p:sp>
      <p:sp>
        <p:nvSpPr>
          <p:cNvPr id="2" name="TextBox 1">
            <a:extLst>
              <a:ext uri="{FF2B5EF4-FFF2-40B4-BE49-F238E27FC236}">
                <a16:creationId xmlns:a16="http://schemas.microsoft.com/office/drawing/2014/main" id="{1E2115B9-541F-D8EF-7B48-187C0DE87D7C}"/>
              </a:ext>
            </a:extLst>
          </p:cNvPr>
          <p:cNvSpPr txBox="1"/>
          <p:nvPr/>
        </p:nvSpPr>
        <p:spPr>
          <a:xfrm>
            <a:off x="1066800" y="1409879"/>
            <a:ext cx="77724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Image Dehazing can be done various methods.</a:t>
            </a:r>
          </a:p>
          <a:p>
            <a:pPr marL="285750" indent="-285750">
              <a:buFont typeface="Arial" panose="020B0604020202020204" pitchFamily="34" charset="0"/>
              <a:buChar char="•"/>
            </a:pPr>
            <a:r>
              <a:rPr lang="en-US" dirty="0"/>
              <a:t>Methods can be classified as:</a:t>
            </a:r>
          </a:p>
          <a:p>
            <a:pPr marL="742950" lvl="1" indent="-285750">
              <a:buFont typeface="Arial" panose="020B0604020202020204" pitchFamily="34" charset="0"/>
              <a:buChar char="•"/>
            </a:pPr>
            <a:r>
              <a:rPr lang="en-US" dirty="0"/>
              <a:t>Neural networks </a:t>
            </a:r>
          </a:p>
          <a:p>
            <a:pPr marL="1200150" lvl="2" indent="-285750">
              <a:buFont typeface="Arial" panose="020B0604020202020204" pitchFamily="34" charset="0"/>
              <a:buChar char="•"/>
            </a:pPr>
            <a:r>
              <a:rPr lang="en-US" dirty="0"/>
              <a:t>CNN</a:t>
            </a:r>
          </a:p>
          <a:p>
            <a:pPr marL="1200150" lvl="2" indent="-285750">
              <a:buFont typeface="Arial" panose="020B0604020202020204" pitchFamily="34" charset="0"/>
              <a:buChar char="•"/>
            </a:pPr>
            <a:r>
              <a:rPr lang="en-US" dirty="0"/>
              <a:t>Back Projected Pyramid Net (BPP-net)</a:t>
            </a:r>
          </a:p>
          <a:p>
            <a:endParaRPr lang="en-US" dirty="0"/>
          </a:p>
          <a:p>
            <a:r>
              <a:rPr lang="en-US" dirty="0"/>
              <a:t>       Statistical Method</a:t>
            </a:r>
          </a:p>
          <a:p>
            <a:pPr marL="1200150" lvl="2" indent="-285750">
              <a:buFont typeface="Arial" panose="020B0604020202020204" pitchFamily="34" charset="0"/>
              <a:buChar char="•"/>
            </a:pPr>
            <a:r>
              <a:rPr lang="en-US" dirty="0"/>
              <a:t>Image enhancement</a:t>
            </a:r>
          </a:p>
          <a:p>
            <a:pPr marL="1200150" lvl="2" indent="-285750">
              <a:buFont typeface="Arial" panose="020B0604020202020204" pitchFamily="34" charset="0"/>
              <a:buChar char="•"/>
            </a:pPr>
            <a:r>
              <a:rPr lang="en-US" dirty="0"/>
              <a:t>Single image – DCP (dark channel prior)</a:t>
            </a:r>
          </a:p>
          <a:p>
            <a:pPr marL="1200150" lvl="2"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604BD1D8-C175-EE37-50ED-A1D1B4CFF660}"/>
              </a:ext>
            </a:extLst>
          </p:cNvPr>
          <p:cNvPicPr>
            <a:picLocks noChangeAspect="1"/>
          </p:cNvPicPr>
          <p:nvPr/>
        </p:nvPicPr>
        <p:blipFill>
          <a:blip r:embed="rId2"/>
          <a:stretch>
            <a:fillRect/>
          </a:stretch>
        </p:blipFill>
        <p:spPr>
          <a:xfrm>
            <a:off x="1318249" y="3181350"/>
            <a:ext cx="259102" cy="121931"/>
          </a:xfrm>
          <a:prstGeom prst="rect">
            <a:avLst/>
          </a:prstGeom>
        </p:spPr>
      </p:pic>
    </p:spTree>
    <p:extLst>
      <p:ext uri="{BB962C8B-B14F-4D97-AF65-F5344CB8AC3E}">
        <p14:creationId xmlns:p14="http://schemas.microsoft.com/office/powerpoint/2010/main" val="3817453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FDEEC6-A19F-59B4-F090-76F00170E360}"/>
              </a:ext>
            </a:extLst>
          </p:cNvPr>
          <p:cNvSpPr txBox="1"/>
          <p:nvPr/>
        </p:nvSpPr>
        <p:spPr>
          <a:xfrm>
            <a:off x="1371600" y="438150"/>
            <a:ext cx="4572000" cy="584775"/>
          </a:xfrm>
          <a:prstGeom prst="rect">
            <a:avLst/>
          </a:prstGeom>
          <a:noFill/>
        </p:spPr>
        <p:txBody>
          <a:bodyPr wrap="square">
            <a:spAutoFit/>
          </a:bodyPr>
          <a:lstStyle/>
          <a:p>
            <a:r>
              <a:rPr lang="en-US" sz="3200" b="1" dirty="0"/>
              <a:t>Proposed system</a:t>
            </a:r>
          </a:p>
        </p:txBody>
      </p:sp>
      <p:sp>
        <p:nvSpPr>
          <p:cNvPr id="2" name="Rectangle 1">
            <a:extLst>
              <a:ext uri="{FF2B5EF4-FFF2-40B4-BE49-F238E27FC236}">
                <a16:creationId xmlns:a16="http://schemas.microsoft.com/office/drawing/2014/main" id="{95E7CB41-F097-A8D9-3286-DB3BD43DA95A}"/>
              </a:ext>
            </a:extLst>
          </p:cNvPr>
          <p:cNvSpPr/>
          <p:nvPr/>
        </p:nvSpPr>
        <p:spPr>
          <a:xfrm>
            <a:off x="2530415" y="971550"/>
            <a:ext cx="4083170"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DARK CHANNEL PRIOR</a:t>
            </a:r>
          </a:p>
        </p:txBody>
      </p:sp>
      <p:sp>
        <p:nvSpPr>
          <p:cNvPr id="4" name="TextBox 3">
            <a:extLst>
              <a:ext uri="{FF2B5EF4-FFF2-40B4-BE49-F238E27FC236}">
                <a16:creationId xmlns:a16="http://schemas.microsoft.com/office/drawing/2014/main" id="{6F8A6CE0-1AEC-C36B-0D0E-A81F7DB27121}"/>
              </a:ext>
            </a:extLst>
          </p:cNvPr>
          <p:cNvSpPr txBox="1"/>
          <p:nvPr/>
        </p:nvSpPr>
        <p:spPr>
          <a:xfrm>
            <a:off x="228600" y="1494770"/>
            <a:ext cx="891540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Effective image prior-dark channel prior to remove haze from a single input image.</a:t>
            </a:r>
          </a:p>
          <a:p>
            <a:pPr marL="285750" indent="-285750">
              <a:buFont typeface="Arial" panose="020B0604020202020204" pitchFamily="34" charset="0"/>
              <a:buChar char="•"/>
            </a:pPr>
            <a:r>
              <a:rPr lang="en-US" sz="2000" dirty="0"/>
              <a:t>The dark channel prior is a kind of statistics of outdoor haze-free images.</a:t>
            </a:r>
          </a:p>
          <a:p>
            <a:pPr marL="285750" indent="-285750">
              <a:buFont typeface="Arial" panose="020B0604020202020204" pitchFamily="34" charset="0"/>
              <a:buChar char="•"/>
            </a:pPr>
            <a:r>
              <a:rPr lang="en-US" sz="2000" dirty="0"/>
              <a:t>Its is based on a key observation – most local patches in outdoor haze-free images contain some pixels whose intensity is very low in at least one color channel.</a:t>
            </a:r>
          </a:p>
        </p:txBody>
      </p:sp>
      <p:sp>
        <p:nvSpPr>
          <p:cNvPr id="9" name="TextBox 8">
            <a:extLst>
              <a:ext uri="{FF2B5EF4-FFF2-40B4-BE49-F238E27FC236}">
                <a16:creationId xmlns:a16="http://schemas.microsoft.com/office/drawing/2014/main" id="{5BDFC4D6-5934-4C1E-B501-F5E78570C8D4}"/>
              </a:ext>
            </a:extLst>
          </p:cNvPr>
          <p:cNvSpPr txBox="1"/>
          <p:nvPr/>
        </p:nvSpPr>
        <p:spPr>
          <a:xfrm>
            <a:off x="2438400" y="3943350"/>
            <a:ext cx="8610600" cy="400110"/>
          </a:xfrm>
          <a:prstGeom prst="rect">
            <a:avLst/>
          </a:prstGeom>
          <a:noFill/>
        </p:spPr>
        <p:txBody>
          <a:bodyPr wrap="square" rtlCol="0">
            <a:spAutoFit/>
          </a:bodyPr>
          <a:lstStyle/>
          <a:p>
            <a:r>
              <a:rPr lang="en-US" sz="2000" b="1" dirty="0"/>
              <a:t>Hazed Image = Image + Noise</a:t>
            </a:r>
          </a:p>
        </p:txBody>
      </p:sp>
    </p:spTree>
    <p:extLst>
      <p:ext uri="{BB962C8B-B14F-4D97-AF65-F5344CB8AC3E}">
        <p14:creationId xmlns:p14="http://schemas.microsoft.com/office/powerpoint/2010/main" val="4231002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0BDEC4-162F-2B0F-4402-76D298C238E1}"/>
              </a:ext>
            </a:extLst>
          </p:cNvPr>
          <p:cNvSpPr txBox="1"/>
          <p:nvPr/>
        </p:nvSpPr>
        <p:spPr>
          <a:xfrm>
            <a:off x="1442484" y="1657350"/>
            <a:ext cx="6673147" cy="1477328"/>
          </a:xfrm>
          <a:prstGeom prst="rect">
            <a:avLst/>
          </a:prstGeom>
          <a:noFill/>
        </p:spPr>
        <p:txBody>
          <a:bodyPr wrap="square">
            <a:spAutoFit/>
          </a:bodyPr>
          <a:lstStyle/>
          <a:p>
            <a:r>
              <a:rPr lang="en-US" b="1" dirty="0"/>
              <a:t>A widely used haze imaging formation model is present as:</a:t>
            </a:r>
          </a:p>
          <a:p>
            <a:r>
              <a:rPr lang="en-US" b="1" dirty="0"/>
              <a:t>             I(x) = J(x)t((x) + A(1 -t(x))</a:t>
            </a:r>
          </a:p>
          <a:p>
            <a:r>
              <a:rPr lang="en-US" b="1" dirty="0"/>
              <a:t>            J(x) haze free image, A : atmospheric light,</a:t>
            </a:r>
          </a:p>
          <a:p>
            <a:r>
              <a:rPr lang="en-US" b="1" dirty="0"/>
              <a:t>            1(x) : transmission t(x) = e-</a:t>
            </a:r>
            <a:r>
              <a:rPr lang="en-US" b="1" dirty="0" err="1"/>
              <a:t>Bg</a:t>
            </a:r>
            <a:r>
              <a:rPr lang="en-US" b="1" dirty="0"/>
              <a:t>(x)</a:t>
            </a:r>
          </a:p>
        </p:txBody>
      </p:sp>
      <p:pic>
        <p:nvPicPr>
          <p:cNvPr id="6" name="Picture 5">
            <a:extLst>
              <a:ext uri="{FF2B5EF4-FFF2-40B4-BE49-F238E27FC236}">
                <a16:creationId xmlns:a16="http://schemas.microsoft.com/office/drawing/2014/main" id="{81E16D70-9D45-8212-B88D-12D67BB77571}"/>
              </a:ext>
            </a:extLst>
          </p:cNvPr>
          <p:cNvPicPr>
            <a:picLocks noChangeAspect="1"/>
          </p:cNvPicPr>
          <p:nvPr/>
        </p:nvPicPr>
        <p:blipFill>
          <a:blip r:embed="rId2"/>
          <a:stretch>
            <a:fillRect/>
          </a:stretch>
        </p:blipFill>
        <p:spPr>
          <a:xfrm>
            <a:off x="2280685" y="3181186"/>
            <a:ext cx="4577316" cy="1944884"/>
          </a:xfrm>
          <a:prstGeom prst="rect">
            <a:avLst/>
          </a:prstGeom>
        </p:spPr>
      </p:pic>
      <p:sp>
        <p:nvSpPr>
          <p:cNvPr id="7" name="TextBox 6">
            <a:extLst>
              <a:ext uri="{FF2B5EF4-FFF2-40B4-BE49-F238E27FC236}">
                <a16:creationId xmlns:a16="http://schemas.microsoft.com/office/drawing/2014/main" id="{18C1C168-8AE1-921A-D645-C7FDB2002654}"/>
              </a:ext>
            </a:extLst>
          </p:cNvPr>
          <p:cNvSpPr txBox="1"/>
          <p:nvPr/>
        </p:nvSpPr>
        <p:spPr>
          <a:xfrm>
            <a:off x="1295400" y="314284"/>
            <a:ext cx="4033163" cy="581066"/>
          </a:xfrm>
          <a:prstGeom prst="rect">
            <a:avLst/>
          </a:prstGeom>
          <a:noFill/>
        </p:spPr>
        <p:txBody>
          <a:bodyPr wrap="square">
            <a:spAutoFit/>
          </a:bodyPr>
          <a:lstStyle/>
          <a:p>
            <a:r>
              <a:rPr lang="en-US" sz="3200" b="1" dirty="0"/>
              <a:t>Methodology</a:t>
            </a:r>
          </a:p>
        </p:txBody>
      </p:sp>
      <p:sp>
        <p:nvSpPr>
          <p:cNvPr id="8" name="Rectangle 7">
            <a:extLst>
              <a:ext uri="{FF2B5EF4-FFF2-40B4-BE49-F238E27FC236}">
                <a16:creationId xmlns:a16="http://schemas.microsoft.com/office/drawing/2014/main" id="{E0603050-A8B7-4E11-68F4-66B84204591D}"/>
              </a:ext>
            </a:extLst>
          </p:cNvPr>
          <p:cNvSpPr/>
          <p:nvPr/>
        </p:nvSpPr>
        <p:spPr>
          <a:xfrm>
            <a:off x="2057400" y="1195685"/>
            <a:ext cx="4572000"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DARK CHANNEL PRIOR (DCP)</a:t>
            </a:r>
          </a:p>
        </p:txBody>
      </p:sp>
    </p:spTree>
    <p:extLst>
      <p:ext uri="{BB962C8B-B14F-4D97-AF65-F5344CB8AC3E}">
        <p14:creationId xmlns:p14="http://schemas.microsoft.com/office/powerpoint/2010/main" val="2683835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4AC9C8-49FF-FA41-BD43-270053DA1102}"/>
              </a:ext>
            </a:extLst>
          </p:cNvPr>
          <p:cNvSpPr txBox="1"/>
          <p:nvPr/>
        </p:nvSpPr>
        <p:spPr>
          <a:xfrm>
            <a:off x="1295400" y="132081"/>
            <a:ext cx="6858000" cy="461665"/>
          </a:xfrm>
          <a:prstGeom prst="rect">
            <a:avLst/>
          </a:prstGeom>
          <a:noFill/>
        </p:spPr>
        <p:txBody>
          <a:bodyPr wrap="square">
            <a:spAutoFit/>
          </a:bodyPr>
          <a:lstStyle/>
          <a:p>
            <a:r>
              <a:rPr lang="en-US" sz="2400" b="1" dirty="0"/>
              <a:t>Image Dehazing using Dark Channel Prior</a:t>
            </a:r>
          </a:p>
        </p:txBody>
      </p:sp>
      <p:sp>
        <p:nvSpPr>
          <p:cNvPr id="10" name="Rectangle 9">
            <a:extLst>
              <a:ext uri="{FF2B5EF4-FFF2-40B4-BE49-F238E27FC236}">
                <a16:creationId xmlns:a16="http://schemas.microsoft.com/office/drawing/2014/main" id="{6DCB89C0-637E-3AF1-215A-1BA0479CC4F2}"/>
              </a:ext>
            </a:extLst>
          </p:cNvPr>
          <p:cNvSpPr/>
          <p:nvPr/>
        </p:nvSpPr>
        <p:spPr>
          <a:xfrm>
            <a:off x="1284767" y="661761"/>
            <a:ext cx="2971800" cy="46166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Haze Image</a:t>
            </a:r>
          </a:p>
        </p:txBody>
      </p:sp>
      <p:sp>
        <p:nvSpPr>
          <p:cNvPr id="12" name="Rectangle 11">
            <a:extLst>
              <a:ext uri="{FF2B5EF4-FFF2-40B4-BE49-F238E27FC236}">
                <a16:creationId xmlns:a16="http://schemas.microsoft.com/office/drawing/2014/main" id="{CF8EC732-06D7-009C-7718-BE32409DEF31}"/>
              </a:ext>
            </a:extLst>
          </p:cNvPr>
          <p:cNvSpPr/>
          <p:nvPr/>
        </p:nvSpPr>
        <p:spPr>
          <a:xfrm>
            <a:off x="1281223" y="2176582"/>
            <a:ext cx="2971800" cy="46166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Transmission Map</a:t>
            </a:r>
          </a:p>
        </p:txBody>
      </p:sp>
      <p:sp>
        <p:nvSpPr>
          <p:cNvPr id="13" name="Rectangle 12">
            <a:extLst>
              <a:ext uri="{FF2B5EF4-FFF2-40B4-BE49-F238E27FC236}">
                <a16:creationId xmlns:a16="http://schemas.microsoft.com/office/drawing/2014/main" id="{69AFB1F2-93AE-65D5-3D66-13B93E22D934}"/>
              </a:ext>
            </a:extLst>
          </p:cNvPr>
          <p:cNvSpPr/>
          <p:nvPr/>
        </p:nvSpPr>
        <p:spPr>
          <a:xfrm>
            <a:off x="1281223" y="4453829"/>
            <a:ext cx="2971800" cy="46166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Dehaze Image</a:t>
            </a:r>
          </a:p>
        </p:txBody>
      </p:sp>
      <p:sp>
        <p:nvSpPr>
          <p:cNvPr id="14" name="Rectangle 13">
            <a:extLst>
              <a:ext uri="{FF2B5EF4-FFF2-40B4-BE49-F238E27FC236}">
                <a16:creationId xmlns:a16="http://schemas.microsoft.com/office/drawing/2014/main" id="{6A771FD2-BFD2-3222-95E6-CD5D9E51C2D6}"/>
              </a:ext>
            </a:extLst>
          </p:cNvPr>
          <p:cNvSpPr/>
          <p:nvPr/>
        </p:nvSpPr>
        <p:spPr>
          <a:xfrm>
            <a:off x="1295400" y="3743176"/>
            <a:ext cx="2971800" cy="46166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Radiance Recovering</a:t>
            </a:r>
          </a:p>
        </p:txBody>
      </p:sp>
      <p:sp>
        <p:nvSpPr>
          <p:cNvPr id="15" name="Rectangle 14">
            <a:extLst>
              <a:ext uri="{FF2B5EF4-FFF2-40B4-BE49-F238E27FC236}">
                <a16:creationId xmlns:a16="http://schemas.microsoft.com/office/drawing/2014/main" id="{AABB9E3E-802E-9A85-02FD-AB3426C18EE9}"/>
              </a:ext>
            </a:extLst>
          </p:cNvPr>
          <p:cNvSpPr/>
          <p:nvPr/>
        </p:nvSpPr>
        <p:spPr>
          <a:xfrm>
            <a:off x="1295400" y="2963215"/>
            <a:ext cx="2971800" cy="46166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Refine Transmission Map</a:t>
            </a:r>
          </a:p>
        </p:txBody>
      </p:sp>
      <p:sp>
        <p:nvSpPr>
          <p:cNvPr id="17" name="Rectangle 16">
            <a:extLst>
              <a:ext uri="{FF2B5EF4-FFF2-40B4-BE49-F238E27FC236}">
                <a16:creationId xmlns:a16="http://schemas.microsoft.com/office/drawing/2014/main" id="{E5CFC298-F475-0FBE-D344-C189D25404B1}"/>
              </a:ext>
            </a:extLst>
          </p:cNvPr>
          <p:cNvSpPr/>
          <p:nvPr/>
        </p:nvSpPr>
        <p:spPr>
          <a:xfrm>
            <a:off x="1290083" y="1400928"/>
            <a:ext cx="2971800" cy="46166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Atmospheric Light estimation</a:t>
            </a:r>
          </a:p>
        </p:txBody>
      </p:sp>
      <p:cxnSp>
        <p:nvCxnSpPr>
          <p:cNvPr id="23" name="Straight Arrow Connector 22">
            <a:extLst>
              <a:ext uri="{FF2B5EF4-FFF2-40B4-BE49-F238E27FC236}">
                <a16:creationId xmlns:a16="http://schemas.microsoft.com/office/drawing/2014/main" id="{A2198489-5A9B-54FA-D487-F5AFA2385EE0}"/>
              </a:ext>
            </a:extLst>
          </p:cNvPr>
          <p:cNvCxnSpPr>
            <a:cxnSpLocks/>
            <a:stCxn id="10" idx="2"/>
            <a:endCxn id="17" idx="0"/>
          </p:cNvCxnSpPr>
          <p:nvPr/>
        </p:nvCxnSpPr>
        <p:spPr>
          <a:xfrm>
            <a:off x="2770667" y="1123426"/>
            <a:ext cx="5316" cy="277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56AF0A1-6ED0-743D-ADAB-BDAA67F64026}"/>
              </a:ext>
            </a:extLst>
          </p:cNvPr>
          <p:cNvCxnSpPr>
            <a:cxnSpLocks/>
          </p:cNvCxnSpPr>
          <p:nvPr/>
        </p:nvCxnSpPr>
        <p:spPr>
          <a:xfrm>
            <a:off x="2785477" y="1887348"/>
            <a:ext cx="5316" cy="277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BC824CC-E6D2-5B87-C940-C72A71B2D6A6}"/>
              </a:ext>
            </a:extLst>
          </p:cNvPr>
          <p:cNvCxnSpPr>
            <a:cxnSpLocks/>
          </p:cNvCxnSpPr>
          <p:nvPr/>
        </p:nvCxnSpPr>
        <p:spPr>
          <a:xfrm>
            <a:off x="2785477" y="2669775"/>
            <a:ext cx="5316" cy="277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A6052DE-DF95-B2A6-A7EB-B7F1563E940F}"/>
              </a:ext>
            </a:extLst>
          </p:cNvPr>
          <p:cNvCxnSpPr>
            <a:cxnSpLocks/>
          </p:cNvCxnSpPr>
          <p:nvPr/>
        </p:nvCxnSpPr>
        <p:spPr>
          <a:xfrm>
            <a:off x="2785477" y="3452020"/>
            <a:ext cx="5316" cy="277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6D246F-6DE3-466D-0949-41A8B001E3C7}"/>
              </a:ext>
            </a:extLst>
          </p:cNvPr>
          <p:cNvCxnSpPr>
            <a:cxnSpLocks/>
          </p:cNvCxnSpPr>
          <p:nvPr/>
        </p:nvCxnSpPr>
        <p:spPr>
          <a:xfrm>
            <a:off x="2780161" y="4229574"/>
            <a:ext cx="5316" cy="277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CF64F263-BE96-67C0-363B-0E15EA2AF2C5}"/>
              </a:ext>
            </a:extLst>
          </p:cNvPr>
          <p:cNvPicPr>
            <a:picLocks noChangeAspect="1"/>
          </p:cNvPicPr>
          <p:nvPr/>
        </p:nvPicPr>
        <p:blipFill>
          <a:blip r:embed="rId2"/>
          <a:stretch>
            <a:fillRect/>
          </a:stretch>
        </p:blipFill>
        <p:spPr>
          <a:xfrm>
            <a:off x="4572000" y="660000"/>
            <a:ext cx="4372043" cy="4255494"/>
          </a:xfrm>
          <a:prstGeom prst="rect">
            <a:avLst/>
          </a:prstGeom>
        </p:spPr>
      </p:pic>
    </p:spTree>
    <p:extLst>
      <p:ext uri="{BB962C8B-B14F-4D97-AF65-F5344CB8AC3E}">
        <p14:creationId xmlns:p14="http://schemas.microsoft.com/office/powerpoint/2010/main" val="4240474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06DE83-68AB-6019-F586-3055B7596955}"/>
              </a:ext>
            </a:extLst>
          </p:cNvPr>
          <p:cNvSpPr txBox="1"/>
          <p:nvPr/>
        </p:nvSpPr>
        <p:spPr>
          <a:xfrm>
            <a:off x="1447800" y="514350"/>
            <a:ext cx="4572000" cy="400110"/>
          </a:xfrm>
          <a:prstGeom prst="rect">
            <a:avLst/>
          </a:prstGeom>
          <a:noFill/>
        </p:spPr>
        <p:txBody>
          <a:bodyPr wrap="square">
            <a:spAutoFit/>
          </a:bodyPr>
          <a:lstStyle/>
          <a:p>
            <a:r>
              <a:rPr lang="en-US" sz="2000" b="1" dirty="0"/>
              <a:t>Work done so for (till first review)-</a:t>
            </a:r>
          </a:p>
        </p:txBody>
      </p:sp>
      <p:sp>
        <p:nvSpPr>
          <p:cNvPr id="8" name="TextBox 7">
            <a:extLst>
              <a:ext uri="{FF2B5EF4-FFF2-40B4-BE49-F238E27FC236}">
                <a16:creationId xmlns:a16="http://schemas.microsoft.com/office/drawing/2014/main" id="{0687CEA0-9261-8653-D5A9-0EF6A8292F3C}"/>
              </a:ext>
            </a:extLst>
          </p:cNvPr>
          <p:cNvSpPr txBox="1"/>
          <p:nvPr/>
        </p:nvSpPr>
        <p:spPr>
          <a:xfrm>
            <a:off x="1295400" y="1428751"/>
            <a:ext cx="7467600" cy="1631216"/>
          </a:xfrm>
          <a:prstGeom prst="rect">
            <a:avLst/>
          </a:prstGeom>
          <a:noFill/>
        </p:spPr>
        <p:txBody>
          <a:bodyPr wrap="square" rtlCol="0">
            <a:spAutoFit/>
          </a:bodyPr>
          <a:lstStyle/>
          <a:p>
            <a:pPr marL="285750" indent="-285750">
              <a:buFont typeface="Arial" panose="020B0604020202020204" pitchFamily="34" charset="0"/>
              <a:buChar char="•"/>
            </a:pPr>
            <a:r>
              <a:rPr lang="en-US" sz="2000" kern="1200" dirty="0">
                <a:solidFill>
                  <a:schemeClr val="tx1"/>
                </a:solidFill>
                <a:latin typeface="Arial Rounded MT Bold" panose="020F0704030504030204" pitchFamily="34" charset="0"/>
              </a:rPr>
              <a:t>We are done with selection of method to choose </a:t>
            </a:r>
          </a:p>
          <a:p>
            <a:pPr marL="285750" indent="-285750">
              <a:buFont typeface="Arial" panose="020B0604020202020204" pitchFamily="34" charset="0"/>
              <a:buChar char="•"/>
            </a:pPr>
            <a:endParaRPr lang="en-US" sz="2000" dirty="0">
              <a:latin typeface="Arial Rounded MT Bold" panose="020F0704030504030204" pitchFamily="34" charset="0"/>
            </a:endParaRPr>
          </a:p>
          <a:p>
            <a:pPr marL="285750" indent="-285750">
              <a:buFont typeface="Arial" panose="020B0604020202020204" pitchFamily="34" charset="0"/>
              <a:buChar char="•"/>
            </a:pPr>
            <a:r>
              <a:rPr lang="en-US" sz="2000" kern="1200" dirty="0">
                <a:solidFill>
                  <a:schemeClr val="tx1"/>
                </a:solidFill>
                <a:latin typeface="Arial Rounded MT Bold" panose="020F0704030504030204" pitchFamily="34" charset="0"/>
              </a:rPr>
              <a:t>We are at the stage of implementing and testing the code</a:t>
            </a:r>
          </a:p>
          <a:p>
            <a:pPr marL="285750" indent="-285750">
              <a:buFont typeface="Arial" panose="020B0604020202020204" pitchFamily="34" charset="0"/>
              <a:buChar char="•"/>
            </a:pPr>
            <a:endParaRPr lang="en-US" sz="2000" kern="1200" dirty="0">
              <a:solidFill>
                <a:schemeClr val="tx1"/>
              </a:solidFill>
              <a:latin typeface="Arial Rounded MT Bold" panose="020F0704030504030204" pitchFamily="34" charset="0"/>
            </a:endParaRPr>
          </a:p>
          <a:p>
            <a:pPr marL="285750" indent="-285750">
              <a:buFont typeface="Arial" panose="020B0604020202020204" pitchFamily="34" charset="0"/>
              <a:buChar char="•"/>
            </a:pPr>
            <a:r>
              <a:rPr lang="en-US" sz="2000" dirty="0">
                <a:latin typeface="Arial Rounded MT Bold" panose="020F0704030504030204" pitchFamily="34" charset="0"/>
              </a:rPr>
              <a:t>Heading towards application in the next review </a:t>
            </a:r>
            <a:endParaRPr lang="en-US" sz="2000" kern="12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3077158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82324" y="192860"/>
            <a:ext cx="5710555" cy="543560"/>
          </a:xfrm>
          <a:prstGeom prst="rect">
            <a:avLst/>
          </a:prstGeom>
        </p:spPr>
        <p:txBody>
          <a:bodyPr vert="horz" wrap="square" lIns="0" tIns="12700" rIns="0" bIns="0" rtlCol="0">
            <a:spAutoFit/>
          </a:bodyPr>
          <a:lstStyle/>
          <a:p>
            <a:pPr marL="12700">
              <a:lnSpc>
                <a:spcPct val="100000"/>
              </a:lnSpc>
              <a:spcBef>
                <a:spcPts val="100"/>
              </a:spcBef>
            </a:pPr>
            <a:r>
              <a:rPr sz="3400" spc="-20" dirty="0">
                <a:solidFill>
                  <a:srgbClr val="0070BF"/>
                </a:solidFill>
              </a:rPr>
              <a:t>Software/System</a:t>
            </a:r>
            <a:r>
              <a:rPr sz="3400" spc="-70" dirty="0">
                <a:solidFill>
                  <a:srgbClr val="0070BF"/>
                </a:solidFill>
              </a:rPr>
              <a:t> </a:t>
            </a:r>
            <a:r>
              <a:rPr sz="3400" spc="-15" dirty="0">
                <a:solidFill>
                  <a:srgbClr val="0070BF"/>
                </a:solidFill>
              </a:rPr>
              <a:t>Requirements</a:t>
            </a:r>
            <a:endParaRPr sz="3400"/>
          </a:p>
        </p:txBody>
      </p:sp>
      <p:sp>
        <p:nvSpPr>
          <p:cNvPr id="3" name="object 3"/>
          <p:cNvSpPr txBox="1"/>
          <p:nvPr/>
        </p:nvSpPr>
        <p:spPr>
          <a:xfrm>
            <a:off x="1455502" y="1173975"/>
            <a:ext cx="6414135" cy="2597150"/>
          </a:xfrm>
          <a:prstGeom prst="rect">
            <a:avLst/>
          </a:prstGeom>
        </p:spPr>
        <p:txBody>
          <a:bodyPr vert="horz" wrap="square" lIns="0" tIns="14605" rIns="0" bIns="0" rtlCol="0">
            <a:spAutoFit/>
          </a:bodyPr>
          <a:lstStyle/>
          <a:p>
            <a:pPr marL="12700">
              <a:lnSpc>
                <a:spcPts val="1920"/>
              </a:lnSpc>
              <a:spcBef>
                <a:spcPts val="115"/>
              </a:spcBef>
            </a:pPr>
            <a:r>
              <a:rPr sz="1650" b="1" dirty="0">
                <a:solidFill>
                  <a:srgbClr val="A52F10"/>
                </a:solidFill>
                <a:latin typeface="Arial"/>
                <a:cs typeface="Arial"/>
              </a:rPr>
              <a:t>□</a:t>
            </a:r>
            <a:r>
              <a:rPr sz="1650" b="1" u="heavy" dirty="0">
                <a:uFill>
                  <a:solidFill>
                    <a:srgbClr val="000000"/>
                  </a:solidFill>
                </a:uFill>
                <a:latin typeface="Times New Roman"/>
                <a:cs typeface="Times New Roman"/>
              </a:rPr>
              <a:t>System</a:t>
            </a:r>
            <a:r>
              <a:rPr sz="1650" b="1" u="heavy" spc="-5" dirty="0">
                <a:uFill>
                  <a:solidFill>
                    <a:srgbClr val="000000"/>
                  </a:solidFill>
                </a:uFill>
                <a:latin typeface="Times New Roman"/>
                <a:cs typeface="Times New Roman"/>
              </a:rPr>
              <a:t> requirements</a:t>
            </a:r>
            <a:endParaRPr sz="1650">
              <a:latin typeface="Times New Roman"/>
              <a:cs typeface="Times New Roman"/>
            </a:endParaRPr>
          </a:p>
          <a:p>
            <a:pPr marL="481965" indent="-302895">
              <a:lnSpc>
                <a:spcPts val="1864"/>
              </a:lnSpc>
              <a:buClr>
                <a:srgbClr val="A52F10"/>
              </a:buClr>
              <a:buFont typeface="Arial"/>
              <a:buChar char="•"/>
              <a:tabLst>
                <a:tab pos="481965" algn="l"/>
                <a:tab pos="482600" algn="l"/>
              </a:tabLst>
            </a:pPr>
            <a:r>
              <a:rPr sz="1650" dirty="0">
                <a:latin typeface="Times New Roman"/>
                <a:cs typeface="Times New Roman"/>
              </a:rPr>
              <a:t>Operating system :</a:t>
            </a:r>
            <a:r>
              <a:rPr sz="1650" spc="-30" dirty="0">
                <a:latin typeface="Times New Roman"/>
                <a:cs typeface="Times New Roman"/>
              </a:rPr>
              <a:t> </a:t>
            </a:r>
            <a:r>
              <a:rPr sz="1650" dirty="0">
                <a:latin typeface="Times New Roman"/>
                <a:cs typeface="Times New Roman"/>
              </a:rPr>
              <a:t>WINDOWS/LINUX/MAC</a:t>
            </a:r>
            <a:endParaRPr sz="1650">
              <a:latin typeface="Times New Roman"/>
              <a:cs typeface="Times New Roman"/>
            </a:endParaRPr>
          </a:p>
          <a:p>
            <a:pPr marL="481965" indent="-302895">
              <a:lnSpc>
                <a:spcPts val="1864"/>
              </a:lnSpc>
              <a:buClr>
                <a:srgbClr val="A52F10"/>
              </a:buClr>
              <a:buFont typeface="Arial"/>
              <a:buChar char="•"/>
              <a:tabLst>
                <a:tab pos="481965" algn="l"/>
                <a:tab pos="482600" algn="l"/>
              </a:tabLst>
            </a:pPr>
            <a:r>
              <a:rPr sz="1650" spc="5" dirty="0">
                <a:latin typeface="Times New Roman"/>
                <a:cs typeface="Times New Roman"/>
              </a:rPr>
              <a:t>RAM:</a:t>
            </a:r>
            <a:r>
              <a:rPr sz="1650" spc="-5" dirty="0">
                <a:latin typeface="Times New Roman"/>
                <a:cs typeface="Times New Roman"/>
              </a:rPr>
              <a:t> </a:t>
            </a:r>
            <a:r>
              <a:rPr sz="1650" spc="5" dirty="0">
                <a:latin typeface="Times New Roman"/>
                <a:cs typeface="Times New Roman"/>
              </a:rPr>
              <a:t>4-8GB</a:t>
            </a:r>
            <a:endParaRPr sz="1650">
              <a:latin typeface="Times New Roman"/>
              <a:cs typeface="Times New Roman"/>
            </a:endParaRPr>
          </a:p>
          <a:p>
            <a:pPr marL="481965" indent="-302895">
              <a:lnSpc>
                <a:spcPts val="1864"/>
              </a:lnSpc>
              <a:buClr>
                <a:srgbClr val="A52F10"/>
              </a:buClr>
              <a:buFont typeface="Arial"/>
              <a:buChar char="•"/>
              <a:tabLst>
                <a:tab pos="481965" algn="l"/>
                <a:tab pos="482600" algn="l"/>
              </a:tabLst>
            </a:pPr>
            <a:r>
              <a:rPr sz="1650" spc="5" dirty="0">
                <a:latin typeface="Times New Roman"/>
                <a:cs typeface="Times New Roman"/>
              </a:rPr>
              <a:t>80 GB</a:t>
            </a:r>
            <a:r>
              <a:rPr sz="1650" spc="-10" dirty="0">
                <a:latin typeface="Times New Roman"/>
                <a:cs typeface="Times New Roman"/>
              </a:rPr>
              <a:t> </a:t>
            </a:r>
            <a:r>
              <a:rPr sz="1650" spc="5" dirty="0">
                <a:latin typeface="Times New Roman"/>
                <a:cs typeface="Times New Roman"/>
              </a:rPr>
              <a:t>HDD</a:t>
            </a:r>
            <a:endParaRPr sz="1650">
              <a:latin typeface="Times New Roman"/>
              <a:cs typeface="Times New Roman"/>
            </a:endParaRPr>
          </a:p>
          <a:p>
            <a:pPr marL="481965" indent="-302895">
              <a:lnSpc>
                <a:spcPts val="1920"/>
              </a:lnSpc>
              <a:buClr>
                <a:srgbClr val="A52F10"/>
              </a:buClr>
              <a:buFont typeface="Arial"/>
              <a:buChar char="•"/>
              <a:tabLst>
                <a:tab pos="481965" algn="l"/>
                <a:tab pos="482600" algn="l"/>
              </a:tabLst>
            </a:pPr>
            <a:r>
              <a:rPr sz="1650" dirty="0">
                <a:latin typeface="Times New Roman"/>
                <a:cs typeface="Times New Roman"/>
              </a:rPr>
              <a:t>GPU:4GB(NVIDIA/AMD)</a:t>
            </a:r>
            <a:endParaRPr sz="1650">
              <a:latin typeface="Times New Roman"/>
              <a:cs typeface="Times New Roman"/>
            </a:endParaRPr>
          </a:p>
          <a:p>
            <a:pPr marL="12700">
              <a:lnSpc>
                <a:spcPct val="100000"/>
              </a:lnSpc>
              <a:spcBef>
                <a:spcPts val="815"/>
              </a:spcBef>
            </a:pPr>
            <a:r>
              <a:rPr sz="1650" b="1" spc="-5" dirty="0">
                <a:solidFill>
                  <a:srgbClr val="A52F10"/>
                </a:solidFill>
                <a:latin typeface="Arial"/>
                <a:cs typeface="Arial"/>
              </a:rPr>
              <a:t>□</a:t>
            </a:r>
            <a:r>
              <a:rPr sz="1650" b="1" u="heavy" spc="-5" dirty="0">
                <a:uFill>
                  <a:solidFill>
                    <a:srgbClr val="000000"/>
                  </a:solidFill>
                </a:uFill>
                <a:latin typeface="Times New Roman"/>
                <a:cs typeface="Times New Roman"/>
              </a:rPr>
              <a:t>Software </a:t>
            </a:r>
            <a:r>
              <a:rPr sz="1650" b="1" u="heavy" dirty="0">
                <a:uFill>
                  <a:solidFill>
                    <a:srgbClr val="000000"/>
                  </a:solidFill>
                </a:uFill>
                <a:latin typeface="Times New Roman"/>
                <a:cs typeface="Times New Roman"/>
              </a:rPr>
              <a:t>Requirements</a:t>
            </a:r>
            <a:endParaRPr sz="1650">
              <a:latin typeface="Times New Roman"/>
              <a:cs typeface="Times New Roman"/>
            </a:endParaRPr>
          </a:p>
          <a:p>
            <a:pPr marL="481965" indent="-302895">
              <a:lnSpc>
                <a:spcPts val="1920"/>
              </a:lnSpc>
              <a:spcBef>
                <a:spcPts val="820"/>
              </a:spcBef>
              <a:buClr>
                <a:srgbClr val="A52F10"/>
              </a:buClr>
              <a:buFont typeface="Arial"/>
              <a:buChar char="•"/>
              <a:tabLst>
                <a:tab pos="481965" algn="l"/>
                <a:tab pos="482600" algn="l"/>
              </a:tabLst>
            </a:pPr>
            <a:r>
              <a:rPr sz="1650" spc="-15" dirty="0">
                <a:latin typeface="Times New Roman"/>
                <a:cs typeface="Times New Roman"/>
              </a:rPr>
              <a:t>Visual</a:t>
            </a:r>
            <a:r>
              <a:rPr sz="1650" spc="-5" dirty="0">
                <a:latin typeface="Times New Roman"/>
                <a:cs typeface="Times New Roman"/>
              </a:rPr>
              <a:t> </a:t>
            </a:r>
            <a:r>
              <a:rPr sz="1650" dirty="0">
                <a:latin typeface="Times New Roman"/>
                <a:cs typeface="Times New Roman"/>
              </a:rPr>
              <a:t>studio</a:t>
            </a:r>
            <a:endParaRPr sz="1650">
              <a:latin typeface="Times New Roman"/>
              <a:cs typeface="Times New Roman"/>
            </a:endParaRPr>
          </a:p>
          <a:p>
            <a:pPr marL="481965" indent="-302895">
              <a:lnSpc>
                <a:spcPts val="1864"/>
              </a:lnSpc>
              <a:buClr>
                <a:srgbClr val="A52F10"/>
              </a:buClr>
              <a:buFont typeface="Arial"/>
              <a:buChar char="•"/>
              <a:tabLst>
                <a:tab pos="481965" algn="l"/>
                <a:tab pos="482600" algn="l"/>
              </a:tabLst>
            </a:pPr>
            <a:r>
              <a:rPr sz="1650" dirty="0">
                <a:solidFill>
                  <a:srgbClr val="3F3F3F"/>
                </a:solidFill>
                <a:latin typeface="Times New Roman"/>
                <a:cs typeface="Times New Roman"/>
              </a:rPr>
              <a:t>Python </a:t>
            </a:r>
            <a:r>
              <a:rPr sz="1650" spc="5" dirty="0">
                <a:solidFill>
                  <a:srgbClr val="3F3F3F"/>
                </a:solidFill>
                <a:latin typeface="Times New Roman"/>
                <a:cs typeface="Times New Roman"/>
              </a:rPr>
              <a:t>version 3 </a:t>
            </a:r>
            <a:r>
              <a:rPr sz="1650" dirty="0">
                <a:solidFill>
                  <a:srgbClr val="3F3F3F"/>
                </a:solidFill>
                <a:latin typeface="Times New Roman"/>
                <a:cs typeface="Times New Roman"/>
              </a:rPr>
              <a:t>and above</a:t>
            </a:r>
            <a:r>
              <a:rPr sz="1650" spc="-15" dirty="0">
                <a:solidFill>
                  <a:srgbClr val="3F3F3F"/>
                </a:solidFill>
                <a:latin typeface="Times New Roman"/>
                <a:cs typeface="Times New Roman"/>
              </a:rPr>
              <a:t> </a:t>
            </a:r>
            <a:r>
              <a:rPr sz="1650" spc="5" dirty="0">
                <a:solidFill>
                  <a:srgbClr val="3F3F3F"/>
                </a:solidFill>
                <a:latin typeface="Times New Roman"/>
                <a:cs typeface="Times New Roman"/>
              </a:rPr>
              <a:t>version</a:t>
            </a:r>
            <a:endParaRPr sz="1650">
              <a:latin typeface="Times New Roman"/>
              <a:cs typeface="Times New Roman"/>
            </a:endParaRPr>
          </a:p>
          <a:p>
            <a:pPr marL="481965" indent="-302895">
              <a:lnSpc>
                <a:spcPts val="1664"/>
              </a:lnSpc>
              <a:buClr>
                <a:srgbClr val="A52F10"/>
              </a:buClr>
              <a:buFont typeface="Arial"/>
              <a:buChar char="•"/>
              <a:tabLst>
                <a:tab pos="481965" algn="l"/>
                <a:tab pos="482600" algn="l"/>
              </a:tabLst>
            </a:pPr>
            <a:r>
              <a:rPr sz="1650" dirty="0">
                <a:solidFill>
                  <a:srgbClr val="3F3F3F"/>
                </a:solidFill>
                <a:latin typeface="Times New Roman"/>
                <a:cs typeface="Times New Roman"/>
              </a:rPr>
              <a:t>Java </a:t>
            </a:r>
            <a:r>
              <a:rPr sz="1650" spc="5" dirty="0">
                <a:solidFill>
                  <a:srgbClr val="3F3F3F"/>
                </a:solidFill>
                <a:latin typeface="Times New Roman"/>
                <a:cs typeface="Times New Roman"/>
              </a:rPr>
              <a:t>version</a:t>
            </a:r>
            <a:r>
              <a:rPr sz="1650" spc="-5" dirty="0">
                <a:solidFill>
                  <a:srgbClr val="3F3F3F"/>
                </a:solidFill>
                <a:latin typeface="Times New Roman"/>
                <a:cs typeface="Times New Roman"/>
              </a:rPr>
              <a:t> </a:t>
            </a:r>
            <a:r>
              <a:rPr sz="1650" spc="5" dirty="0">
                <a:solidFill>
                  <a:srgbClr val="3F3F3F"/>
                </a:solidFill>
                <a:latin typeface="Times New Roman"/>
                <a:cs typeface="Times New Roman"/>
              </a:rPr>
              <a:t>8</a:t>
            </a:r>
            <a:endParaRPr sz="1650">
              <a:latin typeface="Times New Roman"/>
              <a:cs typeface="Times New Roman"/>
            </a:endParaRPr>
          </a:p>
          <a:p>
            <a:pPr marL="481965" indent="-302895">
              <a:lnSpc>
                <a:spcPts val="1725"/>
              </a:lnSpc>
              <a:buClr>
                <a:srgbClr val="A52F10"/>
              </a:buClr>
              <a:buFont typeface="Arial"/>
              <a:buChar char="•"/>
              <a:tabLst>
                <a:tab pos="481965" algn="l"/>
                <a:tab pos="482600" algn="l"/>
              </a:tabLst>
            </a:pPr>
            <a:r>
              <a:rPr sz="1650" dirty="0">
                <a:solidFill>
                  <a:srgbClr val="3F3F3F"/>
                </a:solidFill>
                <a:latin typeface="Times New Roman"/>
                <a:cs typeface="Times New Roman"/>
              </a:rPr>
              <a:t>Python libraries </a:t>
            </a:r>
            <a:r>
              <a:rPr sz="1650" spc="5" dirty="0">
                <a:solidFill>
                  <a:srgbClr val="3F3F3F"/>
                </a:solidFill>
                <a:latin typeface="Times New Roman"/>
                <a:cs typeface="Times New Roman"/>
              </a:rPr>
              <a:t>( </a:t>
            </a:r>
            <a:r>
              <a:rPr sz="1650" spc="-15" dirty="0">
                <a:solidFill>
                  <a:srgbClr val="3F3F3F"/>
                </a:solidFill>
                <a:latin typeface="Times New Roman"/>
                <a:cs typeface="Times New Roman"/>
              </a:rPr>
              <a:t>Numpy, </a:t>
            </a:r>
            <a:r>
              <a:rPr sz="1650" spc="5" dirty="0">
                <a:solidFill>
                  <a:srgbClr val="3F3F3F"/>
                </a:solidFill>
                <a:latin typeface="Times New Roman"/>
                <a:cs typeface="Times New Roman"/>
              </a:rPr>
              <a:t>pandas, </a:t>
            </a:r>
            <a:r>
              <a:rPr sz="1650" dirty="0">
                <a:solidFill>
                  <a:srgbClr val="3F3F3F"/>
                </a:solidFill>
                <a:latin typeface="Times New Roman"/>
                <a:cs typeface="Times New Roman"/>
              </a:rPr>
              <a:t>sklearn, </a:t>
            </a:r>
            <a:r>
              <a:rPr sz="1650" spc="-20" dirty="0">
                <a:solidFill>
                  <a:srgbClr val="3F3F3F"/>
                </a:solidFill>
                <a:latin typeface="Times New Roman"/>
                <a:cs typeface="Times New Roman"/>
              </a:rPr>
              <a:t>scipy, </a:t>
            </a:r>
            <a:r>
              <a:rPr sz="1650" spc="5" dirty="0">
                <a:solidFill>
                  <a:srgbClr val="3F3F3F"/>
                </a:solidFill>
                <a:latin typeface="Times New Roman"/>
                <a:cs typeface="Times New Roman"/>
              </a:rPr>
              <a:t>keras,</a:t>
            </a:r>
            <a:r>
              <a:rPr sz="1650" spc="30" dirty="0">
                <a:solidFill>
                  <a:srgbClr val="3F3F3F"/>
                </a:solidFill>
                <a:latin typeface="Times New Roman"/>
                <a:cs typeface="Times New Roman"/>
              </a:rPr>
              <a:t> </a:t>
            </a:r>
            <a:r>
              <a:rPr sz="1650" spc="-10" dirty="0">
                <a:solidFill>
                  <a:srgbClr val="3F3F3F"/>
                </a:solidFill>
                <a:latin typeface="Times New Roman"/>
                <a:cs typeface="Times New Roman"/>
              </a:rPr>
              <a:t>TensorFlow).</a:t>
            </a:r>
            <a:endParaRPr sz="165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4146" y="191869"/>
            <a:ext cx="2815454" cy="566822"/>
          </a:xfrm>
          <a:prstGeom prst="rect">
            <a:avLst/>
          </a:prstGeom>
        </p:spPr>
        <p:txBody>
          <a:bodyPr vert="horz" wrap="square" lIns="0" tIns="12700" rIns="0" bIns="0" rtlCol="0">
            <a:spAutoFit/>
          </a:bodyPr>
          <a:lstStyle/>
          <a:p>
            <a:pPr marL="12700">
              <a:lnSpc>
                <a:spcPct val="100000"/>
              </a:lnSpc>
              <a:spcBef>
                <a:spcPts val="100"/>
              </a:spcBef>
            </a:pPr>
            <a:r>
              <a:rPr sz="3600" spc="-25" dirty="0"/>
              <a:t>References</a:t>
            </a:r>
            <a:endParaRPr sz="3600" dirty="0"/>
          </a:p>
        </p:txBody>
      </p:sp>
      <p:sp>
        <p:nvSpPr>
          <p:cNvPr id="3" name="object 3"/>
          <p:cNvSpPr txBox="1"/>
          <p:nvPr/>
        </p:nvSpPr>
        <p:spPr>
          <a:xfrm>
            <a:off x="837267" y="1011959"/>
            <a:ext cx="7919084" cy="3314700"/>
          </a:xfrm>
          <a:prstGeom prst="rect">
            <a:avLst/>
          </a:prstGeom>
        </p:spPr>
        <p:txBody>
          <a:bodyPr vert="horz" wrap="square" lIns="0" tIns="67310" rIns="0" bIns="0" rtlCol="0">
            <a:spAutoFit/>
          </a:bodyPr>
          <a:lstStyle/>
          <a:p>
            <a:pPr marL="378460" marR="85090" indent="-366395">
              <a:lnSpc>
                <a:spcPct val="80000"/>
              </a:lnSpc>
              <a:spcBef>
                <a:spcPts val="530"/>
              </a:spcBef>
              <a:buClr>
                <a:srgbClr val="A52F10"/>
              </a:buClr>
              <a:buFont typeface="Arial Black"/>
              <a:buChar char="□"/>
              <a:tabLst>
                <a:tab pos="377825" algn="l"/>
                <a:tab pos="379095" algn="l"/>
              </a:tabLst>
            </a:pPr>
            <a:r>
              <a:rPr sz="1800" dirty="0">
                <a:latin typeface="Times New Roman"/>
                <a:cs typeface="Times New Roman"/>
              </a:rPr>
              <a:t>[1.] </a:t>
            </a:r>
            <a:r>
              <a:rPr sz="1800" spc="-5" dirty="0">
                <a:latin typeface="Times New Roman"/>
                <a:cs typeface="Times New Roman"/>
              </a:rPr>
              <a:t>Liu J, </a:t>
            </a:r>
            <a:r>
              <a:rPr sz="1800" spc="-40" dirty="0">
                <a:latin typeface="Times New Roman"/>
                <a:cs typeface="Times New Roman"/>
              </a:rPr>
              <a:t>Wang </a:t>
            </a:r>
            <a:r>
              <a:rPr sz="1800" spc="-5" dirty="0">
                <a:latin typeface="Times New Roman"/>
                <a:cs typeface="Times New Roman"/>
              </a:rPr>
              <a:t>S, </a:t>
            </a:r>
            <a:r>
              <a:rPr sz="1800" spc="-40" dirty="0">
                <a:latin typeface="Times New Roman"/>
                <a:cs typeface="Times New Roman"/>
              </a:rPr>
              <a:t>Wang </a:t>
            </a:r>
            <a:r>
              <a:rPr sz="1800" spc="-5" dirty="0">
                <a:latin typeface="Times New Roman"/>
                <a:cs typeface="Times New Roman"/>
              </a:rPr>
              <a:t>X, Ju M, Zhang D. </a:t>
            </a:r>
            <a:r>
              <a:rPr sz="1800" dirty="0">
                <a:latin typeface="Times New Roman"/>
                <a:cs typeface="Times New Roman"/>
              </a:rPr>
              <a:t>A </a:t>
            </a:r>
            <a:r>
              <a:rPr sz="1800" spc="-5" dirty="0">
                <a:latin typeface="Times New Roman"/>
                <a:cs typeface="Times New Roman"/>
              </a:rPr>
              <a:t>Review </a:t>
            </a:r>
            <a:r>
              <a:rPr sz="1800" dirty="0">
                <a:latin typeface="Times New Roman"/>
                <a:cs typeface="Times New Roman"/>
              </a:rPr>
              <a:t>of </a:t>
            </a:r>
            <a:r>
              <a:rPr sz="1800" spc="-5" dirty="0">
                <a:latin typeface="Times New Roman"/>
                <a:cs typeface="Times New Roman"/>
              </a:rPr>
              <a:t>Remote Sensing</a:t>
            </a:r>
            <a:r>
              <a:rPr sz="1800" spc="-235" dirty="0">
                <a:latin typeface="Times New Roman"/>
                <a:cs typeface="Times New Roman"/>
              </a:rPr>
              <a:t> </a:t>
            </a:r>
            <a:r>
              <a:rPr sz="1800" dirty="0">
                <a:latin typeface="Times New Roman"/>
                <a:cs typeface="Times New Roman"/>
              </a:rPr>
              <a:t>Image  </a:t>
            </a:r>
            <a:r>
              <a:rPr sz="1800" spc="-5" dirty="0">
                <a:latin typeface="Times New Roman"/>
                <a:cs typeface="Times New Roman"/>
              </a:rPr>
              <a:t>Dehazing. Sensors </a:t>
            </a:r>
            <a:r>
              <a:rPr sz="1800" dirty="0">
                <a:latin typeface="Times New Roman"/>
                <a:cs typeface="Times New Roman"/>
              </a:rPr>
              <a:t>(Basel). 2021 </a:t>
            </a:r>
            <a:r>
              <a:rPr sz="1800" spc="-5" dirty="0">
                <a:latin typeface="Times New Roman"/>
                <a:cs typeface="Times New Roman"/>
              </a:rPr>
              <a:t>Jun 7;21(11):3926. </a:t>
            </a:r>
            <a:r>
              <a:rPr sz="1800" dirty="0">
                <a:latin typeface="Times New Roman"/>
                <a:cs typeface="Times New Roman"/>
              </a:rPr>
              <a:t>doi: </a:t>
            </a:r>
            <a:r>
              <a:rPr sz="1800" spc="-10" dirty="0">
                <a:latin typeface="Times New Roman"/>
                <a:cs typeface="Times New Roman"/>
              </a:rPr>
              <a:t>10.3390/s21113926.  </a:t>
            </a:r>
            <a:r>
              <a:rPr sz="1800" spc="-5" dirty="0">
                <a:latin typeface="Times New Roman"/>
                <a:cs typeface="Times New Roman"/>
              </a:rPr>
              <a:t>PMID: </a:t>
            </a:r>
            <a:r>
              <a:rPr sz="1800" dirty="0">
                <a:latin typeface="Times New Roman"/>
                <a:cs typeface="Times New Roman"/>
              </a:rPr>
              <a:t>34200320; </a:t>
            </a:r>
            <a:r>
              <a:rPr sz="1800" spc="-5" dirty="0">
                <a:latin typeface="Times New Roman"/>
                <a:cs typeface="Times New Roman"/>
              </a:rPr>
              <a:t>PMCID:</a:t>
            </a:r>
            <a:r>
              <a:rPr sz="1800" spc="-10" dirty="0">
                <a:latin typeface="Times New Roman"/>
                <a:cs typeface="Times New Roman"/>
              </a:rPr>
              <a:t> </a:t>
            </a:r>
            <a:r>
              <a:rPr sz="1800" spc="-5" dirty="0">
                <a:latin typeface="Times New Roman"/>
                <a:cs typeface="Times New Roman"/>
              </a:rPr>
              <a:t>PMC8201244.</a:t>
            </a:r>
            <a:endParaRPr sz="1800">
              <a:latin typeface="Times New Roman"/>
              <a:cs typeface="Times New Roman"/>
            </a:endParaRPr>
          </a:p>
          <a:p>
            <a:pPr marL="378460" marR="52069" indent="-366395">
              <a:lnSpc>
                <a:spcPct val="80000"/>
              </a:lnSpc>
              <a:spcBef>
                <a:spcPts val="1000"/>
              </a:spcBef>
              <a:buClr>
                <a:srgbClr val="A52F10"/>
              </a:buClr>
              <a:buFont typeface="Arial Black"/>
              <a:buChar char="□"/>
              <a:tabLst>
                <a:tab pos="377825" algn="l"/>
                <a:tab pos="379095" algn="l"/>
              </a:tabLst>
            </a:pPr>
            <a:r>
              <a:rPr sz="1800" dirty="0">
                <a:latin typeface="Times New Roman"/>
                <a:cs typeface="Times New Roman"/>
              </a:rPr>
              <a:t>[2.] </a:t>
            </a:r>
            <a:r>
              <a:rPr sz="1800" spc="-5" dirty="0">
                <a:latin typeface="Times New Roman"/>
                <a:cs typeface="Times New Roman"/>
              </a:rPr>
              <a:t>Z. He, C. Gong, </a:t>
            </a:r>
            <a:r>
              <a:rPr sz="1800" spc="-120" dirty="0">
                <a:latin typeface="Times New Roman"/>
                <a:cs typeface="Times New Roman"/>
              </a:rPr>
              <a:t>Y. </a:t>
            </a:r>
            <a:r>
              <a:rPr sz="1800" spc="-5" dirty="0">
                <a:latin typeface="Times New Roman"/>
                <a:cs typeface="Times New Roman"/>
              </a:rPr>
              <a:t>Hu and L. Li, "Remote Sensing </a:t>
            </a:r>
            <a:r>
              <a:rPr sz="1800" dirty="0">
                <a:latin typeface="Times New Roman"/>
                <a:cs typeface="Times New Roman"/>
              </a:rPr>
              <a:t>Image </a:t>
            </a:r>
            <a:r>
              <a:rPr sz="1800" spc="-5" dirty="0">
                <a:latin typeface="Times New Roman"/>
                <a:cs typeface="Times New Roman"/>
              </a:rPr>
              <a:t>Dehazing Based </a:t>
            </a:r>
            <a:r>
              <a:rPr sz="1800" dirty="0">
                <a:latin typeface="Times New Roman"/>
                <a:cs typeface="Times New Roman"/>
              </a:rPr>
              <a:t>on  </a:t>
            </a:r>
            <a:r>
              <a:rPr sz="1800" spc="-5" dirty="0">
                <a:latin typeface="Times New Roman"/>
                <a:cs typeface="Times New Roman"/>
              </a:rPr>
              <a:t>an Attention Convolutional Neural Network," in </a:t>
            </a:r>
            <a:r>
              <a:rPr sz="1800" i="1" dirty="0">
                <a:latin typeface="Times New Roman"/>
                <a:cs typeface="Times New Roman"/>
              </a:rPr>
              <a:t>IEEE </a:t>
            </a:r>
            <a:r>
              <a:rPr sz="1800" i="1" spc="-5" dirty="0">
                <a:latin typeface="Times New Roman"/>
                <a:cs typeface="Times New Roman"/>
              </a:rPr>
              <a:t>Access</a:t>
            </a:r>
            <a:r>
              <a:rPr sz="1800" spc="-5" dirty="0">
                <a:latin typeface="Times New Roman"/>
                <a:cs typeface="Times New Roman"/>
              </a:rPr>
              <a:t>, </a:t>
            </a:r>
            <a:r>
              <a:rPr sz="1800" dirty="0">
                <a:latin typeface="Times New Roman"/>
                <a:cs typeface="Times New Roman"/>
              </a:rPr>
              <a:t>vol. 10,</a:t>
            </a:r>
            <a:r>
              <a:rPr sz="1800" spc="-85" dirty="0">
                <a:latin typeface="Times New Roman"/>
                <a:cs typeface="Times New Roman"/>
              </a:rPr>
              <a:t> </a:t>
            </a:r>
            <a:r>
              <a:rPr sz="1800" dirty="0">
                <a:latin typeface="Times New Roman"/>
                <a:cs typeface="Times New Roman"/>
              </a:rPr>
              <a:t>pp.</a:t>
            </a:r>
            <a:endParaRPr sz="1800">
              <a:latin typeface="Times New Roman"/>
              <a:cs typeface="Times New Roman"/>
            </a:endParaRPr>
          </a:p>
          <a:p>
            <a:pPr marL="378460">
              <a:lnSpc>
                <a:spcPts val="1730"/>
              </a:lnSpc>
            </a:pPr>
            <a:r>
              <a:rPr sz="1800" dirty="0">
                <a:latin typeface="Times New Roman"/>
                <a:cs typeface="Times New Roman"/>
              </a:rPr>
              <a:t>68731-68739, 2022, doi:</a:t>
            </a:r>
            <a:r>
              <a:rPr sz="1800" spc="-5" dirty="0">
                <a:latin typeface="Times New Roman"/>
                <a:cs typeface="Times New Roman"/>
              </a:rPr>
              <a:t> 10.1109/ACCESS.2022.3185627.</a:t>
            </a:r>
            <a:endParaRPr sz="1800">
              <a:latin typeface="Times New Roman"/>
              <a:cs typeface="Times New Roman"/>
            </a:endParaRPr>
          </a:p>
          <a:p>
            <a:pPr marL="378460" marR="5080" indent="-366395">
              <a:lnSpc>
                <a:spcPct val="80000"/>
              </a:lnSpc>
              <a:spcBef>
                <a:spcPts val="1000"/>
              </a:spcBef>
              <a:buClr>
                <a:srgbClr val="A52F10"/>
              </a:buClr>
              <a:buFont typeface="Arial Black"/>
              <a:buChar char="□"/>
              <a:tabLst>
                <a:tab pos="377825" algn="l"/>
                <a:tab pos="379095" algn="l"/>
              </a:tabLst>
            </a:pPr>
            <a:r>
              <a:rPr sz="1800" dirty="0">
                <a:latin typeface="Times New Roman"/>
                <a:cs typeface="Times New Roman"/>
              </a:rPr>
              <a:t>[3.] </a:t>
            </a:r>
            <a:r>
              <a:rPr sz="1800" spc="-5" dirty="0">
                <a:latin typeface="Times New Roman"/>
                <a:cs typeface="Times New Roman"/>
              </a:rPr>
              <a:t>Hindawi. “Single Remote Sensing Multispectral </a:t>
            </a:r>
            <a:r>
              <a:rPr sz="1800" dirty="0">
                <a:latin typeface="Times New Roman"/>
                <a:cs typeface="Times New Roman"/>
              </a:rPr>
              <a:t>Image </a:t>
            </a:r>
            <a:r>
              <a:rPr sz="1800" spc="-5" dirty="0">
                <a:latin typeface="Times New Roman"/>
                <a:cs typeface="Times New Roman"/>
              </a:rPr>
              <a:t>Dehazing Based </a:t>
            </a:r>
            <a:r>
              <a:rPr sz="1800" dirty="0">
                <a:latin typeface="Times New Roman"/>
                <a:cs typeface="Times New Roman"/>
              </a:rPr>
              <a:t>on a  </a:t>
            </a:r>
            <a:r>
              <a:rPr sz="1800" spc="-5" dirty="0">
                <a:latin typeface="Times New Roman"/>
                <a:cs typeface="Times New Roman"/>
              </a:rPr>
              <a:t>Learning Framework.” Single Remote Sensing Multispectral </a:t>
            </a:r>
            <a:r>
              <a:rPr sz="1800" dirty="0">
                <a:latin typeface="Times New Roman"/>
                <a:cs typeface="Times New Roman"/>
              </a:rPr>
              <a:t>Image </a:t>
            </a:r>
            <a:r>
              <a:rPr sz="1800" spc="-5" dirty="0">
                <a:latin typeface="Times New Roman"/>
                <a:cs typeface="Times New Roman"/>
              </a:rPr>
              <a:t>Dehazing  Based </a:t>
            </a:r>
            <a:r>
              <a:rPr sz="1800" dirty="0">
                <a:latin typeface="Times New Roman"/>
                <a:cs typeface="Times New Roman"/>
              </a:rPr>
              <a:t>on a </a:t>
            </a:r>
            <a:r>
              <a:rPr sz="1800" spc="-5" dirty="0">
                <a:latin typeface="Times New Roman"/>
                <a:cs typeface="Times New Roman"/>
              </a:rPr>
              <a:t>Learning Framework,</a:t>
            </a:r>
            <a:r>
              <a:rPr sz="1800" spc="-5" dirty="0">
                <a:latin typeface="Times New Roman"/>
                <a:cs typeface="Times New Roman"/>
                <a:hlinkClick r:id="rId2"/>
              </a:rPr>
              <a:t> www.hindawi.com/journals/mpe/2019/4131378. </a:t>
            </a:r>
            <a:r>
              <a:rPr sz="1800" spc="-5" dirty="0">
                <a:latin typeface="Times New Roman"/>
                <a:cs typeface="Times New Roman"/>
              </a:rPr>
              <a:t> Accessed </a:t>
            </a:r>
            <a:r>
              <a:rPr sz="1800" dirty="0">
                <a:latin typeface="Times New Roman"/>
                <a:cs typeface="Times New Roman"/>
              </a:rPr>
              <a:t>22 </a:t>
            </a:r>
            <a:r>
              <a:rPr sz="1800" spc="-5" dirty="0">
                <a:latin typeface="Times New Roman"/>
                <a:cs typeface="Times New Roman"/>
              </a:rPr>
              <a:t>Sept.</a:t>
            </a:r>
            <a:r>
              <a:rPr sz="1800" spc="-10" dirty="0">
                <a:latin typeface="Times New Roman"/>
                <a:cs typeface="Times New Roman"/>
              </a:rPr>
              <a:t> </a:t>
            </a:r>
            <a:r>
              <a:rPr sz="1800" dirty="0">
                <a:latin typeface="Times New Roman"/>
                <a:cs typeface="Times New Roman"/>
              </a:rPr>
              <a:t>2022.</a:t>
            </a:r>
            <a:endParaRPr sz="1800">
              <a:latin typeface="Times New Roman"/>
              <a:cs typeface="Times New Roman"/>
            </a:endParaRPr>
          </a:p>
          <a:p>
            <a:pPr marL="378460" marR="41275" indent="-366395" algn="just">
              <a:lnSpc>
                <a:spcPct val="80000"/>
              </a:lnSpc>
              <a:spcBef>
                <a:spcPts val="1000"/>
              </a:spcBef>
              <a:buClr>
                <a:srgbClr val="A52F10"/>
              </a:buClr>
              <a:buFont typeface="Arial Black"/>
              <a:buChar char="□"/>
              <a:tabLst>
                <a:tab pos="379095" algn="l"/>
              </a:tabLst>
            </a:pPr>
            <a:r>
              <a:rPr sz="1800" spc="-5" dirty="0">
                <a:latin typeface="Times New Roman"/>
                <a:cs typeface="Times New Roman"/>
                <a:hlinkClick r:id="rId3"/>
              </a:rPr>
              <a:t>[4.]ww</a:t>
            </a:r>
            <a:r>
              <a:rPr sz="1800" spc="-5" dirty="0">
                <a:latin typeface="Times New Roman"/>
                <a:cs typeface="Times New Roman"/>
              </a:rPr>
              <a:t>w</a:t>
            </a:r>
            <a:r>
              <a:rPr sz="1800" spc="-5" dirty="0">
                <a:latin typeface="Times New Roman"/>
                <a:cs typeface="Times New Roman"/>
                <a:hlinkClick r:id="rId3"/>
              </a:rPr>
              <a:t>.irjmets.com/uploadedfiles/paper//issue_6_june_2022/26642/final/fin_irj </a:t>
            </a:r>
            <a:r>
              <a:rPr sz="1800" spc="-5" dirty="0">
                <a:latin typeface="Times New Roman"/>
                <a:cs typeface="Times New Roman"/>
                <a:hlinkClick r:id="rId4"/>
              </a:rPr>
              <a:t> mets1655902241.pdfhttps://ww</a:t>
            </a:r>
            <a:r>
              <a:rPr sz="1800" spc="-5" dirty="0">
                <a:latin typeface="Times New Roman"/>
                <a:cs typeface="Times New Roman"/>
              </a:rPr>
              <a:t>w</a:t>
            </a:r>
            <a:r>
              <a:rPr sz="1800" spc="-5" dirty="0">
                <a:latin typeface="Times New Roman"/>
                <a:cs typeface="Times New Roman"/>
                <a:hlinkClick r:id="rId4"/>
              </a:rPr>
              <a:t>.irjmets.com/uploadedfiles/paper//issue_6_june_ </a:t>
            </a:r>
            <a:r>
              <a:rPr sz="1800" spc="-5" dirty="0">
                <a:latin typeface="Times New Roman"/>
                <a:cs typeface="Times New Roman"/>
              </a:rPr>
              <a:t> </a:t>
            </a:r>
            <a:r>
              <a:rPr sz="1800" dirty="0">
                <a:latin typeface="Times New Roman"/>
                <a:cs typeface="Times New Roman"/>
              </a:rPr>
              <a:t>2022/26642/final/fin_irjmets1655902241.pdf.</a:t>
            </a:r>
            <a:endParaRPr sz="180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8A8F73-B17B-4D2D-BDDB-DC99A685A02E}"/>
              </a:ext>
            </a:extLst>
          </p:cNvPr>
          <p:cNvSpPr txBox="1"/>
          <p:nvPr/>
        </p:nvSpPr>
        <p:spPr>
          <a:xfrm>
            <a:off x="1828800" y="1733550"/>
            <a:ext cx="6172200" cy="1200329"/>
          </a:xfrm>
          <a:prstGeom prst="rect">
            <a:avLst/>
          </a:prstGeom>
          <a:noFill/>
        </p:spPr>
        <p:txBody>
          <a:bodyPr wrap="square" rtlCol="0">
            <a:spAutoFit/>
          </a:bodyPr>
          <a:lstStyle/>
          <a:p>
            <a:r>
              <a:rPr lang="en-US" sz="7200" dirty="0"/>
              <a:t>ANY QUERIES</a:t>
            </a:r>
          </a:p>
        </p:txBody>
      </p:sp>
    </p:spTree>
    <p:extLst>
      <p:ext uri="{BB962C8B-B14F-4D97-AF65-F5344CB8AC3E}">
        <p14:creationId xmlns:p14="http://schemas.microsoft.com/office/powerpoint/2010/main" val="3348380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1449" y="1945505"/>
            <a:ext cx="4826000" cy="1061720"/>
          </a:xfrm>
          <a:prstGeom prst="rect">
            <a:avLst/>
          </a:prstGeom>
        </p:spPr>
        <p:txBody>
          <a:bodyPr vert="horz" wrap="square" lIns="0" tIns="12700" rIns="0" bIns="0" rtlCol="0">
            <a:spAutoFit/>
          </a:bodyPr>
          <a:lstStyle/>
          <a:p>
            <a:pPr marL="12700">
              <a:lnSpc>
                <a:spcPct val="100000"/>
              </a:lnSpc>
              <a:spcBef>
                <a:spcPts val="100"/>
              </a:spcBef>
            </a:pPr>
            <a:r>
              <a:rPr sz="6800" b="0" spc="-15" dirty="0">
                <a:solidFill>
                  <a:srgbClr val="000000"/>
                </a:solidFill>
                <a:latin typeface="Gothic Uralic"/>
                <a:cs typeface="Gothic Uralic"/>
              </a:rPr>
              <a:t>THANK</a:t>
            </a:r>
            <a:r>
              <a:rPr sz="6800" b="0" spc="-95" dirty="0">
                <a:solidFill>
                  <a:srgbClr val="000000"/>
                </a:solidFill>
                <a:latin typeface="Gothic Uralic"/>
                <a:cs typeface="Gothic Uralic"/>
              </a:rPr>
              <a:t> </a:t>
            </a:r>
            <a:r>
              <a:rPr sz="6800" b="0" spc="-20" dirty="0">
                <a:solidFill>
                  <a:srgbClr val="000000"/>
                </a:solidFill>
                <a:latin typeface="Gothic Uralic"/>
                <a:cs typeface="Gothic Uralic"/>
              </a:rPr>
              <a:t>YOU</a:t>
            </a:r>
            <a:endParaRPr sz="6800">
              <a:latin typeface="Gothic Uralic"/>
              <a:cs typeface="Gothic Ural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57150"/>
            <a:ext cx="1658620" cy="519430"/>
          </a:xfrm>
          <a:prstGeom prst="rect">
            <a:avLst/>
          </a:prstGeom>
        </p:spPr>
        <p:txBody>
          <a:bodyPr vert="horz" wrap="square" lIns="0" tIns="17780" rIns="0" bIns="0" rtlCol="0">
            <a:spAutoFit/>
          </a:bodyPr>
          <a:lstStyle/>
          <a:p>
            <a:pPr marL="12700">
              <a:lnSpc>
                <a:spcPct val="100000"/>
              </a:lnSpc>
              <a:spcBef>
                <a:spcPts val="140"/>
              </a:spcBef>
            </a:pPr>
            <a:r>
              <a:rPr spc="10" dirty="0"/>
              <a:t>Overview</a:t>
            </a:r>
          </a:p>
        </p:txBody>
      </p:sp>
      <p:sp>
        <p:nvSpPr>
          <p:cNvPr id="3" name="object 3"/>
          <p:cNvSpPr txBox="1"/>
          <p:nvPr/>
        </p:nvSpPr>
        <p:spPr>
          <a:xfrm>
            <a:off x="1219200" y="514350"/>
            <a:ext cx="4921430" cy="4965462"/>
          </a:xfrm>
          <a:prstGeom prst="rect">
            <a:avLst/>
          </a:prstGeom>
        </p:spPr>
        <p:txBody>
          <a:bodyPr vert="horz" wrap="square" lIns="0" tIns="86360" rIns="0" bIns="0" rtlCol="0">
            <a:spAutoFit/>
          </a:bodyPr>
          <a:lstStyle/>
          <a:p>
            <a:pPr marL="429259" indent="-376555">
              <a:lnSpc>
                <a:spcPct val="100000"/>
              </a:lnSpc>
              <a:spcBef>
                <a:spcPts val="680"/>
              </a:spcBef>
              <a:buClr>
                <a:srgbClr val="A52F10"/>
              </a:buClr>
              <a:buFont typeface="Arial Black"/>
              <a:buChar char="□"/>
              <a:tabLst>
                <a:tab pos="429259" algn="l"/>
                <a:tab pos="429895" algn="l"/>
              </a:tabLst>
            </a:pPr>
            <a:r>
              <a:rPr sz="1800" spc="5" dirty="0">
                <a:solidFill>
                  <a:srgbClr val="3F3F3F"/>
                </a:solidFill>
                <a:latin typeface="Times New Roman"/>
                <a:cs typeface="Times New Roman"/>
              </a:rPr>
              <a:t>Introduction</a:t>
            </a:r>
            <a:endParaRPr sz="1800" dirty="0">
              <a:latin typeface="Times New Roman"/>
              <a:cs typeface="Times New Roman"/>
            </a:endParaRPr>
          </a:p>
          <a:p>
            <a:pPr marL="429259" indent="-376555">
              <a:lnSpc>
                <a:spcPct val="100000"/>
              </a:lnSpc>
              <a:spcBef>
                <a:spcPts val="590"/>
              </a:spcBef>
              <a:buClr>
                <a:srgbClr val="A52F10"/>
              </a:buClr>
              <a:buFont typeface="Arial Black"/>
              <a:buChar char="□"/>
              <a:tabLst>
                <a:tab pos="429259" algn="l"/>
                <a:tab pos="429895" algn="l"/>
              </a:tabLst>
            </a:pPr>
            <a:r>
              <a:rPr lang="en-US" sz="1800" dirty="0">
                <a:latin typeface="Times New Roman"/>
                <a:cs typeface="Times New Roman"/>
              </a:rPr>
              <a:t>What is </a:t>
            </a:r>
            <a:r>
              <a:rPr lang="en-US" sz="1800" dirty="0" err="1">
                <a:latin typeface="Times New Roman"/>
                <a:cs typeface="Times New Roman"/>
              </a:rPr>
              <a:t>Mutli</a:t>
            </a:r>
            <a:r>
              <a:rPr lang="en-US" sz="1800" dirty="0">
                <a:latin typeface="Times New Roman"/>
                <a:cs typeface="Times New Roman"/>
              </a:rPr>
              <a:t>-Spectral Image?</a:t>
            </a:r>
          </a:p>
          <a:p>
            <a:pPr marL="429259" indent="-376555">
              <a:lnSpc>
                <a:spcPct val="100000"/>
              </a:lnSpc>
              <a:spcBef>
                <a:spcPts val="590"/>
              </a:spcBef>
              <a:buClr>
                <a:srgbClr val="A52F10"/>
              </a:buClr>
              <a:buFont typeface="Arial Black"/>
              <a:buChar char="□"/>
              <a:tabLst>
                <a:tab pos="429259" algn="l"/>
                <a:tab pos="429895" algn="l"/>
              </a:tabLst>
            </a:pPr>
            <a:r>
              <a:rPr lang="en-US" dirty="0">
                <a:latin typeface="Times New Roman"/>
                <a:cs typeface="Times New Roman"/>
              </a:rPr>
              <a:t>Satellite Image Dehazing</a:t>
            </a:r>
          </a:p>
          <a:p>
            <a:pPr marL="429259" indent="-376555">
              <a:lnSpc>
                <a:spcPct val="100000"/>
              </a:lnSpc>
              <a:spcBef>
                <a:spcPts val="590"/>
              </a:spcBef>
              <a:buClr>
                <a:srgbClr val="A52F10"/>
              </a:buClr>
              <a:buFont typeface="Arial Black"/>
              <a:buChar char="□"/>
              <a:tabLst>
                <a:tab pos="429259" algn="l"/>
                <a:tab pos="429895" algn="l"/>
              </a:tabLst>
            </a:pPr>
            <a:r>
              <a:rPr lang="en-US" sz="1800" dirty="0">
                <a:latin typeface="Times New Roman"/>
                <a:cs typeface="Times New Roman"/>
              </a:rPr>
              <a:t>Problem Definition</a:t>
            </a:r>
          </a:p>
          <a:p>
            <a:pPr marL="429259" indent="-376555">
              <a:lnSpc>
                <a:spcPct val="100000"/>
              </a:lnSpc>
              <a:spcBef>
                <a:spcPts val="590"/>
              </a:spcBef>
              <a:buClr>
                <a:srgbClr val="A52F10"/>
              </a:buClr>
              <a:buFont typeface="Arial Black"/>
              <a:buChar char="□"/>
              <a:tabLst>
                <a:tab pos="429259" algn="l"/>
                <a:tab pos="429895" algn="l"/>
              </a:tabLst>
            </a:pPr>
            <a:r>
              <a:rPr lang="en-US" sz="1800" dirty="0">
                <a:latin typeface="Times New Roman"/>
                <a:cs typeface="Times New Roman"/>
              </a:rPr>
              <a:t> Abstract </a:t>
            </a:r>
          </a:p>
          <a:p>
            <a:pPr marL="429259" indent="-376555">
              <a:lnSpc>
                <a:spcPct val="100000"/>
              </a:lnSpc>
              <a:spcBef>
                <a:spcPts val="590"/>
              </a:spcBef>
              <a:buClr>
                <a:srgbClr val="A52F10"/>
              </a:buClr>
              <a:buFont typeface="Arial Black"/>
              <a:buChar char="□"/>
              <a:tabLst>
                <a:tab pos="429259" algn="l"/>
                <a:tab pos="429895" algn="l"/>
              </a:tabLst>
            </a:pPr>
            <a:r>
              <a:rPr lang="en-US" dirty="0">
                <a:latin typeface="Times New Roman"/>
                <a:cs typeface="Times New Roman"/>
              </a:rPr>
              <a:t>Literature  Survey </a:t>
            </a:r>
          </a:p>
          <a:p>
            <a:pPr marL="429259" indent="-376555">
              <a:lnSpc>
                <a:spcPct val="100000"/>
              </a:lnSpc>
              <a:spcBef>
                <a:spcPts val="590"/>
              </a:spcBef>
              <a:buClr>
                <a:srgbClr val="A52F10"/>
              </a:buClr>
              <a:buFont typeface="Arial Black"/>
              <a:buChar char="□"/>
              <a:tabLst>
                <a:tab pos="429259" algn="l"/>
                <a:tab pos="429895" algn="l"/>
              </a:tabLst>
            </a:pPr>
            <a:r>
              <a:rPr lang="en-US" dirty="0">
                <a:latin typeface="Times New Roman"/>
                <a:cs typeface="Times New Roman"/>
              </a:rPr>
              <a:t>Existing Methods </a:t>
            </a:r>
          </a:p>
          <a:p>
            <a:pPr marL="429259" indent="-376555">
              <a:lnSpc>
                <a:spcPct val="100000"/>
              </a:lnSpc>
              <a:spcBef>
                <a:spcPts val="590"/>
              </a:spcBef>
              <a:buClr>
                <a:srgbClr val="A52F10"/>
              </a:buClr>
              <a:buFont typeface="Arial Black"/>
              <a:buChar char="□"/>
              <a:tabLst>
                <a:tab pos="429259" algn="l"/>
                <a:tab pos="429895" algn="l"/>
              </a:tabLst>
            </a:pPr>
            <a:r>
              <a:rPr lang="en-US" dirty="0">
                <a:latin typeface="Times New Roman"/>
                <a:cs typeface="Times New Roman"/>
              </a:rPr>
              <a:t>Proposed System </a:t>
            </a:r>
          </a:p>
          <a:p>
            <a:pPr marL="429259" indent="-376555">
              <a:lnSpc>
                <a:spcPct val="100000"/>
              </a:lnSpc>
              <a:spcBef>
                <a:spcPts val="590"/>
              </a:spcBef>
              <a:buClr>
                <a:srgbClr val="A52F10"/>
              </a:buClr>
              <a:buFont typeface="Arial Black"/>
              <a:buChar char="□"/>
              <a:tabLst>
                <a:tab pos="429259" algn="l"/>
                <a:tab pos="429895" algn="l"/>
              </a:tabLst>
            </a:pPr>
            <a:r>
              <a:rPr lang="en-US" dirty="0">
                <a:latin typeface="Times New Roman"/>
                <a:cs typeface="Times New Roman"/>
              </a:rPr>
              <a:t>Methodology </a:t>
            </a:r>
          </a:p>
          <a:p>
            <a:pPr marL="429259" indent="-376555">
              <a:lnSpc>
                <a:spcPct val="100000"/>
              </a:lnSpc>
              <a:spcBef>
                <a:spcPts val="590"/>
              </a:spcBef>
              <a:buClr>
                <a:srgbClr val="A52F10"/>
              </a:buClr>
              <a:buFont typeface="Arial Black"/>
              <a:buChar char="□"/>
              <a:tabLst>
                <a:tab pos="429259" algn="l"/>
                <a:tab pos="429895" algn="l"/>
              </a:tabLst>
            </a:pPr>
            <a:r>
              <a:rPr lang="en-US" dirty="0">
                <a:latin typeface="Times New Roman"/>
                <a:cs typeface="Times New Roman"/>
              </a:rPr>
              <a:t>Work Done till now </a:t>
            </a:r>
          </a:p>
          <a:p>
            <a:pPr marL="429259" indent="-376555">
              <a:lnSpc>
                <a:spcPct val="100000"/>
              </a:lnSpc>
              <a:spcBef>
                <a:spcPts val="590"/>
              </a:spcBef>
              <a:buClr>
                <a:srgbClr val="A52F10"/>
              </a:buClr>
              <a:buFont typeface="Arial Black"/>
              <a:buChar char="□"/>
              <a:tabLst>
                <a:tab pos="429259" algn="l"/>
                <a:tab pos="429895" algn="l"/>
              </a:tabLst>
            </a:pPr>
            <a:r>
              <a:rPr lang="en-US" dirty="0">
                <a:latin typeface="Times New Roman"/>
                <a:cs typeface="Times New Roman"/>
              </a:rPr>
              <a:t>Software / Hardware requirements </a:t>
            </a:r>
          </a:p>
          <a:p>
            <a:pPr marL="429259" indent="-376555">
              <a:lnSpc>
                <a:spcPct val="100000"/>
              </a:lnSpc>
              <a:spcBef>
                <a:spcPts val="590"/>
              </a:spcBef>
              <a:buClr>
                <a:srgbClr val="A52F10"/>
              </a:buClr>
              <a:buFont typeface="Arial Black"/>
              <a:buChar char="□"/>
              <a:tabLst>
                <a:tab pos="429259" algn="l"/>
                <a:tab pos="429895" algn="l"/>
              </a:tabLst>
            </a:pPr>
            <a:r>
              <a:rPr lang="en-US" dirty="0">
                <a:latin typeface="Times New Roman"/>
                <a:cs typeface="Times New Roman"/>
              </a:rPr>
              <a:t>References </a:t>
            </a:r>
          </a:p>
          <a:p>
            <a:pPr marL="429259" indent="-376555">
              <a:lnSpc>
                <a:spcPct val="100000"/>
              </a:lnSpc>
              <a:spcBef>
                <a:spcPts val="590"/>
              </a:spcBef>
              <a:buClr>
                <a:srgbClr val="A52F10"/>
              </a:buClr>
              <a:buFont typeface="Arial Black"/>
              <a:buChar char="□"/>
              <a:tabLst>
                <a:tab pos="429259" algn="l"/>
                <a:tab pos="429895" algn="l"/>
              </a:tabLst>
            </a:pPr>
            <a:endParaRPr lang="en-US" sz="1800" dirty="0">
              <a:latin typeface="Times New Roman"/>
              <a:cs typeface="Times New Roman"/>
            </a:endParaRPr>
          </a:p>
          <a:p>
            <a:pPr marL="429259" indent="-376555">
              <a:lnSpc>
                <a:spcPct val="100000"/>
              </a:lnSpc>
              <a:spcBef>
                <a:spcPts val="590"/>
              </a:spcBef>
              <a:buClr>
                <a:srgbClr val="A52F10"/>
              </a:buClr>
              <a:buFont typeface="Arial Black"/>
              <a:buChar char="□"/>
              <a:tabLst>
                <a:tab pos="429259" algn="l"/>
                <a:tab pos="429895" algn="l"/>
              </a:tabLst>
            </a:pPr>
            <a:endParaRPr lang="en-US" sz="18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0162" y="177371"/>
            <a:ext cx="2993238" cy="574040"/>
          </a:xfrm>
          <a:prstGeom prst="rect">
            <a:avLst/>
          </a:prstGeom>
        </p:spPr>
        <p:txBody>
          <a:bodyPr vert="horz" wrap="square" lIns="0" tIns="12700" rIns="0" bIns="0" rtlCol="0">
            <a:spAutoFit/>
          </a:bodyPr>
          <a:lstStyle/>
          <a:p>
            <a:pPr marL="12700">
              <a:lnSpc>
                <a:spcPct val="100000"/>
              </a:lnSpc>
              <a:spcBef>
                <a:spcPts val="100"/>
              </a:spcBef>
            </a:pPr>
            <a:r>
              <a:rPr sz="3600" spc="-15" dirty="0"/>
              <a:t>Introduction</a:t>
            </a:r>
            <a:endParaRPr sz="3600" dirty="0"/>
          </a:p>
        </p:txBody>
      </p:sp>
      <p:sp>
        <p:nvSpPr>
          <p:cNvPr id="3" name="object 3"/>
          <p:cNvSpPr txBox="1"/>
          <p:nvPr/>
        </p:nvSpPr>
        <p:spPr>
          <a:xfrm>
            <a:off x="754414" y="1250744"/>
            <a:ext cx="7607934" cy="3635611"/>
          </a:xfrm>
          <a:prstGeom prst="rect">
            <a:avLst/>
          </a:prstGeom>
        </p:spPr>
        <p:txBody>
          <a:bodyPr vert="horz" wrap="square" lIns="0" tIns="44450" rIns="0" bIns="0" rtlCol="0">
            <a:spAutoFit/>
          </a:bodyPr>
          <a:lstStyle/>
          <a:p>
            <a:pPr marL="378460" marR="8890" indent="-366395" algn="just">
              <a:lnSpc>
                <a:spcPts val="2000"/>
              </a:lnSpc>
              <a:spcBef>
                <a:spcPts val="350"/>
              </a:spcBef>
              <a:buClr>
                <a:srgbClr val="A52F10"/>
              </a:buClr>
              <a:buFont typeface="Arial Black"/>
              <a:buChar char="□"/>
              <a:tabLst>
                <a:tab pos="379095" algn="l"/>
              </a:tabLst>
            </a:pPr>
            <a:r>
              <a:rPr sz="1850" dirty="0">
                <a:solidFill>
                  <a:srgbClr val="3F3F3F"/>
                </a:solidFill>
                <a:latin typeface="Times New Roman"/>
                <a:cs typeface="Times New Roman"/>
              </a:rPr>
              <a:t>In recent years </a:t>
            </a:r>
            <a:r>
              <a:rPr sz="1850" spc="-5" dirty="0">
                <a:solidFill>
                  <a:srgbClr val="3F3F3F"/>
                </a:solidFill>
                <a:latin typeface="Times New Roman"/>
                <a:cs typeface="Times New Roman"/>
              </a:rPr>
              <a:t>there </a:t>
            </a:r>
            <a:r>
              <a:rPr sz="1850" dirty="0">
                <a:solidFill>
                  <a:srgbClr val="3F3F3F"/>
                </a:solidFill>
                <a:latin typeface="Times New Roman"/>
                <a:cs typeface="Times New Roman"/>
              </a:rPr>
              <a:t>has been a growing </a:t>
            </a:r>
            <a:r>
              <a:rPr sz="1850" spc="-5" dirty="0">
                <a:solidFill>
                  <a:srgbClr val="3F3F3F"/>
                </a:solidFill>
                <a:latin typeface="Times New Roman"/>
                <a:cs typeface="Times New Roman"/>
              </a:rPr>
              <a:t>interest in </a:t>
            </a:r>
            <a:r>
              <a:rPr sz="1850" dirty="0">
                <a:solidFill>
                  <a:srgbClr val="3F3F3F"/>
                </a:solidFill>
                <a:latin typeface="Times New Roman"/>
                <a:cs typeface="Times New Roman"/>
              </a:rPr>
              <a:t>using </a:t>
            </a:r>
            <a:r>
              <a:rPr sz="1850" spc="-5" dirty="0">
                <a:solidFill>
                  <a:srgbClr val="3F3F3F"/>
                </a:solidFill>
                <a:latin typeface="Times New Roman"/>
                <a:cs typeface="Times New Roman"/>
              </a:rPr>
              <a:t>satellite imagery  </a:t>
            </a:r>
            <a:r>
              <a:rPr sz="1850" dirty="0">
                <a:solidFill>
                  <a:srgbClr val="3F3F3F"/>
                </a:solidFill>
                <a:latin typeface="Times New Roman"/>
                <a:cs typeface="Times New Roman"/>
              </a:rPr>
              <a:t>for </a:t>
            </a:r>
            <a:r>
              <a:rPr sz="1850" spc="-5" dirty="0">
                <a:solidFill>
                  <a:srgbClr val="3F3F3F"/>
                </a:solidFill>
                <a:latin typeface="Times New Roman"/>
                <a:cs typeface="Times New Roman"/>
              </a:rPr>
              <a:t>different tasks in modeling the earth, e.g. creating accurate maps. For   this to </a:t>
            </a:r>
            <a:r>
              <a:rPr sz="1850" dirty="0">
                <a:solidFill>
                  <a:srgbClr val="3F3F3F"/>
                </a:solidFill>
                <a:latin typeface="Times New Roman"/>
                <a:cs typeface="Times New Roman"/>
              </a:rPr>
              <a:t>be possible </a:t>
            </a:r>
            <a:r>
              <a:rPr sz="1850" spc="-5" dirty="0">
                <a:solidFill>
                  <a:srgbClr val="3F3F3F"/>
                </a:solidFill>
                <a:latin typeface="Times New Roman"/>
                <a:cs typeface="Times New Roman"/>
              </a:rPr>
              <a:t>the satellite images must </a:t>
            </a:r>
            <a:r>
              <a:rPr sz="1850" dirty="0">
                <a:solidFill>
                  <a:srgbClr val="3F3F3F"/>
                </a:solidFill>
                <a:latin typeface="Times New Roman"/>
                <a:cs typeface="Times New Roman"/>
              </a:rPr>
              <a:t>have a high </a:t>
            </a:r>
            <a:r>
              <a:rPr sz="1850" spc="-5" dirty="0">
                <a:solidFill>
                  <a:srgbClr val="3F3F3F"/>
                </a:solidFill>
                <a:latin typeface="Times New Roman"/>
                <a:cs typeface="Times New Roman"/>
              </a:rPr>
              <a:t>enough </a:t>
            </a:r>
            <a:r>
              <a:rPr sz="1850" dirty="0">
                <a:solidFill>
                  <a:srgbClr val="3F3F3F"/>
                </a:solidFill>
                <a:latin typeface="Times New Roman"/>
                <a:cs typeface="Times New Roman"/>
              </a:rPr>
              <a:t>resolution </a:t>
            </a:r>
            <a:r>
              <a:rPr sz="1850" spc="-5" dirty="0">
                <a:solidFill>
                  <a:srgbClr val="3F3F3F"/>
                </a:solidFill>
                <a:latin typeface="Times New Roman"/>
                <a:cs typeface="Times New Roman"/>
              </a:rPr>
              <a:t>to  </a:t>
            </a:r>
            <a:r>
              <a:rPr sz="1850" dirty="0">
                <a:solidFill>
                  <a:srgbClr val="3F3F3F"/>
                </a:solidFill>
                <a:latin typeface="Times New Roman"/>
                <a:cs typeface="Times New Roman"/>
              </a:rPr>
              <a:t>be </a:t>
            </a:r>
            <a:r>
              <a:rPr sz="1850" spc="-5" dirty="0">
                <a:solidFill>
                  <a:srgbClr val="3F3F3F"/>
                </a:solidFill>
                <a:latin typeface="Times New Roman"/>
                <a:cs typeface="Times New Roman"/>
              </a:rPr>
              <a:t>able to </a:t>
            </a:r>
            <a:r>
              <a:rPr sz="1850" dirty="0">
                <a:solidFill>
                  <a:srgbClr val="3F3F3F"/>
                </a:solidFill>
                <a:latin typeface="Times New Roman"/>
                <a:cs typeface="Times New Roman"/>
              </a:rPr>
              <a:t>detect </a:t>
            </a:r>
            <a:r>
              <a:rPr sz="1850" spc="-5" dirty="0">
                <a:solidFill>
                  <a:srgbClr val="3F3F3F"/>
                </a:solidFill>
                <a:latin typeface="Times New Roman"/>
                <a:cs typeface="Times New Roman"/>
              </a:rPr>
              <a:t>small</a:t>
            </a:r>
            <a:r>
              <a:rPr sz="1850" spc="-15" dirty="0">
                <a:solidFill>
                  <a:srgbClr val="3F3F3F"/>
                </a:solidFill>
                <a:latin typeface="Times New Roman"/>
                <a:cs typeface="Times New Roman"/>
              </a:rPr>
              <a:t> </a:t>
            </a:r>
            <a:r>
              <a:rPr sz="1850" dirty="0">
                <a:solidFill>
                  <a:srgbClr val="3F3F3F"/>
                </a:solidFill>
                <a:latin typeface="Times New Roman"/>
                <a:cs typeface="Times New Roman"/>
              </a:rPr>
              <a:t>details.</a:t>
            </a:r>
            <a:endParaRPr sz="1850" dirty="0">
              <a:latin typeface="Times New Roman"/>
              <a:cs typeface="Times New Roman"/>
            </a:endParaRPr>
          </a:p>
          <a:p>
            <a:pPr marL="378460" marR="5080" indent="-366395" algn="just">
              <a:lnSpc>
                <a:spcPts val="2000"/>
              </a:lnSpc>
              <a:spcBef>
                <a:spcPts val="990"/>
              </a:spcBef>
              <a:buClr>
                <a:srgbClr val="A52F10"/>
              </a:buClr>
              <a:buFont typeface="Arial Black"/>
              <a:buChar char="□"/>
              <a:tabLst>
                <a:tab pos="379095" algn="l"/>
              </a:tabLst>
            </a:pPr>
            <a:r>
              <a:rPr sz="1850" spc="-5" dirty="0">
                <a:solidFill>
                  <a:srgbClr val="3F3F3F"/>
                </a:solidFill>
                <a:latin typeface="Times New Roman"/>
                <a:cs typeface="Times New Roman"/>
              </a:rPr>
              <a:t>The </a:t>
            </a:r>
            <a:r>
              <a:rPr sz="1850" dirty="0">
                <a:solidFill>
                  <a:srgbClr val="3F3F3F"/>
                </a:solidFill>
                <a:latin typeface="Times New Roman"/>
                <a:cs typeface="Times New Roman"/>
              </a:rPr>
              <a:t>usability of </a:t>
            </a:r>
            <a:r>
              <a:rPr sz="1850" spc="-5" dirty="0">
                <a:solidFill>
                  <a:srgbClr val="3F3F3F"/>
                </a:solidFill>
                <a:latin typeface="Times New Roman"/>
                <a:cs typeface="Times New Roman"/>
              </a:rPr>
              <a:t>the images </a:t>
            </a:r>
            <a:r>
              <a:rPr sz="1850" dirty="0">
                <a:solidFill>
                  <a:srgbClr val="3F3F3F"/>
                </a:solidFill>
                <a:latin typeface="Times New Roman"/>
                <a:cs typeface="Times New Roman"/>
              </a:rPr>
              <a:t>does not only depend on </a:t>
            </a:r>
            <a:r>
              <a:rPr sz="1850" spc="-5" dirty="0">
                <a:solidFill>
                  <a:srgbClr val="3F3F3F"/>
                </a:solidFill>
                <a:latin typeface="Times New Roman"/>
                <a:cs typeface="Times New Roman"/>
              </a:rPr>
              <a:t>their </a:t>
            </a:r>
            <a:r>
              <a:rPr sz="1850" dirty="0">
                <a:solidFill>
                  <a:srgbClr val="3F3F3F"/>
                </a:solidFill>
                <a:latin typeface="Times New Roman"/>
                <a:cs typeface="Times New Roman"/>
              </a:rPr>
              <a:t>resolution but  heavily on </a:t>
            </a:r>
            <a:r>
              <a:rPr sz="1850" spc="-5" dirty="0">
                <a:solidFill>
                  <a:srgbClr val="3F3F3F"/>
                </a:solidFill>
                <a:latin typeface="Times New Roman"/>
                <a:cs typeface="Times New Roman"/>
              </a:rPr>
              <a:t>the </a:t>
            </a:r>
            <a:r>
              <a:rPr sz="1850" dirty="0">
                <a:solidFill>
                  <a:srgbClr val="3F3F3F"/>
                </a:solidFill>
                <a:latin typeface="Times New Roman"/>
                <a:cs typeface="Times New Roman"/>
              </a:rPr>
              <a:t>quality of </a:t>
            </a:r>
            <a:r>
              <a:rPr sz="1850" spc="-5" dirty="0">
                <a:solidFill>
                  <a:srgbClr val="3F3F3F"/>
                </a:solidFill>
                <a:latin typeface="Times New Roman"/>
                <a:cs typeface="Times New Roman"/>
              </a:rPr>
              <a:t>their content as</a:t>
            </a:r>
            <a:r>
              <a:rPr sz="1850" spc="-20" dirty="0">
                <a:solidFill>
                  <a:srgbClr val="3F3F3F"/>
                </a:solidFill>
                <a:latin typeface="Times New Roman"/>
                <a:cs typeface="Times New Roman"/>
              </a:rPr>
              <a:t> </a:t>
            </a:r>
            <a:r>
              <a:rPr sz="1850" spc="-5" dirty="0">
                <a:solidFill>
                  <a:srgbClr val="3F3F3F"/>
                </a:solidFill>
                <a:latin typeface="Times New Roman"/>
                <a:cs typeface="Times New Roman"/>
              </a:rPr>
              <a:t>well.</a:t>
            </a:r>
            <a:endParaRPr sz="1850" dirty="0">
              <a:latin typeface="Times New Roman"/>
              <a:cs typeface="Times New Roman"/>
            </a:endParaRPr>
          </a:p>
          <a:p>
            <a:pPr marL="378460" marR="8890" indent="-366395" algn="just">
              <a:lnSpc>
                <a:spcPts val="2000"/>
              </a:lnSpc>
              <a:spcBef>
                <a:spcPts val="994"/>
              </a:spcBef>
              <a:buClr>
                <a:srgbClr val="A52F10"/>
              </a:buClr>
              <a:buFont typeface="Arial Black"/>
              <a:buChar char="□"/>
              <a:tabLst>
                <a:tab pos="379095" algn="l"/>
              </a:tabLst>
            </a:pPr>
            <a:r>
              <a:rPr lang="en-IN" sz="1850" spc="-5" dirty="0">
                <a:solidFill>
                  <a:srgbClr val="3F3F3F"/>
                </a:solidFill>
                <a:latin typeface="Times New Roman"/>
                <a:cs typeface="Times New Roman"/>
              </a:rPr>
              <a:t>Noise particles include: </a:t>
            </a:r>
          </a:p>
          <a:p>
            <a:pPr marL="12065" marR="8890" algn="just">
              <a:lnSpc>
                <a:spcPts val="2000"/>
              </a:lnSpc>
              <a:spcBef>
                <a:spcPts val="994"/>
              </a:spcBef>
              <a:buClr>
                <a:srgbClr val="A52F10"/>
              </a:buClr>
              <a:tabLst>
                <a:tab pos="379095" algn="l"/>
              </a:tabLst>
            </a:pPr>
            <a:r>
              <a:rPr lang="en-IN" sz="1850" spc="-5" dirty="0">
                <a:solidFill>
                  <a:srgbClr val="3F3F3F"/>
                </a:solidFill>
                <a:latin typeface="Times New Roman"/>
                <a:cs typeface="Times New Roman"/>
              </a:rPr>
              <a:t>         -Smoke</a:t>
            </a:r>
          </a:p>
          <a:p>
            <a:pPr marL="12065" marR="8890" algn="just">
              <a:lnSpc>
                <a:spcPts val="2000"/>
              </a:lnSpc>
              <a:spcBef>
                <a:spcPts val="994"/>
              </a:spcBef>
              <a:buClr>
                <a:srgbClr val="A52F10"/>
              </a:buClr>
              <a:tabLst>
                <a:tab pos="379095" algn="l"/>
              </a:tabLst>
            </a:pPr>
            <a:r>
              <a:rPr lang="en-IN" sz="1850" spc="-5" dirty="0">
                <a:solidFill>
                  <a:srgbClr val="3F3F3F"/>
                </a:solidFill>
                <a:latin typeface="Times New Roman"/>
                <a:cs typeface="Times New Roman"/>
              </a:rPr>
              <a:t>		- Fog</a:t>
            </a:r>
          </a:p>
          <a:p>
            <a:pPr marL="12065" marR="8890" algn="just">
              <a:lnSpc>
                <a:spcPts val="2000"/>
              </a:lnSpc>
              <a:spcBef>
                <a:spcPts val="994"/>
              </a:spcBef>
              <a:buClr>
                <a:srgbClr val="A52F10"/>
              </a:buClr>
              <a:tabLst>
                <a:tab pos="379095" algn="l"/>
              </a:tabLst>
            </a:pPr>
            <a:r>
              <a:rPr lang="en-IN" sz="1850" spc="-5" dirty="0">
                <a:solidFill>
                  <a:srgbClr val="3F3F3F"/>
                </a:solidFill>
                <a:latin typeface="Times New Roman"/>
                <a:cs typeface="Times New Roman"/>
              </a:rPr>
              <a:t>		-Mist</a:t>
            </a:r>
          </a:p>
          <a:p>
            <a:pPr marL="12065" marR="8890" algn="just">
              <a:lnSpc>
                <a:spcPts val="2000"/>
              </a:lnSpc>
              <a:spcBef>
                <a:spcPts val="994"/>
              </a:spcBef>
              <a:buClr>
                <a:srgbClr val="A52F10"/>
              </a:buClr>
              <a:tabLst>
                <a:tab pos="379095" algn="l"/>
              </a:tabLst>
            </a:pPr>
            <a:r>
              <a:rPr lang="en-IN" sz="1850" spc="-5" dirty="0">
                <a:solidFill>
                  <a:srgbClr val="3F3F3F"/>
                </a:solidFill>
                <a:latin typeface="Times New Roman"/>
                <a:cs typeface="Times New Roman"/>
              </a:rPr>
              <a:t>	-Clouds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0446B-9081-F5BA-2E7A-C88F9C33CC72}"/>
              </a:ext>
            </a:extLst>
          </p:cNvPr>
          <p:cNvSpPr>
            <a:spLocks noGrp="1"/>
          </p:cNvSpPr>
          <p:nvPr>
            <p:ph type="title"/>
          </p:nvPr>
        </p:nvSpPr>
        <p:spPr/>
        <p:txBody>
          <a:bodyPr/>
          <a:lstStyle/>
          <a:p>
            <a:r>
              <a:rPr lang="en-US" dirty="0"/>
              <a:t>What is </a:t>
            </a:r>
            <a:r>
              <a:rPr lang="en-US" dirty="0" err="1"/>
              <a:t>Mutli</a:t>
            </a:r>
            <a:r>
              <a:rPr lang="en-US" dirty="0"/>
              <a:t>-Spectral Image?</a:t>
            </a:r>
          </a:p>
        </p:txBody>
      </p:sp>
      <p:pic>
        <p:nvPicPr>
          <p:cNvPr id="7" name="Picture 6">
            <a:extLst>
              <a:ext uri="{FF2B5EF4-FFF2-40B4-BE49-F238E27FC236}">
                <a16:creationId xmlns:a16="http://schemas.microsoft.com/office/drawing/2014/main" id="{C1C6F7B6-1D47-7216-ABBB-373EB3AE2B4A}"/>
              </a:ext>
            </a:extLst>
          </p:cNvPr>
          <p:cNvPicPr>
            <a:picLocks noChangeAspect="1"/>
          </p:cNvPicPr>
          <p:nvPr/>
        </p:nvPicPr>
        <p:blipFill>
          <a:blip r:embed="rId2"/>
          <a:stretch>
            <a:fillRect/>
          </a:stretch>
        </p:blipFill>
        <p:spPr>
          <a:xfrm>
            <a:off x="6400800" y="1200150"/>
            <a:ext cx="2539246" cy="3838995"/>
          </a:xfrm>
          <a:prstGeom prst="rect">
            <a:avLst/>
          </a:prstGeom>
        </p:spPr>
      </p:pic>
      <p:sp>
        <p:nvSpPr>
          <p:cNvPr id="8" name="TextBox 7">
            <a:extLst>
              <a:ext uri="{FF2B5EF4-FFF2-40B4-BE49-F238E27FC236}">
                <a16:creationId xmlns:a16="http://schemas.microsoft.com/office/drawing/2014/main" id="{8465A6A5-CB0D-C544-04FB-B1E3B51ED21C}"/>
              </a:ext>
            </a:extLst>
          </p:cNvPr>
          <p:cNvSpPr txBox="1"/>
          <p:nvPr/>
        </p:nvSpPr>
        <p:spPr>
          <a:xfrm>
            <a:off x="1066800" y="1418560"/>
            <a:ext cx="448901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Multispectral imaging is technology used by satellites to capture high intensity images from space.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is produced by IKONOS satellite sensor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enables us to </a:t>
            </a:r>
            <a:r>
              <a:rPr lang="en-US" dirty="0" err="1"/>
              <a:t>anlayse</a:t>
            </a:r>
            <a:r>
              <a:rPr lang="en-US" dirty="0"/>
              <a:t> the image deeply by channelizing into various channels.</a:t>
            </a:r>
          </a:p>
        </p:txBody>
      </p:sp>
    </p:spTree>
    <p:extLst>
      <p:ext uri="{BB962C8B-B14F-4D97-AF65-F5344CB8AC3E}">
        <p14:creationId xmlns:p14="http://schemas.microsoft.com/office/powerpoint/2010/main" val="95045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0162" y="177371"/>
            <a:ext cx="5660238" cy="566822"/>
          </a:xfrm>
          <a:prstGeom prst="rect">
            <a:avLst/>
          </a:prstGeom>
        </p:spPr>
        <p:txBody>
          <a:bodyPr vert="horz" wrap="square" lIns="0" tIns="12700" rIns="0" bIns="0" rtlCol="0">
            <a:spAutoFit/>
          </a:bodyPr>
          <a:lstStyle/>
          <a:p>
            <a:pPr marL="12700">
              <a:lnSpc>
                <a:spcPct val="100000"/>
              </a:lnSpc>
              <a:spcBef>
                <a:spcPts val="100"/>
              </a:spcBef>
            </a:pPr>
            <a:r>
              <a:rPr lang="en-US" sz="3600" spc="-15" dirty="0"/>
              <a:t>Satellite Image Dehazing</a:t>
            </a:r>
            <a:endParaRPr sz="3600" dirty="0"/>
          </a:p>
        </p:txBody>
      </p:sp>
      <p:sp>
        <p:nvSpPr>
          <p:cNvPr id="3" name="object 3"/>
          <p:cNvSpPr txBox="1"/>
          <p:nvPr/>
        </p:nvSpPr>
        <p:spPr>
          <a:xfrm>
            <a:off x="757079" y="1272537"/>
            <a:ext cx="7602220" cy="3327400"/>
          </a:xfrm>
          <a:prstGeom prst="rect">
            <a:avLst/>
          </a:prstGeom>
        </p:spPr>
        <p:txBody>
          <a:bodyPr vert="horz" wrap="square" lIns="0" tIns="12700" rIns="0" bIns="0" rtlCol="0">
            <a:spAutoFit/>
          </a:bodyPr>
          <a:lstStyle/>
          <a:p>
            <a:pPr marL="380365" marR="31750" indent="-368300" algn="just">
              <a:lnSpc>
                <a:spcPct val="100000"/>
              </a:lnSpc>
              <a:spcBef>
                <a:spcPts val="100"/>
              </a:spcBef>
              <a:buClr>
                <a:srgbClr val="A52F10"/>
              </a:buClr>
              <a:buFont typeface="Arial Black"/>
              <a:buChar char="□"/>
              <a:tabLst>
                <a:tab pos="381000" algn="l"/>
              </a:tabLst>
            </a:pPr>
            <a:r>
              <a:rPr sz="2000" dirty="0">
                <a:solidFill>
                  <a:srgbClr val="3F3F3F"/>
                </a:solidFill>
                <a:latin typeface="Times New Roman"/>
                <a:cs typeface="Times New Roman"/>
              </a:rPr>
              <a:t>A </a:t>
            </a:r>
            <a:r>
              <a:rPr sz="2000" spc="-5" dirty="0">
                <a:solidFill>
                  <a:srgbClr val="3F3F3F"/>
                </a:solidFill>
                <a:latin typeface="Times New Roman"/>
                <a:cs typeface="Times New Roman"/>
              </a:rPr>
              <a:t>multispectral image </a:t>
            </a:r>
            <a:r>
              <a:rPr sz="2000" dirty="0">
                <a:solidFill>
                  <a:srgbClr val="3F3F3F"/>
                </a:solidFill>
                <a:latin typeface="Times New Roman"/>
                <a:cs typeface="Times New Roman"/>
              </a:rPr>
              <a:t>dehazing </a:t>
            </a:r>
            <a:r>
              <a:rPr sz="2000" spc="-5" dirty="0">
                <a:solidFill>
                  <a:srgbClr val="3F3F3F"/>
                </a:solidFill>
                <a:latin typeface="Times New Roman"/>
                <a:cs typeface="Times New Roman"/>
              </a:rPr>
              <a:t>tries to improve interpretability in the  image </a:t>
            </a:r>
            <a:r>
              <a:rPr sz="2000" dirty="0">
                <a:solidFill>
                  <a:srgbClr val="3F3F3F"/>
                </a:solidFill>
                <a:latin typeface="Times New Roman"/>
                <a:cs typeface="Times New Roman"/>
              </a:rPr>
              <a:t>regions </a:t>
            </a:r>
            <a:r>
              <a:rPr sz="2000" spc="-10" dirty="0">
                <a:solidFill>
                  <a:srgbClr val="3F3F3F"/>
                </a:solidFill>
                <a:latin typeface="Times New Roman"/>
                <a:cs typeface="Times New Roman"/>
              </a:rPr>
              <a:t>affected </a:t>
            </a:r>
            <a:r>
              <a:rPr sz="2000" dirty="0">
                <a:solidFill>
                  <a:srgbClr val="3F3F3F"/>
                </a:solidFill>
                <a:latin typeface="Times New Roman"/>
                <a:cs typeface="Times New Roman"/>
              </a:rPr>
              <a:t>by </a:t>
            </a:r>
            <a:r>
              <a:rPr sz="2000" spc="-5" dirty="0">
                <a:solidFill>
                  <a:srgbClr val="3F3F3F"/>
                </a:solidFill>
                <a:latin typeface="Times New Roman"/>
                <a:cs typeface="Times New Roman"/>
              </a:rPr>
              <a:t>the </a:t>
            </a:r>
            <a:r>
              <a:rPr sz="2000" dirty="0">
                <a:solidFill>
                  <a:srgbClr val="3F3F3F"/>
                </a:solidFill>
                <a:latin typeface="Times New Roman"/>
                <a:cs typeface="Times New Roman"/>
              </a:rPr>
              <a:t>presence of haze during</a:t>
            </a:r>
            <a:r>
              <a:rPr sz="2000" spc="-20" dirty="0">
                <a:solidFill>
                  <a:srgbClr val="3F3F3F"/>
                </a:solidFill>
                <a:latin typeface="Times New Roman"/>
                <a:cs typeface="Times New Roman"/>
              </a:rPr>
              <a:t> </a:t>
            </a:r>
            <a:r>
              <a:rPr sz="2000" spc="-5" dirty="0">
                <a:solidFill>
                  <a:srgbClr val="3F3F3F"/>
                </a:solidFill>
                <a:latin typeface="Times New Roman"/>
                <a:cs typeface="Times New Roman"/>
              </a:rPr>
              <a:t>acquisition.</a:t>
            </a:r>
            <a:endParaRPr sz="2000" dirty="0">
              <a:latin typeface="Times New Roman"/>
              <a:cs typeface="Times New Roman"/>
            </a:endParaRPr>
          </a:p>
          <a:p>
            <a:pPr marL="380365" marR="5080" indent="-368300" algn="just">
              <a:lnSpc>
                <a:spcPct val="100000"/>
              </a:lnSpc>
              <a:spcBef>
                <a:spcPts val="1000"/>
              </a:spcBef>
              <a:buClr>
                <a:srgbClr val="A52F10"/>
              </a:buClr>
              <a:buFont typeface="Arial Black"/>
              <a:buChar char="□"/>
              <a:tabLst>
                <a:tab pos="381000" algn="l"/>
              </a:tabLst>
            </a:pPr>
            <a:r>
              <a:rPr sz="2000" dirty="0">
                <a:solidFill>
                  <a:srgbClr val="3F3F3F"/>
                </a:solidFill>
                <a:latin typeface="Times New Roman"/>
                <a:cs typeface="Times New Roman"/>
              </a:rPr>
              <a:t>In remote </a:t>
            </a:r>
            <a:r>
              <a:rPr sz="2000" spc="-5" dirty="0">
                <a:solidFill>
                  <a:srgbClr val="3F3F3F"/>
                </a:solidFill>
                <a:latin typeface="Times New Roman"/>
                <a:cs typeface="Times New Roman"/>
              </a:rPr>
              <a:t>sensing, </a:t>
            </a:r>
            <a:r>
              <a:rPr sz="2000" dirty="0">
                <a:solidFill>
                  <a:srgbClr val="3F3F3F"/>
                </a:solidFill>
                <a:latin typeface="Times New Roman"/>
                <a:cs typeface="Times New Roman"/>
              </a:rPr>
              <a:t>optical </a:t>
            </a:r>
            <a:r>
              <a:rPr sz="2000" spc="-5" dirty="0">
                <a:solidFill>
                  <a:srgbClr val="3F3F3F"/>
                </a:solidFill>
                <a:latin typeface="Times New Roman"/>
                <a:cs typeface="Times New Roman"/>
              </a:rPr>
              <a:t>multispectral satellite images </a:t>
            </a:r>
            <a:r>
              <a:rPr sz="2000" dirty="0">
                <a:solidFill>
                  <a:srgbClr val="3F3F3F"/>
                </a:solidFill>
                <a:latin typeface="Times New Roman"/>
                <a:cs typeface="Times New Roman"/>
              </a:rPr>
              <a:t>often </a:t>
            </a:r>
            <a:r>
              <a:rPr sz="2000" spc="-10" dirty="0">
                <a:solidFill>
                  <a:srgbClr val="3F3F3F"/>
                </a:solidFill>
                <a:latin typeface="Times New Roman"/>
                <a:cs typeface="Times New Roman"/>
              </a:rPr>
              <a:t>suffer  </a:t>
            </a:r>
            <a:r>
              <a:rPr sz="2000" dirty="0">
                <a:solidFill>
                  <a:srgbClr val="3F3F3F"/>
                </a:solidFill>
                <a:latin typeface="Times New Roman"/>
                <a:cs typeface="Times New Roman"/>
              </a:rPr>
              <a:t>from </a:t>
            </a:r>
            <a:r>
              <a:rPr sz="2000" spc="-5" dirty="0">
                <a:solidFill>
                  <a:srgbClr val="3F3F3F"/>
                </a:solidFill>
                <a:latin typeface="Times New Roman"/>
                <a:cs typeface="Times New Roman"/>
              </a:rPr>
              <a:t>the </a:t>
            </a:r>
            <a:r>
              <a:rPr sz="2000" dirty="0">
                <a:solidFill>
                  <a:srgbClr val="3F3F3F"/>
                </a:solidFill>
                <a:latin typeface="Times New Roman"/>
                <a:cs typeface="Times New Roman"/>
              </a:rPr>
              <a:t>presence of haze resulting </a:t>
            </a:r>
            <a:r>
              <a:rPr sz="2000" spc="-5" dirty="0">
                <a:solidFill>
                  <a:srgbClr val="3F3F3F"/>
                </a:solidFill>
                <a:latin typeface="Times New Roman"/>
                <a:cs typeface="Times New Roman"/>
              </a:rPr>
              <a:t>in </a:t>
            </a:r>
            <a:r>
              <a:rPr sz="2000" dirty="0">
                <a:solidFill>
                  <a:srgbClr val="3F3F3F"/>
                </a:solidFill>
                <a:latin typeface="Times New Roman"/>
                <a:cs typeface="Times New Roman"/>
              </a:rPr>
              <a:t>a </a:t>
            </a:r>
            <a:r>
              <a:rPr sz="2000" spc="-5" dirty="0">
                <a:solidFill>
                  <a:srgbClr val="3F3F3F"/>
                </a:solidFill>
                <a:latin typeface="Times New Roman"/>
                <a:cs typeface="Times New Roman"/>
              </a:rPr>
              <a:t>lack </a:t>
            </a:r>
            <a:r>
              <a:rPr sz="2000" dirty="0">
                <a:solidFill>
                  <a:srgbClr val="3F3F3F"/>
                </a:solidFill>
                <a:latin typeface="Times New Roman"/>
                <a:cs typeface="Times New Roman"/>
              </a:rPr>
              <a:t>of </a:t>
            </a:r>
            <a:r>
              <a:rPr sz="2000" spc="-5" dirty="0">
                <a:solidFill>
                  <a:srgbClr val="3F3F3F"/>
                </a:solidFill>
                <a:latin typeface="Times New Roman"/>
                <a:cs typeface="Times New Roman"/>
              </a:rPr>
              <a:t>contrast and </a:t>
            </a:r>
            <a:r>
              <a:rPr sz="2000" dirty="0">
                <a:solidFill>
                  <a:srgbClr val="3F3F3F"/>
                </a:solidFill>
                <a:latin typeface="Times New Roman"/>
                <a:cs typeface="Times New Roman"/>
              </a:rPr>
              <a:t>data  </a:t>
            </a:r>
            <a:r>
              <a:rPr sz="2000" spc="-5" dirty="0">
                <a:solidFill>
                  <a:srgbClr val="3F3F3F"/>
                </a:solidFill>
                <a:latin typeface="Times New Roman"/>
                <a:cs typeface="Times New Roman"/>
              </a:rPr>
              <a:t>interpretation.</a:t>
            </a:r>
            <a:endParaRPr sz="2000" dirty="0">
              <a:latin typeface="Times New Roman"/>
              <a:cs typeface="Times New Roman"/>
            </a:endParaRPr>
          </a:p>
          <a:p>
            <a:pPr marL="380365" marR="10160" indent="-368300" algn="just">
              <a:lnSpc>
                <a:spcPct val="100000"/>
              </a:lnSpc>
              <a:spcBef>
                <a:spcPts val="1000"/>
              </a:spcBef>
              <a:buClr>
                <a:srgbClr val="A52F10"/>
              </a:buClr>
              <a:buFont typeface="Arial Black"/>
              <a:buChar char="□"/>
              <a:tabLst>
                <a:tab pos="381000" algn="l"/>
              </a:tabLst>
            </a:pPr>
            <a:r>
              <a:rPr sz="2000" spc="-5" dirty="0">
                <a:solidFill>
                  <a:srgbClr val="3F3F3F"/>
                </a:solidFill>
                <a:latin typeface="Times New Roman"/>
                <a:cs typeface="Times New Roman"/>
              </a:rPr>
              <a:t>The </a:t>
            </a:r>
            <a:r>
              <a:rPr sz="2000" dirty="0">
                <a:solidFill>
                  <a:srgbClr val="3F3F3F"/>
                </a:solidFill>
                <a:latin typeface="Times New Roman"/>
                <a:cs typeface="Times New Roman"/>
              </a:rPr>
              <a:t>process of dehazing </a:t>
            </a:r>
            <a:r>
              <a:rPr sz="2000" spc="-5" dirty="0">
                <a:solidFill>
                  <a:srgbClr val="3F3F3F"/>
                </a:solidFill>
                <a:latin typeface="Times New Roman"/>
                <a:cs typeface="Times New Roman"/>
              </a:rPr>
              <a:t>tries to </a:t>
            </a:r>
            <a:r>
              <a:rPr sz="2000" dirty="0">
                <a:solidFill>
                  <a:srgbClr val="3F3F3F"/>
                </a:solidFill>
                <a:latin typeface="Times New Roman"/>
                <a:cs typeface="Times New Roman"/>
              </a:rPr>
              <a:t>recover </a:t>
            </a:r>
            <a:r>
              <a:rPr sz="2000" spc="-5" dirty="0">
                <a:solidFill>
                  <a:srgbClr val="3F3F3F"/>
                </a:solidFill>
                <a:latin typeface="Times New Roman"/>
                <a:cs typeface="Times New Roman"/>
              </a:rPr>
              <a:t>the information </a:t>
            </a:r>
            <a:r>
              <a:rPr sz="2000" spc="-10" dirty="0">
                <a:solidFill>
                  <a:srgbClr val="3F3F3F"/>
                </a:solidFill>
                <a:latin typeface="Times New Roman"/>
                <a:cs typeface="Times New Roman"/>
              </a:rPr>
              <a:t>affected </a:t>
            </a:r>
            <a:r>
              <a:rPr sz="2000" dirty="0">
                <a:solidFill>
                  <a:srgbClr val="3F3F3F"/>
                </a:solidFill>
                <a:latin typeface="Times New Roman"/>
                <a:cs typeface="Times New Roman"/>
              </a:rPr>
              <a:t>due  </a:t>
            </a:r>
            <a:r>
              <a:rPr sz="2000" spc="-5" dirty="0">
                <a:solidFill>
                  <a:srgbClr val="3F3F3F"/>
                </a:solidFill>
                <a:latin typeface="Times New Roman"/>
                <a:cs typeface="Times New Roman"/>
              </a:rPr>
              <a:t>to the </a:t>
            </a:r>
            <a:r>
              <a:rPr sz="2000" dirty="0">
                <a:solidFill>
                  <a:srgbClr val="3F3F3F"/>
                </a:solidFill>
                <a:latin typeface="Times New Roman"/>
                <a:cs typeface="Times New Roman"/>
              </a:rPr>
              <a:t>presence of haze </a:t>
            </a:r>
            <a:r>
              <a:rPr sz="2000" spc="-5" dirty="0">
                <a:solidFill>
                  <a:srgbClr val="3F3F3F"/>
                </a:solidFill>
                <a:latin typeface="Times New Roman"/>
                <a:cs typeface="Times New Roman"/>
              </a:rPr>
              <a:t>and therefore servers to increase the </a:t>
            </a:r>
            <a:r>
              <a:rPr sz="2000" dirty="0">
                <a:solidFill>
                  <a:srgbClr val="3F3F3F"/>
                </a:solidFill>
                <a:latin typeface="Times New Roman"/>
                <a:cs typeface="Times New Roman"/>
              </a:rPr>
              <a:t>data  </a:t>
            </a:r>
            <a:r>
              <a:rPr sz="2000" spc="-5" dirty="0">
                <a:solidFill>
                  <a:srgbClr val="3F3F3F"/>
                </a:solidFill>
                <a:latin typeface="Times New Roman"/>
                <a:cs typeface="Times New Roman"/>
              </a:rPr>
              <a:t>interpretation </a:t>
            </a:r>
            <a:r>
              <a:rPr sz="2000" dirty="0">
                <a:solidFill>
                  <a:srgbClr val="3F3F3F"/>
                </a:solidFill>
                <a:latin typeface="Times New Roman"/>
                <a:cs typeface="Times New Roman"/>
              </a:rPr>
              <a:t>for </a:t>
            </a:r>
            <a:r>
              <a:rPr sz="2000" spc="-5" dirty="0">
                <a:solidFill>
                  <a:srgbClr val="3F3F3F"/>
                </a:solidFill>
                <a:latin typeface="Times New Roman"/>
                <a:cs typeface="Times New Roman"/>
              </a:rPr>
              <a:t>manual </a:t>
            </a:r>
            <a:r>
              <a:rPr sz="2000" dirty="0">
                <a:solidFill>
                  <a:srgbClr val="3F3F3F"/>
                </a:solidFill>
                <a:latin typeface="Times New Roman"/>
                <a:cs typeface="Times New Roman"/>
              </a:rPr>
              <a:t>or </a:t>
            </a:r>
            <a:r>
              <a:rPr sz="2000" spc="-5" dirty="0">
                <a:solidFill>
                  <a:srgbClr val="3F3F3F"/>
                </a:solidFill>
                <a:latin typeface="Times New Roman"/>
                <a:cs typeface="Times New Roman"/>
              </a:rPr>
              <a:t>automated </a:t>
            </a:r>
            <a:r>
              <a:rPr sz="2000" dirty="0">
                <a:solidFill>
                  <a:srgbClr val="3F3F3F"/>
                </a:solidFill>
                <a:latin typeface="Times New Roman"/>
                <a:cs typeface="Times New Roman"/>
              </a:rPr>
              <a:t>operations. </a:t>
            </a:r>
            <a:r>
              <a:rPr sz="2000" spc="-5" dirty="0">
                <a:solidFill>
                  <a:srgbClr val="3F3F3F"/>
                </a:solidFill>
                <a:latin typeface="Times New Roman"/>
                <a:cs typeface="Times New Roman"/>
              </a:rPr>
              <a:t>Haze </a:t>
            </a:r>
            <a:r>
              <a:rPr sz="2000" dirty="0">
                <a:solidFill>
                  <a:srgbClr val="3F3F3F"/>
                </a:solidFill>
                <a:latin typeface="Times New Roman"/>
                <a:cs typeface="Times New Roman"/>
              </a:rPr>
              <a:t>detection </a:t>
            </a:r>
            <a:r>
              <a:rPr sz="2000" spc="-5" dirty="0">
                <a:solidFill>
                  <a:srgbClr val="3F3F3F"/>
                </a:solidFill>
                <a:latin typeface="Times New Roman"/>
                <a:cs typeface="Times New Roman"/>
              </a:rPr>
              <a:t>and  </a:t>
            </a:r>
            <a:r>
              <a:rPr sz="2000" dirty="0">
                <a:solidFill>
                  <a:srgbClr val="3F3F3F"/>
                </a:solidFill>
                <a:latin typeface="Times New Roman"/>
                <a:cs typeface="Times New Roman"/>
              </a:rPr>
              <a:t>removal </a:t>
            </a:r>
            <a:r>
              <a:rPr sz="2000" spc="-5" dirty="0">
                <a:solidFill>
                  <a:srgbClr val="3F3F3F"/>
                </a:solidFill>
                <a:latin typeface="Times New Roman"/>
                <a:cs typeface="Times New Roman"/>
              </a:rPr>
              <a:t>is </a:t>
            </a:r>
            <a:r>
              <a:rPr sz="2000" dirty="0">
                <a:solidFill>
                  <a:srgbClr val="3F3F3F"/>
                </a:solidFill>
                <a:latin typeface="Times New Roman"/>
                <a:cs typeface="Times New Roman"/>
              </a:rPr>
              <a:t>a </a:t>
            </a:r>
            <a:r>
              <a:rPr sz="2000" spc="-5" dirty="0">
                <a:solidFill>
                  <a:srgbClr val="3F3F3F"/>
                </a:solidFill>
                <a:latin typeface="Times New Roman"/>
                <a:cs typeface="Times New Roman"/>
              </a:rPr>
              <a:t>challenging and important task </a:t>
            </a:r>
            <a:r>
              <a:rPr sz="2000" dirty="0">
                <a:solidFill>
                  <a:srgbClr val="3F3F3F"/>
                </a:solidFill>
                <a:latin typeface="Times New Roman"/>
                <a:cs typeface="Times New Roman"/>
              </a:rPr>
              <a:t>for optical </a:t>
            </a:r>
            <a:r>
              <a:rPr sz="2000" spc="-5" dirty="0">
                <a:solidFill>
                  <a:srgbClr val="3F3F3F"/>
                </a:solidFill>
                <a:latin typeface="Times New Roman"/>
                <a:cs typeface="Times New Roman"/>
              </a:rPr>
              <a:t>multispectral  </a:t>
            </a:r>
            <a:r>
              <a:rPr sz="2000" dirty="0">
                <a:solidFill>
                  <a:srgbClr val="3F3F3F"/>
                </a:solidFill>
                <a:latin typeface="Times New Roman"/>
                <a:cs typeface="Times New Roman"/>
              </a:rPr>
              <a:t>data</a:t>
            </a:r>
            <a:r>
              <a:rPr sz="2000" spc="-5" dirty="0">
                <a:solidFill>
                  <a:srgbClr val="3F3F3F"/>
                </a:solidFill>
                <a:latin typeface="Times New Roman"/>
                <a:cs typeface="Times New Roman"/>
              </a:rPr>
              <a:t> correction.</a:t>
            </a:r>
            <a:endParaRPr sz="20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49421" y="438755"/>
            <a:ext cx="6099179" cy="510396"/>
          </a:xfrm>
          <a:prstGeom prst="rect">
            <a:avLst/>
          </a:prstGeom>
        </p:spPr>
        <p:txBody>
          <a:bodyPr vert="horz" wrap="square" lIns="0" tIns="17780" rIns="0" bIns="0" rtlCol="0">
            <a:spAutoFit/>
          </a:bodyPr>
          <a:lstStyle/>
          <a:p>
            <a:pPr marL="12700">
              <a:lnSpc>
                <a:spcPct val="100000"/>
              </a:lnSpc>
              <a:spcBef>
                <a:spcPts val="140"/>
              </a:spcBef>
            </a:pPr>
            <a:r>
              <a:rPr spc="10" dirty="0">
                <a:solidFill>
                  <a:srgbClr val="A55D11"/>
                </a:solidFill>
              </a:rPr>
              <a:t>Problem</a:t>
            </a:r>
            <a:r>
              <a:rPr spc="-40" dirty="0">
                <a:solidFill>
                  <a:srgbClr val="A55D11"/>
                </a:solidFill>
              </a:rPr>
              <a:t> </a:t>
            </a:r>
            <a:r>
              <a:rPr spc="5" dirty="0">
                <a:solidFill>
                  <a:srgbClr val="A55D11"/>
                </a:solidFill>
              </a:rPr>
              <a:t>Definition</a:t>
            </a:r>
            <a:r>
              <a:rPr lang="en-US" spc="5" dirty="0">
                <a:solidFill>
                  <a:srgbClr val="A55D11"/>
                </a:solidFill>
              </a:rPr>
              <a:t> / OBJECTIVE</a:t>
            </a:r>
            <a:endParaRPr spc="5" dirty="0">
              <a:solidFill>
                <a:srgbClr val="A55D11"/>
              </a:solidFill>
            </a:endParaRPr>
          </a:p>
        </p:txBody>
      </p:sp>
      <p:sp>
        <p:nvSpPr>
          <p:cNvPr id="3" name="object 3"/>
          <p:cNvSpPr txBox="1"/>
          <p:nvPr/>
        </p:nvSpPr>
        <p:spPr>
          <a:xfrm>
            <a:off x="1147466" y="1504950"/>
            <a:ext cx="7039609" cy="628377"/>
          </a:xfrm>
          <a:prstGeom prst="rect">
            <a:avLst/>
          </a:prstGeom>
        </p:spPr>
        <p:txBody>
          <a:bodyPr vert="horz" wrap="square" lIns="0" tIns="12700" rIns="0" bIns="0" rtlCol="0">
            <a:spAutoFit/>
          </a:bodyPr>
          <a:lstStyle/>
          <a:p>
            <a:pPr marL="354966" marR="5080" indent="-342900" algn="just">
              <a:lnSpc>
                <a:spcPct val="100000"/>
              </a:lnSpc>
              <a:spcBef>
                <a:spcPts val="100"/>
              </a:spcBef>
              <a:buFont typeface="Arial" panose="020B0604020202020204" pitchFamily="34" charset="0"/>
              <a:buChar char="•"/>
            </a:pPr>
            <a:r>
              <a:rPr sz="2000" spc="-5" dirty="0">
                <a:latin typeface="Times New Roman"/>
                <a:cs typeface="Times New Roman"/>
              </a:rPr>
              <a:t>Images captured in </a:t>
            </a:r>
            <a:r>
              <a:rPr sz="2000" dirty="0">
                <a:latin typeface="Times New Roman"/>
                <a:cs typeface="Times New Roman"/>
              </a:rPr>
              <a:t>hazy or foggy </a:t>
            </a:r>
            <a:r>
              <a:rPr sz="2000" spc="-5" dirty="0">
                <a:latin typeface="Times New Roman"/>
                <a:cs typeface="Times New Roman"/>
              </a:rPr>
              <a:t>weather  conditions make the </a:t>
            </a:r>
            <a:r>
              <a:rPr sz="2000" dirty="0">
                <a:latin typeface="Times New Roman"/>
                <a:cs typeface="Times New Roman"/>
              </a:rPr>
              <a:t>object features difﬁcult  </a:t>
            </a:r>
            <a:r>
              <a:rPr sz="2000" spc="-5" dirty="0">
                <a:latin typeface="Times New Roman"/>
                <a:cs typeface="Times New Roman"/>
              </a:rPr>
              <a:t>to identify </a:t>
            </a:r>
            <a:r>
              <a:rPr sz="2000" dirty="0">
                <a:latin typeface="Times New Roman"/>
                <a:cs typeface="Times New Roman"/>
              </a:rPr>
              <a:t>by human vision. </a:t>
            </a:r>
            <a:endParaRPr sz="2900" dirty="0">
              <a:latin typeface="Times New Roman"/>
              <a:cs typeface="Times New Roman"/>
            </a:endParaRPr>
          </a:p>
        </p:txBody>
      </p:sp>
      <p:sp>
        <p:nvSpPr>
          <p:cNvPr id="5" name="object 3">
            <a:extLst>
              <a:ext uri="{FF2B5EF4-FFF2-40B4-BE49-F238E27FC236}">
                <a16:creationId xmlns:a16="http://schemas.microsoft.com/office/drawing/2014/main" id="{815244C8-1AB6-47E9-98F7-91167AFC31F4}"/>
              </a:ext>
            </a:extLst>
          </p:cNvPr>
          <p:cNvSpPr txBox="1"/>
          <p:nvPr/>
        </p:nvSpPr>
        <p:spPr>
          <a:xfrm>
            <a:off x="1199535" y="2266950"/>
            <a:ext cx="6935470" cy="2095445"/>
          </a:xfrm>
          <a:prstGeom prst="rect">
            <a:avLst/>
          </a:prstGeom>
        </p:spPr>
        <p:txBody>
          <a:bodyPr vert="horz" wrap="square" lIns="0" tIns="12700" rIns="0" bIns="0" rtlCol="0">
            <a:spAutoFit/>
          </a:bodyPr>
          <a:lstStyle/>
          <a:p>
            <a:pPr marL="313055" marR="5080" indent="-300990" algn="just">
              <a:lnSpc>
                <a:spcPct val="100000"/>
              </a:lnSpc>
              <a:spcBef>
                <a:spcPts val="100"/>
              </a:spcBef>
              <a:buClr>
                <a:srgbClr val="A52F10"/>
              </a:buClr>
              <a:buFont typeface="Arial Black"/>
              <a:buChar char="∙"/>
              <a:tabLst>
                <a:tab pos="313690" algn="l"/>
              </a:tabLst>
            </a:pPr>
            <a:r>
              <a:rPr lang="en-US" sz="2200" spc="-5" dirty="0">
                <a:latin typeface="Times New Roman"/>
                <a:cs typeface="Times New Roman"/>
              </a:rPr>
              <a:t>The main </a:t>
            </a:r>
            <a:r>
              <a:rPr lang="en-US" sz="2200" dirty="0">
                <a:latin typeface="Times New Roman"/>
                <a:cs typeface="Times New Roman"/>
              </a:rPr>
              <a:t>objective </a:t>
            </a:r>
            <a:r>
              <a:rPr lang="en-US" sz="2200" spc="-5" dirty="0">
                <a:latin typeface="Times New Roman"/>
                <a:cs typeface="Times New Roman"/>
              </a:rPr>
              <a:t>is to improve the </a:t>
            </a:r>
            <a:r>
              <a:rPr lang="en-US" sz="2200" dirty="0">
                <a:latin typeface="Times New Roman"/>
                <a:cs typeface="Times New Roman"/>
              </a:rPr>
              <a:t>visual </a:t>
            </a:r>
            <a:r>
              <a:rPr lang="en-US" sz="2200" spc="-20" dirty="0">
                <a:latin typeface="Times New Roman"/>
                <a:cs typeface="Times New Roman"/>
              </a:rPr>
              <a:t>quality and read the information behind the hazed image.</a:t>
            </a:r>
          </a:p>
          <a:p>
            <a:pPr marL="313055" marR="5080" indent="-300990" algn="just">
              <a:lnSpc>
                <a:spcPct val="100000"/>
              </a:lnSpc>
              <a:spcBef>
                <a:spcPts val="100"/>
              </a:spcBef>
              <a:buClr>
                <a:srgbClr val="A52F10"/>
              </a:buClr>
              <a:buFont typeface="Arial Black"/>
              <a:buChar char="∙"/>
              <a:tabLst>
                <a:tab pos="313690" algn="l"/>
              </a:tabLst>
            </a:pPr>
            <a:r>
              <a:rPr lang="en-US" sz="2200" spc="-20" dirty="0">
                <a:latin typeface="Times New Roman"/>
                <a:cs typeface="Times New Roman"/>
              </a:rPr>
              <a:t>General Applications </a:t>
            </a:r>
          </a:p>
          <a:p>
            <a:pPr marL="770255" marR="5080" lvl="1" indent="-300990" algn="just">
              <a:spcBef>
                <a:spcPts val="100"/>
              </a:spcBef>
              <a:buClr>
                <a:srgbClr val="A52F10"/>
              </a:buClr>
              <a:buFont typeface="Arial Black"/>
              <a:buChar char="∙"/>
              <a:tabLst>
                <a:tab pos="313690" algn="l"/>
              </a:tabLst>
            </a:pPr>
            <a:r>
              <a:rPr lang="en-US" sz="2200" spc="-20" dirty="0">
                <a:latin typeface="Times New Roman"/>
                <a:cs typeface="Times New Roman"/>
              </a:rPr>
              <a:t>Remote Sensing </a:t>
            </a:r>
          </a:p>
          <a:p>
            <a:pPr marL="770255" marR="5080" lvl="1" indent="-300990" algn="just">
              <a:spcBef>
                <a:spcPts val="100"/>
              </a:spcBef>
              <a:buClr>
                <a:srgbClr val="A52F10"/>
              </a:buClr>
              <a:buFont typeface="Arial Black"/>
              <a:buChar char="∙"/>
              <a:tabLst>
                <a:tab pos="313690" algn="l"/>
              </a:tabLst>
            </a:pPr>
            <a:r>
              <a:rPr lang="en-US" sz="2200" spc="-20" dirty="0">
                <a:latin typeface="Times New Roman"/>
                <a:cs typeface="Times New Roman"/>
              </a:rPr>
              <a:t>Weather Forecasting </a:t>
            </a:r>
          </a:p>
          <a:p>
            <a:pPr marL="770255" marR="5080" lvl="1" indent="-300990" algn="just">
              <a:spcBef>
                <a:spcPts val="100"/>
              </a:spcBef>
              <a:buClr>
                <a:srgbClr val="A52F10"/>
              </a:buClr>
              <a:buFont typeface="Arial Black"/>
              <a:buChar char="∙"/>
              <a:tabLst>
                <a:tab pos="313690" algn="l"/>
              </a:tabLst>
            </a:pPr>
            <a:r>
              <a:rPr lang="en-US" sz="2200" spc="-20" dirty="0">
                <a:latin typeface="Times New Roman"/>
                <a:cs typeface="Times New Roman"/>
              </a:rPr>
              <a:t>Pollution Estimation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5647" y="441685"/>
            <a:ext cx="2228215" cy="574040"/>
          </a:xfrm>
          <a:prstGeom prst="rect">
            <a:avLst/>
          </a:prstGeom>
        </p:spPr>
        <p:txBody>
          <a:bodyPr vert="horz" wrap="square" lIns="0" tIns="12700" rIns="0" bIns="0" rtlCol="0">
            <a:spAutoFit/>
          </a:bodyPr>
          <a:lstStyle/>
          <a:p>
            <a:pPr marL="12700">
              <a:lnSpc>
                <a:spcPct val="100000"/>
              </a:lnSpc>
              <a:spcBef>
                <a:spcPts val="100"/>
              </a:spcBef>
            </a:pPr>
            <a:r>
              <a:rPr sz="3600" spc="-10" dirty="0">
                <a:latin typeface="Gothic Uralic"/>
                <a:cs typeface="Gothic Uralic"/>
              </a:rPr>
              <a:t>ABSTRACT</a:t>
            </a:r>
            <a:endParaRPr sz="3600" dirty="0">
              <a:latin typeface="Gothic Uralic"/>
              <a:cs typeface="Gothic Uralic"/>
            </a:endParaRPr>
          </a:p>
        </p:txBody>
      </p:sp>
      <p:sp>
        <p:nvSpPr>
          <p:cNvPr id="3" name="object 3"/>
          <p:cNvSpPr txBox="1"/>
          <p:nvPr/>
        </p:nvSpPr>
        <p:spPr>
          <a:xfrm>
            <a:off x="914400" y="1200150"/>
            <a:ext cx="7940675" cy="1397819"/>
          </a:xfrm>
          <a:prstGeom prst="rect">
            <a:avLst/>
          </a:prstGeom>
        </p:spPr>
        <p:txBody>
          <a:bodyPr vert="horz" wrap="square" lIns="0" tIns="12700" rIns="0" bIns="0" rtlCol="0">
            <a:spAutoFit/>
          </a:bodyPr>
          <a:lstStyle/>
          <a:p>
            <a:pPr marL="12700" marR="5080">
              <a:lnSpc>
                <a:spcPct val="100000"/>
              </a:lnSpc>
              <a:spcBef>
                <a:spcPts val="100"/>
              </a:spcBef>
            </a:pPr>
            <a:r>
              <a:rPr spc="-5" dirty="0">
                <a:solidFill>
                  <a:srgbClr val="3F3F3F"/>
                </a:solidFill>
                <a:latin typeface="Gothic Uralic"/>
                <a:cs typeface="Gothic Uralic"/>
              </a:rPr>
              <a:t>The task of image de-hazing has been </a:t>
            </a:r>
            <a:r>
              <a:rPr dirty="0">
                <a:solidFill>
                  <a:srgbClr val="3F3F3F"/>
                </a:solidFill>
                <a:latin typeface="Gothic Uralic"/>
                <a:cs typeface="Gothic Uralic"/>
              </a:rPr>
              <a:t>a </a:t>
            </a:r>
            <a:r>
              <a:rPr spc="-5" dirty="0">
                <a:solidFill>
                  <a:srgbClr val="3F3F3F"/>
                </a:solidFill>
                <a:latin typeface="Gothic Uralic"/>
                <a:cs typeface="Gothic Uralic"/>
              </a:rPr>
              <a:t>challenge in </a:t>
            </a:r>
            <a:r>
              <a:rPr spc="-10" dirty="0">
                <a:solidFill>
                  <a:srgbClr val="3F3F3F"/>
                </a:solidFill>
                <a:latin typeface="Gothic Uralic"/>
                <a:cs typeface="Gothic Uralic"/>
              </a:rPr>
              <a:t>the  </a:t>
            </a:r>
            <a:r>
              <a:rPr spc="-5" dirty="0">
                <a:solidFill>
                  <a:srgbClr val="3F3F3F"/>
                </a:solidFill>
                <a:latin typeface="Gothic Uralic"/>
                <a:cs typeface="Gothic Uralic"/>
              </a:rPr>
              <a:t>field of Computer Vision since its inception. The images  captured during adverse weather conditions often appear  to be of low quality due to the presence of various  atmospheric particles, which results in hazed images</a:t>
            </a:r>
            <a:r>
              <a:rPr lang="en-US" spc="-5" dirty="0">
                <a:solidFill>
                  <a:srgbClr val="3F3F3F"/>
                </a:solidFill>
                <a:latin typeface="Gothic Uralic"/>
                <a:cs typeface="Gothic Uralic"/>
              </a:rPr>
              <a:t>.</a:t>
            </a:r>
            <a:r>
              <a:rPr spc="-5" dirty="0">
                <a:solidFill>
                  <a:srgbClr val="3F3F3F"/>
                </a:solidFill>
                <a:latin typeface="Gothic Uralic"/>
                <a:cs typeface="Gothic Uralic"/>
              </a:rPr>
              <a:t> </a:t>
            </a:r>
            <a:r>
              <a:rPr lang="en-US" spc="-5" dirty="0">
                <a:solidFill>
                  <a:srgbClr val="3F3F3F"/>
                </a:solidFill>
                <a:latin typeface="Gothic Uralic"/>
                <a:cs typeface="Gothic Uralic"/>
              </a:rPr>
              <a:t>We are using statical method called dark channel prior in order to remove haze in the images</a:t>
            </a:r>
            <a:endParaRPr dirty="0">
              <a:latin typeface="Gothic Uralic"/>
              <a:cs typeface="Gothic Uralic"/>
            </a:endParaRPr>
          </a:p>
        </p:txBody>
      </p:sp>
      <p:pic>
        <p:nvPicPr>
          <p:cNvPr id="5" name="Picture 4">
            <a:extLst>
              <a:ext uri="{FF2B5EF4-FFF2-40B4-BE49-F238E27FC236}">
                <a16:creationId xmlns:a16="http://schemas.microsoft.com/office/drawing/2014/main" id="{5889989C-2756-8770-CCA3-C06F0426433A}"/>
              </a:ext>
            </a:extLst>
          </p:cNvPr>
          <p:cNvPicPr>
            <a:picLocks noChangeAspect="1"/>
          </p:cNvPicPr>
          <p:nvPr/>
        </p:nvPicPr>
        <p:blipFill>
          <a:blip r:embed="rId2"/>
          <a:stretch>
            <a:fillRect/>
          </a:stretch>
        </p:blipFill>
        <p:spPr>
          <a:xfrm>
            <a:off x="1524000" y="3121288"/>
            <a:ext cx="2259437" cy="1616241"/>
          </a:xfrm>
          <a:prstGeom prst="rect">
            <a:avLst/>
          </a:prstGeom>
        </p:spPr>
      </p:pic>
      <p:pic>
        <p:nvPicPr>
          <p:cNvPr id="7" name="Picture 6">
            <a:extLst>
              <a:ext uri="{FF2B5EF4-FFF2-40B4-BE49-F238E27FC236}">
                <a16:creationId xmlns:a16="http://schemas.microsoft.com/office/drawing/2014/main" id="{677EDBBC-9125-5EDF-8C2C-A8AAB12621AF}"/>
              </a:ext>
            </a:extLst>
          </p:cNvPr>
          <p:cNvPicPr>
            <a:picLocks noChangeAspect="1"/>
          </p:cNvPicPr>
          <p:nvPr/>
        </p:nvPicPr>
        <p:blipFill>
          <a:blip r:embed="rId3"/>
          <a:stretch>
            <a:fillRect/>
          </a:stretch>
        </p:blipFill>
        <p:spPr>
          <a:xfrm>
            <a:off x="5029200" y="3191526"/>
            <a:ext cx="2362200" cy="1616242"/>
          </a:xfrm>
          <a:prstGeom prst="rect">
            <a:avLst/>
          </a:prstGeom>
        </p:spPr>
      </p:pic>
      <p:sp>
        <p:nvSpPr>
          <p:cNvPr id="8" name="Rectangle 7">
            <a:extLst>
              <a:ext uri="{FF2B5EF4-FFF2-40B4-BE49-F238E27FC236}">
                <a16:creationId xmlns:a16="http://schemas.microsoft.com/office/drawing/2014/main" id="{B843A8EB-6FA6-A66F-6A01-4C9AC889A85B}"/>
              </a:ext>
            </a:extLst>
          </p:cNvPr>
          <p:cNvSpPr/>
          <p:nvPr/>
        </p:nvSpPr>
        <p:spPr>
          <a:xfrm>
            <a:off x="1828800" y="2748886"/>
            <a:ext cx="1529585"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Hazed Image</a:t>
            </a:r>
          </a:p>
        </p:txBody>
      </p:sp>
      <p:sp>
        <p:nvSpPr>
          <p:cNvPr id="9" name="Rectangle 8">
            <a:extLst>
              <a:ext uri="{FF2B5EF4-FFF2-40B4-BE49-F238E27FC236}">
                <a16:creationId xmlns:a16="http://schemas.microsoft.com/office/drawing/2014/main" id="{8A29B5D1-7D5B-A01C-E67C-CC7CCE06E0EB}"/>
              </a:ext>
            </a:extLst>
          </p:cNvPr>
          <p:cNvSpPr/>
          <p:nvPr/>
        </p:nvSpPr>
        <p:spPr>
          <a:xfrm>
            <a:off x="5310054" y="2748886"/>
            <a:ext cx="1800493" cy="338554"/>
          </a:xfrm>
          <a:prstGeom prst="rect">
            <a:avLst/>
          </a:prstGeom>
          <a:noFill/>
        </p:spPr>
        <p:txBody>
          <a:bodyPr wrap="none" lIns="91440" tIns="45720" rIns="91440" bIns="45720">
            <a:spAutoFit/>
          </a:bodyPr>
          <a:lstStyle/>
          <a:p>
            <a:pPr algn="ctr"/>
            <a:r>
              <a:rPr lang="en-US" sz="1600" dirty="0">
                <a:ln w="0"/>
                <a:effectLst>
                  <a:outerShdw blurRad="38100" dist="19050" dir="2700000" algn="tl" rotWithShape="0">
                    <a:schemeClr val="dk1">
                      <a:alpha val="40000"/>
                    </a:schemeClr>
                  </a:outerShdw>
                </a:effectLst>
              </a:rPr>
              <a:t>Deh</a:t>
            </a:r>
            <a:r>
              <a:rPr lang="en-US" sz="1600" b="0" cap="none" spc="0" dirty="0">
                <a:ln w="0"/>
                <a:solidFill>
                  <a:schemeClr val="tx1"/>
                </a:solidFill>
                <a:effectLst>
                  <a:outerShdw blurRad="38100" dist="19050" dir="2700000" algn="tl" rotWithShape="0">
                    <a:schemeClr val="dk1">
                      <a:alpha val="40000"/>
                    </a:schemeClr>
                  </a:outerShdw>
                </a:effectLst>
              </a:rPr>
              <a:t>azed Image</a:t>
            </a:r>
          </a:p>
        </p:txBody>
      </p:sp>
      <p:sp>
        <p:nvSpPr>
          <p:cNvPr id="10" name="Rectangle 9">
            <a:extLst>
              <a:ext uri="{FF2B5EF4-FFF2-40B4-BE49-F238E27FC236}">
                <a16:creationId xmlns:a16="http://schemas.microsoft.com/office/drawing/2014/main" id="{B6848313-A811-839E-3EBF-E4CB6A5ABFCC}"/>
              </a:ext>
            </a:extLst>
          </p:cNvPr>
          <p:cNvSpPr/>
          <p:nvPr/>
        </p:nvSpPr>
        <p:spPr>
          <a:xfrm>
            <a:off x="3196737" y="4807767"/>
            <a:ext cx="2419164" cy="338554"/>
          </a:xfrm>
          <a:prstGeom prst="rect">
            <a:avLst/>
          </a:prstGeom>
          <a:noFill/>
        </p:spPr>
        <p:txBody>
          <a:bodyPr wrap="squar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Data Set Source: ISRO</a:t>
            </a:r>
          </a:p>
        </p:txBody>
      </p:sp>
      <p:pic>
        <p:nvPicPr>
          <p:cNvPr id="12" name="Picture 11">
            <a:extLst>
              <a:ext uri="{FF2B5EF4-FFF2-40B4-BE49-F238E27FC236}">
                <a16:creationId xmlns:a16="http://schemas.microsoft.com/office/drawing/2014/main" id="{332AD137-A006-B942-5AAE-F120939A862E}"/>
              </a:ext>
            </a:extLst>
          </p:cNvPr>
          <p:cNvPicPr>
            <a:picLocks noChangeAspect="1"/>
          </p:cNvPicPr>
          <p:nvPr/>
        </p:nvPicPr>
        <p:blipFill>
          <a:blip r:embed="rId4"/>
          <a:stretch>
            <a:fillRect/>
          </a:stretch>
        </p:blipFill>
        <p:spPr>
          <a:xfrm>
            <a:off x="5029200" y="3121288"/>
            <a:ext cx="2362200" cy="158239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66371" y="581748"/>
          <a:ext cx="8641080" cy="4547740"/>
        </p:xfrm>
        <a:graphic>
          <a:graphicData uri="http://schemas.openxmlformats.org/drawingml/2006/table">
            <a:tbl>
              <a:tblPr firstRow="1" bandRow="1">
                <a:tableStyleId>{2D5ABB26-0587-4C30-8999-92F81FD0307C}</a:tableStyleId>
              </a:tblPr>
              <a:tblGrid>
                <a:gridCol w="567690">
                  <a:extLst>
                    <a:ext uri="{9D8B030D-6E8A-4147-A177-3AD203B41FA5}">
                      <a16:colId xmlns:a16="http://schemas.microsoft.com/office/drawing/2014/main" val="20000"/>
                    </a:ext>
                  </a:extLst>
                </a:gridCol>
                <a:gridCol w="1687830">
                  <a:extLst>
                    <a:ext uri="{9D8B030D-6E8A-4147-A177-3AD203B41FA5}">
                      <a16:colId xmlns:a16="http://schemas.microsoft.com/office/drawing/2014/main" val="20001"/>
                    </a:ext>
                  </a:extLst>
                </a:gridCol>
                <a:gridCol w="1247775">
                  <a:extLst>
                    <a:ext uri="{9D8B030D-6E8A-4147-A177-3AD203B41FA5}">
                      <a16:colId xmlns:a16="http://schemas.microsoft.com/office/drawing/2014/main" val="20002"/>
                    </a:ext>
                  </a:extLst>
                </a:gridCol>
                <a:gridCol w="1468120">
                  <a:extLst>
                    <a:ext uri="{9D8B030D-6E8A-4147-A177-3AD203B41FA5}">
                      <a16:colId xmlns:a16="http://schemas.microsoft.com/office/drawing/2014/main" val="20003"/>
                    </a:ext>
                  </a:extLst>
                </a:gridCol>
                <a:gridCol w="1908175">
                  <a:extLst>
                    <a:ext uri="{9D8B030D-6E8A-4147-A177-3AD203B41FA5}">
                      <a16:colId xmlns:a16="http://schemas.microsoft.com/office/drawing/2014/main" val="20004"/>
                    </a:ext>
                  </a:extLst>
                </a:gridCol>
                <a:gridCol w="1761490">
                  <a:extLst>
                    <a:ext uri="{9D8B030D-6E8A-4147-A177-3AD203B41FA5}">
                      <a16:colId xmlns:a16="http://schemas.microsoft.com/office/drawing/2014/main" val="20005"/>
                    </a:ext>
                  </a:extLst>
                </a:gridCol>
              </a:tblGrid>
              <a:tr h="862623">
                <a:tc>
                  <a:txBody>
                    <a:bodyPr/>
                    <a:lstStyle/>
                    <a:p>
                      <a:pPr marL="85090" marR="83820">
                        <a:lnSpc>
                          <a:spcPct val="100000"/>
                        </a:lnSpc>
                        <a:spcBef>
                          <a:spcPts val="170"/>
                        </a:spcBef>
                      </a:pPr>
                      <a:r>
                        <a:rPr sz="1400" b="1" spc="-5" dirty="0">
                          <a:solidFill>
                            <a:srgbClr val="FFFFFF"/>
                          </a:solidFill>
                          <a:latin typeface="Times New Roman"/>
                          <a:cs typeface="Times New Roman"/>
                        </a:rPr>
                        <a:t>SL.N  </a:t>
                      </a:r>
                      <a:r>
                        <a:rPr sz="1400" b="1" dirty="0">
                          <a:solidFill>
                            <a:srgbClr val="FFFFFF"/>
                          </a:solidFill>
                          <a:latin typeface="Times New Roman"/>
                          <a:cs typeface="Times New Roman"/>
                        </a:rPr>
                        <a:t>O</a:t>
                      </a:r>
                      <a:endParaRPr sz="1400">
                        <a:latin typeface="Times New Roman"/>
                        <a:cs typeface="Times New Roman"/>
                      </a:endParaRPr>
                    </a:p>
                  </a:txBody>
                  <a:tcPr marL="0" marR="0" marT="2159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E8350"/>
                    </a:solidFill>
                  </a:tcPr>
                </a:tc>
                <a:tc>
                  <a:txBody>
                    <a:bodyPr/>
                    <a:lstStyle/>
                    <a:p>
                      <a:pPr marL="85090" marR="378460">
                        <a:lnSpc>
                          <a:spcPct val="100000"/>
                        </a:lnSpc>
                        <a:spcBef>
                          <a:spcPts val="170"/>
                        </a:spcBef>
                      </a:pPr>
                      <a:r>
                        <a:rPr sz="1400" b="1" spc="-10" dirty="0">
                          <a:solidFill>
                            <a:srgbClr val="FFFFFF"/>
                          </a:solidFill>
                          <a:latin typeface="Times New Roman"/>
                          <a:cs typeface="Times New Roman"/>
                        </a:rPr>
                        <a:t>Author’s</a:t>
                      </a:r>
                      <a:r>
                        <a:rPr sz="1400" b="1" spc="-70" dirty="0">
                          <a:solidFill>
                            <a:srgbClr val="FFFFFF"/>
                          </a:solidFill>
                          <a:latin typeface="Times New Roman"/>
                          <a:cs typeface="Times New Roman"/>
                        </a:rPr>
                        <a:t> </a:t>
                      </a:r>
                      <a:r>
                        <a:rPr sz="1400" b="1" spc="-5" dirty="0">
                          <a:solidFill>
                            <a:srgbClr val="FFFFFF"/>
                          </a:solidFill>
                          <a:latin typeface="Times New Roman"/>
                          <a:cs typeface="Times New Roman"/>
                        </a:rPr>
                        <a:t>Name/  Paper</a:t>
                      </a:r>
                      <a:r>
                        <a:rPr sz="1400" b="1" spc="-65" dirty="0">
                          <a:solidFill>
                            <a:srgbClr val="FFFFFF"/>
                          </a:solidFill>
                          <a:latin typeface="Times New Roman"/>
                          <a:cs typeface="Times New Roman"/>
                        </a:rPr>
                        <a:t> </a:t>
                      </a:r>
                      <a:r>
                        <a:rPr sz="1400" b="1" spc="-10" dirty="0">
                          <a:solidFill>
                            <a:srgbClr val="FFFFFF"/>
                          </a:solidFill>
                          <a:latin typeface="Times New Roman"/>
                          <a:cs typeface="Times New Roman"/>
                        </a:rPr>
                        <a:t>Title</a:t>
                      </a:r>
                      <a:endParaRPr sz="1400">
                        <a:latin typeface="Times New Roman"/>
                        <a:cs typeface="Times New Roman"/>
                      </a:endParaRPr>
                    </a:p>
                  </a:txBody>
                  <a:tcPr marL="0" marR="0" marT="2159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E8350"/>
                    </a:solidFill>
                  </a:tcPr>
                </a:tc>
                <a:tc>
                  <a:txBody>
                    <a:bodyPr/>
                    <a:lstStyle/>
                    <a:p>
                      <a:pPr marL="85090" marR="151130" algn="just">
                        <a:lnSpc>
                          <a:spcPct val="100000"/>
                        </a:lnSpc>
                        <a:spcBef>
                          <a:spcPts val="170"/>
                        </a:spcBef>
                      </a:pPr>
                      <a:r>
                        <a:rPr sz="1400" b="1" spc="-5" dirty="0">
                          <a:solidFill>
                            <a:srgbClr val="FFFFFF"/>
                          </a:solidFill>
                          <a:latin typeface="Times New Roman"/>
                          <a:cs typeface="Times New Roman"/>
                        </a:rPr>
                        <a:t>Confe</a:t>
                      </a:r>
                      <a:r>
                        <a:rPr sz="1400" b="1" spc="-30" dirty="0">
                          <a:solidFill>
                            <a:srgbClr val="FFFFFF"/>
                          </a:solidFill>
                          <a:latin typeface="Times New Roman"/>
                          <a:cs typeface="Times New Roman"/>
                        </a:rPr>
                        <a:t>r</a:t>
                      </a:r>
                      <a:r>
                        <a:rPr sz="1400" b="1" spc="-5" dirty="0">
                          <a:solidFill>
                            <a:srgbClr val="FFFFFF"/>
                          </a:solidFill>
                          <a:latin typeface="Times New Roman"/>
                          <a:cs typeface="Times New Roman"/>
                        </a:rPr>
                        <a:t>ence/J  </a:t>
                      </a:r>
                      <a:r>
                        <a:rPr sz="1400" b="1" dirty="0">
                          <a:solidFill>
                            <a:srgbClr val="FFFFFF"/>
                          </a:solidFill>
                          <a:latin typeface="Times New Roman"/>
                          <a:cs typeface="Times New Roman"/>
                        </a:rPr>
                        <a:t>ournal </a:t>
                      </a:r>
                      <a:r>
                        <a:rPr sz="1400" b="1" spc="-5" dirty="0">
                          <a:solidFill>
                            <a:srgbClr val="FFFFFF"/>
                          </a:solidFill>
                          <a:latin typeface="Times New Roman"/>
                          <a:cs typeface="Times New Roman"/>
                        </a:rPr>
                        <a:t>Name  </a:t>
                      </a:r>
                      <a:r>
                        <a:rPr sz="1400" b="1" dirty="0">
                          <a:solidFill>
                            <a:srgbClr val="FFFFFF"/>
                          </a:solidFill>
                          <a:latin typeface="Times New Roman"/>
                          <a:cs typeface="Times New Roman"/>
                        </a:rPr>
                        <a:t>and</a:t>
                      </a:r>
                      <a:r>
                        <a:rPr sz="1400" b="1" spc="-15" dirty="0">
                          <a:solidFill>
                            <a:srgbClr val="FFFFFF"/>
                          </a:solidFill>
                          <a:latin typeface="Times New Roman"/>
                          <a:cs typeface="Times New Roman"/>
                        </a:rPr>
                        <a:t> </a:t>
                      </a:r>
                      <a:r>
                        <a:rPr sz="1400" b="1" dirty="0">
                          <a:solidFill>
                            <a:srgbClr val="FFFFFF"/>
                          </a:solidFill>
                          <a:latin typeface="Times New Roman"/>
                          <a:cs typeface="Times New Roman"/>
                        </a:rPr>
                        <a:t>year</a:t>
                      </a:r>
                      <a:endParaRPr sz="1400">
                        <a:latin typeface="Times New Roman"/>
                        <a:cs typeface="Times New Roman"/>
                      </a:endParaRPr>
                    </a:p>
                  </a:txBody>
                  <a:tcPr marL="0" marR="0" marT="2159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E8350"/>
                    </a:solidFill>
                  </a:tcPr>
                </a:tc>
                <a:tc>
                  <a:txBody>
                    <a:bodyPr/>
                    <a:lstStyle/>
                    <a:p>
                      <a:pPr marL="85090" marR="464820">
                        <a:lnSpc>
                          <a:spcPct val="100000"/>
                        </a:lnSpc>
                        <a:spcBef>
                          <a:spcPts val="170"/>
                        </a:spcBef>
                      </a:pPr>
                      <a:r>
                        <a:rPr sz="1400" b="1" spc="-130" dirty="0">
                          <a:solidFill>
                            <a:srgbClr val="FFFFFF"/>
                          </a:solidFill>
                          <a:latin typeface="Times New Roman"/>
                          <a:cs typeface="Times New Roman"/>
                        </a:rPr>
                        <a:t>T</a:t>
                      </a:r>
                      <a:r>
                        <a:rPr sz="1400" b="1" spc="-5" dirty="0">
                          <a:solidFill>
                            <a:srgbClr val="FFFFFF"/>
                          </a:solidFill>
                          <a:latin typeface="Times New Roman"/>
                          <a:cs typeface="Times New Roman"/>
                        </a:rPr>
                        <a:t>echnology/  Design</a:t>
                      </a:r>
                      <a:endParaRPr sz="1400">
                        <a:latin typeface="Times New Roman"/>
                        <a:cs typeface="Times New Roman"/>
                      </a:endParaRPr>
                    </a:p>
                  </a:txBody>
                  <a:tcPr marL="0" marR="0" marT="2159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E8350"/>
                    </a:solidFill>
                  </a:tcPr>
                </a:tc>
                <a:tc>
                  <a:txBody>
                    <a:bodyPr/>
                    <a:lstStyle/>
                    <a:p>
                      <a:pPr marL="85090" marR="474980">
                        <a:lnSpc>
                          <a:spcPct val="100000"/>
                        </a:lnSpc>
                        <a:spcBef>
                          <a:spcPts val="170"/>
                        </a:spcBef>
                      </a:pPr>
                      <a:r>
                        <a:rPr sz="1400" b="1" spc="-5" dirty="0">
                          <a:solidFill>
                            <a:srgbClr val="FFFFFF"/>
                          </a:solidFill>
                          <a:latin typeface="Times New Roman"/>
                          <a:cs typeface="Times New Roman"/>
                        </a:rPr>
                        <a:t>Results </a:t>
                      </a:r>
                      <a:r>
                        <a:rPr sz="1400" b="1" spc="-10" dirty="0">
                          <a:solidFill>
                            <a:srgbClr val="FFFFFF"/>
                          </a:solidFill>
                          <a:latin typeface="Times New Roman"/>
                          <a:cs typeface="Times New Roman"/>
                        </a:rPr>
                        <a:t>shared</a:t>
                      </a:r>
                      <a:r>
                        <a:rPr sz="1400" b="1" spc="-85" dirty="0">
                          <a:solidFill>
                            <a:srgbClr val="FFFFFF"/>
                          </a:solidFill>
                          <a:latin typeface="Times New Roman"/>
                          <a:cs typeface="Times New Roman"/>
                        </a:rPr>
                        <a:t> </a:t>
                      </a:r>
                      <a:r>
                        <a:rPr sz="1400" b="1" spc="-5" dirty="0">
                          <a:solidFill>
                            <a:srgbClr val="FFFFFF"/>
                          </a:solidFill>
                          <a:latin typeface="Times New Roman"/>
                          <a:cs typeface="Times New Roman"/>
                        </a:rPr>
                        <a:t>by  </a:t>
                      </a:r>
                      <a:r>
                        <a:rPr sz="1400" b="1" dirty="0">
                          <a:solidFill>
                            <a:srgbClr val="FFFFFF"/>
                          </a:solidFill>
                          <a:latin typeface="Times New Roman"/>
                          <a:cs typeface="Times New Roman"/>
                        </a:rPr>
                        <a:t>author</a:t>
                      </a:r>
                      <a:endParaRPr sz="1400">
                        <a:latin typeface="Times New Roman"/>
                        <a:cs typeface="Times New Roman"/>
                      </a:endParaRPr>
                    </a:p>
                  </a:txBody>
                  <a:tcPr marL="0" marR="0" marT="2159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E8350"/>
                    </a:solidFill>
                  </a:tcPr>
                </a:tc>
                <a:tc>
                  <a:txBody>
                    <a:bodyPr/>
                    <a:lstStyle/>
                    <a:p>
                      <a:pPr marL="85090">
                        <a:lnSpc>
                          <a:spcPct val="100000"/>
                        </a:lnSpc>
                        <a:spcBef>
                          <a:spcPts val="170"/>
                        </a:spcBef>
                      </a:pPr>
                      <a:r>
                        <a:rPr sz="1400" b="1" dirty="0">
                          <a:solidFill>
                            <a:srgbClr val="FFFFFF"/>
                          </a:solidFill>
                          <a:latin typeface="Times New Roman"/>
                          <a:cs typeface="Times New Roman"/>
                        </a:rPr>
                        <a:t>What you</a:t>
                      </a:r>
                      <a:r>
                        <a:rPr sz="1400" b="1" spc="-15" dirty="0">
                          <a:solidFill>
                            <a:srgbClr val="FFFFFF"/>
                          </a:solidFill>
                          <a:latin typeface="Times New Roman"/>
                          <a:cs typeface="Times New Roman"/>
                        </a:rPr>
                        <a:t> </a:t>
                      </a:r>
                      <a:r>
                        <a:rPr sz="1400" b="1" spc="-5" dirty="0">
                          <a:solidFill>
                            <a:srgbClr val="FFFFFF"/>
                          </a:solidFill>
                          <a:latin typeface="Times New Roman"/>
                          <a:cs typeface="Times New Roman"/>
                        </a:rPr>
                        <a:t>infer</a:t>
                      </a:r>
                      <a:endParaRPr sz="1400">
                        <a:latin typeface="Times New Roman"/>
                        <a:cs typeface="Times New Roman"/>
                      </a:endParaRPr>
                    </a:p>
                  </a:txBody>
                  <a:tcPr marL="0" marR="0" marT="2159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E8350"/>
                    </a:solidFill>
                  </a:tcPr>
                </a:tc>
                <a:extLst>
                  <a:ext uri="{0D108BD9-81ED-4DB2-BD59-A6C34878D82A}">
                    <a16:rowId xmlns:a16="http://schemas.microsoft.com/office/drawing/2014/main" val="10000"/>
                  </a:ext>
                </a:extLst>
              </a:tr>
              <a:tr h="1760846">
                <a:tc>
                  <a:txBody>
                    <a:bodyPr/>
                    <a:lstStyle/>
                    <a:p>
                      <a:pPr marL="85090">
                        <a:lnSpc>
                          <a:spcPct val="100000"/>
                        </a:lnSpc>
                        <a:spcBef>
                          <a:spcPts val="180"/>
                        </a:spcBef>
                      </a:pPr>
                      <a:r>
                        <a:rPr sz="1100" dirty="0">
                          <a:latin typeface="Times New Roman"/>
                          <a:cs typeface="Times New Roman"/>
                        </a:rPr>
                        <a:t>1.)</a:t>
                      </a:r>
                      <a:endParaRPr sz="1100">
                        <a:latin typeface="Times New Roman"/>
                        <a:cs typeface="Times New Roman"/>
                      </a:endParaRPr>
                    </a:p>
                  </a:txBody>
                  <a:tcPr marL="0" marR="0" marT="228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FD8CF"/>
                    </a:solidFill>
                  </a:tcPr>
                </a:tc>
                <a:tc>
                  <a:txBody>
                    <a:bodyPr/>
                    <a:lstStyle/>
                    <a:p>
                      <a:pPr marL="85090" marR="79375" algn="just">
                        <a:lnSpc>
                          <a:spcPct val="100000"/>
                        </a:lnSpc>
                        <a:spcBef>
                          <a:spcPts val="180"/>
                        </a:spcBef>
                        <a:tabLst>
                          <a:tab pos="901700" algn="l"/>
                          <a:tab pos="1149985" algn="l"/>
                        </a:tabLst>
                      </a:pPr>
                      <a:r>
                        <a:rPr sz="1100" spc="-20" dirty="0">
                          <a:latin typeface="Times New Roman"/>
                          <a:cs typeface="Times New Roman"/>
                        </a:rPr>
                        <a:t>Yongfei	</a:t>
                      </a:r>
                      <a:r>
                        <a:rPr sz="1100" spc="-5" dirty="0">
                          <a:latin typeface="Times New Roman"/>
                          <a:cs typeface="Times New Roman"/>
                        </a:rPr>
                        <a:t>Guo,1Zeshu  Zhang,1an</a:t>
                      </a:r>
                      <a:r>
                        <a:rPr sz="1100" dirty="0">
                          <a:latin typeface="Times New Roman"/>
                          <a:cs typeface="Times New Roman"/>
                        </a:rPr>
                        <a:t>d		</a:t>
                      </a:r>
                      <a:r>
                        <a:rPr sz="1100" spc="-5" dirty="0">
                          <a:latin typeface="Times New Roman"/>
                          <a:cs typeface="Times New Roman"/>
                        </a:rPr>
                        <a:t>Hangfei  </a:t>
                      </a:r>
                      <a:r>
                        <a:rPr sz="1100" spc="-25" dirty="0">
                          <a:latin typeface="Times New Roman"/>
                          <a:cs typeface="Times New Roman"/>
                        </a:rPr>
                        <a:t>Yuan1</a:t>
                      </a:r>
                      <a:endParaRPr sz="1100">
                        <a:latin typeface="Times New Roman"/>
                        <a:cs typeface="Times New Roman"/>
                      </a:endParaRPr>
                    </a:p>
                    <a:p>
                      <a:pPr>
                        <a:lnSpc>
                          <a:spcPct val="100000"/>
                        </a:lnSpc>
                        <a:spcBef>
                          <a:spcPts val="55"/>
                        </a:spcBef>
                      </a:pPr>
                      <a:endParaRPr sz="1100">
                        <a:latin typeface="Times New Roman"/>
                        <a:cs typeface="Times New Roman"/>
                      </a:endParaRPr>
                    </a:p>
                    <a:p>
                      <a:pPr marL="85090" marR="77470" algn="just">
                        <a:lnSpc>
                          <a:spcPct val="100000"/>
                        </a:lnSpc>
                        <a:tabLst>
                          <a:tab pos="1252855" algn="l"/>
                        </a:tabLst>
                      </a:pPr>
                      <a:r>
                        <a:rPr sz="1100" spc="-5" dirty="0">
                          <a:latin typeface="Times New Roman"/>
                          <a:cs typeface="Times New Roman"/>
                        </a:rPr>
                        <a:t>Single Remote Sensing  Multispectra</a:t>
                      </a:r>
                      <a:r>
                        <a:rPr sz="1100" dirty="0">
                          <a:latin typeface="Times New Roman"/>
                          <a:cs typeface="Times New Roman"/>
                        </a:rPr>
                        <a:t>l	Image  </a:t>
                      </a:r>
                      <a:r>
                        <a:rPr sz="1100" spc="-5" dirty="0">
                          <a:latin typeface="Times New Roman"/>
                          <a:cs typeface="Times New Roman"/>
                        </a:rPr>
                        <a:t>Dehazing Based </a:t>
                      </a:r>
                      <a:r>
                        <a:rPr sz="1100" dirty="0">
                          <a:latin typeface="Times New Roman"/>
                          <a:cs typeface="Times New Roman"/>
                        </a:rPr>
                        <a:t>on a  </a:t>
                      </a:r>
                      <a:r>
                        <a:rPr sz="1100" spc="-5" dirty="0">
                          <a:latin typeface="Times New Roman"/>
                          <a:cs typeface="Times New Roman"/>
                        </a:rPr>
                        <a:t>Learning</a:t>
                      </a:r>
                      <a:r>
                        <a:rPr sz="1100" spc="-15" dirty="0">
                          <a:latin typeface="Times New Roman"/>
                          <a:cs typeface="Times New Roman"/>
                        </a:rPr>
                        <a:t> </a:t>
                      </a:r>
                      <a:r>
                        <a:rPr sz="1100" spc="-5" dirty="0">
                          <a:latin typeface="Times New Roman"/>
                          <a:cs typeface="Times New Roman"/>
                        </a:rPr>
                        <a:t>Framework</a:t>
                      </a:r>
                      <a:endParaRPr sz="1100">
                        <a:latin typeface="Times New Roman"/>
                        <a:cs typeface="Times New Roman"/>
                      </a:endParaRPr>
                    </a:p>
                  </a:txBody>
                  <a:tcPr marL="0" marR="0" marT="228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FD8CF"/>
                    </a:solidFill>
                  </a:tcPr>
                </a:tc>
                <a:tc>
                  <a:txBody>
                    <a:bodyPr/>
                    <a:lstStyle/>
                    <a:p>
                      <a:pPr marL="85090">
                        <a:lnSpc>
                          <a:spcPct val="100000"/>
                        </a:lnSpc>
                        <a:spcBef>
                          <a:spcPts val="180"/>
                        </a:spcBef>
                      </a:pPr>
                      <a:r>
                        <a:rPr sz="1100" spc="-5" dirty="0">
                          <a:latin typeface="Times New Roman"/>
                          <a:cs typeface="Times New Roman"/>
                        </a:rPr>
                        <a:t>Hindawi</a:t>
                      </a:r>
                      <a:r>
                        <a:rPr sz="1100" spc="-20" dirty="0">
                          <a:latin typeface="Times New Roman"/>
                          <a:cs typeface="Times New Roman"/>
                        </a:rPr>
                        <a:t> </a:t>
                      </a:r>
                      <a:r>
                        <a:rPr sz="1100" spc="-5" dirty="0">
                          <a:latin typeface="Times New Roman"/>
                          <a:cs typeface="Times New Roman"/>
                        </a:rPr>
                        <a:t>journal</a:t>
                      </a:r>
                      <a:endParaRPr sz="1100">
                        <a:latin typeface="Times New Roman"/>
                        <a:cs typeface="Times New Roman"/>
                      </a:endParaRPr>
                    </a:p>
                    <a:p>
                      <a:pPr>
                        <a:lnSpc>
                          <a:spcPct val="100000"/>
                        </a:lnSpc>
                        <a:spcBef>
                          <a:spcPts val="55"/>
                        </a:spcBef>
                      </a:pPr>
                      <a:endParaRPr sz="1100">
                        <a:latin typeface="Times New Roman"/>
                        <a:cs typeface="Times New Roman"/>
                      </a:endParaRPr>
                    </a:p>
                    <a:p>
                      <a:pPr marL="85090">
                        <a:lnSpc>
                          <a:spcPct val="100000"/>
                        </a:lnSpc>
                      </a:pPr>
                      <a:r>
                        <a:rPr sz="1100" dirty="0">
                          <a:latin typeface="Times New Roman"/>
                          <a:cs typeface="Times New Roman"/>
                        </a:rPr>
                        <a:t>2019</a:t>
                      </a:r>
                      <a:endParaRPr sz="1100">
                        <a:latin typeface="Times New Roman"/>
                        <a:cs typeface="Times New Roman"/>
                      </a:endParaRPr>
                    </a:p>
                  </a:txBody>
                  <a:tcPr marL="0" marR="0" marT="228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FD8CF"/>
                    </a:solidFill>
                  </a:tcPr>
                </a:tc>
                <a:tc>
                  <a:txBody>
                    <a:bodyPr/>
                    <a:lstStyle/>
                    <a:p>
                      <a:pPr marL="85090" marR="76835" algn="just">
                        <a:lnSpc>
                          <a:spcPct val="100000"/>
                        </a:lnSpc>
                        <a:spcBef>
                          <a:spcPts val="180"/>
                        </a:spcBef>
                        <a:tabLst>
                          <a:tab pos="1210310" algn="l"/>
                        </a:tabLst>
                      </a:pPr>
                      <a:r>
                        <a:rPr sz="1100" spc="-5" dirty="0">
                          <a:latin typeface="Times New Roman"/>
                          <a:cs typeface="Times New Roman"/>
                        </a:rPr>
                        <a:t>The </a:t>
                      </a:r>
                      <a:r>
                        <a:rPr sz="1100" dirty="0">
                          <a:latin typeface="Times New Roman"/>
                          <a:cs typeface="Times New Roman"/>
                        </a:rPr>
                        <a:t>processing of  </a:t>
                      </a:r>
                      <a:r>
                        <a:rPr sz="1100" spc="-5" dirty="0">
                          <a:latin typeface="Times New Roman"/>
                          <a:cs typeface="Times New Roman"/>
                        </a:rPr>
                        <a:t>single </a:t>
                      </a:r>
                      <a:r>
                        <a:rPr sz="1100" dirty="0">
                          <a:latin typeface="Times New Roman"/>
                          <a:cs typeface="Times New Roman"/>
                        </a:rPr>
                        <a:t>hazy </a:t>
                      </a:r>
                      <a:r>
                        <a:rPr sz="1100" spc="-5" dirty="0">
                          <a:latin typeface="Times New Roman"/>
                          <a:cs typeface="Times New Roman"/>
                        </a:rPr>
                        <a:t>image </a:t>
                      </a:r>
                      <a:r>
                        <a:rPr sz="1100" dirty="0">
                          <a:latin typeface="Times New Roman"/>
                          <a:cs typeface="Times New Roman"/>
                        </a:rPr>
                        <a:t>has  a </a:t>
                      </a:r>
                      <a:r>
                        <a:rPr sz="1100" spc="-5" dirty="0">
                          <a:latin typeface="Times New Roman"/>
                          <a:cs typeface="Times New Roman"/>
                        </a:rPr>
                        <a:t>significant </a:t>
                      </a:r>
                      <a:r>
                        <a:rPr sz="1100" dirty="0">
                          <a:latin typeface="Times New Roman"/>
                          <a:cs typeface="Times New Roman"/>
                        </a:rPr>
                        <a:t>progress  </a:t>
                      </a:r>
                      <a:r>
                        <a:rPr sz="1100" spc="-5" dirty="0">
                          <a:latin typeface="Times New Roman"/>
                          <a:cs typeface="Times New Roman"/>
                        </a:rPr>
                        <a:t>in Some methods  </a:t>
                      </a:r>
                      <a:r>
                        <a:rPr sz="1100" dirty="0">
                          <a:latin typeface="Times New Roman"/>
                          <a:cs typeface="Times New Roman"/>
                        </a:rPr>
                        <a:t>based on polarization  have been developed  </a:t>
                      </a:r>
                      <a:r>
                        <a:rPr sz="1100" spc="-5" dirty="0">
                          <a:latin typeface="Times New Roman"/>
                          <a:cs typeface="Times New Roman"/>
                        </a:rPr>
                        <a:t>i</a:t>
                      </a:r>
                      <a:r>
                        <a:rPr sz="1100" dirty="0">
                          <a:latin typeface="Times New Roman"/>
                          <a:cs typeface="Times New Roman"/>
                        </a:rPr>
                        <a:t>n     </a:t>
                      </a:r>
                      <a:r>
                        <a:rPr sz="1100" spc="120" dirty="0">
                          <a:latin typeface="Times New Roman"/>
                          <a:cs typeface="Times New Roman"/>
                        </a:rPr>
                        <a:t> </a:t>
                      </a:r>
                      <a:r>
                        <a:rPr sz="1100" spc="-5" dirty="0">
                          <a:latin typeface="Times New Roman"/>
                          <a:cs typeface="Times New Roman"/>
                        </a:rPr>
                        <a:t>whic</a:t>
                      </a:r>
                      <a:r>
                        <a:rPr sz="1100" dirty="0">
                          <a:latin typeface="Times New Roman"/>
                          <a:cs typeface="Times New Roman"/>
                        </a:rPr>
                        <a:t>h	</a:t>
                      </a:r>
                      <a:r>
                        <a:rPr sz="1100" spc="-5" dirty="0">
                          <a:latin typeface="Times New Roman"/>
                          <a:cs typeface="Times New Roman"/>
                        </a:rPr>
                        <a:t>the  </a:t>
                      </a:r>
                      <a:r>
                        <a:rPr sz="1100" dirty="0">
                          <a:latin typeface="Times New Roman"/>
                          <a:cs typeface="Times New Roman"/>
                        </a:rPr>
                        <a:t>development of deep  </a:t>
                      </a:r>
                      <a:r>
                        <a:rPr sz="1100" spc="-5" dirty="0">
                          <a:latin typeface="Times New Roman"/>
                          <a:cs typeface="Times New Roman"/>
                        </a:rPr>
                        <a:t>learning,</a:t>
                      </a:r>
                      <a:endParaRPr sz="1100">
                        <a:latin typeface="Times New Roman"/>
                        <a:cs typeface="Times New Roman"/>
                      </a:endParaRPr>
                    </a:p>
                  </a:txBody>
                  <a:tcPr marL="0" marR="0" marT="228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FD8CF"/>
                    </a:solidFill>
                  </a:tcPr>
                </a:tc>
                <a:tc>
                  <a:txBody>
                    <a:bodyPr/>
                    <a:lstStyle/>
                    <a:p>
                      <a:pPr marL="85090" marR="78105" algn="just">
                        <a:lnSpc>
                          <a:spcPct val="100000"/>
                        </a:lnSpc>
                        <a:spcBef>
                          <a:spcPts val="180"/>
                        </a:spcBef>
                      </a:pPr>
                      <a:r>
                        <a:rPr sz="1100" spc="-5" dirty="0">
                          <a:latin typeface="Times New Roman"/>
                          <a:cs typeface="Times New Roman"/>
                        </a:rPr>
                        <a:t>indicate that compared with  the state-of-the art methods,  </a:t>
                      </a:r>
                      <a:r>
                        <a:rPr sz="1100" dirty="0">
                          <a:latin typeface="Times New Roman"/>
                          <a:cs typeface="Times New Roman"/>
                        </a:rPr>
                        <a:t>our proposed dehazing </a:t>
                      </a:r>
                      <a:r>
                        <a:rPr sz="1100" spc="-5" dirty="0">
                          <a:latin typeface="Times New Roman"/>
                          <a:cs typeface="Times New Roman"/>
                        </a:rPr>
                        <a:t>method  can effectively </a:t>
                      </a:r>
                      <a:r>
                        <a:rPr sz="1100" dirty="0">
                          <a:latin typeface="Times New Roman"/>
                          <a:cs typeface="Times New Roman"/>
                        </a:rPr>
                        <a:t>remove haze </a:t>
                      </a:r>
                      <a:r>
                        <a:rPr sz="1100" spc="-5" dirty="0">
                          <a:latin typeface="Times New Roman"/>
                          <a:cs typeface="Times New Roman"/>
                        </a:rPr>
                        <a:t>in  each </a:t>
                      </a:r>
                      <a:r>
                        <a:rPr sz="1100" dirty="0">
                          <a:latin typeface="Times New Roman"/>
                          <a:cs typeface="Times New Roman"/>
                        </a:rPr>
                        <a:t>band of </a:t>
                      </a:r>
                      <a:r>
                        <a:rPr sz="1100" spc="-5" dirty="0">
                          <a:latin typeface="Times New Roman"/>
                          <a:cs typeface="Times New Roman"/>
                        </a:rPr>
                        <a:t>multispectral  images </a:t>
                      </a:r>
                      <a:r>
                        <a:rPr sz="1100" dirty="0">
                          <a:latin typeface="Times New Roman"/>
                          <a:cs typeface="Times New Roman"/>
                        </a:rPr>
                        <a:t>under </a:t>
                      </a:r>
                      <a:r>
                        <a:rPr sz="1100" spc="-5" dirty="0">
                          <a:latin typeface="Times New Roman"/>
                          <a:cs typeface="Times New Roman"/>
                        </a:rPr>
                        <a:t>different</a:t>
                      </a:r>
                      <a:r>
                        <a:rPr sz="1100" spc="-40" dirty="0">
                          <a:latin typeface="Times New Roman"/>
                          <a:cs typeface="Times New Roman"/>
                        </a:rPr>
                        <a:t> </a:t>
                      </a:r>
                      <a:r>
                        <a:rPr sz="1100" spc="-5" dirty="0">
                          <a:latin typeface="Times New Roman"/>
                          <a:cs typeface="Times New Roman"/>
                        </a:rPr>
                        <a:t>scenes</a:t>
                      </a:r>
                      <a:endParaRPr sz="1100">
                        <a:latin typeface="Times New Roman"/>
                        <a:cs typeface="Times New Roman"/>
                      </a:endParaRPr>
                    </a:p>
                  </a:txBody>
                  <a:tcPr marL="0" marR="0" marT="228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FD8CF"/>
                    </a:solidFill>
                  </a:tcPr>
                </a:tc>
                <a:tc>
                  <a:txBody>
                    <a:bodyPr/>
                    <a:lstStyle/>
                    <a:p>
                      <a:pPr marL="85090" marR="78105" algn="just">
                        <a:lnSpc>
                          <a:spcPct val="100000"/>
                        </a:lnSpc>
                        <a:spcBef>
                          <a:spcPts val="180"/>
                        </a:spcBef>
                      </a:pPr>
                      <a:r>
                        <a:rPr sz="1100" spc="-5" dirty="0">
                          <a:latin typeface="Times New Roman"/>
                          <a:cs typeface="Times New Roman"/>
                        </a:rPr>
                        <a:t>The </a:t>
                      </a:r>
                      <a:r>
                        <a:rPr sz="1100" dirty="0">
                          <a:latin typeface="Times New Roman"/>
                          <a:cs typeface="Times New Roman"/>
                        </a:rPr>
                        <a:t>proposed haze  </a:t>
                      </a:r>
                      <a:r>
                        <a:rPr sz="1100" spc="-5" dirty="0">
                          <a:latin typeface="Times New Roman"/>
                          <a:cs typeface="Times New Roman"/>
                        </a:rPr>
                        <a:t>synthesis method can  </a:t>
                      </a:r>
                      <a:r>
                        <a:rPr sz="1100" dirty="0">
                          <a:latin typeface="Times New Roman"/>
                          <a:cs typeface="Times New Roman"/>
                        </a:rPr>
                        <a:t>generate haze highly </a:t>
                      </a:r>
                      <a:r>
                        <a:rPr sz="1100" spc="-5" dirty="0">
                          <a:latin typeface="Times New Roman"/>
                          <a:cs typeface="Times New Roman"/>
                        </a:rPr>
                        <a:t>close  to </a:t>
                      </a:r>
                      <a:r>
                        <a:rPr sz="1100" dirty="0">
                          <a:latin typeface="Times New Roman"/>
                          <a:cs typeface="Times New Roman"/>
                        </a:rPr>
                        <a:t>real </a:t>
                      </a:r>
                      <a:r>
                        <a:rPr sz="1100" spc="-5" dirty="0">
                          <a:latin typeface="Times New Roman"/>
                          <a:cs typeface="Times New Roman"/>
                        </a:rPr>
                        <a:t>conditions, </a:t>
                      </a:r>
                      <a:r>
                        <a:rPr sz="1100" dirty="0">
                          <a:latin typeface="Times New Roman"/>
                          <a:cs typeface="Times New Roman"/>
                        </a:rPr>
                        <a:t>using  </a:t>
                      </a:r>
                      <a:r>
                        <a:rPr sz="1100" spc="-5" dirty="0">
                          <a:latin typeface="Times New Roman"/>
                          <a:cs typeface="Times New Roman"/>
                        </a:rPr>
                        <a:t>which to train the </a:t>
                      </a:r>
                      <a:r>
                        <a:rPr sz="1100" dirty="0">
                          <a:latin typeface="Times New Roman"/>
                          <a:cs typeface="Times New Roman"/>
                        </a:rPr>
                        <a:t>dehazing  network.</a:t>
                      </a:r>
                      <a:endParaRPr sz="1100">
                        <a:latin typeface="Times New Roman"/>
                        <a:cs typeface="Times New Roman"/>
                      </a:endParaRPr>
                    </a:p>
                  </a:txBody>
                  <a:tcPr marL="0" marR="0" marT="228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FD8CF"/>
                    </a:solidFill>
                  </a:tcPr>
                </a:tc>
                <a:extLst>
                  <a:ext uri="{0D108BD9-81ED-4DB2-BD59-A6C34878D82A}">
                    <a16:rowId xmlns:a16="http://schemas.microsoft.com/office/drawing/2014/main" val="10001"/>
                  </a:ext>
                </a:extLst>
              </a:tr>
              <a:tr h="1924271">
                <a:tc>
                  <a:txBody>
                    <a:bodyPr/>
                    <a:lstStyle/>
                    <a:p>
                      <a:pPr marL="85090">
                        <a:lnSpc>
                          <a:spcPct val="100000"/>
                        </a:lnSpc>
                        <a:spcBef>
                          <a:spcPts val="180"/>
                        </a:spcBef>
                      </a:pPr>
                      <a:r>
                        <a:rPr sz="1100" dirty="0">
                          <a:latin typeface="Times New Roman"/>
                          <a:cs typeface="Times New Roman"/>
                        </a:rPr>
                        <a:t>2.)</a:t>
                      </a:r>
                      <a:endParaRPr sz="1100">
                        <a:latin typeface="Times New Roman"/>
                        <a:cs typeface="Times New Roman"/>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BE8"/>
                    </a:solidFill>
                  </a:tcPr>
                </a:tc>
                <a:tc>
                  <a:txBody>
                    <a:bodyPr/>
                    <a:lstStyle/>
                    <a:p>
                      <a:pPr marL="85090" marR="77470" algn="just">
                        <a:lnSpc>
                          <a:spcPct val="100000"/>
                        </a:lnSpc>
                        <a:spcBef>
                          <a:spcPts val="180"/>
                        </a:spcBef>
                      </a:pPr>
                      <a:r>
                        <a:rPr sz="1100" spc="-5" dirty="0">
                          <a:latin typeface="Times New Roman"/>
                          <a:cs typeface="Times New Roman"/>
                        </a:rPr>
                        <a:t>K. Mounika, N. Harika  </a:t>
                      </a:r>
                      <a:r>
                        <a:rPr sz="1100" spc="-20" dirty="0">
                          <a:latin typeface="Times New Roman"/>
                          <a:cs typeface="Times New Roman"/>
                        </a:rPr>
                        <a:t>Reddy,</a:t>
                      </a:r>
                      <a:r>
                        <a:rPr sz="1100" spc="160" dirty="0">
                          <a:latin typeface="Times New Roman"/>
                          <a:cs typeface="Times New Roman"/>
                        </a:rPr>
                        <a:t> </a:t>
                      </a:r>
                      <a:r>
                        <a:rPr sz="1100" spc="-5" dirty="0">
                          <a:latin typeface="Times New Roman"/>
                          <a:cs typeface="Times New Roman"/>
                        </a:rPr>
                        <a:t>Kalagasahitya,</a:t>
                      </a:r>
                      <a:endParaRPr sz="1100">
                        <a:latin typeface="Times New Roman"/>
                        <a:cs typeface="Times New Roman"/>
                      </a:endParaRPr>
                    </a:p>
                    <a:p>
                      <a:pPr marL="85090" marR="92710" algn="just">
                        <a:lnSpc>
                          <a:spcPct val="100000"/>
                        </a:lnSpc>
                      </a:pPr>
                      <a:r>
                        <a:rPr sz="1100" spc="-40" dirty="0">
                          <a:latin typeface="Times New Roman"/>
                          <a:cs typeface="Times New Roman"/>
                        </a:rPr>
                        <a:t>K.V. </a:t>
                      </a:r>
                      <a:r>
                        <a:rPr sz="1100" spc="-5" dirty="0">
                          <a:latin typeface="Times New Roman"/>
                          <a:cs typeface="Times New Roman"/>
                        </a:rPr>
                        <a:t>Alekhya, Karaka  Jyoshna, </a:t>
                      </a:r>
                      <a:r>
                        <a:rPr sz="1100" spc="-25" dirty="0">
                          <a:latin typeface="Times New Roman"/>
                          <a:cs typeface="Times New Roman"/>
                        </a:rPr>
                        <a:t>P.Sai </a:t>
                      </a:r>
                      <a:r>
                        <a:rPr sz="1100" spc="-5" dirty="0">
                          <a:latin typeface="Times New Roman"/>
                          <a:cs typeface="Times New Roman"/>
                        </a:rPr>
                        <a:t>Gayathri, </a:t>
                      </a:r>
                      <a:r>
                        <a:rPr sz="1100" dirty="0">
                          <a:latin typeface="Times New Roman"/>
                          <a:cs typeface="Times New Roman"/>
                        </a:rPr>
                        <a:t>K  </a:t>
                      </a:r>
                      <a:r>
                        <a:rPr sz="1100" spc="-5" dirty="0">
                          <a:latin typeface="Times New Roman"/>
                          <a:cs typeface="Times New Roman"/>
                        </a:rPr>
                        <a:t>SatyaPriya</a:t>
                      </a:r>
                      <a:endParaRPr sz="1100">
                        <a:latin typeface="Times New Roman"/>
                        <a:cs typeface="Times New Roman"/>
                      </a:endParaRPr>
                    </a:p>
                    <a:p>
                      <a:pPr>
                        <a:lnSpc>
                          <a:spcPct val="100000"/>
                        </a:lnSpc>
                        <a:spcBef>
                          <a:spcPts val="55"/>
                        </a:spcBef>
                      </a:pPr>
                      <a:endParaRPr sz="1100">
                        <a:latin typeface="Times New Roman"/>
                        <a:cs typeface="Times New Roman"/>
                      </a:endParaRPr>
                    </a:p>
                    <a:p>
                      <a:pPr marL="85090" marR="77470">
                        <a:lnSpc>
                          <a:spcPct val="100000"/>
                        </a:lnSpc>
                        <a:tabLst>
                          <a:tab pos="1010919" algn="l"/>
                          <a:tab pos="1330325" algn="l"/>
                        </a:tabLst>
                      </a:pPr>
                      <a:r>
                        <a:rPr sz="1100" spc="-5" dirty="0">
                          <a:latin typeface="Times New Roman"/>
                          <a:cs typeface="Times New Roman"/>
                        </a:rPr>
                        <a:t>DEHAZIN</a:t>
                      </a:r>
                      <a:r>
                        <a:rPr sz="1100" dirty="0">
                          <a:latin typeface="Times New Roman"/>
                          <a:cs typeface="Times New Roman"/>
                        </a:rPr>
                        <a:t>G		</a:t>
                      </a:r>
                      <a:r>
                        <a:rPr sz="1100" spc="-5" dirty="0">
                          <a:latin typeface="Times New Roman"/>
                          <a:cs typeface="Times New Roman"/>
                        </a:rPr>
                        <a:t>FOR  </a:t>
                      </a:r>
                      <a:r>
                        <a:rPr sz="1100" spc="-15" dirty="0">
                          <a:latin typeface="Times New Roman"/>
                          <a:cs typeface="Times New Roman"/>
                        </a:rPr>
                        <a:t>MULTISPECTRAL  </a:t>
                      </a:r>
                      <a:r>
                        <a:rPr sz="1100" spc="-5" dirty="0">
                          <a:latin typeface="Times New Roman"/>
                          <a:cs typeface="Times New Roman"/>
                        </a:rPr>
                        <a:t>REMOT</a:t>
                      </a:r>
                      <a:r>
                        <a:rPr sz="1100" dirty="0">
                          <a:latin typeface="Times New Roman"/>
                          <a:cs typeface="Times New Roman"/>
                        </a:rPr>
                        <a:t>E	</a:t>
                      </a:r>
                      <a:r>
                        <a:rPr sz="1100" spc="-5" dirty="0">
                          <a:latin typeface="Times New Roman"/>
                          <a:cs typeface="Times New Roman"/>
                        </a:rPr>
                        <a:t>SENSING  </a:t>
                      </a:r>
                      <a:r>
                        <a:rPr sz="1100" dirty="0">
                          <a:latin typeface="Times New Roman"/>
                          <a:cs typeface="Times New Roman"/>
                        </a:rPr>
                        <a:t>IMAGES</a:t>
                      </a:r>
                      <a:endParaRPr sz="1100">
                        <a:latin typeface="Times New Roman"/>
                        <a:cs typeface="Times New Roman"/>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BE8"/>
                    </a:solidFill>
                  </a:tcPr>
                </a:tc>
                <a:tc>
                  <a:txBody>
                    <a:bodyPr/>
                    <a:lstStyle/>
                    <a:p>
                      <a:pPr marL="85090" marR="77470">
                        <a:lnSpc>
                          <a:spcPct val="100000"/>
                        </a:lnSpc>
                        <a:spcBef>
                          <a:spcPts val="180"/>
                        </a:spcBef>
                        <a:tabLst>
                          <a:tab pos="339725" algn="l"/>
                          <a:tab pos="478790" algn="l"/>
                          <a:tab pos="748665" algn="l"/>
                          <a:tab pos="901700" algn="l"/>
                        </a:tabLst>
                      </a:pPr>
                      <a:r>
                        <a:rPr sz="1100" dirty="0">
                          <a:latin typeface="Times New Roman"/>
                          <a:cs typeface="Times New Roman"/>
                        </a:rPr>
                        <a:t>International  </a:t>
                      </a:r>
                      <a:r>
                        <a:rPr sz="1100" spc="-5" dirty="0">
                          <a:latin typeface="Times New Roman"/>
                          <a:cs typeface="Times New Roman"/>
                        </a:rPr>
                        <a:t>Researc</a:t>
                      </a:r>
                      <a:r>
                        <a:rPr sz="1100" dirty="0">
                          <a:latin typeface="Times New Roman"/>
                          <a:cs typeface="Times New Roman"/>
                        </a:rPr>
                        <a:t>h	</a:t>
                      </a:r>
                      <a:r>
                        <a:rPr sz="1100" spc="-5" dirty="0">
                          <a:latin typeface="Times New Roman"/>
                          <a:cs typeface="Times New Roman"/>
                        </a:rPr>
                        <a:t>Journal  </a:t>
                      </a:r>
                      <a:r>
                        <a:rPr sz="1100" dirty="0">
                          <a:latin typeface="Times New Roman"/>
                          <a:cs typeface="Times New Roman"/>
                        </a:rPr>
                        <a:t>of	</a:t>
                      </a:r>
                      <a:r>
                        <a:rPr sz="1100" spc="-5" dirty="0">
                          <a:latin typeface="Times New Roman"/>
                          <a:cs typeface="Times New Roman"/>
                        </a:rPr>
                        <a:t>Modernization  i</a:t>
                      </a:r>
                      <a:r>
                        <a:rPr sz="1100" dirty="0">
                          <a:latin typeface="Times New Roman"/>
                          <a:cs typeface="Times New Roman"/>
                        </a:rPr>
                        <a:t>n		</a:t>
                      </a:r>
                      <a:r>
                        <a:rPr sz="1100" spc="-5" dirty="0">
                          <a:latin typeface="Times New Roman"/>
                          <a:cs typeface="Times New Roman"/>
                        </a:rPr>
                        <a:t>Engineering  </a:t>
                      </a:r>
                      <a:r>
                        <a:rPr sz="1100" spc="-15" dirty="0">
                          <a:latin typeface="Times New Roman"/>
                          <a:cs typeface="Times New Roman"/>
                        </a:rPr>
                        <a:t>Technology		</a:t>
                      </a:r>
                      <a:r>
                        <a:rPr sz="1100" spc="-5" dirty="0">
                          <a:latin typeface="Times New Roman"/>
                          <a:cs typeface="Times New Roman"/>
                        </a:rPr>
                        <a:t>And  Science</a:t>
                      </a:r>
                      <a:endParaRPr sz="1100">
                        <a:latin typeface="Times New Roman"/>
                        <a:cs typeface="Times New Roman"/>
                      </a:endParaRPr>
                    </a:p>
                    <a:p>
                      <a:pPr>
                        <a:lnSpc>
                          <a:spcPct val="100000"/>
                        </a:lnSpc>
                        <a:spcBef>
                          <a:spcPts val="55"/>
                        </a:spcBef>
                      </a:pPr>
                      <a:endParaRPr sz="1100">
                        <a:latin typeface="Times New Roman"/>
                        <a:cs typeface="Times New Roman"/>
                      </a:endParaRPr>
                    </a:p>
                    <a:p>
                      <a:pPr marL="85090">
                        <a:lnSpc>
                          <a:spcPct val="100000"/>
                        </a:lnSpc>
                      </a:pPr>
                      <a:r>
                        <a:rPr sz="1100" dirty="0">
                          <a:latin typeface="Times New Roman"/>
                          <a:cs typeface="Times New Roman"/>
                        </a:rPr>
                        <a:t>2019</a:t>
                      </a:r>
                      <a:endParaRPr sz="1100">
                        <a:latin typeface="Times New Roman"/>
                        <a:cs typeface="Times New Roman"/>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BE8"/>
                    </a:solidFill>
                  </a:tcPr>
                </a:tc>
                <a:tc>
                  <a:txBody>
                    <a:bodyPr/>
                    <a:lstStyle/>
                    <a:p>
                      <a:pPr marL="85090" marR="80010">
                        <a:lnSpc>
                          <a:spcPct val="100000"/>
                        </a:lnSpc>
                        <a:spcBef>
                          <a:spcPts val="180"/>
                        </a:spcBef>
                        <a:tabLst>
                          <a:tab pos="784860" algn="l"/>
                          <a:tab pos="913130" algn="l"/>
                          <a:tab pos="1208405" algn="l"/>
                          <a:tab pos="1285240" algn="l"/>
                        </a:tabLst>
                      </a:pPr>
                      <a:r>
                        <a:rPr sz="1100" spc="-5" dirty="0">
                          <a:latin typeface="Times New Roman"/>
                          <a:cs typeface="Times New Roman"/>
                        </a:rPr>
                        <a:t>The </a:t>
                      </a:r>
                      <a:r>
                        <a:rPr sz="1100" dirty="0">
                          <a:latin typeface="Times New Roman"/>
                          <a:cs typeface="Times New Roman"/>
                        </a:rPr>
                        <a:t>hazy </a:t>
                      </a:r>
                      <a:r>
                        <a:rPr sz="1100" spc="-5" dirty="0">
                          <a:latin typeface="Times New Roman"/>
                          <a:cs typeface="Times New Roman"/>
                        </a:rPr>
                        <a:t>image and</a:t>
                      </a:r>
                      <a:r>
                        <a:rPr sz="1100" spc="-75" dirty="0">
                          <a:latin typeface="Times New Roman"/>
                          <a:cs typeface="Times New Roman"/>
                        </a:rPr>
                        <a:t> </a:t>
                      </a:r>
                      <a:r>
                        <a:rPr sz="1100" spc="-5" dirty="0">
                          <a:latin typeface="Times New Roman"/>
                          <a:cs typeface="Times New Roman"/>
                        </a:rPr>
                        <a:t>its  corresponding  transmissio</a:t>
                      </a:r>
                      <a:r>
                        <a:rPr sz="1100" dirty="0">
                          <a:latin typeface="Times New Roman"/>
                          <a:cs typeface="Times New Roman"/>
                        </a:rPr>
                        <a:t>n	 </a:t>
                      </a:r>
                      <a:r>
                        <a:rPr sz="1100" spc="-5" dirty="0">
                          <a:latin typeface="Times New Roman"/>
                          <a:cs typeface="Times New Roman"/>
                        </a:rPr>
                        <a:t>ma</a:t>
                      </a:r>
                      <a:r>
                        <a:rPr sz="1100" dirty="0">
                          <a:latin typeface="Times New Roman"/>
                          <a:cs typeface="Times New Roman"/>
                        </a:rPr>
                        <a:t>p		</a:t>
                      </a:r>
                      <a:r>
                        <a:rPr sz="1100" spc="-5" dirty="0">
                          <a:latin typeface="Times New Roman"/>
                          <a:cs typeface="Times New Roman"/>
                        </a:rPr>
                        <a:t>is  </a:t>
                      </a:r>
                      <a:r>
                        <a:rPr sz="1100" dirty="0">
                          <a:latin typeface="Times New Roman"/>
                          <a:cs typeface="Times New Roman"/>
                        </a:rPr>
                        <a:t>detected	</a:t>
                      </a:r>
                      <a:r>
                        <a:rPr sz="1100" spc="-5" dirty="0">
                          <a:latin typeface="Times New Roman"/>
                          <a:cs typeface="Times New Roman"/>
                        </a:rPr>
                        <a:t>e</a:t>
                      </a:r>
                      <a:r>
                        <a:rPr sz="1100" spc="-25" dirty="0">
                          <a:latin typeface="Times New Roman"/>
                          <a:cs typeface="Times New Roman"/>
                        </a:rPr>
                        <a:t>f</a:t>
                      </a:r>
                      <a:r>
                        <a:rPr sz="1100" dirty="0">
                          <a:latin typeface="Times New Roman"/>
                          <a:cs typeface="Times New Roman"/>
                        </a:rPr>
                        <a:t>fectively  based on </a:t>
                      </a:r>
                      <a:r>
                        <a:rPr sz="1100" spc="-5" dirty="0">
                          <a:latin typeface="Times New Roman"/>
                          <a:cs typeface="Times New Roman"/>
                        </a:rPr>
                        <a:t>learning the  coe</a:t>
                      </a:r>
                      <a:r>
                        <a:rPr sz="1100" spc="-25" dirty="0">
                          <a:latin typeface="Times New Roman"/>
                          <a:cs typeface="Times New Roman"/>
                        </a:rPr>
                        <a:t>f</a:t>
                      </a:r>
                      <a:r>
                        <a:rPr sz="1100" dirty="0">
                          <a:latin typeface="Times New Roman"/>
                          <a:cs typeface="Times New Roman"/>
                        </a:rPr>
                        <a:t>ficients		of	</a:t>
                      </a:r>
                      <a:r>
                        <a:rPr sz="1100" spc="-5" dirty="0">
                          <a:latin typeface="Times New Roman"/>
                          <a:cs typeface="Times New Roman"/>
                        </a:rPr>
                        <a:t>the  linear</a:t>
                      </a:r>
                      <a:r>
                        <a:rPr sz="1100" spc="-15" dirty="0">
                          <a:latin typeface="Times New Roman"/>
                          <a:cs typeface="Times New Roman"/>
                        </a:rPr>
                        <a:t> </a:t>
                      </a:r>
                      <a:r>
                        <a:rPr sz="1100" spc="-5" dirty="0">
                          <a:latin typeface="Times New Roman"/>
                          <a:cs typeface="Times New Roman"/>
                        </a:rPr>
                        <a:t>model.</a:t>
                      </a:r>
                      <a:endParaRPr sz="1100">
                        <a:latin typeface="Times New Roman"/>
                        <a:cs typeface="Times New Roman"/>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BE8"/>
                    </a:solidFill>
                  </a:tcPr>
                </a:tc>
                <a:tc>
                  <a:txBody>
                    <a:bodyPr/>
                    <a:lstStyle/>
                    <a:p>
                      <a:pPr marL="85090" marR="79375" algn="just">
                        <a:lnSpc>
                          <a:spcPct val="100000"/>
                        </a:lnSpc>
                        <a:spcBef>
                          <a:spcPts val="180"/>
                        </a:spcBef>
                      </a:pPr>
                      <a:r>
                        <a:rPr sz="1100" dirty="0">
                          <a:latin typeface="Times New Roman"/>
                          <a:cs typeface="Times New Roman"/>
                        </a:rPr>
                        <a:t>A </a:t>
                      </a:r>
                      <a:r>
                        <a:rPr sz="1100" spc="-5" dirty="0">
                          <a:latin typeface="Times New Roman"/>
                          <a:cs typeface="Times New Roman"/>
                        </a:rPr>
                        <a:t>linear </a:t>
                      </a:r>
                      <a:r>
                        <a:rPr sz="1100" dirty="0">
                          <a:latin typeface="Times New Roman"/>
                          <a:cs typeface="Times New Roman"/>
                        </a:rPr>
                        <a:t>regression </a:t>
                      </a:r>
                      <a:r>
                        <a:rPr sz="1100" spc="-5" dirty="0">
                          <a:latin typeface="Times New Roman"/>
                          <a:cs typeface="Times New Roman"/>
                        </a:rPr>
                        <a:t>model with  multiple </a:t>
                      </a:r>
                      <a:r>
                        <a:rPr sz="1100" dirty="0">
                          <a:latin typeface="Times New Roman"/>
                          <a:cs typeface="Times New Roman"/>
                        </a:rPr>
                        <a:t>variables </a:t>
                      </a:r>
                      <a:r>
                        <a:rPr sz="1100" spc="-5" dirty="0">
                          <a:latin typeface="Times New Roman"/>
                          <a:cs typeface="Times New Roman"/>
                        </a:rPr>
                        <a:t>is  established and the </a:t>
                      </a:r>
                      <a:r>
                        <a:rPr sz="1100" dirty="0">
                          <a:latin typeface="Times New Roman"/>
                          <a:cs typeface="Times New Roman"/>
                        </a:rPr>
                        <a:t>gradient  descent </a:t>
                      </a:r>
                      <a:r>
                        <a:rPr sz="1100" spc="-5" dirty="0">
                          <a:latin typeface="Times New Roman"/>
                          <a:cs typeface="Times New Roman"/>
                        </a:rPr>
                        <a:t>method is applied to  the coefficients </a:t>
                      </a:r>
                      <a:r>
                        <a:rPr sz="1100" dirty="0">
                          <a:latin typeface="Times New Roman"/>
                          <a:cs typeface="Times New Roman"/>
                        </a:rPr>
                        <a:t>of </a:t>
                      </a:r>
                      <a:r>
                        <a:rPr sz="1100" spc="-5" dirty="0">
                          <a:latin typeface="Times New Roman"/>
                          <a:cs typeface="Times New Roman"/>
                        </a:rPr>
                        <a:t>the linear  model. Then </a:t>
                      </a:r>
                      <a:r>
                        <a:rPr sz="1100" dirty="0">
                          <a:latin typeface="Times New Roman"/>
                          <a:cs typeface="Times New Roman"/>
                        </a:rPr>
                        <a:t>a hazy </a:t>
                      </a:r>
                      <a:r>
                        <a:rPr sz="1100" spc="-5" dirty="0">
                          <a:latin typeface="Times New Roman"/>
                          <a:cs typeface="Times New Roman"/>
                        </a:rPr>
                        <a:t>image  accurate transmission map is  </a:t>
                      </a:r>
                      <a:r>
                        <a:rPr sz="1100" dirty="0">
                          <a:latin typeface="Times New Roman"/>
                          <a:cs typeface="Times New Roman"/>
                        </a:rPr>
                        <a:t>obtained.</a:t>
                      </a:r>
                      <a:endParaRPr sz="1100">
                        <a:latin typeface="Times New Roman"/>
                        <a:cs typeface="Times New Roman"/>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BE8"/>
                    </a:solidFill>
                  </a:tcPr>
                </a:tc>
                <a:tc>
                  <a:txBody>
                    <a:bodyPr/>
                    <a:lstStyle/>
                    <a:p>
                      <a:pPr marL="85090" marR="77470" algn="just">
                        <a:lnSpc>
                          <a:spcPct val="100000"/>
                        </a:lnSpc>
                        <a:spcBef>
                          <a:spcPts val="180"/>
                        </a:spcBef>
                      </a:pPr>
                      <a:r>
                        <a:rPr sz="1100" spc="-5" dirty="0">
                          <a:latin typeface="Times New Roman"/>
                          <a:cs typeface="Times New Roman"/>
                        </a:rPr>
                        <a:t>The </a:t>
                      </a:r>
                      <a:r>
                        <a:rPr sz="1100" dirty="0">
                          <a:latin typeface="Times New Roman"/>
                          <a:cs typeface="Times New Roman"/>
                        </a:rPr>
                        <a:t>proposed </a:t>
                      </a:r>
                      <a:r>
                        <a:rPr sz="1100" spc="-5" dirty="0">
                          <a:latin typeface="Times New Roman"/>
                          <a:cs typeface="Times New Roman"/>
                        </a:rPr>
                        <a:t>method can  </a:t>
                      </a:r>
                      <a:r>
                        <a:rPr sz="1100" dirty="0">
                          <a:latin typeface="Times New Roman"/>
                          <a:cs typeface="Times New Roman"/>
                        </a:rPr>
                        <a:t>recover a haze-free remote  </a:t>
                      </a:r>
                      <a:r>
                        <a:rPr sz="1100" spc="-5" dirty="0">
                          <a:latin typeface="Times New Roman"/>
                          <a:cs typeface="Times New Roman"/>
                        </a:rPr>
                        <a:t>sensing image with </a:t>
                      </a:r>
                      <a:r>
                        <a:rPr sz="1100" dirty="0">
                          <a:latin typeface="Times New Roman"/>
                          <a:cs typeface="Times New Roman"/>
                        </a:rPr>
                        <a:t>good  visual </a:t>
                      </a:r>
                      <a:r>
                        <a:rPr sz="1100" spc="-5" dirty="0">
                          <a:latin typeface="Times New Roman"/>
                          <a:cs typeface="Times New Roman"/>
                        </a:rPr>
                        <a:t>effect and </a:t>
                      </a:r>
                      <a:r>
                        <a:rPr sz="1100" dirty="0">
                          <a:latin typeface="Times New Roman"/>
                          <a:cs typeface="Times New Roman"/>
                        </a:rPr>
                        <a:t>high  </a:t>
                      </a:r>
                      <a:r>
                        <a:rPr sz="1100" spc="-10" dirty="0">
                          <a:latin typeface="Times New Roman"/>
                          <a:cs typeface="Times New Roman"/>
                        </a:rPr>
                        <a:t>quality.</a:t>
                      </a:r>
                      <a:endParaRPr sz="1100">
                        <a:latin typeface="Times New Roman"/>
                        <a:cs typeface="Times New Roman"/>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BE8"/>
                    </a:solidFill>
                  </a:tcPr>
                </a:tc>
                <a:extLst>
                  <a:ext uri="{0D108BD9-81ED-4DB2-BD59-A6C34878D82A}">
                    <a16:rowId xmlns:a16="http://schemas.microsoft.com/office/drawing/2014/main" val="10002"/>
                  </a:ext>
                </a:extLst>
              </a:tr>
            </a:tbl>
          </a:graphicData>
        </a:graphic>
      </p:graphicFrame>
      <p:sp>
        <p:nvSpPr>
          <p:cNvPr id="3" name="object 3"/>
          <p:cNvSpPr txBox="1">
            <a:spLocks noGrp="1"/>
          </p:cNvSpPr>
          <p:nvPr>
            <p:ph type="title"/>
          </p:nvPr>
        </p:nvSpPr>
        <p:spPr>
          <a:xfrm>
            <a:off x="225425" y="16559"/>
            <a:ext cx="3620770" cy="519430"/>
          </a:xfrm>
          <a:prstGeom prst="rect">
            <a:avLst/>
          </a:prstGeom>
        </p:spPr>
        <p:txBody>
          <a:bodyPr vert="horz" wrap="square" lIns="0" tIns="17780" rIns="0" bIns="0" rtlCol="0">
            <a:spAutoFit/>
          </a:bodyPr>
          <a:lstStyle/>
          <a:p>
            <a:pPr marL="12700">
              <a:lnSpc>
                <a:spcPct val="100000"/>
              </a:lnSpc>
              <a:spcBef>
                <a:spcPts val="140"/>
              </a:spcBef>
            </a:pPr>
            <a:r>
              <a:rPr spc="-10" dirty="0"/>
              <a:t>State </a:t>
            </a:r>
            <a:r>
              <a:rPr spc="10" dirty="0"/>
              <a:t>of </a:t>
            </a:r>
            <a:r>
              <a:rPr spc="15" dirty="0"/>
              <a:t>the</a:t>
            </a:r>
            <a:r>
              <a:rPr spc="-60" dirty="0"/>
              <a:t> </a:t>
            </a:r>
            <a:r>
              <a:rPr dirty="0"/>
              <a:t>Art-work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66371" y="690698"/>
          <a:ext cx="8769983" cy="4438790"/>
        </p:xfrm>
        <a:graphic>
          <a:graphicData uri="http://schemas.openxmlformats.org/drawingml/2006/table">
            <a:tbl>
              <a:tblPr firstRow="1" bandRow="1">
                <a:tableStyleId>{2D5ABB26-0587-4C30-8999-92F81FD0307C}</a:tableStyleId>
              </a:tblPr>
              <a:tblGrid>
                <a:gridCol w="575945">
                  <a:extLst>
                    <a:ext uri="{9D8B030D-6E8A-4147-A177-3AD203B41FA5}">
                      <a16:colId xmlns:a16="http://schemas.microsoft.com/office/drawing/2014/main" val="20000"/>
                    </a:ext>
                  </a:extLst>
                </a:gridCol>
                <a:gridCol w="1713230">
                  <a:extLst>
                    <a:ext uri="{9D8B030D-6E8A-4147-A177-3AD203B41FA5}">
                      <a16:colId xmlns:a16="http://schemas.microsoft.com/office/drawing/2014/main" val="20001"/>
                    </a:ext>
                  </a:extLst>
                </a:gridCol>
                <a:gridCol w="1191895">
                  <a:extLst>
                    <a:ext uri="{9D8B030D-6E8A-4147-A177-3AD203B41FA5}">
                      <a16:colId xmlns:a16="http://schemas.microsoft.com/office/drawing/2014/main" val="20002"/>
                    </a:ext>
                  </a:extLst>
                </a:gridCol>
                <a:gridCol w="1564639">
                  <a:extLst>
                    <a:ext uri="{9D8B030D-6E8A-4147-A177-3AD203B41FA5}">
                      <a16:colId xmlns:a16="http://schemas.microsoft.com/office/drawing/2014/main" val="20003"/>
                    </a:ext>
                  </a:extLst>
                </a:gridCol>
                <a:gridCol w="1936749">
                  <a:extLst>
                    <a:ext uri="{9D8B030D-6E8A-4147-A177-3AD203B41FA5}">
                      <a16:colId xmlns:a16="http://schemas.microsoft.com/office/drawing/2014/main" val="20004"/>
                    </a:ext>
                  </a:extLst>
                </a:gridCol>
                <a:gridCol w="1787525">
                  <a:extLst>
                    <a:ext uri="{9D8B030D-6E8A-4147-A177-3AD203B41FA5}">
                      <a16:colId xmlns:a16="http://schemas.microsoft.com/office/drawing/2014/main" val="20005"/>
                    </a:ext>
                  </a:extLst>
                </a:gridCol>
              </a:tblGrid>
              <a:tr h="840348">
                <a:tc>
                  <a:txBody>
                    <a:bodyPr/>
                    <a:lstStyle/>
                    <a:p>
                      <a:pPr marL="85090" marR="92075">
                        <a:lnSpc>
                          <a:spcPct val="100000"/>
                        </a:lnSpc>
                        <a:spcBef>
                          <a:spcPts val="165"/>
                        </a:spcBef>
                      </a:pPr>
                      <a:r>
                        <a:rPr sz="1400" b="1" spc="-5" dirty="0">
                          <a:solidFill>
                            <a:srgbClr val="FFFFFF"/>
                          </a:solidFill>
                          <a:latin typeface="Times New Roman"/>
                          <a:cs typeface="Times New Roman"/>
                        </a:rPr>
                        <a:t>SL.N  </a:t>
                      </a:r>
                      <a:r>
                        <a:rPr sz="1400" b="1" dirty="0">
                          <a:solidFill>
                            <a:srgbClr val="FFFFFF"/>
                          </a:solidFill>
                          <a:latin typeface="Times New Roman"/>
                          <a:cs typeface="Times New Roman"/>
                        </a:rPr>
                        <a:t>O</a:t>
                      </a:r>
                      <a:endParaRPr sz="1400">
                        <a:latin typeface="Times New Roman"/>
                        <a:cs typeface="Times New Roman"/>
                      </a:endParaRPr>
                    </a:p>
                  </a:txBody>
                  <a:tcPr marL="0" marR="0" marT="2095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E8350"/>
                    </a:solidFill>
                  </a:tcPr>
                </a:tc>
                <a:tc>
                  <a:txBody>
                    <a:bodyPr/>
                    <a:lstStyle/>
                    <a:p>
                      <a:pPr marL="85090" marR="403860">
                        <a:lnSpc>
                          <a:spcPct val="100000"/>
                        </a:lnSpc>
                        <a:spcBef>
                          <a:spcPts val="165"/>
                        </a:spcBef>
                      </a:pPr>
                      <a:r>
                        <a:rPr sz="1400" b="1" spc="-10" dirty="0">
                          <a:solidFill>
                            <a:srgbClr val="FFFFFF"/>
                          </a:solidFill>
                          <a:latin typeface="Times New Roman"/>
                          <a:cs typeface="Times New Roman"/>
                        </a:rPr>
                        <a:t>Author’s</a:t>
                      </a:r>
                      <a:r>
                        <a:rPr sz="1400" b="1" spc="-70" dirty="0">
                          <a:solidFill>
                            <a:srgbClr val="FFFFFF"/>
                          </a:solidFill>
                          <a:latin typeface="Times New Roman"/>
                          <a:cs typeface="Times New Roman"/>
                        </a:rPr>
                        <a:t> </a:t>
                      </a:r>
                      <a:r>
                        <a:rPr sz="1400" b="1" spc="-5" dirty="0">
                          <a:solidFill>
                            <a:srgbClr val="FFFFFF"/>
                          </a:solidFill>
                          <a:latin typeface="Times New Roman"/>
                          <a:cs typeface="Times New Roman"/>
                        </a:rPr>
                        <a:t>Name/  Paper</a:t>
                      </a:r>
                      <a:r>
                        <a:rPr sz="1400" b="1" spc="-65" dirty="0">
                          <a:solidFill>
                            <a:srgbClr val="FFFFFF"/>
                          </a:solidFill>
                          <a:latin typeface="Times New Roman"/>
                          <a:cs typeface="Times New Roman"/>
                        </a:rPr>
                        <a:t> </a:t>
                      </a:r>
                      <a:r>
                        <a:rPr sz="1400" b="1" spc="-10" dirty="0">
                          <a:solidFill>
                            <a:srgbClr val="FFFFFF"/>
                          </a:solidFill>
                          <a:latin typeface="Times New Roman"/>
                          <a:cs typeface="Times New Roman"/>
                        </a:rPr>
                        <a:t>Title</a:t>
                      </a:r>
                      <a:endParaRPr sz="1400">
                        <a:latin typeface="Times New Roman"/>
                        <a:cs typeface="Times New Roman"/>
                      </a:endParaRPr>
                    </a:p>
                  </a:txBody>
                  <a:tcPr marL="0" marR="0" marT="2095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E8350"/>
                    </a:solidFill>
                  </a:tcPr>
                </a:tc>
                <a:tc>
                  <a:txBody>
                    <a:bodyPr/>
                    <a:lstStyle/>
                    <a:p>
                      <a:pPr marL="85725" marR="95250" algn="just">
                        <a:lnSpc>
                          <a:spcPct val="100000"/>
                        </a:lnSpc>
                        <a:spcBef>
                          <a:spcPts val="165"/>
                        </a:spcBef>
                      </a:pPr>
                      <a:r>
                        <a:rPr sz="1400" b="1" spc="-5" dirty="0">
                          <a:solidFill>
                            <a:srgbClr val="FFFFFF"/>
                          </a:solidFill>
                          <a:latin typeface="Times New Roman"/>
                          <a:cs typeface="Times New Roman"/>
                        </a:rPr>
                        <a:t>Confe</a:t>
                      </a:r>
                      <a:r>
                        <a:rPr sz="1400" b="1" spc="-30" dirty="0">
                          <a:solidFill>
                            <a:srgbClr val="FFFFFF"/>
                          </a:solidFill>
                          <a:latin typeface="Times New Roman"/>
                          <a:cs typeface="Times New Roman"/>
                        </a:rPr>
                        <a:t>r</a:t>
                      </a:r>
                      <a:r>
                        <a:rPr sz="1400" b="1" spc="-5" dirty="0">
                          <a:solidFill>
                            <a:srgbClr val="FFFFFF"/>
                          </a:solidFill>
                          <a:latin typeface="Times New Roman"/>
                          <a:cs typeface="Times New Roman"/>
                        </a:rPr>
                        <a:t>ence/J  </a:t>
                      </a:r>
                      <a:r>
                        <a:rPr sz="1400" b="1" dirty="0">
                          <a:solidFill>
                            <a:srgbClr val="FFFFFF"/>
                          </a:solidFill>
                          <a:latin typeface="Times New Roman"/>
                          <a:cs typeface="Times New Roman"/>
                        </a:rPr>
                        <a:t>ournal </a:t>
                      </a:r>
                      <a:r>
                        <a:rPr sz="1400" b="1" spc="-5" dirty="0">
                          <a:solidFill>
                            <a:srgbClr val="FFFFFF"/>
                          </a:solidFill>
                          <a:latin typeface="Times New Roman"/>
                          <a:cs typeface="Times New Roman"/>
                        </a:rPr>
                        <a:t>Name  </a:t>
                      </a:r>
                      <a:r>
                        <a:rPr sz="1400" b="1" dirty="0">
                          <a:solidFill>
                            <a:srgbClr val="FFFFFF"/>
                          </a:solidFill>
                          <a:latin typeface="Times New Roman"/>
                          <a:cs typeface="Times New Roman"/>
                        </a:rPr>
                        <a:t>and</a:t>
                      </a:r>
                      <a:r>
                        <a:rPr sz="1400" b="1" spc="-15" dirty="0">
                          <a:solidFill>
                            <a:srgbClr val="FFFFFF"/>
                          </a:solidFill>
                          <a:latin typeface="Times New Roman"/>
                          <a:cs typeface="Times New Roman"/>
                        </a:rPr>
                        <a:t> </a:t>
                      </a:r>
                      <a:r>
                        <a:rPr sz="1400" b="1" dirty="0">
                          <a:solidFill>
                            <a:srgbClr val="FFFFFF"/>
                          </a:solidFill>
                          <a:latin typeface="Times New Roman"/>
                          <a:cs typeface="Times New Roman"/>
                        </a:rPr>
                        <a:t>year</a:t>
                      </a:r>
                      <a:endParaRPr sz="1400">
                        <a:latin typeface="Times New Roman"/>
                        <a:cs typeface="Times New Roman"/>
                      </a:endParaRPr>
                    </a:p>
                  </a:txBody>
                  <a:tcPr marL="0" marR="0" marT="2095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E8350"/>
                    </a:solidFill>
                  </a:tcPr>
                </a:tc>
                <a:tc>
                  <a:txBody>
                    <a:bodyPr/>
                    <a:lstStyle/>
                    <a:p>
                      <a:pPr marL="85090" marR="561340">
                        <a:lnSpc>
                          <a:spcPct val="100000"/>
                        </a:lnSpc>
                        <a:spcBef>
                          <a:spcPts val="165"/>
                        </a:spcBef>
                      </a:pPr>
                      <a:r>
                        <a:rPr sz="1400" b="1" spc="-130" dirty="0">
                          <a:solidFill>
                            <a:srgbClr val="FFFFFF"/>
                          </a:solidFill>
                          <a:latin typeface="Times New Roman"/>
                          <a:cs typeface="Times New Roman"/>
                        </a:rPr>
                        <a:t>T</a:t>
                      </a:r>
                      <a:r>
                        <a:rPr sz="1400" b="1" spc="-5" dirty="0">
                          <a:solidFill>
                            <a:srgbClr val="FFFFFF"/>
                          </a:solidFill>
                          <a:latin typeface="Times New Roman"/>
                          <a:cs typeface="Times New Roman"/>
                        </a:rPr>
                        <a:t>echnology/  Design</a:t>
                      </a:r>
                      <a:endParaRPr sz="1400">
                        <a:latin typeface="Times New Roman"/>
                        <a:cs typeface="Times New Roman"/>
                      </a:endParaRPr>
                    </a:p>
                  </a:txBody>
                  <a:tcPr marL="0" marR="0" marT="2095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E8350"/>
                    </a:solidFill>
                  </a:tcPr>
                </a:tc>
                <a:tc>
                  <a:txBody>
                    <a:bodyPr/>
                    <a:lstStyle/>
                    <a:p>
                      <a:pPr marL="85090" marR="504190">
                        <a:lnSpc>
                          <a:spcPct val="100000"/>
                        </a:lnSpc>
                        <a:spcBef>
                          <a:spcPts val="165"/>
                        </a:spcBef>
                      </a:pPr>
                      <a:r>
                        <a:rPr sz="1400" b="1" spc="-5" dirty="0">
                          <a:solidFill>
                            <a:srgbClr val="FFFFFF"/>
                          </a:solidFill>
                          <a:latin typeface="Times New Roman"/>
                          <a:cs typeface="Times New Roman"/>
                        </a:rPr>
                        <a:t>Results </a:t>
                      </a:r>
                      <a:r>
                        <a:rPr sz="1400" b="1" spc="-10" dirty="0">
                          <a:solidFill>
                            <a:srgbClr val="FFFFFF"/>
                          </a:solidFill>
                          <a:latin typeface="Times New Roman"/>
                          <a:cs typeface="Times New Roman"/>
                        </a:rPr>
                        <a:t>shared</a:t>
                      </a:r>
                      <a:r>
                        <a:rPr sz="1400" b="1" spc="-85" dirty="0">
                          <a:solidFill>
                            <a:srgbClr val="FFFFFF"/>
                          </a:solidFill>
                          <a:latin typeface="Times New Roman"/>
                          <a:cs typeface="Times New Roman"/>
                        </a:rPr>
                        <a:t> </a:t>
                      </a:r>
                      <a:r>
                        <a:rPr sz="1400" b="1" spc="-5" dirty="0">
                          <a:solidFill>
                            <a:srgbClr val="FFFFFF"/>
                          </a:solidFill>
                          <a:latin typeface="Times New Roman"/>
                          <a:cs typeface="Times New Roman"/>
                        </a:rPr>
                        <a:t>by  </a:t>
                      </a:r>
                      <a:r>
                        <a:rPr sz="1400" b="1" dirty="0">
                          <a:solidFill>
                            <a:srgbClr val="FFFFFF"/>
                          </a:solidFill>
                          <a:latin typeface="Times New Roman"/>
                          <a:cs typeface="Times New Roman"/>
                        </a:rPr>
                        <a:t>author</a:t>
                      </a:r>
                      <a:endParaRPr sz="1400">
                        <a:latin typeface="Times New Roman"/>
                        <a:cs typeface="Times New Roman"/>
                      </a:endParaRPr>
                    </a:p>
                  </a:txBody>
                  <a:tcPr marL="0" marR="0" marT="2095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E8350"/>
                    </a:solidFill>
                  </a:tcPr>
                </a:tc>
                <a:tc>
                  <a:txBody>
                    <a:bodyPr/>
                    <a:lstStyle/>
                    <a:p>
                      <a:pPr marL="85090">
                        <a:lnSpc>
                          <a:spcPct val="100000"/>
                        </a:lnSpc>
                        <a:spcBef>
                          <a:spcPts val="165"/>
                        </a:spcBef>
                      </a:pPr>
                      <a:r>
                        <a:rPr sz="1400" b="1" dirty="0">
                          <a:solidFill>
                            <a:srgbClr val="FFFFFF"/>
                          </a:solidFill>
                          <a:latin typeface="Times New Roman"/>
                          <a:cs typeface="Times New Roman"/>
                        </a:rPr>
                        <a:t>What you</a:t>
                      </a:r>
                      <a:r>
                        <a:rPr sz="1400" b="1" spc="-15" dirty="0">
                          <a:solidFill>
                            <a:srgbClr val="FFFFFF"/>
                          </a:solidFill>
                          <a:latin typeface="Times New Roman"/>
                          <a:cs typeface="Times New Roman"/>
                        </a:rPr>
                        <a:t> </a:t>
                      </a:r>
                      <a:r>
                        <a:rPr sz="1400" b="1" spc="-5" dirty="0">
                          <a:solidFill>
                            <a:srgbClr val="FFFFFF"/>
                          </a:solidFill>
                          <a:latin typeface="Times New Roman"/>
                          <a:cs typeface="Times New Roman"/>
                        </a:rPr>
                        <a:t>infer</a:t>
                      </a:r>
                      <a:endParaRPr sz="1400">
                        <a:latin typeface="Times New Roman"/>
                        <a:cs typeface="Times New Roman"/>
                      </a:endParaRPr>
                    </a:p>
                  </a:txBody>
                  <a:tcPr marL="0" marR="0" marT="2095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E8350"/>
                    </a:solidFill>
                  </a:tcPr>
                </a:tc>
                <a:extLst>
                  <a:ext uri="{0D108BD9-81ED-4DB2-BD59-A6C34878D82A}">
                    <a16:rowId xmlns:a16="http://schemas.microsoft.com/office/drawing/2014/main" val="10000"/>
                  </a:ext>
                </a:extLst>
              </a:tr>
              <a:tr h="1723821">
                <a:tc>
                  <a:txBody>
                    <a:bodyPr/>
                    <a:lstStyle/>
                    <a:p>
                      <a:pPr marL="85090">
                        <a:lnSpc>
                          <a:spcPct val="100000"/>
                        </a:lnSpc>
                        <a:spcBef>
                          <a:spcPts val="180"/>
                        </a:spcBef>
                      </a:pPr>
                      <a:r>
                        <a:rPr sz="1100" dirty="0">
                          <a:latin typeface="Times New Roman"/>
                          <a:cs typeface="Times New Roman"/>
                        </a:rPr>
                        <a:t>3.)</a:t>
                      </a:r>
                      <a:endParaRPr sz="1100">
                        <a:latin typeface="Times New Roman"/>
                        <a:cs typeface="Times New Roman"/>
                      </a:endParaRPr>
                    </a:p>
                  </a:txBody>
                  <a:tcPr marL="0" marR="0" marT="228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FD8CF"/>
                    </a:solidFill>
                  </a:tcPr>
                </a:tc>
                <a:tc>
                  <a:txBody>
                    <a:bodyPr/>
                    <a:lstStyle/>
                    <a:p>
                      <a:pPr marL="85090" marR="89535" algn="just">
                        <a:lnSpc>
                          <a:spcPct val="100000"/>
                        </a:lnSpc>
                        <a:spcBef>
                          <a:spcPts val="180"/>
                        </a:spcBef>
                      </a:pPr>
                      <a:r>
                        <a:rPr sz="1100" spc="-5" dirty="0">
                          <a:latin typeface="Times New Roman"/>
                          <a:cs typeface="Times New Roman"/>
                        </a:rPr>
                        <a:t>Ravi Raj </a:t>
                      </a:r>
                      <a:r>
                        <a:rPr sz="1100" spc="-15" dirty="0">
                          <a:latin typeface="Times New Roman"/>
                          <a:cs typeface="Times New Roman"/>
                        </a:rPr>
                        <a:t>Choudhary, </a:t>
                      </a:r>
                      <a:r>
                        <a:rPr sz="1100" dirty="0">
                          <a:latin typeface="Times New Roman"/>
                          <a:cs typeface="Times New Roman"/>
                        </a:rPr>
                        <a:t>K K  </a:t>
                      </a:r>
                      <a:r>
                        <a:rPr sz="1100" spc="-5" dirty="0">
                          <a:latin typeface="Times New Roman"/>
                          <a:cs typeface="Times New Roman"/>
                        </a:rPr>
                        <a:t>Jisnua, Gaurav</a:t>
                      </a:r>
                      <a:r>
                        <a:rPr sz="1100" spc="-30" dirty="0">
                          <a:latin typeface="Times New Roman"/>
                          <a:cs typeface="Times New Roman"/>
                        </a:rPr>
                        <a:t> </a:t>
                      </a:r>
                      <a:r>
                        <a:rPr sz="1100" spc="-5" dirty="0">
                          <a:latin typeface="Times New Roman"/>
                          <a:cs typeface="Times New Roman"/>
                        </a:rPr>
                        <a:t>Meenaa</a:t>
                      </a:r>
                      <a:endParaRPr sz="1100">
                        <a:latin typeface="Times New Roman"/>
                        <a:cs typeface="Times New Roman"/>
                      </a:endParaRPr>
                    </a:p>
                    <a:p>
                      <a:pPr>
                        <a:lnSpc>
                          <a:spcPct val="100000"/>
                        </a:lnSpc>
                      </a:pPr>
                      <a:endParaRPr sz="1200">
                        <a:latin typeface="Times New Roman"/>
                        <a:cs typeface="Times New Roman"/>
                      </a:endParaRPr>
                    </a:p>
                    <a:p>
                      <a:pPr>
                        <a:lnSpc>
                          <a:spcPct val="100000"/>
                        </a:lnSpc>
                        <a:spcBef>
                          <a:spcPts val="50"/>
                        </a:spcBef>
                      </a:pPr>
                      <a:endParaRPr sz="1050">
                        <a:latin typeface="Times New Roman"/>
                        <a:cs typeface="Times New Roman"/>
                      </a:endParaRPr>
                    </a:p>
                    <a:p>
                      <a:pPr marL="85090" marR="77470" algn="just">
                        <a:lnSpc>
                          <a:spcPct val="100000"/>
                        </a:lnSpc>
                        <a:tabLst>
                          <a:tab pos="1123315" algn="l"/>
                        </a:tabLst>
                      </a:pPr>
                      <a:r>
                        <a:rPr sz="1100" dirty="0">
                          <a:latin typeface="Times New Roman"/>
                          <a:cs typeface="Times New Roman"/>
                        </a:rPr>
                        <a:t>Image </a:t>
                      </a:r>
                      <a:r>
                        <a:rPr sz="1100" spc="-5" dirty="0">
                          <a:latin typeface="Times New Roman"/>
                          <a:cs typeface="Times New Roman"/>
                        </a:rPr>
                        <a:t>DeHazing Using  Dee</a:t>
                      </a:r>
                      <a:r>
                        <a:rPr sz="1100" dirty="0">
                          <a:latin typeface="Times New Roman"/>
                          <a:cs typeface="Times New Roman"/>
                        </a:rPr>
                        <a:t>p	</a:t>
                      </a:r>
                      <a:r>
                        <a:rPr sz="1100" spc="-5" dirty="0">
                          <a:latin typeface="Times New Roman"/>
                          <a:cs typeface="Times New Roman"/>
                        </a:rPr>
                        <a:t>Learning  </a:t>
                      </a:r>
                      <a:r>
                        <a:rPr sz="1100" spc="-15" dirty="0">
                          <a:latin typeface="Times New Roman"/>
                          <a:cs typeface="Times New Roman"/>
                        </a:rPr>
                        <a:t>Techniquesa</a:t>
                      </a:r>
                      <a:endParaRPr sz="1100">
                        <a:latin typeface="Times New Roman"/>
                        <a:cs typeface="Times New Roman"/>
                      </a:endParaRPr>
                    </a:p>
                  </a:txBody>
                  <a:tcPr marL="0" marR="0" marT="228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FD8CF"/>
                    </a:solidFill>
                  </a:tcPr>
                </a:tc>
                <a:tc>
                  <a:txBody>
                    <a:bodyPr/>
                    <a:lstStyle/>
                    <a:p>
                      <a:pPr marL="85725" marR="78105">
                        <a:lnSpc>
                          <a:spcPct val="100000"/>
                        </a:lnSpc>
                        <a:spcBef>
                          <a:spcPts val="180"/>
                        </a:spcBef>
                        <a:tabLst>
                          <a:tab pos="671830" algn="l"/>
                          <a:tab pos="904240" algn="l"/>
                          <a:tab pos="963930" algn="l"/>
                        </a:tabLst>
                      </a:pPr>
                      <a:r>
                        <a:rPr sz="1100" dirty="0">
                          <a:latin typeface="Times New Roman"/>
                          <a:cs typeface="Times New Roman"/>
                        </a:rPr>
                        <a:t>International  </a:t>
                      </a:r>
                      <a:r>
                        <a:rPr sz="1100" spc="-5" dirty="0">
                          <a:latin typeface="Times New Roman"/>
                          <a:cs typeface="Times New Roman"/>
                        </a:rPr>
                        <a:t>Conferenc</a:t>
                      </a:r>
                      <a:r>
                        <a:rPr sz="1100" dirty="0">
                          <a:latin typeface="Times New Roman"/>
                          <a:cs typeface="Times New Roman"/>
                        </a:rPr>
                        <a:t>e		on  </a:t>
                      </a:r>
                      <a:r>
                        <a:rPr sz="1100" spc="-5" dirty="0">
                          <a:latin typeface="Times New Roman"/>
                          <a:cs typeface="Times New Roman"/>
                        </a:rPr>
                        <a:t>Computational  </a:t>
                      </a:r>
                      <a:r>
                        <a:rPr sz="1100" dirty="0">
                          <a:latin typeface="Times New Roman"/>
                          <a:cs typeface="Times New Roman"/>
                        </a:rPr>
                        <a:t>Intelligence	</a:t>
                      </a:r>
                      <a:r>
                        <a:rPr sz="1100" spc="-5" dirty="0">
                          <a:latin typeface="Times New Roman"/>
                          <a:cs typeface="Times New Roman"/>
                        </a:rPr>
                        <a:t>and  Dat</a:t>
                      </a:r>
                      <a:r>
                        <a:rPr sz="1100" dirty="0">
                          <a:latin typeface="Times New Roman"/>
                          <a:cs typeface="Times New Roman"/>
                        </a:rPr>
                        <a:t>a	</a:t>
                      </a:r>
                      <a:r>
                        <a:rPr sz="1100" spc="-5" dirty="0">
                          <a:latin typeface="Times New Roman"/>
                          <a:cs typeface="Times New Roman"/>
                        </a:rPr>
                        <a:t>Science  </a:t>
                      </a:r>
                      <a:r>
                        <a:rPr sz="1100" dirty="0">
                          <a:latin typeface="Times New Roman"/>
                          <a:cs typeface="Times New Roman"/>
                        </a:rPr>
                        <a:t>(ICCIDS</a:t>
                      </a:r>
                      <a:r>
                        <a:rPr sz="1100" spc="-20" dirty="0">
                          <a:latin typeface="Times New Roman"/>
                          <a:cs typeface="Times New Roman"/>
                        </a:rPr>
                        <a:t> </a:t>
                      </a:r>
                      <a:r>
                        <a:rPr sz="1100" dirty="0">
                          <a:latin typeface="Times New Roman"/>
                          <a:cs typeface="Times New Roman"/>
                        </a:rPr>
                        <a:t>2019)</a:t>
                      </a:r>
                      <a:endParaRPr sz="1100">
                        <a:latin typeface="Times New Roman"/>
                        <a:cs typeface="Times New Roman"/>
                      </a:endParaRPr>
                    </a:p>
                  </a:txBody>
                  <a:tcPr marL="0" marR="0" marT="228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FD8CF"/>
                    </a:solidFill>
                  </a:tcPr>
                </a:tc>
                <a:tc>
                  <a:txBody>
                    <a:bodyPr/>
                    <a:lstStyle/>
                    <a:p>
                      <a:pPr marL="85090" marR="78740" algn="just">
                        <a:lnSpc>
                          <a:spcPct val="100000"/>
                        </a:lnSpc>
                        <a:spcBef>
                          <a:spcPts val="180"/>
                        </a:spcBef>
                      </a:pPr>
                      <a:r>
                        <a:rPr sz="1100" spc="-5" dirty="0">
                          <a:latin typeface="Times New Roman"/>
                          <a:cs typeface="Times New Roman"/>
                        </a:rPr>
                        <a:t>Using Computer </a:t>
                      </a:r>
                      <a:r>
                        <a:rPr sz="1100" dirty="0">
                          <a:latin typeface="Times New Roman"/>
                          <a:cs typeface="Times New Roman"/>
                        </a:rPr>
                        <a:t>vision,  </a:t>
                      </a:r>
                      <a:r>
                        <a:rPr sz="1100" spc="-5" dirty="0">
                          <a:latin typeface="Times New Roman"/>
                          <a:cs typeface="Times New Roman"/>
                        </a:rPr>
                        <a:t>Convolutionary </a:t>
                      </a:r>
                      <a:r>
                        <a:rPr sz="1100" dirty="0">
                          <a:latin typeface="Times New Roman"/>
                          <a:cs typeface="Times New Roman"/>
                        </a:rPr>
                        <a:t>neural  network </a:t>
                      </a:r>
                      <a:r>
                        <a:rPr sz="1100" spc="-5" dirty="0">
                          <a:latin typeface="Times New Roman"/>
                          <a:cs typeface="Times New Roman"/>
                        </a:rPr>
                        <a:t>to create </a:t>
                      </a:r>
                      <a:r>
                        <a:rPr sz="1100" dirty="0">
                          <a:latin typeface="Times New Roman"/>
                          <a:cs typeface="Times New Roman"/>
                        </a:rPr>
                        <a:t>a  </a:t>
                      </a:r>
                      <a:r>
                        <a:rPr sz="1100" spc="-5" dirty="0">
                          <a:latin typeface="Times New Roman"/>
                          <a:cs typeface="Times New Roman"/>
                        </a:rPr>
                        <a:t>model to achieve  </a:t>
                      </a:r>
                      <a:r>
                        <a:rPr sz="1100" dirty="0">
                          <a:latin typeface="Times New Roman"/>
                          <a:cs typeface="Times New Roman"/>
                        </a:rPr>
                        <a:t>dehazed</a:t>
                      </a:r>
                      <a:r>
                        <a:rPr sz="1100" spc="-10" dirty="0">
                          <a:latin typeface="Times New Roman"/>
                          <a:cs typeface="Times New Roman"/>
                        </a:rPr>
                        <a:t> </a:t>
                      </a:r>
                      <a:r>
                        <a:rPr sz="1100" spc="-5" dirty="0">
                          <a:latin typeface="Times New Roman"/>
                          <a:cs typeface="Times New Roman"/>
                        </a:rPr>
                        <a:t>image</a:t>
                      </a:r>
                      <a:endParaRPr sz="1100">
                        <a:latin typeface="Times New Roman"/>
                        <a:cs typeface="Times New Roman"/>
                      </a:endParaRPr>
                    </a:p>
                  </a:txBody>
                  <a:tcPr marL="0" marR="0" marT="228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FD8CF"/>
                    </a:solidFill>
                  </a:tcPr>
                </a:tc>
                <a:tc>
                  <a:txBody>
                    <a:bodyPr/>
                    <a:lstStyle/>
                    <a:p>
                      <a:pPr marL="85090" marR="78105" algn="just">
                        <a:lnSpc>
                          <a:spcPct val="100000"/>
                        </a:lnSpc>
                        <a:spcBef>
                          <a:spcPts val="180"/>
                        </a:spcBef>
                        <a:tabLst>
                          <a:tab pos="890269" algn="l"/>
                          <a:tab pos="1470025" algn="l"/>
                        </a:tabLst>
                      </a:pPr>
                      <a:r>
                        <a:rPr sz="1100" spc="-5" dirty="0">
                          <a:latin typeface="Times New Roman"/>
                          <a:cs typeface="Times New Roman"/>
                        </a:rPr>
                        <a:t>This </a:t>
                      </a:r>
                      <a:r>
                        <a:rPr sz="1100" dirty="0">
                          <a:latin typeface="Times New Roman"/>
                          <a:cs typeface="Times New Roman"/>
                        </a:rPr>
                        <a:t>paper present a  deep-learning </a:t>
                      </a:r>
                      <a:r>
                        <a:rPr sz="1100" spc="-5" dirty="0">
                          <a:latin typeface="Times New Roman"/>
                          <a:cs typeface="Times New Roman"/>
                        </a:rPr>
                        <a:t>approach that  </a:t>
                      </a:r>
                      <a:r>
                        <a:rPr sz="1100" dirty="0">
                          <a:latin typeface="Times New Roman"/>
                          <a:cs typeface="Times New Roman"/>
                        </a:rPr>
                        <a:t>generates haze free </a:t>
                      </a:r>
                      <a:r>
                        <a:rPr sz="1100" spc="-5" dirty="0">
                          <a:latin typeface="Times New Roman"/>
                          <a:cs typeface="Times New Roman"/>
                        </a:rPr>
                        <a:t>images  withou</a:t>
                      </a:r>
                      <a:r>
                        <a:rPr sz="1100" dirty="0">
                          <a:latin typeface="Times New Roman"/>
                          <a:cs typeface="Times New Roman"/>
                        </a:rPr>
                        <a:t>t	</a:t>
                      </a:r>
                      <a:r>
                        <a:rPr sz="1100" spc="-5" dirty="0">
                          <a:latin typeface="Times New Roman"/>
                          <a:cs typeface="Times New Roman"/>
                        </a:rPr>
                        <a:t>an</a:t>
                      </a:r>
                      <a:r>
                        <a:rPr sz="1100" dirty="0">
                          <a:latin typeface="Times New Roman"/>
                          <a:cs typeface="Times New Roman"/>
                        </a:rPr>
                        <a:t>y	human  </a:t>
                      </a:r>
                      <a:r>
                        <a:rPr sz="1100" spc="-5" dirty="0">
                          <a:latin typeface="Times New Roman"/>
                          <a:cs typeface="Times New Roman"/>
                        </a:rPr>
                        <a:t>intervention.</a:t>
                      </a:r>
                      <a:endParaRPr sz="1100">
                        <a:latin typeface="Times New Roman"/>
                        <a:cs typeface="Times New Roman"/>
                      </a:endParaRPr>
                    </a:p>
                  </a:txBody>
                  <a:tcPr marL="0" marR="0" marT="228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FD8CF"/>
                    </a:solidFill>
                  </a:tcPr>
                </a:tc>
                <a:tc>
                  <a:txBody>
                    <a:bodyPr/>
                    <a:lstStyle/>
                    <a:p>
                      <a:pPr marL="85090" marR="79375" algn="just">
                        <a:lnSpc>
                          <a:spcPct val="100000"/>
                        </a:lnSpc>
                        <a:spcBef>
                          <a:spcPts val="180"/>
                        </a:spcBef>
                      </a:pPr>
                      <a:r>
                        <a:rPr sz="1100" spc="-5" dirty="0">
                          <a:latin typeface="Times New Roman"/>
                          <a:cs typeface="Times New Roman"/>
                        </a:rPr>
                        <a:t>By chnaging the </a:t>
                      </a:r>
                      <a:r>
                        <a:rPr sz="1100" dirty="0">
                          <a:latin typeface="Times New Roman"/>
                          <a:cs typeface="Times New Roman"/>
                        </a:rPr>
                        <a:t>hyper  paratmeters </a:t>
                      </a:r>
                      <a:r>
                        <a:rPr sz="1100" spc="-5" dirty="0">
                          <a:latin typeface="Times New Roman"/>
                          <a:cs typeface="Times New Roman"/>
                        </a:rPr>
                        <a:t>in the model we  could achive more accuracy  and </a:t>
                      </a:r>
                      <a:r>
                        <a:rPr sz="1100" dirty="0">
                          <a:latin typeface="Times New Roman"/>
                          <a:cs typeface="Times New Roman"/>
                        </a:rPr>
                        <a:t>get </a:t>
                      </a:r>
                      <a:r>
                        <a:rPr sz="1100" spc="-5" dirty="0">
                          <a:latin typeface="Times New Roman"/>
                          <a:cs typeface="Times New Roman"/>
                        </a:rPr>
                        <a:t>more clear </a:t>
                      </a:r>
                      <a:r>
                        <a:rPr sz="1100" dirty="0">
                          <a:latin typeface="Times New Roman"/>
                          <a:cs typeface="Times New Roman"/>
                        </a:rPr>
                        <a:t>dehazed  </a:t>
                      </a:r>
                      <a:r>
                        <a:rPr sz="1100" spc="-5" dirty="0">
                          <a:latin typeface="Times New Roman"/>
                          <a:cs typeface="Times New Roman"/>
                        </a:rPr>
                        <a:t>image.</a:t>
                      </a:r>
                      <a:endParaRPr sz="1100">
                        <a:latin typeface="Times New Roman"/>
                        <a:cs typeface="Times New Roman"/>
                      </a:endParaRPr>
                    </a:p>
                  </a:txBody>
                  <a:tcPr marL="0" marR="0" marT="228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FD8CF"/>
                    </a:solidFill>
                  </a:tcPr>
                </a:tc>
                <a:extLst>
                  <a:ext uri="{0D108BD9-81ED-4DB2-BD59-A6C34878D82A}">
                    <a16:rowId xmlns:a16="http://schemas.microsoft.com/office/drawing/2014/main" val="10001"/>
                  </a:ext>
                </a:extLst>
              </a:tr>
              <a:tr h="1874621">
                <a:tc>
                  <a:txBody>
                    <a:bodyPr/>
                    <a:lstStyle/>
                    <a:p>
                      <a:pPr marL="85090">
                        <a:lnSpc>
                          <a:spcPct val="100000"/>
                        </a:lnSpc>
                        <a:spcBef>
                          <a:spcPts val="180"/>
                        </a:spcBef>
                      </a:pPr>
                      <a:r>
                        <a:rPr sz="1100" dirty="0">
                          <a:latin typeface="Times New Roman"/>
                          <a:cs typeface="Times New Roman"/>
                        </a:rPr>
                        <a:t>4.)</a:t>
                      </a:r>
                      <a:endParaRPr sz="1100">
                        <a:latin typeface="Times New Roman"/>
                        <a:cs typeface="Times New Roman"/>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BE8"/>
                    </a:solidFill>
                  </a:tcPr>
                </a:tc>
                <a:tc>
                  <a:txBody>
                    <a:bodyPr/>
                    <a:lstStyle/>
                    <a:p>
                      <a:pPr marL="85090">
                        <a:lnSpc>
                          <a:spcPct val="100000"/>
                        </a:lnSpc>
                        <a:spcBef>
                          <a:spcPts val="180"/>
                        </a:spcBef>
                      </a:pPr>
                      <a:r>
                        <a:rPr sz="1100" spc="-5" dirty="0">
                          <a:latin typeface="Times New Roman"/>
                          <a:cs typeface="Times New Roman"/>
                        </a:rPr>
                        <a:t>Manjun </a:t>
                      </a:r>
                      <a:r>
                        <a:rPr sz="1100" spc="-20" dirty="0">
                          <a:latin typeface="Times New Roman"/>
                          <a:cs typeface="Times New Roman"/>
                        </a:rPr>
                        <a:t>Qin,Wei</a:t>
                      </a:r>
                      <a:r>
                        <a:rPr sz="1100" spc="-15" dirty="0">
                          <a:latin typeface="Times New Roman"/>
                          <a:cs typeface="Times New Roman"/>
                        </a:rPr>
                        <a:t> </a:t>
                      </a:r>
                      <a:r>
                        <a:rPr sz="1100" spc="-5" dirty="0">
                          <a:latin typeface="Times New Roman"/>
                          <a:cs typeface="Times New Roman"/>
                        </a:rPr>
                        <a:t>Li.</a:t>
                      </a:r>
                      <a:endParaRPr sz="1100">
                        <a:latin typeface="Times New Roman"/>
                        <a:cs typeface="Times New Roman"/>
                      </a:endParaRPr>
                    </a:p>
                    <a:p>
                      <a:pPr>
                        <a:lnSpc>
                          <a:spcPct val="100000"/>
                        </a:lnSpc>
                        <a:spcBef>
                          <a:spcPts val="55"/>
                        </a:spcBef>
                      </a:pPr>
                      <a:endParaRPr sz="1100">
                        <a:latin typeface="Times New Roman"/>
                        <a:cs typeface="Times New Roman"/>
                      </a:endParaRPr>
                    </a:p>
                    <a:p>
                      <a:pPr marL="85090" marR="77470">
                        <a:lnSpc>
                          <a:spcPct val="100000"/>
                        </a:lnSpc>
                      </a:pPr>
                      <a:r>
                        <a:rPr sz="1100" spc="-5" dirty="0">
                          <a:latin typeface="Times New Roman"/>
                          <a:cs typeface="Times New Roman"/>
                        </a:rPr>
                        <a:t>Dehazing </a:t>
                      </a:r>
                      <a:r>
                        <a:rPr sz="1100" dirty="0">
                          <a:latin typeface="Times New Roman"/>
                          <a:cs typeface="Times New Roman"/>
                        </a:rPr>
                        <a:t>for </a:t>
                      </a:r>
                      <a:r>
                        <a:rPr sz="1100" spc="-5" dirty="0">
                          <a:latin typeface="Times New Roman"/>
                          <a:cs typeface="Times New Roman"/>
                        </a:rPr>
                        <a:t>Multispectral  Remote Sensing </a:t>
                      </a:r>
                      <a:r>
                        <a:rPr sz="1100" dirty="0">
                          <a:latin typeface="Times New Roman"/>
                          <a:cs typeface="Times New Roman"/>
                        </a:rPr>
                        <a:t>Images  </a:t>
                      </a:r>
                      <a:r>
                        <a:rPr sz="1100" spc="-5" dirty="0">
                          <a:latin typeface="Times New Roman"/>
                          <a:cs typeface="Times New Roman"/>
                        </a:rPr>
                        <a:t>Based </a:t>
                      </a:r>
                      <a:r>
                        <a:rPr sz="1100" dirty="0">
                          <a:latin typeface="Times New Roman"/>
                          <a:cs typeface="Times New Roman"/>
                        </a:rPr>
                        <a:t>on a </a:t>
                      </a:r>
                      <a:r>
                        <a:rPr sz="1100" spc="-5" dirty="0">
                          <a:latin typeface="Times New Roman"/>
                          <a:cs typeface="Times New Roman"/>
                        </a:rPr>
                        <a:t>Convolutional  Neural Network </a:t>
                      </a:r>
                      <a:r>
                        <a:rPr sz="1100" spc="-15" dirty="0">
                          <a:latin typeface="Times New Roman"/>
                          <a:cs typeface="Times New Roman"/>
                        </a:rPr>
                        <a:t>With </a:t>
                      </a:r>
                      <a:r>
                        <a:rPr sz="1100" spc="-5" dirty="0">
                          <a:latin typeface="Times New Roman"/>
                          <a:cs typeface="Times New Roman"/>
                        </a:rPr>
                        <a:t>the  Residual</a:t>
                      </a:r>
                      <a:r>
                        <a:rPr sz="1100" spc="-75" dirty="0">
                          <a:latin typeface="Times New Roman"/>
                          <a:cs typeface="Times New Roman"/>
                        </a:rPr>
                        <a:t> </a:t>
                      </a:r>
                      <a:r>
                        <a:rPr sz="1100" spc="-5" dirty="0">
                          <a:latin typeface="Times New Roman"/>
                          <a:cs typeface="Times New Roman"/>
                        </a:rPr>
                        <a:t>Architecture</a:t>
                      </a:r>
                      <a:endParaRPr sz="1100">
                        <a:latin typeface="Times New Roman"/>
                        <a:cs typeface="Times New Roman"/>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BE8"/>
                    </a:solidFill>
                  </a:tcPr>
                </a:tc>
                <a:tc>
                  <a:txBody>
                    <a:bodyPr/>
                    <a:lstStyle/>
                    <a:p>
                      <a:pPr marL="85725">
                        <a:lnSpc>
                          <a:spcPct val="100000"/>
                        </a:lnSpc>
                        <a:spcBef>
                          <a:spcPts val="180"/>
                        </a:spcBef>
                      </a:pPr>
                      <a:r>
                        <a:rPr sz="1100" dirty="0">
                          <a:latin typeface="Times New Roman"/>
                          <a:cs typeface="Times New Roman"/>
                        </a:rPr>
                        <a:t>IEEE</a:t>
                      </a:r>
                      <a:r>
                        <a:rPr sz="1100" spc="-10" dirty="0">
                          <a:latin typeface="Times New Roman"/>
                          <a:cs typeface="Times New Roman"/>
                        </a:rPr>
                        <a:t> </a:t>
                      </a:r>
                      <a:r>
                        <a:rPr sz="1100" spc="-5" dirty="0">
                          <a:latin typeface="Times New Roman"/>
                          <a:cs typeface="Times New Roman"/>
                        </a:rPr>
                        <a:t>Xplore</a:t>
                      </a:r>
                      <a:endParaRPr sz="1100">
                        <a:latin typeface="Times New Roman"/>
                        <a:cs typeface="Times New Roman"/>
                      </a:endParaRPr>
                    </a:p>
                    <a:p>
                      <a:pPr>
                        <a:lnSpc>
                          <a:spcPct val="100000"/>
                        </a:lnSpc>
                        <a:spcBef>
                          <a:spcPts val="55"/>
                        </a:spcBef>
                      </a:pPr>
                      <a:endParaRPr sz="1100">
                        <a:latin typeface="Times New Roman"/>
                        <a:cs typeface="Times New Roman"/>
                      </a:endParaRPr>
                    </a:p>
                    <a:p>
                      <a:pPr marL="85725">
                        <a:lnSpc>
                          <a:spcPct val="100000"/>
                        </a:lnSpc>
                      </a:pPr>
                      <a:r>
                        <a:rPr sz="1100" dirty="0">
                          <a:latin typeface="Times New Roman"/>
                          <a:cs typeface="Times New Roman"/>
                        </a:rPr>
                        <a:t>2018</a:t>
                      </a:r>
                      <a:endParaRPr sz="1100">
                        <a:latin typeface="Times New Roman"/>
                        <a:cs typeface="Times New Roman"/>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BE8"/>
                    </a:solidFill>
                  </a:tcPr>
                </a:tc>
                <a:tc>
                  <a:txBody>
                    <a:bodyPr/>
                    <a:lstStyle/>
                    <a:p>
                      <a:pPr marL="85090" marR="77470" algn="just">
                        <a:lnSpc>
                          <a:spcPct val="100000"/>
                        </a:lnSpc>
                        <a:spcBef>
                          <a:spcPts val="180"/>
                        </a:spcBef>
                      </a:pPr>
                      <a:r>
                        <a:rPr sz="1100" spc="-5" dirty="0">
                          <a:latin typeface="Times New Roman"/>
                          <a:cs typeface="Times New Roman"/>
                        </a:rPr>
                        <a:t>Designed Dehazing  Framework, Adaptive  Fusion, Haze Synthesis  Method</a:t>
                      </a:r>
                      <a:endParaRPr sz="1100">
                        <a:latin typeface="Times New Roman"/>
                        <a:cs typeface="Times New Roman"/>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BE8"/>
                    </a:solidFill>
                  </a:tcPr>
                </a:tc>
                <a:tc>
                  <a:txBody>
                    <a:bodyPr/>
                    <a:lstStyle/>
                    <a:p>
                      <a:pPr marL="85090" marR="79375">
                        <a:lnSpc>
                          <a:spcPct val="100000"/>
                        </a:lnSpc>
                        <a:spcBef>
                          <a:spcPts val="180"/>
                        </a:spcBef>
                        <a:tabLst>
                          <a:tab pos="930910" algn="l"/>
                          <a:tab pos="1406525" algn="l"/>
                        </a:tabLst>
                      </a:pPr>
                      <a:r>
                        <a:rPr sz="1100" spc="-5" dirty="0">
                          <a:latin typeface="Times New Roman"/>
                          <a:cs typeface="Times New Roman"/>
                        </a:rPr>
                        <a:t>The </a:t>
                      </a:r>
                      <a:r>
                        <a:rPr sz="1100" dirty="0">
                          <a:latin typeface="Times New Roman"/>
                          <a:cs typeface="Times New Roman"/>
                        </a:rPr>
                        <a:t>designed network </a:t>
                      </a:r>
                      <a:r>
                        <a:rPr sz="1100" spc="-5" dirty="0">
                          <a:latin typeface="Times New Roman"/>
                          <a:cs typeface="Times New Roman"/>
                        </a:rPr>
                        <a:t>includes  two </a:t>
                      </a:r>
                      <a:r>
                        <a:rPr sz="1100" dirty="0">
                          <a:latin typeface="Times New Roman"/>
                          <a:cs typeface="Times New Roman"/>
                        </a:rPr>
                        <a:t>parts. </a:t>
                      </a:r>
                      <a:r>
                        <a:rPr sz="1100" spc="-5" dirty="0">
                          <a:latin typeface="Times New Roman"/>
                          <a:cs typeface="Times New Roman"/>
                        </a:rPr>
                        <a:t>One is the </a:t>
                      </a:r>
                      <a:r>
                        <a:rPr sz="1100" dirty="0">
                          <a:latin typeface="Times New Roman"/>
                          <a:cs typeface="Times New Roman"/>
                        </a:rPr>
                        <a:t>parallel  </a:t>
                      </a:r>
                      <a:r>
                        <a:rPr sz="1100" spc="-5" dirty="0">
                          <a:latin typeface="Times New Roman"/>
                          <a:cs typeface="Times New Roman"/>
                        </a:rPr>
                        <a:t>connection </a:t>
                      </a:r>
                      <a:r>
                        <a:rPr sz="1100" dirty="0">
                          <a:latin typeface="Times New Roman"/>
                          <a:cs typeface="Times New Roman"/>
                        </a:rPr>
                        <a:t>of </a:t>
                      </a:r>
                      <a:r>
                        <a:rPr sz="1100" spc="-5" dirty="0">
                          <a:latin typeface="Times New Roman"/>
                          <a:cs typeface="Times New Roman"/>
                        </a:rPr>
                        <a:t>multiple CNN  individual</a:t>
                      </a:r>
                      <a:r>
                        <a:rPr sz="1100" dirty="0">
                          <a:latin typeface="Times New Roman"/>
                          <a:cs typeface="Times New Roman"/>
                        </a:rPr>
                        <a:t>s	</a:t>
                      </a:r>
                      <a:r>
                        <a:rPr sz="1100" spc="-5" dirty="0">
                          <a:latin typeface="Times New Roman"/>
                          <a:cs typeface="Times New Roman"/>
                        </a:rPr>
                        <a:t>wit</a:t>
                      </a:r>
                      <a:r>
                        <a:rPr sz="1100" dirty="0">
                          <a:latin typeface="Times New Roman"/>
                          <a:cs typeface="Times New Roman"/>
                        </a:rPr>
                        <a:t>h	residual  </a:t>
                      </a:r>
                      <a:r>
                        <a:rPr sz="1100" spc="-5" dirty="0">
                          <a:latin typeface="Times New Roman"/>
                          <a:cs typeface="Times New Roman"/>
                        </a:rPr>
                        <a:t>structure.</a:t>
                      </a:r>
                      <a:endParaRPr sz="1100">
                        <a:latin typeface="Times New Roman"/>
                        <a:cs typeface="Times New Roman"/>
                      </a:endParaRPr>
                    </a:p>
                    <a:p>
                      <a:pPr marL="85090" marR="77470" algn="just">
                        <a:lnSpc>
                          <a:spcPct val="100000"/>
                        </a:lnSpc>
                      </a:pPr>
                      <a:r>
                        <a:rPr sz="1100" spc="-5" dirty="0">
                          <a:latin typeface="Times New Roman"/>
                          <a:cs typeface="Times New Roman"/>
                        </a:rPr>
                        <a:t>Each individual is </a:t>
                      </a:r>
                      <a:r>
                        <a:rPr sz="1100" dirty="0">
                          <a:latin typeface="Times New Roman"/>
                          <a:cs typeface="Times New Roman"/>
                        </a:rPr>
                        <a:t>used </a:t>
                      </a:r>
                      <a:r>
                        <a:rPr sz="1100" spc="-5" dirty="0">
                          <a:latin typeface="Times New Roman"/>
                          <a:cs typeface="Times New Roman"/>
                        </a:rPr>
                        <a:t>to learn  </a:t>
                      </a:r>
                      <a:r>
                        <a:rPr sz="1100" dirty="0">
                          <a:latin typeface="Times New Roman"/>
                          <a:cs typeface="Times New Roman"/>
                        </a:rPr>
                        <a:t>a regression from </a:t>
                      </a:r>
                      <a:r>
                        <a:rPr sz="1100" spc="-5" dirty="0">
                          <a:latin typeface="Times New Roman"/>
                          <a:cs typeface="Times New Roman"/>
                        </a:rPr>
                        <a:t>the </a:t>
                      </a:r>
                      <a:r>
                        <a:rPr sz="1100" dirty="0">
                          <a:latin typeface="Times New Roman"/>
                          <a:cs typeface="Times New Roman"/>
                        </a:rPr>
                        <a:t>hazy  </a:t>
                      </a:r>
                      <a:r>
                        <a:rPr sz="1100" spc="-5" dirty="0">
                          <a:latin typeface="Times New Roman"/>
                          <a:cs typeface="Times New Roman"/>
                        </a:rPr>
                        <a:t>image</a:t>
                      </a:r>
                      <a:endParaRPr sz="1100">
                        <a:latin typeface="Times New Roman"/>
                        <a:cs typeface="Times New Roman"/>
                      </a:endParaRPr>
                    </a:p>
                    <a:p>
                      <a:pPr marL="85090" algn="just">
                        <a:lnSpc>
                          <a:spcPct val="100000"/>
                        </a:lnSpc>
                      </a:pPr>
                      <a:r>
                        <a:rPr sz="1100" spc="-5" dirty="0">
                          <a:latin typeface="Times New Roman"/>
                          <a:cs typeface="Times New Roman"/>
                        </a:rPr>
                        <a:t>to the clear</a:t>
                      </a:r>
                      <a:r>
                        <a:rPr sz="1100" spc="-15" dirty="0">
                          <a:latin typeface="Times New Roman"/>
                          <a:cs typeface="Times New Roman"/>
                        </a:rPr>
                        <a:t> </a:t>
                      </a:r>
                      <a:r>
                        <a:rPr sz="1100" spc="-5" dirty="0">
                          <a:latin typeface="Times New Roman"/>
                          <a:cs typeface="Times New Roman"/>
                        </a:rPr>
                        <a:t>image.</a:t>
                      </a:r>
                      <a:endParaRPr sz="1100">
                        <a:latin typeface="Times New Roman"/>
                        <a:cs typeface="Times New Roman"/>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BE8"/>
                    </a:solidFill>
                  </a:tcPr>
                </a:tc>
                <a:tc>
                  <a:txBody>
                    <a:bodyPr/>
                    <a:lstStyle/>
                    <a:p>
                      <a:pPr marL="85090" marR="78740" algn="just">
                        <a:lnSpc>
                          <a:spcPct val="100000"/>
                        </a:lnSpc>
                        <a:spcBef>
                          <a:spcPts val="180"/>
                        </a:spcBef>
                      </a:pPr>
                      <a:r>
                        <a:rPr sz="1100" spc="-5" dirty="0">
                          <a:latin typeface="Times New Roman"/>
                          <a:cs typeface="Times New Roman"/>
                        </a:rPr>
                        <a:t>in this </a:t>
                      </a:r>
                      <a:r>
                        <a:rPr sz="1100" spc="-10" dirty="0">
                          <a:latin typeface="Times New Roman"/>
                          <a:cs typeface="Times New Roman"/>
                        </a:rPr>
                        <a:t>paper, </a:t>
                      </a:r>
                      <a:r>
                        <a:rPr sz="1100" dirty="0">
                          <a:latin typeface="Times New Roman"/>
                          <a:cs typeface="Times New Roman"/>
                        </a:rPr>
                        <a:t>a novel haze  removal </a:t>
                      </a:r>
                      <a:r>
                        <a:rPr sz="1100" spc="-5" dirty="0">
                          <a:latin typeface="Times New Roman"/>
                          <a:cs typeface="Times New Roman"/>
                        </a:rPr>
                        <a:t>method </a:t>
                      </a:r>
                      <a:r>
                        <a:rPr sz="1100" dirty="0">
                          <a:latin typeface="Times New Roman"/>
                          <a:cs typeface="Times New Roman"/>
                        </a:rPr>
                        <a:t>based on  </a:t>
                      </a:r>
                      <a:r>
                        <a:rPr sz="1100" spc="-5" dirty="0">
                          <a:latin typeface="Times New Roman"/>
                          <a:cs typeface="Times New Roman"/>
                        </a:rPr>
                        <a:t>the</a:t>
                      </a:r>
                      <a:endParaRPr sz="1100">
                        <a:latin typeface="Times New Roman"/>
                        <a:cs typeface="Times New Roman"/>
                      </a:endParaRPr>
                    </a:p>
                    <a:p>
                      <a:pPr marL="85090" marR="78740" algn="just">
                        <a:lnSpc>
                          <a:spcPct val="100000"/>
                        </a:lnSpc>
                      </a:pPr>
                      <a:r>
                        <a:rPr sz="1100" dirty="0">
                          <a:latin typeface="Times New Roman"/>
                          <a:cs typeface="Times New Roman"/>
                        </a:rPr>
                        <a:t>deep </a:t>
                      </a:r>
                      <a:r>
                        <a:rPr sz="1100" spc="-5" dirty="0">
                          <a:latin typeface="Times New Roman"/>
                          <a:cs typeface="Times New Roman"/>
                        </a:rPr>
                        <a:t>CNN is </a:t>
                      </a:r>
                      <a:r>
                        <a:rPr sz="1100" dirty="0">
                          <a:latin typeface="Times New Roman"/>
                          <a:cs typeface="Times New Roman"/>
                        </a:rPr>
                        <a:t>proposed for  </a:t>
                      </a:r>
                      <a:r>
                        <a:rPr sz="1100" spc="-5" dirty="0">
                          <a:latin typeface="Times New Roman"/>
                          <a:cs typeface="Times New Roman"/>
                        </a:rPr>
                        <a:t>multispectral </a:t>
                      </a:r>
                      <a:r>
                        <a:rPr sz="1100" dirty="0">
                          <a:latin typeface="Times New Roman"/>
                          <a:cs typeface="Times New Roman"/>
                        </a:rPr>
                        <a:t>remote </a:t>
                      </a:r>
                      <a:r>
                        <a:rPr sz="1100" spc="-5" dirty="0">
                          <a:latin typeface="Times New Roman"/>
                          <a:cs typeface="Times New Roman"/>
                        </a:rPr>
                        <a:t>sensing  image</a:t>
                      </a:r>
                      <a:endParaRPr sz="1100">
                        <a:latin typeface="Times New Roman"/>
                        <a:cs typeface="Times New Roman"/>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BE8"/>
                    </a:solidFill>
                  </a:tcPr>
                </a:tc>
                <a:extLst>
                  <a:ext uri="{0D108BD9-81ED-4DB2-BD59-A6C34878D82A}">
                    <a16:rowId xmlns:a16="http://schemas.microsoft.com/office/drawing/2014/main" val="10002"/>
                  </a:ext>
                </a:extLst>
              </a:tr>
            </a:tbl>
          </a:graphicData>
        </a:graphic>
      </p:graphicFrame>
      <p:sp>
        <p:nvSpPr>
          <p:cNvPr id="3" name="object 3"/>
          <p:cNvSpPr txBox="1">
            <a:spLocks noGrp="1"/>
          </p:cNvSpPr>
          <p:nvPr>
            <p:ph type="title"/>
          </p:nvPr>
        </p:nvSpPr>
        <p:spPr>
          <a:xfrm>
            <a:off x="225425" y="16559"/>
            <a:ext cx="3620770" cy="519430"/>
          </a:xfrm>
          <a:prstGeom prst="rect">
            <a:avLst/>
          </a:prstGeom>
        </p:spPr>
        <p:txBody>
          <a:bodyPr vert="horz" wrap="square" lIns="0" tIns="17780" rIns="0" bIns="0" rtlCol="0">
            <a:spAutoFit/>
          </a:bodyPr>
          <a:lstStyle/>
          <a:p>
            <a:pPr marL="12700">
              <a:lnSpc>
                <a:spcPct val="100000"/>
              </a:lnSpc>
              <a:spcBef>
                <a:spcPts val="140"/>
              </a:spcBef>
            </a:pPr>
            <a:r>
              <a:rPr spc="-10" dirty="0"/>
              <a:t>State </a:t>
            </a:r>
            <a:r>
              <a:rPr spc="10" dirty="0"/>
              <a:t>of </a:t>
            </a:r>
            <a:r>
              <a:rPr spc="15" dirty="0"/>
              <a:t>the</a:t>
            </a:r>
            <a:r>
              <a:rPr spc="-60" dirty="0"/>
              <a:t> </a:t>
            </a:r>
            <a:r>
              <a:rPr dirty="0"/>
              <a:t>Art-work</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229</TotalTime>
  <Words>1407</Words>
  <Application>Microsoft Office PowerPoint</Application>
  <PresentationFormat>On-screen Show (16:9)</PresentationFormat>
  <Paragraphs>165</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Arial Black</vt:lpstr>
      <vt:lpstr>Arial Rounded MT Bold</vt:lpstr>
      <vt:lpstr>Carlito</vt:lpstr>
      <vt:lpstr>Century Gothic</vt:lpstr>
      <vt:lpstr>Gothic Uralic</vt:lpstr>
      <vt:lpstr>Montserrat</vt:lpstr>
      <vt:lpstr>Roboto</vt:lpstr>
      <vt:lpstr>Times New Roman</vt:lpstr>
      <vt:lpstr>Wingdings 3</vt:lpstr>
      <vt:lpstr>Wisp</vt:lpstr>
      <vt:lpstr>PowerPoint Presentation</vt:lpstr>
      <vt:lpstr>Overview</vt:lpstr>
      <vt:lpstr>Introduction</vt:lpstr>
      <vt:lpstr>What is Mutli-Spectral Image?</vt:lpstr>
      <vt:lpstr>Satellite Image Dehazing</vt:lpstr>
      <vt:lpstr>Problem Definition / OBJECTIVE</vt:lpstr>
      <vt:lpstr>ABSTRACT</vt:lpstr>
      <vt:lpstr>State of the Art-work</vt:lpstr>
      <vt:lpstr>State of the Art-work</vt:lpstr>
      <vt:lpstr>PowerPoint Presentation</vt:lpstr>
      <vt:lpstr>PowerPoint Presentation</vt:lpstr>
      <vt:lpstr>PowerPoint Presentation</vt:lpstr>
      <vt:lpstr>PowerPoint Presentation</vt:lpstr>
      <vt:lpstr>PowerPoint Presentation</vt:lpstr>
      <vt:lpstr>Software/System Requirements</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dc:title>
  <cp:lastModifiedBy>Kushal Nag</cp:lastModifiedBy>
  <cp:revision>40</cp:revision>
  <dcterms:created xsi:type="dcterms:W3CDTF">2022-11-02T15:18:05Z</dcterms:created>
  <dcterms:modified xsi:type="dcterms:W3CDTF">2022-11-04T07:01:55Z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2022-11-02T00:00:00Z</vt:filetime>
  </property>
</Properties>
</file>