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7"/>
  </p:notesMasterIdLst>
  <p:sldIdLst>
    <p:sldId id="256" r:id="rId2"/>
    <p:sldId id="257" r:id="rId3"/>
    <p:sldId id="260" r:id="rId4"/>
    <p:sldId id="267" r:id="rId5"/>
    <p:sldId id="269" r:id="rId6"/>
    <p:sldId id="268" r:id="rId7"/>
    <p:sldId id="263" r:id="rId8"/>
    <p:sldId id="270" r:id="rId9"/>
    <p:sldId id="271" r:id="rId10"/>
    <p:sldId id="272" r:id="rId11"/>
    <p:sldId id="273" r:id="rId12"/>
    <p:sldId id="274" r:id="rId13"/>
    <p:sldId id="275" r:id="rId14"/>
    <p:sldId id="258" r:id="rId15"/>
    <p:sldId id="261" r:id="rId16"/>
    <p:sldId id="262" r:id="rId17"/>
    <p:sldId id="278" r:id="rId18"/>
    <p:sldId id="279" r:id="rId19"/>
    <p:sldId id="281" r:id="rId20"/>
    <p:sldId id="282" r:id="rId21"/>
    <p:sldId id="283" r:id="rId22"/>
    <p:sldId id="284" r:id="rId23"/>
    <p:sldId id="280" r:id="rId24"/>
    <p:sldId id="266"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Model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Sheet1!$A$2:$A$7</c:f>
              <c:strCache>
                <c:ptCount val="6"/>
                <c:pt idx="0">
                  <c:v> LinearRegression  </c:v>
                </c:pt>
                <c:pt idx="1">
                  <c:v>Lasso </c:v>
                </c:pt>
                <c:pt idx="2">
                  <c:v>Ridge </c:v>
                </c:pt>
                <c:pt idx="3">
                  <c:v>XGBoost </c:v>
                </c:pt>
                <c:pt idx="4">
                  <c:v>Random Forest </c:v>
                </c:pt>
                <c:pt idx="5">
                  <c:v>SVM</c:v>
                </c:pt>
              </c:strCache>
            </c:strRef>
          </c:cat>
          <c:val>
            <c:numRef>
              <c:f>Sheet1!$B$2:$B$7</c:f>
              <c:numCache>
                <c:formatCode>General</c:formatCode>
                <c:ptCount val="6"/>
                <c:pt idx="0">
                  <c:v>0.79038399999999998</c:v>
                </c:pt>
                <c:pt idx="1">
                  <c:v>0.79038399999999998</c:v>
                </c:pt>
                <c:pt idx="2">
                  <c:v>0.80363700000000005</c:v>
                </c:pt>
                <c:pt idx="3">
                  <c:v>0.29637999999999998</c:v>
                </c:pt>
                <c:pt idx="4">
                  <c:v>0.88465000000000005</c:v>
                </c:pt>
                <c:pt idx="5">
                  <c:v>0.20638000000000001</c:v>
                </c:pt>
              </c:numCache>
            </c:numRef>
          </c:val>
          <c:shape val="cylinder"/>
          <c:extLst>
            <c:ext xmlns:c16="http://schemas.microsoft.com/office/drawing/2014/chart" uri="{C3380CC4-5D6E-409C-BE32-E72D297353CC}">
              <c16:uniqueId val="{00000000-95B5-4709-BCE1-91A6B13EFD52}"/>
            </c:ext>
          </c:extLst>
        </c:ser>
        <c:ser>
          <c:idx val="1"/>
          <c:order val="1"/>
          <c:tx>
            <c:strRef>
              <c:f>Sheet1!$C$1</c:f>
              <c:strCache>
                <c:ptCount val="1"/>
                <c:pt idx="0">
                  <c:v>Column1</c:v>
                </c:pt>
              </c:strCache>
            </c:strRef>
          </c:tx>
          <c:spPr>
            <a:solidFill>
              <a:schemeClr val="accent2"/>
            </a:solidFill>
            <a:ln>
              <a:noFill/>
            </a:ln>
            <a:effectLst/>
            <a:sp3d/>
          </c:spPr>
          <c:invertIfNegative val="0"/>
          <c:cat>
            <c:strRef>
              <c:f>Sheet1!$A$2:$A$7</c:f>
              <c:strCache>
                <c:ptCount val="6"/>
                <c:pt idx="0">
                  <c:v> LinearRegression  </c:v>
                </c:pt>
                <c:pt idx="1">
                  <c:v>Lasso </c:v>
                </c:pt>
                <c:pt idx="2">
                  <c:v>Ridge </c:v>
                </c:pt>
                <c:pt idx="3">
                  <c:v>XGBoost </c:v>
                </c:pt>
                <c:pt idx="4">
                  <c:v>Random Forest </c:v>
                </c:pt>
                <c:pt idx="5">
                  <c:v>SVM</c:v>
                </c:pt>
              </c:strCache>
            </c:strRef>
          </c:cat>
          <c:val>
            <c:numRef>
              <c:f>Sheet1!$C$2:$C$7</c:f>
              <c:numCache>
                <c:formatCode>General</c:formatCode>
                <c:ptCount val="6"/>
              </c:numCache>
            </c:numRef>
          </c:val>
          <c:extLst>
            <c:ext xmlns:c16="http://schemas.microsoft.com/office/drawing/2014/chart" uri="{C3380CC4-5D6E-409C-BE32-E72D297353CC}">
              <c16:uniqueId val="{00000001-95B5-4709-BCE1-91A6B13EFD52}"/>
            </c:ext>
          </c:extLst>
        </c:ser>
        <c:ser>
          <c:idx val="2"/>
          <c:order val="2"/>
          <c:tx>
            <c:strRef>
              <c:f>Sheet1!$D$1</c:f>
              <c:strCache>
                <c:ptCount val="1"/>
                <c:pt idx="0">
                  <c:v>Column2</c:v>
                </c:pt>
              </c:strCache>
            </c:strRef>
          </c:tx>
          <c:spPr>
            <a:solidFill>
              <a:schemeClr val="accent3"/>
            </a:solidFill>
            <a:ln>
              <a:noFill/>
            </a:ln>
            <a:effectLst/>
            <a:sp3d/>
          </c:spPr>
          <c:invertIfNegative val="0"/>
          <c:cat>
            <c:strRef>
              <c:f>Sheet1!$A$2:$A$7</c:f>
              <c:strCache>
                <c:ptCount val="6"/>
                <c:pt idx="0">
                  <c:v> LinearRegression  </c:v>
                </c:pt>
                <c:pt idx="1">
                  <c:v>Lasso </c:v>
                </c:pt>
                <c:pt idx="2">
                  <c:v>Ridge </c:v>
                </c:pt>
                <c:pt idx="3">
                  <c:v>XGBoost </c:v>
                </c:pt>
                <c:pt idx="4">
                  <c:v>Random Forest </c:v>
                </c:pt>
                <c:pt idx="5">
                  <c:v>SVM</c:v>
                </c:pt>
              </c:strCache>
            </c:strRef>
          </c:cat>
          <c:val>
            <c:numRef>
              <c:f>Sheet1!$D$2:$D$7</c:f>
              <c:numCache>
                <c:formatCode>General</c:formatCode>
                <c:ptCount val="6"/>
              </c:numCache>
            </c:numRef>
          </c:val>
          <c:extLst>
            <c:ext xmlns:c16="http://schemas.microsoft.com/office/drawing/2014/chart" uri="{C3380CC4-5D6E-409C-BE32-E72D297353CC}">
              <c16:uniqueId val="{00000002-95B5-4709-BCE1-91A6B13EFD52}"/>
            </c:ext>
          </c:extLst>
        </c:ser>
        <c:dLbls>
          <c:showLegendKey val="0"/>
          <c:showVal val="0"/>
          <c:showCatName val="0"/>
          <c:showSerName val="0"/>
          <c:showPercent val="0"/>
          <c:showBubbleSize val="0"/>
        </c:dLbls>
        <c:gapWidth val="150"/>
        <c:shape val="box"/>
        <c:axId val="1719831664"/>
        <c:axId val="1719833328"/>
        <c:axId val="0"/>
      </c:bar3DChart>
      <c:catAx>
        <c:axId val="17198316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9833328"/>
        <c:crosses val="autoZero"/>
        <c:auto val="1"/>
        <c:lblAlgn val="ctr"/>
        <c:lblOffset val="100"/>
        <c:noMultiLvlLbl val="0"/>
      </c:catAx>
      <c:valAx>
        <c:axId val="1719833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9831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1EDB3-66D0-4640-8885-0EF2CE391B5C}"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37AAC-8038-4D1E-9AA7-4302E76AC340}" type="slidenum">
              <a:rPr lang="en-US" smtClean="0"/>
              <a:t>‹#›</a:t>
            </a:fld>
            <a:endParaRPr lang="en-US"/>
          </a:p>
        </p:txBody>
      </p:sp>
    </p:spTree>
    <p:extLst>
      <p:ext uri="{BB962C8B-B14F-4D97-AF65-F5344CB8AC3E}">
        <p14:creationId xmlns:p14="http://schemas.microsoft.com/office/powerpoint/2010/main" val="327579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52EE0A-F8E7-40C7-A5FF-E59796EA7049}" type="datetimeFigureOut">
              <a:rPr lang="en-US" smtClean="0"/>
              <a:t>6/24/2022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9B2908F-8BB4-4E73-B047-8BFCD1C5FFA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269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2EE0A-F8E7-40C7-A5FF-E59796EA7049}"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2908F-8BB4-4E73-B047-8BFCD1C5FFA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80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2EE0A-F8E7-40C7-A5FF-E59796EA7049}"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2908F-8BB4-4E73-B047-8BFCD1C5FFA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876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2EE0A-F8E7-40C7-A5FF-E59796EA7049}"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2908F-8BB4-4E73-B047-8BFCD1C5FFA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077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2EE0A-F8E7-40C7-A5FF-E59796EA7049}"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2908F-8BB4-4E73-B047-8BFCD1C5FFA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031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2EE0A-F8E7-40C7-A5FF-E59796EA7049}"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2908F-8BB4-4E73-B047-8BFCD1C5FFA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10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2EE0A-F8E7-40C7-A5FF-E59796EA7049}" type="datetimeFigureOut">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2908F-8BB4-4E73-B047-8BFCD1C5FFA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76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52EE0A-F8E7-40C7-A5FF-E59796EA7049}" type="datetimeFigureOut">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2908F-8BB4-4E73-B047-8BFCD1C5FFA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397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2EE0A-F8E7-40C7-A5FF-E59796EA7049}" type="datetimeFigureOut">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2908F-8BB4-4E73-B047-8BFCD1C5FFA8}" type="slidenum">
              <a:rPr lang="en-US" smtClean="0"/>
              <a:t>‹#›</a:t>
            </a:fld>
            <a:endParaRPr lang="en-US"/>
          </a:p>
        </p:txBody>
      </p:sp>
    </p:spTree>
    <p:extLst>
      <p:ext uri="{BB962C8B-B14F-4D97-AF65-F5344CB8AC3E}">
        <p14:creationId xmlns:p14="http://schemas.microsoft.com/office/powerpoint/2010/main" val="292500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52EE0A-F8E7-40C7-A5FF-E59796EA7049}"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2908F-8BB4-4E73-B047-8BFCD1C5FFA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900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52EE0A-F8E7-40C7-A5FF-E59796EA7049}" type="datetimeFigureOut">
              <a:rPr lang="en-US" smtClean="0"/>
              <a:t>6/24/2022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9B2908F-8BB4-4E73-B047-8BFCD1C5FFA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233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52EE0A-F8E7-40C7-A5FF-E59796EA7049}" type="datetimeFigureOut">
              <a:rPr lang="en-US" smtClean="0"/>
              <a:t>6/24/2022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B2908F-8BB4-4E73-B047-8BFCD1C5FFA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18978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enterpriseai/definition/predictive-model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7C25-7FAE-88C3-151D-940BC1CC5B01}"/>
              </a:ext>
            </a:extLst>
          </p:cNvPr>
          <p:cNvSpPr>
            <a:spLocks noGrp="1"/>
          </p:cNvSpPr>
          <p:nvPr>
            <p:ph type="ctrTitle"/>
          </p:nvPr>
        </p:nvSpPr>
        <p:spPr>
          <a:xfrm>
            <a:off x="116383" y="50701"/>
            <a:ext cx="9157620" cy="2157527"/>
          </a:xfrm>
        </p:spPr>
        <p:txBody>
          <a:bodyPr>
            <a:normAutofit fontScale="90000"/>
          </a:bodyPr>
          <a:lstStyle/>
          <a:p>
            <a:br>
              <a:rPr lang="en-US" sz="8000" dirty="0">
                <a:latin typeface="Baskerville Old Face" panose="02020602080505020303" pitchFamily="18" charset="0"/>
              </a:rPr>
            </a:br>
            <a:br>
              <a:rPr lang="en-US" sz="8000" dirty="0">
                <a:latin typeface="Baskerville Old Face" panose="02020602080505020303" pitchFamily="18" charset="0"/>
              </a:rPr>
            </a:br>
            <a:br>
              <a:rPr lang="en-US" sz="8000" dirty="0">
                <a:latin typeface="Baskerville Old Face" panose="02020602080505020303" pitchFamily="18" charset="0"/>
              </a:rPr>
            </a:br>
            <a:br>
              <a:rPr lang="en-US" sz="8000" dirty="0">
                <a:latin typeface="Baskerville Old Face" panose="02020602080505020303" pitchFamily="18" charset="0"/>
              </a:rPr>
            </a:br>
            <a:r>
              <a:rPr lang="en-US" sz="8000" dirty="0">
                <a:latin typeface="Baskerville Old Face" panose="02020602080505020303" pitchFamily="18" charset="0"/>
              </a:rPr>
              <a:t>MINI PROJECT </a:t>
            </a:r>
          </a:p>
        </p:txBody>
      </p:sp>
      <p:sp>
        <p:nvSpPr>
          <p:cNvPr id="3" name="Subtitle 2">
            <a:extLst>
              <a:ext uri="{FF2B5EF4-FFF2-40B4-BE49-F238E27FC236}">
                <a16:creationId xmlns:a16="http://schemas.microsoft.com/office/drawing/2014/main" id="{CF72E91B-6449-EE04-0FD6-16D6E164C5AD}"/>
              </a:ext>
            </a:extLst>
          </p:cNvPr>
          <p:cNvSpPr>
            <a:spLocks noGrp="1"/>
          </p:cNvSpPr>
          <p:nvPr>
            <p:ph type="subTitle" idx="1"/>
          </p:nvPr>
        </p:nvSpPr>
        <p:spPr>
          <a:xfrm>
            <a:off x="182252" y="3274596"/>
            <a:ext cx="3846135" cy="2899644"/>
          </a:xfrm>
        </p:spPr>
        <p:txBody>
          <a:bodyPr>
            <a:normAutofit fontScale="92500" lnSpcReduction="10000"/>
          </a:bodyPr>
          <a:lstStyle/>
          <a:p>
            <a:r>
              <a:rPr lang="en-US" sz="2800" b="1" dirty="0">
                <a:solidFill>
                  <a:srgbClr val="FF0000"/>
                </a:solidFill>
              </a:rPr>
              <a:t>TEAM-15</a:t>
            </a:r>
          </a:p>
          <a:p>
            <a:r>
              <a:rPr lang="en-US" sz="2800" dirty="0"/>
              <a:t>SHAISHTHA </a:t>
            </a:r>
          </a:p>
          <a:p>
            <a:r>
              <a:rPr lang="en-US" sz="2800" dirty="0"/>
              <a:t>G SAI AVINASH</a:t>
            </a:r>
          </a:p>
          <a:p>
            <a:r>
              <a:rPr lang="en-US" sz="2800" dirty="0"/>
              <a:t>A NAGAKUSHAL</a:t>
            </a:r>
          </a:p>
          <a:p>
            <a:r>
              <a:rPr lang="en-US" sz="2800" dirty="0"/>
              <a:t>NISHEN G </a:t>
            </a:r>
          </a:p>
          <a:p>
            <a:endParaRPr lang="en-US" sz="2800" dirty="0"/>
          </a:p>
        </p:txBody>
      </p:sp>
      <p:sp>
        <p:nvSpPr>
          <p:cNvPr id="4" name="TextBox 3">
            <a:extLst>
              <a:ext uri="{FF2B5EF4-FFF2-40B4-BE49-F238E27FC236}">
                <a16:creationId xmlns:a16="http://schemas.microsoft.com/office/drawing/2014/main" id="{2258CA3F-CB41-AE12-CF75-C9E54D929E6D}"/>
              </a:ext>
            </a:extLst>
          </p:cNvPr>
          <p:cNvSpPr txBox="1"/>
          <p:nvPr/>
        </p:nvSpPr>
        <p:spPr>
          <a:xfrm>
            <a:off x="7088957" y="3780148"/>
            <a:ext cx="2997723" cy="830997"/>
          </a:xfrm>
          <a:prstGeom prst="rect">
            <a:avLst/>
          </a:prstGeom>
          <a:noFill/>
        </p:spPr>
        <p:txBody>
          <a:bodyPr wrap="square" rtlCol="0">
            <a:spAutoFit/>
          </a:bodyPr>
          <a:lstStyle/>
          <a:p>
            <a:r>
              <a:rPr lang="en-US" sz="2400" b="1" dirty="0">
                <a:solidFill>
                  <a:schemeClr val="accent3">
                    <a:lumMod val="75000"/>
                  </a:schemeClr>
                </a:solidFill>
              </a:rPr>
              <a:t>    GUIDE:</a:t>
            </a:r>
          </a:p>
          <a:p>
            <a:r>
              <a:rPr lang="en-US" sz="2400" b="1" dirty="0">
                <a:solidFill>
                  <a:schemeClr val="accent3">
                    <a:lumMod val="75000"/>
                  </a:schemeClr>
                </a:solidFill>
              </a:rPr>
              <a:t>  </a:t>
            </a:r>
            <a:r>
              <a:rPr lang="en-US" sz="2400" b="1">
                <a:solidFill>
                  <a:schemeClr val="accent3">
                    <a:lumMod val="75000"/>
                  </a:schemeClr>
                </a:solidFill>
              </a:rPr>
              <a:t>DR VIAANY </a:t>
            </a:r>
            <a:endParaRPr lang="en-US" sz="2400" b="1" dirty="0">
              <a:solidFill>
                <a:schemeClr val="accent3">
                  <a:lumMod val="75000"/>
                </a:schemeClr>
              </a:solidFill>
            </a:endParaRPr>
          </a:p>
        </p:txBody>
      </p:sp>
    </p:spTree>
    <p:extLst>
      <p:ext uri="{BB962C8B-B14F-4D97-AF65-F5344CB8AC3E}">
        <p14:creationId xmlns:p14="http://schemas.microsoft.com/office/powerpoint/2010/main" val="80489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20F1-9711-76B2-F9DC-4CF71F5DE385}"/>
              </a:ext>
            </a:extLst>
          </p:cNvPr>
          <p:cNvSpPr>
            <a:spLocks noGrp="1"/>
          </p:cNvSpPr>
          <p:nvPr>
            <p:ph type="title"/>
          </p:nvPr>
        </p:nvSpPr>
        <p:spPr/>
        <p:txBody>
          <a:bodyPr/>
          <a:lstStyle/>
          <a:p>
            <a:r>
              <a:rPr lang="en-US" dirty="0"/>
              <a:t>COMPARISION</a:t>
            </a:r>
          </a:p>
        </p:txBody>
      </p:sp>
      <p:pic>
        <p:nvPicPr>
          <p:cNvPr id="1026" name="Picture 2" descr="What is Artificial Neural Network">
            <a:extLst>
              <a:ext uri="{FF2B5EF4-FFF2-40B4-BE49-F238E27FC236}">
                <a16:creationId xmlns:a16="http://schemas.microsoft.com/office/drawing/2014/main" id="{37DD6AED-354C-5530-B097-F6329990C3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90" y="3331131"/>
            <a:ext cx="4260915" cy="25565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rtificial Neural Network">
            <a:extLst>
              <a:ext uri="{FF2B5EF4-FFF2-40B4-BE49-F238E27FC236}">
                <a16:creationId xmlns:a16="http://schemas.microsoft.com/office/drawing/2014/main" id="{8B39DA42-4545-FCD6-6950-28CD48161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3485455"/>
            <a:ext cx="4762500" cy="2247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E21B96-48A1-8840-60F9-0735C8E28591}"/>
              </a:ext>
            </a:extLst>
          </p:cNvPr>
          <p:cNvSpPr txBox="1"/>
          <p:nvPr/>
        </p:nvSpPr>
        <p:spPr>
          <a:xfrm>
            <a:off x="475354" y="2215267"/>
            <a:ext cx="3512183" cy="830997"/>
          </a:xfrm>
          <a:prstGeom prst="rect">
            <a:avLst/>
          </a:prstGeom>
          <a:noFill/>
        </p:spPr>
        <p:txBody>
          <a:bodyPr wrap="square" rtlCol="0">
            <a:spAutoFit/>
          </a:bodyPr>
          <a:lstStyle/>
          <a:p>
            <a:r>
              <a:rPr lang="en-US" sz="2400" b="1" i="0" dirty="0">
                <a:solidFill>
                  <a:srgbClr val="FF0000"/>
                </a:solidFill>
                <a:effectLst/>
              </a:rPr>
              <a:t>Biological Neural Network</a:t>
            </a:r>
            <a:endParaRPr lang="en-US" sz="2400" b="1" dirty="0">
              <a:solidFill>
                <a:srgbClr val="FF0000"/>
              </a:solidFill>
            </a:endParaRPr>
          </a:p>
        </p:txBody>
      </p:sp>
      <p:sp>
        <p:nvSpPr>
          <p:cNvPr id="5" name="TextBox 4">
            <a:extLst>
              <a:ext uri="{FF2B5EF4-FFF2-40B4-BE49-F238E27FC236}">
                <a16:creationId xmlns:a16="http://schemas.microsoft.com/office/drawing/2014/main" id="{34DC107C-8B34-7BAD-F619-AEF5EDE2C47C}"/>
              </a:ext>
            </a:extLst>
          </p:cNvPr>
          <p:cNvSpPr txBox="1"/>
          <p:nvPr/>
        </p:nvSpPr>
        <p:spPr>
          <a:xfrm>
            <a:off x="4975668" y="2215266"/>
            <a:ext cx="2922310" cy="830997"/>
          </a:xfrm>
          <a:prstGeom prst="rect">
            <a:avLst/>
          </a:prstGeom>
          <a:noFill/>
        </p:spPr>
        <p:txBody>
          <a:bodyPr wrap="square" rtlCol="0">
            <a:spAutoFit/>
          </a:bodyPr>
          <a:lstStyle/>
          <a:p>
            <a:r>
              <a:rPr lang="en-US" sz="2400" b="1" i="0" dirty="0">
                <a:solidFill>
                  <a:srgbClr val="FF0000"/>
                </a:solidFill>
                <a:effectLst/>
              </a:rPr>
              <a:t>Artificial Neural Network</a:t>
            </a:r>
            <a:endParaRPr lang="en-US" sz="2400" dirty="0">
              <a:solidFill>
                <a:srgbClr val="FF0000"/>
              </a:solidFill>
            </a:endParaRPr>
          </a:p>
        </p:txBody>
      </p:sp>
    </p:spTree>
    <p:extLst>
      <p:ext uri="{BB962C8B-B14F-4D97-AF65-F5344CB8AC3E}">
        <p14:creationId xmlns:p14="http://schemas.microsoft.com/office/powerpoint/2010/main" val="48592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AB1D-FEFA-D7CF-8D57-E4C54F2A112A}"/>
              </a:ext>
            </a:extLst>
          </p:cNvPr>
          <p:cNvSpPr>
            <a:spLocks noGrp="1"/>
          </p:cNvSpPr>
          <p:nvPr>
            <p:ph type="title"/>
          </p:nvPr>
        </p:nvSpPr>
        <p:spPr/>
        <p:txBody>
          <a:bodyPr/>
          <a:lstStyle/>
          <a:p>
            <a:r>
              <a:rPr lang="en-US" dirty="0"/>
              <a:t>ARCHITECTURE OF ANN </a:t>
            </a:r>
          </a:p>
        </p:txBody>
      </p:sp>
      <p:pic>
        <p:nvPicPr>
          <p:cNvPr id="2050" name="Picture 2" descr="What is Artificial Neural Network">
            <a:extLst>
              <a:ext uri="{FF2B5EF4-FFF2-40B4-BE49-F238E27FC236}">
                <a16:creationId xmlns:a16="http://schemas.microsoft.com/office/drawing/2014/main" id="{95F562A8-6EBA-E30D-08B0-B7B1A67384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695" y="1908776"/>
            <a:ext cx="8318768" cy="433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34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B110-9130-7037-7BB2-2C0991363D8D}"/>
              </a:ext>
            </a:extLst>
          </p:cNvPr>
          <p:cNvSpPr>
            <a:spLocks noGrp="1"/>
          </p:cNvSpPr>
          <p:nvPr>
            <p:ph type="title"/>
          </p:nvPr>
        </p:nvSpPr>
        <p:spPr/>
        <p:txBody>
          <a:bodyPr/>
          <a:lstStyle/>
          <a:p>
            <a:r>
              <a:rPr lang="en-US" dirty="0"/>
              <a:t>ARCHITECTURE OF ANN </a:t>
            </a:r>
          </a:p>
        </p:txBody>
      </p:sp>
      <p:sp>
        <p:nvSpPr>
          <p:cNvPr id="3" name="Content Placeholder 2">
            <a:extLst>
              <a:ext uri="{FF2B5EF4-FFF2-40B4-BE49-F238E27FC236}">
                <a16:creationId xmlns:a16="http://schemas.microsoft.com/office/drawing/2014/main" id="{3B777492-0EDE-4E24-ADE3-C8EDEE05385B}"/>
              </a:ext>
            </a:extLst>
          </p:cNvPr>
          <p:cNvSpPr>
            <a:spLocks noGrp="1"/>
          </p:cNvSpPr>
          <p:nvPr>
            <p:ph idx="1"/>
          </p:nvPr>
        </p:nvSpPr>
        <p:spPr>
          <a:xfrm>
            <a:off x="334297" y="1474840"/>
            <a:ext cx="9087189" cy="4605852"/>
          </a:xfrm>
        </p:spPr>
        <p:txBody>
          <a:bodyPr>
            <a:noAutofit/>
          </a:bodyPr>
          <a:lstStyle/>
          <a:p>
            <a:pPr algn="just"/>
            <a:r>
              <a:rPr lang="en-US" sz="2000" b="1" i="0" dirty="0">
                <a:solidFill>
                  <a:schemeClr val="tx1"/>
                </a:solidFill>
                <a:effectLst/>
                <a:latin typeface="inter-bold"/>
              </a:rPr>
              <a:t>Input Layer:</a:t>
            </a:r>
            <a:endParaRPr lang="en-US" sz="2000" b="0" i="0" dirty="0">
              <a:solidFill>
                <a:schemeClr val="tx1"/>
              </a:solidFill>
              <a:effectLst/>
              <a:latin typeface="inter-regular"/>
            </a:endParaRPr>
          </a:p>
          <a:p>
            <a:pPr marL="0" indent="0" algn="just">
              <a:buNone/>
            </a:pPr>
            <a:r>
              <a:rPr lang="en-US" sz="2000" b="0" i="0" dirty="0">
                <a:solidFill>
                  <a:schemeClr val="tx1"/>
                </a:solidFill>
                <a:effectLst/>
                <a:latin typeface="inter-regular"/>
              </a:rPr>
              <a:t>     As the name suggests, it accepts inputs in several different formats provided by the programmer.</a:t>
            </a:r>
          </a:p>
          <a:p>
            <a:pPr marL="0" indent="0" algn="just">
              <a:buNone/>
            </a:pPr>
            <a:endParaRPr lang="en-US" sz="2000" b="0" i="0" dirty="0">
              <a:solidFill>
                <a:schemeClr val="tx1"/>
              </a:solidFill>
              <a:effectLst/>
              <a:latin typeface="inter-regular"/>
            </a:endParaRPr>
          </a:p>
          <a:p>
            <a:pPr algn="just"/>
            <a:r>
              <a:rPr lang="en-US" sz="2000" b="1" i="0" dirty="0">
                <a:solidFill>
                  <a:schemeClr val="tx1"/>
                </a:solidFill>
                <a:effectLst/>
                <a:latin typeface="inter-bold"/>
              </a:rPr>
              <a:t>Hidden Layer:</a:t>
            </a:r>
            <a:endParaRPr lang="en-US" sz="2000" b="0" i="0" dirty="0">
              <a:solidFill>
                <a:schemeClr val="tx1"/>
              </a:solidFill>
              <a:effectLst/>
              <a:latin typeface="inter-regular"/>
            </a:endParaRPr>
          </a:p>
          <a:p>
            <a:pPr marL="0" indent="0" algn="just">
              <a:buNone/>
            </a:pPr>
            <a:r>
              <a:rPr lang="en-US" sz="2000" b="0" i="0" dirty="0">
                <a:solidFill>
                  <a:schemeClr val="tx1"/>
                </a:solidFill>
                <a:effectLst/>
                <a:latin typeface="inter-regular"/>
              </a:rPr>
              <a:t>The hidden layer presents in-between input and output layers. It performs all the calculations to find hidden features and patterns.</a:t>
            </a:r>
          </a:p>
          <a:p>
            <a:pPr algn="just"/>
            <a:endParaRPr lang="en-US" sz="2000" b="0" i="0" dirty="0">
              <a:solidFill>
                <a:schemeClr val="tx1"/>
              </a:solidFill>
              <a:effectLst/>
              <a:latin typeface="inter-regular"/>
            </a:endParaRPr>
          </a:p>
          <a:p>
            <a:pPr algn="just"/>
            <a:r>
              <a:rPr lang="en-US" sz="2000" b="1" i="0" dirty="0">
                <a:solidFill>
                  <a:schemeClr val="tx1"/>
                </a:solidFill>
                <a:effectLst/>
                <a:latin typeface="inter-bold"/>
              </a:rPr>
              <a:t>Output Layer:</a:t>
            </a:r>
            <a:endParaRPr lang="en-US" sz="2000" b="0" i="0" dirty="0">
              <a:solidFill>
                <a:schemeClr val="tx1"/>
              </a:solidFill>
              <a:effectLst/>
              <a:latin typeface="inter-regular"/>
            </a:endParaRPr>
          </a:p>
          <a:p>
            <a:pPr marL="0" indent="0" algn="just">
              <a:buNone/>
            </a:pPr>
            <a:r>
              <a:rPr lang="en-US" sz="2000" b="0" i="0" dirty="0">
                <a:solidFill>
                  <a:schemeClr val="tx1"/>
                </a:solidFill>
                <a:effectLst/>
                <a:latin typeface="inter-regular"/>
              </a:rPr>
              <a:t>The input goes through a series of transformations using the hidden layer, which finally results in output that is conveyed using this </a:t>
            </a:r>
            <a:r>
              <a:rPr lang="en-US" sz="2000" b="0" i="0" dirty="0" err="1">
                <a:solidFill>
                  <a:schemeClr val="tx1"/>
                </a:solidFill>
                <a:effectLst/>
                <a:latin typeface="inter-regular"/>
              </a:rPr>
              <a:t>layer.The</a:t>
            </a:r>
            <a:r>
              <a:rPr lang="en-US" sz="2000" b="0" i="0" dirty="0">
                <a:solidFill>
                  <a:schemeClr val="tx1"/>
                </a:solidFill>
                <a:effectLst/>
                <a:latin typeface="inter-regular"/>
              </a:rPr>
              <a:t> artificial neural network takes input and computes the weighted sum of the inputs and includes a bias. This computation is represented in the form of a transfer function.</a:t>
            </a:r>
            <a:endParaRPr lang="en-US" sz="2000" dirty="0">
              <a:solidFill>
                <a:schemeClr val="tx1"/>
              </a:solidFill>
              <a:latin typeface="inter-regular"/>
            </a:endParaRPr>
          </a:p>
          <a:p>
            <a:pPr algn="just"/>
            <a:endParaRPr lang="en-US" sz="2000" b="0" i="0" dirty="0">
              <a:solidFill>
                <a:schemeClr val="tx1"/>
              </a:solidFill>
              <a:effectLst/>
              <a:latin typeface="inter-regular"/>
            </a:endParaRPr>
          </a:p>
          <a:p>
            <a:endParaRPr lang="en-US" sz="2000" dirty="0">
              <a:solidFill>
                <a:schemeClr val="tx1"/>
              </a:solidFill>
            </a:endParaRPr>
          </a:p>
        </p:txBody>
      </p:sp>
    </p:spTree>
    <p:extLst>
      <p:ext uri="{BB962C8B-B14F-4D97-AF65-F5344CB8AC3E}">
        <p14:creationId xmlns:p14="http://schemas.microsoft.com/office/powerpoint/2010/main" val="108441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7155-D5F0-4F1A-7179-58AC12B4A936}"/>
              </a:ext>
            </a:extLst>
          </p:cNvPr>
          <p:cNvSpPr>
            <a:spLocks noGrp="1"/>
          </p:cNvSpPr>
          <p:nvPr>
            <p:ph type="title"/>
          </p:nvPr>
        </p:nvSpPr>
        <p:spPr/>
        <p:txBody>
          <a:bodyPr/>
          <a:lstStyle/>
          <a:p>
            <a:r>
              <a:rPr lang="en-US" dirty="0"/>
              <a:t>WORKING OF MODEL ON OUR DATASET:</a:t>
            </a:r>
          </a:p>
        </p:txBody>
      </p:sp>
      <p:pic>
        <p:nvPicPr>
          <p:cNvPr id="4098" name="Picture 2" descr="Artificial neural network (ANN) architecture. ANNs consist of... | Download  Scientific Diagram">
            <a:extLst>
              <a:ext uri="{FF2B5EF4-FFF2-40B4-BE49-F238E27FC236}">
                <a16:creationId xmlns:a16="http://schemas.microsoft.com/office/drawing/2014/main" id="{8AE55011-357D-F0B4-7F8C-75457D05CC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6630" y="2197386"/>
            <a:ext cx="7258639" cy="38446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A9B75EE-7D63-16A9-229F-30B03E310562}"/>
              </a:ext>
            </a:extLst>
          </p:cNvPr>
          <p:cNvSpPr/>
          <p:nvPr/>
        </p:nvSpPr>
        <p:spPr>
          <a:xfrm>
            <a:off x="1206630" y="2724346"/>
            <a:ext cx="754143" cy="4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AREA</a:t>
            </a:r>
          </a:p>
        </p:txBody>
      </p:sp>
      <p:sp>
        <p:nvSpPr>
          <p:cNvPr id="6" name="Rectangle 5">
            <a:extLst>
              <a:ext uri="{FF2B5EF4-FFF2-40B4-BE49-F238E27FC236}">
                <a16:creationId xmlns:a16="http://schemas.microsoft.com/office/drawing/2014/main" id="{912D3A65-151C-E84C-1799-50E74CE00AB8}"/>
              </a:ext>
            </a:extLst>
          </p:cNvPr>
          <p:cNvSpPr/>
          <p:nvPr/>
        </p:nvSpPr>
        <p:spPr>
          <a:xfrm>
            <a:off x="1206625" y="3533171"/>
            <a:ext cx="754143" cy="4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NO OF ROOMS</a:t>
            </a:r>
          </a:p>
        </p:txBody>
      </p:sp>
      <p:sp>
        <p:nvSpPr>
          <p:cNvPr id="7" name="Rectangle 6">
            <a:extLst>
              <a:ext uri="{FF2B5EF4-FFF2-40B4-BE49-F238E27FC236}">
                <a16:creationId xmlns:a16="http://schemas.microsoft.com/office/drawing/2014/main" id="{C5721546-BC04-B91B-2774-BCD43FEFD561}"/>
              </a:ext>
            </a:extLst>
          </p:cNvPr>
          <p:cNvSpPr/>
          <p:nvPr/>
        </p:nvSpPr>
        <p:spPr>
          <a:xfrm>
            <a:off x="1206623" y="5133856"/>
            <a:ext cx="754143" cy="4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2"/>
                </a:solidFill>
              </a:rPr>
              <a:t>NO OF BALCONY</a:t>
            </a:r>
          </a:p>
        </p:txBody>
      </p:sp>
      <p:sp>
        <p:nvSpPr>
          <p:cNvPr id="8" name="Rectangle 7">
            <a:extLst>
              <a:ext uri="{FF2B5EF4-FFF2-40B4-BE49-F238E27FC236}">
                <a16:creationId xmlns:a16="http://schemas.microsoft.com/office/drawing/2014/main" id="{989BEE2E-972B-E542-9C80-8B66C5423BB2}"/>
              </a:ext>
            </a:extLst>
          </p:cNvPr>
          <p:cNvSpPr/>
          <p:nvPr/>
        </p:nvSpPr>
        <p:spPr>
          <a:xfrm>
            <a:off x="7590147" y="3847707"/>
            <a:ext cx="875122" cy="45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PRICE</a:t>
            </a:r>
          </a:p>
        </p:txBody>
      </p:sp>
    </p:spTree>
    <p:extLst>
      <p:ext uri="{BB962C8B-B14F-4D97-AF65-F5344CB8AC3E}">
        <p14:creationId xmlns:p14="http://schemas.microsoft.com/office/powerpoint/2010/main" val="149670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C1C9-50DC-43D6-213E-3EB5641323CA}"/>
              </a:ext>
            </a:extLst>
          </p:cNvPr>
          <p:cNvSpPr>
            <a:spLocks noGrp="1"/>
          </p:cNvSpPr>
          <p:nvPr>
            <p:ph type="title"/>
          </p:nvPr>
        </p:nvSpPr>
        <p:spPr/>
        <p:txBody>
          <a:bodyPr/>
          <a:lstStyle/>
          <a:p>
            <a:r>
              <a:rPr lang="en-US" b="1" dirty="0"/>
              <a:t>WORKFLOW:</a:t>
            </a:r>
          </a:p>
        </p:txBody>
      </p:sp>
      <p:pic>
        <p:nvPicPr>
          <p:cNvPr id="10" name="Picture 9">
            <a:extLst>
              <a:ext uri="{FF2B5EF4-FFF2-40B4-BE49-F238E27FC236}">
                <a16:creationId xmlns:a16="http://schemas.microsoft.com/office/drawing/2014/main" id="{8FD08F88-09B5-4B61-9089-F906FEDBEB55}"/>
              </a:ext>
            </a:extLst>
          </p:cNvPr>
          <p:cNvPicPr>
            <a:picLocks noChangeAspect="1"/>
          </p:cNvPicPr>
          <p:nvPr/>
        </p:nvPicPr>
        <p:blipFill>
          <a:blip r:embed="rId2"/>
          <a:stretch>
            <a:fillRect/>
          </a:stretch>
        </p:blipFill>
        <p:spPr>
          <a:xfrm>
            <a:off x="1451579" y="2090618"/>
            <a:ext cx="8659433" cy="4486901"/>
          </a:xfrm>
          <a:prstGeom prst="rect">
            <a:avLst/>
          </a:prstGeom>
        </p:spPr>
      </p:pic>
    </p:spTree>
    <p:extLst>
      <p:ext uri="{BB962C8B-B14F-4D97-AF65-F5344CB8AC3E}">
        <p14:creationId xmlns:p14="http://schemas.microsoft.com/office/powerpoint/2010/main" val="175832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C00-9305-D0CD-16B7-A020DCAA7DC2}"/>
              </a:ext>
            </a:extLst>
          </p:cNvPr>
          <p:cNvSpPr>
            <a:spLocks noGrp="1"/>
          </p:cNvSpPr>
          <p:nvPr>
            <p:ph type="title"/>
          </p:nvPr>
        </p:nvSpPr>
        <p:spPr/>
        <p:txBody>
          <a:bodyPr/>
          <a:lstStyle/>
          <a:p>
            <a:r>
              <a:rPr lang="en-US" dirty="0"/>
              <a:t>STAGES OF THE PROJECT</a:t>
            </a:r>
          </a:p>
        </p:txBody>
      </p:sp>
      <p:sp>
        <p:nvSpPr>
          <p:cNvPr id="3" name="Content Placeholder 2">
            <a:extLst>
              <a:ext uri="{FF2B5EF4-FFF2-40B4-BE49-F238E27FC236}">
                <a16:creationId xmlns:a16="http://schemas.microsoft.com/office/drawing/2014/main" id="{C86006DC-E163-65D9-A5C3-FFA117294BE9}"/>
              </a:ext>
            </a:extLst>
          </p:cNvPr>
          <p:cNvSpPr>
            <a:spLocks noGrp="1"/>
          </p:cNvSpPr>
          <p:nvPr>
            <p:ph idx="1"/>
          </p:nvPr>
        </p:nvSpPr>
        <p:spPr>
          <a:xfrm>
            <a:off x="369221" y="2091015"/>
            <a:ext cx="8596668" cy="3880773"/>
          </a:xfrm>
        </p:spPr>
        <p:txBody>
          <a:bodyPr>
            <a:noAutofit/>
          </a:bodyPr>
          <a:lstStyle/>
          <a:p>
            <a:r>
              <a:rPr lang="en-US" sz="2400" b="0" i="0" dirty="0">
                <a:solidFill>
                  <a:schemeClr val="tx1"/>
                </a:solidFill>
                <a:effectLst/>
                <a:latin typeface="Georgia" panose="02040502050405020303" pitchFamily="18" charset="0"/>
              </a:rPr>
              <a:t>DEFINING PROBLEM STATEMENT </a:t>
            </a:r>
          </a:p>
          <a:p>
            <a:r>
              <a:rPr lang="en-US" sz="2400" b="0" i="0" dirty="0">
                <a:solidFill>
                  <a:schemeClr val="tx1"/>
                </a:solidFill>
                <a:effectLst/>
                <a:latin typeface="Georgia" panose="02040502050405020303" pitchFamily="18" charset="0"/>
              </a:rPr>
              <a:t>PLANNING AND SETTING UP THE REQUIREMENTS</a:t>
            </a:r>
          </a:p>
          <a:p>
            <a:r>
              <a:rPr lang="en-US" sz="2400" b="0" i="0" dirty="0">
                <a:solidFill>
                  <a:schemeClr val="tx1"/>
                </a:solidFill>
                <a:effectLst/>
                <a:latin typeface="Georgia" panose="02040502050405020303" pitchFamily="18" charset="0"/>
              </a:rPr>
              <a:t>GET THE DATASET</a:t>
            </a:r>
            <a:endParaRPr lang="en-US" sz="2400" dirty="0">
              <a:solidFill>
                <a:schemeClr val="tx1"/>
              </a:solidFill>
              <a:latin typeface="Georgia" panose="02040502050405020303" pitchFamily="18" charset="0"/>
            </a:endParaRPr>
          </a:p>
          <a:p>
            <a:r>
              <a:rPr lang="en-US" sz="2400" b="0" i="0" dirty="0">
                <a:solidFill>
                  <a:schemeClr val="tx1"/>
                </a:solidFill>
                <a:effectLst/>
                <a:latin typeface="Georgia" panose="02040502050405020303" pitchFamily="18" charset="0"/>
              </a:rPr>
              <a:t>DATA</a:t>
            </a:r>
            <a:r>
              <a:rPr lang="en-US" sz="2400" dirty="0">
                <a:solidFill>
                  <a:schemeClr val="tx1"/>
                </a:solidFill>
                <a:latin typeface="Georgia" panose="02040502050405020303" pitchFamily="18" charset="0"/>
              </a:rPr>
              <a:t>-</a:t>
            </a:r>
            <a:r>
              <a:rPr lang="en-US" sz="2400" b="0" i="0" dirty="0">
                <a:solidFill>
                  <a:schemeClr val="tx1"/>
                </a:solidFill>
                <a:effectLst/>
                <a:latin typeface="Georgia" panose="02040502050405020303" pitchFamily="18" charset="0"/>
              </a:rPr>
              <a:t>PREPROCESSING</a:t>
            </a:r>
          </a:p>
          <a:p>
            <a:r>
              <a:rPr lang="en-US" sz="2400" b="0" i="0" dirty="0">
                <a:solidFill>
                  <a:schemeClr val="tx1"/>
                </a:solidFill>
                <a:effectLst/>
                <a:latin typeface="Georgia" panose="02040502050405020303" pitchFamily="18" charset="0"/>
              </a:rPr>
              <a:t>BUILDING MODEL</a:t>
            </a:r>
          </a:p>
          <a:p>
            <a:r>
              <a:rPr lang="en-US" sz="2400" b="0" i="0" dirty="0">
                <a:solidFill>
                  <a:schemeClr val="tx1"/>
                </a:solidFill>
                <a:effectLst/>
                <a:latin typeface="Georgia" panose="02040502050405020303" pitchFamily="18" charset="0"/>
              </a:rPr>
              <a:t>TESTING MODEL</a:t>
            </a:r>
            <a:endParaRPr lang="en-US" sz="2400" dirty="0">
              <a:solidFill>
                <a:schemeClr val="tx1"/>
              </a:solidFill>
              <a:latin typeface="Georgia" panose="02040502050405020303" pitchFamily="18" charset="0"/>
            </a:endParaRPr>
          </a:p>
          <a:p>
            <a:r>
              <a:rPr lang="en-US" sz="2400" b="0" i="0" dirty="0">
                <a:solidFill>
                  <a:schemeClr val="tx1"/>
                </a:solidFill>
                <a:effectLst/>
                <a:latin typeface="Georgia" panose="02040502050405020303" pitchFamily="18" charset="0"/>
              </a:rPr>
              <a:t>DEPLOYMENT</a:t>
            </a:r>
            <a:endParaRPr lang="en-US" sz="24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28378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6387-CD68-0DA9-5521-02DDF5A42D93}"/>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C624E1DA-0B72-F6D7-7E0A-DF73E9277A54}"/>
              </a:ext>
            </a:extLst>
          </p:cNvPr>
          <p:cNvSpPr>
            <a:spLocks noGrp="1"/>
          </p:cNvSpPr>
          <p:nvPr>
            <p:ph idx="1"/>
          </p:nvPr>
        </p:nvSpPr>
        <p:spPr>
          <a:xfrm>
            <a:off x="528247" y="1488613"/>
            <a:ext cx="8596668" cy="3880773"/>
          </a:xfrm>
        </p:spPr>
        <p:txBody>
          <a:bodyPr/>
          <a:lstStyle/>
          <a:p>
            <a:r>
              <a:rPr lang="en-US" dirty="0"/>
              <a:t>WE HAVE FINISHED INITIAL STAGES WITH OUTMOST EFFORT AND NOW AT THE MODEL BUIDING  STAGE.</a:t>
            </a:r>
          </a:p>
        </p:txBody>
      </p:sp>
      <p:pic>
        <p:nvPicPr>
          <p:cNvPr id="9" name="Picture 8">
            <a:extLst>
              <a:ext uri="{FF2B5EF4-FFF2-40B4-BE49-F238E27FC236}">
                <a16:creationId xmlns:a16="http://schemas.microsoft.com/office/drawing/2014/main" id="{3FBB49B8-BECC-DD62-F226-EC7289CF6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04" y="2299418"/>
            <a:ext cx="7722528" cy="4170956"/>
          </a:xfrm>
          <a:prstGeom prst="rect">
            <a:avLst/>
          </a:prstGeom>
        </p:spPr>
      </p:pic>
    </p:spTree>
    <p:extLst>
      <p:ext uri="{BB962C8B-B14F-4D97-AF65-F5344CB8AC3E}">
        <p14:creationId xmlns:p14="http://schemas.microsoft.com/office/powerpoint/2010/main" val="1385999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356E5E-73AF-45CA-9EB6-41B748F93BBD}"/>
              </a:ext>
            </a:extLst>
          </p:cNvPr>
          <p:cNvSpPr/>
          <p:nvPr/>
        </p:nvSpPr>
        <p:spPr>
          <a:xfrm>
            <a:off x="2448379" y="403601"/>
            <a:ext cx="643682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Review 1 Feedback</a:t>
            </a:r>
            <a:endParaRPr lang="en-US" sz="5400" b="1" cap="none" spc="0" dirty="0">
              <a:ln/>
              <a:solidFill>
                <a:schemeClr val="accent3"/>
              </a:solidFill>
              <a:effectLst/>
            </a:endParaRPr>
          </a:p>
        </p:txBody>
      </p:sp>
      <p:sp>
        <p:nvSpPr>
          <p:cNvPr id="5" name="Rectangle 4">
            <a:extLst>
              <a:ext uri="{FF2B5EF4-FFF2-40B4-BE49-F238E27FC236}">
                <a16:creationId xmlns:a16="http://schemas.microsoft.com/office/drawing/2014/main" id="{978AD9E0-3402-4465-92E4-B6582350D781}"/>
              </a:ext>
            </a:extLst>
          </p:cNvPr>
          <p:cNvSpPr/>
          <p:nvPr/>
        </p:nvSpPr>
        <p:spPr>
          <a:xfrm>
            <a:off x="899200" y="1795472"/>
            <a:ext cx="9535183" cy="397031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800" b="1" dirty="0">
                <a:ln/>
                <a:solidFill>
                  <a:schemeClr val="accent4"/>
                </a:solidFill>
              </a:rPr>
              <a:t>Since the sir asked us to compare several models instead of doing one, we have included following models;</a:t>
            </a:r>
          </a:p>
          <a:p>
            <a:endParaRPr lang="en-US" sz="2800" b="1" dirty="0">
              <a:ln/>
              <a:solidFill>
                <a:schemeClr val="accent4"/>
              </a:solidFill>
            </a:endParaRPr>
          </a:p>
          <a:p>
            <a:pPr marL="342900" indent="-342900">
              <a:buFont typeface="Wingdings" panose="05000000000000000000" pitchFamily="2" charset="2"/>
              <a:buChar char="ü"/>
            </a:pPr>
            <a:r>
              <a:rPr lang="en-US" sz="2800" b="1" dirty="0">
                <a:ln/>
                <a:solidFill>
                  <a:schemeClr val="accent4"/>
                </a:solidFill>
              </a:rPr>
              <a:t>SVM</a:t>
            </a:r>
          </a:p>
          <a:p>
            <a:pPr marL="342900" indent="-342900">
              <a:buFont typeface="Wingdings" panose="05000000000000000000" pitchFamily="2" charset="2"/>
              <a:buChar char="ü"/>
            </a:pPr>
            <a:r>
              <a:rPr lang="en-US" sz="2800" b="1" dirty="0">
                <a:ln/>
                <a:solidFill>
                  <a:schemeClr val="accent4"/>
                </a:solidFill>
              </a:rPr>
              <a:t>Random Forest</a:t>
            </a:r>
          </a:p>
          <a:p>
            <a:pPr marL="342900" indent="-342900">
              <a:buFont typeface="Wingdings" panose="05000000000000000000" pitchFamily="2" charset="2"/>
              <a:buChar char="ü"/>
            </a:pPr>
            <a:r>
              <a:rPr lang="en-US" sz="2800" b="1" dirty="0">
                <a:ln/>
                <a:solidFill>
                  <a:schemeClr val="accent4"/>
                </a:solidFill>
              </a:rPr>
              <a:t>Lasso Regression</a:t>
            </a:r>
          </a:p>
          <a:p>
            <a:pPr marL="342900" indent="-342900">
              <a:buFont typeface="Wingdings" panose="05000000000000000000" pitchFamily="2" charset="2"/>
              <a:buChar char="ü"/>
            </a:pPr>
            <a:r>
              <a:rPr lang="en-US" sz="2800" b="1" dirty="0">
                <a:ln/>
                <a:solidFill>
                  <a:schemeClr val="accent4"/>
                </a:solidFill>
              </a:rPr>
              <a:t>Ridge Regression</a:t>
            </a:r>
          </a:p>
          <a:p>
            <a:pPr marL="342900" indent="-342900">
              <a:buFont typeface="Wingdings" panose="05000000000000000000" pitchFamily="2" charset="2"/>
              <a:buChar char="ü"/>
            </a:pPr>
            <a:r>
              <a:rPr lang="en-US" sz="2800" b="1" dirty="0">
                <a:ln/>
                <a:solidFill>
                  <a:schemeClr val="accent4"/>
                </a:solidFill>
              </a:rPr>
              <a:t>Linear Regression    </a:t>
            </a:r>
            <a:endParaRPr lang="en-US" sz="2800" b="1" cap="none" spc="0" dirty="0">
              <a:ln/>
              <a:solidFill>
                <a:schemeClr val="accent4"/>
              </a:solidFill>
              <a:effectLst/>
            </a:endParaRPr>
          </a:p>
        </p:txBody>
      </p:sp>
    </p:spTree>
    <p:extLst>
      <p:ext uri="{BB962C8B-B14F-4D97-AF65-F5344CB8AC3E}">
        <p14:creationId xmlns:p14="http://schemas.microsoft.com/office/powerpoint/2010/main" val="167957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D64508-2826-448F-A34D-CF36CC7CCE7A}"/>
              </a:ext>
            </a:extLst>
          </p:cNvPr>
          <p:cNvSpPr txBox="1"/>
          <p:nvPr/>
        </p:nvSpPr>
        <p:spPr>
          <a:xfrm>
            <a:off x="1209675" y="895350"/>
            <a:ext cx="6772275" cy="707886"/>
          </a:xfrm>
          <a:prstGeom prst="rect">
            <a:avLst/>
          </a:prstGeom>
          <a:noFill/>
        </p:spPr>
        <p:txBody>
          <a:bodyPr wrap="square" rtlCol="0">
            <a:spAutoFit/>
          </a:bodyPr>
          <a:lstStyle/>
          <a:p>
            <a:r>
              <a:rPr lang="en-US" sz="4000" dirty="0">
                <a:solidFill>
                  <a:srgbClr val="FFFF00"/>
                </a:solidFill>
              </a:rPr>
              <a:t>SVM Model</a:t>
            </a:r>
          </a:p>
        </p:txBody>
      </p:sp>
      <p:sp>
        <p:nvSpPr>
          <p:cNvPr id="6" name="Content Placeholder 5">
            <a:extLst>
              <a:ext uri="{FF2B5EF4-FFF2-40B4-BE49-F238E27FC236}">
                <a16:creationId xmlns:a16="http://schemas.microsoft.com/office/drawing/2014/main" id="{A768671F-6D70-4F5D-A0D4-DC305846832C}"/>
              </a:ext>
            </a:extLst>
          </p:cNvPr>
          <p:cNvSpPr>
            <a:spLocks noGrp="1"/>
          </p:cNvSpPr>
          <p:nvPr>
            <p:ph idx="1"/>
          </p:nvPr>
        </p:nvSpPr>
        <p:spPr>
          <a:xfrm>
            <a:off x="1797666" y="2081877"/>
            <a:ext cx="8596668" cy="3880773"/>
          </a:xfrm>
        </p:spPr>
        <p:txBody>
          <a:bodyPr/>
          <a:lstStyle/>
          <a:p>
            <a:r>
              <a:rPr lang="en-US" sz="3200" dirty="0"/>
              <a:t>Supervised Machine Learning Algorithm</a:t>
            </a:r>
          </a:p>
          <a:p>
            <a:r>
              <a:rPr lang="en-US" sz="3200" dirty="0"/>
              <a:t>Classification and Regression</a:t>
            </a:r>
          </a:p>
          <a:p>
            <a:r>
              <a:rPr lang="en-US" sz="3200" dirty="0"/>
              <a:t>Used to compute objective function </a:t>
            </a:r>
          </a:p>
          <a:p>
            <a:r>
              <a:rPr lang="en-US" sz="3200" dirty="0"/>
              <a:t>Select optimal subset of features</a:t>
            </a:r>
          </a:p>
          <a:p>
            <a:endParaRPr lang="en-US" dirty="0"/>
          </a:p>
          <a:p>
            <a:endParaRPr lang="en-US" dirty="0"/>
          </a:p>
        </p:txBody>
      </p:sp>
    </p:spTree>
    <p:extLst>
      <p:ext uri="{BB962C8B-B14F-4D97-AF65-F5344CB8AC3E}">
        <p14:creationId xmlns:p14="http://schemas.microsoft.com/office/powerpoint/2010/main" val="171108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A1C9C3-D43E-46B6-A9B5-5ED7724871B7}"/>
              </a:ext>
            </a:extLst>
          </p:cNvPr>
          <p:cNvSpPr txBox="1"/>
          <p:nvPr/>
        </p:nvSpPr>
        <p:spPr>
          <a:xfrm>
            <a:off x="1021404" y="797668"/>
            <a:ext cx="7655668" cy="707886"/>
          </a:xfrm>
          <a:prstGeom prst="rect">
            <a:avLst/>
          </a:prstGeom>
          <a:noFill/>
        </p:spPr>
        <p:txBody>
          <a:bodyPr wrap="square" rtlCol="0">
            <a:spAutoFit/>
          </a:bodyPr>
          <a:lstStyle/>
          <a:p>
            <a:r>
              <a:rPr lang="en-US" sz="4000" dirty="0">
                <a:solidFill>
                  <a:srgbClr val="FFFF00"/>
                </a:solidFill>
              </a:rPr>
              <a:t>Random Forest</a:t>
            </a:r>
          </a:p>
        </p:txBody>
      </p:sp>
      <p:sp>
        <p:nvSpPr>
          <p:cNvPr id="5" name="Content Placeholder 4">
            <a:extLst>
              <a:ext uri="{FF2B5EF4-FFF2-40B4-BE49-F238E27FC236}">
                <a16:creationId xmlns:a16="http://schemas.microsoft.com/office/drawing/2014/main" id="{40E10FDD-421E-43FD-B650-F8F8BF58AE95}"/>
              </a:ext>
            </a:extLst>
          </p:cNvPr>
          <p:cNvSpPr>
            <a:spLocks noGrp="1"/>
          </p:cNvSpPr>
          <p:nvPr>
            <p:ph idx="1"/>
          </p:nvPr>
        </p:nvSpPr>
        <p:spPr>
          <a:xfrm>
            <a:off x="1789888" y="1838042"/>
            <a:ext cx="8768223" cy="4222290"/>
          </a:xfrm>
        </p:spPr>
        <p:txBody>
          <a:bodyPr>
            <a:normAutofit/>
          </a:bodyPr>
          <a:lstStyle/>
          <a:p>
            <a:r>
              <a:rPr lang="en-US" sz="2800" dirty="0"/>
              <a:t>Better than most of the existing models</a:t>
            </a:r>
          </a:p>
          <a:p>
            <a:r>
              <a:rPr lang="en-US" sz="2800" dirty="0"/>
              <a:t>Adds additional randomness to the model </a:t>
            </a:r>
          </a:p>
          <a:p>
            <a:r>
              <a:rPr lang="en-US" sz="2800" dirty="0"/>
              <a:t>Used in both classification and Regression</a:t>
            </a:r>
          </a:p>
          <a:p>
            <a:r>
              <a:rPr lang="en-US" sz="2800" dirty="0"/>
              <a:t>Based on the concept of ensemble learning</a:t>
            </a:r>
          </a:p>
          <a:p>
            <a:r>
              <a:rPr lang="en-US" sz="2800" dirty="0"/>
              <a:t>Prevents overfitting </a:t>
            </a:r>
          </a:p>
          <a:p>
            <a:pPr marL="0" indent="0">
              <a:buNone/>
            </a:pPr>
            <a:endParaRPr lang="en-US" sz="2800" dirty="0"/>
          </a:p>
        </p:txBody>
      </p:sp>
    </p:spTree>
    <p:extLst>
      <p:ext uri="{BB962C8B-B14F-4D97-AF65-F5344CB8AC3E}">
        <p14:creationId xmlns:p14="http://schemas.microsoft.com/office/powerpoint/2010/main" val="232162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653-E038-FA63-03B2-1948534B1B2B}"/>
              </a:ext>
            </a:extLst>
          </p:cNvPr>
          <p:cNvSpPr>
            <a:spLocks noGrp="1"/>
          </p:cNvSpPr>
          <p:nvPr>
            <p:ph type="title"/>
          </p:nvPr>
        </p:nvSpPr>
        <p:spPr/>
        <p:txBody>
          <a:bodyPr>
            <a:normAutofit/>
          </a:bodyPr>
          <a:lstStyle/>
          <a:p>
            <a:r>
              <a:rPr lang="en-US" sz="5400" b="1" dirty="0"/>
              <a:t>        PROJECT TITLE </a:t>
            </a:r>
          </a:p>
        </p:txBody>
      </p:sp>
      <p:sp>
        <p:nvSpPr>
          <p:cNvPr id="3" name="Content Placeholder 2">
            <a:extLst>
              <a:ext uri="{FF2B5EF4-FFF2-40B4-BE49-F238E27FC236}">
                <a16:creationId xmlns:a16="http://schemas.microsoft.com/office/drawing/2014/main" id="{513DAFF4-F5CF-BD53-2BDA-69FE91352CBC}"/>
              </a:ext>
            </a:extLst>
          </p:cNvPr>
          <p:cNvSpPr>
            <a:spLocks noGrp="1"/>
          </p:cNvSpPr>
          <p:nvPr>
            <p:ph idx="1"/>
          </p:nvPr>
        </p:nvSpPr>
        <p:spPr>
          <a:xfrm>
            <a:off x="677334" y="1622287"/>
            <a:ext cx="9321431" cy="4231861"/>
          </a:xfrm>
        </p:spPr>
        <p:txBody>
          <a:bodyPr/>
          <a:lstStyle/>
          <a:p>
            <a:endParaRPr lang="en-US" dirty="0"/>
          </a:p>
          <a:p>
            <a:pPr marL="0" indent="0">
              <a:buNone/>
            </a:pPr>
            <a:r>
              <a:rPr lang="en-US" dirty="0"/>
              <a:t>      </a:t>
            </a:r>
            <a:r>
              <a:rPr lang="en-US" sz="3200" dirty="0">
                <a:latin typeface="Algerian" panose="04020705040A02060702" pitchFamily="82" charset="0"/>
              </a:rPr>
              <a:t>  </a:t>
            </a:r>
            <a:r>
              <a:rPr lang="en-US" sz="3200" dirty="0">
                <a:solidFill>
                  <a:srgbClr val="FFFF00"/>
                </a:solidFill>
                <a:latin typeface="Algerian" panose="04020705040A02060702" pitchFamily="82" charset="0"/>
              </a:rPr>
              <a:t>BENGALURU HOUSE PRICE PREDICTION</a:t>
            </a:r>
            <a:r>
              <a:rPr lang="en-US" dirty="0"/>
              <a:t> </a:t>
            </a:r>
            <a:endParaRPr lang="en-US" sz="3200" dirty="0"/>
          </a:p>
        </p:txBody>
      </p:sp>
      <p:pic>
        <p:nvPicPr>
          <p:cNvPr id="5" name="Picture 4">
            <a:extLst>
              <a:ext uri="{FF2B5EF4-FFF2-40B4-BE49-F238E27FC236}">
                <a16:creationId xmlns:a16="http://schemas.microsoft.com/office/drawing/2014/main" id="{79C2A904-6E3F-EBD1-C242-D52237FDE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064" y="2862552"/>
            <a:ext cx="5628446" cy="3514278"/>
          </a:xfrm>
          <a:prstGeom prst="rect">
            <a:avLst/>
          </a:prstGeom>
        </p:spPr>
      </p:pic>
    </p:spTree>
    <p:extLst>
      <p:ext uri="{BB962C8B-B14F-4D97-AF65-F5344CB8AC3E}">
        <p14:creationId xmlns:p14="http://schemas.microsoft.com/office/powerpoint/2010/main" val="2232055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75AC-06C1-4097-B681-53A413E3716F}"/>
              </a:ext>
            </a:extLst>
          </p:cNvPr>
          <p:cNvSpPr txBox="1"/>
          <p:nvPr/>
        </p:nvSpPr>
        <p:spPr>
          <a:xfrm>
            <a:off x="1157592" y="749031"/>
            <a:ext cx="7996136" cy="707886"/>
          </a:xfrm>
          <a:prstGeom prst="rect">
            <a:avLst/>
          </a:prstGeom>
          <a:noFill/>
        </p:spPr>
        <p:txBody>
          <a:bodyPr wrap="square" rtlCol="0">
            <a:spAutoFit/>
          </a:bodyPr>
          <a:lstStyle/>
          <a:p>
            <a:r>
              <a:rPr lang="en-US" sz="4000" dirty="0">
                <a:solidFill>
                  <a:srgbClr val="FFFF00"/>
                </a:solidFill>
              </a:rPr>
              <a:t>Linear</a:t>
            </a:r>
            <a:r>
              <a:rPr lang="en-US" sz="3200" dirty="0">
                <a:solidFill>
                  <a:srgbClr val="FFFF00"/>
                </a:solidFill>
              </a:rPr>
              <a:t> </a:t>
            </a:r>
            <a:r>
              <a:rPr lang="en-US" sz="4000" dirty="0">
                <a:solidFill>
                  <a:srgbClr val="FFFF00"/>
                </a:solidFill>
              </a:rPr>
              <a:t>Regression</a:t>
            </a:r>
          </a:p>
        </p:txBody>
      </p:sp>
      <p:sp>
        <p:nvSpPr>
          <p:cNvPr id="4" name="Content Placeholder 3">
            <a:extLst>
              <a:ext uri="{FF2B5EF4-FFF2-40B4-BE49-F238E27FC236}">
                <a16:creationId xmlns:a16="http://schemas.microsoft.com/office/drawing/2014/main" id="{6314E1F7-E67C-487D-B733-542273C74C33}"/>
              </a:ext>
            </a:extLst>
          </p:cNvPr>
          <p:cNvSpPr>
            <a:spLocks noGrp="1"/>
          </p:cNvSpPr>
          <p:nvPr>
            <p:ph idx="1"/>
          </p:nvPr>
        </p:nvSpPr>
        <p:spPr>
          <a:xfrm>
            <a:off x="1797666" y="1897943"/>
            <a:ext cx="8596668" cy="3880773"/>
          </a:xfrm>
        </p:spPr>
        <p:txBody>
          <a:bodyPr/>
          <a:lstStyle/>
          <a:p>
            <a:r>
              <a:rPr lang="en-US" sz="2800" dirty="0"/>
              <a:t>Statical method used for predictive analysis</a:t>
            </a:r>
          </a:p>
          <a:p>
            <a:r>
              <a:rPr lang="en-US" sz="2800" dirty="0"/>
              <a:t>Used for continuous, real or numerical variables</a:t>
            </a:r>
          </a:p>
          <a:p>
            <a:r>
              <a:rPr lang="en-US" sz="2800" dirty="0"/>
              <a:t>Shows the relationship between dependent and one or more dependent variables</a:t>
            </a:r>
          </a:p>
          <a:p>
            <a:pPr marL="0" indent="0">
              <a:buNone/>
            </a:pPr>
            <a:endParaRPr lang="en-US" dirty="0"/>
          </a:p>
          <a:p>
            <a:endParaRPr lang="en-US" dirty="0"/>
          </a:p>
        </p:txBody>
      </p:sp>
    </p:spTree>
    <p:extLst>
      <p:ext uri="{BB962C8B-B14F-4D97-AF65-F5344CB8AC3E}">
        <p14:creationId xmlns:p14="http://schemas.microsoft.com/office/powerpoint/2010/main" val="2566038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FE9C-32BB-4586-AB3E-55B3C1BFBB5B}"/>
              </a:ext>
            </a:extLst>
          </p:cNvPr>
          <p:cNvSpPr>
            <a:spLocks noGrp="1"/>
          </p:cNvSpPr>
          <p:nvPr>
            <p:ph type="title"/>
          </p:nvPr>
        </p:nvSpPr>
        <p:spPr>
          <a:xfrm>
            <a:off x="862159" y="784698"/>
            <a:ext cx="8596668" cy="1320800"/>
          </a:xfrm>
        </p:spPr>
        <p:txBody>
          <a:bodyPr/>
          <a:lstStyle/>
          <a:p>
            <a:r>
              <a:rPr lang="en-US" dirty="0">
                <a:solidFill>
                  <a:srgbClr val="FFFF00"/>
                </a:solidFill>
              </a:rPr>
              <a:t>Lasso Regression </a:t>
            </a:r>
          </a:p>
        </p:txBody>
      </p:sp>
      <p:sp>
        <p:nvSpPr>
          <p:cNvPr id="3" name="Content Placeholder 2">
            <a:extLst>
              <a:ext uri="{FF2B5EF4-FFF2-40B4-BE49-F238E27FC236}">
                <a16:creationId xmlns:a16="http://schemas.microsoft.com/office/drawing/2014/main" id="{B41AB84A-1D72-4027-8AF2-F9B25D08E117}"/>
              </a:ext>
            </a:extLst>
          </p:cNvPr>
          <p:cNvSpPr>
            <a:spLocks noGrp="1"/>
          </p:cNvSpPr>
          <p:nvPr>
            <p:ph idx="1"/>
          </p:nvPr>
        </p:nvSpPr>
        <p:spPr>
          <a:xfrm>
            <a:off x="1543096" y="1930400"/>
            <a:ext cx="8596668" cy="3880773"/>
          </a:xfrm>
        </p:spPr>
        <p:txBody>
          <a:bodyPr/>
          <a:lstStyle/>
          <a:p>
            <a:r>
              <a:rPr lang="en-US" sz="2800" dirty="0"/>
              <a:t>L1 Regularization technique </a:t>
            </a:r>
          </a:p>
          <a:p>
            <a:r>
              <a:rPr lang="en-US" sz="2800" dirty="0"/>
              <a:t>Stands for Least Absolute and Selection Model</a:t>
            </a:r>
          </a:p>
          <a:p>
            <a:r>
              <a:rPr lang="en-US" sz="2800" dirty="0"/>
              <a:t>Shrinks the slope to 0</a:t>
            </a:r>
          </a:p>
          <a:p>
            <a:pPr marL="0" indent="0">
              <a:buNone/>
            </a:pPr>
            <a:endParaRPr lang="en-US" sz="2800" dirty="0"/>
          </a:p>
          <a:p>
            <a:endParaRPr lang="en-US" dirty="0"/>
          </a:p>
        </p:txBody>
      </p:sp>
    </p:spTree>
    <p:extLst>
      <p:ext uri="{BB962C8B-B14F-4D97-AF65-F5344CB8AC3E}">
        <p14:creationId xmlns:p14="http://schemas.microsoft.com/office/powerpoint/2010/main" val="2969016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DAE1-1A23-463D-9DA2-AB82F716D91E}"/>
              </a:ext>
            </a:extLst>
          </p:cNvPr>
          <p:cNvSpPr>
            <a:spLocks noGrp="1"/>
          </p:cNvSpPr>
          <p:nvPr>
            <p:ph type="title"/>
          </p:nvPr>
        </p:nvSpPr>
        <p:spPr/>
        <p:txBody>
          <a:bodyPr/>
          <a:lstStyle/>
          <a:p>
            <a:r>
              <a:rPr lang="en-US" dirty="0">
                <a:solidFill>
                  <a:srgbClr val="FFFF00"/>
                </a:solidFill>
              </a:rPr>
              <a:t>Ridge Regression </a:t>
            </a:r>
          </a:p>
        </p:txBody>
      </p:sp>
      <p:sp>
        <p:nvSpPr>
          <p:cNvPr id="3" name="Content Placeholder 2">
            <a:extLst>
              <a:ext uri="{FF2B5EF4-FFF2-40B4-BE49-F238E27FC236}">
                <a16:creationId xmlns:a16="http://schemas.microsoft.com/office/drawing/2014/main" id="{8F9CD87C-185D-4FA0-B46F-B4240E37772E}"/>
              </a:ext>
            </a:extLst>
          </p:cNvPr>
          <p:cNvSpPr>
            <a:spLocks noGrp="1"/>
          </p:cNvSpPr>
          <p:nvPr>
            <p:ph idx="1"/>
          </p:nvPr>
        </p:nvSpPr>
        <p:spPr>
          <a:xfrm>
            <a:off x="1451579" y="2090510"/>
            <a:ext cx="8596668" cy="3880773"/>
          </a:xfrm>
        </p:spPr>
        <p:txBody>
          <a:bodyPr/>
          <a:lstStyle/>
          <a:p>
            <a:r>
              <a:rPr lang="en-US" sz="2400" dirty="0"/>
              <a:t>L2 Regularization technique</a:t>
            </a:r>
          </a:p>
          <a:p>
            <a:r>
              <a:rPr lang="en-US" sz="2400" dirty="0"/>
              <a:t>Lambda value tends to 0</a:t>
            </a:r>
          </a:p>
          <a:p>
            <a:r>
              <a:rPr lang="en-US" sz="2400" dirty="0"/>
              <a:t>Used for solving problems which have more parameters than samples</a:t>
            </a:r>
          </a:p>
          <a:p>
            <a:r>
              <a:rPr lang="en-US" sz="2400" dirty="0"/>
              <a:t>Small amount bias is introduced in long term prediction </a:t>
            </a:r>
          </a:p>
          <a:p>
            <a:endParaRPr lang="en-US" dirty="0"/>
          </a:p>
        </p:txBody>
      </p:sp>
    </p:spTree>
    <p:extLst>
      <p:ext uri="{BB962C8B-B14F-4D97-AF65-F5344CB8AC3E}">
        <p14:creationId xmlns:p14="http://schemas.microsoft.com/office/powerpoint/2010/main" val="331912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AC7FBBE-18C3-4F3E-8C12-8DE7523FBDDF}"/>
              </a:ext>
            </a:extLst>
          </p:cNvPr>
          <p:cNvGraphicFramePr/>
          <p:nvPr>
            <p:extLst>
              <p:ext uri="{D42A27DB-BD31-4B8C-83A1-F6EECF244321}">
                <p14:modId xmlns:p14="http://schemas.microsoft.com/office/powerpoint/2010/main" val="713408286"/>
              </p:ext>
            </p:extLst>
          </p:nvPr>
        </p:nvGraphicFramePr>
        <p:xfrm>
          <a:off x="1496978" y="680754"/>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775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7AAC-4A2E-5664-F7E0-6FC0B915B73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17A54497-BDC8-B5FD-7BE0-843D34B9BEE0}"/>
              </a:ext>
            </a:extLst>
          </p:cNvPr>
          <p:cNvSpPr>
            <a:spLocks noGrp="1"/>
          </p:cNvSpPr>
          <p:nvPr>
            <p:ph idx="1"/>
          </p:nvPr>
        </p:nvSpPr>
        <p:spPr>
          <a:xfrm>
            <a:off x="245097" y="1930400"/>
            <a:ext cx="9274002" cy="4580207"/>
          </a:xfrm>
        </p:spPr>
        <p:txBody>
          <a:bodyPr>
            <a:noAutofit/>
          </a:bodyPr>
          <a:lstStyle/>
          <a:p>
            <a:r>
              <a:rPr lang="en-US" sz="2400" dirty="0">
                <a:solidFill>
                  <a:srgbClr val="FF0000"/>
                </a:solidFill>
              </a:rPr>
              <a:t>House Price Prediction Using Machine Learning : ANAND G. RAWOOL1 , DATTATRAY V. ROGYE2 , SAINATH G. RANE3 , DR. VINAYK A. BHARADI4. (BASE PAPER)</a:t>
            </a:r>
          </a:p>
          <a:p>
            <a:r>
              <a:rPr lang="en-US" sz="2400" dirty="0"/>
              <a:t>Quang Truong, Minh Nguyen, Hy Dang, Bo Mei .Housing Price Prediction via Improved Machine Learning Techniques</a:t>
            </a:r>
          </a:p>
          <a:p>
            <a:r>
              <a:rPr lang="en-US" sz="2400" b="0" i="0" dirty="0">
                <a:solidFill>
                  <a:schemeClr val="tx1"/>
                </a:solidFill>
                <a:effectLst/>
                <a:latin typeface="NexusSerif"/>
              </a:rPr>
              <a:t>Fan C, Cui Z, Zhong X. House Prices Prediction with Machine Learning Algorithms. Proceedings of the 2018 10th International Conference on Machine Learning and Computing ICMLC 2018. doi:10.1145/3195106.3195133.</a:t>
            </a:r>
          </a:p>
        </p:txBody>
      </p:sp>
    </p:spTree>
    <p:extLst>
      <p:ext uri="{BB962C8B-B14F-4D97-AF65-F5344CB8AC3E}">
        <p14:creationId xmlns:p14="http://schemas.microsoft.com/office/powerpoint/2010/main" val="1236117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93BF-B82C-242F-960F-9C9AC28171C2}"/>
              </a:ext>
            </a:extLst>
          </p:cNvPr>
          <p:cNvSpPr>
            <a:spLocks noGrp="1"/>
          </p:cNvSpPr>
          <p:nvPr>
            <p:ph type="title"/>
          </p:nvPr>
        </p:nvSpPr>
        <p:spPr>
          <a:xfrm>
            <a:off x="3227584" y="2657060"/>
            <a:ext cx="8596668" cy="1320800"/>
          </a:xfrm>
        </p:spPr>
        <p:txBody>
          <a:bodyPr>
            <a:normAutofit/>
          </a:bodyPr>
          <a:lstStyle/>
          <a:p>
            <a:r>
              <a:rPr lang="en-US" sz="5400" dirty="0"/>
              <a:t>THANK YOU </a:t>
            </a:r>
          </a:p>
        </p:txBody>
      </p:sp>
    </p:spTree>
    <p:extLst>
      <p:ext uri="{BB962C8B-B14F-4D97-AF65-F5344CB8AC3E}">
        <p14:creationId xmlns:p14="http://schemas.microsoft.com/office/powerpoint/2010/main" val="122220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1691-DC8B-D410-CE96-EA9BBE06E373}"/>
              </a:ext>
            </a:extLst>
          </p:cNvPr>
          <p:cNvSpPr>
            <a:spLocks noGrp="1"/>
          </p:cNvSpPr>
          <p:nvPr>
            <p:ph type="title"/>
          </p:nvPr>
        </p:nvSpPr>
        <p:spPr/>
        <p:txBody>
          <a:bodyPr/>
          <a:lstStyle/>
          <a:p>
            <a:r>
              <a:rPr lang="en-US" dirty="0"/>
              <a:t>APPLICATION/PROBLEM STATEMENT</a:t>
            </a:r>
          </a:p>
        </p:txBody>
      </p:sp>
      <p:sp>
        <p:nvSpPr>
          <p:cNvPr id="3" name="Content Placeholder 2">
            <a:extLst>
              <a:ext uri="{FF2B5EF4-FFF2-40B4-BE49-F238E27FC236}">
                <a16:creationId xmlns:a16="http://schemas.microsoft.com/office/drawing/2014/main" id="{2B0E72D7-5430-640E-94B3-ED675EC6E8B6}"/>
              </a:ext>
            </a:extLst>
          </p:cNvPr>
          <p:cNvSpPr>
            <a:spLocks noGrp="1"/>
          </p:cNvSpPr>
          <p:nvPr>
            <p:ph idx="1"/>
          </p:nvPr>
        </p:nvSpPr>
        <p:spPr>
          <a:xfrm>
            <a:off x="677334" y="2367627"/>
            <a:ext cx="8596668" cy="3880773"/>
          </a:xfrm>
        </p:spPr>
        <p:txBody>
          <a:bodyPr>
            <a:normAutofit fontScale="92500"/>
          </a:bodyPr>
          <a:lstStyle/>
          <a:p>
            <a:r>
              <a:rPr lang="en-US" sz="2400" dirty="0"/>
              <a:t>BENGALURU HOUSE PRICE PREDICTION IS A PREDICTION MODEL THAT IS BUILT TO GIVE THE END USER , THE OVERVIEW OF THE HOUSE PRICES IN THE DESIRED AREA OF BENGALURU.</a:t>
            </a:r>
          </a:p>
          <a:p>
            <a:r>
              <a:rPr lang="en-US" sz="2400" dirty="0"/>
              <a:t>WITH THIS MODEL ,BUYER WILL BE ABLE TO GRASP THE ROUGH ESTIMATES OF THE PRICES  CURRENTLY TRENDING THE MARKET.</a:t>
            </a:r>
          </a:p>
          <a:p>
            <a:r>
              <a:rPr lang="en-US" sz="2400" dirty="0"/>
              <a:t>SINCE THE MODEL IS DEPLOYED ON THE WEB , IT IS AVAILABLE FOR EVERYONE OUT THERE. </a:t>
            </a:r>
          </a:p>
        </p:txBody>
      </p:sp>
    </p:spTree>
    <p:extLst>
      <p:ext uri="{BB962C8B-B14F-4D97-AF65-F5344CB8AC3E}">
        <p14:creationId xmlns:p14="http://schemas.microsoft.com/office/powerpoint/2010/main" val="10605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42E0-7CDF-FC1B-FF4F-B65854539E9C}"/>
              </a:ext>
            </a:extLst>
          </p:cNvPr>
          <p:cNvSpPr>
            <a:spLocks noGrp="1"/>
          </p:cNvSpPr>
          <p:nvPr>
            <p:ph type="title"/>
          </p:nvPr>
        </p:nvSpPr>
        <p:spPr/>
        <p:txBody>
          <a:bodyPr/>
          <a:lstStyle/>
          <a:p>
            <a:r>
              <a:rPr lang="en-US" dirty="0"/>
              <a:t>POSSIBLE APPROACHES</a:t>
            </a:r>
          </a:p>
        </p:txBody>
      </p:sp>
      <p:sp>
        <p:nvSpPr>
          <p:cNvPr id="3" name="Content Placeholder 2">
            <a:extLst>
              <a:ext uri="{FF2B5EF4-FFF2-40B4-BE49-F238E27FC236}">
                <a16:creationId xmlns:a16="http://schemas.microsoft.com/office/drawing/2014/main" id="{6C792366-8215-8CF5-2787-9634B6D5CF95}"/>
              </a:ext>
            </a:extLst>
          </p:cNvPr>
          <p:cNvSpPr>
            <a:spLocks noGrp="1"/>
          </p:cNvSpPr>
          <p:nvPr>
            <p:ph idx="1"/>
          </p:nvPr>
        </p:nvSpPr>
        <p:spPr>
          <a:xfrm>
            <a:off x="413384" y="2347275"/>
            <a:ext cx="8596668" cy="3223968"/>
          </a:xfrm>
        </p:spPr>
        <p:txBody>
          <a:bodyPr>
            <a:noAutofit/>
          </a:bodyPr>
          <a:lstStyle/>
          <a:p>
            <a:r>
              <a:rPr lang="en-US" sz="2400" dirty="0"/>
              <a:t>MACHINE LEARNING MODELS LIKE LINEAR REGRESION TO PREDICT THE TARGET VALUES .</a:t>
            </a:r>
          </a:p>
          <a:p>
            <a:r>
              <a:rPr lang="en-US" sz="2400" dirty="0"/>
              <a:t>USING TIME-SERIES FORECASTING TECHNIQUES.</a:t>
            </a:r>
          </a:p>
          <a:p>
            <a:r>
              <a:rPr lang="en-US" sz="2400" dirty="0"/>
              <a:t>USING ADVANCED MACHINE LEARNING TECHNIQUES LIKE BAGGING / BOOSTING TECHNIQUES.</a:t>
            </a:r>
          </a:p>
          <a:p>
            <a:r>
              <a:rPr lang="en-US" sz="2400" dirty="0"/>
              <a:t>USING DEEP LEARNING MODELS LIKE ARTIFICIAL NEURAL NETWORK (ANN’S) TO PREDICT  THE TARGET VALUES</a:t>
            </a:r>
          </a:p>
          <a:p>
            <a:endParaRPr lang="en-US" sz="2400" dirty="0"/>
          </a:p>
        </p:txBody>
      </p:sp>
    </p:spTree>
    <p:extLst>
      <p:ext uri="{BB962C8B-B14F-4D97-AF65-F5344CB8AC3E}">
        <p14:creationId xmlns:p14="http://schemas.microsoft.com/office/powerpoint/2010/main" val="211634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78D2-FD2F-E66B-5E0B-7FB8FF1F8CDF}"/>
              </a:ext>
            </a:extLst>
          </p:cNvPr>
          <p:cNvSpPr>
            <a:spLocks noGrp="1"/>
          </p:cNvSpPr>
          <p:nvPr>
            <p:ph type="title"/>
          </p:nvPr>
        </p:nvSpPr>
        <p:spPr/>
        <p:txBody>
          <a:bodyPr/>
          <a:lstStyle/>
          <a:p>
            <a:r>
              <a:rPr lang="en-US" dirty="0"/>
              <a:t>PREVIOUS WORKS :</a:t>
            </a:r>
          </a:p>
        </p:txBody>
      </p:sp>
      <p:sp>
        <p:nvSpPr>
          <p:cNvPr id="3" name="Content Placeholder 2">
            <a:extLst>
              <a:ext uri="{FF2B5EF4-FFF2-40B4-BE49-F238E27FC236}">
                <a16:creationId xmlns:a16="http://schemas.microsoft.com/office/drawing/2014/main" id="{3269C650-00FA-1A8E-5643-1155276CA554}"/>
              </a:ext>
            </a:extLst>
          </p:cNvPr>
          <p:cNvSpPr>
            <a:spLocks noGrp="1"/>
          </p:cNvSpPr>
          <p:nvPr>
            <p:ph idx="1"/>
          </p:nvPr>
        </p:nvSpPr>
        <p:spPr>
          <a:xfrm>
            <a:off x="677334" y="2160590"/>
            <a:ext cx="8504373" cy="3618042"/>
          </a:xfrm>
        </p:spPr>
        <p:txBody>
          <a:bodyPr>
            <a:normAutofit lnSpcReduction="10000"/>
          </a:bodyPr>
          <a:lstStyle/>
          <a:p>
            <a:r>
              <a:rPr lang="en-US" sz="2000" dirty="0"/>
              <a:t>RESEARCHERS HAVE USED METHODS LIKE LINEAR REGRESSION .</a:t>
            </a:r>
          </a:p>
          <a:p>
            <a:pPr marL="0" indent="0">
              <a:buNone/>
            </a:pPr>
            <a:r>
              <a:rPr lang="en-US" sz="2000" dirty="0"/>
              <a:t> </a:t>
            </a:r>
            <a:r>
              <a:rPr lang="en-US" sz="2000" dirty="0">
                <a:solidFill>
                  <a:srgbClr val="FFFF00"/>
                </a:solidFill>
              </a:rPr>
              <a:t>House Price Prediction Using Machine Learning : ANAND G. RAWOOL1 ,   DATTATRAY V. ROGYE2 , SAINATH G. RANE3 , DR. VINAYK A. BHARADI4.</a:t>
            </a:r>
          </a:p>
          <a:p>
            <a:pPr marL="0" indent="0">
              <a:buNone/>
            </a:pPr>
            <a:endParaRPr lang="en-US" sz="2000" dirty="0">
              <a:solidFill>
                <a:srgbClr val="FF0000"/>
              </a:solidFill>
            </a:endParaRPr>
          </a:p>
          <a:p>
            <a:r>
              <a:rPr lang="en-US" sz="2000" dirty="0">
                <a:solidFill>
                  <a:schemeClr val="tx1"/>
                </a:solidFill>
              </a:rPr>
              <a:t>METHODS LIKE</a:t>
            </a:r>
            <a:r>
              <a:rPr lang="en-US" sz="2000" dirty="0">
                <a:solidFill>
                  <a:srgbClr val="FF0000"/>
                </a:solidFill>
              </a:rPr>
              <a:t> </a:t>
            </a:r>
            <a:r>
              <a:rPr lang="en-US" sz="2000" dirty="0"/>
              <a:t>Stacked Generalization , Hybrid Regression , Light Gradient Boosting Machine (</a:t>
            </a:r>
            <a:r>
              <a:rPr lang="en-US" sz="2000" dirty="0" err="1"/>
              <a:t>LightGBM</a:t>
            </a:r>
            <a:r>
              <a:rPr lang="en-US" sz="2000" dirty="0"/>
              <a:t>) have also been tried.</a:t>
            </a:r>
          </a:p>
          <a:p>
            <a:pPr marL="0" indent="0">
              <a:buNone/>
            </a:pPr>
            <a:r>
              <a:rPr lang="en-US" sz="2000" dirty="0"/>
              <a:t>    </a:t>
            </a:r>
            <a:r>
              <a:rPr lang="en-US" sz="2000" dirty="0">
                <a:solidFill>
                  <a:srgbClr val="FFFF00"/>
                </a:solidFill>
              </a:rPr>
              <a:t>Housing Price Prediction via Improved Machine Learning Techniques</a:t>
            </a:r>
          </a:p>
          <a:p>
            <a:pPr marL="0" indent="0">
              <a:buNone/>
            </a:pPr>
            <a:r>
              <a:rPr lang="en-US" sz="2000" dirty="0">
                <a:solidFill>
                  <a:srgbClr val="FFFF00"/>
                </a:solidFill>
              </a:rPr>
              <a:t>    Quang Truong, Minh Nguyen, Hy Dang, Bo Mei</a:t>
            </a: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p>
        </p:txBody>
      </p:sp>
    </p:spTree>
    <p:extLst>
      <p:ext uri="{BB962C8B-B14F-4D97-AF65-F5344CB8AC3E}">
        <p14:creationId xmlns:p14="http://schemas.microsoft.com/office/powerpoint/2010/main" val="65219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BD0-AA3C-83AC-0A7C-5A0A9BA90EE4}"/>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71DA89B2-ED28-1C5B-73C2-546EEFA1E7FF}"/>
              </a:ext>
            </a:extLst>
          </p:cNvPr>
          <p:cNvSpPr>
            <a:spLocks noGrp="1"/>
          </p:cNvSpPr>
          <p:nvPr>
            <p:ph idx="1"/>
          </p:nvPr>
        </p:nvSpPr>
        <p:spPr>
          <a:xfrm>
            <a:off x="677334" y="2160590"/>
            <a:ext cx="8004753" cy="3731164"/>
          </a:xfrm>
        </p:spPr>
        <p:txBody>
          <a:bodyPr>
            <a:normAutofit fontScale="92500" lnSpcReduction="10000"/>
          </a:bodyPr>
          <a:lstStyle/>
          <a:p>
            <a:r>
              <a:rPr lang="en-US" sz="2400" dirty="0"/>
              <a:t>THE MAIN OBJECTIVE HERE IS TO IMPLEMENT THE DEEP LEARNING METHOD CALLED ARTIFICAL NEURAL NETWORK TO SOLVE THE PROBLEM STATEMENT.</a:t>
            </a:r>
          </a:p>
          <a:p>
            <a:r>
              <a:rPr lang="en-US" sz="2400" dirty="0"/>
              <a:t>THERE ARE MANY APPROACHES ALREADY USED TO SOLVE THIS PROBLEM AND ARE PUBLISHED IN THE RESERARCH PAPAERS. </a:t>
            </a:r>
          </a:p>
          <a:p>
            <a:r>
              <a:rPr lang="en-US" sz="2400" dirty="0"/>
              <a:t>HERE , WE ARE TRYING TO IMPLEMENT ANN’S  AND SEE IF WE CAN ATTAIN BETTER  ACCURACY IN SOLVING THE PROBLEM.</a:t>
            </a:r>
          </a:p>
        </p:txBody>
      </p:sp>
    </p:spTree>
    <p:extLst>
      <p:ext uri="{BB962C8B-B14F-4D97-AF65-F5344CB8AC3E}">
        <p14:creationId xmlns:p14="http://schemas.microsoft.com/office/powerpoint/2010/main" val="110595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5D55-F6FD-C2B1-1262-AB46BADDE649}"/>
              </a:ext>
            </a:extLst>
          </p:cNvPr>
          <p:cNvSpPr>
            <a:spLocks noGrp="1"/>
          </p:cNvSpPr>
          <p:nvPr>
            <p:ph type="title"/>
          </p:nvPr>
        </p:nvSpPr>
        <p:spPr/>
        <p:txBody>
          <a:bodyPr/>
          <a:lstStyle/>
          <a:p>
            <a:r>
              <a:rPr lang="en-US" dirty="0"/>
              <a:t>APPROACH TO THE PROBLEM</a:t>
            </a:r>
          </a:p>
        </p:txBody>
      </p:sp>
      <p:sp>
        <p:nvSpPr>
          <p:cNvPr id="3" name="Content Placeholder 2">
            <a:extLst>
              <a:ext uri="{FF2B5EF4-FFF2-40B4-BE49-F238E27FC236}">
                <a16:creationId xmlns:a16="http://schemas.microsoft.com/office/drawing/2014/main" id="{252FC1DF-283D-15B3-FEE7-73E1F3608974}"/>
              </a:ext>
            </a:extLst>
          </p:cNvPr>
          <p:cNvSpPr>
            <a:spLocks noGrp="1"/>
          </p:cNvSpPr>
          <p:nvPr>
            <p:ph idx="1"/>
          </p:nvPr>
        </p:nvSpPr>
        <p:spPr>
          <a:xfrm>
            <a:off x="363380" y="1477652"/>
            <a:ext cx="8742912" cy="3902696"/>
          </a:xfrm>
        </p:spPr>
        <p:txBody>
          <a:bodyPr>
            <a:noAutofit/>
          </a:bodyPr>
          <a:lstStyle/>
          <a:p>
            <a:r>
              <a:rPr lang="en-US" sz="2800" dirty="0"/>
              <a:t>USING DEEP LEARNING TECHNIQUE</a:t>
            </a:r>
          </a:p>
          <a:p>
            <a:r>
              <a:rPr lang="en-US" sz="2800" dirty="0"/>
              <a:t>IMPLEMENTING ARTIFICIAL NEURAL NETWORKS </a:t>
            </a:r>
          </a:p>
          <a:p>
            <a:r>
              <a:rPr lang="en-US" sz="2800" dirty="0"/>
              <a:t>TWEAKING HYPERPARAMETERS LIKE HIDDEN LAYERS , OPTIMIZERS , LOSS FUNCTION , ACTIVATION FUNCTION TO ATTAIN FAIR ACCURACY. </a:t>
            </a:r>
          </a:p>
        </p:txBody>
      </p:sp>
      <p:pic>
        <p:nvPicPr>
          <p:cNvPr id="5122" name="Picture 2" descr="Schematic comparison of linear regression, 2-layer ANN, and GPR for the...  | Download Scientific Diagram">
            <a:extLst>
              <a:ext uri="{FF2B5EF4-FFF2-40B4-BE49-F238E27FC236}">
                <a16:creationId xmlns:a16="http://schemas.microsoft.com/office/drawing/2014/main" id="{CA2B6B6A-56A7-5975-E918-43E0F5AF2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910" y="4047048"/>
            <a:ext cx="5602551" cy="266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27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5B49-29B5-7B19-64C6-6A4DDB6DCF83}"/>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812EB118-DA56-5E92-59A5-C1D537CD6F8C}"/>
              </a:ext>
            </a:extLst>
          </p:cNvPr>
          <p:cNvSpPr>
            <a:spLocks noGrp="1"/>
          </p:cNvSpPr>
          <p:nvPr>
            <p:ph idx="1"/>
          </p:nvPr>
        </p:nvSpPr>
        <p:spPr/>
        <p:txBody>
          <a:bodyPr>
            <a:normAutofit/>
          </a:bodyPr>
          <a:lstStyle/>
          <a:p>
            <a:r>
              <a:rPr lang="en-US" sz="2000" i="0" dirty="0">
                <a:solidFill>
                  <a:schemeClr val="tx1"/>
                </a:solidFill>
                <a:effectLst/>
              </a:rPr>
              <a:t>Deep learning is a machine learning technique that teaches computers to do what comes naturally to humans</a:t>
            </a:r>
          </a:p>
          <a:p>
            <a:r>
              <a:rPr lang="en-US" sz="2000" i="0" dirty="0">
                <a:solidFill>
                  <a:schemeClr val="tx1"/>
                </a:solidFill>
                <a:effectLst/>
              </a:rPr>
              <a:t>Deep learning is a key technology behind driverless cars, enabling them to recognize a stop sign, or to distinguish a pedestrian from a lamppost.</a:t>
            </a:r>
          </a:p>
          <a:p>
            <a:r>
              <a:rPr lang="en-US" sz="2000" b="0" i="0" dirty="0">
                <a:solidFill>
                  <a:schemeClr val="tx1"/>
                </a:solidFill>
                <a:effectLst/>
              </a:rPr>
              <a:t>Deep learning is an important element of data science, which includes statistics and </a:t>
            </a:r>
            <a:r>
              <a:rPr lang="en-US" sz="2000" b="0" i="0" u="sng" dirty="0">
                <a:solidFill>
                  <a:schemeClr val="tx1"/>
                </a:solidFill>
                <a:effectLst/>
                <a:hlinkClick r:id="rId2">
                  <a:extLst>
                    <a:ext uri="{A12FA001-AC4F-418D-AE19-62706E023703}">
                      <ahyp:hlinkClr xmlns:ahyp="http://schemas.microsoft.com/office/drawing/2018/hyperlinkcolor" val="tx"/>
                    </a:ext>
                  </a:extLst>
                </a:hlinkClick>
              </a:rPr>
              <a:t>predictive modeling</a:t>
            </a:r>
            <a:r>
              <a:rPr lang="en-US" sz="2000" b="0" i="0" dirty="0">
                <a:solidFill>
                  <a:schemeClr val="tx1"/>
                </a:solidFill>
                <a:effectLst/>
              </a:rPr>
              <a:t>.</a:t>
            </a:r>
            <a:endParaRPr lang="en-US" sz="2000" i="0" dirty="0">
              <a:solidFill>
                <a:schemeClr val="tx1"/>
              </a:solidFill>
              <a:effectLst/>
            </a:endParaRPr>
          </a:p>
          <a:p>
            <a:r>
              <a:rPr lang="en-US" sz="2000" b="0" i="0" dirty="0">
                <a:solidFill>
                  <a:schemeClr val="tx1"/>
                </a:solidFill>
                <a:effectLst/>
              </a:rPr>
              <a:t>It is extremely beneficial to data scientists who are tasked with collecting, analyzing and interpreting large amounts of data; deep learning makes this process faster and easier.</a:t>
            </a:r>
            <a:endParaRPr lang="en-US" sz="2000" b="0" dirty="0">
              <a:solidFill>
                <a:schemeClr val="tx1"/>
              </a:solidFill>
            </a:endParaRPr>
          </a:p>
          <a:p>
            <a:endParaRPr lang="en-US" sz="2000" i="0" dirty="0">
              <a:solidFill>
                <a:schemeClr val="tx1"/>
              </a:solidFill>
              <a:effectLst/>
            </a:endParaRPr>
          </a:p>
          <a:p>
            <a:endParaRPr lang="en-US" sz="2000" dirty="0">
              <a:solidFill>
                <a:schemeClr val="tx1"/>
              </a:solidFill>
            </a:endParaRPr>
          </a:p>
        </p:txBody>
      </p:sp>
    </p:spTree>
    <p:extLst>
      <p:ext uri="{BB962C8B-B14F-4D97-AF65-F5344CB8AC3E}">
        <p14:creationId xmlns:p14="http://schemas.microsoft.com/office/powerpoint/2010/main" val="73556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BBCF-A8A5-AC02-C801-920CDFE8AA02}"/>
              </a:ext>
            </a:extLst>
          </p:cNvPr>
          <p:cNvSpPr>
            <a:spLocks noGrp="1"/>
          </p:cNvSpPr>
          <p:nvPr>
            <p:ph type="title"/>
          </p:nvPr>
        </p:nvSpPr>
        <p:spPr/>
        <p:txBody>
          <a:bodyPr/>
          <a:lstStyle/>
          <a:p>
            <a:r>
              <a:rPr lang="en-US" dirty="0"/>
              <a:t>ARTIFICIAL NEURAL NETWORK</a:t>
            </a:r>
          </a:p>
        </p:txBody>
      </p:sp>
      <p:sp>
        <p:nvSpPr>
          <p:cNvPr id="3" name="Content Placeholder 2">
            <a:extLst>
              <a:ext uri="{FF2B5EF4-FFF2-40B4-BE49-F238E27FC236}">
                <a16:creationId xmlns:a16="http://schemas.microsoft.com/office/drawing/2014/main" id="{C7D1DA78-F070-0F1B-6F78-A038D95D69B8}"/>
              </a:ext>
            </a:extLst>
          </p:cNvPr>
          <p:cNvSpPr>
            <a:spLocks noGrp="1"/>
          </p:cNvSpPr>
          <p:nvPr>
            <p:ph idx="1"/>
          </p:nvPr>
        </p:nvSpPr>
        <p:spPr>
          <a:xfrm>
            <a:off x="234273" y="1630015"/>
            <a:ext cx="8596668" cy="3880773"/>
          </a:xfrm>
        </p:spPr>
        <p:txBody>
          <a:bodyPr>
            <a:noAutofit/>
          </a:bodyPr>
          <a:lstStyle/>
          <a:p>
            <a:r>
              <a:rPr lang="en-US" sz="2400" b="0" i="0" dirty="0">
                <a:solidFill>
                  <a:schemeClr val="tx1"/>
                </a:solidFill>
                <a:effectLst/>
              </a:rPr>
              <a:t>The term "Artificial neural network" refers to a biologically inspired sub-field of artificial intelligence modeled after the brain.</a:t>
            </a:r>
          </a:p>
          <a:p>
            <a:r>
              <a:rPr lang="en-US" sz="2400" b="0" i="0" dirty="0">
                <a:solidFill>
                  <a:schemeClr val="tx1"/>
                </a:solidFill>
                <a:effectLst/>
              </a:rPr>
              <a:t>An Artificial neural network is usually a computational network based on biological neural networks that construct the structure of the human brain</a:t>
            </a:r>
            <a:endParaRPr lang="en-US" sz="2400" dirty="0">
              <a:solidFill>
                <a:schemeClr val="tx1"/>
              </a:solidFill>
            </a:endParaRPr>
          </a:p>
          <a:p>
            <a:r>
              <a:rPr lang="en-US" sz="2400" b="0" i="0" dirty="0">
                <a:solidFill>
                  <a:schemeClr val="tx1"/>
                </a:solidFill>
                <a:effectLst/>
              </a:rPr>
              <a:t>Similar to the human brain that has neurons interconnected to one another, artificial neural networks also have neurons that are interconnected to one another in various layers of the networks. These neurons are known as nodes.</a:t>
            </a:r>
            <a:endParaRPr lang="en-US" sz="2400" dirty="0">
              <a:solidFill>
                <a:schemeClr val="tx1"/>
              </a:solidFill>
            </a:endParaRPr>
          </a:p>
        </p:txBody>
      </p:sp>
    </p:spTree>
    <p:extLst>
      <p:ext uri="{BB962C8B-B14F-4D97-AF65-F5344CB8AC3E}">
        <p14:creationId xmlns:p14="http://schemas.microsoft.com/office/powerpoint/2010/main" val="10108556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289</TotalTime>
  <Words>922</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Algerian</vt:lpstr>
      <vt:lpstr>Arial</vt:lpstr>
      <vt:lpstr>Baskerville Old Face</vt:lpstr>
      <vt:lpstr>Calibri</vt:lpstr>
      <vt:lpstr>Georgia</vt:lpstr>
      <vt:lpstr>Gill Sans MT</vt:lpstr>
      <vt:lpstr>inter-bold</vt:lpstr>
      <vt:lpstr>inter-regular</vt:lpstr>
      <vt:lpstr>NexusSerif</vt:lpstr>
      <vt:lpstr>Wingdings</vt:lpstr>
      <vt:lpstr>Gallery</vt:lpstr>
      <vt:lpstr>    MINI PROJECT </vt:lpstr>
      <vt:lpstr>        PROJECT TITLE </vt:lpstr>
      <vt:lpstr>APPLICATION/PROBLEM STATEMENT</vt:lpstr>
      <vt:lpstr>POSSIBLE APPROACHES</vt:lpstr>
      <vt:lpstr>PREVIOUS WORKS :</vt:lpstr>
      <vt:lpstr>OBJECTIVE :</vt:lpstr>
      <vt:lpstr>APPROACH TO THE PROBLEM</vt:lpstr>
      <vt:lpstr>DEEP LEARNING</vt:lpstr>
      <vt:lpstr>ARTIFICIAL NEURAL NETWORK</vt:lpstr>
      <vt:lpstr>COMPARISION</vt:lpstr>
      <vt:lpstr>ARCHITECTURE OF ANN </vt:lpstr>
      <vt:lpstr>ARCHITECTURE OF ANN </vt:lpstr>
      <vt:lpstr>WORKING OF MODEL ON OUR DATASET:</vt:lpstr>
      <vt:lpstr>WORKFLOW:</vt:lpstr>
      <vt:lpstr>STAGES OF THE PROJECT</vt:lpstr>
      <vt:lpstr>PROGRESS</vt:lpstr>
      <vt:lpstr>PowerPoint Presentation</vt:lpstr>
      <vt:lpstr>PowerPoint Presentation</vt:lpstr>
      <vt:lpstr>PowerPoint Presentation</vt:lpstr>
      <vt:lpstr>PowerPoint Presentation</vt:lpstr>
      <vt:lpstr>Lasso Regression </vt:lpstr>
      <vt:lpstr>Ridge Regression </vt:lpstr>
      <vt:lpstr>PowerPoint Presentation</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 PROJECT </dc:title>
  <dc:creator>Kushal Nag</dc:creator>
  <cp:lastModifiedBy>Nishen Ganegoda</cp:lastModifiedBy>
  <cp:revision>24</cp:revision>
  <dcterms:created xsi:type="dcterms:W3CDTF">2022-05-03T17:07:16Z</dcterms:created>
  <dcterms:modified xsi:type="dcterms:W3CDTF">2022-06-24T04:04:32Z</dcterms:modified>
</cp:coreProperties>
</file>