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58" d="100"/>
          <a:sy n="58" d="100"/>
        </p:scale>
        <p:origin x="108" y="1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6BF41-F480-45E6-B96E-F039FA336B3C}"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416954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6BF41-F480-45E6-B96E-F039FA336B3C}"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367597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6BF41-F480-45E6-B96E-F039FA336B3C}"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128628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6BF41-F480-45E6-B96E-F039FA336B3C}"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404636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6BF41-F480-45E6-B96E-F039FA336B3C}"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316749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6BF41-F480-45E6-B96E-F039FA336B3C}"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135741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6BF41-F480-45E6-B96E-F039FA336B3C}" type="datetimeFigureOut">
              <a:rPr lang="en-US"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133134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6BF41-F480-45E6-B96E-F039FA336B3C}" type="datetimeFigureOut">
              <a:rPr lang="en-US"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85178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6BF41-F480-45E6-B96E-F039FA336B3C}" type="datetimeFigureOut">
              <a:rPr lang="en-US"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335215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6BF41-F480-45E6-B96E-F039FA336B3C}"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18190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6BF41-F480-45E6-B96E-F039FA336B3C}"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6C72D-9098-4B24-9D73-0D41BDA1AB0A}" type="slidenum">
              <a:rPr lang="en-US" smtClean="0"/>
              <a:t>‹#›</a:t>
            </a:fld>
            <a:endParaRPr lang="en-US"/>
          </a:p>
        </p:txBody>
      </p:sp>
    </p:spTree>
    <p:extLst>
      <p:ext uri="{BB962C8B-B14F-4D97-AF65-F5344CB8AC3E}">
        <p14:creationId xmlns:p14="http://schemas.microsoft.com/office/powerpoint/2010/main" val="135717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6BF41-F480-45E6-B96E-F039FA336B3C}" type="datetimeFigureOut">
              <a:rPr lang="en-US" smtClean="0"/>
              <a:t>4/8/2014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6C72D-9098-4B24-9D73-0D41BDA1AB0A}" type="slidenum">
              <a:rPr lang="en-US" smtClean="0"/>
              <a:t>‹#›</a:t>
            </a:fld>
            <a:endParaRPr lang="en-US"/>
          </a:p>
        </p:txBody>
      </p:sp>
    </p:spTree>
    <p:extLst>
      <p:ext uri="{BB962C8B-B14F-4D97-AF65-F5344CB8AC3E}">
        <p14:creationId xmlns:p14="http://schemas.microsoft.com/office/powerpoint/2010/main" val="1331939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Microbiome</a:t>
            </a:r>
            <a:r>
              <a:rPr lang="en-US" dirty="0" smtClean="0"/>
              <a:t> DB UPDATE</a:t>
            </a:r>
            <a:endParaRPr lang="en-US" dirty="0"/>
          </a:p>
        </p:txBody>
      </p:sp>
      <p:sp>
        <p:nvSpPr>
          <p:cNvPr id="5" name="Subtitle 4"/>
          <p:cNvSpPr>
            <a:spLocks noGrp="1"/>
          </p:cNvSpPr>
          <p:nvPr>
            <p:ph type="subTitle" idx="1"/>
          </p:nvPr>
        </p:nvSpPr>
        <p:spPr/>
        <p:txBody>
          <a:bodyPr/>
          <a:lstStyle/>
          <a:p>
            <a:r>
              <a:rPr lang="en-US" dirty="0" smtClean="0"/>
              <a:t>Group </a:t>
            </a:r>
            <a:r>
              <a:rPr lang="en-US" dirty="0" err="1" smtClean="0"/>
              <a:t>Microbiome</a:t>
            </a:r>
            <a:r>
              <a:rPr lang="en-US" dirty="0" smtClean="0"/>
              <a:t> BNFO 620 </a:t>
            </a:r>
            <a:endParaRPr lang="en-US" dirty="0"/>
          </a:p>
        </p:txBody>
      </p:sp>
    </p:spTree>
    <p:extLst>
      <p:ext uri="{BB962C8B-B14F-4D97-AF65-F5344CB8AC3E}">
        <p14:creationId xmlns:p14="http://schemas.microsoft.com/office/powerpoint/2010/main" val="230471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ProfileSummary</a:t>
            </a:r>
            <a:r>
              <a:rPr lang="en-US" dirty="0" smtClean="0"/>
              <a:t> Table</a:t>
            </a:r>
            <a:endParaRPr lang="en-US" dirty="0"/>
          </a:p>
        </p:txBody>
      </p:sp>
      <p:sp>
        <p:nvSpPr>
          <p:cNvPr id="3" name="Content Placeholder 2"/>
          <p:cNvSpPr>
            <a:spLocks noGrp="1"/>
          </p:cNvSpPr>
          <p:nvPr>
            <p:ph idx="1"/>
          </p:nvPr>
        </p:nvSpPr>
        <p:spPr/>
        <p:txBody>
          <a:bodyPr>
            <a:normAutofit/>
          </a:bodyPr>
          <a:lstStyle/>
          <a:p>
            <a:r>
              <a:rPr lang="en-US" sz="2400" dirty="0" smtClean="0"/>
              <a:t>ID </a:t>
            </a:r>
            <a:r>
              <a:rPr lang="en-US" sz="2400" dirty="0" smtClean="0">
                <a:sym typeface="Wingdings" panose="05000000000000000000" pitchFamily="2" charset="2"/>
              </a:rPr>
              <a:t> Primary Key</a:t>
            </a:r>
            <a:endParaRPr lang="en-US" sz="2400" dirty="0" smtClean="0"/>
          </a:p>
          <a:p>
            <a:r>
              <a:rPr lang="en-US" sz="2400" dirty="0" smtClean="0"/>
              <a:t>Sample (Foreign Key Entire Sample Table)</a:t>
            </a:r>
          </a:p>
          <a:p>
            <a:r>
              <a:rPr lang="en-US" sz="2400" dirty="0" err="1" smtClean="0"/>
              <a:t>ClassifiactionMethod</a:t>
            </a:r>
            <a:r>
              <a:rPr lang="en-US" sz="2400" dirty="0" smtClean="0"/>
              <a:t>(Foreign Key Entire </a:t>
            </a:r>
            <a:r>
              <a:rPr lang="en-US" sz="2400" dirty="0" err="1" smtClean="0"/>
              <a:t>ClassificationMethod</a:t>
            </a:r>
            <a:r>
              <a:rPr lang="en-US" sz="2400" dirty="0"/>
              <a:t> </a:t>
            </a:r>
            <a:r>
              <a:rPr lang="en-US" sz="2400" dirty="0" smtClean="0"/>
              <a:t>Table)</a:t>
            </a:r>
          </a:p>
          <a:p>
            <a:r>
              <a:rPr lang="en-US" sz="2400" dirty="0" err="1" smtClean="0"/>
              <a:t>taxaID</a:t>
            </a:r>
            <a:endParaRPr lang="en-US" sz="2400" dirty="0" smtClean="0"/>
          </a:p>
          <a:p>
            <a:r>
              <a:rPr lang="en-US" sz="2400" dirty="0" err="1" smtClean="0"/>
              <a:t>numReads</a:t>
            </a:r>
            <a:endParaRPr lang="en-US" sz="2400" dirty="0" smtClean="0"/>
          </a:p>
          <a:p>
            <a:r>
              <a:rPr lang="en-US" sz="2400" dirty="0" smtClean="0"/>
              <a:t>Percent Total</a:t>
            </a:r>
          </a:p>
          <a:p>
            <a:r>
              <a:rPr lang="en-US" sz="2400" dirty="0" smtClean="0"/>
              <a:t>Average Score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568265054"/>
              </p:ext>
            </p:extLst>
          </p:nvPr>
        </p:nvGraphicFramePr>
        <p:xfrm>
          <a:off x="3131126" y="3433763"/>
          <a:ext cx="8811493" cy="2743200"/>
        </p:xfrm>
        <a:graphic>
          <a:graphicData uri="http://schemas.openxmlformats.org/drawingml/2006/table">
            <a:tbl>
              <a:tblPr firstRow="1" bandRow="1">
                <a:tableStyleId>{5C22544A-7EE6-4342-B048-85BDC9FD1C3A}</a:tableStyleId>
              </a:tblPr>
              <a:tblGrid>
                <a:gridCol w="945803"/>
                <a:gridCol w="1594825"/>
                <a:gridCol w="1865071"/>
                <a:gridCol w="945803"/>
                <a:gridCol w="994092"/>
                <a:gridCol w="1207335"/>
                <a:gridCol w="1258564"/>
              </a:tblGrid>
              <a:tr h="418765">
                <a:tc>
                  <a:txBody>
                    <a:bodyPr/>
                    <a:lstStyle/>
                    <a:p>
                      <a:r>
                        <a:rPr lang="en-US" dirty="0" smtClean="0"/>
                        <a:t>ID</a:t>
                      </a:r>
                      <a:endParaRPr lang="en-US" dirty="0"/>
                    </a:p>
                  </a:txBody>
                  <a:tcPr/>
                </a:tc>
                <a:tc>
                  <a:txBody>
                    <a:bodyPr/>
                    <a:lstStyle/>
                    <a:p>
                      <a:r>
                        <a:rPr lang="en-US" dirty="0" smtClean="0"/>
                        <a:t>SAMPLE</a:t>
                      </a:r>
                      <a:r>
                        <a:rPr lang="en-US" baseline="0" dirty="0" smtClean="0"/>
                        <a:t> NAME</a:t>
                      </a:r>
                      <a:endParaRPr lang="en-US" dirty="0"/>
                    </a:p>
                  </a:txBody>
                  <a:tcPr/>
                </a:tc>
                <a:tc>
                  <a:txBody>
                    <a:bodyPr/>
                    <a:lstStyle/>
                    <a:p>
                      <a:r>
                        <a:rPr lang="en-US" dirty="0" smtClean="0"/>
                        <a:t>CLASSIFICATION</a:t>
                      </a:r>
                      <a:r>
                        <a:rPr lang="en-US" baseline="0" dirty="0" smtClean="0"/>
                        <a:t> METHOD</a:t>
                      </a:r>
                      <a:endParaRPr lang="en-US" dirty="0"/>
                    </a:p>
                  </a:txBody>
                  <a:tcPr/>
                </a:tc>
                <a:tc>
                  <a:txBody>
                    <a:bodyPr/>
                    <a:lstStyle/>
                    <a:p>
                      <a:r>
                        <a:rPr lang="en-US" dirty="0" smtClean="0"/>
                        <a:t>TAXA ID</a:t>
                      </a:r>
                      <a:endParaRPr lang="en-US" dirty="0"/>
                    </a:p>
                  </a:txBody>
                  <a:tcPr/>
                </a:tc>
                <a:tc>
                  <a:txBody>
                    <a:bodyPr/>
                    <a:lstStyle/>
                    <a:p>
                      <a:r>
                        <a:rPr lang="en-US" dirty="0" smtClean="0"/>
                        <a:t>NUMREADS</a:t>
                      </a:r>
                      <a:endParaRPr lang="en-US" dirty="0"/>
                    </a:p>
                  </a:txBody>
                  <a:tcPr/>
                </a:tc>
                <a:tc>
                  <a:txBody>
                    <a:bodyPr/>
                    <a:lstStyle/>
                    <a:p>
                      <a:r>
                        <a:rPr lang="en-US" dirty="0" smtClean="0"/>
                        <a:t>PERCENT TOTAL</a:t>
                      </a:r>
                      <a:endParaRPr lang="en-US" dirty="0"/>
                    </a:p>
                  </a:txBody>
                  <a:tcPr/>
                </a:tc>
                <a:tc>
                  <a:txBody>
                    <a:bodyPr/>
                    <a:lstStyle/>
                    <a:p>
                      <a:r>
                        <a:rPr lang="en-US" dirty="0" smtClean="0"/>
                        <a:t>AVERAGE SCORE</a:t>
                      </a:r>
                      <a:endParaRPr lang="en-US" dirty="0"/>
                    </a:p>
                  </a:txBody>
                  <a:tcPr/>
                </a:tc>
              </a:tr>
              <a:tr h="4460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0.02</a:t>
                      </a:r>
                      <a:endParaRPr lang="en-US" dirty="0"/>
                    </a:p>
                  </a:txBody>
                  <a:tcPr/>
                </a:tc>
                <a:tc>
                  <a:txBody>
                    <a:bodyPr/>
                    <a:lstStyle/>
                    <a:p>
                      <a:r>
                        <a:rPr lang="en-US" dirty="0" smtClean="0"/>
                        <a:t>1.00</a:t>
                      </a:r>
                      <a:endParaRPr lang="en-US" dirty="0"/>
                    </a:p>
                  </a:txBody>
                  <a:tcPr/>
                </a:tc>
              </a:tr>
              <a:tr h="598235">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smtClean="0"/>
                    </a:p>
                    <a:p>
                      <a:endParaRPr lang="en-US" dirty="0"/>
                    </a:p>
                  </a:txBody>
                  <a:tcPr/>
                </a:tc>
                <a:tc>
                  <a:txBody>
                    <a:bodyPr/>
                    <a:lstStyle/>
                    <a:p>
                      <a:r>
                        <a:rPr lang="en-US" dirty="0" smtClean="0"/>
                        <a:t>2</a:t>
                      </a:r>
                      <a:endParaRPr lang="en-US" dirty="0"/>
                    </a:p>
                  </a:txBody>
                  <a:tcPr/>
                </a:tc>
                <a:tc>
                  <a:txBody>
                    <a:bodyPr/>
                    <a:lstStyle/>
                    <a:p>
                      <a:r>
                        <a:rPr lang="en-US" dirty="0" smtClean="0"/>
                        <a:t>52225</a:t>
                      </a:r>
                      <a:endParaRPr lang="en-US" dirty="0"/>
                    </a:p>
                  </a:txBody>
                  <a:tcPr/>
                </a:tc>
                <a:tc>
                  <a:txBody>
                    <a:bodyPr/>
                    <a:lstStyle/>
                    <a:p>
                      <a:r>
                        <a:rPr lang="en-US" dirty="0" smtClean="0"/>
                        <a:t>2</a:t>
                      </a:r>
                      <a:endParaRPr lang="en-US" dirty="0"/>
                    </a:p>
                  </a:txBody>
                  <a:tcPr/>
                </a:tc>
                <a:tc>
                  <a:txBody>
                    <a:bodyPr/>
                    <a:lstStyle/>
                    <a:p>
                      <a:r>
                        <a:rPr lang="en-US" dirty="0" smtClean="0"/>
                        <a:t>0.02</a:t>
                      </a:r>
                      <a:endParaRPr lang="en-US" dirty="0"/>
                    </a:p>
                  </a:txBody>
                  <a:tcPr/>
                </a:tc>
                <a:tc>
                  <a:txBody>
                    <a:bodyPr/>
                    <a:lstStyle/>
                    <a:p>
                      <a:r>
                        <a:rPr lang="en-US" dirty="0" smtClean="0"/>
                        <a:t>0.86</a:t>
                      </a:r>
                      <a:endParaRPr lang="en-US" dirty="0"/>
                    </a:p>
                  </a:txBody>
                  <a:tcPr/>
                </a:tc>
              </a:tr>
            </a:tbl>
          </a:graphicData>
        </a:graphic>
      </p:graphicFrame>
    </p:spTree>
    <p:extLst>
      <p:ext uri="{BB962C8B-B14F-4D97-AF65-F5344CB8AC3E}">
        <p14:creationId xmlns:p14="http://schemas.microsoft.com/office/powerpoint/2010/main" val="244372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Report</a:t>
            </a:r>
            <a:endParaRPr lang="en-US" dirty="0"/>
          </a:p>
        </p:txBody>
      </p:sp>
      <p:sp>
        <p:nvSpPr>
          <p:cNvPr id="3" name="Content Placeholder 2"/>
          <p:cNvSpPr>
            <a:spLocks noGrp="1"/>
          </p:cNvSpPr>
          <p:nvPr>
            <p:ph idx="1"/>
          </p:nvPr>
        </p:nvSpPr>
        <p:spPr/>
        <p:txBody>
          <a:bodyPr/>
          <a:lstStyle/>
          <a:p>
            <a:r>
              <a:rPr lang="en-US" dirty="0" smtClean="0"/>
              <a:t>We are all working on obtaining the data first and writing the parser scripts and have all data to load for all tables for sample data first, then the plan is to load all of the data and proceed from there. </a:t>
            </a:r>
          </a:p>
          <a:p>
            <a:endParaRPr lang="en-US" dirty="0"/>
          </a:p>
          <a:p>
            <a:r>
              <a:rPr lang="en-US" dirty="0" smtClean="0"/>
              <a:t>Suggestion:</a:t>
            </a:r>
          </a:p>
          <a:p>
            <a:pPr lvl="1"/>
            <a:r>
              <a:rPr lang="en-US" dirty="0" smtClean="0"/>
              <a:t>If we could use class time to collaborate with our group members and use it as a hands on collaboration period. If help is needed we would as appropriately. </a:t>
            </a:r>
            <a:endParaRPr lang="en-US" dirty="0"/>
          </a:p>
        </p:txBody>
      </p:sp>
    </p:spTree>
    <p:extLst>
      <p:ext uri="{BB962C8B-B14F-4D97-AF65-F5344CB8AC3E}">
        <p14:creationId xmlns:p14="http://schemas.microsoft.com/office/powerpoint/2010/main" val="227940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for 4/8/2014</a:t>
            </a:r>
            <a:endParaRPr lang="en-US" dirty="0"/>
          </a:p>
        </p:txBody>
      </p:sp>
      <p:sp>
        <p:nvSpPr>
          <p:cNvPr id="5" name="Content Placeholder 4"/>
          <p:cNvSpPr>
            <a:spLocks noGrp="1"/>
          </p:cNvSpPr>
          <p:nvPr>
            <p:ph idx="1"/>
          </p:nvPr>
        </p:nvSpPr>
        <p:spPr/>
        <p:txBody>
          <a:bodyPr/>
          <a:lstStyle/>
          <a:p>
            <a:r>
              <a:rPr lang="en-US" dirty="0" smtClean="0"/>
              <a:t>Verification of our Models</a:t>
            </a:r>
          </a:p>
          <a:p>
            <a:r>
              <a:rPr lang="en-US" dirty="0" smtClean="0"/>
              <a:t>Work on Small Sample Data Sets first</a:t>
            </a:r>
          </a:p>
          <a:p>
            <a:r>
              <a:rPr lang="en-US" dirty="0" smtClean="0"/>
              <a:t>Then go back and load the larger data Set</a:t>
            </a:r>
            <a:endParaRPr lang="en-US" dirty="0"/>
          </a:p>
        </p:txBody>
      </p:sp>
    </p:spTree>
    <p:extLst>
      <p:ext uri="{BB962C8B-B14F-4D97-AF65-F5344CB8AC3E}">
        <p14:creationId xmlns:p14="http://schemas.microsoft.com/office/powerpoint/2010/main" val="170283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Table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 – Primary Key</a:t>
            </a:r>
          </a:p>
          <a:p>
            <a:pPr lvl="1"/>
            <a:r>
              <a:rPr lang="en-US" dirty="0" smtClean="0"/>
              <a:t>Name</a:t>
            </a:r>
          </a:p>
          <a:p>
            <a:pPr lvl="1"/>
            <a:r>
              <a:rPr lang="en-US" dirty="0" smtClean="0"/>
              <a:t>Description</a:t>
            </a:r>
          </a:p>
          <a:p>
            <a:pPr lvl="1"/>
            <a:r>
              <a:rPr lang="en-US" dirty="0" smtClean="0"/>
              <a:t>Contact Name</a:t>
            </a:r>
          </a:p>
          <a:p>
            <a:pPr lvl="1"/>
            <a:r>
              <a:rPr lang="en-US" dirty="0" smtClean="0"/>
              <a:t>Contact Email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9760918"/>
              </p:ext>
            </p:extLst>
          </p:nvPr>
        </p:nvGraphicFramePr>
        <p:xfrm>
          <a:off x="439651" y="4529484"/>
          <a:ext cx="8571345" cy="1010920"/>
        </p:xfrm>
        <a:graphic>
          <a:graphicData uri="http://schemas.openxmlformats.org/drawingml/2006/table">
            <a:tbl>
              <a:tblPr firstRow="1" bandRow="1">
                <a:tableStyleId>{5C22544A-7EE6-4342-B048-85BDC9FD1C3A}</a:tableStyleId>
              </a:tblPr>
              <a:tblGrid>
                <a:gridCol w="1625600"/>
                <a:gridCol w="2024610"/>
                <a:gridCol w="1226590"/>
                <a:gridCol w="1625600"/>
                <a:gridCol w="2068945"/>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CONTACT NAME</a:t>
                      </a:r>
                      <a:endParaRPr lang="en-US" dirty="0"/>
                    </a:p>
                  </a:txBody>
                  <a:tcPr/>
                </a:tc>
                <a:tc>
                  <a:txBody>
                    <a:bodyPr/>
                    <a:lstStyle/>
                    <a:p>
                      <a:r>
                        <a:rPr lang="en-US" dirty="0" smtClean="0"/>
                        <a:t>CONTACT EMAIL</a:t>
                      </a:r>
                      <a:endParaRPr lang="en-US" dirty="0"/>
                    </a:p>
                  </a:txBody>
                  <a:tcPr/>
                </a:tc>
              </a:tr>
              <a:tr h="370840">
                <a:tc>
                  <a:txBody>
                    <a:bodyPr/>
                    <a:lstStyle/>
                    <a:p>
                      <a:r>
                        <a:rPr lang="en-US" dirty="0" smtClean="0"/>
                        <a:t>1</a:t>
                      </a:r>
                      <a:endParaRPr lang="en-US" dirty="0"/>
                    </a:p>
                  </a:txBody>
                  <a:tcPr/>
                </a:tc>
                <a:tc>
                  <a:txBody>
                    <a:bodyPr/>
                    <a:lstStyle/>
                    <a:p>
                      <a:r>
                        <a:rPr lang="en-US" dirty="0" err="1" smtClean="0"/>
                        <a:t>NiharMicroBiome</a:t>
                      </a:r>
                      <a:endParaRPr lang="en-US" dirty="0"/>
                    </a:p>
                  </a:txBody>
                  <a:tcPr/>
                </a:tc>
                <a:tc>
                  <a:txBody>
                    <a:bodyPr/>
                    <a:lstStyle/>
                    <a:p>
                      <a:r>
                        <a:rPr lang="en-US" dirty="0" smtClean="0"/>
                        <a:t>???</a:t>
                      </a:r>
                      <a:endParaRPr lang="en-US" dirty="0"/>
                    </a:p>
                  </a:txBody>
                  <a:tcPr/>
                </a:tc>
                <a:tc>
                  <a:txBody>
                    <a:bodyPr/>
                    <a:lstStyle/>
                    <a:p>
                      <a:r>
                        <a:rPr lang="en-US" dirty="0" err="1" smtClean="0"/>
                        <a:t>Nihar</a:t>
                      </a:r>
                      <a:endParaRPr lang="en-US" dirty="0"/>
                    </a:p>
                  </a:txBody>
                  <a:tcPr/>
                </a:tc>
                <a:tc>
                  <a:txBody>
                    <a:bodyPr/>
                    <a:lstStyle/>
                    <a:p>
                      <a:r>
                        <a:rPr lang="en-US" dirty="0" smtClean="0"/>
                        <a:t>nsheth@vcu.edu</a:t>
                      </a:r>
                      <a:endParaRPr lang="en-US" dirty="0"/>
                    </a:p>
                  </a:txBody>
                  <a:tcPr/>
                </a:tc>
              </a:tr>
            </a:tbl>
          </a:graphicData>
        </a:graphic>
      </p:graphicFrame>
      <p:sp>
        <p:nvSpPr>
          <p:cNvPr id="6" name="TextBox 5"/>
          <p:cNvSpPr txBox="1"/>
          <p:nvPr/>
        </p:nvSpPr>
        <p:spPr>
          <a:xfrm>
            <a:off x="9343505" y="4389119"/>
            <a:ext cx="2377440" cy="1200329"/>
          </a:xfrm>
          <a:prstGeom prst="rect">
            <a:avLst/>
          </a:prstGeom>
          <a:noFill/>
        </p:spPr>
        <p:txBody>
          <a:bodyPr wrap="square" rtlCol="0">
            <a:spAutoFit/>
          </a:bodyPr>
          <a:lstStyle/>
          <a:p>
            <a:r>
              <a:rPr lang="en-US" dirty="0" smtClean="0"/>
              <a:t>NOTE: This information will be populated by the Form that will be made</a:t>
            </a:r>
            <a:endParaRPr lang="en-US" dirty="0"/>
          </a:p>
        </p:txBody>
      </p:sp>
    </p:spTree>
    <p:extLst>
      <p:ext uri="{BB962C8B-B14F-4D97-AF65-F5344CB8AC3E}">
        <p14:creationId xmlns:p14="http://schemas.microsoft.com/office/powerpoint/2010/main" val="229156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a:t>
            </a:r>
          </a:p>
          <a:p>
            <a:pPr lvl="1"/>
            <a:r>
              <a:rPr lang="en-US" dirty="0" smtClean="0"/>
              <a:t>Project Name </a:t>
            </a:r>
            <a:r>
              <a:rPr lang="en-US" dirty="0" smtClean="0">
                <a:sym typeface="Wingdings" panose="05000000000000000000" pitchFamily="2" charset="2"/>
              </a:rPr>
              <a:t> Foreign Key (Entire Table is a foreign key)</a:t>
            </a:r>
          </a:p>
          <a:p>
            <a:pPr lvl="1"/>
            <a:r>
              <a:rPr lang="en-US" dirty="0" smtClean="0">
                <a:sym typeface="Wingdings" panose="05000000000000000000" pitchFamily="2" charset="2"/>
              </a:rPr>
              <a:t>Name</a:t>
            </a:r>
          </a:p>
        </p:txBody>
      </p:sp>
      <p:graphicFrame>
        <p:nvGraphicFramePr>
          <p:cNvPr id="4" name="Table 3"/>
          <p:cNvGraphicFramePr>
            <a:graphicFrameLocks noGrp="1"/>
          </p:cNvGraphicFramePr>
          <p:nvPr>
            <p:extLst>
              <p:ext uri="{D42A27DB-BD31-4B8C-83A1-F6EECF244321}">
                <p14:modId xmlns:p14="http://schemas.microsoft.com/office/powerpoint/2010/main" val="1351996038"/>
              </p:ext>
            </p:extLst>
          </p:nvPr>
        </p:nvGraphicFramePr>
        <p:xfrm>
          <a:off x="980901" y="3845251"/>
          <a:ext cx="8015314" cy="741680"/>
        </p:xfrm>
        <a:graphic>
          <a:graphicData uri="http://schemas.openxmlformats.org/drawingml/2006/table">
            <a:tbl>
              <a:tblPr firstRow="1" bandRow="1">
                <a:tableStyleId>{5C22544A-7EE6-4342-B048-85BDC9FD1C3A}</a:tableStyleId>
              </a:tblPr>
              <a:tblGrid>
                <a:gridCol w="2449314"/>
                <a:gridCol w="2783000"/>
                <a:gridCol w="2783000"/>
              </a:tblGrid>
              <a:tr h="370840">
                <a:tc>
                  <a:txBody>
                    <a:bodyPr/>
                    <a:lstStyle/>
                    <a:p>
                      <a:r>
                        <a:rPr lang="en-US" dirty="0" smtClean="0"/>
                        <a:t>ID</a:t>
                      </a:r>
                      <a:endParaRPr lang="en-US" dirty="0"/>
                    </a:p>
                  </a:txBody>
                  <a:tcPr/>
                </a:tc>
                <a:tc>
                  <a:txBody>
                    <a:bodyPr/>
                    <a:lstStyle/>
                    <a:p>
                      <a:r>
                        <a:rPr lang="en-US" dirty="0" err="1" smtClean="0"/>
                        <a:t>ProjectName</a:t>
                      </a:r>
                      <a:endParaRPr lang="en-US" dirty="0"/>
                    </a:p>
                  </a:txBody>
                  <a:tcPr/>
                </a:tc>
                <a:tc>
                  <a:txBody>
                    <a:bodyPr/>
                    <a:lstStyle/>
                    <a:p>
                      <a:r>
                        <a:rPr lang="en-US" dirty="0" smtClean="0"/>
                        <a:t>Name of Sample</a:t>
                      </a:r>
                      <a:endParaRPr lang="en-US" dirty="0"/>
                    </a:p>
                  </a:txBody>
                  <a:tcPr/>
                </a:tc>
              </a:tr>
              <a:tr h="370840">
                <a:tc>
                  <a:txBody>
                    <a:bodyPr/>
                    <a:lstStyle/>
                    <a:p>
                      <a:r>
                        <a:rPr lang="en-US" dirty="0" smtClean="0"/>
                        <a:t>1</a:t>
                      </a:r>
                      <a:endParaRPr lang="en-US" dirty="0"/>
                    </a:p>
                  </a:txBody>
                  <a:tcPr/>
                </a:tc>
                <a:tc>
                  <a:txBody>
                    <a:bodyPr/>
                    <a:lstStyle/>
                    <a:p>
                      <a:r>
                        <a:rPr lang="en-US" dirty="0" err="1" smtClean="0"/>
                        <a:t>NiharMicrobiome</a:t>
                      </a:r>
                      <a:endParaRPr lang="en-US" dirty="0"/>
                    </a:p>
                  </a:txBody>
                  <a:tcPr/>
                </a:tc>
                <a:tc>
                  <a:txBody>
                    <a:bodyPr/>
                    <a:lstStyle/>
                    <a:p>
                      <a:r>
                        <a:rPr lang="en-US" dirty="0" smtClean="0"/>
                        <a:t>S1_1_2011_04_27_1</a:t>
                      </a:r>
                      <a:endParaRPr lang="en-US" dirty="0"/>
                    </a:p>
                  </a:txBody>
                  <a:tcPr/>
                </a:tc>
              </a:tr>
            </a:tbl>
          </a:graphicData>
        </a:graphic>
      </p:graphicFrame>
    </p:spTree>
    <p:extLst>
      <p:ext uri="{BB962C8B-B14F-4D97-AF65-F5344CB8AC3E}">
        <p14:creationId xmlns:p14="http://schemas.microsoft.com/office/powerpoint/2010/main" val="241034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SampleVariable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a:t>
            </a:r>
          </a:p>
          <a:p>
            <a:pPr lvl="1"/>
            <a:r>
              <a:rPr lang="en-US" dirty="0" smtClean="0"/>
              <a:t>Sample Name </a:t>
            </a:r>
            <a:r>
              <a:rPr lang="en-US" dirty="0" smtClean="0">
                <a:sym typeface="Wingdings" panose="05000000000000000000" pitchFamily="2" charset="2"/>
              </a:rPr>
              <a:t> Foreign Key (Entire Sample Table)</a:t>
            </a:r>
          </a:p>
          <a:p>
            <a:pPr lvl="1"/>
            <a:r>
              <a:rPr lang="en-US" dirty="0" smtClean="0">
                <a:sym typeface="Wingdings" panose="05000000000000000000" pitchFamily="2" charset="2"/>
              </a:rPr>
              <a:t>Variable name “attribute”  This is not an actual attribute but just a variable</a:t>
            </a:r>
          </a:p>
          <a:p>
            <a:pPr lvl="1"/>
            <a:r>
              <a:rPr lang="en-US" dirty="0" smtClean="0">
                <a:sym typeface="Wingdings" panose="05000000000000000000" pitchFamily="2" charset="2"/>
              </a:rPr>
              <a:t>Variable name “value”  Above follows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84867"/>
              </p:ext>
            </p:extLst>
          </p:nvPr>
        </p:nvGraphicFramePr>
        <p:xfrm>
          <a:off x="1496290" y="4543521"/>
          <a:ext cx="9060873" cy="1005840"/>
        </p:xfrm>
        <a:graphic>
          <a:graphicData uri="http://schemas.openxmlformats.org/drawingml/2006/table">
            <a:tbl>
              <a:tblPr firstRow="1" bandRow="1">
                <a:tableStyleId>{5C22544A-7EE6-4342-B048-85BDC9FD1C3A}</a:tableStyleId>
              </a:tblPr>
              <a:tblGrid>
                <a:gridCol w="2265218"/>
                <a:gridCol w="2567934"/>
                <a:gridCol w="1962503"/>
                <a:gridCol w="2265218"/>
              </a:tblGrid>
              <a:tr h="294500">
                <a:tc>
                  <a:txBody>
                    <a:bodyPr/>
                    <a:lstStyle/>
                    <a:p>
                      <a:r>
                        <a:rPr lang="en-US" dirty="0" smtClean="0"/>
                        <a:t>ID</a:t>
                      </a:r>
                      <a:endParaRPr lang="en-US" dirty="0"/>
                    </a:p>
                  </a:txBody>
                  <a:tcPr/>
                </a:tc>
                <a:tc>
                  <a:txBody>
                    <a:bodyPr/>
                    <a:lstStyle/>
                    <a:p>
                      <a:r>
                        <a:rPr lang="en-US" dirty="0" smtClean="0"/>
                        <a:t>Sample Name</a:t>
                      </a:r>
                      <a:endParaRPr lang="en-US" dirty="0"/>
                    </a:p>
                  </a:txBody>
                  <a:tcPr/>
                </a:tc>
                <a:tc>
                  <a:txBody>
                    <a:bodyPr/>
                    <a:lstStyle/>
                    <a:p>
                      <a:r>
                        <a:rPr lang="en-US" dirty="0" smtClean="0"/>
                        <a:t>Variable Name</a:t>
                      </a:r>
                      <a:endParaRPr lang="en-US" dirty="0"/>
                    </a:p>
                  </a:txBody>
                  <a:tcPr/>
                </a:tc>
                <a:tc>
                  <a:txBody>
                    <a:bodyPr/>
                    <a:lstStyle/>
                    <a:p>
                      <a:r>
                        <a:rPr lang="en-US" dirty="0" smtClean="0"/>
                        <a:t>Variable Value</a:t>
                      </a:r>
                      <a:endParaRPr lang="en-US" dirty="0"/>
                    </a:p>
                  </a:txBody>
                  <a:tcPr/>
                </a:tc>
              </a:tr>
              <a:tr h="515375">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a:p>
                  </a:txBody>
                  <a:tcPr/>
                </a:tc>
                <a:tc>
                  <a:txBody>
                    <a:bodyPr/>
                    <a:lstStyle/>
                    <a:p>
                      <a:r>
                        <a:rPr lang="en-US" dirty="0" smtClean="0"/>
                        <a:t>“Barcode”</a:t>
                      </a:r>
                      <a:endParaRPr lang="en-US" dirty="0"/>
                    </a:p>
                  </a:txBody>
                  <a:tcPr/>
                </a:tc>
                <a:tc>
                  <a:txBody>
                    <a:bodyPr/>
                    <a:lstStyle/>
                    <a:p>
                      <a:r>
                        <a:rPr lang="en-US" dirty="0" smtClean="0"/>
                        <a:t>“CACTGA”</a:t>
                      </a:r>
                      <a:endParaRPr lang="en-US" dirty="0"/>
                    </a:p>
                  </a:txBody>
                  <a:tcPr/>
                </a:tc>
              </a:tr>
            </a:tbl>
          </a:graphicData>
        </a:graphic>
      </p:graphicFrame>
    </p:spTree>
    <p:extLst>
      <p:ext uri="{BB962C8B-B14F-4D97-AF65-F5344CB8AC3E}">
        <p14:creationId xmlns:p14="http://schemas.microsoft.com/office/powerpoint/2010/main" val="50441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Reads Table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a:t>
            </a:r>
          </a:p>
          <a:p>
            <a:pPr lvl="1"/>
            <a:r>
              <a:rPr lang="en-US" dirty="0" smtClean="0"/>
              <a:t>Sample </a:t>
            </a:r>
            <a:r>
              <a:rPr lang="en-US" dirty="0" smtClean="0">
                <a:sym typeface="Wingdings" panose="05000000000000000000" pitchFamily="2" charset="2"/>
              </a:rPr>
              <a:t> Foreign Key (Entire Sample Table)</a:t>
            </a:r>
          </a:p>
          <a:p>
            <a:pPr lvl="1"/>
            <a:r>
              <a:rPr lang="en-US" dirty="0" smtClean="0"/>
              <a:t>Name</a:t>
            </a:r>
          </a:p>
          <a:p>
            <a:pPr lvl="1"/>
            <a:r>
              <a:rPr lang="en-US" dirty="0" smtClean="0"/>
              <a:t>Length</a:t>
            </a:r>
          </a:p>
          <a:p>
            <a:pPr lvl="1"/>
            <a:r>
              <a:rPr lang="en-US" dirty="0" smtClean="0"/>
              <a:t>Quality Score</a:t>
            </a:r>
          </a:p>
          <a:p>
            <a:pPr lvl="1"/>
            <a:r>
              <a:rPr lang="en-US" dirty="0" err="1" smtClean="0"/>
              <a:t>Seq</a:t>
            </a:r>
            <a:r>
              <a:rPr lang="en-US" dirty="0" smtClean="0"/>
              <a:t> – set null = True for now NOTE: decided to keep it null for now as a group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1904845"/>
              </p:ext>
            </p:extLst>
          </p:nvPr>
        </p:nvGraphicFramePr>
        <p:xfrm>
          <a:off x="625533" y="5013181"/>
          <a:ext cx="11014811" cy="1005840"/>
        </p:xfrm>
        <a:graphic>
          <a:graphicData uri="http://schemas.openxmlformats.org/drawingml/2006/table">
            <a:tbl>
              <a:tblPr firstRow="1" bandRow="1">
                <a:tableStyleId>{5C22544A-7EE6-4342-B048-85BDC9FD1C3A}</a:tableStyleId>
              </a:tblPr>
              <a:tblGrid>
                <a:gridCol w="1563101"/>
                <a:gridCol w="2403621"/>
                <a:gridCol w="2186305"/>
                <a:gridCol w="1563101"/>
                <a:gridCol w="1735582"/>
                <a:gridCol w="1563101"/>
              </a:tblGrid>
              <a:tr h="271173">
                <a:tc>
                  <a:txBody>
                    <a:bodyPr/>
                    <a:lstStyle/>
                    <a:p>
                      <a:r>
                        <a:rPr lang="en-US" dirty="0" smtClean="0"/>
                        <a:t>ID</a:t>
                      </a:r>
                      <a:endParaRPr lang="en-US" dirty="0"/>
                    </a:p>
                  </a:txBody>
                  <a:tcPr/>
                </a:tc>
                <a:tc>
                  <a:txBody>
                    <a:bodyPr/>
                    <a:lstStyle/>
                    <a:p>
                      <a:r>
                        <a:rPr lang="en-US" dirty="0" smtClean="0"/>
                        <a:t>READ NAME</a:t>
                      </a:r>
                      <a:endParaRPr lang="en-US" dirty="0"/>
                    </a:p>
                  </a:txBody>
                  <a:tcPr/>
                </a:tc>
                <a:tc>
                  <a:txBody>
                    <a:bodyPr/>
                    <a:lstStyle/>
                    <a:p>
                      <a:r>
                        <a:rPr lang="en-US" dirty="0" smtClean="0"/>
                        <a:t>SAMPLE NAME</a:t>
                      </a:r>
                      <a:endParaRPr lang="en-US" dirty="0"/>
                    </a:p>
                  </a:txBody>
                  <a:tcPr/>
                </a:tc>
                <a:tc>
                  <a:txBody>
                    <a:bodyPr/>
                    <a:lstStyle/>
                    <a:p>
                      <a:r>
                        <a:rPr lang="en-US" dirty="0" smtClean="0"/>
                        <a:t>LENGTH</a:t>
                      </a:r>
                      <a:endParaRPr lang="en-US" dirty="0"/>
                    </a:p>
                  </a:txBody>
                  <a:tcPr/>
                </a:tc>
                <a:tc>
                  <a:txBody>
                    <a:bodyPr/>
                    <a:lstStyle/>
                    <a:p>
                      <a:r>
                        <a:rPr lang="en-US" dirty="0" smtClean="0"/>
                        <a:t>QUALITY SCORE</a:t>
                      </a:r>
                      <a:endParaRPr lang="en-US" dirty="0"/>
                    </a:p>
                  </a:txBody>
                  <a:tcPr/>
                </a:tc>
                <a:tc>
                  <a:txBody>
                    <a:bodyPr/>
                    <a:lstStyle/>
                    <a:p>
                      <a:r>
                        <a:rPr lang="en-US" dirty="0" smtClean="0"/>
                        <a:t>SEQUENCE</a:t>
                      </a:r>
                      <a:endParaRPr lang="en-US" dirty="0"/>
                    </a:p>
                  </a:txBody>
                  <a:tcPr/>
                </a:tc>
              </a:tr>
              <a:tr h="468053">
                <a:tc>
                  <a:txBody>
                    <a:bodyPr/>
                    <a:lstStyle/>
                    <a:p>
                      <a:r>
                        <a:rPr lang="en-US" dirty="0" smtClean="0"/>
                        <a:t>1</a:t>
                      </a:r>
                      <a:endParaRPr lang="en-US" dirty="0"/>
                    </a:p>
                  </a:txBody>
                  <a:tcPr/>
                </a:tc>
                <a:tc>
                  <a:txBody>
                    <a:bodyPr/>
                    <a:lstStyle/>
                    <a:p>
                      <a:r>
                        <a:rPr lang="en-US" dirty="0" smtClean="0"/>
                        <a:t>G10LV2J01EXWZY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a:p>
                  </a:txBody>
                  <a:tcPr/>
                </a:tc>
                <a:tc>
                  <a:txBody>
                    <a:bodyPr/>
                    <a:lstStyle/>
                    <a:p>
                      <a:r>
                        <a:rPr lang="en-US" dirty="0" smtClean="0"/>
                        <a:t>205</a:t>
                      </a:r>
                      <a:endParaRPr lang="en-US" dirty="0"/>
                    </a:p>
                  </a:txBody>
                  <a:tcPr/>
                </a:tc>
                <a:tc>
                  <a:txBody>
                    <a:bodyPr/>
                    <a:lstStyle/>
                    <a:p>
                      <a:r>
                        <a:rPr lang="en-US" dirty="0" smtClean="0"/>
                        <a:t>36</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229344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ClassificationMethod</a:t>
            </a:r>
            <a:r>
              <a:rPr lang="en-US" dirty="0" smtClean="0"/>
              <a:t> Table</a:t>
            </a:r>
            <a:endParaRPr lang="en-US" dirty="0"/>
          </a:p>
        </p:txBody>
      </p:sp>
      <p:sp>
        <p:nvSpPr>
          <p:cNvPr id="3" name="Content Placeholder 2"/>
          <p:cNvSpPr>
            <a:spLocks noGrp="1"/>
          </p:cNvSpPr>
          <p:nvPr>
            <p:ph idx="1"/>
          </p:nvPr>
        </p:nvSpPr>
        <p:spPr/>
        <p:txBody>
          <a:bodyPr/>
          <a:lstStyle/>
          <a:p>
            <a:r>
              <a:rPr lang="en-US" dirty="0" smtClean="0"/>
              <a:t>Attributes </a:t>
            </a:r>
          </a:p>
          <a:p>
            <a:pPr lvl="1"/>
            <a:r>
              <a:rPr lang="en-US" dirty="0" smtClean="0"/>
              <a:t>ID </a:t>
            </a:r>
            <a:r>
              <a:rPr lang="en-US" dirty="0" smtClean="0">
                <a:sym typeface="Wingdings" panose="05000000000000000000" pitchFamily="2" charset="2"/>
              </a:rPr>
              <a:t> Primary Key</a:t>
            </a:r>
            <a:endParaRPr lang="en-US" dirty="0" smtClean="0"/>
          </a:p>
          <a:p>
            <a:pPr lvl="1"/>
            <a:r>
              <a:rPr lang="en-US" dirty="0" smtClean="0"/>
              <a:t>Key </a:t>
            </a:r>
            <a:r>
              <a:rPr lang="en-US" dirty="0" smtClean="0">
                <a:sym typeface="Wingdings" panose="05000000000000000000" pitchFamily="2" charset="2"/>
              </a:rPr>
              <a:t>--&gt; Method ID </a:t>
            </a:r>
          </a:p>
          <a:p>
            <a:pPr lvl="1"/>
            <a:r>
              <a:rPr lang="en-US" dirty="0" smtClean="0">
                <a:sym typeface="Wingdings" panose="05000000000000000000" pitchFamily="2" charset="2"/>
              </a:rPr>
              <a:t>Description  (Ex. RDP Classifier, </a:t>
            </a:r>
            <a:r>
              <a:rPr lang="en-US" dirty="0" err="1" smtClean="0">
                <a:sym typeface="Wingdings" panose="05000000000000000000" pitchFamily="2" charset="2"/>
              </a:rPr>
              <a:t>Mothur</a:t>
            </a:r>
            <a:r>
              <a:rPr lang="en-US" dirty="0" smtClean="0">
                <a:sym typeface="Wingdings" panose="05000000000000000000" pitchFamily="2" charset="2"/>
              </a:rPr>
              <a:t>… </a:t>
            </a:r>
            <a:r>
              <a:rPr lang="en-US" dirty="0" err="1" smtClean="0">
                <a:sym typeface="Wingdings" panose="05000000000000000000" pitchFamily="2" charset="2"/>
              </a:rPr>
              <a:t>etc</a:t>
            </a:r>
            <a:r>
              <a:rPr lang="en-US" dirty="0" smtClean="0">
                <a:sym typeface="Wingdings" panose="05000000000000000000" pitchFamily="2" charset="2"/>
              </a:rPr>
              <a:t>)</a:t>
            </a:r>
          </a:p>
          <a:p>
            <a:pPr lvl="1"/>
            <a:r>
              <a:rPr lang="en-US" dirty="0" smtClean="0">
                <a:sym typeface="Wingdings" panose="05000000000000000000" pitchFamily="2" charset="2"/>
              </a:rPr>
              <a:t>Contact Name</a:t>
            </a:r>
          </a:p>
          <a:p>
            <a:pPr lvl="1"/>
            <a:r>
              <a:rPr lang="en-US" dirty="0" smtClean="0">
                <a:sym typeface="Wingdings" panose="05000000000000000000" pitchFamily="2" charset="2"/>
              </a:rPr>
              <a:t>Contact Email</a:t>
            </a:r>
          </a:p>
          <a:p>
            <a:pPr lvl="1"/>
            <a:r>
              <a:rPr lang="en-US" dirty="0" smtClean="0">
                <a:sym typeface="Wingdings" panose="05000000000000000000" pitchFamily="2" charset="2"/>
              </a:rPr>
              <a:t>INFORMATION WILL BE TAKEN FROM A FORM</a:t>
            </a:r>
          </a:p>
        </p:txBody>
      </p:sp>
      <p:graphicFrame>
        <p:nvGraphicFramePr>
          <p:cNvPr id="4" name="Table 3"/>
          <p:cNvGraphicFramePr>
            <a:graphicFrameLocks noGrp="1"/>
          </p:cNvGraphicFramePr>
          <p:nvPr>
            <p:extLst>
              <p:ext uri="{D42A27DB-BD31-4B8C-83A1-F6EECF244321}">
                <p14:modId xmlns:p14="http://schemas.microsoft.com/office/powerpoint/2010/main" val="983039514"/>
              </p:ext>
            </p:extLst>
          </p:nvPr>
        </p:nvGraphicFramePr>
        <p:xfrm>
          <a:off x="1017847" y="4809528"/>
          <a:ext cx="10364927" cy="1112520"/>
        </p:xfrm>
        <a:graphic>
          <a:graphicData uri="http://schemas.openxmlformats.org/drawingml/2006/table">
            <a:tbl>
              <a:tblPr firstRow="1" bandRow="1">
                <a:tableStyleId>{5C22544A-7EE6-4342-B048-85BDC9FD1C3A}</a:tableStyleId>
              </a:tblPr>
              <a:tblGrid>
                <a:gridCol w="1625600"/>
                <a:gridCol w="1812175"/>
                <a:gridCol w="3368358"/>
                <a:gridCol w="1776222"/>
                <a:gridCol w="1782572"/>
              </a:tblGrid>
              <a:tr h="370840">
                <a:tc>
                  <a:txBody>
                    <a:bodyPr/>
                    <a:lstStyle/>
                    <a:p>
                      <a:r>
                        <a:rPr lang="en-US" dirty="0" smtClean="0"/>
                        <a:t>ID</a:t>
                      </a:r>
                      <a:endParaRPr lang="en-US" dirty="0"/>
                    </a:p>
                  </a:txBody>
                  <a:tcPr/>
                </a:tc>
                <a:tc>
                  <a:txBody>
                    <a:bodyPr/>
                    <a:lstStyle/>
                    <a:p>
                      <a:r>
                        <a:rPr lang="en-US" dirty="0" smtClean="0"/>
                        <a:t>KEY</a:t>
                      </a:r>
                      <a:endParaRPr lang="en-US" dirty="0"/>
                    </a:p>
                  </a:txBody>
                  <a:tcPr/>
                </a:tc>
                <a:tc>
                  <a:txBody>
                    <a:bodyPr/>
                    <a:lstStyle/>
                    <a:p>
                      <a:r>
                        <a:rPr lang="en-US" dirty="0" smtClean="0"/>
                        <a:t>DESCRIPTION</a:t>
                      </a:r>
                      <a:endParaRPr lang="en-US" dirty="0"/>
                    </a:p>
                  </a:txBody>
                  <a:tcPr/>
                </a:tc>
                <a:tc>
                  <a:txBody>
                    <a:bodyPr/>
                    <a:lstStyle/>
                    <a:p>
                      <a:r>
                        <a:rPr lang="en-US" dirty="0" smtClean="0"/>
                        <a:t>CONTACT NAME</a:t>
                      </a:r>
                      <a:endParaRPr lang="en-US" dirty="0"/>
                    </a:p>
                  </a:txBody>
                  <a:tcPr/>
                </a:tc>
                <a:tc>
                  <a:txBody>
                    <a:bodyPr/>
                    <a:lstStyle/>
                    <a:p>
                      <a:r>
                        <a:rPr lang="en-US" dirty="0" smtClean="0"/>
                        <a:t>CONTACT EMAIL</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RDP CLASSIFIER – 0.5 THRESHOLD</a:t>
                      </a:r>
                      <a:endParaRPr lang="en-US" dirty="0"/>
                    </a:p>
                  </a:txBody>
                  <a:tcPr/>
                </a:tc>
                <a:tc>
                  <a:txBody>
                    <a:bodyPr/>
                    <a:lstStyle/>
                    <a:p>
                      <a:r>
                        <a:rPr lang="en-US" dirty="0" smtClean="0"/>
                        <a:t>NIHAR </a:t>
                      </a:r>
                      <a:endParaRPr lang="en-US" dirty="0"/>
                    </a:p>
                  </a:txBody>
                  <a:tcPr/>
                </a:tc>
                <a:tc>
                  <a:txBody>
                    <a:bodyPr/>
                    <a:lstStyle/>
                    <a:p>
                      <a:r>
                        <a:rPr lang="en-US" dirty="0" smtClean="0"/>
                        <a:t>SHETH</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RDP CLASSIFIER –</a:t>
                      </a:r>
                      <a:r>
                        <a:rPr lang="en-US" baseline="0" dirty="0" smtClean="0"/>
                        <a:t> 0.8 THRESHOLD</a:t>
                      </a:r>
                      <a:endParaRPr lang="en-US" dirty="0"/>
                    </a:p>
                  </a:txBody>
                  <a:tcPr/>
                </a:tc>
                <a:tc>
                  <a:txBody>
                    <a:bodyPr/>
                    <a:lstStyle/>
                    <a:p>
                      <a:r>
                        <a:rPr lang="en-US" dirty="0" smtClean="0"/>
                        <a:t>NIHAR </a:t>
                      </a:r>
                      <a:endParaRPr lang="en-US" dirty="0"/>
                    </a:p>
                  </a:txBody>
                  <a:tcPr/>
                </a:tc>
                <a:tc>
                  <a:txBody>
                    <a:bodyPr/>
                    <a:lstStyle/>
                    <a:p>
                      <a:r>
                        <a:rPr lang="en-US" dirty="0" smtClean="0"/>
                        <a:t>SHETH</a:t>
                      </a:r>
                      <a:endParaRPr lang="en-US" dirty="0"/>
                    </a:p>
                  </a:txBody>
                  <a:tcPr/>
                </a:tc>
              </a:tr>
            </a:tbl>
          </a:graphicData>
        </a:graphic>
      </p:graphicFrame>
    </p:spTree>
    <p:extLst>
      <p:ext uri="{BB962C8B-B14F-4D97-AF65-F5344CB8AC3E}">
        <p14:creationId xmlns:p14="http://schemas.microsoft.com/office/powerpoint/2010/main" val="237647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TaxaID</a:t>
            </a:r>
            <a:r>
              <a:rPr lang="en-US" dirty="0" smtClean="0"/>
              <a:t> Table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 – Primary Key</a:t>
            </a:r>
          </a:p>
          <a:p>
            <a:pPr lvl="1"/>
            <a:r>
              <a:rPr lang="en-US" dirty="0" smtClean="0"/>
              <a:t>Name</a:t>
            </a:r>
          </a:p>
          <a:p>
            <a:pPr lvl="1"/>
            <a:r>
              <a:rPr lang="en-US" dirty="0" smtClean="0"/>
              <a:t>Level</a:t>
            </a:r>
          </a:p>
          <a:p>
            <a:pPr lvl="1"/>
            <a:r>
              <a:rPr lang="en-US" dirty="0" err="1" smtClean="0"/>
              <a:t>Taxa_ID</a:t>
            </a:r>
            <a:endParaRPr lang="en-US" dirty="0" smtClean="0"/>
          </a:p>
          <a:p>
            <a:pPr lvl="1"/>
            <a:r>
              <a:rPr lang="en-US" dirty="0" err="1" smtClean="0"/>
              <a:t>Parent_Taxa_ID</a:t>
            </a:r>
            <a:endParaRPr lang="en-US" dirty="0" smtClean="0"/>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6228637"/>
              </p:ext>
            </p:extLst>
          </p:nvPr>
        </p:nvGraphicFramePr>
        <p:xfrm>
          <a:off x="1965499" y="5108786"/>
          <a:ext cx="8353616" cy="1112520"/>
        </p:xfrm>
        <a:graphic>
          <a:graphicData uri="http://schemas.openxmlformats.org/drawingml/2006/table">
            <a:tbl>
              <a:tblPr firstRow="1" bandRow="1">
                <a:tableStyleId>{5C22544A-7EE6-4342-B048-85BDC9FD1C3A}</a:tableStyleId>
              </a:tblPr>
              <a:tblGrid>
                <a:gridCol w="1625600"/>
                <a:gridCol w="1625600"/>
                <a:gridCol w="2048625"/>
                <a:gridCol w="1202575"/>
                <a:gridCol w="1851216"/>
              </a:tblGrid>
              <a:tr h="370840">
                <a:tc>
                  <a:txBody>
                    <a:bodyPr/>
                    <a:lstStyle/>
                    <a:p>
                      <a:r>
                        <a:rPr lang="en-US" dirty="0" smtClean="0"/>
                        <a:t>ID</a:t>
                      </a:r>
                      <a:endParaRPr lang="en-US" dirty="0"/>
                    </a:p>
                  </a:txBody>
                  <a:tcPr/>
                </a:tc>
                <a:tc>
                  <a:txBody>
                    <a:bodyPr/>
                    <a:lstStyle/>
                    <a:p>
                      <a:r>
                        <a:rPr lang="en-US" dirty="0" smtClean="0"/>
                        <a:t>TAXA NAME</a:t>
                      </a:r>
                      <a:endParaRPr lang="en-US" dirty="0"/>
                    </a:p>
                  </a:txBody>
                  <a:tcPr/>
                </a:tc>
                <a:tc>
                  <a:txBody>
                    <a:bodyPr/>
                    <a:lstStyle/>
                    <a:p>
                      <a:r>
                        <a:rPr lang="en-US" dirty="0" smtClean="0"/>
                        <a:t>LEVEL</a:t>
                      </a:r>
                      <a:endParaRPr lang="en-US" dirty="0"/>
                    </a:p>
                  </a:txBody>
                  <a:tcPr/>
                </a:tc>
                <a:tc>
                  <a:txBody>
                    <a:bodyPr/>
                    <a:lstStyle/>
                    <a:p>
                      <a:r>
                        <a:rPr lang="en-US" dirty="0" smtClean="0"/>
                        <a:t>TAXA ID</a:t>
                      </a:r>
                      <a:endParaRPr lang="en-US" dirty="0"/>
                    </a:p>
                  </a:txBody>
                  <a:tcPr/>
                </a:tc>
                <a:tc>
                  <a:txBody>
                    <a:bodyPr/>
                    <a:lstStyle/>
                    <a:p>
                      <a:r>
                        <a:rPr lang="en-US" dirty="0" smtClean="0"/>
                        <a:t>PARENT_TAXA ID</a:t>
                      </a:r>
                      <a:endParaRPr lang="en-US" dirty="0"/>
                    </a:p>
                  </a:txBody>
                  <a:tcPr/>
                </a:tc>
              </a:tr>
              <a:tr h="370840">
                <a:tc>
                  <a:txBody>
                    <a:bodyPr/>
                    <a:lstStyle/>
                    <a:p>
                      <a:r>
                        <a:rPr lang="en-US" dirty="0" smtClean="0"/>
                        <a:t>1</a:t>
                      </a:r>
                      <a:endParaRPr lang="en-US" dirty="0"/>
                    </a:p>
                  </a:txBody>
                  <a:tcPr/>
                </a:tc>
                <a:tc>
                  <a:txBody>
                    <a:bodyPr/>
                    <a:lstStyle/>
                    <a:p>
                      <a:r>
                        <a:rPr lang="en-US" dirty="0" smtClean="0"/>
                        <a:t>ROOTRANK</a:t>
                      </a:r>
                      <a:endParaRPr lang="en-US" dirty="0"/>
                    </a:p>
                  </a:txBody>
                  <a:tcPr/>
                </a:tc>
                <a:tc>
                  <a:txBody>
                    <a:bodyPr/>
                    <a:lstStyle/>
                    <a:p>
                      <a:r>
                        <a:rPr lang="en-US" dirty="0" smtClean="0"/>
                        <a:t>ROOT</a:t>
                      </a:r>
                      <a:endParaRPr lang="en-US" dirty="0"/>
                    </a:p>
                  </a:txBody>
                  <a:tcPr/>
                </a:tc>
                <a:tc>
                  <a:txBody>
                    <a:bodyPr/>
                    <a:lstStyle/>
                    <a:p>
                      <a:r>
                        <a:rPr lang="en-US" dirty="0" smtClean="0"/>
                        <a:t>1</a:t>
                      </a:r>
                      <a:endParaRPr lang="en-US" dirty="0"/>
                    </a:p>
                  </a:txBody>
                  <a:tcPr/>
                </a:tc>
                <a:tc>
                  <a:txBody>
                    <a:bodyPr/>
                    <a:lstStyle/>
                    <a:p>
                      <a:r>
                        <a:rPr lang="en-US" dirty="0" smtClean="0"/>
                        <a:t>NULL</a:t>
                      </a:r>
                      <a:endParaRPr lang="en-US" dirty="0"/>
                    </a:p>
                  </a:txBody>
                  <a:tcPr/>
                </a:tc>
              </a:tr>
              <a:tr h="370840">
                <a:tc>
                  <a:txBody>
                    <a:bodyPr/>
                    <a:lstStyle/>
                    <a:p>
                      <a:r>
                        <a:rPr lang="en-US" dirty="0" smtClean="0"/>
                        <a:t>2</a:t>
                      </a:r>
                      <a:endParaRPr lang="en-US" dirty="0"/>
                    </a:p>
                  </a:txBody>
                  <a:tcPr/>
                </a:tc>
                <a:tc>
                  <a:txBody>
                    <a:bodyPr/>
                    <a:lstStyle/>
                    <a:p>
                      <a:r>
                        <a:rPr lang="en-US" dirty="0" smtClean="0"/>
                        <a:t>Bacteria</a:t>
                      </a:r>
                      <a:endParaRPr lang="en-US" dirty="0"/>
                    </a:p>
                  </a:txBody>
                  <a:tcPr/>
                </a:tc>
                <a:tc>
                  <a:txBody>
                    <a:bodyPr/>
                    <a:lstStyle/>
                    <a:p>
                      <a:r>
                        <a:rPr lang="en-US" dirty="0" smtClean="0"/>
                        <a:t>SUPERKINGDOM</a:t>
                      </a:r>
                      <a:endParaRPr lang="en-US" dirty="0"/>
                    </a:p>
                  </a:txBody>
                  <a:tcPr/>
                </a:tc>
                <a:tc>
                  <a:txBody>
                    <a:bodyPr/>
                    <a:lstStyle/>
                    <a:p>
                      <a:r>
                        <a:rPr lang="en-US" dirty="0" smtClean="0"/>
                        <a:t>2</a:t>
                      </a:r>
                      <a:endParaRPr lang="en-US" dirty="0"/>
                    </a:p>
                  </a:txBody>
                  <a:tcPr/>
                </a:tc>
                <a:tc>
                  <a:txBody>
                    <a:bodyPr/>
                    <a:lstStyle/>
                    <a:p>
                      <a:r>
                        <a:rPr lang="en-US" dirty="0" smtClean="0"/>
                        <a:t>131567</a:t>
                      </a:r>
                      <a:endParaRPr lang="en-US" dirty="0"/>
                    </a:p>
                  </a:txBody>
                  <a:tcPr/>
                </a:tc>
              </a:tr>
            </a:tbl>
          </a:graphicData>
        </a:graphic>
      </p:graphicFrame>
    </p:spTree>
    <p:extLst>
      <p:ext uri="{BB962C8B-B14F-4D97-AF65-F5344CB8AC3E}">
        <p14:creationId xmlns:p14="http://schemas.microsoft.com/office/powerpoint/2010/main" val="363693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ReadAssignment</a:t>
            </a:r>
            <a:r>
              <a:rPr lang="en-US" dirty="0" smtClean="0"/>
              <a:t> Table</a:t>
            </a:r>
            <a:endParaRPr lang="en-US" dirty="0"/>
          </a:p>
        </p:txBody>
      </p:sp>
      <p:sp>
        <p:nvSpPr>
          <p:cNvPr id="3" name="Content Placeholder 2"/>
          <p:cNvSpPr>
            <a:spLocks noGrp="1"/>
          </p:cNvSpPr>
          <p:nvPr>
            <p:ph idx="1"/>
          </p:nvPr>
        </p:nvSpPr>
        <p:spPr/>
        <p:txBody>
          <a:bodyPr/>
          <a:lstStyle/>
          <a:p>
            <a:r>
              <a:rPr lang="en-US" dirty="0" smtClean="0"/>
              <a:t>Attributes:</a:t>
            </a:r>
          </a:p>
          <a:p>
            <a:pPr lvl="1"/>
            <a:r>
              <a:rPr lang="en-US" dirty="0" smtClean="0"/>
              <a:t>ID </a:t>
            </a:r>
            <a:r>
              <a:rPr lang="en-US" dirty="0" smtClean="0">
                <a:sym typeface="Wingdings" panose="05000000000000000000" pitchFamily="2" charset="2"/>
              </a:rPr>
              <a:t> Primary Key</a:t>
            </a:r>
          </a:p>
          <a:p>
            <a:pPr lvl="1"/>
            <a:r>
              <a:rPr lang="en-US" dirty="0" smtClean="0">
                <a:sym typeface="Wingdings" panose="05000000000000000000" pitchFamily="2" charset="2"/>
              </a:rPr>
              <a:t>Sample Name  Foreign Key (Entire Sample Table)</a:t>
            </a:r>
            <a:endParaRPr lang="en-US" dirty="0" smtClean="0"/>
          </a:p>
          <a:p>
            <a:pPr lvl="1"/>
            <a:r>
              <a:rPr lang="en-US" dirty="0" smtClean="0"/>
              <a:t>Read </a:t>
            </a:r>
            <a:r>
              <a:rPr lang="en-US" dirty="0" smtClean="0">
                <a:sym typeface="Wingdings" panose="05000000000000000000" pitchFamily="2" charset="2"/>
              </a:rPr>
              <a:t> Foreign Key (Entire Reads Table)</a:t>
            </a:r>
          </a:p>
          <a:p>
            <a:pPr lvl="1"/>
            <a:r>
              <a:rPr lang="en-US" dirty="0" smtClean="0">
                <a:sym typeface="Wingdings" panose="05000000000000000000" pitchFamily="2" charset="2"/>
              </a:rPr>
              <a:t>Classification Method</a:t>
            </a:r>
          </a:p>
          <a:p>
            <a:pPr lvl="1"/>
            <a:r>
              <a:rPr lang="en-US" dirty="0" err="1" smtClean="0">
                <a:sym typeface="Wingdings" panose="05000000000000000000" pitchFamily="2" charset="2"/>
              </a:rPr>
              <a:t>TaxaID</a:t>
            </a:r>
            <a:r>
              <a:rPr lang="en-US" dirty="0" smtClean="0">
                <a:sym typeface="Wingdings" panose="05000000000000000000" pitchFamily="2" charset="2"/>
              </a:rPr>
              <a:t> – From NCBI </a:t>
            </a:r>
          </a:p>
          <a:p>
            <a:pPr lvl="1"/>
            <a:r>
              <a:rPr lang="en-US" dirty="0" smtClean="0">
                <a:sym typeface="Wingdings" panose="05000000000000000000" pitchFamily="2" charset="2"/>
              </a:rPr>
              <a:t>Score</a:t>
            </a:r>
          </a:p>
        </p:txBody>
      </p:sp>
      <p:graphicFrame>
        <p:nvGraphicFramePr>
          <p:cNvPr id="4" name="Table 3"/>
          <p:cNvGraphicFramePr>
            <a:graphicFrameLocks noGrp="1"/>
          </p:cNvGraphicFramePr>
          <p:nvPr>
            <p:extLst>
              <p:ext uri="{D42A27DB-BD31-4B8C-83A1-F6EECF244321}">
                <p14:modId xmlns:p14="http://schemas.microsoft.com/office/powerpoint/2010/main" val="51609356"/>
              </p:ext>
            </p:extLst>
          </p:nvPr>
        </p:nvGraphicFramePr>
        <p:xfrm>
          <a:off x="1479666" y="4659899"/>
          <a:ext cx="9533422" cy="1920240"/>
        </p:xfrm>
        <a:graphic>
          <a:graphicData uri="http://schemas.openxmlformats.org/drawingml/2006/table">
            <a:tbl>
              <a:tblPr firstRow="1" bandRow="1">
                <a:tableStyleId>{5C22544A-7EE6-4342-B048-85BDC9FD1C3A}</a:tableStyleId>
              </a:tblPr>
              <a:tblGrid>
                <a:gridCol w="427330"/>
                <a:gridCol w="2341471"/>
                <a:gridCol w="2270125"/>
                <a:gridCol w="2047621"/>
                <a:gridCol w="1050517"/>
                <a:gridCol w="1396358"/>
              </a:tblGrid>
              <a:tr h="370840">
                <a:tc>
                  <a:txBody>
                    <a:bodyPr/>
                    <a:lstStyle/>
                    <a:p>
                      <a:r>
                        <a:rPr lang="en-US" dirty="0" smtClean="0"/>
                        <a:t>ID</a:t>
                      </a:r>
                      <a:endParaRPr lang="en-US" dirty="0"/>
                    </a:p>
                  </a:txBody>
                  <a:tcPr/>
                </a:tc>
                <a:tc>
                  <a:txBody>
                    <a:bodyPr/>
                    <a:lstStyle/>
                    <a:p>
                      <a:r>
                        <a:rPr lang="en-US" dirty="0" smtClean="0"/>
                        <a:t>SAMPLE</a:t>
                      </a:r>
                      <a:r>
                        <a:rPr lang="en-US" baseline="0" dirty="0" smtClean="0"/>
                        <a:t> ID</a:t>
                      </a:r>
                      <a:endParaRPr lang="en-US" dirty="0"/>
                    </a:p>
                  </a:txBody>
                  <a:tcPr/>
                </a:tc>
                <a:tc>
                  <a:txBody>
                    <a:bodyPr/>
                    <a:lstStyle/>
                    <a:p>
                      <a:r>
                        <a:rPr lang="en-US" dirty="0" smtClean="0"/>
                        <a:t>READ NAME</a:t>
                      </a:r>
                      <a:endParaRPr lang="en-US" dirty="0"/>
                    </a:p>
                  </a:txBody>
                  <a:tcPr/>
                </a:tc>
                <a:tc>
                  <a:txBody>
                    <a:bodyPr/>
                    <a:lstStyle/>
                    <a:p>
                      <a:r>
                        <a:rPr lang="en-US" dirty="0" smtClean="0"/>
                        <a:t>CLASSIFICATION METHOD</a:t>
                      </a:r>
                      <a:endParaRPr lang="en-US" dirty="0"/>
                    </a:p>
                  </a:txBody>
                  <a:tcPr/>
                </a:tc>
                <a:tc>
                  <a:txBody>
                    <a:bodyPr/>
                    <a:lstStyle/>
                    <a:p>
                      <a:r>
                        <a:rPr lang="en-US" dirty="0" smtClean="0"/>
                        <a:t>TAXA ID</a:t>
                      </a:r>
                      <a:endParaRPr lang="en-US" dirty="0"/>
                    </a:p>
                  </a:txBody>
                  <a:tcPr/>
                </a:tc>
                <a:tc>
                  <a:txBody>
                    <a:bodyPr/>
                    <a:lstStyle/>
                    <a:p>
                      <a:r>
                        <a:rPr lang="en-US" dirty="0" smtClean="0"/>
                        <a:t>SCORE</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G10LV2J01EXWZY</a:t>
                      </a:r>
                    </a:p>
                    <a:p>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S1_1_2011_04_27_1</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G10LV2J01EXWZY</a:t>
                      </a:r>
                    </a:p>
                    <a:p>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0.83</a:t>
                      </a:r>
                      <a:endParaRPr lang="en-US" dirty="0"/>
                    </a:p>
                  </a:txBody>
                  <a:tcPr/>
                </a:tc>
              </a:tr>
            </a:tbl>
          </a:graphicData>
        </a:graphic>
      </p:graphicFrame>
    </p:spTree>
    <p:extLst>
      <p:ext uri="{BB962C8B-B14F-4D97-AF65-F5344CB8AC3E}">
        <p14:creationId xmlns:p14="http://schemas.microsoft.com/office/powerpoint/2010/main" val="287773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476</Words>
  <Application>Microsoft Office PowerPoint</Application>
  <PresentationFormat>Widescreen</PresentationFormat>
  <Paragraphs>174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Microbiome DB UPDATE</vt:lpstr>
      <vt:lpstr>Agenda for 4/8/2014</vt:lpstr>
      <vt:lpstr>Project Table</vt:lpstr>
      <vt:lpstr>Sample</vt:lpstr>
      <vt:lpstr>SampleVariable</vt:lpstr>
      <vt:lpstr>Reads Table</vt:lpstr>
      <vt:lpstr>ClassificationMethod Table</vt:lpstr>
      <vt:lpstr>TaxaID Table</vt:lpstr>
      <vt:lpstr>ReadAssignment Table</vt:lpstr>
      <vt:lpstr>ProfileSummary Table</vt:lpstr>
      <vt:lpstr>Progress Report</vt:lpstr>
    </vt:vector>
  </TitlesOfParts>
  <Company>VCU Library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vculpub</dc:creator>
  <cp:lastModifiedBy>vculpub</cp:lastModifiedBy>
  <cp:revision>10</cp:revision>
  <dcterms:created xsi:type="dcterms:W3CDTF">2014-04-08T15:47:02Z</dcterms:created>
  <dcterms:modified xsi:type="dcterms:W3CDTF">2014-04-08T17:20:13Z</dcterms:modified>
</cp:coreProperties>
</file>