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4" r:id="rId2"/>
    <p:sldId id="289" r:id="rId3"/>
    <p:sldId id="284" r:id="rId4"/>
    <p:sldId id="295" r:id="rId5"/>
    <p:sldId id="291" r:id="rId6"/>
    <p:sldId id="296" r:id="rId7"/>
    <p:sldId id="292" r:id="rId8"/>
    <p:sldId id="293" r:id="rId9"/>
    <p:sldId id="290" r:id="rId10"/>
    <p:sldId id="294" r:id="rId11"/>
    <p:sldId id="301" r:id="rId12"/>
    <p:sldId id="297" r:id="rId13"/>
    <p:sldId id="298" r:id="rId14"/>
    <p:sldId id="299" r:id="rId15"/>
    <p:sldId id="302" r:id="rId16"/>
    <p:sldId id="285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>
        <p:scale>
          <a:sx n="70" d="100"/>
          <a:sy n="70" d="100"/>
        </p:scale>
        <p:origin x="-318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786AB-5CC9-4071-9595-D2364142045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F0934-C209-4CBA-9265-72DDE554C992}">
      <dgm:prSet/>
      <dgm:spPr/>
      <dgm:t>
        <a:bodyPr/>
        <a:lstStyle/>
        <a:p>
          <a:r>
            <a:rPr lang="en-US" dirty="0" smtClean="0"/>
            <a:t>Once the data is filtered through the multiple parsing scripts the files are created according to how it will be stored in the models. Once the files are created </a:t>
          </a:r>
          <a:r>
            <a:rPr lang="en-US" dirty="0" err="1" smtClean="0"/>
            <a:t>loadData</a:t>
          </a:r>
          <a:r>
            <a:rPr lang="en-US" dirty="0" smtClean="0"/>
            <a:t> scripts are generated to load the data in the django database</a:t>
          </a:r>
          <a:endParaRPr lang="en-US" dirty="0"/>
        </a:p>
      </dgm:t>
    </dgm:pt>
    <dgm:pt modelId="{DA863B1D-5411-4066-B748-C4013A692E53}" type="parTrans" cxnId="{207DF434-A115-4405-B053-1893BC359BA7}">
      <dgm:prSet/>
      <dgm:spPr/>
      <dgm:t>
        <a:bodyPr/>
        <a:lstStyle/>
        <a:p>
          <a:endParaRPr lang="en-US"/>
        </a:p>
      </dgm:t>
    </dgm:pt>
    <dgm:pt modelId="{A678A210-F92D-435B-B838-E28707DD6BE6}" type="sibTrans" cxnId="{207DF434-A115-4405-B053-1893BC359BA7}">
      <dgm:prSet/>
      <dgm:spPr/>
      <dgm:t>
        <a:bodyPr/>
        <a:lstStyle/>
        <a:p>
          <a:endParaRPr lang="en-US"/>
        </a:p>
      </dgm:t>
    </dgm:pt>
    <dgm:pt modelId="{73285555-285A-418A-8B6E-88FA08612BFD}">
      <dgm:prSet/>
      <dgm:spPr/>
      <dgm:t>
        <a:bodyPr/>
        <a:lstStyle/>
        <a:p>
          <a:r>
            <a:rPr lang="en-US" dirty="0" smtClean="0"/>
            <a:t>Once the data is obtained and parsed the data is then stored into the database. This is the BACKEND Portion of the Project</a:t>
          </a:r>
          <a:endParaRPr lang="en-US" dirty="0"/>
        </a:p>
      </dgm:t>
    </dgm:pt>
    <dgm:pt modelId="{C4D45A68-7FD9-45BE-A8ED-29F00FB8DC67}" type="parTrans" cxnId="{2B276936-B4C6-415E-88E4-C768FC63A2DA}">
      <dgm:prSet/>
      <dgm:spPr/>
      <dgm:t>
        <a:bodyPr/>
        <a:lstStyle/>
        <a:p>
          <a:endParaRPr lang="en-US"/>
        </a:p>
      </dgm:t>
    </dgm:pt>
    <dgm:pt modelId="{2F8E3921-689A-445D-8198-EFE72D0447A8}" type="sibTrans" cxnId="{2B276936-B4C6-415E-88E4-C768FC63A2DA}">
      <dgm:prSet/>
      <dgm:spPr/>
      <dgm:t>
        <a:bodyPr/>
        <a:lstStyle/>
        <a:p>
          <a:endParaRPr lang="en-US"/>
        </a:p>
      </dgm:t>
    </dgm:pt>
    <dgm:pt modelId="{F493BF04-1260-4F66-8274-4BB64DAF172E}">
      <dgm:prSet/>
      <dgm:spPr/>
      <dgm:t>
        <a:bodyPr/>
        <a:lstStyle/>
        <a:p>
          <a:r>
            <a:rPr lang="en-US" dirty="0" smtClean="0"/>
            <a:t>This phase will be the front end portion using DJANGO Python framework to connect the BACKEND with the FRONTEND so our users can use this web interface for our </a:t>
          </a:r>
          <a:r>
            <a:rPr lang="en-US" dirty="0" err="1" smtClean="0"/>
            <a:t>microbiome</a:t>
          </a:r>
          <a:r>
            <a:rPr lang="en-US" dirty="0" smtClean="0"/>
            <a:t> explorer</a:t>
          </a:r>
          <a:endParaRPr lang="en-US" dirty="0"/>
        </a:p>
      </dgm:t>
    </dgm:pt>
    <dgm:pt modelId="{E49148B2-8A7D-4EE4-83D1-ED6CEA4BD818}" type="parTrans" cxnId="{2BF6456C-1FE7-4880-9F3B-ABF05DADD5B1}">
      <dgm:prSet/>
      <dgm:spPr/>
      <dgm:t>
        <a:bodyPr/>
        <a:lstStyle/>
        <a:p>
          <a:endParaRPr lang="en-US"/>
        </a:p>
      </dgm:t>
    </dgm:pt>
    <dgm:pt modelId="{8290831B-9BA3-462E-B9E1-FCE8BB27DBB9}" type="sibTrans" cxnId="{2BF6456C-1FE7-4880-9F3B-ABF05DADD5B1}">
      <dgm:prSet/>
      <dgm:spPr/>
      <dgm:t>
        <a:bodyPr/>
        <a:lstStyle/>
        <a:p>
          <a:endParaRPr lang="en-US"/>
        </a:p>
      </dgm:t>
    </dgm:pt>
    <dgm:pt modelId="{8FE243A7-032B-4536-914D-C73A8F9CD623}" type="pres">
      <dgm:prSet presAssocID="{677786AB-5CC9-4071-9595-D236414204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B12026-1C0B-4D26-8504-D50A67548F7E}" type="pres">
      <dgm:prSet presAssocID="{2CAF0934-C209-4CBA-9265-72DDE554C992}" presName="composite" presStyleCnt="0"/>
      <dgm:spPr/>
    </dgm:pt>
    <dgm:pt modelId="{AF20F980-B36C-4FCA-8A0C-E2453FC81B79}" type="pres">
      <dgm:prSet presAssocID="{2CAF0934-C209-4CBA-9265-72DDE554C992}" presName="imagSh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D01C3EB-F103-4941-B321-16D4523F560D}" type="pres">
      <dgm:prSet presAssocID="{2CAF0934-C209-4CBA-9265-72DDE554C992}" presName="txNode" presStyleLbl="node1" presStyleIdx="0" presStyleCnt="3" custLinFactNeighborX="-4156" custLinFactNeighborY="15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31A9E-7CE7-4C22-B951-855DDC72640A}" type="pres">
      <dgm:prSet presAssocID="{A678A210-F92D-435B-B838-E28707DD6BE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F39B791-7088-4151-B7EF-A32D74FC83AF}" type="pres">
      <dgm:prSet presAssocID="{A678A210-F92D-435B-B838-E28707DD6BE6}" presName="connTx" presStyleLbl="sibTrans2D1" presStyleIdx="0" presStyleCnt="2"/>
      <dgm:spPr/>
      <dgm:t>
        <a:bodyPr/>
        <a:lstStyle/>
        <a:p>
          <a:endParaRPr lang="en-US"/>
        </a:p>
      </dgm:t>
    </dgm:pt>
    <dgm:pt modelId="{D5B53314-94AB-401B-A67E-DC4C42B1CE8D}" type="pres">
      <dgm:prSet presAssocID="{73285555-285A-418A-8B6E-88FA08612BFD}" presName="composite" presStyleCnt="0"/>
      <dgm:spPr/>
    </dgm:pt>
    <dgm:pt modelId="{91C02299-B6F3-4336-BBE3-23B92E754536}" type="pres">
      <dgm:prSet presAssocID="{73285555-285A-418A-8B6E-88FA08612BFD}" presName="imagSh" presStyleLbl="bgImgPlace1" presStyleIdx="1" presStyleCnt="3" custLinFactNeighborY="484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C45835-B802-4A89-A7B9-DAE0A6F4FD54}" type="pres">
      <dgm:prSet presAssocID="{73285555-285A-418A-8B6E-88FA08612BFD}" presName="txNode" presStyleLbl="node1" presStyleIdx="1" presStyleCnt="3" custLinFactNeighborX="-7895" custLinFactNeighborY="13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954C6-3C20-4BBE-85EB-634AE0B39C76}" type="pres">
      <dgm:prSet presAssocID="{2F8E3921-689A-445D-8198-EFE72D0447A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C7F5BA7-B4A1-4BC6-824C-8AC02753D048}" type="pres">
      <dgm:prSet presAssocID="{2F8E3921-689A-445D-8198-EFE72D0447A8}" presName="connTx" presStyleLbl="sibTrans2D1" presStyleIdx="1" presStyleCnt="2"/>
      <dgm:spPr/>
      <dgm:t>
        <a:bodyPr/>
        <a:lstStyle/>
        <a:p>
          <a:endParaRPr lang="en-US"/>
        </a:p>
      </dgm:t>
    </dgm:pt>
    <dgm:pt modelId="{5850963E-94A2-49B0-8675-2B4F7C648522}" type="pres">
      <dgm:prSet presAssocID="{F493BF04-1260-4F66-8274-4BB64DAF172E}" presName="composite" presStyleCnt="0"/>
      <dgm:spPr/>
    </dgm:pt>
    <dgm:pt modelId="{DD4A0AB5-259E-4FDF-9E7E-E6BEA15C3DE9}" type="pres">
      <dgm:prSet presAssocID="{F493BF04-1260-4F66-8274-4BB64DAF172E}" presName="imagSh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C039D8B-A202-4F96-A79F-402E333757F0}" type="pres">
      <dgm:prSet presAssocID="{F493BF04-1260-4F66-8274-4BB64DAF172E}" presName="txNode" presStyleLbl="node1" presStyleIdx="2" presStyleCnt="3" custLinFactNeighborX="-10651" custLinFactNeighborY="16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76936-B4C6-415E-88E4-C768FC63A2DA}" srcId="{677786AB-5CC9-4071-9595-D23641420453}" destId="{73285555-285A-418A-8B6E-88FA08612BFD}" srcOrd="1" destOrd="0" parTransId="{C4D45A68-7FD9-45BE-A8ED-29F00FB8DC67}" sibTransId="{2F8E3921-689A-445D-8198-EFE72D0447A8}"/>
    <dgm:cxn modelId="{D6BD01B8-755F-4E2E-BFF8-9D7ADDFAE901}" type="presOf" srcId="{677786AB-5CC9-4071-9595-D23641420453}" destId="{8FE243A7-032B-4536-914D-C73A8F9CD623}" srcOrd="0" destOrd="0" presId="urn:microsoft.com/office/officeart/2005/8/layout/hProcess10"/>
    <dgm:cxn modelId="{8A778170-A4C7-491B-9FEC-51792D86D578}" type="presOf" srcId="{2F8E3921-689A-445D-8198-EFE72D0447A8}" destId="{9C7F5BA7-B4A1-4BC6-824C-8AC02753D048}" srcOrd="1" destOrd="0" presId="urn:microsoft.com/office/officeart/2005/8/layout/hProcess10"/>
    <dgm:cxn modelId="{2BF6456C-1FE7-4880-9F3B-ABF05DADD5B1}" srcId="{677786AB-5CC9-4071-9595-D23641420453}" destId="{F493BF04-1260-4F66-8274-4BB64DAF172E}" srcOrd="2" destOrd="0" parTransId="{E49148B2-8A7D-4EE4-83D1-ED6CEA4BD818}" sibTransId="{8290831B-9BA3-462E-B9E1-FCE8BB27DBB9}"/>
    <dgm:cxn modelId="{FA56C4D6-C30A-4D8E-B046-FD3AA8EF5005}" type="presOf" srcId="{2CAF0934-C209-4CBA-9265-72DDE554C992}" destId="{2D01C3EB-F103-4941-B321-16D4523F560D}" srcOrd="0" destOrd="0" presId="urn:microsoft.com/office/officeart/2005/8/layout/hProcess10"/>
    <dgm:cxn modelId="{BC17955F-7505-4C43-BD06-70C9106D59FF}" type="presOf" srcId="{A678A210-F92D-435B-B838-E28707DD6BE6}" destId="{3F39B791-7088-4151-B7EF-A32D74FC83AF}" srcOrd="1" destOrd="0" presId="urn:microsoft.com/office/officeart/2005/8/layout/hProcess10"/>
    <dgm:cxn modelId="{623833D0-DE3B-4F20-9DE0-C05780F4048C}" type="presOf" srcId="{2F8E3921-689A-445D-8198-EFE72D0447A8}" destId="{F69954C6-3C20-4BBE-85EB-634AE0B39C76}" srcOrd="0" destOrd="0" presId="urn:microsoft.com/office/officeart/2005/8/layout/hProcess10"/>
    <dgm:cxn modelId="{D1EED7E1-CB81-4922-9832-27C9A9D90A65}" type="presOf" srcId="{A678A210-F92D-435B-B838-E28707DD6BE6}" destId="{D7E31A9E-7CE7-4C22-B951-855DDC72640A}" srcOrd="0" destOrd="0" presId="urn:microsoft.com/office/officeart/2005/8/layout/hProcess10"/>
    <dgm:cxn modelId="{207DF434-A115-4405-B053-1893BC359BA7}" srcId="{677786AB-5CC9-4071-9595-D23641420453}" destId="{2CAF0934-C209-4CBA-9265-72DDE554C992}" srcOrd="0" destOrd="0" parTransId="{DA863B1D-5411-4066-B748-C4013A692E53}" sibTransId="{A678A210-F92D-435B-B838-E28707DD6BE6}"/>
    <dgm:cxn modelId="{180E2596-66F4-4B37-9616-1FCE18DB1B23}" type="presOf" srcId="{F493BF04-1260-4F66-8274-4BB64DAF172E}" destId="{7C039D8B-A202-4F96-A79F-402E333757F0}" srcOrd="0" destOrd="0" presId="urn:microsoft.com/office/officeart/2005/8/layout/hProcess10"/>
    <dgm:cxn modelId="{67D70AEF-E234-49BF-A3D0-D99F20B9177F}" type="presOf" srcId="{73285555-285A-418A-8B6E-88FA08612BFD}" destId="{BFC45835-B802-4A89-A7B9-DAE0A6F4FD54}" srcOrd="0" destOrd="0" presId="urn:microsoft.com/office/officeart/2005/8/layout/hProcess10"/>
    <dgm:cxn modelId="{A6CA9D27-464F-468A-A983-30D377976348}" type="presParOf" srcId="{8FE243A7-032B-4536-914D-C73A8F9CD623}" destId="{DBB12026-1C0B-4D26-8504-D50A67548F7E}" srcOrd="0" destOrd="0" presId="urn:microsoft.com/office/officeart/2005/8/layout/hProcess10"/>
    <dgm:cxn modelId="{CADA2CB9-F76D-4D70-A45E-F327C7E90EEE}" type="presParOf" srcId="{DBB12026-1C0B-4D26-8504-D50A67548F7E}" destId="{AF20F980-B36C-4FCA-8A0C-E2453FC81B79}" srcOrd="0" destOrd="0" presId="urn:microsoft.com/office/officeart/2005/8/layout/hProcess10"/>
    <dgm:cxn modelId="{FCD6AAF3-42C6-4C6C-91F4-999D8F075D2D}" type="presParOf" srcId="{DBB12026-1C0B-4D26-8504-D50A67548F7E}" destId="{2D01C3EB-F103-4941-B321-16D4523F560D}" srcOrd="1" destOrd="0" presId="urn:microsoft.com/office/officeart/2005/8/layout/hProcess10"/>
    <dgm:cxn modelId="{772A16BF-B6D0-404C-8A74-84433A11541C}" type="presParOf" srcId="{8FE243A7-032B-4536-914D-C73A8F9CD623}" destId="{D7E31A9E-7CE7-4C22-B951-855DDC72640A}" srcOrd="1" destOrd="0" presId="urn:microsoft.com/office/officeart/2005/8/layout/hProcess10"/>
    <dgm:cxn modelId="{8C0CF033-2BDD-43D8-BD62-2C932FD310E0}" type="presParOf" srcId="{D7E31A9E-7CE7-4C22-B951-855DDC72640A}" destId="{3F39B791-7088-4151-B7EF-A32D74FC83AF}" srcOrd="0" destOrd="0" presId="urn:microsoft.com/office/officeart/2005/8/layout/hProcess10"/>
    <dgm:cxn modelId="{A3EF8973-7AD3-4A5F-A176-B9AFC6D9B434}" type="presParOf" srcId="{8FE243A7-032B-4536-914D-C73A8F9CD623}" destId="{D5B53314-94AB-401B-A67E-DC4C42B1CE8D}" srcOrd="2" destOrd="0" presId="urn:microsoft.com/office/officeart/2005/8/layout/hProcess10"/>
    <dgm:cxn modelId="{AAE77053-6B3F-4E64-B498-CBD88AAF3806}" type="presParOf" srcId="{D5B53314-94AB-401B-A67E-DC4C42B1CE8D}" destId="{91C02299-B6F3-4336-BBE3-23B92E754536}" srcOrd="0" destOrd="0" presId="urn:microsoft.com/office/officeart/2005/8/layout/hProcess10"/>
    <dgm:cxn modelId="{2D0F530E-1660-4F7A-969F-49A752870A8D}" type="presParOf" srcId="{D5B53314-94AB-401B-A67E-DC4C42B1CE8D}" destId="{BFC45835-B802-4A89-A7B9-DAE0A6F4FD54}" srcOrd="1" destOrd="0" presId="urn:microsoft.com/office/officeart/2005/8/layout/hProcess10"/>
    <dgm:cxn modelId="{1A8FD769-9575-4E1C-B740-AED6A5E15F1D}" type="presParOf" srcId="{8FE243A7-032B-4536-914D-C73A8F9CD623}" destId="{F69954C6-3C20-4BBE-85EB-634AE0B39C76}" srcOrd="3" destOrd="0" presId="urn:microsoft.com/office/officeart/2005/8/layout/hProcess10"/>
    <dgm:cxn modelId="{3D368B17-6CC4-44F2-9DD4-033807B91690}" type="presParOf" srcId="{F69954C6-3C20-4BBE-85EB-634AE0B39C76}" destId="{9C7F5BA7-B4A1-4BC6-824C-8AC02753D048}" srcOrd="0" destOrd="0" presId="urn:microsoft.com/office/officeart/2005/8/layout/hProcess10"/>
    <dgm:cxn modelId="{BD0CB139-4214-4311-BCF4-0A5787BE78C5}" type="presParOf" srcId="{8FE243A7-032B-4536-914D-C73A8F9CD623}" destId="{5850963E-94A2-49B0-8675-2B4F7C648522}" srcOrd="4" destOrd="0" presId="urn:microsoft.com/office/officeart/2005/8/layout/hProcess10"/>
    <dgm:cxn modelId="{3F2DC1CD-C281-4C4C-958E-41D18EDAF46D}" type="presParOf" srcId="{5850963E-94A2-49B0-8675-2B4F7C648522}" destId="{DD4A0AB5-259E-4FDF-9E7E-E6BEA15C3DE9}" srcOrd="0" destOrd="0" presId="urn:microsoft.com/office/officeart/2005/8/layout/hProcess10"/>
    <dgm:cxn modelId="{8D0300F2-8D43-4EEF-9536-42A1AC761437}" type="presParOf" srcId="{5850963E-94A2-49B0-8675-2B4F7C648522}" destId="{7C039D8B-A202-4F96-A79F-402E333757F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0F980-B36C-4FCA-8A0C-E2453FC81B79}">
      <dsp:nvSpPr>
        <dsp:cNvPr id="0" name=""/>
        <dsp:cNvSpPr/>
      </dsp:nvSpPr>
      <dsp:spPr>
        <a:xfrm>
          <a:off x="4504" y="1047065"/>
          <a:ext cx="2122017" cy="21220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1C3EB-F103-4941-B321-16D4523F560D}">
      <dsp:nvSpPr>
        <dsp:cNvPr id="0" name=""/>
        <dsp:cNvSpPr/>
      </dsp:nvSpPr>
      <dsp:spPr>
        <a:xfrm>
          <a:off x="261757" y="2643670"/>
          <a:ext cx="2122017" cy="2122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Once the data is filtered through the multiple parsing scripts the files are created according to how it will be stored in the models. Once the files are created </a:t>
          </a:r>
          <a:r>
            <a:rPr lang="en-US" sz="1300" kern="1200" dirty="0" err="1" smtClean="0"/>
            <a:t>loadData</a:t>
          </a:r>
          <a:r>
            <a:rPr lang="en-US" sz="1300" kern="1200" dirty="0" smtClean="0"/>
            <a:t> scripts are generated to load the data in the django database</a:t>
          </a:r>
          <a:endParaRPr lang="en-US" sz="1300" kern="1200" dirty="0"/>
        </a:p>
      </dsp:txBody>
      <dsp:txXfrm>
        <a:off x="323909" y="2705822"/>
        <a:ext cx="1997713" cy="1997713"/>
      </dsp:txXfrm>
    </dsp:sp>
    <dsp:sp modelId="{D7E31A9E-7CE7-4C22-B951-855DDC72640A}">
      <dsp:nvSpPr>
        <dsp:cNvPr id="0" name=""/>
        <dsp:cNvSpPr/>
      </dsp:nvSpPr>
      <dsp:spPr>
        <a:xfrm rot="107310">
          <a:off x="2535169" y="1905403"/>
          <a:ext cx="408946" cy="50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5199" y="2005467"/>
        <a:ext cx="286262" cy="305935"/>
      </dsp:txXfrm>
    </dsp:sp>
    <dsp:sp modelId="{91C02299-B6F3-4336-BBE3-23B92E754536}">
      <dsp:nvSpPr>
        <dsp:cNvPr id="0" name=""/>
        <dsp:cNvSpPr/>
      </dsp:nvSpPr>
      <dsp:spPr>
        <a:xfrm>
          <a:off x="3294371" y="1149792"/>
          <a:ext cx="2122017" cy="21220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5835-B802-4A89-A7B9-DAE0A6F4FD54}">
      <dsp:nvSpPr>
        <dsp:cNvPr id="0" name=""/>
        <dsp:cNvSpPr/>
      </dsp:nvSpPr>
      <dsp:spPr>
        <a:xfrm>
          <a:off x="3472282" y="2599405"/>
          <a:ext cx="2122017" cy="2122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Once the data is obtained and parsed the data is then stored into the database. This is the BACKEND Portion of the Project</a:t>
          </a:r>
          <a:endParaRPr lang="en-US" sz="1300" kern="1200" dirty="0"/>
        </a:p>
      </dsp:txBody>
      <dsp:txXfrm>
        <a:off x="3534434" y="2661557"/>
        <a:ext cx="1997713" cy="1997713"/>
      </dsp:txXfrm>
    </dsp:sp>
    <dsp:sp modelId="{F69954C6-3C20-4BBE-85EB-634AE0B39C76}">
      <dsp:nvSpPr>
        <dsp:cNvPr id="0" name=""/>
        <dsp:cNvSpPr/>
      </dsp:nvSpPr>
      <dsp:spPr>
        <a:xfrm rot="21492690">
          <a:off x="5825036" y="1903580"/>
          <a:ext cx="408946" cy="50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25066" y="2007472"/>
        <a:ext cx="286262" cy="305935"/>
      </dsp:txXfrm>
    </dsp:sp>
    <dsp:sp modelId="{DD4A0AB5-259E-4FDF-9E7E-E6BEA15C3DE9}">
      <dsp:nvSpPr>
        <dsp:cNvPr id="0" name=""/>
        <dsp:cNvSpPr/>
      </dsp:nvSpPr>
      <dsp:spPr>
        <a:xfrm>
          <a:off x="6584237" y="1047065"/>
          <a:ext cx="2122017" cy="21220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39D8B-A202-4F96-A79F-402E333757F0}">
      <dsp:nvSpPr>
        <dsp:cNvPr id="0" name=""/>
        <dsp:cNvSpPr/>
      </dsp:nvSpPr>
      <dsp:spPr>
        <a:xfrm>
          <a:off x="6703666" y="2669559"/>
          <a:ext cx="2122017" cy="2122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This phase will be the front end portion using DJANGO Python framework to connect the BACKEND with the FRONTEND so our users can use this web interface for our </a:t>
          </a:r>
          <a:r>
            <a:rPr lang="en-US" sz="1300" kern="1200" dirty="0" err="1" smtClean="0"/>
            <a:t>microbiome</a:t>
          </a:r>
          <a:r>
            <a:rPr lang="en-US" sz="1300" kern="1200" dirty="0" smtClean="0"/>
            <a:t> explorer</a:t>
          </a:r>
          <a:endParaRPr lang="en-US" sz="1300" kern="1200" dirty="0"/>
        </a:p>
      </dsp:txBody>
      <dsp:txXfrm>
        <a:off x="6765818" y="2731711"/>
        <a:ext cx="1997713" cy="1997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EFB2-F720-4F0B-806A-9F5C2ABB0E4F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C726-6ACF-4772-8D73-EC8D6696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926C48-7FCB-4AE5-8E53-10B2754E3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39A3E0-7831-4DC2-9AD2-EE5ECE5136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c/Microbiome_analysis_flowchar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Snehal</a:t>
            </a:r>
            <a:r>
              <a:rPr lang="en-US" sz="1600" b="1" dirty="0" smtClean="0"/>
              <a:t> Talati</a:t>
            </a:r>
          </a:p>
          <a:p>
            <a:r>
              <a:rPr lang="en-US" sz="1600" b="1" dirty="0" smtClean="0"/>
              <a:t>May 6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, 2014</a:t>
            </a:r>
            <a:endParaRPr lang="en-US" sz="1600" b="1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001000" cy="1927225"/>
          </a:xfrm>
        </p:spPr>
        <p:txBody>
          <a:bodyPr/>
          <a:lstStyle/>
          <a:p>
            <a:r>
              <a:rPr lang="en-US" sz="3600" b="1" dirty="0" err="1" smtClean="0"/>
              <a:t>Microbiome</a:t>
            </a:r>
            <a:r>
              <a:rPr lang="en-US" sz="3600" b="1" dirty="0" smtClean="0"/>
              <a:t> web </a:t>
            </a:r>
            <a:r>
              <a:rPr lang="en-US" sz="3600" b="1" dirty="0" err="1" smtClean="0"/>
              <a:t>exploerer</a:t>
            </a:r>
            <a:r>
              <a:rPr lang="en-US" sz="3600" b="1" dirty="0" smtClean="0"/>
              <a:t> 620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BIONFORMATICS 620 (Spring 2014)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6324600" cy="4469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the data files we parsed the information to create tab delimited files from the data that was given. </a:t>
            </a:r>
          </a:p>
          <a:p>
            <a:r>
              <a:rPr lang="en-US" dirty="0" smtClean="0"/>
              <a:t>The files that were created in table like format to link to the models that we create in django were the following:</a:t>
            </a:r>
          </a:p>
          <a:p>
            <a:pPr lvl="1"/>
            <a:r>
              <a:rPr lang="en-US" dirty="0" smtClean="0"/>
              <a:t>Profile Summary</a:t>
            </a:r>
          </a:p>
          <a:p>
            <a:pPr lvl="1"/>
            <a:r>
              <a:rPr lang="en-US" dirty="0" smtClean="0"/>
              <a:t>Taxonomy Table</a:t>
            </a:r>
          </a:p>
          <a:p>
            <a:pPr lvl="1"/>
            <a:r>
              <a:rPr lang="en-US" dirty="0" smtClean="0"/>
              <a:t>Sample Table</a:t>
            </a:r>
          </a:p>
          <a:p>
            <a:pPr lvl="1"/>
            <a:r>
              <a:rPr lang="en-US" dirty="0" smtClean="0"/>
              <a:t>Projects Table</a:t>
            </a:r>
          </a:p>
          <a:p>
            <a:pPr lvl="1"/>
            <a:r>
              <a:rPr lang="en-US" dirty="0" smtClean="0"/>
              <a:t>Classification Table </a:t>
            </a:r>
          </a:p>
          <a:p>
            <a:pPr lvl="1"/>
            <a:r>
              <a:rPr lang="en-US" dirty="0" smtClean="0"/>
              <a:t>Sample Attribute Table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33" y="433604"/>
            <a:ext cx="2379270" cy="3718622"/>
            <a:chOff x="3382365" y="1569689"/>
            <a:chExt cx="2379270" cy="3718622"/>
          </a:xfrm>
        </p:grpSpPr>
        <p:sp>
          <p:nvSpPr>
            <p:cNvPr id="4" name="Rounded Rectangle 3"/>
            <p:cNvSpPr/>
            <p:nvPr/>
          </p:nvSpPr>
          <p:spPr>
            <a:xfrm>
              <a:off x="3382365" y="1569689"/>
              <a:ext cx="2122017" cy="2122017"/>
            </a:xfrm>
            <a:prstGeom prst="roundRect">
              <a:avLst>
                <a:gd name="adj" fmla="val 10000"/>
              </a:avLst>
            </a:prstGeom>
            <a:blipFill rotWithShape="1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" name="Group 4"/>
            <p:cNvGrpSpPr/>
            <p:nvPr/>
          </p:nvGrpSpPr>
          <p:grpSpPr>
            <a:xfrm>
              <a:off x="3639618" y="3166294"/>
              <a:ext cx="2122017" cy="2122017"/>
              <a:chOff x="261757" y="2643670"/>
              <a:chExt cx="2122017" cy="212201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61757" y="2643670"/>
                <a:ext cx="2122017" cy="212201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ounded Rectangle 5"/>
              <p:cNvSpPr/>
              <p:nvPr/>
            </p:nvSpPr>
            <p:spPr>
              <a:xfrm>
                <a:off x="323909" y="2705822"/>
                <a:ext cx="1997713" cy="19977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kern="1200" dirty="0" smtClean="0"/>
                  <a:t>Once the data is filtered through the multiple parsing scripts the files are created according to how it will be stored in the models. Once the files are created </a:t>
                </a:r>
                <a:r>
                  <a:rPr lang="en-US" sz="1300" kern="1200" dirty="0" err="1" smtClean="0"/>
                  <a:t>loadData</a:t>
                </a:r>
                <a:r>
                  <a:rPr lang="en-US" sz="1300" kern="1200" dirty="0" smtClean="0"/>
                  <a:t> scripts are generated to load the data in the django database</a:t>
                </a:r>
                <a:endParaRPr lang="en-US" sz="1300" kern="1200" dirty="0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0" y="0"/>
            <a:ext cx="274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First Step in Work Flow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9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Database Design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82614"/>
            <a:ext cx="5372809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2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12325"/>
            <a:ext cx="6019800" cy="4120592"/>
          </a:xfrm>
        </p:spPr>
        <p:txBody>
          <a:bodyPr/>
          <a:lstStyle/>
          <a:p>
            <a:r>
              <a:rPr lang="en-US" dirty="0" smtClean="0"/>
              <a:t>The step after obtaining all the files in a tab delimited format was to create the models in Django accordingly. Again we have the same file names as our model names. In this step we also generated </a:t>
            </a:r>
            <a:r>
              <a:rPr lang="en-US" dirty="0" err="1" smtClean="0"/>
              <a:t>loadData</a:t>
            </a:r>
            <a:r>
              <a:rPr lang="en-US" dirty="0" smtClean="0"/>
              <a:t> scripts to load our data once our models were created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762000"/>
            <a:ext cx="2299928" cy="3571630"/>
            <a:chOff x="3422036" y="1643185"/>
            <a:chExt cx="2299928" cy="3571630"/>
          </a:xfrm>
        </p:grpSpPr>
        <p:sp>
          <p:nvSpPr>
            <p:cNvPr id="4" name="Rounded Rectangle 3"/>
            <p:cNvSpPr/>
            <p:nvPr/>
          </p:nvSpPr>
          <p:spPr>
            <a:xfrm>
              <a:off x="3422036" y="1643185"/>
              <a:ext cx="2122017" cy="2122017"/>
            </a:xfrm>
            <a:prstGeom prst="roundRect">
              <a:avLst>
                <a:gd name="adj" fmla="val 10000"/>
              </a:avLst>
            </a:prstGeom>
            <a:blipFill rotWithShape="1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" name="Group 4"/>
            <p:cNvGrpSpPr/>
            <p:nvPr/>
          </p:nvGrpSpPr>
          <p:grpSpPr>
            <a:xfrm>
              <a:off x="3599947" y="3092798"/>
              <a:ext cx="2122017" cy="2122017"/>
              <a:chOff x="3472282" y="2599405"/>
              <a:chExt cx="2122017" cy="212201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472282" y="2599405"/>
                <a:ext cx="2122017" cy="212201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ounded Rectangle 5"/>
              <p:cNvSpPr/>
              <p:nvPr/>
            </p:nvSpPr>
            <p:spPr>
              <a:xfrm>
                <a:off x="3534434" y="2661557"/>
                <a:ext cx="1997713" cy="19977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kern="1200" dirty="0" smtClean="0"/>
                  <a:t>Once the data is obtained and parsed the data is then stored into the database. This is the BACKEND Portion of the Project</a:t>
                </a:r>
                <a:endParaRPr lang="en-US" sz="1300" kern="1200" dirty="0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0" y="0"/>
            <a:ext cx="3053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Second step in Work Flow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2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3581400" cy="4724400"/>
          </a:xfrm>
        </p:spPr>
        <p:txBody>
          <a:bodyPr/>
          <a:lstStyle/>
          <a:p>
            <a:r>
              <a:rPr lang="en-US" dirty="0" smtClean="0"/>
              <a:t>Last step was to make the forms, pages, and views to allow a user to use the data in a web based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19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 Step In </a:t>
            </a:r>
            <a:r>
              <a:rPr lang="en-US" b="1" dirty="0" err="1" smtClean="0">
                <a:solidFill>
                  <a:schemeClr val="bg1"/>
                </a:solidFill>
              </a:rPr>
              <a:t>WorkFlow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5740" y="990600"/>
            <a:ext cx="2989460" cy="5029200"/>
            <a:chOff x="515740" y="990600"/>
            <a:chExt cx="2241446" cy="3744511"/>
          </a:xfrm>
        </p:grpSpPr>
        <p:sp>
          <p:nvSpPr>
            <p:cNvPr id="5" name="Rounded Rectangle 4"/>
            <p:cNvSpPr/>
            <p:nvPr/>
          </p:nvSpPr>
          <p:spPr>
            <a:xfrm>
              <a:off x="515740" y="990600"/>
              <a:ext cx="2122017" cy="2122017"/>
            </a:xfrm>
            <a:prstGeom prst="roundRect">
              <a:avLst>
                <a:gd name="adj" fmla="val 10000"/>
              </a:avLst>
            </a:prstGeom>
            <a:blipFill rotWithShape="1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6" name="Group 5"/>
            <p:cNvGrpSpPr/>
            <p:nvPr/>
          </p:nvGrpSpPr>
          <p:grpSpPr>
            <a:xfrm>
              <a:off x="635169" y="2613094"/>
              <a:ext cx="2122017" cy="2122017"/>
              <a:chOff x="6703666" y="2669559"/>
              <a:chExt cx="2122017" cy="2122017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703666" y="2669559"/>
                <a:ext cx="2122017" cy="212201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5"/>
              <p:cNvSpPr/>
              <p:nvPr/>
            </p:nvSpPr>
            <p:spPr>
              <a:xfrm>
                <a:off x="6765818" y="2731711"/>
                <a:ext cx="1997713" cy="19977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kern="1200" dirty="0" smtClean="0"/>
                  <a:t>This phase will be the front end portion using DJANGO Python framework to connect the BACKEND with the FRONTEND so our users can use this web interface for our </a:t>
                </a:r>
                <a:r>
                  <a:rPr lang="en-US" sz="1300" kern="1200" dirty="0" err="1" smtClean="0"/>
                  <a:t>microbiome</a:t>
                </a:r>
                <a:r>
                  <a:rPr lang="en-US" sz="1300" kern="1200" dirty="0" smtClean="0"/>
                  <a:t> explorer</a:t>
                </a:r>
                <a:endParaRPr lang="en-US" sz="13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0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469"/>
            <a:ext cx="8229600" cy="99060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37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Pages in </a:t>
            </a:r>
            <a:r>
              <a:rPr lang="en-US" b="1" dirty="0" err="1" smtClean="0">
                <a:solidFill>
                  <a:schemeClr val="bg1"/>
                </a:solidFill>
              </a:rPr>
              <a:t>WebExplorer</a:t>
            </a:r>
            <a:r>
              <a:rPr lang="en-US" b="1" dirty="0" smtClean="0">
                <a:solidFill>
                  <a:schemeClr val="bg1"/>
                </a:solidFill>
              </a:rPr>
              <a:t> and Demonstration of Application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27" y="1143000"/>
            <a:ext cx="6493246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9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take this data and be able to visualize the profile summary data that we have in graphs to make better analysis.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Future Enhancements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98" y="2535072"/>
            <a:ext cx="5624513" cy="410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39" y="369332"/>
            <a:ext cx="6156247" cy="2743200"/>
          </a:xfrm>
        </p:spPr>
      </p:pic>
      <p:sp>
        <p:nvSpPr>
          <p:cNvPr id="6" name="TextBox 5"/>
          <p:cNvSpPr txBox="1"/>
          <p:nvPr/>
        </p:nvSpPr>
        <p:spPr>
          <a:xfrm>
            <a:off x="76200" y="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I almost did with my last computer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Conclusion and Remarks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5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Basic Information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6.googleusercontent.com/eJDVtjV7PGWR2_unru0zC_rPFturhvo3S4xjH-KLoqG6td-GT8-e8bXAdqjacZXqA1YUnPX8uj4g-_66fQP_KNwiaoPwnCv9lYARWwbj_2iVwj2Y3FUfq3yrrbvGvQ0w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79" y="609600"/>
            <a:ext cx="5765042" cy="57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6351937"/>
            <a:ext cx="579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http://upload.wikimedia.org/wikipedia/commons/a/ac/Microbiome_analysis_flowchart.png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05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Information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2609" y="740391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ORAL  MICROBIOME – microorganisms that exist in the oral cavity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NGS (NEXT GENERATION SEQUENCING</a:t>
            </a:r>
            <a:r>
              <a:rPr lang="en-US" dirty="0" smtClean="0"/>
              <a:t>)- aka high-throughput sequencing which include the following technologies:</a:t>
            </a:r>
          </a:p>
          <a:p>
            <a:pPr lvl="1"/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Roche 454</a:t>
            </a:r>
          </a:p>
          <a:p>
            <a:pPr lvl="1"/>
            <a:r>
              <a:rPr lang="en-US" dirty="0" smtClean="0"/>
              <a:t>Ion Torrent</a:t>
            </a:r>
          </a:p>
          <a:p>
            <a:pPr lvl="1"/>
            <a:r>
              <a:rPr lang="en-US" dirty="0" err="1" smtClean="0"/>
              <a:t>SOLiD</a:t>
            </a:r>
            <a:r>
              <a:rPr lang="en-US" dirty="0" smtClean="0"/>
              <a:t> sequencing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METAGENOMICS – is based on the genomic analysis of microbial DNA that is extracted rom communities in environmental samples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CHRONIC </a:t>
            </a:r>
            <a:r>
              <a:rPr lang="en-US" dirty="0" smtClean="0"/>
              <a:t>PERIODONTITIS- is a common </a:t>
            </a:r>
            <a:r>
              <a:rPr lang="en-US" dirty="0" err="1" smtClean="0"/>
              <a:t>dieseas</a:t>
            </a:r>
            <a:r>
              <a:rPr lang="en-US" dirty="0" err="1" smtClean="0"/>
              <a:t>e</a:t>
            </a:r>
            <a:r>
              <a:rPr lang="en-US" dirty="0" smtClean="0"/>
              <a:t> of the oral cavity consisting of chronic inflammation of the periodontal tissues caused by the plaque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CHRONIC PERIODONTITIS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Information </a:t>
            </a:r>
          </a:p>
        </p:txBody>
      </p:sp>
      <p:pic>
        <p:nvPicPr>
          <p:cNvPr id="1026" name="Picture 2" descr="http://dentalcareofyucaipa.com/images/OtherAssets/Periodontal-Dise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4" y="1582003"/>
            <a:ext cx="3505200" cy="39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6604"/>
            <a:ext cx="4185085" cy="238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6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Information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2609" y="740391"/>
            <a:ext cx="8229600" cy="4876800"/>
          </a:xfrm>
        </p:spPr>
        <p:txBody>
          <a:bodyPr/>
          <a:lstStyle/>
          <a:p>
            <a:r>
              <a:rPr lang="en-US" dirty="0" smtClean="0"/>
              <a:t>All human body sites colonized by the </a:t>
            </a:r>
            <a:r>
              <a:rPr lang="en-US" dirty="0" err="1" smtClean="0"/>
              <a:t>microbiota</a:t>
            </a:r>
            <a:r>
              <a:rPr lang="en-US" dirty="0" smtClean="0"/>
              <a:t>, the human </a:t>
            </a:r>
            <a:r>
              <a:rPr lang="en-US" dirty="0" err="1" smtClean="0"/>
              <a:t>microbiome</a:t>
            </a:r>
            <a:endParaRPr lang="en-US" dirty="0" smtClean="0"/>
          </a:p>
          <a:p>
            <a:r>
              <a:rPr lang="en-US" dirty="0" smtClean="0"/>
              <a:t>Unusually the oral </a:t>
            </a:r>
            <a:r>
              <a:rPr lang="en-US" dirty="0" err="1" smtClean="0"/>
              <a:t>microbiota</a:t>
            </a:r>
            <a:r>
              <a:rPr lang="en-US" dirty="0" smtClean="0"/>
              <a:t> is responsible for disease in most individuals</a:t>
            </a:r>
          </a:p>
          <a:p>
            <a:r>
              <a:rPr lang="en-US" dirty="0" smtClean="0"/>
              <a:t>Around 90% of the population has one or more sites with gingivitis, where 10-15% is susceptible to periodontitis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95400"/>
            <a:ext cx="5410200" cy="4038600"/>
          </a:xfrm>
        </p:spPr>
        <p:txBody>
          <a:bodyPr/>
          <a:lstStyle/>
          <a:p>
            <a:r>
              <a:rPr lang="en-US" dirty="0" smtClean="0"/>
              <a:t>To Develop web-based </a:t>
            </a:r>
            <a:r>
              <a:rPr lang="en-US" dirty="0" err="1" smtClean="0"/>
              <a:t>Microbiome</a:t>
            </a:r>
            <a:r>
              <a:rPr lang="en-US" dirty="0" smtClean="0"/>
              <a:t> Explorer to allow searching and browsing of the analysis done by RDP-Classifier generated results and the Clinical File Mapping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Scope of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stalati\AppData\Local\Microsoft\Windows\Temporary Internet Files\Content.IE5\3LX3W4BF\MP90038778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26098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34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Workflow Pipeline Diagram 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7195801"/>
              </p:ext>
            </p:extLst>
          </p:nvPr>
        </p:nvGraphicFramePr>
        <p:xfrm>
          <a:off x="95757" y="914400"/>
          <a:ext cx="9056204" cy="548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876800"/>
          </a:xfrm>
        </p:spPr>
        <p:txBody>
          <a:bodyPr/>
          <a:lstStyle/>
          <a:p>
            <a:r>
              <a:rPr lang="en-US" dirty="0" err="1" smtClean="0"/>
              <a:t>OralMicrobiome_Clinical_Mapping_File</a:t>
            </a:r>
            <a:endParaRPr lang="en-US" dirty="0" smtClean="0"/>
          </a:p>
          <a:p>
            <a:pPr lvl="1"/>
            <a:r>
              <a:rPr lang="en-US" dirty="0" smtClean="0"/>
              <a:t>This file contained the sample file name, date, and barcode which was mapped to the Clinical Data File</a:t>
            </a:r>
          </a:p>
          <a:p>
            <a:r>
              <a:rPr lang="en-US" dirty="0" smtClean="0"/>
              <a:t>Clinical Data File</a:t>
            </a:r>
          </a:p>
          <a:p>
            <a:pPr lvl="1"/>
            <a:r>
              <a:rPr lang="en-US" dirty="0" smtClean="0"/>
              <a:t>This contained all the Attributes regarding each patient sample</a:t>
            </a:r>
          </a:p>
          <a:p>
            <a:r>
              <a:rPr lang="en-US" dirty="0" smtClean="0"/>
              <a:t>FASTA File Directory</a:t>
            </a:r>
          </a:p>
          <a:p>
            <a:pPr lvl="1"/>
            <a:r>
              <a:rPr lang="en-US" dirty="0" smtClean="0"/>
              <a:t>All patient sample files in </a:t>
            </a:r>
            <a:r>
              <a:rPr lang="en-US" dirty="0" err="1" smtClean="0"/>
              <a:t>fasta</a:t>
            </a:r>
            <a:r>
              <a:rPr lang="en-US" dirty="0" smtClean="0"/>
              <a:t> format which was used to generate the profile summary and read assignment files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Files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9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76800"/>
          </a:xfrm>
        </p:spPr>
        <p:txBody>
          <a:bodyPr/>
          <a:lstStyle/>
          <a:p>
            <a:r>
              <a:rPr lang="en-US" dirty="0" smtClean="0"/>
              <a:t>RDP-Classifier: to classify the patient samples based on the taxonomy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-Python Web Framework: to create a web interface to query on the data that is generated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Tools/Software Used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8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6548</TotalTime>
  <Words>653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Microbiome web exploerer 620 </vt:lpstr>
      <vt:lpstr>PowerPoint Presentation</vt:lpstr>
      <vt:lpstr>PowerPoint Presentation</vt:lpstr>
      <vt:lpstr>CHRONIC PERIODONTITIS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Page</vt:lpstr>
      <vt:lpstr>Next Step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</dc:creator>
  <cp:lastModifiedBy>Snehal Talati</cp:lastModifiedBy>
  <cp:revision>370</cp:revision>
  <dcterms:created xsi:type="dcterms:W3CDTF">2013-06-10T07:25:44Z</dcterms:created>
  <dcterms:modified xsi:type="dcterms:W3CDTF">2014-05-06T17:29:24Z</dcterms:modified>
</cp:coreProperties>
</file>