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7" r:id="rId1"/>
  </p:sldMasterIdLst>
  <p:notesMasterIdLst>
    <p:notesMasterId r:id="rId32"/>
  </p:notesMasterIdLst>
  <p:sldIdLst>
    <p:sldId id="256" r:id="rId2"/>
    <p:sldId id="258" r:id="rId3"/>
    <p:sldId id="257" r:id="rId4"/>
    <p:sldId id="280" r:id="rId5"/>
    <p:sldId id="259" r:id="rId6"/>
    <p:sldId id="260" r:id="rId7"/>
    <p:sldId id="261" r:id="rId8"/>
    <p:sldId id="262" r:id="rId9"/>
    <p:sldId id="263" r:id="rId10"/>
    <p:sldId id="288" r:id="rId11"/>
    <p:sldId id="264" r:id="rId12"/>
    <p:sldId id="265" r:id="rId13"/>
    <p:sldId id="268" r:id="rId14"/>
    <p:sldId id="269" r:id="rId15"/>
    <p:sldId id="270" r:id="rId16"/>
    <p:sldId id="272" r:id="rId17"/>
    <p:sldId id="271" r:id="rId18"/>
    <p:sldId id="273" r:id="rId19"/>
    <p:sldId id="274" r:id="rId20"/>
    <p:sldId id="275" r:id="rId21"/>
    <p:sldId id="279" r:id="rId22"/>
    <p:sldId id="277" r:id="rId23"/>
    <p:sldId id="278" r:id="rId24"/>
    <p:sldId id="283" r:id="rId25"/>
    <p:sldId id="284" r:id="rId26"/>
    <p:sldId id="285" r:id="rId27"/>
    <p:sldId id="287" r:id="rId28"/>
    <p:sldId id="286"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4674" autoAdjust="0"/>
  </p:normalViewPr>
  <p:slideViewPr>
    <p:cSldViewPr snapToGrid="0">
      <p:cViewPr varScale="1">
        <p:scale>
          <a:sx n="61" d="100"/>
          <a:sy n="61" d="100"/>
        </p:scale>
        <p:origin x="88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334C-A5F0-47BB-B1FF-E42934CB6C27}" type="datetimeFigureOut">
              <a:rPr lang="en-US" smtClean="0"/>
              <a:t>7/17/2021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4351E-B8D6-4E45-8472-E054D883DC7C}" type="slidenum">
              <a:rPr lang="en-US" smtClean="0"/>
              <a:t>‹#›</a:t>
            </a:fld>
            <a:endParaRPr lang="en-US" dirty="0"/>
          </a:p>
        </p:txBody>
      </p:sp>
    </p:spTree>
    <p:extLst>
      <p:ext uri="{BB962C8B-B14F-4D97-AF65-F5344CB8AC3E}">
        <p14:creationId xmlns:p14="http://schemas.microsoft.com/office/powerpoint/2010/main" val="262559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uccess.solarwindsmsp.com/product/manag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tooltip="Support for SolarWinds MSP Manager "/>
              </a:rPr>
              <a:t>SolarWinds MSP Manager</a:t>
            </a:r>
            <a:endParaRPr lang="en-US" dirty="0"/>
          </a:p>
        </p:txBody>
      </p:sp>
      <p:sp>
        <p:nvSpPr>
          <p:cNvPr id="4" name="Slide Number Placeholder 3"/>
          <p:cNvSpPr>
            <a:spLocks noGrp="1"/>
          </p:cNvSpPr>
          <p:nvPr>
            <p:ph type="sldNum" sz="quarter" idx="10"/>
          </p:nvPr>
        </p:nvSpPr>
        <p:spPr/>
        <p:txBody>
          <a:bodyPr/>
          <a:lstStyle/>
          <a:p>
            <a:fld id="{F514351E-B8D6-4E45-8472-E054D883DC7C}" type="slidenum">
              <a:rPr lang="en-US" smtClean="0"/>
              <a:t>4</a:t>
            </a:fld>
            <a:endParaRPr lang="en-US" dirty="0"/>
          </a:p>
        </p:txBody>
      </p:sp>
    </p:spTree>
    <p:extLst>
      <p:ext uri="{BB962C8B-B14F-4D97-AF65-F5344CB8AC3E}">
        <p14:creationId xmlns:p14="http://schemas.microsoft.com/office/powerpoint/2010/main" val="151508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14351E-B8D6-4E45-8472-E054D883DC7C}" type="slidenum">
              <a:rPr lang="en-US" smtClean="0"/>
              <a:t>9</a:t>
            </a:fld>
            <a:endParaRPr lang="en-US" dirty="0"/>
          </a:p>
        </p:txBody>
      </p:sp>
    </p:spTree>
    <p:extLst>
      <p:ext uri="{BB962C8B-B14F-4D97-AF65-F5344CB8AC3E}">
        <p14:creationId xmlns:p14="http://schemas.microsoft.com/office/powerpoint/2010/main" val="8042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7/17/2021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20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804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77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004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6528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9092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786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405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97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825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830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303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10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204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62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463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7/17/2021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6604256"/>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876" y="1151312"/>
            <a:ext cx="7762247" cy="3990109"/>
          </a:xfrm>
        </p:spPr>
        <p:txBody>
          <a:bodyPr/>
          <a:lstStyle/>
          <a:p>
            <a: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 REPORT</a:t>
            </a:r>
            <a:b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ON </a:t>
            </a:r>
            <a:b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ORGANIZATION NETWORK SECURITY</a:t>
            </a:r>
          </a:p>
        </p:txBody>
      </p:sp>
      <p:sp>
        <p:nvSpPr>
          <p:cNvPr id="3" name="Subtitle 2"/>
          <p:cNvSpPr>
            <a:spLocks noGrp="1"/>
          </p:cNvSpPr>
          <p:nvPr>
            <p:ph type="subTitle" idx="1"/>
          </p:nvPr>
        </p:nvSpPr>
        <p:spPr>
          <a:xfrm>
            <a:off x="7680960" y="4854633"/>
            <a:ext cx="4511040" cy="1990898"/>
          </a:xfrm>
        </p:spPr>
        <p:txBody>
          <a:bodyPr>
            <a:normAutofit fontScale="92500" lnSpcReduction="20000"/>
            <a:scene3d>
              <a:camera prst="orthographicFront"/>
              <a:lightRig rig="soft" dir="t">
                <a:rot lat="0" lon="0" rev="15600000"/>
              </a:lightRig>
            </a:scene3d>
            <a:sp3d extrusionH="57150" prstMaterial="softEdge">
              <a:bevelT w="25400" h="38100"/>
            </a:sp3d>
          </a:bodyPr>
          <a:lstStyle/>
          <a:p>
            <a:endParaRPr lang="en-GB" sz="2800" b="1" i="1" dirty="0">
              <a:ln/>
              <a:solidFill>
                <a:schemeClr val="accent4"/>
              </a:solidFill>
              <a:latin typeface="Copperplate Gothic Bold" panose="020E0705020206020404" pitchFamily="34" charset="0"/>
            </a:endParaRPr>
          </a:p>
          <a:p>
            <a:endParaRPr lang="en-GB" sz="2800" b="1" i="1" dirty="0">
              <a:ln/>
              <a:solidFill>
                <a:schemeClr val="accent4"/>
              </a:solidFill>
              <a:latin typeface="Copperplate Gothic Bold" panose="020E0705020206020404" pitchFamily="34" charset="0"/>
            </a:endParaRPr>
          </a:p>
          <a:p>
            <a:r>
              <a:rPr lang="en-GB" sz="2800" b="1" i="1" dirty="0">
                <a:ln/>
                <a:solidFill>
                  <a:srgbClr val="FF0000"/>
                </a:solidFill>
                <a:latin typeface="Copperplate Gothic Bold" panose="020E0705020206020404" pitchFamily="34" charset="0"/>
              </a:rPr>
              <a:t>BY:-</a:t>
            </a:r>
          </a:p>
          <a:p>
            <a:r>
              <a:rPr lang="en-GB" sz="2800" b="1" i="1" dirty="0">
                <a:ln/>
                <a:solidFill>
                  <a:srgbClr val="FF0000"/>
                </a:solidFill>
                <a:latin typeface="Copperplate Gothic Bold" panose="020E0705020206020404" pitchFamily="34" charset="0"/>
              </a:rPr>
              <a:t>NISHI  SRIVASTAVA</a:t>
            </a:r>
          </a:p>
          <a:p>
            <a:endParaRPr lang="en-GB" sz="2800" b="1" i="1" dirty="0">
              <a:ln/>
              <a:solidFill>
                <a:schemeClr val="accent4"/>
              </a:solidFill>
              <a:latin typeface="Copperplate Gothic Bold" panose="020E0705020206020404" pitchFamily="34" charset="0"/>
            </a:endParaRPr>
          </a:p>
          <a:p>
            <a:endParaRPr lang="en-GB" sz="2800" b="1" i="1" dirty="0">
              <a:ln/>
              <a:solidFill>
                <a:schemeClr val="accent4"/>
              </a:solidFill>
              <a:latin typeface="Copperplate Gothic Bold" panose="020E0705020206020404" pitchFamily="34" charset="0"/>
            </a:endParaRPr>
          </a:p>
          <a:p>
            <a:endParaRPr lang="en-GB" sz="2800" b="1" i="1" dirty="0">
              <a:ln/>
              <a:solidFill>
                <a:schemeClr val="accent4"/>
              </a:solidFill>
              <a:latin typeface="Copperplate Gothic Bold" panose="020E0705020206020404" pitchFamily="34" charset="0"/>
            </a:endParaRPr>
          </a:p>
        </p:txBody>
      </p:sp>
    </p:spTree>
    <p:extLst>
      <p:ext uri="{BB962C8B-B14F-4D97-AF65-F5344CB8AC3E}">
        <p14:creationId xmlns:p14="http://schemas.microsoft.com/office/powerpoint/2010/main" val="3086062319"/>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662E1-A634-4359-AC1E-CE471F6D7F1F}"/>
              </a:ext>
            </a:extLst>
          </p:cNvPr>
          <p:cNvSpPr>
            <a:spLocks noGrp="1"/>
          </p:cNvSpPr>
          <p:nvPr>
            <p:ph idx="1"/>
          </p:nvPr>
        </p:nvSpPr>
        <p:spPr>
          <a:xfrm>
            <a:off x="847494" y="2574516"/>
            <a:ext cx="10699882" cy="3598541"/>
          </a:xfrm>
        </p:spPr>
        <p:txBody>
          <a:bodyPr>
            <a:normAutofit fontScale="92500" lnSpcReduction="20000"/>
          </a:bodyPr>
          <a:lstStyle/>
          <a:p>
            <a:pPr marL="114300" indent="0">
              <a:buNone/>
            </a:pPr>
            <a:r>
              <a:rPr lang="en-US" sz="2800" b="1" u="sng" dirty="0"/>
              <a:t>EIGRP(EXTENDED</a:t>
            </a:r>
            <a:r>
              <a:rPr lang="en-US" sz="2800" b="1" u="sng" dirty="0">
                <a:solidFill>
                  <a:schemeClr val="bg1">
                    <a:lumMod val="95000"/>
                    <a:lumOff val="5000"/>
                  </a:schemeClr>
                </a:solidFill>
              </a:rPr>
              <a:t> </a:t>
            </a:r>
            <a:r>
              <a:rPr lang="en-US" sz="2800" b="1" u="sng" dirty="0"/>
              <a:t> INTERIOR GATEWAY PROTOCOL)</a:t>
            </a:r>
            <a:r>
              <a:rPr lang="en-US" sz="2800" b="1" u="sng" dirty="0">
                <a:solidFill>
                  <a:schemeClr val="bg1">
                    <a:lumMod val="95000"/>
                    <a:lumOff val="5000"/>
                  </a:schemeClr>
                </a:solidFill>
              </a:rPr>
              <a:t> </a:t>
            </a:r>
          </a:p>
          <a:p>
            <a:pPr marL="571500" indent="-457200"/>
            <a:r>
              <a:rPr lang="en-GB" sz="2900" b="1" dirty="0"/>
              <a:t>Enhanced Interior Gateway Routing protocol is a distance-vector routing protocol that is used on computer network for automating routing decisions and configurations.</a:t>
            </a:r>
          </a:p>
          <a:p>
            <a:pPr marL="571500" indent="-457200"/>
            <a:r>
              <a:rPr lang="en-GB" sz="2900" b="1" dirty="0"/>
              <a:t>EIGRP is used on a router to share routes with other routers within the same autonomous system. </a:t>
            </a:r>
          </a:p>
          <a:p>
            <a:pPr marL="571500" indent="-457200"/>
            <a:r>
              <a:rPr lang="en-GB" sz="2900" b="1" dirty="0"/>
              <a:t>Unlike RIP, EIGRP only sends incremental updates, reducing the workload on router and the amount of data that needs to be transmitted.</a:t>
            </a:r>
            <a:endParaRPr lang="en-US" sz="2000" b="1" dirty="0">
              <a:solidFill>
                <a:schemeClr val="bg1">
                  <a:lumMod val="95000"/>
                  <a:lumOff val="5000"/>
                </a:schemeClr>
              </a:solidFill>
            </a:endParaRPr>
          </a:p>
          <a:p>
            <a:endParaRPr lang="en-IN" dirty="0"/>
          </a:p>
        </p:txBody>
      </p:sp>
      <p:sp>
        <p:nvSpPr>
          <p:cNvPr id="4" name="Title 1">
            <a:extLst>
              <a:ext uri="{FF2B5EF4-FFF2-40B4-BE49-F238E27FC236}">
                <a16:creationId xmlns:a16="http://schemas.microsoft.com/office/drawing/2014/main" id="{46D837FB-6AA8-433C-A9AB-2CFBA264F8B5}"/>
              </a:ext>
            </a:extLst>
          </p:cNvPr>
          <p:cNvSpPr>
            <a:spLocks noGrp="1"/>
          </p:cNvSpPr>
          <p:nvPr>
            <p:ph type="title"/>
          </p:nvPr>
        </p:nvSpPr>
        <p:spPr>
          <a:xfrm>
            <a:off x="3086027" y="1606506"/>
            <a:ext cx="6019945" cy="968010"/>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ROUTING PROTOCOLS</a:t>
            </a:r>
            <a:b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16754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83" y="1298656"/>
            <a:ext cx="10370633"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EIGRP PROTOCOL ENABLED ROUTERS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818" t="18835" r="6515" b="3235"/>
          <a:stretch/>
        </p:blipFill>
        <p:spPr>
          <a:xfrm>
            <a:off x="2138618" y="2602523"/>
            <a:ext cx="7914764" cy="3608167"/>
          </a:xfrm>
          <a:prstGeom prst="rect">
            <a:avLst/>
          </a:prstGeom>
        </p:spPr>
      </p:pic>
    </p:spTree>
    <p:extLst>
      <p:ext uri="{BB962C8B-B14F-4D97-AF65-F5344CB8AC3E}">
        <p14:creationId xmlns:p14="http://schemas.microsoft.com/office/powerpoint/2010/main" val="4115338897"/>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6" y="1389185"/>
            <a:ext cx="9404723" cy="1176024"/>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EIGRP COMMANDS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452" y="2549768"/>
            <a:ext cx="7553093" cy="3659745"/>
          </a:xfrm>
          <a:prstGeom prst="rect">
            <a:avLst/>
          </a:prstGeom>
        </p:spPr>
      </p:pic>
    </p:spTree>
    <p:extLst>
      <p:ext uri="{BB962C8B-B14F-4D97-AF65-F5344CB8AC3E}">
        <p14:creationId xmlns:p14="http://schemas.microsoft.com/office/powerpoint/2010/main" val="1199059660"/>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3" y="1356015"/>
            <a:ext cx="10867293" cy="1053077"/>
          </a:xfrm>
        </p:spPr>
        <p:txBody>
          <a:bodyPr>
            <a:normAutofit/>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NAT (NETWORK ADDRESS TRANSLATION)</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p:cNvSpPr>
            <a:spLocks noGrp="1"/>
          </p:cNvSpPr>
          <p:nvPr>
            <p:ph idx="1"/>
          </p:nvPr>
        </p:nvSpPr>
        <p:spPr>
          <a:xfrm>
            <a:off x="825190" y="2620108"/>
            <a:ext cx="10504450" cy="3795934"/>
          </a:xfrm>
        </p:spPr>
        <p:txBody>
          <a:bodyPr>
            <a:noAutofit/>
          </a:bodyPr>
          <a:lstStyle/>
          <a:p>
            <a:pPr>
              <a:buFont typeface="Wingdings" panose="05000000000000000000" pitchFamily="2" charset="2"/>
              <a:buChar char="q"/>
            </a:pPr>
            <a:r>
              <a:rPr lang="en-US" sz="2400" b="1" dirty="0"/>
              <a:t>	Network Address Translation (NAT) is the process where a network device, usually a firewall, assigns a public address to a computer (or group of computers) inside a private network. The main use of NAT is to limit the number of public IP addresses an organization or company must use, for both economy and security purposes.</a:t>
            </a:r>
          </a:p>
          <a:p>
            <a:pPr>
              <a:buFont typeface="Wingdings" panose="05000000000000000000" pitchFamily="2" charset="2"/>
              <a:buChar char="q"/>
            </a:pPr>
            <a:r>
              <a:rPr lang="en-US" sz="2400" b="1" dirty="0"/>
              <a:t>	The most common form of network translation involves a large private network using addresses in a private range (10.0.0.0 to 10.255.255.255, 172.16.0.0 to 172.31.255.255, or 192.168.0 0 to 192.168.255.255). </a:t>
            </a:r>
          </a:p>
        </p:txBody>
      </p:sp>
    </p:spTree>
    <p:extLst>
      <p:ext uri="{BB962C8B-B14F-4D97-AF65-F5344CB8AC3E}">
        <p14:creationId xmlns:p14="http://schemas.microsoft.com/office/powerpoint/2010/main" val="29233693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63486"/>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NATING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004" y="2567353"/>
            <a:ext cx="7671991" cy="3693627"/>
          </a:xfrm>
          <a:prstGeom prst="rect">
            <a:avLst/>
          </a:prstGeom>
        </p:spPr>
      </p:pic>
    </p:spTree>
    <p:extLst>
      <p:ext uri="{BB962C8B-B14F-4D97-AF65-F5344CB8AC3E}">
        <p14:creationId xmlns:p14="http://schemas.microsoft.com/office/powerpoint/2010/main" val="18490059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10733"/>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NAT COMMAND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938" y="2514600"/>
            <a:ext cx="7594123" cy="3730084"/>
          </a:xfrm>
          <a:prstGeom prst="rect">
            <a:avLst/>
          </a:prstGeom>
        </p:spPr>
      </p:pic>
    </p:spTree>
    <p:extLst>
      <p:ext uri="{BB962C8B-B14F-4D97-AF65-F5344CB8AC3E}">
        <p14:creationId xmlns:p14="http://schemas.microsoft.com/office/powerpoint/2010/main" val="10766062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89672"/>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ACL(ACCESS-CONTROL LISTS)</a:t>
            </a:r>
          </a:p>
        </p:txBody>
      </p:sp>
      <p:sp>
        <p:nvSpPr>
          <p:cNvPr id="4" name="Rectangle 3">
            <a:extLst>
              <a:ext uri="{FF2B5EF4-FFF2-40B4-BE49-F238E27FC236}">
                <a16:creationId xmlns:a16="http://schemas.microsoft.com/office/drawing/2014/main" id="{1EB9ED31-35D6-4AFE-930A-CBFF477F718C}"/>
              </a:ext>
            </a:extLst>
          </p:cNvPr>
          <p:cNvSpPr/>
          <p:nvPr/>
        </p:nvSpPr>
        <p:spPr>
          <a:xfrm>
            <a:off x="867507" y="2593539"/>
            <a:ext cx="10527324" cy="3046988"/>
          </a:xfrm>
          <a:prstGeom prst="rect">
            <a:avLst/>
          </a:prstGeom>
        </p:spPr>
        <p:txBody>
          <a:bodyPr wrap="square">
            <a:spAutoFit/>
          </a:bodyPr>
          <a:lstStyle/>
          <a:p>
            <a:pPr marL="457200" indent="-457200">
              <a:buFont typeface="Wingdings" panose="05000000000000000000" pitchFamily="2" charset="2"/>
              <a:buChar char="q"/>
            </a:pPr>
            <a:r>
              <a:rPr lang="en-US" sz="2400" b="1" dirty="0"/>
              <a:t>A network access control list (ACL) is an optional layer of security for your VPC that acts as a firewall for controlling traffic in and out of one or more subnets. You might set up network ACLs with rules similar to your security groups in order to add an additional layer of security to your VPC.</a:t>
            </a:r>
          </a:p>
          <a:p>
            <a:pPr marL="342900" indent="-342900">
              <a:buFont typeface="Wingdings" panose="05000000000000000000" pitchFamily="2" charset="2"/>
              <a:buChar char="q"/>
            </a:pPr>
            <a:endParaRPr lang="en-US" sz="2400" b="1" dirty="0"/>
          </a:p>
          <a:p>
            <a:pPr marL="457200" indent="-457200">
              <a:buFont typeface="Wingdings" panose="05000000000000000000" pitchFamily="2" charset="2"/>
              <a:buChar char="q"/>
            </a:pPr>
            <a:r>
              <a:rPr lang="en-US" sz="2400" b="1" dirty="0"/>
              <a:t>There are several types of access control lists and most are defined for a distinct purpose or protocol. On Cisco routers, there are two main types: </a:t>
            </a:r>
            <a:r>
              <a:rPr lang="en-US" sz="2400" b="1" dirty="0">
                <a:solidFill>
                  <a:srgbClr val="FF0000"/>
                </a:solidFill>
              </a:rPr>
              <a:t>standard and extended</a:t>
            </a:r>
            <a:r>
              <a:rPr lang="en-US" sz="2400" b="1" dirty="0"/>
              <a:t>. These two types are the most widely used ACLs </a:t>
            </a:r>
          </a:p>
        </p:txBody>
      </p:sp>
    </p:spTree>
    <p:extLst>
      <p:ext uri="{BB962C8B-B14F-4D97-AF65-F5344CB8AC3E}">
        <p14:creationId xmlns:p14="http://schemas.microsoft.com/office/powerpoint/2010/main" val="18440827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31" y="1283677"/>
            <a:ext cx="9909136" cy="1191893"/>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STANDARD AND EXTENDED ACL’S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594" y="2475570"/>
            <a:ext cx="7824811" cy="3685766"/>
          </a:xfrm>
          <a:prstGeom prst="rect">
            <a:avLst/>
          </a:prstGeom>
        </p:spPr>
      </p:pic>
    </p:spTree>
    <p:extLst>
      <p:ext uri="{BB962C8B-B14F-4D97-AF65-F5344CB8AC3E}">
        <p14:creationId xmlns:p14="http://schemas.microsoft.com/office/powerpoint/2010/main" val="38494603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7" y="1406769"/>
            <a:ext cx="9404723" cy="1097804"/>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ACL APPLIED ROUTERS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442" y="2479431"/>
            <a:ext cx="7869114" cy="3702796"/>
          </a:xfrm>
          <a:prstGeom prst="rect">
            <a:avLst/>
          </a:prstGeom>
        </p:spPr>
      </p:pic>
    </p:spTree>
    <p:extLst>
      <p:ext uri="{BB962C8B-B14F-4D97-AF65-F5344CB8AC3E}">
        <p14:creationId xmlns:p14="http://schemas.microsoft.com/office/powerpoint/2010/main" val="2540564533"/>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964" y="1459525"/>
            <a:ext cx="6342071" cy="1105376"/>
          </a:xfrm>
        </p:spPr>
        <p:txBody>
          <a:bodyPr/>
          <a:lstStyle/>
          <a:p>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FRAME-RELAY</a:t>
            </a:r>
          </a:p>
        </p:txBody>
      </p:sp>
      <p:sp>
        <p:nvSpPr>
          <p:cNvPr id="4" name="Rectangle 3">
            <a:extLst>
              <a:ext uri="{FF2B5EF4-FFF2-40B4-BE49-F238E27FC236}">
                <a16:creationId xmlns:a16="http://schemas.microsoft.com/office/drawing/2014/main" id="{37DA2A14-C67A-4F8F-9B7F-391A3C1209A1}"/>
              </a:ext>
            </a:extLst>
          </p:cNvPr>
          <p:cNvSpPr/>
          <p:nvPr/>
        </p:nvSpPr>
        <p:spPr>
          <a:xfrm>
            <a:off x="1086501" y="2564901"/>
            <a:ext cx="10202822" cy="3693319"/>
          </a:xfrm>
          <a:prstGeom prst="rect">
            <a:avLst/>
          </a:prstGeom>
        </p:spPr>
        <p:txBody>
          <a:bodyPr wrap="square">
            <a:spAutoFit/>
          </a:bodyPr>
          <a:lstStyle/>
          <a:p>
            <a:pPr marL="342900" indent="-342900">
              <a:buFont typeface="Wingdings" panose="05000000000000000000" pitchFamily="2" charset="2"/>
              <a:buChar char="q"/>
            </a:pPr>
            <a:r>
              <a:rPr lang="en-US" sz="2400" b="1" dirty="0"/>
              <a:t>	Frame relay is a technique of creating connectivity to remote locations where our users can not access through lease lines. So basically it creates a virtual connectivity to remote locations by simply forming a VLAN network through </a:t>
            </a:r>
            <a:r>
              <a:rPr lang="en-US" sz="2400" b="1" dirty="0">
                <a:solidFill>
                  <a:srgbClr val="00B0F0"/>
                </a:solidFill>
              </a:rPr>
              <a:t>which its accessibility can be made easier for end users and they can easily connect to remote locations</a:t>
            </a:r>
            <a:r>
              <a:rPr lang="en-US" sz="2400" b="1" dirty="0"/>
              <a:t>.</a:t>
            </a:r>
          </a:p>
          <a:p>
            <a:pPr marL="342900" indent="-342900">
              <a:buFont typeface="Wingdings" panose="05000000000000000000" pitchFamily="2" charset="2"/>
              <a:buChar char="q"/>
            </a:pPr>
            <a:r>
              <a:rPr lang="en-US" sz="2400" b="1" dirty="0"/>
              <a:t>	Frame relay technique uses a tag value called as DLCI that is given by ISP. It doesn’t checks IP header packet and directly sends to the destination routers.</a:t>
            </a:r>
          </a:p>
          <a:p>
            <a:pPr marL="342900" indent="-342900">
              <a:buFont typeface="Wingdings" panose="05000000000000000000" pitchFamily="2" charset="2"/>
              <a:buChar char="q"/>
            </a:pPr>
            <a:r>
              <a:rPr lang="en-US" sz="2400" b="1" dirty="0"/>
              <a:t>	For point to point communication it creates a </a:t>
            </a:r>
            <a:r>
              <a:rPr lang="en-US" sz="2400" b="1" dirty="0">
                <a:solidFill>
                  <a:srgbClr val="FF0000"/>
                </a:solidFill>
              </a:rPr>
              <a:t>virtual link.</a:t>
            </a:r>
          </a:p>
          <a:p>
            <a:endParaRPr lang="en-US" b="1" dirty="0"/>
          </a:p>
        </p:txBody>
      </p:sp>
    </p:spTree>
    <p:extLst>
      <p:ext uri="{BB962C8B-B14F-4D97-AF65-F5344CB8AC3E}">
        <p14:creationId xmlns:p14="http://schemas.microsoft.com/office/powerpoint/2010/main" val="2600911496"/>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174" y="1317450"/>
            <a:ext cx="6935652" cy="1074057"/>
          </a:xfrm>
        </p:spPr>
        <p:txBody>
          <a:bodyPr>
            <a:normAutofit/>
          </a:bodyPr>
          <a:lstStyle/>
          <a:p>
            <a:r>
              <a:rPr lang="en-GB" b="1" dirty="0">
                <a:ln w="13462">
                  <a:solidFill>
                    <a:schemeClr val="bg1"/>
                  </a:solidFill>
                  <a:prstDash val="solid"/>
                </a:ln>
                <a:effectLst>
                  <a:outerShdw dist="38100" dir="2700000" algn="bl" rotWithShape="0">
                    <a:schemeClr val="accent5"/>
                  </a:outerShdw>
                </a:effectLst>
              </a:rPr>
              <a:t> 	</a:t>
            </a:r>
            <a:r>
              <a:rPr lang="en-GB"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endParaRPr lang="en-GB" b="1" dirty="0">
              <a:ln w="13462">
                <a:solidFill>
                  <a:schemeClr val="bg1"/>
                </a:solidFill>
                <a:prstDash val="solid"/>
              </a:ln>
              <a:effectLst>
                <a:outerShdw dist="38100" dir="2700000" algn="bl" rotWithShape="0">
                  <a:schemeClr val="accent5"/>
                </a:outerShdw>
              </a:effectLst>
            </a:endParaRPr>
          </a:p>
        </p:txBody>
      </p:sp>
      <p:sp>
        <p:nvSpPr>
          <p:cNvPr id="3" name="Content Placeholder 2"/>
          <p:cNvSpPr>
            <a:spLocks noGrp="1"/>
          </p:cNvSpPr>
          <p:nvPr>
            <p:ph idx="1"/>
          </p:nvPr>
        </p:nvSpPr>
        <p:spPr>
          <a:xfrm>
            <a:off x="1085850" y="2391507"/>
            <a:ext cx="10020300" cy="4170512"/>
          </a:xfrm>
        </p:spPr>
        <p:txBody>
          <a:bodyPr>
            <a:noAutofit/>
          </a:bodyPr>
          <a:lstStyle/>
          <a:p>
            <a:pPr>
              <a:buFont typeface="Wingdings" panose="05000000000000000000" pitchFamily="2" charset="2"/>
              <a:buChar char="q"/>
            </a:pPr>
            <a:r>
              <a:rPr lang="en-GB" sz="2000" b="1" dirty="0"/>
              <a:t>1.In this project we have shown an organization or a firm network connectivity wit its all sub branches or departments working collaborately as a part of it through various networking devices.</a:t>
            </a:r>
          </a:p>
          <a:p>
            <a:pPr>
              <a:buFont typeface="Wingdings" panose="05000000000000000000" pitchFamily="2" charset="2"/>
              <a:buChar char="q"/>
            </a:pPr>
            <a:r>
              <a:rPr lang="en-GB" sz="2000" b="1" dirty="0"/>
              <a:t>2</a:t>
            </a:r>
            <a:r>
              <a:rPr lang="en-GB" sz="2000" b="1" dirty="0">
                <a:solidFill>
                  <a:srgbClr val="FF0000"/>
                </a:solidFill>
              </a:rPr>
              <a:t>.This whole organizational setup comprises of its restricted accessibility to their members only which we have implemented in this project.</a:t>
            </a:r>
          </a:p>
          <a:p>
            <a:pPr>
              <a:buFont typeface="Wingdings" panose="05000000000000000000" pitchFamily="2" charset="2"/>
              <a:buChar char="q"/>
            </a:pPr>
            <a:r>
              <a:rPr lang="en-GB" sz="2000" b="1" dirty="0"/>
              <a:t>3.</a:t>
            </a:r>
            <a:r>
              <a:rPr lang="en-US" sz="2000" b="1" dirty="0"/>
              <a:t> </a:t>
            </a:r>
            <a:r>
              <a:rPr lang="en-US" sz="2000" b="1" dirty="0">
                <a:solidFill>
                  <a:srgbClr val="00B0F0"/>
                </a:solidFill>
              </a:rPr>
              <a:t>Network security</a:t>
            </a:r>
            <a:r>
              <a:rPr lang="en-US" sz="2000" dirty="0"/>
              <a:t> is the practice of preventing and protecting against unauthorized intrusion into </a:t>
            </a:r>
            <a:r>
              <a:rPr lang="en-US" sz="2000" dirty="0">
                <a:solidFill>
                  <a:srgbClr val="00B0F0"/>
                </a:solidFill>
              </a:rPr>
              <a:t>corporate </a:t>
            </a:r>
            <a:r>
              <a:rPr lang="en-US" sz="2000" b="1" dirty="0">
                <a:solidFill>
                  <a:srgbClr val="00B0F0"/>
                </a:solidFill>
              </a:rPr>
              <a:t>networks</a:t>
            </a:r>
            <a:r>
              <a:rPr lang="en-US" sz="2000" dirty="0"/>
              <a:t>. As a philosophy, it complements endpoint </a:t>
            </a:r>
            <a:r>
              <a:rPr lang="en-US" sz="2000" b="1" dirty="0"/>
              <a:t>security</a:t>
            </a:r>
            <a:r>
              <a:rPr lang="en-US" sz="2000" dirty="0"/>
              <a:t>, which focuses on individual devices; </a:t>
            </a:r>
            <a:r>
              <a:rPr lang="en-US" sz="2000" b="1" dirty="0">
                <a:solidFill>
                  <a:schemeClr val="tx1"/>
                </a:solidFill>
              </a:rPr>
              <a:t>network security</a:t>
            </a:r>
            <a:r>
              <a:rPr lang="en-US" sz="2000" dirty="0"/>
              <a:t> instead focuses on how those devices interact, and on the connective tissue between them.</a:t>
            </a:r>
          </a:p>
          <a:p>
            <a:pPr>
              <a:buFont typeface="Wingdings" panose="05000000000000000000" pitchFamily="2" charset="2"/>
              <a:buChar char="q"/>
            </a:pPr>
            <a:r>
              <a:rPr lang="en-US" sz="2000" b="1" dirty="0"/>
              <a:t>4.</a:t>
            </a:r>
            <a:r>
              <a:rPr lang="en-US" sz="2000" b="1" dirty="0">
                <a:solidFill>
                  <a:srgbClr val="00B0F0"/>
                </a:solidFill>
              </a:rPr>
              <a:t>This project inculcates the network security of an organization from various noticed cyber hacks.</a:t>
            </a:r>
            <a:endParaRPr lang="en-GB" sz="2000" b="1" dirty="0">
              <a:solidFill>
                <a:srgbClr val="00B0F0"/>
              </a:solidFill>
            </a:endParaRPr>
          </a:p>
          <a:p>
            <a:endParaRPr lang="en-GB" sz="2000" b="1" dirty="0"/>
          </a:p>
        </p:txBody>
      </p:sp>
    </p:spTree>
    <p:extLst>
      <p:ext uri="{BB962C8B-B14F-4D97-AF65-F5344CB8AC3E}">
        <p14:creationId xmlns:p14="http://schemas.microsoft.com/office/powerpoint/2010/main" val="2324353983"/>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10733"/>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FR SWITCH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701" y="2514600"/>
            <a:ext cx="7464598" cy="3712498"/>
          </a:xfrm>
        </p:spPr>
      </p:pic>
    </p:spTree>
    <p:extLst>
      <p:ext uri="{BB962C8B-B14F-4D97-AF65-F5344CB8AC3E}">
        <p14:creationId xmlns:p14="http://schemas.microsoft.com/office/powerpoint/2010/main" val="3968946641"/>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526" y="1294656"/>
            <a:ext cx="7738947" cy="1271239"/>
          </a:xfrm>
        </p:spPr>
        <p:txBody>
          <a:bodyPr>
            <a:norm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VLAN &amp; VTP</a:t>
            </a:r>
          </a:p>
        </p:txBody>
      </p:sp>
      <p:sp>
        <p:nvSpPr>
          <p:cNvPr id="3" name="Content Placeholder 2"/>
          <p:cNvSpPr>
            <a:spLocks noGrp="1"/>
          </p:cNvSpPr>
          <p:nvPr>
            <p:ph idx="1"/>
          </p:nvPr>
        </p:nvSpPr>
        <p:spPr>
          <a:xfrm>
            <a:off x="746760" y="2565895"/>
            <a:ext cx="10698480" cy="3767998"/>
          </a:xfrm>
        </p:spPr>
        <p:txBody>
          <a:bodyPr>
            <a:normAutofit/>
          </a:bodyPr>
          <a:lstStyle/>
          <a:p>
            <a:pPr marL="457200" indent="-457200">
              <a:buFont typeface="+mj-lt"/>
              <a:buAutoNum type="arabicPeriod"/>
            </a:pPr>
            <a:r>
              <a:rPr lang="en-US" sz="2200" dirty="0"/>
              <a:t>A VLAN is a virtual local area network designed to divide the multiple broadcasts domains of switches.</a:t>
            </a:r>
          </a:p>
          <a:p>
            <a:pPr marL="457200" indent="-457200">
              <a:buFont typeface="+mj-lt"/>
              <a:buAutoNum type="arabicPeriod"/>
            </a:pPr>
            <a:r>
              <a:rPr lang="en-US" sz="2200" dirty="0"/>
              <a:t>It has 3 modes- server mode, client mode, transparent mode.  </a:t>
            </a:r>
          </a:p>
          <a:p>
            <a:pPr marL="857250" lvl="1" indent="-400050">
              <a:buFont typeface="+mj-lt"/>
              <a:buAutoNum type="romanLcPeriod"/>
            </a:pPr>
            <a:r>
              <a:rPr lang="en-US" sz="1800" dirty="0"/>
              <a:t>			</a:t>
            </a:r>
            <a:r>
              <a:rPr lang="en-US" sz="1800" dirty="0">
                <a:solidFill>
                  <a:srgbClr val="00B0F0"/>
                </a:solidFill>
              </a:rPr>
              <a:t>	</a:t>
            </a:r>
            <a:r>
              <a:rPr lang="en-US" sz="1800" b="1" dirty="0">
                <a:solidFill>
                  <a:srgbClr val="00B0F0"/>
                </a:solidFill>
              </a:rPr>
              <a:t>COMMANDS:-</a:t>
            </a:r>
          </a:p>
          <a:p>
            <a:pPr marL="857250" lvl="1" indent="-400050">
              <a:buFont typeface="+mj-lt"/>
              <a:buAutoNum type="romanLcPeriod"/>
            </a:pPr>
            <a:r>
              <a:rPr lang="en-US" sz="1800" b="1" dirty="0">
                <a:solidFill>
                  <a:srgbClr val="00B0F0"/>
                </a:solidFill>
              </a:rPr>
              <a:t>				Router(config)#vlan 2</a:t>
            </a:r>
          </a:p>
          <a:p>
            <a:pPr marL="857250" lvl="1" indent="-400050">
              <a:buFont typeface="+mj-lt"/>
              <a:buAutoNum type="romanLcPeriod"/>
            </a:pPr>
            <a:r>
              <a:rPr lang="en-US" sz="1800" b="1" dirty="0">
                <a:solidFill>
                  <a:srgbClr val="00B0F0"/>
                </a:solidFill>
              </a:rPr>
              <a:t>				Router(config)#name sales </a:t>
            </a:r>
          </a:p>
          <a:p>
            <a:pPr marL="457200" indent="-457200">
              <a:buFont typeface="+mj-lt"/>
              <a:buAutoNum type="arabicPeriod"/>
            </a:pPr>
            <a:r>
              <a:rPr lang="en-US" sz="2200" dirty="0"/>
              <a:t>VLAN Trunking Protocol </a:t>
            </a:r>
            <a:r>
              <a:rPr lang="en-US" sz="2200" b="0" dirty="0"/>
              <a:t>(</a:t>
            </a:r>
            <a:r>
              <a:rPr lang="en-US" sz="2200" dirty="0"/>
              <a:t>VTP</a:t>
            </a:r>
            <a:r>
              <a:rPr lang="en-US" sz="2200" b="0" dirty="0">
                <a:solidFill>
                  <a:srgbClr val="92D050"/>
                </a:solidFill>
              </a:rPr>
              <a:t>) </a:t>
            </a:r>
            <a:r>
              <a:rPr lang="en-US" sz="2200" dirty="0">
                <a:solidFill>
                  <a:srgbClr val="FF0000"/>
                </a:solidFill>
              </a:rPr>
              <a:t>is a Cisco proprietary protocol that propagates the definition of Virtual Local Area Networks (VLAN) on the whole local area network. To do this, VTP carries VLAN information to all the switches in a VTP domain.</a:t>
            </a:r>
          </a:p>
        </p:txBody>
      </p:sp>
    </p:spTree>
    <p:extLst>
      <p:ext uri="{BB962C8B-B14F-4D97-AF65-F5344CB8AC3E}">
        <p14:creationId xmlns:p14="http://schemas.microsoft.com/office/powerpoint/2010/main" val="4080593774"/>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147" y="1175564"/>
            <a:ext cx="10087706"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VLAN &amp; VTP CREATED ON SWITCHES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343" y="2479431"/>
            <a:ext cx="7281314" cy="3730195"/>
          </a:xfrm>
        </p:spPr>
      </p:pic>
    </p:spTree>
    <p:extLst>
      <p:ext uri="{BB962C8B-B14F-4D97-AF65-F5344CB8AC3E}">
        <p14:creationId xmlns:p14="http://schemas.microsoft.com/office/powerpoint/2010/main" val="1463227426"/>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93147"/>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DIFFERENT VLAN’S CREATED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269" y="2497014"/>
            <a:ext cx="7269462" cy="3727939"/>
          </a:xfrm>
        </p:spPr>
      </p:pic>
    </p:spTree>
    <p:extLst>
      <p:ext uri="{BB962C8B-B14F-4D97-AF65-F5344CB8AC3E}">
        <p14:creationId xmlns:p14="http://schemas.microsoft.com/office/powerpoint/2010/main" val="955813961"/>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002F-335C-4A96-A71B-72FB92A2846C}"/>
              </a:ext>
            </a:extLst>
          </p:cNvPr>
          <p:cNvSpPr>
            <a:spLocks noGrp="1"/>
          </p:cNvSpPr>
          <p:nvPr>
            <p:ph type="title"/>
          </p:nvPr>
        </p:nvSpPr>
        <p:spPr>
          <a:xfrm>
            <a:off x="-304800" y="1195754"/>
            <a:ext cx="12801600" cy="1055077"/>
          </a:xfrm>
        </p:spPr>
        <p:txBody>
          <a:bodyPr>
            <a:noAutofit/>
          </a:bodyPr>
          <a:lstStyle/>
          <a:p>
            <a:r>
              <a:rPr lang="en-US"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MPLS</a:t>
            </a:r>
            <a:br>
              <a:rPr lang="en-US"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(MULTIPLE PROTOCOL LABEL SWITCHING)</a:t>
            </a:r>
            <a:endParaRPr lang="en-IN"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a:extLst>
              <a:ext uri="{FF2B5EF4-FFF2-40B4-BE49-F238E27FC236}">
                <a16:creationId xmlns:a16="http://schemas.microsoft.com/office/drawing/2014/main" id="{679D3050-FB7F-40D6-9594-9D44C62B2CBB}"/>
              </a:ext>
            </a:extLst>
          </p:cNvPr>
          <p:cNvSpPr>
            <a:spLocks noGrp="1"/>
          </p:cNvSpPr>
          <p:nvPr>
            <p:ph idx="1"/>
          </p:nvPr>
        </p:nvSpPr>
        <p:spPr>
          <a:xfrm>
            <a:off x="914400" y="2497015"/>
            <a:ext cx="10462846" cy="3604847"/>
          </a:xfrm>
        </p:spPr>
        <p:txBody>
          <a:bodyPr>
            <a:normAutofit fontScale="92500" lnSpcReduction="10000"/>
          </a:bodyPr>
          <a:lstStyle/>
          <a:p>
            <a:pPr>
              <a:buFont typeface="Wingdings" panose="05000000000000000000" pitchFamily="2" charset="2"/>
              <a:buChar char="Ø"/>
            </a:pPr>
            <a:r>
              <a:rPr lang="en-US" sz="2000" b="1" dirty="0"/>
              <a:t>Multiprotocol Label Switching (MPLS)</a:t>
            </a:r>
            <a:r>
              <a:rPr lang="en-US" sz="2000" b="1" dirty="0">
                <a:solidFill>
                  <a:srgbClr val="00B0F0"/>
                </a:solidFill>
              </a:rPr>
              <a:t> is a routing technique in telecommunications networks that directs data from one node to the next based on short path labels rather than long network addresses, thus avoiding complex lookups in a routing table and speeding traffic flows. </a:t>
            </a:r>
          </a:p>
          <a:p>
            <a:pPr>
              <a:buFont typeface="Wingdings" panose="05000000000000000000" pitchFamily="2" charset="2"/>
              <a:buChar char="Ø"/>
            </a:pPr>
            <a:r>
              <a:rPr lang="en-US" sz="2000" b="1" dirty="0"/>
              <a:t>The labels identify virtual links (paths) between distant nodes rather than endpoints. MPLS can encapsulate packets of various network protocols, hence the "multiprotocol" reference on its name.</a:t>
            </a:r>
          </a:p>
          <a:p>
            <a:pPr>
              <a:buFont typeface="Wingdings" panose="05000000000000000000" pitchFamily="2" charset="2"/>
              <a:buChar char="Ø"/>
            </a:pPr>
            <a:r>
              <a:rPr lang="en-US" sz="2000" b="1" dirty="0"/>
              <a:t> MPLS supports a range of access technologies, including </a:t>
            </a:r>
            <a:r>
              <a:rPr lang="en-US" sz="2000" b="1" dirty="0">
                <a:solidFill>
                  <a:srgbClr val="00B0F0"/>
                </a:solidFill>
              </a:rPr>
              <a:t>T1/E1, ATM, Frame Relay, and DSL. MPLS</a:t>
            </a:r>
            <a:r>
              <a:rPr lang="en-US" sz="2000" b="1" dirty="0"/>
              <a:t> is scalable and protocol-independent.</a:t>
            </a:r>
          </a:p>
          <a:p>
            <a:pPr>
              <a:buFont typeface="Wingdings" panose="05000000000000000000" pitchFamily="2" charset="2"/>
              <a:buChar char="Ø"/>
            </a:pPr>
            <a:r>
              <a:rPr lang="en-US" sz="2000" b="1" dirty="0"/>
              <a:t>MPLS operates at a layer that is generally considered to lie between traditional definitions of OSI Layer 2 (data link layer) and Layer 3 (network layer), and thus is often referred to as a layer 2.5 protocol.</a:t>
            </a:r>
          </a:p>
        </p:txBody>
      </p:sp>
    </p:spTree>
    <p:extLst>
      <p:ext uri="{BB962C8B-B14F-4D97-AF65-F5344CB8AC3E}">
        <p14:creationId xmlns:p14="http://schemas.microsoft.com/office/powerpoint/2010/main" val="188273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EED6-0E46-4D80-9D13-AAFE33DCA3AD}"/>
              </a:ext>
            </a:extLst>
          </p:cNvPr>
          <p:cNvSpPr>
            <a:spLocks noGrp="1"/>
          </p:cNvSpPr>
          <p:nvPr>
            <p:ph type="title"/>
          </p:nvPr>
        </p:nvSpPr>
        <p:spPr>
          <a:xfrm>
            <a:off x="1295402" y="1274946"/>
            <a:ext cx="9601196"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ROLE OF FUNCTIONING OF MPLS</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a:extLst>
              <a:ext uri="{FF2B5EF4-FFF2-40B4-BE49-F238E27FC236}">
                <a16:creationId xmlns:a16="http://schemas.microsoft.com/office/drawing/2014/main" id="{19E100B7-82B5-4770-9F99-89678E91A2C3}"/>
              </a:ext>
            </a:extLst>
          </p:cNvPr>
          <p:cNvSpPr>
            <a:spLocks noGrp="1"/>
          </p:cNvSpPr>
          <p:nvPr>
            <p:ph idx="1"/>
          </p:nvPr>
        </p:nvSpPr>
        <p:spPr>
          <a:xfrm>
            <a:off x="720969" y="2578813"/>
            <a:ext cx="10656278" cy="3593387"/>
          </a:xfrm>
        </p:spPr>
        <p:txBody>
          <a:bodyPr>
            <a:normAutofit/>
          </a:bodyPr>
          <a:lstStyle/>
          <a:p>
            <a:pPr algn="just">
              <a:buFont typeface="Wingdings" panose="05000000000000000000" pitchFamily="2" charset="2"/>
              <a:buChar char="v"/>
            </a:pPr>
            <a:r>
              <a:rPr lang="en-US" sz="2000" b="1" dirty="0"/>
              <a:t>A number of different technologies were previously deployed with essentially identical goals, such as Frame Relay and ATM. Frame Relay and ATM use "labels" to move frames or cells throughout a network.</a:t>
            </a:r>
          </a:p>
          <a:p>
            <a:pPr algn="just">
              <a:buFont typeface="Wingdings" panose="05000000000000000000" pitchFamily="2" charset="2"/>
              <a:buChar char="v"/>
            </a:pPr>
            <a:r>
              <a:rPr lang="en-US" sz="2000" b="1" dirty="0"/>
              <a:t> The header of the Frame Relay frame and the ATM cell refers to the virtual circuit that the frame or cell resides on. </a:t>
            </a:r>
          </a:p>
          <a:p>
            <a:pPr algn="just">
              <a:buFont typeface="Wingdings" panose="05000000000000000000" pitchFamily="2" charset="2"/>
              <a:buChar char="v"/>
            </a:pPr>
            <a:r>
              <a:rPr lang="en-US" sz="2000" b="1" dirty="0"/>
              <a:t>The similarity between Frame Relay, ATM, and MPLS is that at each hop throughout the network, the ―label‖ value in the header is changed. This is different from the forwarding of IP packets' technologies have evolved with the strengths and weaknesses of ATM in mind. </a:t>
            </a:r>
          </a:p>
          <a:p>
            <a:pPr algn="just">
              <a:buFont typeface="Wingdings" panose="05000000000000000000" pitchFamily="2" charset="2"/>
              <a:buChar char="v"/>
            </a:pPr>
            <a:r>
              <a:rPr lang="en-US" sz="2000" b="1" dirty="0"/>
              <a:t>At the same time, MPLS attempts to preserve the traffic engineering (TE) and out-of-band control that made Frame Relay and ATM attractive for deploying large-scale n.</a:t>
            </a:r>
            <a:endParaRPr lang="en-IN" sz="2000" b="1" dirty="0"/>
          </a:p>
        </p:txBody>
      </p:sp>
    </p:spTree>
    <p:extLst>
      <p:ext uri="{BB962C8B-B14F-4D97-AF65-F5344CB8AC3E}">
        <p14:creationId xmlns:p14="http://schemas.microsoft.com/office/powerpoint/2010/main" val="2845210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226A-E963-4EF0-80D1-987F9301DA0C}"/>
              </a:ext>
            </a:extLst>
          </p:cNvPr>
          <p:cNvSpPr>
            <a:spLocks noGrp="1"/>
          </p:cNvSpPr>
          <p:nvPr>
            <p:ph type="title"/>
          </p:nvPr>
        </p:nvSpPr>
        <p:spPr>
          <a:xfrm>
            <a:off x="1295401" y="1210734"/>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MPLS ENABLED ROUTERS</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Content Placeholder 3">
            <a:extLst>
              <a:ext uri="{FF2B5EF4-FFF2-40B4-BE49-F238E27FC236}">
                <a16:creationId xmlns:a16="http://schemas.microsoft.com/office/drawing/2014/main" id="{BD1AF594-F648-4060-A1AA-B17935ACF4FB}"/>
              </a:ext>
            </a:extLst>
          </p:cNvPr>
          <p:cNvPicPr>
            <a:picLocks noGrp="1" noChangeAspect="1"/>
          </p:cNvPicPr>
          <p:nvPr>
            <p:ph idx="1"/>
          </p:nvPr>
        </p:nvPicPr>
        <p:blipFill rotWithShape="1">
          <a:blip r:embed="rId2"/>
          <a:srcRect r="662"/>
          <a:stretch/>
        </p:blipFill>
        <p:spPr>
          <a:xfrm>
            <a:off x="2422103" y="2514601"/>
            <a:ext cx="7347792" cy="3657600"/>
          </a:xfrm>
          <a:prstGeom prst="rect">
            <a:avLst/>
          </a:prstGeom>
        </p:spPr>
      </p:pic>
    </p:spTree>
    <p:extLst>
      <p:ext uri="{BB962C8B-B14F-4D97-AF65-F5344CB8AC3E}">
        <p14:creationId xmlns:p14="http://schemas.microsoft.com/office/powerpoint/2010/main" val="1654673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AF74-86F3-4E2B-8E8B-DC680976B57F}"/>
              </a:ext>
            </a:extLst>
          </p:cNvPr>
          <p:cNvSpPr>
            <a:spLocks noGrp="1"/>
          </p:cNvSpPr>
          <p:nvPr>
            <p:ph type="title"/>
          </p:nvPr>
        </p:nvSpPr>
        <p:spPr>
          <a:xfrm>
            <a:off x="1573825" y="1210732"/>
            <a:ext cx="9601196" cy="1303867"/>
          </a:xfrm>
        </p:spPr>
        <p:txBody>
          <a:bodyPr>
            <a:norm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MPLS INFO FROM EACH ROUTER</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Content Placeholder 3">
            <a:extLst>
              <a:ext uri="{FF2B5EF4-FFF2-40B4-BE49-F238E27FC236}">
                <a16:creationId xmlns:a16="http://schemas.microsoft.com/office/drawing/2014/main" id="{CA577F63-17CF-4C8A-8DCD-62B507DBB5E7}"/>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6941" t="4199" r="7017" b="9463"/>
          <a:stretch/>
        </p:blipFill>
        <p:spPr>
          <a:xfrm>
            <a:off x="2725615" y="2514599"/>
            <a:ext cx="7297616" cy="3692769"/>
          </a:xfrm>
          <a:prstGeom prst="rect">
            <a:avLst/>
          </a:prstGeom>
        </p:spPr>
      </p:pic>
    </p:spTree>
    <p:extLst>
      <p:ext uri="{BB962C8B-B14F-4D97-AF65-F5344CB8AC3E}">
        <p14:creationId xmlns:p14="http://schemas.microsoft.com/office/powerpoint/2010/main" val="2525982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7C58-2BB0-437A-9808-03D8436A806B}"/>
              </a:ext>
            </a:extLst>
          </p:cNvPr>
          <p:cNvSpPr>
            <a:spLocks noGrp="1"/>
          </p:cNvSpPr>
          <p:nvPr>
            <p:ph type="title"/>
          </p:nvPr>
        </p:nvSpPr>
        <p:spPr>
          <a:xfrm>
            <a:off x="1529861" y="1210734"/>
            <a:ext cx="9132275" cy="1303867"/>
          </a:xfrm>
        </p:spPr>
        <p:txBody>
          <a:bodyPr>
            <a:norm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MPLS FUNCTIONING</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Content Placeholder 3">
            <a:extLst>
              <a:ext uri="{FF2B5EF4-FFF2-40B4-BE49-F238E27FC236}">
                <a16:creationId xmlns:a16="http://schemas.microsoft.com/office/drawing/2014/main" id="{CEFF6604-D13A-4747-8872-E4A206C72AF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8059" t="8371" r="7461" b="9688"/>
          <a:stretch/>
        </p:blipFill>
        <p:spPr>
          <a:xfrm>
            <a:off x="2288930" y="2514601"/>
            <a:ext cx="7614138" cy="3710353"/>
          </a:xfrm>
          <a:prstGeom prst="rect">
            <a:avLst/>
          </a:prstGeom>
        </p:spPr>
      </p:pic>
    </p:spTree>
    <p:extLst>
      <p:ext uri="{BB962C8B-B14F-4D97-AF65-F5344CB8AC3E}">
        <p14:creationId xmlns:p14="http://schemas.microsoft.com/office/powerpoint/2010/main" val="403662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75" y="1037492"/>
            <a:ext cx="7227849" cy="1504986"/>
          </a:xfrm>
        </p:spPr>
        <p:txBody>
          <a:bodyPr>
            <a:normAutofit/>
          </a:bodyPr>
          <a:lstStyle/>
          <a:p>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FUTURE SCOPE</a:t>
            </a:r>
          </a:p>
        </p:txBody>
      </p:sp>
      <p:sp>
        <p:nvSpPr>
          <p:cNvPr id="3" name="Content Placeholder 2"/>
          <p:cNvSpPr>
            <a:spLocks noGrp="1"/>
          </p:cNvSpPr>
          <p:nvPr>
            <p:ph idx="1"/>
          </p:nvPr>
        </p:nvSpPr>
        <p:spPr>
          <a:xfrm>
            <a:off x="738554" y="2542478"/>
            <a:ext cx="10767646" cy="3629722"/>
          </a:xfrm>
        </p:spPr>
        <p:txBody>
          <a:bodyPr>
            <a:normAutofit fontScale="92500"/>
          </a:bodyPr>
          <a:lstStyle/>
          <a:p>
            <a:pPr>
              <a:buFont typeface="Wingdings" panose="05000000000000000000" pitchFamily="2" charset="2"/>
              <a:buChar char="q"/>
            </a:pPr>
            <a:r>
              <a:rPr lang="en-US" sz="1800" b="1" dirty="0"/>
              <a:t>     -  Enterprise connectivity is exploding, driven by globalization, </a:t>
            </a:r>
            <a:r>
              <a:rPr lang="en-US" sz="1800" b="1" dirty="0">
                <a:solidFill>
                  <a:schemeClr val="tx1">
                    <a:lumMod val="85000"/>
                    <a:lumOff val="15000"/>
                  </a:schemeClr>
                </a:solidFill>
              </a:rPr>
              <a:t>virtualization</a:t>
            </a:r>
            <a:r>
              <a:rPr lang="en-US" sz="1800" b="1" dirty="0"/>
              <a:t> and social computing. As corporate perimeters dissolve, the network security focus switches towards app and </a:t>
            </a:r>
            <a:r>
              <a:rPr lang="en-US" sz="1800" b="1" dirty="0">
                <a:solidFill>
                  <a:srgbClr val="00B0F0"/>
                </a:solidFill>
              </a:rPr>
              <a:t>data-level security solutions.</a:t>
            </a:r>
          </a:p>
          <a:p>
            <a:pPr>
              <a:buFont typeface="Wingdings" panose="05000000000000000000" pitchFamily="2" charset="2"/>
              <a:buChar char="q"/>
            </a:pPr>
            <a:r>
              <a:rPr lang="en-US" sz="1800" b="1" dirty="0"/>
              <a:t>      -  Who needs network security? Why don't we just build encryption and antimalware protection into end-points and simply enjoy open networks? From a security perspective that's always best and it's in line with the Jericho Forum vision.</a:t>
            </a:r>
            <a:r>
              <a:rPr lang="en-US" sz="1800" b="1" dirty="0">
                <a:solidFill>
                  <a:srgbClr val="00B0F0"/>
                </a:solidFill>
              </a:rPr>
              <a:t> But in the real world it's not so simple.</a:t>
            </a:r>
          </a:p>
          <a:p>
            <a:pPr>
              <a:buFont typeface="Wingdings" panose="05000000000000000000" pitchFamily="2" charset="2"/>
              <a:buChar char="q"/>
            </a:pPr>
            <a:r>
              <a:rPr lang="en-US" sz="1800" b="1" dirty="0"/>
              <a:t>       </a:t>
            </a:r>
            <a:r>
              <a:rPr lang="en-US" sz="1800" b="1" dirty="0">
                <a:solidFill>
                  <a:srgbClr val="FF0000"/>
                </a:solidFill>
              </a:rPr>
              <a:t>- One of the biggest security concerns today </a:t>
            </a:r>
            <a:r>
              <a:rPr lang="en-US" sz="1800" b="1" dirty="0"/>
              <a:t>is the insider threat. In response to this, you can deploy many interesting techniques in networks to detect anomalous user behavior. </a:t>
            </a:r>
            <a:r>
              <a:rPr lang="en-US" sz="1800" b="1" dirty="0">
                <a:solidFill>
                  <a:srgbClr val="00B0F0"/>
                </a:solidFill>
              </a:rPr>
              <a:t>Valuable intelligence can be derived by profiling, fusing and mining message content, traffic patterns or IT activity.</a:t>
            </a:r>
          </a:p>
          <a:p>
            <a:pPr>
              <a:buFont typeface="Wingdings" panose="05000000000000000000" pitchFamily="2" charset="2"/>
              <a:buChar char="q"/>
            </a:pPr>
            <a:r>
              <a:rPr lang="en-US" sz="1800" b="1" dirty="0"/>
              <a:t>       </a:t>
            </a:r>
            <a:r>
              <a:rPr lang="en-US" sz="1800" b="1" dirty="0">
                <a:solidFill>
                  <a:srgbClr val="00B0F0"/>
                </a:solidFill>
              </a:rPr>
              <a:t>- The future of network security might be far from clear-cut</a:t>
            </a:r>
            <a:r>
              <a:rPr lang="en-US" sz="1800" b="1" dirty="0"/>
              <a:t>. One thing is clear - it will certainly be richer and more sophisticated than we've seen so far. Determining how to plan for a business environment in which everyone is connected and security expectations are high is not trivial. </a:t>
            </a:r>
            <a:r>
              <a:rPr lang="en-US" sz="1800" b="1" dirty="0">
                <a:solidFill>
                  <a:srgbClr val="00B0F0"/>
                </a:solidFill>
              </a:rPr>
              <a:t>We all have to do it.</a:t>
            </a:r>
          </a:p>
          <a:p>
            <a:endParaRPr lang="en-US" b="1" dirty="0"/>
          </a:p>
        </p:txBody>
      </p:sp>
    </p:spTree>
    <p:extLst>
      <p:ext uri="{BB962C8B-B14F-4D97-AF65-F5344CB8AC3E}">
        <p14:creationId xmlns:p14="http://schemas.microsoft.com/office/powerpoint/2010/main" val="1293914324"/>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077" y="1201506"/>
            <a:ext cx="7758242" cy="1325563"/>
          </a:xfrm>
        </p:spPr>
        <p:txBody>
          <a:bodyPr/>
          <a:lstStyle/>
          <a:p>
            <a:r>
              <a:rPr lang="en-GB"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RESOURCE LIST  	 </a:t>
            </a:r>
          </a:p>
        </p:txBody>
      </p:sp>
      <p:sp>
        <p:nvSpPr>
          <p:cNvPr id="3" name="Content Placeholder 2"/>
          <p:cNvSpPr>
            <a:spLocks noGrp="1"/>
          </p:cNvSpPr>
          <p:nvPr>
            <p:ph idx="1"/>
          </p:nvPr>
        </p:nvSpPr>
        <p:spPr>
          <a:xfrm>
            <a:off x="847898" y="2527069"/>
            <a:ext cx="10102600" cy="3739959"/>
          </a:xfrm>
        </p:spPr>
        <p:txBody>
          <a:bodyPr numCol="3">
            <a:noAutofit/>
          </a:bodyPr>
          <a:lstStyle/>
          <a:p>
            <a:pPr marL="0" indent="0">
              <a:buNone/>
            </a:pPr>
            <a:r>
              <a:rPr lang="en-GB" b="1" dirty="0">
                <a:solidFill>
                  <a:srgbClr val="FF0000"/>
                </a:solidFill>
              </a:rPr>
              <a:t>1.Routers </a:t>
            </a:r>
          </a:p>
          <a:p>
            <a:pPr lvl="1"/>
            <a:r>
              <a:rPr lang="en-GB" sz="1800" b="1" dirty="0"/>
              <a:t>1841 series</a:t>
            </a:r>
          </a:p>
          <a:p>
            <a:pPr lvl="1"/>
            <a:r>
              <a:rPr lang="en-GB" sz="1800" b="1" dirty="0"/>
              <a:t>2901 series</a:t>
            </a:r>
          </a:p>
          <a:p>
            <a:pPr lvl="1"/>
            <a:r>
              <a:rPr lang="en-GB" sz="1800" b="1" dirty="0"/>
              <a:t>2911 series</a:t>
            </a:r>
          </a:p>
          <a:p>
            <a:pPr marL="0" indent="0">
              <a:buNone/>
            </a:pPr>
            <a:r>
              <a:rPr lang="en-GB" b="1" dirty="0">
                <a:solidFill>
                  <a:srgbClr val="FF0000"/>
                </a:solidFill>
              </a:rPr>
              <a:t>2.Catalyst Switches </a:t>
            </a:r>
          </a:p>
          <a:p>
            <a:pPr lvl="1"/>
            <a:r>
              <a:rPr lang="en-GB" sz="1800" b="1" dirty="0"/>
              <a:t>2960 series</a:t>
            </a:r>
          </a:p>
          <a:p>
            <a:pPr marL="0" indent="0">
              <a:buNone/>
            </a:pPr>
            <a:r>
              <a:rPr lang="en-GB" b="1" dirty="0">
                <a:solidFill>
                  <a:srgbClr val="FF0000"/>
                </a:solidFill>
              </a:rPr>
              <a:t>3.Connectors</a:t>
            </a:r>
          </a:p>
          <a:p>
            <a:pPr lvl="1"/>
            <a:r>
              <a:rPr lang="en-GB" sz="1800" b="1" dirty="0"/>
              <a:t>RJ-45</a:t>
            </a:r>
          </a:p>
          <a:p>
            <a:pPr marL="0" indent="0">
              <a:buNone/>
            </a:pPr>
            <a:r>
              <a:rPr lang="en-GB" b="1" dirty="0">
                <a:solidFill>
                  <a:srgbClr val="FF0000"/>
                </a:solidFill>
              </a:rPr>
              <a:t>4.Cables</a:t>
            </a:r>
          </a:p>
          <a:p>
            <a:pPr lvl="1"/>
            <a:r>
              <a:rPr lang="en-GB" sz="1800" b="1" dirty="0"/>
              <a:t>Straight t-over cables</a:t>
            </a:r>
          </a:p>
          <a:p>
            <a:pPr lvl="1"/>
            <a:r>
              <a:rPr lang="en-GB" sz="1800" b="1" dirty="0"/>
              <a:t>Rolled-over cables</a:t>
            </a:r>
          </a:p>
          <a:p>
            <a:pPr lvl="1"/>
            <a:r>
              <a:rPr lang="en-GB" sz="1800" b="1" dirty="0"/>
              <a:t>Cross-over cables</a:t>
            </a:r>
          </a:p>
          <a:p>
            <a:pPr lvl="1"/>
            <a:r>
              <a:rPr lang="en-GB" sz="1800" b="1" dirty="0"/>
              <a:t>Console cable</a:t>
            </a:r>
          </a:p>
          <a:p>
            <a:pPr lvl="1"/>
            <a:r>
              <a:rPr lang="en-GB" sz="1800" b="1" dirty="0"/>
              <a:t>Serial-DCE cables</a:t>
            </a:r>
          </a:p>
          <a:p>
            <a:pPr lvl="1"/>
            <a:r>
              <a:rPr lang="en-GB" sz="1800" b="1" dirty="0"/>
              <a:t>PC’S and Laptops(end  users ) </a:t>
            </a:r>
          </a:p>
          <a:p>
            <a:pPr lvl="1"/>
            <a:endParaRPr lang="en-GB" sz="1800" b="1" dirty="0"/>
          </a:p>
          <a:p>
            <a:pPr marL="0" indent="0">
              <a:buNone/>
            </a:pPr>
            <a:r>
              <a:rPr lang="en-GB" b="1" dirty="0">
                <a:solidFill>
                  <a:srgbClr val="FF0000"/>
                </a:solidFill>
              </a:rPr>
              <a:t>5.Cisco Firewalls </a:t>
            </a:r>
          </a:p>
          <a:p>
            <a:pPr lvl="1"/>
            <a:r>
              <a:rPr lang="pt-BR" sz="1800" b="1" dirty="0"/>
              <a:t>Cisco ASA</a:t>
            </a:r>
            <a:r>
              <a:rPr lang="pt-BR" sz="1800" dirty="0"/>
              <a:t> 5505.</a:t>
            </a:r>
          </a:p>
          <a:p>
            <a:pPr lvl="1"/>
            <a:r>
              <a:rPr lang="pt-BR" sz="1800" b="1" dirty="0"/>
              <a:t>Cisco ASA</a:t>
            </a:r>
            <a:r>
              <a:rPr lang="pt-BR" sz="1800" dirty="0"/>
              <a:t> 5510.</a:t>
            </a:r>
          </a:p>
          <a:p>
            <a:pPr lvl="1"/>
            <a:r>
              <a:rPr lang="pt-BR" sz="1800" b="1" dirty="0"/>
              <a:t>Cisco ASA</a:t>
            </a:r>
            <a:r>
              <a:rPr lang="pt-BR" sz="1800" dirty="0"/>
              <a:t> 5520.</a:t>
            </a:r>
            <a:endParaRPr lang="en-GB" sz="4000" b="1" dirty="0"/>
          </a:p>
        </p:txBody>
      </p:sp>
    </p:spTree>
    <p:extLst>
      <p:ext uri="{BB962C8B-B14F-4D97-AF65-F5344CB8AC3E}">
        <p14:creationId xmlns:p14="http://schemas.microsoft.com/office/powerpoint/2010/main" val="1746927495"/>
      </p:ext>
    </p:extLst>
  </p:cSld>
  <p:clrMapOvr>
    <a:masterClrMapping/>
  </p:clrMapOvr>
  <mc:AlternateContent xmlns:mc="http://schemas.openxmlformats.org/markup-compatibility/2006" xmlns:p14="http://schemas.microsoft.com/office/powerpoint/2010/main">
    <mc:Choice Requires="p14">
      <p:transition spd="slow" p14:dur="800" advTm="5000">
        <p:circle/>
      </p:transition>
    </mc:Choice>
    <mc:Fallback xmlns="">
      <p:transition spd="slow" advTm="5000">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 y="2877014"/>
            <a:ext cx="10027920" cy="2275965"/>
          </a:xfrm>
        </p:spPr>
        <p:txBody>
          <a:bodyPr>
            <a:noAutofit/>
          </a:bodyPr>
          <a:lstStyle/>
          <a:p>
            <a:r>
              <a:rPr lang="en-US" sz="1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495828342"/>
      </p:ext>
    </p:extLst>
  </p:cSld>
  <p:clrMapOvr>
    <a:masterClrMapping/>
  </p:clrMapOvr>
  <mc:AlternateContent xmlns:mc="http://schemas.openxmlformats.org/markup-compatibility/2006" xmlns:p14="http://schemas.microsoft.com/office/powerpoint/2010/main">
    <mc:Choice Requires="p14">
      <p:transition spd="slow" p14:dur="4000" advTm="2000">
        <p14:vortex dir="r"/>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 y="1143000"/>
            <a:ext cx="10027920" cy="1295776"/>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ADVANTAGES OF NETWORK SECURITY</a:t>
            </a:r>
          </a:p>
        </p:txBody>
      </p:sp>
      <p:sp>
        <p:nvSpPr>
          <p:cNvPr id="3" name="Content Placeholder 2"/>
          <p:cNvSpPr>
            <a:spLocks noGrp="1"/>
          </p:cNvSpPr>
          <p:nvPr>
            <p:ph idx="1"/>
          </p:nvPr>
        </p:nvSpPr>
        <p:spPr>
          <a:xfrm>
            <a:off x="825190" y="2438776"/>
            <a:ext cx="10284770" cy="3974291"/>
          </a:xfrm>
        </p:spPr>
        <p:txBody>
          <a:bodyPr>
            <a:noAutofit/>
          </a:bodyPr>
          <a:lstStyle/>
          <a:p>
            <a:pPr>
              <a:buFont typeface="Wingdings" panose="05000000000000000000" pitchFamily="2" charset="2"/>
              <a:buChar char="§"/>
            </a:pPr>
            <a:r>
              <a:rPr lang="en-US" b="0" dirty="0"/>
              <a:t> Network Security helps in protecting personal data of clients existing on network.</a:t>
            </a:r>
          </a:p>
          <a:p>
            <a:pPr>
              <a:buFont typeface="Wingdings" panose="05000000000000000000" pitchFamily="2" charset="2"/>
              <a:buChar char="§"/>
            </a:pPr>
            <a:r>
              <a:rPr lang="en-US" b="0" dirty="0"/>
              <a:t> Network Security facilitates protection of information that is shared between computers on the network.</a:t>
            </a:r>
          </a:p>
          <a:p>
            <a:pPr>
              <a:buFont typeface="Wingdings" panose="05000000000000000000" pitchFamily="2" charset="2"/>
              <a:buChar char="§"/>
            </a:pPr>
            <a:r>
              <a:rPr lang="en-US" b="0" dirty="0"/>
              <a:t> Hacking attempts or virus / spyware attacks from the internet will not be able to harm physical computers. </a:t>
            </a:r>
          </a:p>
          <a:p>
            <a:pPr>
              <a:buFont typeface="Wingdings" panose="05000000000000000000" pitchFamily="2" charset="2"/>
              <a:buChar char="§"/>
            </a:pPr>
            <a:r>
              <a:rPr lang="en-US" b="0" dirty="0">
                <a:solidFill>
                  <a:srgbClr val="FF0000"/>
                </a:solidFill>
              </a:rPr>
              <a:t>  External possible attacks are prevented.</a:t>
            </a:r>
          </a:p>
          <a:p>
            <a:pPr>
              <a:buFont typeface="Wingdings" panose="05000000000000000000" pitchFamily="2" charset="2"/>
              <a:buChar char="§"/>
            </a:pPr>
            <a:r>
              <a:rPr lang="en-US" b="0" dirty="0"/>
              <a:t>Private networks can be provided protection from external attacks by closing them off from internet. Network Security makes them safe from virus attacks, etc.</a:t>
            </a:r>
          </a:p>
          <a:p>
            <a:endParaRPr lang="en-US" sz="1600" dirty="0"/>
          </a:p>
        </p:txBody>
      </p:sp>
    </p:spTree>
    <p:extLst>
      <p:ext uri="{BB962C8B-B14F-4D97-AF65-F5344CB8AC3E}">
        <p14:creationId xmlns:p14="http://schemas.microsoft.com/office/powerpoint/2010/main" val="2638755679"/>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5292" y="1213338"/>
            <a:ext cx="7221415" cy="1324423"/>
          </a:xfrm>
        </p:spPr>
        <p:txBody>
          <a:bodyPr>
            <a:normAutofit/>
          </a:bodyPr>
          <a:lstStyle/>
          <a:p>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MODULES</a:t>
            </a:r>
            <a:endParaRPr lang="en-US" sz="4800" dirty="0"/>
          </a:p>
        </p:txBody>
      </p:sp>
      <p:sp>
        <p:nvSpPr>
          <p:cNvPr id="3" name="Content Placeholder 2"/>
          <p:cNvSpPr>
            <a:spLocks noGrp="1"/>
          </p:cNvSpPr>
          <p:nvPr>
            <p:ph idx="1"/>
          </p:nvPr>
        </p:nvSpPr>
        <p:spPr>
          <a:xfrm>
            <a:off x="967154" y="2537761"/>
            <a:ext cx="10585938" cy="3300331"/>
          </a:xfrm>
        </p:spPr>
        <p:txBody>
          <a:bodyPr numCol="2">
            <a:noAutofit/>
          </a:bodyPr>
          <a:lstStyle/>
          <a:p>
            <a:pPr marL="457200" indent="-457200">
              <a:buFont typeface="+mj-lt"/>
              <a:buAutoNum type="arabicPeriod"/>
            </a:pPr>
            <a:r>
              <a:rPr lang="en-US" sz="2200" b="1" dirty="0"/>
              <a:t>DHCP(Dynamic Host Configuration Protocol)</a:t>
            </a:r>
          </a:p>
          <a:p>
            <a:pPr marL="457200" indent="-457200">
              <a:buFont typeface="+mj-lt"/>
              <a:buAutoNum type="arabicPeriod"/>
            </a:pPr>
            <a:r>
              <a:rPr lang="en-US" sz="2200" b="1" dirty="0"/>
              <a:t>Routing Protocols</a:t>
            </a:r>
          </a:p>
          <a:p>
            <a:pPr marL="857250" lvl="1" indent="-400050">
              <a:buFont typeface="+mj-lt"/>
              <a:buAutoNum type="romanLcPeriod"/>
            </a:pPr>
            <a:r>
              <a:rPr lang="en-US" sz="1800" b="1" dirty="0"/>
              <a:t>RIP</a:t>
            </a:r>
          </a:p>
          <a:p>
            <a:pPr marL="857250" lvl="1" indent="-400050">
              <a:buFont typeface="+mj-lt"/>
              <a:buAutoNum type="romanLcPeriod"/>
            </a:pPr>
            <a:r>
              <a:rPr lang="en-US" sz="1800" b="1" dirty="0"/>
              <a:t>EIGRP</a:t>
            </a:r>
          </a:p>
          <a:p>
            <a:pPr marL="457200" indent="-457200">
              <a:buFont typeface="+mj-lt"/>
              <a:buAutoNum type="arabicPeriod"/>
            </a:pPr>
            <a:r>
              <a:rPr lang="en-US" sz="2200" b="1" dirty="0"/>
              <a:t>NAT(Network Address Translation)</a:t>
            </a:r>
          </a:p>
          <a:p>
            <a:pPr marL="457200" indent="-457200">
              <a:buFont typeface="+mj-lt"/>
              <a:buAutoNum type="arabicPeriod"/>
            </a:pPr>
            <a:r>
              <a:rPr lang="en-US" sz="2200" b="1" dirty="0"/>
              <a:t>ACL(Access-Control List)</a:t>
            </a:r>
          </a:p>
          <a:p>
            <a:pPr marL="457200" indent="-457200">
              <a:buFont typeface="+mj-lt"/>
              <a:buAutoNum type="arabicPeriod"/>
            </a:pPr>
            <a:r>
              <a:rPr lang="en-US" sz="2200" b="1" dirty="0"/>
              <a:t>Frame –relay</a:t>
            </a:r>
          </a:p>
          <a:p>
            <a:pPr marL="457200" indent="-457200">
              <a:buFont typeface="+mj-lt"/>
              <a:buAutoNum type="arabicPeriod"/>
            </a:pPr>
            <a:endParaRPr lang="en-US" sz="2200" b="1" dirty="0"/>
          </a:p>
          <a:p>
            <a:pPr marL="457200" indent="-457200">
              <a:buFont typeface="+mj-lt"/>
              <a:buAutoNum type="arabicPeriod"/>
            </a:pPr>
            <a:r>
              <a:rPr lang="en-US" sz="2200" b="1" dirty="0"/>
              <a:t>MPLS(Multiple protocol  label Switching)</a:t>
            </a:r>
          </a:p>
          <a:p>
            <a:pPr marL="457200" indent="-457200">
              <a:buFont typeface="+mj-lt"/>
              <a:buAutoNum type="arabicPeriod"/>
            </a:pPr>
            <a:r>
              <a:rPr lang="en-US" sz="2200" b="1" dirty="0"/>
              <a:t>Switching</a:t>
            </a:r>
          </a:p>
          <a:p>
            <a:pPr marL="857250" lvl="1" indent="-400050">
              <a:buFont typeface="+mj-lt"/>
              <a:buAutoNum type="romanLcPeriod"/>
            </a:pPr>
            <a:r>
              <a:rPr lang="en-US" sz="1800" b="1" dirty="0"/>
              <a:t>VLAN(Virtual Local Area Network)</a:t>
            </a:r>
          </a:p>
          <a:p>
            <a:pPr marL="857250" lvl="1" indent="-400050">
              <a:buFont typeface="+mj-lt"/>
              <a:buAutoNum type="romanLcPeriod"/>
            </a:pPr>
            <a:r>
              <a:rPr lang="en-US" sz="1800" b="1" dirty="0"/>
              <a:t>VTP(VLAN Trunking Protocol)</a:t>
            </a:r>
          </a:p>
          <a:p>
            <a:endParaRPr lang="en-US" sz="2200" dirty="0"/>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697574990"/>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471" y="1070057"/>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DHCP CONFIGURATION</a:t>
            </a:r>
          </a:p>
        </p:txBody>
      </p:sp>
      <p:sp>
        <p:nvSpPr>
          <p:cNvPr id="3" name="Content Placeholder 2"/>
          <p:cNvSpPr>
            <a:spLocks noGrp="1"/>
          </p:cNvSpPr>
          <p:nvPr>
            <p:ph idx="1"/>
          </p:nvPr>
        </p:nvSpPr>
        <p:spPr>
          <a:xfrm>
            <a:off x="914400" y="2373924"/>
            <a:ext cx="10357338" cy="4195481"/>
          </a:xfrm>
        </p:spPr>
        <p:txBody>
          <a:bodyPr>
            <a:normAutofit/>
          </a:bodyPr>
          <a:lstStyle/>
          <a:p>
            <a:r>
              <a:rPr lang="en-GB" b="1" dirty="0"/>
              <a:t>A DHCP Server is a network server that automatically provides and assign IP addresses, default gateways and other network parameters to client devices.</a:t>
            </a:r>
          </a:p>
          <a:p>
            <a:r>
              <a:rPr lang="en-GB" b="1" dirty="0"/>
              <a:t>It relies on the standard protocol known </a:t>
            </a:r>
            <a:r>
              <a:rPr lang="en-GB" b="1" dirty="0">
                <a:solidFill>
                  <a:srgbClr val="FF0000"/>
                </a:solidFill>
              </a:rPr>
              <a:t>as Dynamic Host Configuration Protocol or DHCP </a:t>
            </a:r>
            <a:r>
              <a:rPr lang="en-GB" b="1" dirty="0"/>
              <a:t>to respond to broadcast queries by clients.  </a:t>
            </a:r>
          </a:p>
          <a:p>
            <a:r>
              <a:rPr lang="en-GB" b="1" dirty="0">
                <a:solidFill>
                  <a:srgbClr val="00B0F0"/>
                </a:solidFill>
              </a:rPr>
              <a:t>Without it , the network administrator has to manually set up every client that joins the network.</a:t>
            </a:r>
          </a:p>
          <a:p>
            <a:r>
              <a:rPr lang="en-GB" b="1" dirty="0"/>
              <a:t>DHCP servers  assign each client with unique dynamic IP address, which changes when the client’s lease for that IP address has expired.</a:t>
            </a:r>
          </a:p>
          <a:p>
            <a:endParaRPr lang="en-US" dirty="0"/>
          </a:p>
        </p:txBody>
      </p:sp>
    </p:spTree>
    <p:extLst>
      <p:ext uri="{BB962C8B-B14F-4D97-AF65-F5344CB8AC3E}">
        <p14:creationId xmlns:p14="http://schemas.microsoft.com/office/powerpoint/2010/main" val="1905807239"/>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93148"/>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DHCP CONFIGURED SYSTEMS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639" y="2497015"/>
            <a:ext cx="8106721" cy="3755055"/>
          </a:xfrm>
        </p:spPr>
      </p:pic>
    </p:spTree>
    <p:extLst>
      <p:ext uri="{BB962C8B-B14F-4D97-AF65-F5344CB8AC3E}">
        <p14:creationId xmlns:p14="http://schemas.microsoft.com/office/powerpoint/2010/main" val="3077473586"/>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79" y="1389185"/>
            <a:ext cx="8154808" cy="919168"/>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DHCP CONFIGURED IP’S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854" y="2497016"/>
            <a:ext cx="8004292" cy="3662847"/>
          </a:xfrm>
        </p:spPr>
      </p:pic>
    </p:spTree>
    <p:extLst>
      <p:ext uri="{BB962C8B-B14F-4D97-AF65-F5344CB8AC3E}">
        <p14:creationId xmlns:p14="http://schemas.microsoft.com/office/powerpoint/2010/main" val="1943835858"/>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657" y="1529861"/>
            <a:ext cx="8976685" cy="102153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ROUTING PROTOCOLS</a:t>
            </a:r>
            <a:b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p:cNvSpPr>
            <a:spLocks noGrp="1"/>
          </p:cNvSpPr>
          <p:nvPr>
            <p:ph idx="1"/>
          </p:nvPr>
        </p:nvSpPr>
        <p:spPr>
          <a:xfrm>
            <a:off x="825190" y="2551399"/>
            <a:ext cx="10722186" cy="3670981"/>
          </a:xfrm>
        </p:spPr>
        <p:txBody>
          <a:bodyPr>
            <a:normAutofit/>
          </a:bodyPr>
          <a:lstStyle/>
          <a:p>
            <a:pPr marL="57150" indent="0">
              <a:buNone/>
            </a:pPr>
            <a:r>
              <a:rPr lang="en-GB" sz="2800" b="1" u="sng" dirty="0"/>
              <a:t>RIP(ROUTING INFORMMATION PROTOCOL)</a:t>
            </a:r>
          </a:p>
          <a:p>
            <a:pPr marL="514350" indent="-457200"/>
            <a:r>
              <a:rPr lang="en-GB" sz="2600" b="1" dirty="0"/>
              <a:t>RIP is an open standard protocol(any firm can use it).</a:t>
            </a:r>
          </a:p>
          <a:p>
            <a:pPr marL="514350" indent="-457200"/>
            <a:r>
              <a:rPr lang="en-GB" sz="2600" b="1" dirty="0"/>
              <a:t>For having connectivity with destination we use routing protocols.</a:t>
            </a:r>
          </a:p>
          <a:p>
            <a:pPr marL="514350" indent="-457200"/>
            <a:r>
              <a:rPr lang="en-GB" sz="2600" b="1" dirty="0"/>
              <a:t>RIP sends updates on routing(every 30 second).</a:t>
            </a:r>
          </a:p>
          <a:p>
            <a:pPr marL="514350" indent="-457200"/>
            <a:r>
              <a:rPr lang="en-GB" sz="2600" b="1" dirty="0"/>
              <a:t>RIP uses Bellman-ford algorithm to determine best path.</a:t>
            </a:r>
          </a:p>
        </p:txBody>
      </p:sp>
    </p:spTree>
    <p:extLst>
      <p:ext uri="{BB962C8B-B14F-4D97-AF65-F5344CB8AC3E}">
        <p14:creationId xmlns:p14="http://schemas.microsoft.com/office/powerpoint/2010/main" val="3741719711"/>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459</TotalTime>
  <Words>1542</Words>
  <Application>Microsoft Office PowerPoint</Application>
  <PresentationFormat>Widescreen</PresentationFormat>
  <Paragraphs>120</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Copperplate Gothic Bold</vt:lpstr>
      <vt:lpstr>Garamond</vt:lpstr>
      <vt:lpstr>Wingdings</vt:lpstr>
      <vt:lpstr>Organic</vt:lpstr>
      <vt:lpstr>PROJECT REPORT  ON   ORGANIZATION NETWORK SECURITY</vt:lpstr>
      <vt:lpstr>  INTRODUCTION</vt:lpstr>
      <vt:lpstr>  RESOURCE LIST    </vt:lpstr>
      <vt:lpstr>ADVANTAGES OF NETWORK SECURITY</vt:lpstr>
      <vt:lpstr>MODULES</vt:lpstr>
      <vt:lpstr>DHCP CONFIGURATION</vt:lpstr>
      <vt:lpstr>DHCP CONFIGURED SYSTEMS</vt:lpstr>
      <vt:lpstr>DHCP CONFIGURED IP’S</vt:lpstr>
      <vt:lpstr>ROUTING PROTOCOLS </vt:lpstr>
      <vt:lpstr>ROUTING PROTOCOLS </vt:lpstr>
      <vt:lpstr>EIGRP PROTOCOL ENABLED ROUTERS</vt:lpstr>
      <vt:lpstr>EIGRP COMMANDS</vt:lpstr>
      <vt:lpstr>NAT (NETWORK ADDRESS TRANSLATION)</vt:lpstr>
      <vt:lpstr>NATING</vt:lpstr>
      <vt:lpstr>NAT COMMAND</vt:lpstr>
      <vt:lpstr>  ACL(ACCESS-CONTROL LISTS)</vt:lpstr>
      <vt:lpstr>STANDARD AND EXTENDED ACL’S</vt:lpstr>
      <vt:lpstr>ACL APPLIED ROUTERS </vt:lpstr>
      <vt:lpstr>FRAME-RELAY</vt:lpstr>
      <vt:lpstr>FR SWITCH</vt:lpstr>
      <vt:lpstr> VLAN &amp; VTP</vt:lpstr>
      <vt:lpstr>VLAN &amp; VTP CREATED ON SWITCHES</vt:lpstr>
      <vt:lpstr>DIFFERENT VLAN’S CREATED</vt:lpstr>
      <vt:lpstr>  MPLS  (MULTIPLE PROTOCOL LABEL SWITCHING)</vt:lpstr>
      <vt:lpstr>ROLE OF FUNCTIONING OF MPLS</vt:lpstr>
      <vt:lpstr>MPLS ENABLED ROUTERS</vt:lpstr>
      <vt:lpstr>MPLS INFO FROM EACH ROUTER</vt:lpstr>
      <vt:lpstr>MPLS FUNCTIONING</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IT INFRASTRUCTURE NETWORK SECURITY</dc:title>
  <dc:creator>arvind shrivastava</dc:creator>
  <cp:lastModifiedBy>Aman Maurya</cp:lastModifiedBy>
  <cp:revision>58</cp:revision>
  <dcterms:created xsi:type="dcterms:W3CDTF">2019-09-08T15:59:34Z</dcterms:created>
  <dcterms:modified xsi:type="dcterms:W3CDTF">2021-07-17T08:45:14Z</dcterms:modified>
</cp:coreProperties>
</file>