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413D"/>
    <a:srgbClr val="F43F3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8"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60A03BFB-03D5-4FD1-B33D-E170EF16B60A}" type="datetimeFigureOut">
              <a:rPr lang="en-GB" smtClean="0"/>
              <a:t>20/06/2021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150BDF-B430-41B8-BC70-C19D1473919D}" type="slidenum">
              <a:rPr lang="en-GB" smtClean="0"/>
              <a:t>‹#›</a:t>
            </a:fld>
            <a:endParaRPr lang="en-GB"/>
          </a:p>
        </p:txBody>
      </p:sp>
    </p:spTree>
    <p:extLst>
      <p:ext uri="{BB962C8B-B14F-4D97-AF65-F5344CB8AC3E}">
        <p14:creationId xmlns:p14="http://schemas.microsoft.com/office/powerpoint/2010/main" val="4292445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0A03BFB-03D5-4FD1-B33D-E170EF16B60A}" type="datetimeFigureOut">
              <a:rPr lang="en-GB" smtClean="0"/>
              <a:t>20/06/2021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150BDF-B430-41B8-BC70-C19D1473919D}" type="slidenum">
              <a:rPr lang="en-GB" smtClean="0"/>
              <a:t>‹#›</a:t>
            </a:fld>
            <a:endParaRPr lang="en-GB"/>
          </a:p>
        </p:txBody>
      </p:sp>
    </p:spTree>
    <p:extLst>
      <p:ext uri="{BB962C8B-B14F-4D97-AF65-F5344CB8AC3E}">
        <p14:creationId xmlns:p14="http://schemas.microsoft.com/office/powerpoint/2010/main" val="3669873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0A03BFB-03D5-4FD1-B33D-E170EF16B60A}" type="datetimeFigureOut">
              <a:rPr lang="en-GB" smtClean="0"/>
              <a:t>20/06/2021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150BDF-B430-41B8-BC70-C19D1473919D}" type="slidenum">
              <a:rPr lang="en-GB" smtClean="0"/>
              <a:t>‹#›</a:t>
            </a:fld>
            <a:endParaRPr lang="en-GB"/>
          </a:p>
        </p:txBody>
      </p:sp>
    </p:spTree>
    <p:extLst>
      <p:ext uri="{BB962C8B-B14F-4D97-AF65-F5344CB8AC3E}">
        <p14:creationId xmlns:p14="http://schemas.microsoft.com/office/powerpoint/2010/main" val="2956311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60A03BFB-03D5-4FD1-B33D-E170EF16B60A}" type="datetimeFigureOut">
              <a:rPr lang="en-GB" smtClean="0"/>
              <a:t>20/06/2021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150BDF-B430-41B8-BC70-C19D1473919D}" type="slidenum">
              <a:rPr lang="en-GB" smtClean="0"/>
              <a:t>‹#›</a:t>
            </a:fld>
            <a:endParaRPr lang="en-GB"/>
          </a:p>
        </p:txBody>
      </p:sp>
    </p:spTree>
    <p:extLst>
      <p:ext uri="{BB962C8B-B14F-4D97-AF65-F5344CB8AC3E}">
        <p14:creationId xmlns:p14="http://schemas.microsoft.com/office/powerpoint/2010/main" val="26996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A03BFB-03D5-4FD1-B33D-E170EF16B60A}" type="datetimeFigureOut">
              <a:rPr lang="en-GB" smtClean="0"/>
              <a:t>20/06/2021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150BDF-B430-41B8-BC70-C19D1473919D}" type="slidenum">
              <a:rPr lang="en-GB" smtClean="0"/>
              <a:t>‹#›</a:t>
            </a:fld>
            <a:endParaRPr lang="en-GB"/>
          </a:p>
        </p:txBody>
      </p:sp>
    </p:spTree>
    <p:extLst>
      <p:ext uri="{BB962C8B-B14F-4D97-AF65-F5344CB8AC3E}">
        <p14:creationId xmlns:p14="http://schemas.microsoft.com/office/powerpoint/2010/main" val="2235925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60A03BFB-03D5-4FD1-B33D-E170EF16B60A}" type="datetimeFigureOut">
              <a:rPr lang="en-GB" smtClean="0"/>
              <a:t>20/06/2021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150BDF-B430-41B8-BC70-C19D1473919D}" type="slidenum">
              <a:rPr lang="en-GB" smtClean="0"/>
              <a:t>‹#›</a:t>
            </a:fld>
            <a:endParaRPr lang="en-GB"/>
          </a:p>
        </p:txBody>
      </p:sp>
    </p:spTree>
    <p:extLst>
      <p:ext uri="{BB962C8B-B14F-4D97-AF65-F5344CB8AC3E}">
        <p14:creationId xmlns:p14="http://schemas.microsoft.com/office/powerpoint/2010/main" val="3378112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60A03BFB-03D5-4FD1-B33D-E170EF16B60A}" type="datetimeFigureOut">
              <a:rPr lang="en-GB" smtClean="0"/>
              <a:t>20/06/2021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5150BDF-B430-41B8-BC70-C19D1473919D}" type="slidenum">
              <a:rPr lang="en-GB" smtClean="0"/>
              <a:t>‹#›</a:t>
            </a:fld>
            <a:endParaRPr lang="en-GB"/>
          </a:p>
        </p:txBody>
      </p:sp>
    </p:spTree>
    <p:extLst>
      <p:ext uri="{BB962C8B-B14F-4D97-AF65-F5344CB8AC3E}">
        <p14:creationId xmlns:p14="http://schemas.microsoft.com/office/powerpoint/2010/main" val="1353968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60A03BFB-03D5-4FD1-B33D-E170EF16B60A}" type="datetimeFigureOut">
              <a:rPr lang="en-GB" smtClean="0"/>
              <a:t>20/06/2021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5150BDF-B430-41B8-BC70-C19D1473919D}" type="slidenum">
              <a:rPr lang="en-GB" smtClean="0"/>
              <a:t>‹#›</a:t>
            </a:fld>
            <a:endParaRPr lang="en-GB"/>
          </a:p>
        </p:txBody>
      </p:sp>
    </p:spTree>
    <p:extLst>
      <p:ext uri="{BB962C8B-B14F-4D97-AF65-F5344CB8AC3E}">
        <p14:creationId xmlns:p14="http://schemas.microsoft.com/office/powerpoint/2010/main" val="3418880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A03BFB-03D5-4FD1-B33D-E170EF16B60A}" type="datetimeFigureOut">
              <a:rPr lang="en-GB" smtClean="0"/>
              <a:t>20/06/2021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5150BDF-B430-41B8-BC70-C19D1473919D}" type="slidenum">
              <a:rPr lang="en-GB" smtClean="0"/>
              <a:t>‹#›</a:t>
            </a:fld>
            <a:endParaRPr lang="en-GB"/>
          </a:p>
        </p:txBody>
      </p:sp>
    </p:spTree>
    <p:extLst>
      <p:ext uri="{BB962C8B-B14F-4D97-AF65-F5344CB8AC3E}">
        <p14:creationId xmlns:p14="http://schemas.microsoft.com/office/powerpoint/2010/main" val="1023104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A03BFB-03D5-4FD1-B33D-E170EF16B60A}" type="datetimeFigureOut">
              <a:rPr lang="en-GB" smtClean="0"/>
              <a:t>20/06/2021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150BDF-B430-41B8-BC70-C19D1473919D}" type="slidenum">
              <a:rPr lang="en-GB" smtClean="0"/>
              <a:t>‹#›</a:t>
            </a:fld>
            <a:endParaRPr lang="en-GB"/>
          </a:p>
        </p:txBody>
      </p:sp>
    </p:spTree>
    <p:extLst>
      <p:ext uri="{BB962C8B-B14F-4D97-AF65-F5344CB8AC3E}">
        <p14:creationId xmlns:p14="http://schemas.microsoft.com/office/powerpoint/2010/main" val="19245387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A03BFB-03D5-4FD1-B33D-E170EF16B60A}" type="datetimeFigureOut">
              <a:rPr lang="en-GB" smtClean="0"/>
              <a:t>20/06/2021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150BDF-B430-41B8-BC70-C19D1473919D}" type="slidenum">
              <a:rPr lang="en-GB" smtClean="0"/>
              <a:t>‹#›</a:t>
            </a:fld>
            <a:endParaRPr lang="en-GB"/>
          </a:p>
        </p:txBody>
      </p:sp>
    </p:spTree>
    <p:extLst>
      <p:ext uri="{BB962C8B-B14F-4D97-AF65-F5344CB8AC3E}">
        <p14:creationId xmlns:p14="http://schemas.microsoft.com/office/powerpoint/2010/main" val="1008118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A03BFB-03D5-4FD1-B33D-E170EF16B60A}" type="datetimeFigureOut">
              <a:rPr lang="en-GB" smtClean="0"/>
              <a:t>20/06/2021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150BDF-B430-41B8-BC70-C19D1473919D}" type="slidenum">
              <a:rPr lang="en-GB" smtClean="0"/>
              <a:t>‹#›</a:t>
            </a:fld>
            <a:endParaRPr lang="en-GB"/>
          </a:p>
        </p:txBody>
      </p:sp>
    </p:spTree>
    <p:extLst>
      <p:ext uri="{BB962C8B-B14F-4D97-AF65-F5344CB8AC3E}">
        <p14:creationId xmlns:p14="http://schemas.microsoft.com/office/powerpoint/2010/main" val="5929969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79715" y="1122363"/>
            <a:ext cx="10215154" cy="2387600"/>
          </a:xfrm>
        </p:spPr>
        <p:txBody>
          <a:bodyPr>
            <a:normAutofit/>
          </a:bodyPr>
          <a:lstStyle/>
          <a:p>
            <a:br>
              <a:rPr lang="en-IN" sz="4000" b="0" i="0" u="none" strike="noStrike" baseline="0" dirty="0">
                <a:solidFill>
                  <a:srgbClr val="000000"/>
                </a:solidFill>
              </a:rPr>
            </a:br>
            <a:r>
              <a:rPr lang="en-US" sz="4000" b="0" i="0" u="none" strike="noStrike" baseline="0" dirty="0">
                <a:solidFill>
                  <a:srgbClr val="000000"/>
                </a:solidFill>
              </a:rPr>
              <a:t> </a:t>
            </a:r>
            <a:r>
              <a:rPr lang="en-US" sz="3600" b="0" i="0" u="none" strike="noStrike" baseline="0" dirty="0">
                <a:solidFill>
                  <a:srgbClr val="000000"/>
                </a:solidFill>
              </a:rPr>
              <a:t>AUTOMATIC TEXT SUMMARIZATION OF COVID-19 RESEARCH ARTICLES USING SPARSE ATTENTION BASED TRANSFORMER - BIGBIRD</a:t>
            </a:r>
            <a:endParaRPr lang="en-GB" sz="3600" dirty="0">
              <a:solidFill>
                <a:srgbClr val="0070C0"/>
              </a:solidFill>
            </a:endParaRPr>
          </a:p>
        </p:txBody>
      </p:sp>
      <p:sp>
        <p:nvSpPr>
          <p:cNvPr id="3" name="Subtitle 2"/>
          <p:cNvSpPr>
            <a:spLocks noGrp="1"/>
          </p:cNvSpPr>
          <p:nvPr>
            <p:ph type="subTitle" idx="1"/>
          </p:nvPr>
        </p:nvSpPr>
        <p:spPr/>
        <p:txBody>
          <a:bodyPr/>
          <a:lstStyle/>
          <a:p>
            <a:r>
              <a:rPr lang="en-GB" dirty="0"/>
              <a:t>Nisha Devendra Kumar</a:t>
            </a:r>
          </a:p>
          <a:p>
            <a:r>
              <a:rPr lang="en-GB" dirty="0"/>
              <a:t>Student number: 944554</a:t>
            </a:r>
          </a:p>
        </p:txBody>
      </p:sp>
    </p:spTree>
    <p:extLst>
      <p:ext uri="{BB962C8B-B14F-4D97-AF65-F5344CB8AC3E}">
        <p14:creationId xmlns:p14="http://schemas.microsoft.com/office/powerpoint/2010/main" val="260020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6760" y="18255"/>
            <a:ext cx="10515600" cy="1325563"/>
          </a:xfrm>
        </p:spPr>
        <p:txBody>
          <a:bodyPr>
            <a:normAutofit/>
          </a:bodyPr>
          <a:lstStyle/>
          <a:p>
            <a:pPr algn="ctr"/>
            <a:r>
              <a:rPr lang="en-GB" sz="3600" b="1" dirty="0">
                <a:solidFill>
                  <a:srgbClr val="EF413D"/>
                </a:solidFill>
                <a:latin typeface="Lato" panose="020B0604020202020204" charset="0"/>
              </a:rPr>
              <a:t>MOTIVATION AND BACKGROUND</a:t>
            </a:r>
          </a:p>
        </p:txBody>
      </p:sp>
      <p:sp>
        <p:nvSpPr>
          <p:cNvPr id="3" name="Content Placeholder 2"/>
          <p:cNvSpPr>
            <a:spLocks noGrp="1"/>
          </p:cNvSpPr>
          <p:nvPr>
            <p:ph idx="1"/>
          </p:nvPr>
        </p:nvSpPr>
        <p:spPr>
          <a:xfrm>
            <a:off x="838200" y="1343818"/>
            <a:ext cx="6751320" cy="5246343"/>
          </a:xfrm>
        </p:spPr>
        <p:txBody>
          <a:bodyPr>
            <a:noAutofit/>
          </a:bodyPr>
          <a:lstStyle/>
          <a:p>
            <a:r>
              <a:rPr lang="en-US" sz="2000" dirty="0">
                <a:latin typeface="Lato" panose="020B0604020202020204" charset="0"/>
              </a:rPr>
              <a:t>Covid -19 pandemic has resulted in global health  crisis.</a:t>
            </a:r>
          </a:p>
          <a:p>
            <a:r>
              <a:rPr lang="en-US" sz="2000" dirty="0">
                <a:latin typeface="Lato" panose="020B0604020202020204" charset="0"/>
              </a:rPr>
              <a:t>There has been a spike in the research activities in this domain as the world needs urgent solutions to pause the pandemic.</a:t>
            </a:r>
          </a:p>
          <a:p>
            <a:r>
              <a:rPr lang="en-US" sz="2000" dirty="0">
                <a:latin typeface="Lato" panose="020B0604020202020204" charset="0"/>
              </a:rPr>
              <a:t>Summarization of lengthy research documents such as COVID-19 is still a challenge in NLP domain.</a:t>
            </a:r>
          </a:p>
          <a:p>
            <a:r>
              <a:rPr lang="en-US" sz="2000" dirty="0">
                <a:latin typeface="Lato" panose="020B0604020202020204" charset="0"/>
              </a:rPr>
              <a:t>Existing Transformer based summarization have limitations with respect to input sequences. </a:t>
            </a:r>
          </a:p>
          <a:p>
            <a:r>
              <a:rPr lang="en-US" sz="2000" dirty="0">
                <a:latin typeface="Lato" panose="020B0604020202020204" charset="0"/>
              </a:rPr>
              <a:t>Sparse Attention Transformer- BIGBIRD is a new model that can process input sequences up to 4096 tokens.</a:t>
            </a:r>
          </a:p>
          <a:p>
            <a:r>
              <a:rPr lang="en-US" sz="2000" dirty="0">
                <a:latin typeface="Lato" panose="020B0604020202020204" charset="0"/>
              </a:rPr>
              <a:t>Possibility of improvising research article summarization using BIGBIRD can be further explored.</a:t>
            </a:r>
          </a:p>
          <a:p>
            <a:endParaRPr lang="en-US" sz="2000" dirty="0">
              <a:latin typeface="Lato" panose="020B0604020202020204" charset="0"/>
            </a:endParaRPr>
          </a:p>
          <a:p>
            <a:pPr marL="0" indent="0">
              <a:buNone/>
            </a:pPr>
            <a:endParaRPr lang="en-US" sz="2000" dirty="0"/>
          </a:p>
          <a:p>
            <a:endParaRPr lang="en-US" sz="2000" dirty="0"/>
          </a:p>
          <a:p>
            <a:endParaRPr lang="en-US" sz="2000" dirty="0"/>
          </a:p>
          <a:p>
            <a:endParaRPr lang="en-US" sz="2000" dirty="0"/>
          </a:p>
          <a:p>
            <a:endParaRPr lang="en-US" sz="2000" dirty="0"/>
          </a:p>
        </p:txBody>
      </p:sp>
      <p:pic>
        <p:nvPicPr>
          <p:cNvPr id="1026" name="Picture 2" descr="Infographic: Women in clinical research through the years">
            <a:extLst>
              <a:ext uri="{FF2B5EF4-FFF2-40B4-BE49-F238E27FC236}">
                <a16:creationId xmlns:a16="http://schemas.microsoft.com/office/drawing/2014/main" id="{844C6750-0181-4380-8C04-A2CB69B30D4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587740" y="1524000"/>
            <a:ext cx="28575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Library | CDC Online Newsroom | CDC">
            <a:extLst>
              <a:ext uri="{FF2B5EF4-FFF2-40B4-BE49-F238E27FC236}">
                <a16:creationId xmlns:a16="http://schemas.microsoft.com/office/drawing/2014/main" id="{B34E4B4D-F02F-4E49-AB7D-F098429B7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6614" y="3860800"/>
            <a:ext cx="1782536" cy="998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9364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solidFill>
                  <a:srgbClr val="EF413D"/>
                </a:solidFill>
                <a:latin typeface="Lato" panose="020B0604020202020204" charset="0"/>
              </a:rPr>
              <a:t>RESEARCH QUESTION</a:t>
            </a:r>
          </a:p>
        </p:txBody>
      </p:sp>
      <p:sp>
        <p:nvSpPr>
          <p:cNvPr id="3" name="Content Placeholder 2"/>
          <p:cNvSpPr>
            <a:spLocks noGrp="1"/>
          </p:cNvSpPr>
          <p:nvPr>
            <p:ph idx="1"/>
          </p:nvPr>
        </p:nvSpPr>
        <p:spPr>
          <a:xfrm>
            <a:off x="838200" y="1579966"/>
            <a:ext cx="10515600" cy="4351338"/>
          </a:xfrm>
        </p:spPr>
        <p:txBody>
          <a:bodyPr>
            <a:normAutofit/>
          </a:bodyPr>
          <a:lstStyle/>
          <a:p>
            <a:r>
              <a:rPr lang="en-US" sz="2000" dirty="0">
                <a:latin typeface="Lato" panose="020B0604020202020204" charset="0"/>
              </a:rPr>
              <a:t>Can BIGBIRD address the gaps in the existing summarization strategies of long scientific documents such as COVID-19?</a:t>
            </a:r>
          </a:p>
          <a:p>
            <a:r>
              <a:rPr lang="en-US" sz="2000" dirty="0">
                <a:latin typeface="Lato" panose="020B0604020202020204" charset="0"/>
              </a:rPr>
              <a:t> Can adding extractive summarization layer before the BIGBIRD’s abstractive summarization model enhance the performance of the summarization pipeline?</a:t>
            </a:r>
          </a:p>
          <a:p>
            <a:r>
              <a:rPr lang="en-US" sz="2000" dirty="0">
                <a:latin typeface="Lato" panose="020B0604020202020204" charset="0"/>
              </a:rPr>
              <a:t> Is the performance of BIGBIRD satisfactory for short, medium and long sized documents of CORD-19 dataset?</a:t>
            </a:r>
          </a:p>
        </p:txBody>
      </p:sp>
    </p:spTree>
    <p:extLst>
      <p:ext uri="{BB962C8B-B14F-4D97-AF65-F5344CB8AC3E}">
        <p14:creationId xmlns:p14="http://schemas.microsoft.com/office/powerpoint/2010/main" val="164609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74"/>
            <a:ext cx="10515600" cy="1376789"/>
          </a:xfrm>
        </p:spPr>
        <p:txBody>
          <a:bodyPr>
            <a:noAutofit/>
          </a:bodyPr>
          <a:lstStyle/>
          <a:p>
            <a:pPr algn="ctr"/>
            <a:r>
              <a:rPr lang="en-GB" sz="3600" b="1" dirty="0">
                <a:solidFill>
                  <a:srgbClr val="EF413D"/>
                </a:solidFill>
                <a:latin typeface="Lato" panose="020B0604020202020204" charset="0"/>
              </a:rPr>
              <a:t>METHODS</a:t>
            </a:r>
          </a:p>
        </p:txBody>
      </p:sp>
      <p:sp>
        <p:nvSpPr>
          <p:cNvPr id="3" name="Content Placeholder 2"/>
          <p:cNvSpPr>
            <a:spLocks noGrp="1"/>
          </p:cNvSpPr>
          <p:nvPr>
            <p:ph idx="1"/>
          </p:nvPr>
        </p:nvSpPr>
        <p:spPr>
          <a:xfrm>
            <a:off x="746760" y="1120503"/>
            <a:ext cx="9664337" cy="4792300"/>
          </a:xfrm>
        </p:spPr>
        <p:txBody>
          <a:bodyPr>
            <a:noAutofit/>
          </a:bodyPr>
          <a:lstStyle/>
          <a:p>
            <a:r>
              <a:rPr lang="en-GB" sz="2000" dirty="0">
                <a:latin typeface="Lato" panose="020B0604020202020204" charset="0"/>
              </a:rPr>
              <a:t>Data</a:t>
            </a:r>
          </a:p>
          <a:p>
            <a:pPr lvl="1">
              <a:buFont typeface="Courier New" panose="02070309020205020404" pitchFamily="49" charset="0"/>
              <a:buChar char="o"/>
            </a:pPr>
            <a:r>
              <a:rPr lang="en-GB" sz="2000" dirty="0">
                <a:latin typeface="Lato" panose="020B0604020202020204" charset="0"/>
              </a:rPr>
              <a:t>Data: CORD-19 Open Research Dataset</a:t>
            </a:r>
          </a:p>
          <a:p>
            <a:pPr lvl="1">
              <a:buFont typeface="Courier New" panose="02070309020205020404" pitchFamily="49" charset="0"/>
              <a:buChar char="o"/>
            </a:pPr>
            <a:r>
              <a:rPr lang="en-GB" sz="2000" dirty="0">
                <a:latin typeface="Lato" panose="020B0604020202020204" charset="0"/>
              </a:rPr>
              <a:t>Main variable: Articles and Sections</a:t>
            </a:r>
          </a:p>
          <a:p>
            <a:pPr lvl="1">
              <a:buFont typeface="Courier New" panose="02070309020205020404" pitchFamily="49" charset="0"/>
              <a:buChar char="o"/>
            </a:pPr>
            <a:r>
              <a:rPr lang="en-GB" sz="2000" dirty="0">
                <a:latin typeface="Lato" panose="020B0604020202020204" charset="0"/>
              </a:rPr>
              <a:t>Target variable: Abstract</a:t>
            </a:r>
          </a:p>
          <a:p>
            <a:pPr lvl="1">
              <a:buFont typeface="Courier New" panose="02070309020205020404" pitchFamily="49" charset="0"/>
              <a:buChar char="o"/>
            </a:pPr>
            <a:r>
              <a:rPr lang="en-GB" sz="2000" dirty="0">
                <a:latin typeface="Lato" panose="020B0604020202020204" charset="0"/>
              </a:rPr>
              <a:t>Done data pre-processing to handle missing values, foreign language text, redundant text</a:t>
            </a:r>
          </a:p>
          <a:p>
            <a:pPr lvl="1">
              <a:buFont typeface="Courier New" panose="02070309020205020404" pitchFamily="49" charset="0"/>
              <a:buChar char="o"/>
            </a:pPr>
            <a:r>
              <a:rPr lang="en-GB" sz="2000" dirty="0">
                <a:latin typeface="Lato" panose="020B0604020202020204" charset="0"/>
              </a:rPr>
              <a:t>For Research took articles  up to length 5000 words (80% of total corpus)</a:t>
            </a:r>
          </a:p>
          <a:p>
            <a:r>
              <a:rPr lang="en-GB" sz="2000" dirty="0">
                <a:latin typeface="Lato" panose="020B0604020202020204" charset="0"/>
              </a:rPr>
              <a:t>Model Training</a:t>
            </a:r>
          </a:p>
          <a:p>
            <a:pPr lvl="1">
              <a:buFont typeface="Courier New" panose="02070309020205020404" pitchFamily="49" charset="0"/>
              <a:buChar char="o"/>
            </a:pPr>
            <a:r>
              <a:rPr lang="en-GB" sz="2000" dirty="0">
                <a:latin typeface="Lato" panose="020B0604020202020204" charset="0"/>
              </a:rPr>
              <a:t>Created two summarization pipelines for comparison</a:t>
            </a:r>
          </a:p>
          <a:p>
            <a:pPr lvl="2">
              <a:buFont typeface="Courier New" panose="02070309020205020404" pitchFamily="49" charset="0"/>
              <a:buChar char="o"/>
            </a:pPr>
            <a:r>
              <a:rPr lang="en-GB" dirty="0">
                <a:latin typeface="Lato" panose="020B0604020202020204" charset="0"/>
              </a:rPr>
              <a:t>Only BIGBIRD </a:t>
            </a:r>
          </a:p>
          <a:p>
            <a:pPr lvl="2">
              <a:buFont typeface="Courier New" panose="02070309020205020404" pitchFamily="49" charset="0"/>
              <a:buChar char="o"/>
            </a:pPr>
            <a:r>
              <a:rPr lang="en-GB" dirty="0">
                <a:latin typeface="Lato" panose="020B0604020202020204" charset="0"/>
              </a:rPr>
              <a:t>BIGBIRD with extraction layers</a:t>
            </a:r>
          </a:p>
          <a:p>
            <a:pPr>
              <a:buFont typeface="Courier New" panose="02070309020205020404" pitchFamily="49" charset="0"/>
              <a:buChar char="o"/>
            </a:pPr>
            <a:r>
              <a:rPr lang="en-GB" sz="2000" dirty="0">
                <a:latin typeface="Lato" panose="020B0604020202020204" charset="0"/>
              </a:rPr>
              <a:t>Model Evaluation</a:t>
            </a:r>
          </a:p>
          <a:p>
            <a:pPr lvl="1">
              <a:buFont typeface="Courier New" panose="02070309020205020404" pitchFamily="49" charset="0"/>
              <a:buChar char="o"/>
            </a:pPr>
            <a:r>
              <a:rPr lang="en-GB" sz="2000" dirty="0">
                <a:latin typeface="Lato" panose="020B0604020202020204" charset="0"/>
              </a:rPr>
              <a:t>Two models were evaluated on ROUGE score and compared to find the best model.</a:t>
            </a:r>
          </a:p>
        </p:txBody>
      </p:sp>
    </p:spTree>
    <p:extLst>
      <p:ext uri="{BB962C8B-B14F-4D97-AF65-F5344CB8AC3E}">
        <p14:creationId xmlns:p14="http://schemas.microsoft.com/office/powerpoint/2010/main" val="3251573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F0CC63-4FE3-4C0A-B0C7-3F7C21D9BA5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296140" y="1524000"/>
            <a:ext cx="9144000" cy="4673600"/>
          </a:xfrm>
          <a:prstGeom prst="rect">
            <a:avLst/>
          </a:prstGeom>
          <a:noFill/>
          <a:ln>
            <a:noFill/>
          </a:ln>
        </p:spPr>
      </p:pic>
      <p:sp>
        <p:nvSpPr>
          <p:cNvPr id="3" name="TextBox 2">
            <a:extLst>
              <a:ext uri="{FF2B5EF4-FFF2-40B4-BE49-F238E27FC236}">
                <a16:creationId xmlns:a16="http://schemas.microsoft.com/office/drawing/2014/main" id="{EE06F5C8-EA69-42FA-A45E-756A083471DC}"/>
              </a:ext>
            </a:extLst>
          </p:cNvPr>
          <p:cNvSpPr txBox="1"/>
          <p:nvPr/>
        </p:nvSpPr>
        <p:spPr>
          <a:xfrm>
            <a:off x="3474720" y="731520"/>
            <a:ext cx="7477760" cy="400110"/>
          </a:xfrm>
          <a:prstGeom prst="rect">
            <a:avLst/>
          </a:prstGeom>
          <a:noFill/>
        </p:spPr>
        <p:txBody>
          <a:bodyPr wrap="square" rtlCol="0">
            <a:spAutoFit/>
          </a:bodyPr>
          <a:lstStyle/>
          <a:p>
            <a:r>
              <a:rPr lang="en-IN" sz="2000" dirty="0">
                <a:latin typeface="Lato" panose="020B0604020202020204"/>
              </a:rPr>
              <a:t>Flow Diagram of the two proposed architectures </a:t>
            </a:r>
          </a:p>
        </p:txBody>
      </p:sp>
    </p:spTree>
    <p:extLst>
      <p:ext uri="{BB962C8B-B14F-4D97-AF65-F5344CB8AC3E}">
        <p14:creationId xmlns:p14="http://schemas.microsoft.com/office/powerpoint/2010/main" val="2093696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solidFill>
                  <a:srgbClr val="EF413D"/>
                </a:solidFill>
                <a:latin typeface="Lato" panose="020B0604020202020204" charset="0"/>
              </a:rPr>
              <a:t>RESULTS</a:t>
            </a:r>
            <a:br>
              <a:rPr lang="en-GB" sz="3600" b="1" dirty="0">
                <a:solidFill>
                  <a:srgbClr val="EF413D"/>
                </a:solidFill>
                <a:latin typeface="Lato" panose="020B0604020202020204" charset="0"/>
              </a:rPr>
            </a:br>
            <a:endParaRPr lang="en-GB" sz="3600" b="1" dirty="0">
              <a:solidFill>
                <a:srgbClr val="EF413D"/>
              </a:solidFill>
              <a:latin typeface="Lato" panose="020B0604020202020204" charset="0"/>
            </a:endParaRPr>
          </a:p>
        </p:txBody>
      </p:sp>
      <p:pic>
        <p:nvPicPr>
          <p:cNvPr id="7" name="Content Placeholder 6">
            <a:extLst>
              <a:ext uri="{FF2B5EF4-FFF2-40B4-BE49-F238E27FC236}">
                <a16:creationId xmlns:a16="http://schemas.microsoft.com/office/drawing/2014/main" id="{067AD3E3-7FAF-460F-9322-2E240FD68B0D}"/>
              </a:ext>
            </a:extLst>
          </p:cNvPr>
          <p:cNvPicPr>
            <a:picLocks noGrp="1" noChangeAspect="1"/>
          </p:cNvPicPr>
          <p:nvPr>
            <p:ph idx="1"/>
          </p:nvPr>
        </p:nvPicPr>
        <p:blipFill rotWithShape="1">
          <a:blip r:embed="rId2"/>
          <a:srcRect b="26793"/>
          <a:stretch/>
        </p:blipFill>
        <p:spPr>
          <a:xfrm>
            <a:off x="6233430" y="1873269"/>
            <a:ext cx="4654737" cy="1275926"/>
          </a:xfrm>
        </p:spPr>
      </p:pic>
      <p:pic>
        <p:nvPicPr>
          <p:cNvPr id="5" name="Picture 4">
            <a:extLst>
              <a:ext uri="{FF2B5EF4-FFF2-40B4-BE49-F238E27FC236}">
                <a16:creationId xmlns:a16="http://schemas.microsoft.com/office/drawing/2014/main" id="{AF2D8EA7-B1BD-47CB-B3C5-8D52A89C638E}"/>
              </a:ext>
            </a:extLst>
          </p:cNvPr>
          <p:cNvPicPr>
            <a:picLocks noChangeAspect="1"/>
          </p:cNvPicPr>
          <p:nvPr/>
        </p:nvPicPr>
        <p:blipFill rotWithShape="1">
          <a:blip r:embed="rId3"/>
          <a:srcRect r="877" b="24386"/>
          <a:stretch/>
        </p:blipFill>
        <p:spPr>
          <a:xfrm>
            <a:off x="802906" y="1971393"/>
            <a:ext cx="4589289" cy="1275925"/>
          </a:xfrm>
          <a:prstGeom prst="rect">
            <a:avLst/>
          </a:prstGeom>
        </p:spPr>
      </p:pic>
      <p:sp>
        <p:nvSpPr>
          <p:cNvPr id="8" name="TextBox 7">
            <a:extLst>
              <a:ext uri="{FF2B5EF4-FFF2-40B4-BE49-F238E27FC236}">
                <a16:creationId xmlns:a16="http://schemas.microsoft.com/office/drawing/2014/main" id="{CADEF94C-A431-49F5-9F89-874582A26203}"/>
              </a:ext>
            </a:extLst>
          </p:cNvPr>
          <p:cNvSpPr txBox="1"/>
          <p:nvPr/>
        </p:nvSpPr>
        <p:spPr>
          <a:xfrm>
            <a:off x="802906" y="1579514"/>
            <a:ext cx="6327757" cy="369332"/>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Lato" panose="020B0604020202020204"/>
              </a:rPr>
              <a:t>Summarization pipeline with BIGBIRD </a:t>
            </a:r>
          </a:p>
        </p:txBody>
      </p:sp>
      <p:sp>
        <p:nvSpPr>
          <p:cNvPr id="9" name="TextBox 8">
            <a:extLst>
              <a:ext uri="{FF2B5EF4-FFF2-40B4-BE49-F238E27FC236}">
                <a16:creationId xmlns:a16="http://schemas.microsoft.com/office/drawing/2014/main" id="{2DFB894E-69BA-4199-9CF9-A1D7F13AB99A}"/>
              </a:ext>
            </a:extLst>
          </p:cNvPr>
          <p:cNvSpPr txBox="1"/>
          <p:nvPr/>
        </p:nvSpPr>
        <p:spPr>
          <a:xfrm>
            <a:off x="802905" y="3677042"/>
            <a:ext cx="6327757" cy="369332"/>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Lato" panose="020B0604020202020204"/>
              </a:rPr>
              <a:t>Summarization pipeline with Extraction Layer &amp;  BIGBIRD </a:t>
            </a:r>
          </a:p>
        </p:txBody>
      </p:sp>
      <p:pic>
        <p:nvPicPr>
          <p:cNvPr id="11" name="Picture 10">
            <a:extLst>
              <a:ext uri="{FF2B5EF4-FFF2-40B4-BE49-F238E27FC236}">
                <a16:creationId xmlns:a16="http://schemas.microsoft.com/office/drawing/2014/main" id="{E268A5BD-6E1C-4977-BB02-C92BD6696DF4}"/>
              </a:ext>
            </a:extLst>
          </p:cNvPr>
          <p:cNvPicPr>
            <a:picLocks noChangeAspect="1"/>
          </p:cNvPicPr>
          <p:nvPr/>
        </p:nvPicPr>
        <p:blipFill>
          <a:blip r:embed="rId4"/>
          <a:stretch>
            <a:fillRect/>
          </a:stretch>
        </p:blipFill>
        <p:spPr>
          <a:xfrm>
            <a:off x="1068880" y="4304595"/>
            <a:ext cx="3959207" cy="1071090"/>
          </a:xfrm>
          <a:prstGeom prst="rect">
            <a:avLst/>
          </a:prstGeom>
        </p:spPr>
      </p:pic>
      <p:pic>
        <p:nvPicPr>
          <p:cNvPr id="13" name="Picture 12">
            <a:extLst>
              <a:ext uri="{FF2B5EF4-FFF2-40B4-BE49-F238E27FC236}">
                <a16:creationId xmlns:a16="http://schemas.microsoft.com/office/drawing/2014/main" id="{897826BB-7DDA-4516-9843-575BA3453D19}"/>
              </a:ext>
            </a:extLst>
          </p:cNvPr>
          <p:cNvPicPr>
            <a:picLocks noChangeAspect="1"/>
          </p:cNvPicPr>
          <p:nvPr/>
        </p:nvPicPr>
        <p:blipFill rotWithShape="1">
          <a:blip r:embed="rId5"/>
          <a:srcRect b="23363"/>
          <a:stretch/>
        </p:blipFill>
        <p:spPr>
          <a:xfrm>
            <a:off x="6096000" y="4129334"/>
            <a:ext cx="4283440" cy="1209159"/>
          </a:xfrm>
          <a:prstGeom prst="rect">
            <a:avLst/>
          </a:prstGeom>
        </p:spPr>
      </p:pic>
      <p:sp>
        <p:nvSpPr>
          <p:cNvPr id="14" name="TextBox 13">
            <a:extLst>
              <a:ext uri="{FF2B5EF4-FFF2-40B4-BE49-F238E27FC236}">
                <a16:creationId xmlns:a16="http://schemas.microsoft.com/office/drawing/2014/main" id="{95A695D6-7A83-4DDF-9F1D-DF0F751DF80A}"/>
              </a:ext>
            </a:extLst>
          </p:cNvPr>
          <p:cNvSpPr txBox="1"/>
          <p:nvPr/>
        </p:nvSpPr>
        <p:spPr>
          <a:xfrm>
            <a:off x="1403999" y="3247318"/>
            <a:ext cx="3735849" cy="338554"/>
          </a:xfrm>
          <a:prstGeom prst="rect">
            <a:avLst/>
          </a:prstGeom>
          <a:noFill/>
        </p:spPr>
        <p:txBody>
          <a:bodyPr wrap="square" rtlCol="0">
            <a:spAutoFit/>
          </a:bodyPr>
          <a:lstStyle/>
          <a:p>
            <a:r>
              <a:rPr lang="en-IN" sz="1600" i="1" dirty="0">
                <a:latin typeface="Lato" panose="020B0604020202020204"/>
              </a:rPr>
              <a:t>Short Articles (word count&lt;2000)</a:t>
            </a:r>
          </a:p>
        </p:txBody>
      </p:sp>
      <p:sp>
        <p:nvSpPr>
          <p:cNvPr id="15" name="TextBox 14">
            <a:extLst>
              <a:ext uri="{FF2B5EF4-FFF2-40B4-BE49-F238E27FC236}">
                <a16:creationId xmlns:a16="http://schemas.microsoft.com/office/drawing/2014/main" id="{34F2A239-AFD0-4E7E-AFFC-1E602A9ABE59}"/>
              </a:ext>
            </a:extLst>
          </p:cNvPr>
          <p:cNvSpPr txBox="1"/>
          <p:nvPr/>
        </p:nvSpPr>
        <p:spPr>
          <a:xfrm>
            <a:off x="6822318" y="3199705"/>
            <a:ext cx="3735849" cy="338554"/>
          </a:xfrm>
          <a:prstGeom prst="rect">
            <a:avLst/>
          </a:prstGeom>
          <a:noFill/>
        </p:spPr>
        <p:txBody>
          <a:bodyPr wrap="square" rtlCol="0">
            <a:spAutoFit/>
          </a:bodyPr>
          <a:lstStyle/>
          <a:p>
            <a:r>
              <a:rPr lang="en-IN" sz="1600" i="1" dirty="0">
                <a:latin typeface="Lato" panose="020B0604020202020204"/>
              </a:rPr>
              <a:t>Long Articles(word count&gt;4000)</a:t>
            </a:r>
          </a:p>
        </p:txBody>
      </p:sp>
      <p:sp>
        <p:nvSpPr>
          <p:cNvPr id="16" name="TextBox 15">
            <a:extLst>
              <a:ext uri="{FF2B5EF4-FFF2-40B4-BE49-F238E27FC236}">
                <a16:creationId xmlns:a16="http://schemas.microsoft.com/office/drawing/2014/main" id="{34599170-E35F-4303-BF06-D0529162470B}"/>
              </a:ext>
            </a:extLst>
          </p:cNvPr>
          <p:cNvSpPr txBox="1"/>
          <p:nvPr/>
        </p:nvSpPr>
        <p:spPr>
          <a:xfrm>
            <a:off x="1404000" y="5454126"/>
            <a:ext cx="3735849" cy="338554"/>
          </a:xfrm>
          <a:prstGeom prst="rect">
            <a:avLst/>
          </a:prstGeom>
          <a:noFill/>
        </p:spPr>
        <p:txBody>
          <a:bodyPr wrap="square" rtlCol="0">
            <a:spAutoFit/>
          </a:bodyPr>
          <a:lstStyle/>
          <a:p>
            <a:r>
              <a:rPr lang="en-IN" sz="1600" i="1" dirty="0">
                <a:latin typeface="Lato" panose="020B0604020202020204"/>
              </a:rPr>
              <a:t>Short Articles (word count&lt;2000)</a:t>
            </a:r>
          </a:p>
        </p:txBody>
      </p:sp>
      <p:sp>
        <p:nvSpPr>
          <p:cNvPr id="17" name="TextBox 16">
            <a:extLst>
              <a:ext uri="{FF2B5EF4-FFF2-40B4-BE49-F238E27FC236}">
                <a16:creationId xmlns:a16="http://schemas.microsoft.com/office/drawing/2014/main" id="{8A2E38BC-6151-4C76-BA33-E12569D03364}"/>
              </a:ext>
            </a:extLst>
          </p:cNvPr>
          <p:cNvSpPr txBox="1"/>
          <p:nvPr/>
        </p:nvSpPr>
        <p:spPr>
          <a:xfrm>
            <a:off x="6563002" y="5377370"/>
            <a:ext cx="3735849" cy="338554"/>
          </a:xfrm>
          <a:prstGeom prst="rect">
            <a:avLst/>
          </a:prstGeom>
          <a:noFill/>
        </p:spPr>
        <p:txBody>
          <a:bodyPr wrap="square" rtlCol="0">
            <a:spAutoFit/>
          </a:bodyPr>
          <a:lstStyle/>
          <a:p>
            <a:r>
              <a:rPr lang="en-IN" sz="1600" i="1" dirty="0"/>
              <a:t>Long Articles(word count&gt;4000)</a:t>
            </a:r>
          </a:p>
        </p:txBody>
      </p:sp>
      <p:sp>
        <p:nvSpPr>
          <p:cNvPr id="3" name="TextBox 2">
            <a:extLst>
              <a:ext uri="{FF2B5EF4-FFF2-40B4-BE49-F238E27FC236}">
                <a16:creationId xmlns:a16="http://schemas.microsoft.com/office/drawing/2014/main" id="{C903993E-5C75-4117-9B62-B697137A2857}"/>
              </a:ext>
            </a:extLst>
          </p:cNvPr>
          <p:cNvSpPr txBox="1"/>
          <p:nvPr/>
        </p:nvSpPr>
        <p:spPr>
          <a:xfrm>
            <a:off x="949910" y="967666"/>
            <a:ext cx="8096436" cy="369332"/>
          </a:xfrm>
          <a:prstGeom prst="rect">
            <a:avLst/>
          </a:prstGeom>
          <a:noFill/>
        </p:spPr>
        <p:txBody>
          <a:bodyPr wrap="square" rtlCol="0">
            <a:spAutoFit/>
          </a:bodyPr>
          <a:lstStyle/>
          <a:p>
            <a:r>
              <a:rPr lang="en-IN" dirty="0"/>
              <a:t>Below is the maximum rouge scores attained on test dataset for the two models </a:t>
            </a:r>
          </a:p>
        </p:txBody>
      </p:sp>
      <p:sp>
        <p:nvSpPr>
          <p:cNvPr id="4" name="TextBox 3">
            <a:extLst>
              <a:ext uri="{FF2B5EF4-FFF2-40B4-BE49-F238E27FC236}">
                <a16:creationId xmlns:a16="http://schemas.microsoft.com/office/drawing/2014/main" id="{167BECCA-2A86-4C61-84A3-A26CCAA787B7}"/>
              </a:ext>
            </a:extLst>
          </p:cNvPr>
          <p:cNvSpPr txBox="1"/>
          <p:nvPr/>
        </p:nvSpPr>
        <p:spPr>
          <a:xfrm>
            <a:off x="949909" y="5983550"/>
            <a:ext cx="8424909" cy="369332"/>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Lato" panose="020B0604020202020204"/>
              </a:rPr>
              <a:t>BIGBIRD standalone performs better than the BIGBIRD with extractive layer</a:t>
            </a:r>
          </a:p>
        </p:txBody>
      </p:sp>
    </p:spTree>
    <p:extLst>
      <p:ext uri="{BB962C8B-B14F-4D97-AF65-F5344CB8AC3E}">
        <p14:creationId xmlns:p14="http://schemas.microsoft.com/office/powerpoint/2010/main" val="973362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55"/>
            <a:ext cx="10515600" cy="1325563"/>
          </a:xfrm>
        </p:spPr>
        <p:txBody>
          <a:bodyPr>
            <a:normAutofit/>
          </a:bodyPr>
          <a:lstStyle/>
          <a:p>
            <a:pPr algn="ctr"/>
            <a:r>
              <a:rPr lang="en-GB" sz="3600" b="1" dirty="0">
                <a:solidFill>
                  <a:srgbClr val="EF413D"/>
                </a:solidFill>
                <a:latin typeface="Lato" panose="020B0604020202020204" charset="0"/>
              </a:rPr>
              <a:t>CONCLUSIONS AND DISCUSSION</a:t>
            </a:r>
          </a:p>
        </p:txBody>
      </p:sp>
      <p:sp>
        <p:nvSpPr>
          <p:cNvPr id="3" name="Content Placeholder 2"/>
          <p:cNvSpPr>
            <a:spLocks noGrp="1"/>
          </p:cNvSpPr>
          <p:nvPr>
            <p:ph idx="1"/>
          </p:nvPr>
        </p:nvSpPr>
        <p:spPr>
          <a:xfrm>
            <a:off x="838200" y="1593613"/>
            <a:ext cx="10515600" cy="4351338"/>
          </a:xfrm>
        </p:spPr>
        <p:txBody>
          <a:bodyPr/>
          <a:lstStyle/>
          <a:p>
            <a:r>
              <a:rPr lang="en-US" sz="2000" dirty="0">
                <a:latin typeface="Lato" panose="020B0604020202020204" charset="0"/>
              </a:rPr>
              <a:t>BIGBIRD outperforms the task of automatic summarization on CORD-19 dataset</a:t>
            </a:r>
          </a:p>
          <a:p>
            <a:r>
              <a:rPr lang="en-US" sz="2000" dirty="0">
                <a:latin typeface="Lato" panose="020B0604020202020204" charset="0"/>
              </a:rPr>
              <a:t>The quality of the summary generated is good and covers the context specified in ground truth summaries in majority of the samples</a:t>
            </a:r>
          </a:p>
          <a:p>
            <a:r>
              <a:rPr lang="en-US" sz="2000" dirty="0">
                <a:latin typeface="Lato" panose="020B0604020202020204" charset="0"/>
              </a:rPr>
              <a:t>The quality of summarization is impacted </a:t>
            </a:r>
            <a:r>
              <a:rPr lang="en-IN" sz="2000" dirty="0">
                <a:latin typeface="Lato" panose="020B0604020202020204" charset="0"/>
              </a:rPr>
              <a:t>when article context is dominated by numerical analysis.</a:t>
            </a:r>
            <a:endParaRPr lang="en-GB" sz="2000" dirty="0">
              <a:latin typeface="Lato" panose="020B0604020202020204" charset="0"/>
            </a:endParaRPr>
          </a:p>
          <a:p>
            <a:r>
              <a:rPr lang="en-US" sz="2000" dirty="0">
                <a:latin typeface="Lato" panose="020B0604020202020204" charset="0"/>
              </a:rPr>
              <a:t>The extraction layer is not boosting the performance of summarization on the contrary it is reducing the performance when compared to BIGBIRD standalone summarization pipeline.</a:t>
            </a:r>
            <a:endParaRPr lang="en-GB" sz="2000" dirty="0">
              <a:latin typeface="Lato" panose="020B0604020202020204" charset="0"/>
            </a:endParaRPr>
          </a:p>
          <a:p>
            <a:r>
              <a:rPr lang="en-GB" sz="2000" dirty="0">
                <a:latin typeface="Lato" panose="020B0604020202020204" charset="0"/>
              </a:rPr>
              <a:t>The performance of BIGBIRD ensemble with extraction layer starts improving when the article length exceeds 4500 and becomes comparable to that of BIGBIRD standalone pipeline.</a:t>
            </a:r>
          </a:p>
        </p:txBody>
      </p:sp>
    </p:spTree>
    <p:extLst>
      <p:ext uri="{BB962C8B-B14F-4D97-AF65-F5344CB8AC3E}">
        <p14:creationId xmlns:p14="http://schemas.microsoft.com/office/powerpoint/2010/main" val="2624202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normAutofit/>
          </a:bodyPr>
          <a:lstStyle/>
          <a:p>
            <a:pPr algn="ctr"/>
            <a:r>
              <a:rPr lang="en-GB" sz="3600" b="1" dirty="0">
                <a:solidFill>
                  <a:srgbClr val="EF413D"/>
                </a:solidFill>
                <a:latin typeface="Lato" panose="020B0604020202020204" charset="0"/>
              </a:rPr>
              <a:t>CONTRIBUTIONS</a:t>
            </a:r>
          </a:p>
        </p:txBody>
      </p:sp>
      <p:sp>
        <p:nvSpPr>
          <p:cNvPr id="3" name="Content Placeholder 2"/>
          <p:cNvSpPr>
            <a:spLocks noGrp="1"/>
          </p:cNvSpPr>
          <p:nvPr>
            <p:ph idx="1"/>
          </p:nvPr>
        </p:nvSpPr>
        <p:spPr>
          <a:xfrm>
            <a:off x="838200" y="1593613"/>
            <a:ext cx="10515600" cy="4351338"/>
          </a:xfrm>
        </p:spPr>
        <p:txBody>
          <a:bodyPr/>
          <a:lstStyle/>
          <a:p>
            <a:r>
              <a:rPr lang="en-US" sz="2400" dirty="0">
                <a:latin typeface="Lato" panose="020B0604020202020204" charset="0"/>
              </a:rPr>
              <a:t>This research has proved the BIGBIRD is an efficient model for difficult NLP tasks such as summarization especially in research community. This study has proved that BIGBIRD can perform independently and still outperform the contemporary transformers in the biomedical domain.</a:t>
            </a:r>
            <a:endParaRPr lang="en-GB" sz="2400" dirty="0">
              <a:latin typeface="Lato" panose="020B0604020202020204" charset="0"/>
            </a:endParaRPr>
          </a:p>
          <a:p>
            <a:r>
              <a:rPr lang="en-US" sz="2400" dirty="0">
                <a:latin typeface="Lato" panose="020B0604020202020204" charset="0"/>
              </a:rPr>
              <a:t>This also sets the stage for leveraging BIGBIRD’s capacity for other NLP tasks in the current coronavirus pandemic such as Q&amp;A and information retrieval system.</a:t>
            </a:r>
          </a:p>
          <a:p>
            <a:r>
              <a:rPr lang="en-US" sz="2400" dirty="0">
                <a:latin typeface="Lato" panose="020B0604020202020204" charset="0"/>
              </a:rPr>
              <a:t>This research is intended to help the medical research community to keep up with the rapidly growing coronavirus literature and draw insights in a short turnaround time to fight the pandemic</a:t>
            </a:r>
          </a:p>
          <a:p>
            <a:endParaRPr lang="en-GB" dirty="0"/>
          </a:p>
        </p:txBody>
      </p:sp>
    </p:spTree>
    <p:extLst>
      <p:ext uri="{BB962C8B-B14F-4D97-AF65-F5344CB8AC3E}">
        <p14:creationId xmlns:p14="http://schemas.microsoft.com/office/powerpoint/2010/main" val="1625192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48"/>
            <a:ext cx="10515600" cy="1325563"/>
          </a:xfrm>
        </p:spPr>
        <p:txBody>
          <a:bodyPr>
            <a:normAutofit/>
          </a:bodyPr>
          <a:lstStyle/>
          <a:p>
            <a:pPr algn="ctr"/>
            <a:r>
              <a:rPr lang="en-GB" sz="3600" b="1" dirty="0">
                <a:solidFill>
                  <a:srgbClr val="EF413D"/>
                </a:solidFill>
                <a:latin typeface="Lato" panose="020B0604020202020204" charset="0"/>
              </a:rPr>
              <a:t>FUTURE WORK</a:t>
            </a:r>
          </a:p>
        </p:txBody>
      </p:sp>
      <p:sp>
        <p:nvSpPr>
          <p:cNvPr id="3" name="Content Placeholder 2"/>
          <p:cNvSpPr>
            <a:spLocks noGrp="1"/>
          </p:cNvSpPr>
          <p:nvPr>
            <p:ph idx="1"/>
          </p:nvPr>
        </p:nvSpPr>
        <p:spPr>
          <a:xfrm>
            <a:off x="838200" y="1579966"/>
            <a:ext cx="10515600" cy="4351338"/>
          </a:xfrm>
        </p:spPr>
        <p:txBody>
          <a:bodyPr>
            <a:normAutofit/>
          </a:bodyPr>
          <a:lstStyle/>
          <a:p>
            <a:r>
              <a:rPr lang="en-US" sz="2000" dirty="0">
                <a:latin typeface="Lato" panose="020B0604020202020204" charset="0"/>
              </a:rPr>
              <a:t>BIGBIRD when trained to a greater number of epochs can further improve the performance</a:t>
            </a:r>
            <a:endParaRPr lang="en-GB" sz="2000" dirty="0">
              <a:latin typeface="Lato" panose="020B0604020202020204" charset="0"/>
            </a:endParaRPr>
          </a:p>
          <a:p>
            <a:r>
              <a:rPr lang="en-US" sz="2000" dirty="0">
                <a:latin typeface="Lato" panose="020B0604020202020204" charset="0"/>
              </a:rPr>
              <a:t>The evaluation of abstract summary requires more exploration as ROUGE scores do not always reflect the quality of generated summaries.</a:t>
            </a:r>
          </a:p>
          <a:p>
            <a:r>
              <a:rPr lang="en-US" sz="2000" dirty="0">
                <a:latin typeface="Lato" panose="020B0604020202020204" charset="0"/>
              </a:rPr>
              <a:t>The BIGBIRD ensemble with extraction layer can be leveraged for documents that are excessively long. The extraction layer can reduce the document to 5000 words and this can be used as input to BIGBIRD summarization model. More experiments are needed to ascertain the performance.</a:t>
            </a:r>
            <a:endParaRPr lang="en-GB" sz="2000" dirty="0">
              <a:latin typeface="Lato" panose="020B0604020202020204" charset="0"/>
            </a:endParaRPr>
          </a:p>
        </p:txBody>
      </p:sp>
    </p:spTree>
    <p:extLst>
      <p:ext uri="{BB962C8B-B14F-4D97-AF65-F5344CB8AC3E}">
        <p14:creationId xmlns:p14="http://schemas.microsoft.com/office/powerpoint/2010/main" val="2758986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572</TotalTime>
  <Words>621</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Courier New</vt:lpstr>
      <vt:lpstr>Lato</vt:lpstr>
      <vt:lpstr>Office Theme</vt:lpstr>
      <vt:lpstr>  AUTOMATIC TEXT SUMMARIZATION OF COVID-19 RESEARCH ARTICLES USING SPARSE ATTENTION BASED TRANSFORMER - BIGBIRD</vt:lpstr>
      <vt:lpstr>MOTIVATION AND BACKGROUND</vt:lpstr>
      <vt:lpstr>RESEARCH QUESTION</vt:lpstr>
      <vt:lpstr>METHODS</vt:lpstr>
      <vt:lpstr>PowerPoint Presentation</vt:lpstr>
      <vt:lpstr>RESULTS </vt:lpstr>
      <vt:lpstr>CONCLUSIONS AND DISCUSSION</vt:lpstr>
      <vt:lpstr>CONTRIBUTIONS</vt:lpstr>
      <vt:lpstr>FUTURE WORK</vt:lpstr>
    </vt:vector>
  </TitlesOfParts>
  <Company>Liverpool John Moores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 understanding of the death in children with in malaria</dc:title>
  <dc:creator>Czanner, Gabriela</dc:creator>
  <cp:lastModifiedBy>Nisha</cp:lastModifiedBy>
  <cp:revision>43</cp:revision>
  <dcterms:created xsi:type="dcterms:W3CDTF">2019-03-28T12:42:47Z</dcterms:created>
  <dcterms:modified xsi:type="dcterms:W3CDTF">2021-06-20T14:34:16Z</dcterms:modified>
</cp:coreProperties>
</file>