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ca7293f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ca7293f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ca7293f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ca7293f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ca7293f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ca7293f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ca7293f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ca7293f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ca7293f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ca7293f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ca7293f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ca7293f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ca7293f3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ca7293f3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ca7293f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ca7293f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Strengthening Your Cybersecurity Knowledge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Empowering You for a Secure Digital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Password Security Best Practices</a:t>
            </a:r>
            <a:endParaRPr/>
          </a:p>
        </p:txBody>
      </p:sp>
      <p:sp>
        <p:nvSpPr>
          <p:cNvPr id="70" name="Google Shape;70;p14"/>
          <p:cNvSpPr txBox="1"/>
          <p:nvPr>
            <p:ph idx="1" type="body"/>
          </p:nvPr>
        </p:nvSpPr>
        <p:spPr>
          <a:xfrm>
            <a:off x="387900" y="1615299"/>
            <a:ext cx="8368200" cy="3078900"/>
          </a:xfrm>
          <a:prstGeom prst="rect">
            <a:avLst/>
          </a:prstGeom>
        </p:spPr>
        <p:txBody>
          <a:bodyPr anchorCtr="0" anchor="t" bIns="91425" lIns="91425" spcFirstLastPara="1" rIns="91425" wrap="square" tIns="91425">
            <a:noAutofit/>
          </a:bodyPr>
          <a:lstStyle/>
          <a:p>
            <a:pPr indent="-344805" lvl="0" marL="457200" rtl="0" algn="l">
              <a:lnSpc>
                <a:spcPct val="95000"/>
              </a:lnSpc>
              <a:spcBef>
                <a:spcPts val="0"/>
              </a:spcBef>
              <a:spcAft>
                <a:spcPts val="0"/>
              </a:spcAft>
              <a:buSzPts val="1830"/>
              <a:buChar char="●"/>
            </a:pPr>
            <a:r>
              <a:rPr lang="en" sz="1829"/>
              <a:t>Use strong, complex passwords.</a:t>
            </a:r>
            <a:endParaRPr sz="1829"/>
          </a:p>
          <a:p>
            <a:pPr indent="0" lvl="0" marL="457200" rtl="0" algn="l">
              <a:lnSpc>
                <a:spcPct val="95000"/>
              </a:lnSpc>
              <a:spcBef>
                <a:spcPts val="1200"/>
              </a:spcBef>
              <a:spcAft>
                <a:spcPts val="0"/>
              </a:spcAft>
              <a:buSzPts val="935"/>
              <a:buNone/>
            </a:pPr>
            <a:r>
              <a:t/>
            </a:r>
            <a:endParaRPr sz="1829"/>
          </a:p>
          <a:p>
            <a:pPr indent="-344805" lvl="0" marL="457200" rtl="0" algn="l">
              <a:lnSpc>
                <a:spcPct val="95000"/>
              </a:lnSpc>
              <a:spcBef>
                <a:spcPts val="1200"/>
              </a:spcBef>
              <a:spcAft>
                <a:spcPts val="0"/>
              </a:spcAft>
              <a:buSzPts val="1830"/>
              <a:buChar char="●"/>
            </a:pPr>
            <a:r>
              <a:rPr lang="en" sz="1829"/>
              <a:t>Avoid common passwords and patterns.</a:t>
            </a:r>
            <a:endParaRPr sz="1829"/>
          </a:p>
          <a:p>
            <a:pPr indent="0" lvl="0" marL="457200" rtl="0" algn="l">
              <a:lnSpc>
                <a:spcPct val="95000"/>
              </a:lnSpc>
              <a:spcBef>
                <a:spcPts val="1200"/>
              </a:spcBef>
              <a:spcAft>
                <a:spcPts val="0"/>
              </a:spcAft>
              <a:buSzPts val="935"/>
              <a:buNone/>
            </a:pPr>
            <a:r>
              <a:t/>
            </a:r>
            <a:endParaRPr sz="1829"/>
          </a:p>
          <a:p>
            <a:pPr indent="-344805" lvl="0" marL="457200" rtl="0" algn="l">
              <a:lnSpc>
                <a:spcPct val="95000"/>
              </a:lnSpc>
              <a:spcBef>
                <a:spcPts val="1200"/>
              </a:spcBef>
              <a:spcAft>
                <a:spcPts val="0"/>
              </a:spcAft>
              <a:buSzPts val="1830"/>
              <a:buChar char="●"/>
            </a:pPr>
            <a:r>
              <a:rPr lang="en" sz="1829"/>
              <a:t>Change passwords regularly.</a:t>
            </a:r>
            <a:endParaRPr sz="1829"/>
          </a:p>
          <a:p>
            <a:pPr indent="0" lvl="0" marL="457200" rtl="0" algn="l">
              <a:lnSpc>
                <a:spcPct val="95000"/>
              </a:lnSpc>
              <a:spcBef>
                <a:spcPts val="1200"/>
              </a:spcBef>
              <a:spcAft>
                <a:spcPts val="0"/>
              </a:spcAft>
              <a:buSzPts val="935"/>
              <a:buNone/>
            </a:pPr>
            <a:r>
              <a:t/>
            </a:r>
            <a:endParaRPr sz="1829"/>
          </a:p>
          <a:p>
            <a:pPr indent="-344805" lvl="0" marL="457200" rtl="0" algn="l">
              <a:lnSpc>
                <a:spcPct val="95000"/>
              </a:lnSpc>
              <a:spcBef>
                <a:spcPts val="1200"/>
              </a:spcBef>
              <a:spcAft>
                <a:spcPts val="0"/>
              </a:spcAft>
              <a:buSzPts val="1830"/>
              <a:buChar char="●"/>
            </a:pPr>
            <a:r>
              <a:rPr lang="en" sz="1829"/>
              <a:t>Don't share passwords with others.</a:t>
            </a:r>
            <a:endParaRPr sz="1829"/>
          </a:p>
          <a:p>
            <a:pPr indent="0" lvl="0" marL="0" rtl="0" algn="l">
              <a:lnSpc>
                <a:spcPct val="95000"/>
              </a:lnSpc>
              <a:spcBef>
                <a:spcPts val="1200"/>
              </a:spcBef>
              <a:spcAft>
                <a:spcPts val="1200"/>
              </a:spcAft>
              <a:buSzPts val="935"/>
              <a:buNone/>
            </a:pPr>
            <a:r>
              <a:t/>
            </a:r>
            <a:endParaRPr sz="18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Enhancing Security with 2FA</a:t>
            </a:r>
            <a:endParaRPr/>
          </a:p>
        </p:txBody>
      </p:sp>
      <p:sp>
        <p:nvSpPr>
          <p:cNvPr id="76" name="Google Shape;76;p15"/>
          <p:cNvSpPr txBox="1"/>
          <p:nvPr>
            <p:ph idx="1" type="body"/>
          </p:nvPr>
        </p:nvSpPr>
        <p:spPr>
          <a:xfrm>
            <a:off x="387900" y="1489825"/>
            <a:ext cx="8368200" cy="417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Two-Factor Authentication (2FA) is an additional layer of security that ensures people trying to gain access to an online account are who they say they are. It requires two different authentication factors.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Examples of 2FA Methods:</a:t>
            </a:r>
            <a:endParaRPr/>
          </a:p>
          <a:p>
            <a:pPr indent="-317500" lvl="1" marL="914400" rtl="0" algn="l">
              <a:spcBef>
                <a:spcPts val="0"/>
              </a:spcBef>
              <a:spcAft>
                <a:spcPts val="0"/>
              </a:spcAft>
              <a:buSzPts val="1400"/>
              <a:buChar char="○"/>
            </a:pPr>
            <a:r>
              <a:rPr lang="en"/>
              <a:t>SMS Codes: </a:t>
            </a:r>
            <a:endParaRPr/>
          </a:p>
          <a:p>
            <a:pPr indent="-317500" lvl="1" marL="914400" rtl="0" algn="l">
              <a:spcBef>
                <a:spcPts val="0"/>
              </a:spcBef>
              <a:spcAft>
                <a:spcPts val="0"/>
              </a:spcAft>
              <a:buSzPts val="1400"/>
              <a:buChar char="○"/>
            </a:pPr>
            <a:r>
              <a:rPr lang="en"/>
              <a:t>Authenticator Apps: </a:t>
            </a:r>
            <a:endParaRPr/>
          </a:p>
          <a:p>
            <a:pPr indent="-317500" lvl="1" marL="914400" rtl="0" algn="l">
              <a:spcBef>
                <a:spcPts val="0"/>
              </a:spcBef>
              <a:spcAft>
                <a:spcPts val="0"/>
              </a:spcAft>
              <a:buSzPts val="1400"/>
              <a:buChar char="○"/>
            </a:pPr>
            <a:r>
              <a:rPr lang="en"/>
              <a:t>Hardware Tokens</a:t>
            </a:r>
            <a:endParaRPr/>
          </a:p>
          <a:p>
            <a:pPr indent="-317500" lvl="1" marL="914400" rtl="0" algn="l">
              <a:spcBef>
                <a:spcPts val="0"/>
              </a:spcBef>
              <a:spcAft>
                <a:spcPts val="0"/>
              </a:spcAft>
              <a:buSzPts val="1400"/>
              <a:buChar char="○"/>
            </a:pPr>
            <a:r>
              <a:rPr lang="en"/>
              <a:t>Biometrics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Password Management Tips</a:t>
            </a:r>
            <a:endParaRPr/>
          </a:p>
        </p:txBody>
      </p:sp>
      <p:sp>
        <p:nvSpPr>
          <p:cNvPr id="82" name="Google Shape;82;p16"/>
          <p:cNvSpPr txBox="1"/>
          <p:nvPr>
            <p:ph idx="1" type="body"/>
          </p:nvPr>
        </p:nvSpPr>
        <p:spPr>
          <a:xfrm>
            <a:off x="387900" y="1489825"/>
            <a:ext cx="8368200" cy="36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a password manager.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Keep a backup of important passwords.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Never store passwords in plain text.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Consider a secure recovery process.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Malware and Its Threats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Malware is a type of malicious software that is designed to infiltrate a device without the user's knowledge. Malware can cause damage or disruption to a system, steal data, or gain unauthorized access to a network.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Malware is typically delivered over a network. It can come in many variants, including:  </a:t>
            </a:r>
            <a:r>
              <a:rPr lang="en"/>
              <a:t> Adware, Spyware, Viruses, Botnets, Trojans, Worms, Rootkits, Ransomware.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Safeguarding Your Systems</a:t>
            </a:r>
            <a:endParaRPr/>
          </a:p>
        </p:txBody>
      </p:sp>
      <p:sp>
        <p:nvSpPr>
          <p:cNvPr id="94" name="Google Shape;94;p18"/>
          <p:cNvSpPr txBox="1"/>
          <p:nvPr>
            <p:ph idx="1" type="body"/>
          </p:nvPr>
        </p:nvSpPr>
        <p:spPr>
          <a:xfrm>
            <a:off x="387900" y="1564349"/>
            <a:ext cx="8368200" cy="30789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Keep software and antivirus programs up to date.</a:t>
            </a:r>
            <a:endParaRPr/>
          </a:p>
          <a:p>
            <a:pPr indent="-342900" lvl="0" marL="457200" rtl="0" algn="l">
              <a:lnSpc>
                <a:spcPct val="200000"/>
              </a:lnSpc>
              <a:spcBef>
                <a:spcPts val="0"/>
              </a:spcBef>
              <a:spcAft>
                <a:spcPts val="0"/>
              </a:spcAft>
              <a:buSzPts val="1800"/>
              <a:buChar char="●"/>
            </a:pPr>
            <a:r>
              <a:rPr lang="en"/>
              <a:t>Don't download files from untrusted sources.</a:t>
            </a:r>
            <a:endParaRPr/>
          </a:p>
          <a:p>
            <a:pPr indent="-342900" lvl="0" marL="457200" rtl="0" algn="l">
              <a:lnSpc>
                <a:spcPct val="200000"/>
              </a:lnSpc>
              <a:spcBef>
                <a:spcPts val="0"/>
              </a:spcBef>
              <a:spcAft>
                <a:spcPts val="0"/>
              </a:spcAft>
              <a:buSzPts val="1800"/>
              <a:buChar char="●"/>
            </a:pPr>
            <a:r>
              <a:rPr lang="en"/>
              <a:t>Be cautious with email attachments.</a:t>
            </a:r>
            <a:endParaRPr/>
          </a:p>
          <a:p>
            <a:pPr indent="-342900" lvl="0" marL="457200" rtl="0" algn="l">
              <a:lnSpc>
                <a:spcPct val="200000"/>
              </a:lnSpc>
              <a:spcBef>
                <a:spcPts val="0"/>
              </a:spcBef>
              <a:spcAft>
                <a:spcPts val="0"/>
              </a:spcAft>
              <a:buSzPts val="1800"/>
              <a:buChar char="●"/>
            </a:pPr>
            <a:r>
              <a:rPr lang="en"/>
              <a:t>Educate yourself on safe online behavior.</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Staying Safe While Browsing</a:t>
            </a:r>
            <a:endParaRPr/>
          </a:p>
        </p:txBody>
      </p:sp>
      <p:sp>
        <p:nvSpPr>
          <p:cNvPr id="100" name="Google Shape;100;p19"/>
          <p:cNvSpPr txBox="1"/>
          <p:nvPr>
            <p:ph idx="1" type="body"/>
          </p:nvPr>
        </p:nvSpPr>
        <p:spPr>
          <a:xfrm>
            <a:off x="387900" y="1642224"/>
            <a:ext cx="8368200" cy="30789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Verify website URLs.</a:t>
            </a:r>
            <a:endParaRPr/>
          </a:p>
          <a:p>
            <a:pPr indent="-342900" lvl="0" marL="457200" rtl="0" algn="l">
              <a:lnSpc>
                <a:spcPct val="200000"/>
              </a:lnSpc>
              <a:spcBef>
                <a:spcPts val="0"/>
              </a:spcBef>
              <a:spcAft>
                <a:spcPts val="0"/>
              </a:spcAft>
              <a:buSzPts val="1800"/>
              <a:buChar char="●"/>
            </a:pPr>
            <a:r>
              <a:rPr lang="en"/>
              <a:t>Use HTTPS for secure connections.</a:t>
            </a:r>
            <a:endParaRPr/>
          </a:p>
          <a:p>
            <a:pPr indent="-342900" lvl="0" marL="457200" rtl="0" algn="l">
              <a:lnSpc>
                <a:spcPct val="200000"/>
              </a:lnSpc>
              <a:spcBef>
                <a:spcPts val="0"/>
              </a:spcBef>
              <a:spcAft>
                <a:spcPts val="0"/>
              </a:spcAft>
              <a:buSzPts val="1800"/>
              <a:buChar char="●"/>
            </a:pPr>
            <a:r>
              <a:rPr lang="en"/>
              <a:t>Be cautious with public Wi-Fi.</a:t>
            </a:r>
            <a:endParaRPr/>
          </a:p>
          <a:p>
            <a:pPr indent="-342900" lvl="0" marL="457200" rtl="0" algn="l">
              <a:lnSpc>
                <a:spcPct val="200000"/>
              </a:lnSpc>
              <a:spcBef>
                <a:spcPts val="0"/>
              </a:spcBef>
              <a:spcAft>
                <a:spcPts val="0"/>
              </a:spcAft>
              <a:buSzPts val="1800"/>
              <a:buChar char="●"/>
            </a:pPr>
            <a:r>
              <a:rPr lang="en"/>
              <a:t>Don't click on suspicious links.</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Mobile Device Security</a:t>
            </a:r>
            <a:endParaRPr/>
          </a:p>
        </p:txBody>
      </p:sp>
      <p:sp>
        <p:nvSpPr>
          <p:cNvPr id="106" name="Google Shape;106;p20"/>
          <p:cNvSpPr txBox="1"/>
          <p:nvPr>
            <p:ph idx="1" type="body"/>
          </p:nvPr>
        </p:nvSpPr>
        <p:spPr>
          <a:xfrm>
            <a:off x="387900" y="1642224"/>
            <a:ext cx="8368200" cy="30789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Password-protect your mobile devices.</a:t>
            </a:r>
            <a:endParaRPr/>
          </a:p>
          <a:p>
            <a:pPr indent="-342900" lvl="0" marL="457200" rtl="0" algn="l">
              <a:lnSpc>
                <a:spcPct val="200000"/>
              </a:lnSpc>
              <a:spcBef>
                <a:spcPts val="0"/>
              </a:spcBef>
              <a:spcAft>
                <a:spcPts val="0"/>
              </a:spcAft>
              <a:buSzPts val="1800"/>
              <a:buChar char="●"/>
            </a:pPr>
            <a:r>
              <a:rPr lang="en"/>
              <a:t>Keep device software up to date.</a:t>
            </a:r>
            <a:endParaRPr/>
          </a:p>
          <a:p>
            <a:pPr indent="-342900" lvl="0" marL="457200" rtl="0" algn="l">
              <a:lnSpc>
                <a:spcPct val="200000"/>
              </a:lnSpc>
              <a:spcBef>
                <a:spcPts val="0"/>
              </a:spcBef>
              <a:spcAft>
                <a:spcPts val="0"/>
              </a:spcAft>
              <a:buSzPts val="1800"/>
              <a:buChar char="●"/>
            </a:pPr>
            <a:r>
              <a:rPr lang="en"/>
              <a:t>Install apps from trusted sources.</a:t>
            </a:r>
            <a:endParaRPr/>
          </a:p>
          <a:p>
            <a:pPr indent="-342900" lvl="0" marL="457200" rtl="0" algn="l">
              <a:lnSpc>
                <a:spcPct val="200000"/>
              </a:lnSpc>
              <a:spcBef>
                <a:spcPts val="0"/>
              </a:spcBef>
              <a:spcAft>
                <a:spcPts val="0"/>
              </a:spcAft>
              <a:buSzPts val="1800"/>
              <a:buChar char="●"/>
            </a:pPr>
            <a:r>
              <a:rPr lang="en"/>
              <a:t>Remote-wipe and locate features.</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12" name="Google Shape;112;p21"/>
          <p:cNvSpPr txBox="1"/>
          <p:nvPr>
            <p:ph idx="1" type="body"/>
          </p:nvPr>
        </p:nvSpPr>
        <p:spPr>
          <a:xfrm>
            <a:off x="387900" y="1489825"/>
            <a:ext cx="8368200" cy="324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Key Takeaways:</a:t>
            </a:r>
            <a:endParaRPr/>
          </a:p>
          <a:p>
            <a:pPr indent="-342900" lvl="0" marL="457200" rtl="0" algn="l">
              <a:spcBef>
                <a:spcPts val="1200"/>
              </a:spcBef>
              <a:spcAft>
                <a:spcPts val="0"/>
              </a:spcAft>
              <a:buSzPts val="1800"/>
              <a:buChar char="➔"/>
            </a:pPr>
            <a:r>
              <a:rPr lang="en"/>
              <a:t>Use strong, unique passwords and manage them securely.</a:t>
            </a:r>
            <a:endParaRPr/>
          </a:p>
          <a:p>
            <a:pPr indent="-342900" lvl="0" marL="457200" rtl="0" algn="l">
              <a:spcBef>
                <a:spcPts val="0"/>
              </a:spcBef>
              <a:spcAft>
                <a:spcPts val="0"/>
              </a:spcAft>
              <a:buSzPts val="1800"/>
              <a:buChar char="➔"/>
            </a:pPr>
            <a:r>
              <a:rPr lang="en"/>
              <a:t>Implement Two-Factor Authentication (2FA) for enhanced account security.</a:t>
            </a:r>
            <a:endParaRPr/>
          </a:p>
          <a:p>
            <a:pPr indent="-342900" lvl="0" marL="457200" rtl="0" algn="l">
              <a:spcBef>
                <a:spcPts val="0"/>
              </a:spcBef>
              <a:spcAft>
                <a:spcPts val="0"/>
              </a:spcAft>
              <a:buSzPts val="1800"/>
              <a:buChar char="➔"/>
            </a:pPr>
            <a:r>
              <a:rPr lang="en"/>
              <a:t>Stay vigilant against malware and practice safe web browsing.</a:t>
            </a:r>
            <a:endParaRPr/>
          </a:p>
          <a:p>
            <a:pPr indent="-342900" lvl="0" marL="457200" rtl="0" algn="l">
              <a:spcBef>
                <a:spcPts val="0"/>
              </a:spcBef>
              <a:spcAft>
                <a:spcPts val="0"/>
              </a:spcAft>
              <a:buSzPts val="1800"/>
              <a:buChar char="➔"/>
            </a:pPr>
            <a:r>
              <a:rPr lang="en"/>
              <a:t>Recognize and avoid malicious websites.</a:t>
            </a:r>
            <a:endParaRPr/>
          </a:p>
          <a:p>
            <a:pPr indent="-342900" lvl="0" marL="457200" rtl="0" algn="l">
              <a:spcBef>
                <a:spcPts val="0"/>
              </a:spcBef>
              <a:spcAft>
                <a:spcPts val="0"/>
              </a:spcAft>
              <a:buSzPts val="1800"/>
              <a:buChar char="➔"/>
            </a:pPr>
            <a:r>
              <a:rPr lang="en"/>
              <a:t>Secure your email communications with encryption.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appreciate your commitment to cybersecurity awareness. Stay safe and stay secure!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