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6"/>
  </p:notesMasterIdLst>
  <p:handoutMasterIdLst>
    <p:handoutMasterId r:id="rId7"/>
  </p:handoutMasterIdLst>
  <p:sldIdLst>
    <p:sldId id="362" r:id="rId2"/>
    <p:sldId id="363" r:id="rId3"/>
    <p:sldId id="365" r:id="rId4"/>
    <p:sldId id="366"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2" d="100"/>
          <a:sy n="62" d="100"/>
        </p:scale>
        <p:origin x="736" y="5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9/11/2022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9/11/2022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1"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Major Customers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Churn Time period</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Popular Sales Campaign</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F68C-29EA-4CB8-8381-BB39D61CB28E}"/>
              </a:ext>
            </a:extLst>
          </p:cNvPr>
          <p:cNvSpPr>
            <a:spLocks noGrp="1"/>
          </p:cNvSpPr>
          <p:nvPr>
            <p:ph type="title"/>
          </p:nvPr>
        </p:nvSpPr>
        <p:spPr/>
        <p:txBody>
          <a:bodyPr/>
          <a:lstStyle/>
          <a:p>
            <a:r>
              <a:rPr lang="en-US" dirty="0"/>
              <a:t>Major Customers</a:t>
            </a:r>
            <a:endParaRPr lang="en-IN" dirty="0"/>
          </a:p>
        </p:txBody>
      </p:sp>
      <p:sp>
        <p:nvSpPr>
          <p:cNvPr id="4" name="TextBox 3">
            <a:extLst>
              <a:ext uri="{FF2B5EF4-FFF2-40B4-BE49-F238E27FC236}">
                <a16:creationId xmlns:a16="http://schemas.microsoft.com/office/drawing/2014/main" id="{8680EF38-55C2-435B-BB42-1103CED685D6}"/>
              </a:ext>
            </a:extLst>
          </p:cNvPr>
          <p:cNvSpPr txBox="1"/>
          <p:nvPr/>
        </p:nvSpPr>
        <p:spPr>
          <a:xfrm>
            <a:off x="3811712" y="359597"/>
            <a:ext cx="7461606" cy="16358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There are customers that contribute majorly to the net profit</a:t>
            </a:r>
            <a:endParaRPr lang="en-US" dirty="0"/>
          </a:p>
          <a:p>
            <a:pPr marL="550800" marR="0" lvl="2" indent="-114399" algn="l" rtl="0">
              <a:lnSpc>
                <a:spcPct val="90000"/>
              </a:lnSpc>
              <a:spcBef>
                <a:spcPts val="0"/>
              </a:spcBef>
              <a:spcAft>
                <a:spcPts val="0"/>
              </a:spcAft>
              <a:buClr>
                <a:srgbClr val="28BA73"/>
              </a:buClr>
              <a:buSzPts val="1600"/>
              <a:buFont typeface="Trebuchet MS"/>
              <a:buNone/>
            </a:pPr>
            <a:endParaRPr lang="en-US" sz="1600" b="0" i="0" u="none" strike="noStrike" cap="none"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These customers should be given importance so as to retain them</a:t>
            </a:r>
            <a:endParaRPr lang="en-US" dirty="0"/>
          </a:p>
          <a:p>
            <a:pPr marL="550800" marR="0" lvl="2" indent="-114399" algn="l" rtl="0">
              <a:lnSpc>
                <a:spcPct val="90000"/>
              </a:lnSpc>
              <a:spcBef>
                <a:spcPts val="0"/>
              </a:spcBef>
              <a:spcAft>
                <a:spcPts val="0"/>
              </a:spcAft>
              <a:buClr>
                <a:srgbClr val="28BA73"/>
              </a:buClr>
              <a:buSzPts val="1600"/>
              <a:buFont typeface="Trebuchet MS"/>
              <a:buNone/>
            </a:pPr>
            <a:endParaRPr lang="en-US" sz="1600" b="0" i="0" u="none" strike="noStrike" cap="none"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List of customers:</a:t>
            </a:r>
          </a:p>
          <a:p>
            <a:pPr marL="107999" lvl="1" algn="l" rtl="0">
              <a:spcBef>
                <a:spcPts val="300"/>
              </a:spcBef>
              <a:spcAft>
                <a:spcPts val="0"/>
              </a:spcAft>
              <a:buClr>
                <a:srgbClr val="28BA73"/>
              </a:buClr>
              <a:buSzPts val="1600"/>
            </a:pPr>
            <a:endParaRPr lang="en-US" sz="1600" dirty="0">
              <a:solidFill>
                <a:schemeClr val="dk1"/>
              </a:solidFill>
              <a:latin typeface="Trebuchet MS"/>
              <a:ea typeface="Trebuchet MS"/>
              <a:cs typeface="Trebuchet MS"/>
              <a:sym typeface="Trebuchet MS"/>
            </a:endParaRPr>
          </a:p>
        </p:txBody>
      </p:sp>
      <p:pic>
        <p:nvPicPr>
          <p:cNvPr id="130050" name="Picture 2">
            <a:extLst>
              <a:ext uri="{FF2B5EF4-FFF2-40B4-BE49-F238E27FC236}">
                <a16:creationId xmlns:a16="http://schemas.microsoft.com/office/drawing/2014/main" id="{3C035565-4BB0-4CC5-800A-B38106C9C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169" b="3733"/>
          <a:stretch/>
        </p:blipFill>
        <p:spPr bwMode="auto">
          <a:xfrm>
            <a:off x="4316002" y="1882473"/>
            <a:ext cx="7088313" cy="397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215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4BF9-F0C1-4CEB-8A9A-088E7EA16CAD}"/>
              </a:ext>
            </a:extLst>
          </p:cNvPr>
          <p:cNvSpPr>
            <a:spLocks noGrp="1"/>
          </p:cNvSpPr>
          <p:nvPr>
            <p:ph type="title"/>
          </p:nvPr>
        </p:nvSpPr>
        <p:spPr>
          <a:xfrm>
            <a:off x="383420" y="4079295"/>
            <a:ext cx="2478638" cy="1314311"/>
          </a:xfrm>
        </p:spPr>
        <p:txBody>
          <a:bodyPr/>
          <a:lstStyle/>
          <a:p>
            <a:r>
              <a:rPr lang="en-US" dirty="0"/>
              <a:t>Churn Time period</a:t>
            </a:r>
            <a:endParaRPr lang="en-IN" dirty="0"/>
          </a:p>
        </p:txBody>
      </p:sp>
      <p:sp>
        <p:nvSpPr>
          <p:cNvPr id="5" name="TextBox 4">
            <a:extLst>
              <a:ext uri="{FF2B5EF4-FFF2-40B4-BE49-F238E27FC236}">
                <a16:creationId xmlns:a16="http://schemas.microsoft.com/office/drawing/2014/main" id="{9566CF17-2A10-4BE6-A4E7-7F452F8D3B9E}"/>
              </a:ext>
            </a:extLst>
          </p:cNvPr>
          <p:cNvSpPr txBox="1"/>
          <p:nvPr/>
        </p:nvSpPr>
        <p:spPr>
          <a:xfrm>
            <a:off x="5165332" y="1038396"/>
            <a:ext cx="6097712" cy="166045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lang="en-US"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Mostly customers are churning in 3 to 5 years of tenure</a:t>
            </a:r>
            <a:endParaRPr lang="en-US" dirty="0">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As prices are the concern the discount can be planned to be given during these years</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Tenure of most of the customers is from 3 to 6 years while churning rate is higher in 2</a:t>
            </a:r>
            <a:r>
              <a:rPr lang="en-US" sz="1600" baseline="30000" dirty="0">
                <a:solidFill>
                  <a:schemeClr val="dk1"/>
                </a:solidFill>
                <a:latin typeface="Trebuchet MS"/>
                <a:ea typeface="Trebuchet MS"/>
                <a:cs typeface="Trebuchet MS"/>
                <a:sym typeface="Trebuchet MS"/>
              </a:rPr>
              <a:t>nd</a:t>
            </a:r>
            <a:r>
              <a:rPr lang="en-US" sz="1600" dirty="0">
                <a:solidFill>
                  <a:schemeClr val="dk1"/>
                </a:solidFill>
                <a:latin typeface="Trebuchet MS"/>
                <a:ea typeface="Trebuchet MS"/>
                <a:cs typeface="Trebuchet MS"/>
                <a:sym typeface="Trebuchet MS"/>
              </a:rPr>
              <a:t> to 5</a:t>
            </a:r>
            <a:r>
              <a:rPr lang="en-US" sz="1600" baseline="30000" dirty="0">
                <a:solidFill>
                  <a:schemeClr val="dk1"/>
                </a:solidFill>
                <a:latin typeface="Trebuchet MS"/>
                <a:ea typeface="Trebuchet MS"/>
                <a:cs typeface="Trebuchet MS"/>
                <a:sym typeface="Trebuchet MS"/>
              </a:rPr>
              <a:t>th</a:t>
            </a:r>
            <a:r>
              <a:rPr lang="en-US" sz="1600" dirty="0">
                <a:solidFill>
                  <a:schemeClr val="dk1"/>
                </a:solidFill>
                <a:latin typeface="Trebuchet MS"/>
                <a:ea typeface="Trebuchet MS"/>
                <a:cs typeface="Trebuchet MS"/>
                <a:sym typeface="Trebuchet MS"/>
              </a:rPr>
              <a:t> year</a:t>
            </a:r>
          </a:p>
        </p:txBody>
      </p:sp>
      <p:pic>
        <p:nvPicPr>
          <p:cNvPr id="6" name="Picture 5">
            <a:extLst>
              <a:ext uri="{FF2B5EF4-FFF2-40B4-BE49-F238E27FC236}">
                <a16:creationId xmlns:a16="http://schemas.microsoft.com/office/drawing/2014/main" id="{81FE5E21-5411-42BD-9389-2969C0E0CF35}"/>
              </a:ext>
            </a:extLst>
          </p:cNvPr>
          <p:cNvPicPr>
            <a:picLocks noChangeAspect="1"/>
          </p:cNvPicPr>
          <p:nvPr/>
        </p:nvPicPr>
        <p:blipFill>
          <a:blip r:embed="rId2"/>
          <a:stretch>
            <a:fillRect/>
          </a:stretch>
        </p:blipFill>
        <p:spPr>
          <a:xfrm>
            <a:off x="135062" y="81662"/>
            <a:ext cx="4312251" cy="2978377"/>
          </a:xfrm>
          <a:prstGeom prst="rect">
            <a:avLst/>
          </a:prstGeom>
        </p:spPr>
      </p:pic>
      <p:pic>
        <p:nvPicPr>
          <p:cNvPr id="8" name="Picture 7">
            <a:extLst>
              <a:ext uri="{FF2B5EF4-FFF2-40B4-BE49-F238E27FC236}">
                <a16:creationId xmlns:a16="http://schemas.microsoft.com/office/drawing/2014/main" id="{2CC27842-00D1-4FA7-BFA2-9637D87DB957}"/>
              </a:ext>
            </a:extLst>
          </p:cNvPr>
          <p:cNvPicPr>
            <a:picLocks noChangeAspect="1"/>
          </p:cNvPicPr>
          <p:nvPr/>
        </p:nvPicPr>
        <p:blipFill>
          <a:blip r:embed="rId3"/>
          <a:stretch>
            <a:fillRect/>
          </a:stretch>
        </p:blipFill>
        <p:spPr>
          <a:xfrm>
            <a:off x="3179181" y="3085989"/>
            <a:ext cx="9233758" cy="3690349"/>
          </a:xfrm>
          <a:prstGeom prst="rect">
            <a:avLst/>
          </a:prstGeom>
        </p:spPr>
      </p:pic>
    </p:spTree>
    <p:extLst>
      <p:ext uri="{BB962C8B-B14F-4D97-AF65-F5344CB8AC3E}">
        <p14:creationId xmlns:p14="http://schemas.microsoft.com/office/powerpoint/2010/main" val="4091040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E6C5-9E00-4E34-83CF-DC96DE5BDD7F}"/>
              </a:ext>
            </a:extLst>
          </p:cNvPr>
          <p:cNvSpPr>
            <a:spLocks noGrp="1"/>
          </p:cNvSpPr>
          <p:nvPr>
            <p:ph type="title"/>
          </p:nvPr>
        </p:nvSpPr>
        <p:spPr/>
        <p:txBody>
          <a:bodyPr/>
          <a:lstStyle/>
          <a:p>
            <a:r>
              <a:rPr lang="en-US" dirty="0"/>
              <a:t>Popular Sales Campaign</a:t>
            </a:r>
            <a:endParaRPr lang="en-IN" dirty="0"/>
          </a:p>
        </p:txBody>
      </p:sp>
      <p:sp>
        <p:nvSpPr>
          <p:cNvPr id="4" name="TextBox 3">
            <a:extLst>
              <a:ext uri="{FF2B5EF4-FFF2-40B4-BE49-F238E27FC236}">
                <a16:creationId xmlns:a16="http://schemas.microsoft.com/office/drawing/2014/main" id="{C19A1083-C600-46EE-BE11-6BF5D3284DE5}"/>
              </a:ext>
            </a:extLst>
          </p:cNvPr>
          <p:cNvSpPr txBox="1"/>
          <p:nvPr/>
        </p:nvSpPr>
        <p:spPr>
          <a:xfrm>
            <a:off x="4887930" y="979900"/>
            <a:ext cx="6097712" cy="156504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marR="0" lvl="1" indent="0" algn="l" rtl="0">
              <a:lnSpc>
                <a:spcPct val="90000"/>
              </a:lnSpc>
              <a:spcBef>
                <a:spcPts val="0"/>
              </a:spcBef>
              <a:spcAft>
                <a:spcPts val="0"/>
              </a:spcAft>
              <a:buClr>
                <a:srgbClr val="28BA73"/>
              </a:buClr>
              <a:buSzPts val="1600"/>
              <a:buFont typeface="Arial"/>
              <a:buNone/>
            </a:pPr>
            <a:r>
              <a:rPr lang="en-US" sz="1800" dirty="0">
                <a:solidFill>
                  <a:schemeClr val="dk1"/>
                </a:solidFill>
                <a:latin typeface="Trebuchet MS"/>
                <a:ea typeface="Trebuchet MS"/>
                <a:cs typeface="Trebuchet MS"/>
                <a:sym typeface="Trebuchet MS"/>
              </a:rPr>
              <a:t>Situation</a:t>
            </a:r>
            <a:endParaRPr lang="en-US" dirty="0"/>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dk1"/>
                </a:solidFill>
                <a:latin typeface="Trebuchet MS"/>
                <a:sym typeface="Trebuchet MS"/>
              </a:rPr>
              <a:t>Mostly popular campaign is </a:t>
            </a:r>
            <a:r>
              <a:rPr lang="en-IN" sz="1800" b="1" i="0" u="none" strike="noStrike" dirty="0" err="1">
                <a:solidFill>
                  <a:srgbClr val="212121"/>
                </a:solidFill>
                <a:effectLst/>
                <a:latin typeface="Roboto" panose="02000000000000000000" pitchFamily="2" charset="0"/>
              </a:rPr>
              <a:t>lxidpiddsbxsbosboudacockeimpuepw</a:t>
            </a:r>
            <a:r>
              <a:rPr lang="en-IN" sz="1800" b="0" i="0" u="none" strike="noStrike" dirty="0">
                <a:solidFill>
                  <a:srgbClr val="212121"/>
                </a:solidFill>
                <a:effectLst/>
                <a:latin typeface="Roboto" panose="02000000000000000000" pitchFamily="2" charset="0"/>
              </a:rPr>
              <a:t> </a:t>
            </a:r>
            <a:endParaRPr lang="en-US" dirty="0">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dk1"/>
                </a:solidFill>
                <a:latin typeface="Trebuchet MS"/>
                <a:ea typeface="Trebuchet MS"/>
                <a:cs typeface="Trebuchet MS"/>
                <a:sym typeface="Trebuchet MS"/>
              </a:rPr>
              <a:t>It has attracted </a:t>
            </a:r>
            <a:r>
              <a:rPr lang="en-IN" sz="1800" b="0" i="0" u="none" strike="noStrike" dirty="0">
                <a:solidFill>
                  <a:srgbClr val="212121"/>
                </a:solidFill>
                <a:effectLst/>
                <a:latin typeface="Roboto" panose="02000000000000000000" pitchFamily="2" charset="0"/>
              </a:rPr>
              <a:t>6,155 current customers</a:t>
            </a:r>
            <a:endParaRPr lang="en-US" sz="1800"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solidFill>
                  <a:schemeClr val="dk1"/>
                </a:solidFill>
                <a:latin typeface="Trebuchet MS"/>
                <a:ea typeface="Trebuchet MS"/>
                <a:cs typeface="Trebuchet MS"/>
                <a:sym typeface="Trebuchet MS"/>
              </a:rPr>
              <a:t>The campaign should be used to bring more customers </a:t>
            </a:r>
          </a:p>
        </p:txBody>
      </p:sp>
      <p:pic>
        <p:nvPicPr>
          <p:cNvPr id="6" name="Picture 5">
            <a:extLst>
              <a:ext uri="{FF2B5EF4-FFF2-40B4-BE49-F238E27FC236}">
                <a16:creationId xmlns:a16="http://schemas.microsoft.com/office/drawing/2014/main" id="{753A89A8-A44B-47B7-B687-5D1010EE14F8}"/>
              </a:ext>
            </a:extLst>
          </p:cNvPr>
          <p:cNvPicPr>
            <a:picLocks noChangeAspect="1"/>
          </p:cNvPicPr>
          <p:nvPr/>
        </p:nvPicPr>
        <p:blipFill>
          <a:blip r:embed="rId2"/>
          <a:stretch>
            <a:fillRect/>
          </a:stretch>
        </p:blipFill>
        <p:spPr>
          <a:xfrm>
            <a:off x="4376178" y="3548115"/>
            <a:ext cx="6609464" cy="2436742"/>
          </a:xfrm>
          <a:prstGeom prst="rect">
            <a:avLst/>
          </a:prstGeom>
        </p:spPr>
      </p:pic>
    </p:spTree>
    <p:extLst>
      <p:ext uri="{BB962C8B-B14F-4D97-AF65-F5344CB8AC3E}">
        <p14:creationId xmlns:p14="http://schemas.microsoft.com/office/powerpoint/2010/main" val="2931281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125</Words>
  <Application>Microsoft Office PowerPoint</Application>
  <PresentationFormat>Widescreen</PresentationFormat>
  <Paragraphs>30</Paragraphs>
  <Slides>4</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ariant>
        <vt:lpstr>Custom Shows</vt:lpstr>
      </vt:variant>
      <vt:variant>
        <vt:i4>1</vt:i4>
      </vt:variant>
    </vt:vector>
  </HeadingPairs>
  <TitlesOfParts>
    <vt:vector size="10" baseType="lpstr">
      <vt:lpstr>Arial</vt:lpstr>
      <vt:lpstr>Roboto</vt:lpstr>
      <vt:lpstr>Trebuchet MS</vt:lpstr>
      <vt:lpstr>BCG Grid 16:9</vt:lpstr>
      <vt:lpstr>think-cell Slide</vt:lpstr>
      <vt:lpstr>Executive summary template</vt:lpstr>
      <vt:lpstr>Major Customers</vt:lpstr>
      <vt:lpstr>Churn Time period</vt:lpstr>
      <vt:lpstr>Popular Sales Campaign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Malviya, Nishi</cp:lastModifiedBy>
  <cp:revision>448</cp:revision>
  <cp:lastPrinted>2016-04-06T18:59:25Z</cp:lastPrinted>
  <dcterms:created xsi:type="dcterms:W3CDTF">2016-11-04T11:46:04Z</dcterms:created>
  <dcterms:modified xsi:type="dcterms:W3CDTF">2022-09-11T14:26:07Z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