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1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59219-EE29-44E0-B539-E4D1A71D7228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9A294-4055-4A50-95CD-A484F708F6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49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9A294-4055-4A50-95CD-A484F708F6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0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7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24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9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04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6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6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69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93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D522-C754-46CB-9FF0-9FEF66DA343E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7F96-46F8-41FC-ADB8-76581B806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hida-s.com/yg/tadami.pdf" TargetMode="External"/><Relationship Id="rId2" Type="http://schemas.openxmlformats.org/officeDocument/2006/relationships/hyperlink" Target="http://www.nishida-s.com/yg/tadami.ppt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bank.gsj.jp/geonavi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46" y="4149080"/>
            <a:ext cx="9144000" cy="1944216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2015</a:t>
            </a:r>
            <a:r>
              <a:rPr kumimoji="1" lang="ja-JP" altLang="en-US" dirty="0" smtClean="0">
                <a:solidFill>
                  <a:srgbClr val="0000FF"/>
                </a:solidFill>
              </a:rPr>
              <a:t>年</a:t>
            </a:r>
            <a:r>
              <a:rPr kumimoji="1" lang="en-US" altLang="ja-JP" dirty="0" smtClean="0">
                <a:solidFill>
                  <a:srgbClr val="0000FF"/>
                </a:solidFill>
              </a:rPr>
              <a:t>6</a:t>
            </a:r>
            <a:r>
              <a:rPr kumimoji="1" lang="ja-JP" altLang="en-US" dirty="0" smtClean="0">
                <a:solidFill>
                  <a:srgbClr val="0000FF"/>
                </a:solidFill>
              </a:rPr>
              <a:t>月</a:t>
            </a:r>
            <a:r>
              <a:rPr kumimoji="1" lang="en-US" altLang="ja-JP" dirty="0" smtClean="0">
                <a:solidFill>
                  <a:srgbClr val="0000FF"/>
                </a:solidFill>
              </a:rPr>
              <a:t>20</a:t>
            </a:r>
            <a:r>
              <a:rPr kumimoji="1" lang="ja-JP" altLang="en-US" dirty="0" smtClean="0">
                <a:solidFill>
                  <a:srgbClr val="0000FF"/>
                </a:solidFill>
              </a:rPr>
              <a:t>日～</a:t>
            </a:r>
            <a:r>
              <a:rPr kumimoji="1" lang="en-US" altLang="ja-JP" dirty="0" smtClean="0">
                <a:solidFill>
                  <a:srgbClr val="0000FF"/>
                </a:solidFill>
              </a:rPr>
              <a:t>21</a:t>
            </a:r>
            <a:r>
              <a:rPr kumimoji="1" lang="ja-JP" altLang="en-US" dirty="0" smtClean="0">
                <a:solidFill>
                  <a:srgbClr val="0000FF"/>
                </a:solidFill>
              </a:rPr>
              <a:t>日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endParaRPr lang="en-US" altLang="ja-JP" dirty="0">
              <a:solidFill>
                <a:srgbClr val="0000FF"/>
              </a:solidFill>
            </a:endParaRPr>
          </a:p>
          <a:p>
            <a:r>
              <a:rPr kumimoji="1" lang="ja-JP" altLang="en-US" dirty="0" smtClean="0">
                <a:solidFill>
                  <a:srgbClr val="0000FF"/>
                </a:solidFill>
              </a:rPr>
              <a:t>山の自然学研究会　　西田　進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260" y="1556792"/>
            <a:ext cx="91440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rgbClr val="FF0000"/>
                </a:solidFill>
              </a:rPr>
              <a:t>福島県</a:t>
            </a:r>
            <a:r>
              <a:rPr lang="ja-JP" altLang="en-US" dirty="0" smtClean="0">
                <a:solidFill>
                  <a:srgbClr val="FF0000"/>
                </a:solidFill>
              </a:rPr>
              <a:t>只見町</a:t>
            </a:r>
            <a:r>
              <a:rPr lang="ja-JP" altLang="en-US" dirty="0" smtClean="0">
                <a:solidFill>
                  <a:srgbClr val="FF0000"/>
                </a:solidFill>
              </a:rPr>
              <a:t>での講座と</a:t>
            </a:r>
            <a:r>
              <a:rPr lang="ja-JP" altLang="en-US" dirty="0" smtClean="0">
                <a:solidFill>
                  <a:srgbClr val="FF0000"/>
                </a:solidFill>
              </a:rPr>
              <a:t>観察会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　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en-US" altLang="ja-JP" sz="41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ja-JP" altLang="en-US" sz="4100" dirty="0" smtClean="0">
                <a:solidFill>
                  <a:srgbClr val="FF0000"/>
                </a:solidFill>
                <a:latin typeface="+mn-ea"/>
                <a:ea typeface="+mn-ea"/>
              </a:rPr>
              <a:t>参加報告</a:t>
            </a:r>
            <a:r>
              <a:rPr lang="en-US" altLang="ja-JP" sz="41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25591" y="1484784"/>
            <a:ext cx="9144000" cy="8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rgbClr val="FF0000"/>
                </a:solidFill>
              </a:rPr>
              <a:t>只見町での講座と観察会</a:t>
            </a:r>
            <a:endParaRPr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429239" y="4063173"/>
            <a:ext cx="6336703" cy="205222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b="1" dirty="0" smtClean="0">
                <a:solidFill>
                  <a:srgbClr val="0000FF"/>
                </a:solidFill>
              </a:rPr>
              <a:t>本資料は下記からご覧になれます</a:t>
            </a:r>
            <a:endParaRPr lang="en-US" altLang="ja-JP" sz="2000" b="1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ja-JP" sz="2000" dirty="0" smtClean="0">
              <a:solidFill>
                <a:srgbClr val="0000FF"/>
              </a:solidFill>
            </a:endParaRPr>
          </a:p>
          <a:p>
            <a:r>
              <a:rPr lang="en-US" altLang="ja-JP" sz="2000" dirty="0" smtClean="0">
                <a:solidFill>
                  <a:srgbClr val="0000FF"/>
                </a:solidFill>
              </a:rPr>
              <a:t>PowerPoint</a:t>
            </a:r>
            <a:r>
              <a:rPr lang="ja-JP" altLang="en-US" b="1" dirty="0">
                <a:solidFill>
                  <a:srgbClr val="0000FF"/>
                </a:solidFill>
              </a:rPr>
              <a:t>が</a:t>
            </a:r>
            <a:r>
              <a:rPr lang="ja-JP" altLang="en-US" b="1" dirty="0" smtClean="0">
                <a:solidFill>
                  <a:srgbClr val="0000FF"/>
                </a:solidFill>
              </a:rPr>
              <a:t>インストールされたパソコンの場合</a:t>
            </a:r>
            <a:endParaRPr lang="en-US" altLang="ja-JP" sz="2000" dirty="0">
              <a:solidFill>
                <a:srgbClr val="0000FF"/>
              </a:solidFill>
            </a:endParaRPr>
          </a:p>
          <a:p>
            <a:r>
              <a:rPr lang="ja-JP" altLang="en-US" sz="2000" dirty="0">
                <a:solidFill>
                  <a:srgbClr val="0000FF"/>
                </a:solidFill>
              </a:rPr>
              <a:t>　</a:t>
            </a:r>
            <a:r>
              <a:rPr lang="ja-JP" altLang="en-US" sz="2000" dirty="0" smtClean="0">
                <a:solidFill>
                  <a:srgbClr val="0000FF"/>
                </a:solidFill>
              </a:rPr>
              <a:t>　　　　　　　　　</a:t>
            </a:r>
            <a:r>
              <a:rPr lang="en-US" altLang="ja-JP" sz="2000" dirty="0" smtClean="0">
                <a:solidFill>
                  <a:srgbClr val="0000FF"/>
                </a:solidFill>
                <a:hlinkClick r:id="rId2"/>
              </a:rPr>
              <a:t>http</a:t>
            </a:r>
            <a:r>
              <a:rPr lang="en-US" altLang="ja-JP" sz="2000" dirty="0">
                <a:solidFill>
                  <a:srgbClr val="0000FF"/>
                </a:solidFill>
                <a:hlinkClick r:id="rId2"/>
              </a:rPr>
              <a:t>://</a:t>
            </a:r>
            <a:r>
              <a:rPr lang="en-US" altLang="ja-JP" sz="2000" dirty="0" err="1" smtClean="0">
                <a:solidFill>
                  <a:srgbClr val="0000FF"/>
                </a:solidFill>
                <a:hlinkClick r:id="rId2"/>
              </a:rPr>
              <a:t>www.nishida-s.com</a:t>
            </a:r>
            <a:r>
              <a:rPr lang="en-US" altLang="ja-JP" sz="2000" dirty="0" smtClean="0">
                <a:solidFill>
                  <a:srgbClr val="0000FF"/>
                </a:solidFill>
                <a:hlinkClick r:id="rId2"/>
              </a:rPr>
              <a:t>/</a:t>
            </a:r>
            <a:r>
              <a:rPr lang="en-US" altLang="ja-JP" sz="2000" dirty="0" err="1" smtClean="0">
                <a:solidFill>
                  <a:srgbClr val="0000FF"/>
                </a:solidFill>
                <a:hlinkClick r:id="rId2"/>
              </a:rPr>
              <a:t>yg</a:t>
            </a:r>
            <a:r>
              <a:rPr lang="en-US" altLang="ja-JP" sz="2000" dirty="0" smtClean="0">
                <a:solidFill>
                  <a:srgbClr val="0000FF"/>
                </a:solidFill>
                <a:hlinkClick r:id="rId2"/>
              </a:rPr>
              <a:t>/</a:t>
            </a:r>
            <a:r>
              <a:rPr lang="en-US" altLang="ja-JP" sz="2000" dirty="0" err="1" smtClean="0">
                <a:solidFill>
                  <a:srgbClr val="0000FF"/>
                </a:solidFill>
                <a:hlinkClick r:id="rId2"/>
              </a:rPr>
              <a:t>tadami.pptx</a:t>
            </a:r>
            <a:endParaRPr lang="en-US" altLang="ja-JP" sz="2000" dirty="0" smtClean="0">
              <a:solidFill>
                <a:srgbClr val="0000FF"/>
              </a:solidFill>
            </a:endParaRPr>
          </a:p>
          <a:p>
            <a:r>
              <a:rPr lang="ja-JP" altLang="en-US" sz="1200" dirty="0" smtClean="0"/>
              <a:t>　</a:t>
            </a:r>
            <a:endParaRPr lang="en-US" altLang="ja-JP" sz="1200" dirty="0" smtClean="0"/>
          </a:p>
          <a:p>
            <a:r>
              <a:rPr lang="en-US" altLang="ja-JP" sz="2000" dirty="0" smtClean="0">
                <a:solidFill>
                  <a:srgbClr val="0000FF"/>
                </a:solidFill>
              </a:rPr>
              <a:t>PowerPoint</a:t>
            </a:r>
            <a:r>
              <a:rPr lang="ja-JP" altLang="en-US" b="1" dirty="0" smtClean="0">
                <a:solidFill>
                  <a:srgbClr val="0000FF"/>
                </a:solidFill>
              </a:rPr>
              <a:t>がインストールされていないパソコンの場合</a:t>
            </a:r>
            <a:endParaRPr lang="en-US" altLang="ja-JP" sz="2000" dirty="0">
              <a:solidFill>
                <a:srgbClr val="0000FF"/>
              </a:solidFill>
            </a:endParaRPr>
          </a:p>
          <a:p>
            <a:r>
              <a:rPr lang="ja-JP" altLang="en-US" sz="2000" dirty="0" smtClean="0">
                <a:solidFill>
                  <a:srgbClr val="0000FF"/>
                </a:solidFill>
              </a:rPr>
              <a:t>　　　　　　　　　　</a:t>
            </a:r>
            <a:r>
              <a:rPr lang="en-US" altLang="ja-JP" sz="2000" dirty="0" smtClean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altLang="ja-JP" sz="2000" dirty="0" err="1" smtClean="0">
                <a:solidFill>
                  <a:srgbClr val="0000FF"/>
                </a:solidFill>
                <a:hlinkClick r:id="rId3"/>
              </a:rPr>
              <a:t>www.nishida-s.com</a:t>
            </a:r>
            <a:r>
              <a:rPr lang="en-US" altLang="ja-JP" sz="2000" dirty="0" smtClean="0">
                <a:solidFill>
                  <a:srgbClr val="0000FF"/>
                </a:solidFill>
                <a:hlinkClick r:id="rId3"/>
              </a:rPr>
              <a:t>/</a:t>
            </a:r>
            <a:r>
              <a:rPr lang="en-US" altLang="ja-JP" sz="2000" dirty="0" err="1" smtClean="0">
                <a:solidFill>
                  <a:srgbClr val="0000FF"/>
                </a:solidFill>
                <a:hlinkClick r:id="rId3"/>
              </a:rPr>
              <a:t>yg</a:t>
            </a:r>
            <a:r>
              <a:rPr lang="en-US" altLang="ja-JP" sz="2000" dirty="0" smtClean="0">
                <a:solidFill>
                  <a:srgbClr val="0000FF"/>
                </a:solidFill>
                <a:hlinkClick r:id="rId3"/>
              </a:rPr>
              <a:t>/</a:t>
            </a:r>
            <a:r>
              <a:rPr lang="en-US" altLang="ja-JP" sz="2000" dirty="0" err="1" smtClean="0">
                <a:solidFill>
                  <a:srgbClr val="0000FF"/>
                </a:solidFill>
                <a:hlinkClick r:id="rId3"/>
              </a:rPr>
              <a:t>tadami.pdf</a:t>
            </a:r>
            <a:endParaRPr lang="en-US" altLang="ja-JP" sz="20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ja-JP" sz="20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ja-JP" sz="28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ja-JP" sz="28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ja-JP" sz="28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ja-JP" sz="28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ja-JP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573323" y="2726075"/>
            <a:ext cx="6400800" cy="46044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FF0000"/>
                </a:solidFill>
              </a:rPr>
              <a:t>報告終了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7272808" cy="4824536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　　　　　　　　　　　　　</a:t>
            </a: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内　</a:t>
            </a:r>
            <a:r>
              <a:rPr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容</a:t>
            </a:r>
            <a:r>
              <a:rPr lang="en-US" altLang="ja-JP" sz="3200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3200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12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en-US" altLang="ja-JP" sz="2800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2800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①　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>2015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年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月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>20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日　ブナセンター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講座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ja-JP" altLang="en-US" sz="105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en-US" altLang="ja-JP" sz="2800" dirty="0" smtClean="0">
                <a:latin typeface="+mn-ea"/>
                <a:ea typeface="+mn-ea"/>
              </a:rPr>
              <a:t/>
            </a:r>
            <a:br>
              <a:rPr lang="en-US" altLang="ja-JP" sz="2800" dirty="0" smtClean="0">
                <a:latin typeface="+mn-ea"/>
                <a:ea typeface="+mn-ea"/>
              </a:rPr>
            </a:br>
            <a:r>
              <a:rPr lang="ja-JP" altLang="en-US" sz="2800" dirty="0" smtClean="0">
                <a:latin typeface="+mn-ea"/>
                <a:ea typeface="+mn-ea"/>
              </a:rPr>
              <a:t>　　　奥会津の地質にみる日本列島の成り立ち</a:t>
            </a:r>
            <a:r>
              <a:rPr lang="en-US" altLang="ja-JP" sz="2800" dirty="0" smtClean="0">
                <a:latin typeface="+mn-ea"/>
                <a:ea typeface="+mn-ea"/>
              </a:rPr>
              <a:t/>
            </a:r>
            <a:br>
              <a:rPr lang="en-US" altLang="ja-JP" sz="2800" dirty="0" smtClean="0">
                <a:latin typeface="+mn-ea"/>
                <a:ea typeface="+mn-ea"/>
              </a:rPr>
            </a:br>
            <a:r>
              <a:rPr lang="ja-JP" altLang="en-US" sz="2800" dirty="0">
                <a:latin typeface="+mn-ea"/>
                <a:ea typeface="+mn-ea"/>
              </a:rPr>
              <a:t>　</a:t>
            </a:r>
            <a:r>
              <a:rPr lang="ja-JP" altLang="en-US" sz="2800" dirty="0" smtClean="0">
                <a:latin typeface="+mn-ea"/>
                <a:ea typeface="+mn-ea"/>
              </a:rPr>
              <a:t>　　</a:t>
            </a:r>
            <a:r>
              <a:rPr lang="ja-JP" altLang="en-US" sz="2800" dirty="0" smtClean="0">
                <a:latin typeface="+mn-ea"/>
                <a:ea typeface="+mn-ea"/>
              </a:rPr>
              <a:t>講演 ： 産業</a:t>
            </a:r>
            <a:r>
              <a:rPr lang="ja-JP" altLang="en-US" sz="2800" dirty="0" smtClean="0">
                <a:latin typeface="+mn-ea"/>
                <a:ea typeface="+mn-ea"/>
              </a:rPr>
              <a:t>技術総合研究所　山元孝広氏</a:t>
            </a:r>
            <a:r>
              <a:rPr lang="en-US" altLang="ja-JP" sz="2800" dirty="0" smtClean="0">
                <a:latin typeface="+mn-ea"/>
                <a:ea typeface="+mn-ea"/>
              </a:rPr>
              <a:t/>
            </a:r>
            <a:br>
              <a:rPr lang="en-US" altLang="ja-JP" sz="2800" dirty="0" smtClean="0">
                <a:latin typeface="+mn-ea"/>
                <a:ea typeface="+mn-ea"/>
              </a:rPr>
            </a:br>
            <a:r>
              <a:rPr lang="ja-JP" altLang="en-US" sz="2800" dirty="0">
                <a:latin typeface="+mn-ea"/>
                <a:ea typeface="+mn-ea"/>
              </a:rPr>
              <a:t>　</a:t>
            </a:r>
            <a:r>
              <a:rPr lang="en-US" altLang="ja-JP" sz="2800" dirty="0" smtClean="0">
                <a:latin typeface="+mn-ea"/>
                <a:ea typeface="+mn-ea"/>
              </a:rPr>
              <a:t/>
            </a:r>
            <a:br>
              <a:rPr lang="en-US" altLang="ja-JP" sz="2800" dirty="0" smtClean="0">
                <a:latin typeface="+mn-ea"/>
                <a:ea typeface="+mn-ea"/>
              </a:rPr>
            </a:b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②　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>2015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日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>6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月</a:t>
            </a:r>
            <a:r>
              <a:rPr lang="en-US" altLang="ja-JP" sz="2800" dirty="0" smtClean="0">
                <a:solidFill>
                  <a:srgbClr val="0000FF"/>
                </a:solidFill>
                <a:latin typeface="+mn-ea"/>
                <a:ea typeface="+mn-ea"/>
              </a:rPr>
              <a:t>21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日　只見町内</a:t>
            </a:r>
            <a:r>
              <a:rPr lang="ja-JP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３か所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105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2800" dirty="0" smtClean="0">
                <a:latin typeface="+mn-ea"/>
                <a:ea typeface="+mn-ea"/>
              </a:rPr>
              <a:t>　　　只見の自然を観察しよう</a:t>
            </a:r>
            <a:r>
              <a:rPr lang="en-US" altLang="ja-JP" sz="2800" dirty="0" smtClean="0">
                <a:latin typeface="+mn-ea"/>
                <a:ea typeface="+mn-ea"/>
              </a:rPr>
              <a:t/>
            </a:r>
            <a:br>
              <a:rPr lang="en-US" altLang="ja-JP" sz="2800" dirty="0" smtClean="0">
                <a:latin typeface="+mn-ea"/>
                <a:ea typeface="+mn-ea"/>
              </a:rPr>
            </a:br>
            <a:r>
              <a:rPr lang="ja-JP" altLang="en-US" sz="2800" dirty="0">
                <a:latin typeface="+mn-ea"/>
                <a:ea typeface="+mn-ea"/>
              </a:rPr>
              <a:t>　</a:t>
            </a:r>
            <a:r>
              <a:rPr lang="ja-JP" altLang="en-US" sz="2800" dirty="0" smtClean="0">
                <a:latin typeface="+mn-ea"/>
                <a:ea typeface="+mn-ea"/>
              </a:rPr>
              <a:t>　　</a:t>
            </a:r>
            <a:r>
              <a:rPr lang="ja-JP" altLang="en-US" sz="2800" dirty="0" smtClean="0">
                <a:latin typeface="+mn-ea"/>
                <a:ea typeface="+mn-ea"/>
              </a:rPr>
              <a:t>案内 ： </a:t>
            </a:r>
            <a:r>
              <a:rPr lang="ja-JP" altLang="en-US" sz="2800" dirty="0" smtClean="0">
                <a:latin typeface="+mn-ea"/>
              </a:rPr>
              <a:t>山元</a:t>
            </a:r>
            <a:r>
              <a:rPr lang="ja-JP" altLang="en-US" sz="2800" dirty="0">
                <a:latin typeface="+mn-ea"/>
              </a:rPr>
              <a:t>孝広</a:t>
            </a:r>
            <a:r>
              <a:rPr lang="ja-JP" altLang="en-US" sz="2800" dirty="0" smtClean="0">
                <a:latin typeface="+mn-ea"/>
              </a:rPr>
              <a:t>氏、　長谷部忠夫氏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9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749017"/>
            <a:ext cx="1315007" cy="4573940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>
          <a:xfrm>
            <a:off x="1371600" y="172953"/>
            <a:ext cx="6400800" cy="5760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0000FF"/>
                </a:solidFill>
              </a:rPr>
              <a:t>只見町ブナセンター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542143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ユネスコエコパーク</a:t>
            </a:r>
            <a:r>
              <a:rPr lang="ja-JP" altLang="en-US" dirty="0" smtClean="0"/>
              <a:t>（</a:t>
            </a:r>
            <a:r>
              <a:rPr lang="ja-JP" altLang="en-US" dirty="0"/>
              <a:t>生物圏保存地域</a:t>
            </a:r>
            <a:r>
              <a:rPr lang="ja-JP" altLang="en-US" dirty="0" smtClean="0"/>
              <a:t>）</a:t>
            </a:r>
            <a:r>
              <a:rPr lang="ja-JP" altLang="en-US" dirty="0"/>
              <a:t>は、</a:t>
            </a:r>
            <a:r>
              <a:rPr lang="en-US" altLang="ja-JP" dirty="0" smtClean="0"/>
              <a:t>1976</a:t>
            </a:r>
            <a:r>
              <a:rPr lang="ja-JP" altLang="en-US" dirty="0" smtClean="0"/>
              <a:t>年</a:t>
            </a:r>
            <a:r>
              <a:rPr lang="ja-JP" altLang="en-US" dirty="0"/>
              <a:t>にユネスコが開始</a:t>
            </a:r>
            <a:r>
              <a:rPr lang="ja-JP" altLang="en-US" dirty="0" smtClean="0"/>
              <a:t>した。世界</a:t>
            </a:r>
            <a:r>
              <a:rPr lang="ja-JP" altLang="en-US" dirty="0"/>
              <a:t>自然遺産が、顕著な普遍的価値を有する自然地域を保護・保全するのが目的であるのに対し</a:t>
            </a:r>
            <a:r>
              <a:rPr lang="ja-JP" altLang="en-US" dirty="0" smtClean="0"/>
              <a:t>、エコパーク</a:t>
            </a:r>
            <a:r>
              <a:rPr lang="ja-JP" altLang="en-US" dirty="0"/>
              <a:t>は、生態系の保全と持続可能な利活用の調和を目的と</a:t>
            </a:r>
            <a:r>
              <a:rPr lang="ja-JP" altLang="en-US" dirty="0" smtClean="0"/>
              <a:t>している。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現在</a:t>
            </a:r>
            <a:r>
              <a:rPr lang="ja-JP" altLang="en-US" dirty="0" smtClean="0"/>
              <a:t>、登録</a:t>
            </a:r>
            <a:r>
              <a:rPr lang="ja-JP" altLang="en-US" dirty="0"/>
              <a:t>件数は、</a:t>
            </a:r>
            <a:r>
              <a:rPr lang="en-US" altLang="ja-JP" dirty="0"/>
              <a:t>119</a:t>
            </a:r>
            <a:r>
              <a:rPr lang="ja-JP" altLang="en-US" dirty="0"/>
              <a:t>か国</a:t>
            </a:r>
            <a:r>
              <a:rPr lang="en-US" altLang="ja-JP" dirty="0"/>
              <a:t>631</a:t>
            </a:r>
            <a:r>
              <a:rPr lang="ja-JP" altLang="en-US" dirty="0" smtClean="0"/>
              <a:t>件、日本は</a:t>
            </a:r>
            <a:r>
              <a:rPr lang="en-US" altLang="ja-JP" dirty="0"/>
              <a:t>7</a:t>
            </a:r>
            <a:r>
              <a:rPr lang="ja-JP" altLang="en-US" dirty="0" smtClean="0"/>
              <a:t>件（志賀高原、白山、大台ヶ原</a:t>
            </a:r>
            <a:r>
              <a:rPr lang="ja-JP" altLang="en-US" dirty="0"/>
              <a:t>・</a:t>
            </a:r>
            <a:r>
              <a:rPr lang="ja-JP" altLang="en-US" dirty="0" smtClean="0"/>
              <a:t>大峯山、屋久島、綾（宮崎県）、只見、南アルプス）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749017"/>
            <a:ext cx="7124516" cy="4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72751" y="431396"/>
            <a:ext cx="8352928" cy="17641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第１部　講演会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ja-JP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奥会津の地質にみる日本列島の成り立ち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1000" dirty="0">
                <a:solidFill>
                  <a:srgbClr val="FF0000"/>
                </a:solidFill>
                <a:latin typeface="+mn-ea"/>
                <a:ea typeface="+mn-ea"/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en-US" altLang="ja-JP" sz="2800" dirty="0" smtClean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講師 ： 産業技術総合研究所　山元孝広氏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800" dirty="0" smtClean="0">
                <a:latin typeface="+mn-ea"/>
                <a:ea typeface="+mn-ea"/>
              </a:rPr>
              <a:t>　</a:t>
            </a:r>
            <a:endParaRPr lang="en-US" altLang="ja-JP" sz="2800" dirty="0">
              <a:latin typeface="+mn-ea"/>
              <a:ea typeface="+mn-ea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493617" y="332656"/>
            <a:ext cx="8352928" cy="61206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800" dirty="0">
              <a:latin typeface="+mn-ea"/>
              <a:ea typeface="+mn-ea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93617" y="4725144"/>
            <a:ext cx="8352928" cy="1800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dirty="0" smtClean="0">
                <a:latin typeface="+mn-ea"/>
                <a:ea typeface="+mn-ea"/>
              </a:rPr>
              <a:t>② 地質図</a:t>
            </a:r>
            <a:r>
              <a:rPr lang="en-US" altLang="ja-JP" sz="2800" dirty="0" err="1" smtClean="0">
                <a:latin typeface="+mn-ea"/>
                <a:ea typeface="+mn-ea"/>
              </a:rPr>
              <a:t>Navi</a:t>
            </a:r>
            <a:r>
              <a:rPr lang="ja-JP" altLang="en-US" sz="2800" dirty="0" smtClean="0">
                <a:latin typeface="+mn-ea"/>
                <a:ea typeface="+mn-ea"/>
              </a:rPr>
              <a:t>の紹介</a:t>
            </a:r>
            <a:endParaRPr lang="en-US" altLang="ja-JP" sz="2800" dirty="0" smtClean="0">
              <a:latin typeface="+mn-ea"/>
              <a:ea typeface="+mn-ea"/>
            </a:endParaRPr>
          </a:p>
          <a:p>
            <a:pPr algn="l"/>
            <a:r>
              <a:rPr lang="ja-JP" altLang="en-US" sz="2800" dirty="0" smtClean="0">
                <a:latin typeface="+mn-ea"/>
                <a:ea typeface="+mn-ea"/>
              </a:rPr>
              <a:t>　　日本全土の地質図と関連情報が、シームレス地図</a:t>
            </a:r>
            <a:endParaRPr lang="en-US" altLang="ja-JP" sz="2800" dirty="0" smtClean="0">
              <a:latin typeface="+mn-ea"/>
              <a:ea typeface="+mn-ea"/>
            </a:endParaRPr>
          </a:p>
          <a:p>
            <a:pPr algn="l"/>
            <a:r>
              <a:rPr lang="ja-JP" altLang="en-US" sz="2800" dirty="0" smtClean="0">
                <a:latin typeface="+mn-ea"/>
                <a:ea typeface="+mn-ea"/>
              </a:rPr>
              <a:t>　　で</a:t>
            </a:r>
            <a:r>
              <a:rPr lang="zh-TW" altLang="en-US" sz="2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産業技術総合研究所</a:t>
            </a:r>
            <a:r>
              <a:rPr lang="ja-JP" altLang="en-US" sz="2800" dirty="0" smtClean="0"/>
              <a:t>から</a:t>
            </a:r>
            <a:r>
              <a:rPr lang="ja-JP" altLang="en-US" sz="2800" dirty="0" smtClean="0">
                <a:latin typeface="+mn-ea"/>
                <a:ea typeface="+mn-ea"/>
              </a:rPr>
              <a:t>無料で提供されている。</a:t>
            </a:r>
            <a:endParaRPr lang="en-US" altLang="ja-JP" sz="2800" dirty="0" smtClean="0">
              <a:latin typeface="+mn-ea"/>
              <a:ea typeface="+mn-ea"/>
            </a:endParaRPr>
          </a:p>
          <a:p>
            <a:pPr algn="l"/>
            <a:r>
              <a:rPr lang="ja-JP" altLang="en-US" sz="2800" dirty="0" smtClean="0">
                <a:latin typeface="+mn-ea"/>
                <a:ea typeface="+mn-ea"/>
              </a:rPr>
              <a:t>　　</a:t>
            </a:r>
            <a:r>
              <a:rPr lang="en-US" altLang="ja-JP" sz="2400" dirty="0" smtClean="0">
                <a:latin typeface="+mn-ea"/>
                <a:ea typeface="+mn-ea"/>
                <a:hlinkClick r:id="rId2"/>
              </a:rPr>
              <a:t>https</a:t>
            </a:r>
            <a:r>
              <a:rPr lang="en-US" altLang="ja-JP" sz="2400" dirty="0">
                <a:latin typeface="+mn-ea"/>
                <a:ea typeface="+mn-ea"/>
                <a:hlinkClick r:id="rId2"/>
              </a:rPr>
              <a:t>://</a:t>
            </a:r>
            <a:r>
              <a:rPr lang="en-US" altLang="ja-JP" sz="2400" dirty="0" err="1">
                <a:latin typeface="+mn-ea"/>
                <a:ea typeface="+mn-ea"/>
                <a:hlinkClick r:id="rId2"/>
              </a:rPr>
              <a:t>gbank.gsj.jp</a:t>
            </a:r>
            <a:r>
              <a:rPr lang="en-US" altLang="ja-JP" sz="2400" dirty="0">
                <a:latin typeface="+mn-ea"/>
                <a:ea typeface="+mn-ea"/>
                <a:hlinkClick r:id="rId2"/>
              </a:rPr>
              <a:t>/</a:t>
            </a:r>
            <a:r>
              <a:rPr lang="en-US" altLang="ja-JP" sz="2400" dirty="0" err="1">
                <a:latin typeface="+mn-ea"/>
                <a:ea typeface="+mn-ea"/>
                <a:hlinkClick r:id="rId2"/>
              </a:rPr>
              <a:t>geonavi</a:t>
            </a:r>
            <a:r>
              <a:rPr lang="en-US" altLang="ja-JP" sz="2400" dirty="0" smtClean="0">
                <a:latin typeface="+mn-ea"/>
                <a:ea typeface="+mn-ea"/>
                <a:hlinkClick r:id="rId2"/>
              </a:rPr>
              <a:t>/</a:t>
            </a:r>
            <a:r>
              <a:rPr lang="en-US" altLang="ja-JP" sz="2400" dirty="0" smtClean="0">
                <a:latin typeface="+mn-ea"/>
                <a:ea typeface="+mn-ea"/>
              </a:rPr>
              <a:t> </a:t>
            </a:r>
            <a:r>
              <a:rPr lang="ja-JP" altLang="en-US" sz="2400" dirty="0" smtClean="0">
                <a:latin typeface="+mn-ea"/>
                <a:ea typeface="+mn-ea"/>
              </a:rPr>
              <a:t>または </a:t>
            </a:r>
            <a:r>
              <a:rPr lang="en-US" altLang="ja-JP" sz="2400" dirty="0" smtClean="0">
                <a:latin typeface="+mn-ea"/>
                <a:ea typeface="+mn-ea"/>
              </a:rPr>
              <a:t>[ </a:t>
            </a:r>
            <a:r>
              <a:rPr lang="ja-JP" altLang="en-US" sz="2400" dirty="0" smtClean="0">
                <a:latin typeface="+mn-ea"/>
              </a:rPr>
              <a:t>地質図</a:t>
            </a:r>
            <a:r>
              <a:rPr lang="en-US" altLang="ja-JP" sz="2400" dirty="0" err="1" smtClean="0">
                <a:latin typeface="+mn-ea"/>
              </a:rPr>
              <a:t>Navi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 smtClean="0">
                <a:latin typeface="+mn-ea"/>
                <a:ea typeface="+mn-ea"/>
              </a:rPr>
              <a:t>]</a:t>
            </a:r>
            <a:r>
              <a:rPr lang="ja-JP" altLang="en-US" sz="2400" dirty="0" smtClean="0">
                <a:latin typeface="+mn-ea"/>
                <a:ea typeface="+mn-ea"/>
              </a:rPr>
              <a:t>で検索</a:t>
            </a:r>
            <a:endParaRPr lang="ja-JP" altLang="en-US" sz="2800" dirty="0">
              <a:latin typeface="+mn-ea"/>
              <a:ea typeface="+mn-ea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93617" y="2492896"/>
            <a:ext cx="8352928" cy="18996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dirty="0" smtClean="0">
                <a:latin typeface="+mn-ea"/>
                <a:ea typeface="+mn-ea"/>
              </a:rPr>
              <a:t>① ユーラシア大陸東端に付加体として日本が誕生し、</a:t>
            </a:r>
            <a:endParaRPr lang="en-US" altLang="ja-JP" sz="2800" dirty="0" smtClean="0">
              <a:latin typeface="+mn-ea"/>
              <a:ea typeface="+mn-ea"/>
            </a:endParaRPr>
          </a:p>
          <a:p>
            <a:pPr algn="l"/>
            <a:r>
              <a:rPr lang="ja-JP" altLang="en-US" sz="2800" dirty="0" smtClean="0">
                <a:latin typeface="+mn-ea"/>
                <a:ea typeface="+mn-ea"/>
              </a:rPr>
              <a:t>　　日本海が出現して大陸から分離し、</a:t>
            </a:r>
            <a:endParaRPr lang="en-US" altLang="ja-JP" sz="2800" dirty="0" smtClean="0">
              <a:latin typeface="+mn-ea"/>
              <a:ea typeface="+mn-ea"/>
            </a:endParaRPr>
          </a:p>
          <a:p>
            <a:pPr algn="l"/>
            <a:r>
              <a:rPr lang="ja-JP" altLang="en-US" sz="2800" dirty="0">
                <a:latin typeface="+mn-ea"/>
                <a:ea typeface="+mn-ea"/>
              </a:rPr>
              <a:t>　</a:t>
            </a:r>
            <a:r>
              <a:rPr lang="ja-JP" altLang="en-US" sz="2800" dirty="0" smtClean="0">
                <a:latin typeface="+mn-ea"/>
                <a:ea typeface="+mn-ea"/>
              </a:rPr>
              <a:t>　その後</a:t>
            </a:r>
            <a:r>
              <a:rPr lang="ja-JP" altLang="en-US" sz="2800" dirty="0">
                <a:latin typeface="+mn-ea"/>
                <a:ea typeface="+mn-ea"/>
              </a:rPr>
              <a:t>さらに</a:t>
            </a:r>
            <a:r>
              <a:rPr lang="ja-JP" altLang="en-US" sz="2800" dirty="0" smtClean="0">
                <a:latin typeface="+mn-ea"/>
              </a:rPr>
              <a:t>付加体が加わり、</a:t>
            </a:r>
            <a:r>
              <a:rPr lang="ja-JP" altLang="en-US" sz="2800" dirty="0" smtClean="0">
                <a:latin typeface="+mn-ea"/>
                <a:ea typeface="+mn-ea"/>
              </a:rPr>
              <a:t>火山が生まれた。</a:t>
            </a:r>
            <a:endParaRPr lang="en-US" altLang="ja-JP" sz="2800" dirty="0" smtClean="0">
              <a:latin typeface="+mn-ea"/>
              <a:ea typeface="+mn-ea"/>
            </a:endParaRPr>
          </a:p>
          <a:p>
            <a:pPr algn="l"/>
            <a:r>
              <a:rPr lang="ja-JP" altLang="en-US" sz="2800" dirty="0">
                <a:latin typeface="+mn-ea"/>
                <a:ea typeface="+mn-ea"/>
              </a:rPr>
              <a:t>　</a:t>
            </a:r>
            <a:r>
              <a:rPr lang="ja-JP" altLang="en-US" sz="2800" dirty="0" smtClean="0">
                <a:latin typeface="+mn-ea"/>
                <a:ea typeface="+mn-ea"/>
              </a:rPr>
              <a:t>　これらの痕跡を</a:t>
            </a:r>
            <a:r>
              <a:rPr lang="ja-JP" altLang="en-US" sz="2800" dirty="0" smtClean="0">
                <a:latin typeface="+mn-ea"/>
              </a:rPr>
              <a:t>奥</a:t>
            </a:r>
            <a:r>
              <a:rPr lang="ja-JP" altLang="en-US" sz="2800" dirty="0">
                <a:latin typeface="+mn-ea"/>
              </a:rPr>
              <a:t>会津の</a:t>
            </a:r>
            <a:r>
              <a:rPr lang="ja-JP" altLang="en-US" sz="2800" dirty="0" smtClean="0">
                <a:latin typeface="+mn-ea"/>
              </a:rPr>
              <a:t>地質に見ることができる。</a:t>
            </a:r>
            <a:endParaRPr lang="en-US" altLang="ja-JP" sz="2800" dirty="0" smtClean="0">
              <a:latin typeface="+mn-ea"/>
            </a:endParaRPr>
          </a:p>
          <a:p>
            <a:pPr algn="l"/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97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90" y="577078"/>
            <a:ext cx="7959732" cy="440173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" y="3792371"/>
            <a:ext cx="4495056" cy="3065628"/>
          </a:xfrm>
          <a:prstGeom prst="rect">
            <a:avLst/>
          </a:prstGeom>
        </p:spPr>
      </p:pic>
      <p:sp>
        <p:nvSpPr>
          <p:cNvPr id="4" name="サブタイトル 2"/>
          <p:cNvSpPr txBox="1">
            <a:spLocks/>
          </p:cNvSpPr>
          <p:nvPr/>
        </p:nvSpPr>
        <p:spPr>
          <a:xfrm>
            <a:off x="1299592" y="116632"/>
            <a:ext cx="6400800" cy="4604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0000FF"/>
                </a:solidFill>
              </a:rPr>
              <a:t>ブナセンターに展示された化石木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4577545" y="4990143"/>
            <a:ext cx="4600600" cy="7431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rgbClr val="0000FF"/>
                </a:solidFill>
              </a:rPr>
              <a:t>只見町叶津川の河床から発見された</a:t>
            </a:r>
            <a:endParaRPr lang="en-US" altLang="ja-JP" sz="20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ja-JP" altLang="en-US" sz="2000" dirty="0" smtClean="0">
                <a:solidFill>
                  <a:srgbClr val="0000FF"/>
                </a:solidFill>
              </a:rPr>
              <a:t>５万年前（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C14</a:t>
            </a:r>
            <a:r>
              <a:rPr lang="ja-JP" altLang="en-US" sz="2000" dirty="0" smtClean="0">
                <a:solidFill>
                  <a:srgbClr val="0000FF"/>
                </a:solidFill>
              </a:rPr>
              <a:t>による年代測定）の化石木</a:t>
            </a:r>
            <a:endParaRPr lang="ja-JP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508951" y="6469379"/>
            <a:ext cx="3546985" cy="3715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rgbClr val="0000FF"/>
                </a:solidFill>
              </a:rPr>
              <a:t>山元・長谷部共著の学術論文</a:t>
            </a:r>
            <a:endParaRPr lang="ja-JP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 txBox="1">
            <a:spLocks/>
          </p:cNvSpPr>
          <p:nvPr/>
        </p:nvSpPr>
        <p:spPr>
          <a:xfrm>
            <a:off x="1312101" y="145703"/>
            <a:ext cx="6400800" cy="4604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第２部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観察会の訪問地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464501" y="6528638"/>
            <a:ext cx="6400800" cy="32936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900" dirty="0" smtClean="0">
                <a:solidFill>
                  <a:srgbClr val="FF0000"/>
                </a:solidFill>
              </a:rPr>
              <a:t>●</a:t>
            </a:r>
            <a:r>
              <a:rPr lang="ja-JP" altLang="en-US" sz="1400" dirty="0" smtClean="0">
                <a:solidFill>
                  <a:srgbClr val="FF0000"/>
                </a:solidFill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①～③</a:t>
            </a:r>
            <a:r>
              <a:rPr lang="ja-JP" altLang="en-US" sz="1400" dirty="0" smtClean="0">
                <a:solidFill>
                  <a:srgbClr val="FF0000"/>
                </a:solidFill>
              </a:rPr>
              <a:t> 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観察地</a:t>
            </a:r>
            <a:r>
              <a:rPr lang="ja-JP" altLang="en-US" sz="1400" dirty="0" smtClean="0">
                <a:solidFill>
                  <a:srgbClr val="0000FF"/>
                </a:solidFill>
              </a:rPr>
              <a:t>　　　</a:t>
            </a:r>
            <a:r>
              <a:rPr lang="ja-JP" altLang="en-US" sz="900" dirty="0" smtClean="0">
                <a:solidFill>
                  <a:srgbClr val="0000FF"/>
                </a:solidFill>
              </a:rPr>
              <a:t>●</a:t>
            </a:r>
            <a:r>
              <a:rPr lang="ja-JP" altLang="en-US" sz="1400" dirty="0" smtClean="0">
                <a:solidFill>
                  <a:srgbClr val="0000FF"/>
                </a:solidFill>
              </a:rPr>
              <a:t>　</a:t>
            </a:r>
            <a:r>
              <a:rPr lang="ja-JP" altLang="en-US" sz="1400" b="1" dirty="0" smtClean="0">
                <a:solidFill>
                  <a:srgbClr val="0000FF"/>
                </a:solidFill>
              </a:rPr>
              <a:t>参考地　　　　　　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GPS</a:t>
            </a:r>
            <a:r>
              <a:rPr lang="ja-JP" altLang="en-US" sz="1400" b="1" dirty="0" smtClean="0">
                <a:solidFill>
                  <a:srgbClr val="0000FF"/>
                </a:solidFill>
              </a:rPr>
              <a:t>軌跡</a:t>
            </a:r>
            <a:endParaRPr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5526995" y="6710865"/>
            <a:ext cx="288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148"/>
            <a:ext cx="9144000" cy="59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サブタイトル 2"/>
          <p:cNvSpPr txBox="1">
            <a:spLocks/>
          </p:cNvSpPr>
          <p:nvPr/>
        </p:nvSpPr>
        <p:spPr>
          <a:xfrm>
            <a:off x="6794200" y="5661248"/>
            <a:ext cx="2030305" cy="228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400" dirty="0" smtClean="0">
                <a:solidFill>
                  <a:srgbClr val="0000FF"/>
                </a:solidFill>
              </a:rPr>
              <a:t>発見者の長谷部さんの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7" y="680120"/>
            <a:ext cx="6317236" cy="498112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39" y="680120"/>
            <a:ext cx="2154231" cy="498112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33" y="3440655"/>
            <a:ext cx="5076056" cy="3417345"/>
          </a:xfrm>
          <a:prstGeom prst="rect">
            <a:avLst/>
          </a:prstGeom>
        </p:spPr>
      </p:pic>
      <p:sp>
        <p:nvSpPr>
          <p:cNvPr id="6" name="サブタイトル 2"/>
          <p:cNvSpPr txBox="1">
            <a:spLocks/>
          </p:cNvSpPr>
          <p:nvPr/>
        </p:nvSpPr>
        <p:spPr>
          <a:xfrm>
            <a:off x="1312101" y="145703"/>
            <a:ext cx="6400800" cy="4604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0000FF"/>
                </a:solidFill>
              </a:rPr>
              <a:t>観察地①　叶津川の化石木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3358815" y="3128867"/>
            <a:ext cx="504056" cy="499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7924" y="5865286"/>
            <a:ext cx="4060609" cy="8760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2011</a:t>
            </a:r>
            <a:r>
              <a:rPr lang="ja-JP" altLang="en-US" sz="1400" dirty="0" smtClean="0">
                <a:solidFill>
                  <a:srgbClr val="0000FF"/>
                </a:solidFill>
              </a:rPr>
              <a:t>年の</a:t>
            </a:r>
            <a:r>
              <a:rPr lang="ja-JP" altLang="ja-JP" sz="1400" dirty="0">
                <a:solidFill>
                  <a:srgbClr val="0000FF"/>
                </a:solidFill>
              </a:rPr>
              <a:t>新潟・福島</a:t>
            </a:r>
            <a:r>
              <a:rPr lang="ja-JP" altLang="ja-JP" sz="1400" dirty="0" smtClean="0">
                <a:solidFill>
                  <a:srgbClr val="0000FF"/>
                </a:solidFill>
              </a:rPr>
              <a:t>豪雨</a:t>
            </a:r>
            <a:r>
              <a:rPr lang="ja-JP" altLang="en-US" sz="1400" dirty="0" smtClean="0">
                <a:solidFill>
                  <a:srgbClr val="0000FF"/>
                </a:solidFill>
              </a:rPr>
              <a:t>で河床から化石木が出現、</a:t>
            </a:r>
            <a:endParaRPr lang="en-US" altLang="ja-JP" sz="1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C</a:t>
            </a:r>
            <a:r>
              <a:rPr lang="ja-JP" altLang="en-US" sz="1400" dirty="0" smtClean="0">
                <a:solidFill>
                  <a:srgbClr val="0000FF"/>
                </a:solidFill>
              </a:rPr>
              <a:t>１４による年代測定の結果、５万年前</a:t>
            </a:r>
            <a:r>
              <a:rPr lang="ja-JP" altLang="en-US" sz="1400" dirty="0">
                <a:solidFill>
                  <a:srgbClr val="0000FF"/>
                </a:solidFill>
              </a:rPr>
              <a:t>のものと判明</a:t>
            </a:r>
          </a:p>
          <a:p>
            <a:pPr marL="0" indent="0">
              <a:buNone/>
            </a:pPr>
            <a:r>
              <a:rPr lang="ja-JP" altLang="en-US" sz="1400" dirty="0" smtClean="0">
                <a:solidFill>
                  <a:srgbClr val="0000FF"/>
                </a:solidFill>
              </a:rPr>
              <a:t>（</a:t>
            </a:r>
            <a:r>
              <a:rPr lang="ja-JP" altLang="en-US" sz="1400" dirty="0">
                <a:solidFill>
                  <a:srgbClr val="0000FF"/>
                </a:solidFill>
              </a:rPr>
              <a:t>ウルム</a:t>
            </a:r>
            <a:r>
              <a:rPr lang="ja-JP" altLang="en-US" sz="1400" dirty="0" smtClean="0">
                <a:solidFill>
                  <a:srgbClr val="0000FF"/>
                </a:solidFill>
              </a:rPr>
              <a:t>氷期の中の間氷期、中期旧石器時代）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2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2"/>
          <p:cNvSpPr txBox="1">
            <a:spLocks/>
          </p:cNvSpPr>
          <p:nvPr/>
        </p:nvSpPr>
        <p:spPr>
          <a:xfrm>
            <a:off x="1312101" y="145703"/>
            <a:ext cx="6400800" cy="4604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0000FF"/>
                </a:solidFill>
              </a:rPr>
              <a:t>観察地②　塩ノ岐川のジュラ紀の地層</a:t>
            </a:r>
            <a:endParaRPr lang="ja-JP" altLang="en-US" dirty="0">
              <a:solidFill>
                <a:srgbClr val="0000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6148"/>
            <a:ext cx="7385041" cy="43350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9" y="1988840"/>
            <a:ext cx="6321431" cy="4869159"/>
          </a:xfrm>
          <a:prstGeom prst="rect">
            <a:avLst/>
          </a:prstGeom>
        </p:spPr>
      </p:pic>
      <p:sp>
        <p:nvSpPr>
          <p:cNvPr id="5" name="サブタイトル 2"/>
          <p:cNvSpPr txBox="1">
            <a:spLocks/>
          </p:cNvSpPr>
          <p:nvPr/>
        </p:nvSpPr>
        <p:spPr>
          <a:xfrm>
            <a:off x="0" y="6237312"/>
            <a:ext cx="2822569" cy="46044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6400" dirty="0" smtClean="0">
                <a:solidFill>
                  <a:srgbClr val="0000FF"/>
                </a:solidFill>
              </a:rPr>
              <a:t>ジュラ</a:t>
            </a:r>
            <a:r>
              <a:rPr lang="ja-JP" altLang="en-US" sz="6400" smtClean="0">
                <a:solidFill>
                  <a:srgbClr val="0000FF"/>
                </a:solidFill>
              </a:rPr>
              <a:t>紀の地層</a:t>
            </a:r>
            <a:r>
              <a:rPr lang="ja-JP" altLang="en-US" sz="6400" dirty="0" smtClean="0">
                <a:solidFill>
                  <a:srgbClr val="0000FF"/>
                </a:solidFill>
              </a:rPr>
              <a:t>が熱水変成し、</a:t>
            </a:r>
            <a:endParaRPr lang="en-US" altLang="ja-JP" sz="64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ja-JP" altLang="en-US" sz="6400" dirty="0" smtClean="0">
                <a:solidFill>
                  <a:srgbClr val="0000FF"/>
                </a:solidFill>
              </a:rPr>
              <a:t>水晶や黄鉄鉱が析出している</a:t>
            </a:r>
            <a:endParaRPr lang="en-US" altLang="ja-JP" sz="64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6960127" y="5143175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0000FF"/>
                </a:solidFill>
              </a:rPr>
              <a:t>説明される山元先生</a:t>
            </a:r>
            <a:endParaRPr kumimoji="1"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サブタイトル 2"/>
          <p:cNvSpPr txBox="1">
            <a:spLocks/>
          </p:cNvSpPr>
          <p:nvPr/>
        </p:nvSpPr>
        <p:spPr>
          <a:xfrm>
            <a:off x="1312101" y="145703"/>
            <a:ext cx="6400800" cy="46044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0000FF"/>
                </a:solidFill>
              </a:rPr>
              <a:t>観察地③　布沢川の火砕流</a:t>
            </a:r>
            <a:endParaRPr lang="ja-JP" altLang="en-US" dirty="0">
              <a:solidFill>
                <a:srgbClr val="0000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17"/>
            <a:ext cx="6574703" cy="450367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06147"/>
            <a:ext cx="2411760" cy="44974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69" y="2497899"/>
            <a:ext cx="5829012" cy="4360101"/>
          </a:xfrm>
          <a:prstGeom prst="rect">
            <a:avLst/>
          </a:prstGeom>
        </p:spPr>
      </p:pic>
      <p:sp>
        <p:nvSpPr>
          <p:cNvPr id="6" name="サブタイトル 2"/>
          <p:cNvSpPr txBox="1">
            <a:spLocks/>
          </p:cNvSpPr>
          <p:nvPr/>
        </p:nvSpPr>
        <p:spPr>
          <a:xfrm>
            <a:off x="79867" y="6021288"/>
            <a:ext cx="3207484" cy="76470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6400" dirty="0" smtClean="0">
                <a:solidFill>
                  <a:srgbClr val="0000FF"/>
                </a:solidFill>
              </a:rPr>
              <a:t>日本海誕生後の、９００万年前頃に</a:t>
            </a:r>
            <a:endParaRPr lang="en-US" altLang="ja-JP" sz="6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6400" dirty="0" smtClean="0">
                <a:solidFill>
                  <a:srgbClr val="0000FF"/>
                </a:solidFill>
              </a:rPr>
              <a:t>噴火した火山（多分日光）の火砕流</a:t>
            </a:r>
            <a:endParaRPr lang="en-US" altLang="ja-JP" sz="6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ja-JP" altLang="en-US" sz="6400" dirty="0">
                <a:solidFill>
                  <a:srgbClr val="0000FF"/>
                </a:solidFill>
              </a:rPr>
              <a:t>白いの</a:t>
            </a:r>
            <a:r>
              <a:rPr lang="ja-JP" altLang="en-US" sz="6400" dirty="0" smtClean="0">
                <a:solidFill>
                  <a:srgbClr val="0000FF"/>
                </a:solidFill>
              </a:rPr>
              <a:t>は軽石、灰色は火山灰</a:t>
            </a:r>
            <a:endParaRPr lang="en-US" altLang="ja-JP" sz="6400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261</Words>
  <Application>Microsoft Office PowerPoint</Application>
  <PresentationFormat>画面に合わせる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PowerPoint プレゼンテーション</vt:lpstr>
      <vt:lpstr>　　　　　　　　　　　　　内　容 　 　 ①　2015年6月20日　ブナセンター講座 　 　　　奥会津の地質にみる日本列島の成り立ち 　　　講演 ： 産業技術総合研究所　山元孝広氏 　 ②　2015日6月21日　只見町内３か所 　 　　　只見の自然を観察しよう 　　　案内 ： 山元孝広氏、　長谷部忠夫氏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講座と観察会 　 ①　2015年6月20日　ブナセンター講座 奥会津の地質にみる日本列島の成り立ち 　 ②　2015日6月21日　只見町</dc:title>
  <dc:creator>nishida</dc:creator>
  <cp:lastModifiedBy>nishida</cp:lastModifiedBy>
  <cp:revision>31</cp:revision>
  <dcterms:created xsi:type="dcterms:W3CDTF">2015-06-22T03:01:08Z</dcterms:created>
  <dcterms:modified xsi:type="dcterms:W3CDTF">2015-06-26T00:40:19Z</dcterms:modified>
</cp:coreProperties>
</file>