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4" r:id="rId6"/>
    <p:sldId id="265" r:id="rId7"/>
    <p:sldId id="266" r:id="rId8"/>
    <p:sldId id="267" r:id="rId9"/>
    <p:sldId id="268" r:id="rId10"/>
    <p:sldId id="269" r:id="rId11"/>
    <p:sldId id="270" r:id="rId12"/>
    <p:sldId id="271" r:id="rId13"/>
    <p:sldId id="272" r:id="rId14"/>
    <p:sldId id="273" r:id="rId15"/>
    <p:sldId id="274" r:id="rId16"/>
    <p:sldId id="275" r:id="rId17"/>
    <p:sldId id="262" r:id="rId18"/>
    <p:sldId id="277" r:id="rId19"/>
    <p:sldId id="276" r:id="rId20"/>
    <p:sldId id="261"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6704E-E425-68ED-0A1F-F4046E1ADAAE}" v="26" dt="2021-11-30T04:40:28.831"/>
    <p1510:client id="{3859CF98-CF0B-3FE1-595C-5AFF44303AAE}" v="84" dt="2021-11-29T17:22:06.635"/>
    <p1510:client id="{409849D0-6B24-BB14-D556-396AFBB21B59}" v="13" dt="2021-11-29T11:52:05.291"/>
    <p1510:client id="{713E2716-F14E-D018-FE3F-F6EE5239DA76}" v="22" dt="2021-11-22T11:22:39.082"/>
    <p1510:client id="{7E47126B-995D-BCE6-129E-B614DCFE8297}" v="43" dt="2021-11-22T13:26:29.210"/>
    <p1510:client id="{8DBCFC40-1E7D-4C96-9499-E7D83D9879EB}" v="107" dt="2021-11-22T05:02:43.656"/>
    <p1510:client id="{A375B7BB-F325-BCEC-6376-7A1AB6F471DF}" v="5" dt="2021-11-22T11:38:52.560"/>
    <p1510:client id="{BEA358DD-240A-0BD8-F15B-A63FF9388E22}" v="32" dt="2021-11-22T15:13:38.549"/>
    <p1510:client id="{C61B6482-CA1E-E233-A9C0-D3FBC2C1C0B0}" v="178" dt="2021-11-30T03:44:02.386"/>
    <p1510:client id="{D43121C0-CEF8-DC1C-1993-4B49B630B205}" v="2" dt="2021-11-22T13:41:19.837"/>
    <p1510:client id="{E93950D4-089B-9C9B-8497-EE34869774AC}" v="81" dt="2021-11-29T16:54:00.806"/>
    <p1510:client id="{FC919FA9-70FD-7B16-BED6-FC60AC18A3D0}" v="37" dt="2021-11-29T12:30:43.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306941-2376-475B-BB7E-37D5AE3D04C0}"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669F870C-A546-4666-890E-B5975CBE4B12}">
      <dgm:prSet/>
      <dgm:spPr/>
      <dgm:t>
        <a:bodyPr/>
        <a:lstStyle/>
        <a:p>
          <a:pPr rtl="0"/>
          <a:r>
            <a:rPr lang="en-US"/>
            <a:t>What is clustering</a:t>
          </a:r>
          <a:r>
            <a:rPr lang="en-US">
              <a:latin typeface="Tw Cen MT" panose="020B0602020104020603"/>
            </a:rPr>
            <a:t>?</a:t>
          </a:r>
        </a:p>
      </dgm:t>
    </dgm:pt>
    <dgm:pt modelId="{D402DB80-E79C-46A6-87D1-594C98D78346}" type="parTrans" cxnId="{41DD79FC-6CF4-4E03-849E-A63A81231B26}">
      <dgm:prSet/>
      <dgm:spPr/>
      <dgm:t>
        <a:bodyPr/>
        <a:lstStyle/>
        <a:p>
          <a:endParaRPr lang="en-US"/>
        </a:p>
      </dgm:t>
    </dgm:pt>
    <dgm:pt modelId="{963579BC-F8BB-4F2A-855F-E8B22CE460A9}" type="sibTrans" cxnId="{41DD79FC-6CF4-4E03-849E-A63A81231B26}">
      <dgm:prSet/>
      <dgm:spPr/>
      <dgm:t>
        <a:bodyPr/>
        <a:lstStyle/>
        <a:p>
          <a:endParaRPr lang="en-US"/>
        </a:p>
      </dgm:t>
    </dgm:pt>
    <dgm:pt modelId="{02DB5A8C-9289-4D83-8857-83164AFEABB1}">
      <dgm:prSet/>
      <dgm:spPr/>
      <dgm:t>
        <a:bodyPr/>
        <a:lstStyle/>
        <a:p>
          <a:pPr rtl="0"/>
          <a:r>
            <a:rPr lang="en-US"/>
            <a:t>Cluster analysis or clustering is the task of grouping a set of objects in such a way that objects in the same group  are more similar (in some sense) to each other than to those in other groups.</a:t>
          </a:r>
          <a:r>
            <a:rPr lang="en-US">
              <a:latin typeface="Tw Cen MT" panose="020B0602020104020603"/>
            </a:rPr>
            <a:t> </a:t>
          </a:r>
          <a:endParaRPr lang="en-US"/>
        </a:p>
      </dgm:t>
    </dgm:pt>
    <dgm:pt modelId="{E4654B5F-3211-406C-99D3-C43F3536A4ED}" type="parTrans" cxnId="{786F0540-D3D7-4230-9E2F-7B77EAF672E5}">
      <dgm:prSet/>
      <dgm:spPr/>
      <dgm:t>
        <a:bodyPr/>
        <a:lstStyle/>
        <a:p>
          <a:endParaRPr lang="en-US"/>
        </a:p>
      </dgm:t>
    </dgm:pt>
    <dgm:pt modelId="{12362B8F-7009-4D65-AF2E-81506969C58D}" type="sibTrans" cxnId="{786F0540-D3D7-4230-9E2F-7B77EAF672E5}">
      <dgm:prSet/>
      <dgm:spPr/>
      <dgm:t>
        <a:bodyPr/>
        <a:lstStyle/>
        <a:p>
          <a:endParaRPr lang="en-US"/>
        </a:p>
      </dgm:t>
    </dgm:pt>
    <dgm:pt modelId="{BDFF935D-A4F3-4F6E-9DC8-286384101AAA}" type="pres">
      <dgm:prSet presAssocID="{C9306941-2376-475B-BB7E-37D5AE3D04C0}" presName="Name0" presStyleCnt="0">
        <dgm:presLayoutVars>
          <dgm:dir/>
          <dgm:animLvl val="lvl"/>
          <dgm:resizeHandles val="exact"/>
        </dgm:presLayoutVars>
      </dgm:prSet>
      <dgm:spPr/>
    </dgm:pt>
    <dgm:pt modelId="{74F1F6F7-529E-496C-ABBB-D5FD146AAC51}" type="pres">
      <dgm:prSet presAssocID="{02DB5A8C-9289-4D83-8857-83164AFEABB1}" presName="boxAndChildren" presStyleCnt="0"/>
      <dgm:spPr/>
    </dgm:pt>
    <dgm:pt modelId="{81FE0970-A636-42FE-BBA5-636306D20A81}" type="pres">
      <dgm:prSet presAssocID="{02DB5A8C-9289-4D83-8857-83164AFEABB1}" presName="parentTextBox" presStyleLbl="node1" presStyleIdx="0" presStyleCnt="2"/>
      <dgm:spPr/>
    </dgm:pt>
    <dgm:pt modelId="{2402033C-0200-4ACE-8D6E-E1A4EDFAED61}" type="pres">
      <dgm:prSet presAssocID="{963579BC-F8BB-4F2A-855F-E8B22CE460A9}" presName="sp" presStyleCnt="0"/>
      <dgm:spPr/>
    </dgm:pt>
    <dgm:pt modelId="{B13D376A-17B3-4DF0-85AB-D2B54CDD7774}" type="pres">
      <dgm:prSet presAssocID="{669F870C-A546-4666-890E-B5975CBE4B12}" presName="arrowAndChildren" presStyleCnt="0"/>
      <dgm:spPr/>
    </dgm:pt>
    <dgm:pt modelId="{41A4676C-E583-4469-9651-83621318061A}" type="pres">
      <dgm:prSet presAssocID="{669F870C-A546-4666-890E-B5975CBE4B12}" presName="parentTextArrow" presStyleLbl="node1" presStyleIdx="1" presStyleCnt="2"/>
      <dgm:spPr/>
    </dgm:pt>
  </dgm:ptLst>
  <dgm:cxnLst>
    <dgm:cxn modelId="{786F0540-D3D7-4230-9E2F-7B77EAF672E5}" srcId="{C9306941-2376-475B-BB7E-37D5AE3D04C0}" destId="{02DB5A8C-9289-4D83-8857-83164AFEABB1}" srcOrd="1" destOrd="0" parTransId="{E4654B5F-3211-406C-99D3-C43F3536A4ED}" sibTransId="{12362B8F-7009-4D65-AF2E-81506969C58D}"/>
    <dgm:cxn modelId="{5623CA88-E6A5-4ADB-9F89-09EEB28122EB}" type="presOf" srcId="{C9306941-2376-475B-BB7E-37D5AE3D04C0}" destId="{BDFF935D-A4F3-4F6E-9DC8-286384101AAA}" srcOrd="0" destOrd="0" presId="urn:microsoft.com/office/officeart/2005/8/layout/process4"/>
    <dgm:cxn modelId="{D18924B5-A082-4E70-AB78-9A6D84B5AD8C}" type="presOf" srcId="{02DB5A8C-9289-4D83-8857-83164AFEABB1}" destId="{81FE0970-A636-42FE-BBA5-636306D20A81}" srcOrd="0" destOrd="0" presId="urn:microsoft.com/office/officeart/2005/8/layout/process4"/>
    <dgm:cxn modelId="{E36789F3-A84A-4FFB-82BB-EF279999865D}" type="presOf" srcId="{669F870C-A546-4666-890E-B5975CBE4B12}" destId="{41A4676C-E583-4469-9651-83621318061A}" srcOrd="0" destOrd="0" presId="urn:microsoft.com/office/officeart/2005/8/layout/process4"/>
    <dgm:cxn modelId="{41DD79FC-6CF4-4E03-849E-A63A81231B26}" srcId="{C9306941-2376-475B-BB7E-37D5AE3D04C0}" destId="{669F870C-A546-4666-890E-B5975CBE4B12}" srcOrd="0" destOrd="0" parTransId="{D402DB80-E79C-46A6-87D1-594C98D78346}" sibTransId="{963579BC-F8BB-4F2A-855F-E8B22CE460A9}"/>
    <dgm:cxn modelId="{77F87F9D-246A-4451-A598-96732FC6B548}" type="presParOf" srcId="{BDFF935D-A4F3-4F6E-9DC8-286384101AAA}" destId="{74F1F6F7-529E-496C-ABBB-D5FD146AAC51}" srcOrd="0" destOrd="0" presId="urn:microsoft.com/office/officeart/2005/8/layout/process4"/>
    <dgm:cxn modelId="{69225958-061C-4628-8D20-52B934108EE5}" type="presParOf" srcId="{74F1F6F7-529E-496C-ABBB-D5FD146AAC51}" destId="{81FE0970-A636-42FE-BBA5-636306D20A81}" srcOrd="0" destOrd="0" presId="urn:microsoft.com/office/officeart/2005/8/layout/process4"/>
    <dgm:cxn modelId="{7235B854-D084-4E8C-B28F-71FA87AFDC74}" type="presParOf" srcId="{BDFF935D-A4F3-4F6E-9DC8-286384101AAA}" destId="{2402033C-0200-4ACE-8D6E-E1A4EDFAED61}" srcOrd="1" destOrd="0" presId="urn:microsoft.com/office/officeart/2005/8/layout/process4"/>
    <dgm:cxn modelId="{55F933E7-DA8E-4ED7-8C43-6D0A70C8428B}" type="presParOf" srcId="{BDFF935D-A4F3-4F6E-9DC8-286384101AAA}" destId="{B13D376A-17B3-4DF0-85AB-D2B54CDD7774}" srcOrd="2" destOrd="0" presId="urn:microsoft.com/office/officeart/2005/8/layout/process4"/>
    <dgm:cxn modelId="{4D453106-C39C-4512-883D-2F7611F06443}" type="presParOf" srcId="{B13D376A-17B3-4DF0-85AB-D2B54CDD7774}" destId="{41A4676C-E583-4469-9651-83621318061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E0970-A636-42FE-BBA5-636306D20A81}">
      <dsp:nvSpPr>
        <dsp:cNvPr id="0" name=""/>
        <dsp:cNvSpPr/>
      </dsp:nvSpPr>
      <dsp:spPr>
        <a:xfrm>
          <a:off x="0" y="1828202"/>
          <a:ext cx="10363200" cy="119949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a:t>Cluster analysis or clustering is the task of grouping a set of objects in such a way that objects in the same group  are more similar (in some sense) to each other than to those in other groups.</a:t>
          </a:r>
          <a:r>
            <a:rPr lang="en-US" sz="2300" kern="1200">
              <a:latin typeface="Tw Cen MT" panose="020B0602020104020603"/>
            </a:rPr>
            <a:t> </a:t>
          </a:r>
          <a:endParaRPr lang="en-US" sz="2300" kern="1200"/>
        </a:p>
      </dsp:txBody>
      <dsp:txXfrm>
        <a:off x="0" y="1828202"/>
        <a:ext cx="10363200" cy="1199498"/>
      </dsp:txXfrm>
    </dsp:sp>
    <dsp:sp modelId="{41A4676C-E583-4469-9651-83621318061A}">
      <dsp:nvSpPr>
        <dsp:cNvPr id="0" name=""/>
        <dsp:cNvSpPr/>
      </dsp:nvSpPr>
      <dsp:spPr>
        <a:xfrm rot="10800000">
          <a:off x="0" y="1365"/>
          <a:ext cx="10363200" cy="1844829"/>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a:t>What is clustering</a:t>
          </a:r>
          <a:r>
            <a:rPr lang="en-US" sz="2300" kern="1200">
              <a:latin typeface="Tw Cen MT" panose="020B0602020104020603"/>
            </a:rPr>
            <a:t>?</a:t>
          </a:r>
        </a:p>
      </dsp:txBody>
      <dsp:txXfrm rot="10800000">
        <a:off x="0" y="1365"/>
        <a:ext cx="10363200" cy="11987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11/29/2021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5193C720-BAE2-4A39-9751-F1518A8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FF1B7961-B8F2-4DF3-8A5C-FECC83259E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60" name="Picture 59">
            <a:extLst>
              <a:ext uri="{FF2B5EF4-FFF2-40B4-BE49-F238E27FC236}">
                <a16:creationId xmlns:a16="http://schemas.microsoft.com/office/drawing/2014/main" id="{840C739E-344C-45ED-B321-957FFBB02F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62" name="Picture 61">
            <a:extLst>
              <a:ext uri="{FF2B5EF4-FFF2-40B4-BE49-F238E27FC236}">
                <a16:creationId xmlns:a16="http://schemas.microsoft.com/office/drawing/2014/main" id="{F099E10D-E5EA-4427-B5BF-FBCA38682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64" name="Picture 63">
            <a:extLst>
              <a:ext uri="{FF2B5EF4-FFF2-40B4-BE49-F238E27FC236}">
                <a16:creationId xmlns:a16="http://schemas.microsoft.com/office/drawing/2014/main" id="{48200506-6F68-497A-8BF1-03E63E8C6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p:cNvSpPr>
            <a:spLocks noGrp="1"/>
          </p:cNvSpPr>
          <p:nvPr>
            <p:ph type="ctrTitle"/>
          </p:nvPr>
        </p:nvSpPr>
        <p:spPr>
          <a:xfrm>
            <a:off x="1824035" y="1124125"/>
            <a:ext cx="8689976" cy="1844385"/>
          </a:xfrm>
        </p:spPr>
        <p:txBody>
          <a:bodyPr>
            <a:normAutofit/>
          </a:bodyPr>
          <a:lstStyle/>
          <a:p>
            <a:r>
              <a:rPr lang="en-US" sz="4400"/>
              <a:t>Data warehouse and Data mining</a:t>
            </a:r>
          </a:p>
        </p:txBody>
      </p:sp>
      <p:sp>
        <p:nvSpPr>
          <p:cNvPr id="3" name="Subtitle 2"/>
          <p:cNvSpPr>
            <a:spLocks noGrp="1"/>
          </p:cNvSpPr>
          <p:nvPr>
            <p:ph type="subTitle" idx="1"/>
          </p:nvPr>
        </p:nvSpPr>
        <p:spPr>
          <a:xfrm>
            <a:off x="1824035" y="3013746"/>
            <a:ext cx="8689976" cy="1078889"/>
          </a:xfrm>
        </p:spPr>
        <p:txBody>
          <a:bodyPr vert="horz" lIns="91440" tIns="45720" rIns="91440" bIns="45720" rtlCol="0" anchor="t">
            <a:normAutofit/>
          </a:bodyPr>
          <a:lstStyle/>
          <a:p>
            <a:r>
              <a:rPr lang="en-US" sz="2400" b="1" dirty="0">
                <a:solidFill>
                  <a:schemeClr val="tx1">
                    <a:lumMod val="75000"/>
                    <a:lumOff val="25000"/>
                  </a:schemeClr>
                </a:solidFill>
              </a:rPr>
              <a:t>Name : </a:t>
            </a:r>
            <a:r>
              <a:rPr lang="en-US" sz="2400" b="1" dirty="0" err="1">
                <a:solidFill>
                  <a:schemeClr val="tx1">
                    <a:lumMod val="75000"/>
                    <a:lumOff val="25000"/>
                  </a:schemeClr>
                </a:solidFill>
              </a:rPr>
              <a:t>jannatul</a:t>
            </a:r>
            <a:r>
              <a:rPr lang="en-US" sz="2400" b="1" dirty="0">
                <a:solidFill>
                  <a:schemeClr val="tx1">
                    <a:lumMod val="75000"/>
                    <a:lumOff val="25000"/>
                  </a:schemeClr>
                </a:solidFill>
              </a:rPr>
              <a:t> </a:t>
            </a:r>
            <a:r>
              <a:rPr lang="en-US" sz="2400" b="1" dirty="0" err="1">
                <a:solidFill>
                  <a:schemeClr val="tx1">
                    <a:lumMod val="75000"/>
                    <a:lumOff val="25000"/>
                  </a:schemeClr>
                </a:solidFill>
              </a:rPr>
              <a:t>ferdous</a:t>
            </a:r>
            <a:r>
              <a:rPr lang="en-US" sz="2400" b="1" dirty="0">
                <a:solidFill>
                  <a:schemeClr val="tx1">
                    <a:lumMod val="75000"/>
                    <a:lumOff val="25000"/>
                  </a:schemeClr>
                </a:solidFill>
              </a:rPr>
              <a:t> </a:t>
            </a:r>
            <a:r>
              <a:rPr lang="en-US" sz="2400" b="1" dirty="0" err="1">
                <a:solidFill>
                  <a:schemeClr val="tx1">
                    <a:lumMod val="75000"/>
                    <a:lumOff val="25000"/>
                  </a:schemeClr>
                </a:solidFill>
              </a:rPr>
              <a:t>nishi</a:t>
            </a:r>
            <a:endParaRPr lang="en-US" sz="2400" b="1" dirty="0">
              <a:solidFill>
                <a:schemeClr val="tx1">
                  <a:lumMod val="75000"/>
                  <a:lumOff val="25000"/>
                </a:schemeClr>
              </a:solidFill>
            </a:endParaRPr>
          </a:p>
          <a:p>
            <a:r>
              <a:rPr lang="en-US" sz="2400" b="1" dirty="0">
                <a:solidFill>
                  <a:schemeClr val="tx1">
                    <a:lumMod val="75000"/>
                    <a:lumOff val="25000"/>
                  </a:schemeClr>
                </a:solidFill>
              </a:rPr>
              <a:t>Id :19-40374-1</a:t>
            </a:r>
          </a:p>
        </p:txBody>
      </p:sp>
      <p:sp>
        <p:nvSpPr>
          <p:cNvPr id="66" name="Rectangle 65">
            <a:extLst>
              <a:ext uri="{FF2B5EF4-FFF2-40B4-BE49-F238E27FC236}">
                <a16:creationId xmlns:a16="http://schemas.microsoft.com/office/drawing/2014/main" id="{72935FD9-9DF6-4DCA-9E6A-82F00F5B2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60639"/>
            <a:ext cx="12188952" cy="1597361"/>
          </a:xfrm>
          <a:prstGeom prst="rect">
            <a:avLst/>
          </a:prstGeom>
          <a:solidFill>
            <a:srgbClr val="1C1C1C"/>
          </a:solidFill>
          <a:ln>
            <a:noFill/>
          </a:ln>
          <a:effectLst>
            <a:outerShdw blurRad="889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186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EB99-683A-4637-94E7-9976FCF8A9F1}"/>
              </a:ext>
            </a:extLst>
          </p:cNvPr>
          <p:cNvSpPr>
            <a:spLocks noGrp="1"/>
          </p:cNvSpPr>
          <p:nvPr>
            <p:ph type="title"/>
          </p:nvPr>
        </p:nvSpPr>
        <p:spPr/>
        <p:txBody>
          <a:bodyPr/>
          <a:lstStyle/>
          <a:p>
            <a:r>
              <a:rPr lang="en-US" dirty="0">
                <a:ea typeface="+mj-lt"/>
                <a:cs typeface="+mj-lt"/>
              </a:rPr>
              <a:t>STEP 5</a:t>
            </a:r>
            <a:endParaRPr lang="en-US" dirty="0"/>
          </a:p>
        </p:txBody>
      </p:sp>
      <p:pic>
        <p:nvPicPr>
          <p:cNvPr id="5" name="Picture 5" descr="Chart&#10;&#10;Description automatically generated">
            <a:extLst>
              <a:ext uri="{FF2B5EF4-FFF2-40B4-BE49-F238E27FC236}">
                <a16:creationId xmlns:a16="http://schemas.microsoft.com/office/drawing/2014/main" id="{B7471238-2CFB-4ACE-9A51-88740E10308A}"/>
              </a:ext>
            </a:extLst>
          </p:cNvPr>
          <p:cNvPicPr>
            <a:picLocks noGrp="1" noChangeAspect="1"/>
          </p:cNvPicPr>
          <p:nvPr>
            <p:ph sz="quarter" idx="13"/>
          </p:nvPr>
        </p:nvPicPr>
        <p:blipFill>
          <a:blip r:embed="rId2"/>
          <a:stretch>
            <a:fillRect/>
          </a:stretch>
        </p:blipFill>
        <p:spPr>
          <a:xfrm>
            <a:off x="913774" y="3201443"/>
            <a:ext cx="5106026" cy="1755405"/>
          </a:xfrm>
        </p:spPr>
      </p:pic>
      <p:pic>
        <p:nvPicPr>
          <p:cNvPr id="6" name="Picture 6" descr="Table&#10;&#10;Description automatically generated">
            <a:extLst>
              <a:ext uri="{FF2B5EF4-FFF2-40B4-BE49-F238E27FC236}">
                <a16:creationId xmlns:a16="http://schemas.microsoft.com/office/drawing/2014/main" id="{814AE2DA-5B9E-4729-BA00-E4FD3CF34C9A}"/>
              </a:ext>
            </a:extLst>
          </p:cNvPr>
          <p:cNvPicPr>
            <a:picLocks noGrp="1" noChangeAspect="1"/>
          </p:cNvPicPr>
          <p:nvPr>
            <p:ph sz="quarter" idx="14"/>
          </p:nvPr>
        </p:nvPicPr>
        <p:blipFill>
          <a:blip r:embed="rId3"/>
          <a:stretch>
            <a:fillRect/>
          </a:stretch>
        </p:blipFill>
        <p:spPr>
          <a:xfrm>
            <a:off x="6172200" y="3052083"/>
            <a:ext cx="5105400" cy="2054126"/>
          </a:xfrm>
        </p:spPr>
      </p:pic>
    </p:spTree>
    <p:extLst>
      <p:ext uri="{BB962C8B-B14F-4D97-AF65-F5344CB8AC3E}">
        <p14:creationId xmlns:p14="http://schemas.microsoft.com/office/powerpoint/2010/main" val="8849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E166-D654-4B24-B907-84AF6BCAE654}"/>
              </a:ext>
            </a:extLst>
          </p:cNvPr>
          <p:cNvSpPr>
            <a:spLocks noGrp="1"/>
          </p:cNvSpPr>
          <p:nvPr>
            <p:ph type="title"/>
          </p:nvPr>
        </p:nvSpPr>
        <p:spPr/>
        <p:txBody>
          <a:bodyPr/>
          <a:lstStyle/>
          <a:p>
            <a:r>
              <a:rPr lang="en-US" dirty="0">
                <a:ea typeface="+mj-lt"/>
                <a:cs typeface="+mj-lt"/>
              </a:rPr>
              <a:t>STEP 6</a:t>
            </a:r>
            <a:endParaRPr lang="en-US" dirty="0"/>
          </a:p>
        </p:txBody>
      </p:sp>
      <p:pic>
        <p:nvPicPr>
          <p:cNvPr id="5" name="Picture 5" descr="Table&#10;&#10;Description automatically generated">
            <a:extLst>
              <a:ext uri="{FF2B5EF4-FFF2-40B4-BE49-F238E27FC236}">
                <a16:creationId xmlns:a16="http://schemas.microsoft.com/office/drawing/2014/main" id="{F23BD050-6791-430C-9CCD-64E3B37FB582}"/>
              </a:ext>
            </a:extLst>
          </p:cNvPr>
          <p:cNvPicPr>
            <a:picLocks noGrp="1" noChangeAspect="1"/>
          </p:cNvPicPr>
          <p:nvPr>
            <p:ph sz="quarter" idx="13"/>
          </p:nvPr>
        </p:nvPicPr>
        <p:blipFill>
          <a:blip r:embed="rId2"/>
          <a:stretch>
            <a:fillRect/>
          </a:stretch>
        </p:blipFill>
        <p:spPr>
          <a:xfrm>
            <a:off x="913774" y="3065254"/>
            <a:ext cx="5106026" cy="2027784"/>
          </a:xfrm>
        </p:spPr>
      </p:pic>
      <p:pic>
        <p:nvPicPr>
          <p:cNvPr id="6" name="Picture 6" descr="Chart&#10;&#10;Description automatically generated">
            <a:extLst>
              <a:ext uri="{FF2B5EF4-FFF2-40B4-BE49-F238E27FC236}">
                <a16:creationId xmlns:a16="http://schemas.microsoft.com/office/drawing/2014/main" id="{A0B456D9-3866-4FAC-B096-966184EBBB59}"/>
              </a:ext>
            </a:extLst>
          </p:cNvPr>
          <p:cNvPicPr>
            <a:picLocks noGrp="1" noChangeAspect="1"/>
          </p:cNvPicPr>
          <p:nvPr>
            <p:ph sz="quarter" idx="14"/>
          </p:nvPr>
        </p:nvPicPr>
        <p:blipFill>
          <a:blip r:embed="rId3"/>
          <a:stretch>
            <a:fillRect/>
          </a:stretch>
        </p:blipFill>
        <p:spPr>
          <a:xfrm>
            <a:off x="6172200" y="3201551"/>
            <a:ext cx="5105400" cy="1755190"/>
          </a:xfrm>
        </p:spPr>
      </p:pic>
    </p:spTree>
    <p:extLst>
      <p:ext uri="{BB962C8B-B14F-4D97-AF65-F5344CB8AC3E}">
        <p14:creationId xmlns:p14="http://schemas.microsoft.com/office/powerpoint/2010/main" val="272380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C2B5-A096-4D74-93C4-9EF0923D315A}"/>
              </a:ext>
            </a:extLst>
          </p:cNvPr>
          <p:cNvSpPr>
            <a:spLocks noGrp="1"/>
          </p:cNvSpPr>
          <p:nvPr>
            <p:ph type="title"/>
          </p:nvPr>
        </p:nvSpPr>
        <p:spPr/>
        <p:txBody>
          <a:bodyPr/>
          <a:lstStyle/>
          <a:p>
            <a:r>
              <a:rPr lang="en-US" dirty="0">
                <a:ea typeface="+mj-lt"/>
                <a:cs typeface="+mj-lt"/>
              </a:rPr>
              <a:t>STEP 7</a:t>
            </a:r>
            <a:endParaRPr lang="en-US" dirty="0"/>
          </a:p>
        </p:txBody>
      </p:sp>
      <p:pic>
        <p:nvPicPr>
          <p:cNvPr id="5" name="Picture 5" descr="Table&#10;&#10;Description automatically generated">
            <a:extLst>
              <a:ext uri="{FF2B5EF4-FFF2-40B4-BE49-F238E27FC236}">
                <a16:creationId xmlns:a16="http://schemas.microsoft.com/office/drawing/2014/main" id="{27839AB7-4E8C-461D-8692-B86670DB03EB}"/>
              </a:ext>
            </a:extLst>
          </p:cNvPr>
          <p:cNvPicPr>
            <a:picLocks noGrp="1" noChangeAspect="1"/>
          </p:cNvPicPr>
          <p:nvPr>
            <p:ph sz="quarter" idx="13"/>
          </p:nvPr>
        </p:nvPicPr>
        <p:blipFill>
          <a:blip r:embed="rId2"/>
          <a:stretch>
            <a:fillRect/>
          </a:stretch>
        </p:blipFill>
        <p:spPr>
          <a:xfrm>
            <a:off x="913774" y="3075226"/>
            <a:ext cx="5106026" cy="2007838"/>
          </a:xfrm>
        </p:spPr>
      </p:pic>
      <p:pic>
        <p:nvPicPr>
          <p:cNvPr id="6" name="Picture 6" descr="Table&#10;&#10;Description automatically generated">
            <a:extLst>
              <a:ext uri="{FF2B5EF4-FFF2-40B4-BE49-F238E27FC236}">
                <a16:creationId xmlns:a16="http://schemas.microsoft.com/office/drawing/2014/main" id="{404E043B-4646-4E09-8D68-15CF9D333BA1}"/>
              </a:ext>
            </a:extLst>
          </p:cNvPr>
          <p:cNvPicPr>
            <a:picLocks noGrp="1" noChangeAspect="1"/>
          </p:cNvPicPr>
          <p:nvPr>
            <p:ph sz="quarter" idx="14"/>
          </p:nvPr>
        </p:nvPicPr>
        <p:blipFill>
          <a:blip r:embed="rId3"/>
          <a:stretch>
            <a:fillRect/>
          </a:stretch>
        </p:blipFill>
        <p:spPr>
          <a:xfrm>
            <a:off x="6172200" y="3045435"/>
            <a:ext cx="5105400" cy="2067421"/>
          </a:xfrm>
        </p:spPr>
      </p:pic>
    </p:spTree>
    <p:extLst>
      <p:ext uri="{BB962C8B-B14F-4D97-AF65-F5344CB8AC3E}">
        <p14:creationId xmlns:p14="http://schemas.microsoft.com/office/powerpoint/2010/main" val="215609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14FD-1DAD-4F12-8135-9B7C43C02F43}"/>
              </a:ext>
            </a:extLst>
          </p:cNvPr>
          <p:cNvSpPr>
            <a:spLocks noGrp="1"/>
          </p:cNvSpPr>
          <p:nvPr>
            <p:ph type="title"/>
          </p:nvPr>
        </p:nvSpPr>
        <p:spPr/>
        <p:txBody>
          <a:bodyPr/>
          <a:lstStyle/>
          <a:p>
            <a:r>
              <a:rPr lang="en-US" dirty="0">
                <a:ea typeface="+mj-lt"/>
                <a:cs typeface="+mj-lt"/>
              </a:rPr>
              <a:t>STEP 9</a:t>
            </a:r>
          </a:p>
        </p:txBody>
      </p:sp>
      <p:pic>
        <p:nvPicPr>
          <p:cNvPr id="5" name="Picture 5" descr="Chart, bubble chart&#10;&#10;Description automatically generated">
            <a:extLst>
              <a:ext uri="{FF2B5EF4-FFF2-40B4-BE49-F238E27FC236}">
                <a16:creationId xmlns:a16="http://schemas.microsoft.com/office/drawing/2014/main" id="{6599B638-02BF-4A76-A290-F792709DA874}"/>
              </a:ext>
            </a:extLst>
          </p:cNvPr>
          <p:cNvPicPr>
            <a:picLocks noGrp="1" noChangeAspect="1"/>
          </p:cNvPicPr>
          <p:nvPr>
            <p:ph sz="quarter" idx="13"/>
          </p:nvPr>
        </p:nvPicPr>
        <p:blipFill>
          <a:blip r:embed="rId2"/>
          <a:stretch>
            <a:fillRect/>
          </a:stretch>
        </p:blipFill>
        <p:spPr>
          <a:xfrm>
            <a:off x="913774" y="3212768"/>
            <a:ext cx="5106026" cy="1732755"/>
          </a:xfrm>
        </p:spPr>
      </p:pic>
      <p:pic>
        <p:nvPicPr>
          <p:cNvPr id="6" name="Picture 6" descr="Table&#10;&#10;Description automatically generated">
            <a:extLst>
              <a:ext uri="{FF2B5EF4-FFF2-40B4-BE49-F238E27FC236}">
                <a16:creationId xmlns:a16="http://schemas.microsoft.com/office/drawing/2014/main" id="{7C033F4C-9BFA-4B7A-8CAB-CEBE3B811E11}"/>
              </a:ext>
            </a:extLst>
          </p:cNvPr>
          <p:cNvPicPr>
            <a:picLocks noGrp="1" noChangeAspect="1"/>
          </p:cNvPicPr>
          <p:nvPr>
            <p:ph sz="quarter" idx="14"/>
          </p:nvPr>
        </p:nvPicPr>
        <p:blipFill>
          <a:blip r:embed="rId3"/>
          <a:stretch>
            <a:fillRect/>
          </a:stretch>
        </p:blipFill>
        <p:spPr>
          <a:xfrm>
            <a:off x="6172200" y="3053388"/>
            <a:ext cx="5105400" cy="2051515"/>
          </a:xfrm>
        </p:spPr>
      </p:pic>
    </p:spTree>
    <p:extLst>
      <p:ext uri="{BB962C8B-B14F-4D97-AF65-F5344CB8AC3E}">
        <p14:creationId xmlns:p14="http://schemas.microsoft.com/office/powerpoint/2010/main" val="349914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DABB-65E5-4826-A5AA-670BBB86463C}"/>
              </a:ext>
            </a:extLst>
          </p:cNvPr>
          <p:cNvSpPr>
            <a:spLocks noGrp="1"/>
          </p:cNvSpPr>
          <p:nvPr>
            <p:ph type="title"/>
          </p:nvPr>
        </p:nvSpPr>
        <p:spPr/>
        <p:txBody>
          <a:bodyPr/>
          <a:lstStyle/>
          <a:p>
            <a:r>
              <a:rPr lang="en-US" dirty="0">
                <a:ea typeface="+mj-lt"/>
                <a:cs typeface="+mj-lt"/>
              </a:rPr>
              <a:t>STEP 1O</a:t>
            </a:r>
            <a:endParaRPr lang="en-US" dirty="0"/>
          </a:p>
        </p:txBody>
      </p:sp>
      <p:pic>
        <p:nvPicPr>
          <p:cNvPr id="5" name="Picture 5" descr="Table&#10;&#10;Description automatically generated">
            <a:extLst>
              <a:ext uri="{FF2B5EF4-FFF2-40B4-BE49-F238E27FC236}">
                <a16:creationId xmlns:a16="http://schemas.microsoft.com/office/drawing/2014/main" id="{B28E2747-87AE-403A-815A-4A7950CC245A}"/>
              </a:ext>
            </a:extLst>
          </p:cNvPr>
          <p:cNvPicPr>
            <a:picLocks noGrp="1" noChangeAspect="1"/>
          </p:cNvPicPr>
          <p:nvPr>
            <p:ph sz="quarter" idx="13"/>
          </p:nvPr>
        </p:nvPicPr>
        <p:blipFill>
          <a:blip r:embed="rId2"/>
          <a:stretch>
            <a:fillRect/>
          </a:stretch>
        </p:blipFill>
        <p:spPr>
          <a:xfrm>
            <a:off x="913774" y="3058605"/>
            <a:ext cx="5106026" cy="2041081"/>
          </a:xfrm>
        </p:spPr>
      </p:pic>
      <p:pic>
        <p:nvPicPr>
          <p:cNvPr id="6" name="Picture 6" descr="Chart, bubble chart&#10;&#10;Description automatically generated">
            <a:extLst>
              <a:ext uri="{FF2B5EF4-FFF2-40B4-BE49-F238E27FC236}">
                <a16:creationId xmlns:a16="http://schemas.microsoft.com/office/drawing/2014/main" id="{2713AC66-E01D-4D96-9D2B-A3DBB9A891DE}"/>
              </a:ext>
            </a:extLst>
          </p:cNvPr>
          <p:cNvPicPr>
            <a:picLocks noGrp="1" noChangeAspect="1"/>
          </p:cNvPicPr>
          <p:nvPr>
            <p:ph sz="quarter" idx="14"/>
          </p:nvPr>
        </p:nvPicPr>
        <p:blipFill>
          <a:blip r:embed="rId3"/>
          <a:stretch>
            <a:fillRect/>
          </a:stretch>
        </p:blipFill>
        <p:spPr>
          <a:xfrm>
            <a:off x="6172200" y="3212874"/>
            <a:ext cx="5105400" cy="1732542"/>
          </a:xfrm>
        </p:spPr>
      </p:pic>
    </p:spTree>
    <p:extLst>
      <p:ext uri="{BB962C8B-B14F-4D97-AF65-F5344CB8AC3E}">
        <p14:creationId xmlns:p14="http://schemas.microsoft.com/office/powerpoint/2010/main" val="335225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63A5-0BC4-42F9-BB29-9F18D6DBC6D2}"/>
              </a:ext>
            </a:extLst>
          </p:cNvPr>
          <p:cNvSpPr>
            <a:spLocks noGrp="1"/>
          </p:cNvSpPr>
          <p:nvPr>
            <p:ph type="title"/>
          </p:nvPr>
        </p:nvSpPr>
        <p:spPr/>
        <p:txBody>
          <a:bodyPr/>
          <a:lstStyle/>
          <a:p>
            <a:r>
              <a:rPr lang="en-US" dirty="0">
                <a:ea typeface="+mj-lt"/>
                <a:cs typeface="+mj-lt"/>
              </a:rPr>
              <a:t>STEP 11</a:t>
            </a:r>
          </a:p>
        </p:txBody>
      </p:sp>
      <p:pic>
        <p:nvPicPr>
          <p:cNvPr id="5" name="Picture 5">
            <a:extLst>
              <a:ext uri="{FF2B5EF4-FFF2-40B4-BE49-F238E27FC236}">
                <a16:creationId xmlns:a16="http://schemas.microsoft.com/office/drawing/2014/main" id="{FC8C7FF3-6614-4430-BFAF-5CB4F7195A40}"/>
              </a:ext>
            </a:extLst>
          </p:cNvPr>
          <p:cNvPicPr>
            <a:picLocks noGrp="1" noChangeAspect="1"/>
          </p:cNvPicPr>
          <p:nvPr>
            <p:ph sz="quarter" idx="13"/>
          </p:nvPr>
        </p:nvPicPr>
        <p:blipFill>
          <a:blip r:embed="rId2"/>
          <a:stretch>
            <a:fillRect/>
          </a:stretch>
        </p:blipFill>
        <p:spPr>
          <a:xfrm>
            <a:off x="913774" y="2739860"/>
            <a:ext cx="5106026" cy="2678571"/>
          </a:xfrm>
        </p:spPr>
      </p:pic>
      <p:pic>
        <p:nvPicPr>
          <p:cNvPr id="6" name="Picture 6" descr="Diagram&#10;&#10;Description automatically generated">
            <a:extLst>
              <a:ext uri="{FF2B5EF4-FFF2-40B4-BE49-F238E27FC236}">
                <a16:creationId xmlns:a16="http://schemas.microsoft.com/office/drawing/2014/main" id="{4E8BD73C-86B6-4FD7-BED9-9B50468701D9}"/>
              </a:ext>
            </a:extLst>
          </p:cNvPr>
          <p:cNvPicPr>
            <a:picLocks noGrp="1" noChangeAspect="1"/>
          </p:cNvPicPr>
          <p:nvPr>
            <p:ph sz="quarter" idx="14"/>
          </p:nvPr>
        </p:nvPicPr>
        <p:blipFill>
          <a:blip r:embed="rId3"/>
          <a:stretch>
            <a:fillRect/>
          </a:stretch>
        </p:blipFill>
        <p:spPr>
          <a:xfrm>
            <a:off x="6172200" y="2886399"/>
            <a:ext cx="5105400" cy="2385493"/>
          </a:xfrm>
        </p:spPr>
      </p:pic>
    </p:spTree>
    <p:extLst>
      <p:ext uri="{BB962C8B-B14F-4D97-AF65-F5344CB8AC3E}">
        <p14:creationId xmlns:p14="http://schemas.microsoft.com/office/powerpoint/2010/main" val="3609625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534B-B97D-437D-AC70-624672B6BE74}"/>
              </a:ext>
            </a:extLst>
          </p:cNvPr>
          <p:cNvSpPr>
            <a:spLocks noGrp="1"/>
          </p:cNvSpPr>
          <p:nvPr>
            <p:ph type="title"/>
          </p:nvPr>
        </p:nvSpPr>
        <p:spPr/>
        <p:txBody>
          <a:bodyPr/>
          <a:lstStyle/>
          <a:p>
            <a:r>
              <a:rPr lang="en-US" dirty="0">
                <a:ea typeface="+mj-lt"/>
                <a:cs typeface="+mj-lt"/>
              </a:rPr>
              <a:t>Thus, we are finally able to come  up with a single cluster</a:t>
            </a:r>
            <a:endParaRPr lang="en-US" dirty="0"/>
          </a:p>
        </p:txBody>
      </p:sp>
      <p:pic>
        <p:nvPicPr>
          <p:cNvPr id="5" name="Picture 5" descr="Chart&#10;&#10;Description automatically generated">
            <a:extLst>
              <a:ext uri="{FF2B5EF4-FFF2-40B4-BE49-F238E27FC236}">
                <a16:creationId xmlns:a16="http://schemas.microsoft.com/office/drawing/2014/main" id="{BA359B95-DEBB-4A91-872D-D6516BD671E5}"/>
              </a:ext>
            </a:extLst>
          </p:cNvPr>
          <p:cNvPicPr>
            <a:picLocks noGrp="1" noChangeAspect="1"/>
          </p:cNvPicPr>
          <p:nvPr>
            <p:ph sz="quarter" idx="13"/>
          </p:nvPr>
        </p:nvPicPr>
        <p:blipFill>
          <a:blip r:embed="rId2"/>
          <a:stretch>
            <a:fillRect/>
          </a:stretch>
        </p:blipFill>
        <p:spPr>
          <a:xfrm>
            <a:off x="3971772" y="2367092"/>
            <a:ext cx="4247831" cy="3424107"/>
          </a:xfrm>
        </p:spPr>
      </p:pic>
    </p:spTree>
    <p:extLst>
      <p:ext uri="{BB962C8B-B14F-4D97-AF65-F5344CB8AC3E}">
        <p14:creationId xmlns:p14="http://schemas.microsoft.com/office/powerpoint/2010/main" val="1520304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5" descr="Chart, scatter chart&#10;&#10;Description automatically generated">
            <a:extLst>
              <a:ext uri="{FF2B5EF4-FFF2-40B4-BE49-F238E27FC236}">
                <a16:creationId xmlns:a16="http://schemas.microsoft.com/office/drawing/2014/main" id="{7F215C26-BBE6-47CD-9057-6E8AE3CC16D9}"/>
              </a:ext>
            </a:extLst>
          </p:cNvPr>
          <p:cNvPicPr>
            <a:picLocks noGrp="1" noChangeAspect="1"/>
          </p:cNvPicPr>
          <p:nvPr>
            <p:ph sz="quarter" idx="13"/>
          </p:nvPr>
        </p:nvPicPr>
        <p:blipFill>
          <a:blip r:embed="rId4"/>
          <a:stretch>
            <a:fillRect/>
          </a:stretch>
        </p:blipFill>
        <p:spPr>
          <a:xfrm>
            <a:off x="5285331" y="640831"/>
            <a:ext cx="6226511" cy="5461389"/>
          </a:xfrm>
          <a:prstGeom prst="rect">
            <a:avLst/>
          </a:prstGeom>
        </p:spPr>
      </p:pic>
      <p:sp>
        <p:nvSpPr>
          <p:cNvPr id="4" name="Text Placeholder 3">
            <a:extLst>
              <a:ext uri="{FF2B5EF4-FFF2-40B4-BE49-F238E27FC236}">
                <a16:creationId xmlns:a16="http://schemas.microsoft.com/office/drawing/2014/main" id="{C5A58148-FF24-4E62-B757-FD2DD38E4D29}"/>
              </a:ext>
            </a:extLst>
          </p:cNvPr>
          <p:cNvSpPr>
            <a:spLocks noGrp="1"/>
          </p:cNvSpPr>
          <p:nvPr>
            <p:ph sz="quarter" idx="14"/>
          </p:nvPr>
        </p:nvSpPr>
        <p:spPr>
          <a:xfrm>
            <a:off x="913774" y="2367092"/>
            <a:ext cx="3740509" cy="3881309"/>
          </a:xfrm>
        </p:spPr>
        <p:txBody>
          <a:bodyPr vert="horz" lIns="91440" tIns="45720" rIns="91440" bIns="45720" rtlCol="0" anchor="t">
            <a:normAutofit/>
          </a:bodyPr>
          <a:lstStyle/>
          <a:p>
            <a:pPr marL="0" indent="0">
              <a:buNone/>
            </a:pPr>
            <a:r>
              <a:rPr lang="en-US" sz="1800" dirty="0"/>
              <a:t>The clustering techniques as we know are based around either proximity (similarity/distance) or composition (density).</a:t>
            </a:r>
            <a:endParaRPr lang="en-US" dirty="0"/>
          </a:p>
        </p:txBody>
      </p:sp>
      <p:sp>
        <p:nvSpPr>
          <p:cNvPr id="2" name="Title 1">
            <a:extLst>
              <a:ext uri="{FF2B5EF4-FFF2-40B4-BE49-F238E27FC236}">
                <a16:creationId xmlns:a16="http://schemas.microsoft.com/office/drawing/2014/main" id="{2C9B666C-E49F-4630-881A-0D3E121BD314}"/>
              </a:ext>
            </a:extLst>
          </p:cNvPr>
          <p:cNvSpPr>
            <a:spLocks noGrp="1"/>
          </p:cNvSpPr>
          <p:nvPr>
            <p:ph type="title"/>
          </p:nvPr>
        </p:nvSpPr>
        <p:spPr>
          <a:xfrm>
            <a:off x="913774" y="640831"/>
            <a:ext cx="3740515" cy="1573863"/>
          </a:xfrm>
        </p:spPr>
        <p:txBody>
          <a:bodyPr vert="horz" lIns="91440" tIns="45720" rIns="91440" bIns="45720" rtlCol="0" anchor="ctr">
            <a:normAutofit/>
          </a:bodyPr>
          <a:lstStyle/>
          <a:p>
            <a:pPr algn="l"/>
            <a:r>
              <a:rPr lang="en-US" b="1" dirty="0"/>
              <a:t>Distribution-Based Clustering</a:t>
            </a:r>
            <a:endParaRPr lang="en-US"/>
          </a:p>
          <a:p>
            <a:pPr algn="l"/>
            <a:endParaRPr lang="en-US"/>
          </a:p>
        </p:txBody>
      </p:sp>
    </p:spTree>
    <p:extLst>
      <p:ext uri="{BB962C8B-B14F-4D97-AF65-F5344CB8AC3E}">
        <p14:creationId xmlns:p14="http://schemas.microsoft.com/office/powerpoint/2010/main" val="102154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CABB05-C892-4400-A278-785980054B71}"/>
              </a:ext>
            </a:extLst>
          </p:cNvPr>
          <p:cNvSpPr txBox="1"/>
          <p:nvPr/>
        </p:nvSpPr>
        <p:spPr>
          <a:xfrm>
            <a:off x="1603829" y="1313543"/>
            <a:ext cx="9226247"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111111"/>
                </a:solidFill>
                <a:latin typeface="Open Sans"/>
                <a:ea typeface="Open Sans"/>
                <a:cs typeface="Open Sans"/>
              </a:rPr>
              <a:t>The DBSCAN algorithm uses two parameters:</a:t>
            </a:r>
          </a:p>
          <a:p>
            <a:endParaRPr lang="en-US" dirty="0">
              <a:solidFill>
                <a:srgbClr val="111111"/>
              </a:solidFill>
              <a:latin typeface="Open Sans"/>
              <a:ea typeface="Open Sans"/>
              <a:cs typeface="Open Sans"/>
            </a:endParaRPr>
          </a:p>
          <a:p>
            <a:pPr>
              <a:buChar char="•"/>
            </a:pPr>
            <a:r>
              <a:rPr lang="en-US" sz="2000" b="1" dirty="0">
                <a:solidFill>
                  <a:srgbClr val="111111"/>
                </a:solidFill>
                <a:latin typeface="Open Sans"/>
                <a:ea typeface="Open Sans"/>
                <a:cs typeface="Open Sans"/>
              </a:rPr>
              <a:t>Min Pts:</a:t>
            </a:r>
            <a:r>
              <a:rPr lang="en-US" sz="2000" dirty="0">
                <a:solidFill>
                  <a:srgbClr val="111111"/>
                </a:solidFill>
                <a:latin typeface="Open Sans"/>
                <a:ea typeface="Open Sans"/>
                <a:cs typeface="Open Sans"/>
              </a:rPr>
              <a:t> The minimum number of points (a threshold) clustered together for a region to be considered dense.</a:t>
            </a:r>
          </a:p>
          <a:p>
            <a:pPr>
              <a:buChar char="•"/>
            </a:pPr>
            <a:r>
              <a:rPr lang="en-US" sz="2000" b="1" dirty="0">
                <a:solidFill>
                  <a:srgbClr val="111111"/>
                </a:solidFill>
                <a:latin typeface="Open Sans"/>
                <a:ea typeface="Open Sans"/>
                <a:cs typeface="Open Sans"/>
              </a:rPr>
              <a:t>eps (ε):</a:t>
            </a:r>
            <a:r>
              <a:rPr lang="en-US" sz="2000" dirty="0">
                <a:solidFill>
                  <a:srgbClr val="111111"/>
                </a:solidFill>
                <a:latin typeface="Open Sans"/>
                <a:ea typeface="Open Sans"/>
                <a:cs typeface="Open Sans"/>
              </a:rPr>
              <a:t> A distance measure that will be used to locate the points in  the neighborhood of any point.</a:t>
            </a:r>
          </a:p>
        </p:txBody>
      </p:sp>
    </p:spTree>
    <p:extLst>
      <p:ext uri="{BB962C8B-B14F-4D97-AF65-F5344CB8AC3E}">
        <p14:creationId xmlns:p14="http://schemas.microsoft.com/office/powerpoint/2010/main" val="636971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1" descr="Diagram, schematic&#10;&#10;Description automatically generated">
            <a:extLst>
              <a:ext uri="{FF2B5EF4-FFF2-40B4-BE49-F238E27FC236}">
                <a16:creationId xmlns:a16="http://schemas.microsoft.com/office/drawing/2014/main" id="{F76BB086-CD41-471A-9EDB-E659F8644D92}"/>
              </a:ext>
            </a:extLst>
          </p:cNvPr>
          <p:cNvPicPr>
            <a:picLocks noGrp="1" noChangeAspect="1"/>
          </p:cNvPicPr>
          <p:nvPr>
            <p:ph type="pic" idx="1"/>
          </p:nvPr>
        </p:nvPicPr>
        <p:blipFill rotWithShape="1">
          <a:blip r:embed="rId2"/>
          <a:srcRect l="674" r="674"/>
          <a:stretch/>
        </p:blipFill>
        <p:spPr>
          <a:xfrm>
            <a:off x="7165673" y="609600"/>
            <a:ext cx="4736797" cy="5338839"/>
          </a:xfrm>
        </p:spPr>
      </p:pic>
      <p:sp>
        <p:nvSpPr>
          <p:cNvPr id="13" name="Subtitle 12">
            <a:extLst>
              <a:ext uri="{FF2B5EF4-FFF2-40B4-BE49-F238E27FC236}">
                <a16:creationId xmlns:a16="http://schemas.microsoft.com/office/drawing/2014/main" id="{23007A16-959F-4B3C-8F91-55224633296C}"/>
              </a:ext>
            </a:extLst>
          </p:cNvPr>
          <p:cNvSpPr>
            <a:spLocks noGrp="1"/>
          </p:cNvSpPr>
          <p:nvPr>
            <p:ph type="body" sz="half" idx="2"/>
          </p:nvPr>
        </p:nvSpPr>
        <p:spPr>
          <a:xfrm>
            <a:off x="913794" y="1442228"/>
            <a:ext cx="5934949" cy="4348971"/>
          </a:xfrm>
        </p:spPr>
        <p:txBody>
          <a:bodyPr vert="horz" lIns="91440" tIns="45720" rIns="91440" bIns="45720" rtlCol="0" anchor="t">
            <a:noAutofit/>
          </a:bodyPr>
          <a:lstStyle/>
          <a:p>
            <a:r>
              <a:rPr lang="en-US" sz="2000" b="1" i="1" dirty="0">
                <a:ea typeface="+mn-lt"/>
                <a:cs typeface="+mn-lt"/>
              </a:rPr>
              <a:t>in this algorithm, we have 3 types of data points.</a:t>
            </a:r>
            <a:br>
              <a:rPr lang="en-US" sz="2000" b="1" i="1" dirty="0">
                <a:ea typeface="+mn-lt"/>
                <a:cs typeface="+mn-lt"/>
              </a:rPr>
            </a:br>
            <a:r>
              <a:rPr lang="en-US" sz="2000" b="1" i="1" dirty="0">
                <a:ea typeface="+mn-lt"/>
                <a:cs typeface="+mn-lt"/>
              </a:rPr>
              <a:t>Core Point</a:t>
            </a:r>
            <a:r>
              <a:rPr lang="en-US" sz="2000" i="1" dirty="0">
                <a:ea typeface="+mn-lt"/>
                <a:cs typeface="+mn-lt"/>
              </a:rPr>
              <a:t>: A point is a core point if it has more than </a:t>
            </a:r>
            <a:r>
              <a:rPr lang="en-US" sz="2000" i="1" dirty="0" err="1">
                <a:ea typeface="+mn-lt"/>
                <a:cs typeface="+mn-lt"/>
              </a:rPr>
              <a:t>MinPits</a:t>
            </a:r>
            <a:r>
              <a:rPr lang="en-US" sz="2000" i="1" dirty="0">
                <a:ea typeface="+mn-lt"/>
                <a:cs typeface="+mn-lt"/>
              </a:rPr>
              <a:t> points within eps. </a:t>
            </a:r>
            <a:br>
              <a:rPr lang="en-US" sz="2000" i="1" dirty="0">
                <a:ea typeface="+mn-lt"/>
                <a:cs typeface="+mn-lt"/>
              </a:rPr>
            </a:br>
            <a:r>
              <a:rPr lang="en-US" sz="2000" b="1" i="1" dirty="0">
                <a:ea typeface="+mn-lt"/>
                <a:cs typeface="+mn-lt"/>
              </a:rPr>
              <a:t>Border Point:</a:t>
            </a:r>
            <a:r>
              <a:rPr lang="en-US" sz="2000" i="1" dirty="0">
                <a:ea typeface="+mn-lt"/>
                <a:cs typeface="+mn-lt"/>
              </a:rPr>
              <a:t> A point which has fewer than Min Pts within eps but it is in the neighborhood of a core point. </a:t>
            </a:r>
            <a:br>
              <a:rPr lang="en-US" sz="2000" i="1" dirty="0">
                <a:ea typeface="+mn-lt"/>
                <a:cs typeface="+mn-lt"/>
              </a:rPr>
            </a:br>
            <a:r>
              <a:rPr lang="en-US" sz="2000" b="1" i="1" dirty="0">
                <a:ea typeface="+mn-lt"/>
                <a:cs typeface="+mn-lt"/>
              </a:rPr>
              <a:t>Noise or outlier</a:t>
            </a:r>
            <a:r>
              <a:rPr lang="en-US" sz="2000" i="1" dirty="0">
                <a:ea typeface="+mn-lt"/>
                <a:cs typeface="+mn-lt"/>
              </a:rPr>
              <a:t>: A point which is not a core point or border point.</a:t>
            </a:r>
            <a:endParaRPr lang="en-US" sz="2000"/>
          </a:p>
        </p:txBody>
      </p:sp>
    </p:spTree>
    <p:extLst>
      <p:ext uri="{BB962C8B-B14F-4D97-AF65-F5344CB8AC3E}">
        <p14:creationId xmlns:p14="http://schemas.microsoft.com/office/powerpoint/2010/main" val="287417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3257-2443-40C9-A747-A10E38E472EE}"/>
              </a:ext>
            </a:extLst>
          </p:cNvPr>
          <p:cNvSpPr>
            <a:spLocks noGrp="1"/>
          </p:cNvSpPr>
          <p:nvPr>
            <p:ph type="title"/>
          </p:nvPr>
        </p:nvSpPr>
        <p:spPr>
          <a:xfrm>
            <a:off x="913775" y="618517"/>
            <a:ext cx="10364451" cy="1596177"/>
          </a:xfrm>
        </p:spPr>
        <p:txBody>
          <a:bodyPr>
            <a:normAutofit/>
          </a:bodyPr>
          <a:lstStyle/>
          <a:p>
            <a:r>
              <a:rPr lang="en-US" dirty="0">
                <a:latin typeface="Times"/>
                <a:ea typeface="+mj-lt"/>
                <a:cs typeface="+mj-lt"/>
              </a:rPr>
              <a:t>clustering</a:t>
            </a:r>
            <a:endParaRPr lang="en-US" dirty="0">
              <a:latin typeface="Times"/>
            </a:endParaRPr>
          </a:p>
        </p:txBody>
      </p:sp>
      <p:graphicFrame>
        <p:nvGraphicFramePr>
          <p:cNvPr id="25" name="Content Placeholder 2">
            <a:extLst>
              <a:ext uri="{FF2B5EF4-FFF2-40B4-BE49-F238E27FC236}">
                <a16:creationId xmlns:a16="http://schemas.microsoft.com/office/drawing/2014/main" id="{3AD8FA28-AA69-403D-91FB-046A170CACA6}"/>
              </a:ext>
            </a:extLst>
          </p:cNvPr>
          <p:cNvGraphicFramePr>
            <a:graphicFrameLocks noGrp="1"/>
          </p:cNvGraphicFramePr>
          <p:nvPr>
            <p:ph sz="quarter" idx="13"/>
            <p:extLst>
              <p:ext uri="{D42A27DB-BD31-4B8C-83A1-F6EECF244321}">
                <p14:modId xmlns:p14="http://schemas.microsoft.com/office/powerpoint/2010/main" val="3667827429"/>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00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 name="Rectangle 24">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6">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5" descr="Chart, scatter chart&#10;&#10;Description automatically generated">
            <a:extLst>
              <a:ext uri="{FF2B5EF4-FFF2-40B4-BE49-F238E27FC236}">
                <a16:creationId xmlns:a16="http://schemas.microsoft.com/office/drawing/2014/main" id="{88094762-EEE1-4060-9D47-20A45346128D}"/>
              </a:ext>
            </a:extLst>
          </p:cNvPr>
          <p:cNvPicPr>
            <a:picLocks noGrp="1" noChangeAspect="1"/>
          </p:cNvPicPr>
          <p:nvPr>
            <p:ph sz="quarter" idx="13"/>
          </p:nvPr>
        </p:nvPicPr>
        <p:blipFill>
          <a:blip r:embed="rId4"/>
          <a:stretch>
            <a:fillRect/>
          </a:stretch>
        </p:blipFill>
        <p:spPr>
          <a:xfrm>
            <a:off x="5248643" y="987451"/>
            <a:ext cx="6299887" cy="4768149"/>
          </a:xfrm>
          <a:prstGeom prst="rect">
            <a:avLst/>
          </a:prstGeom>
          <a:scene3d>
            <a:camera prst="orthographicFront"/>
            <a:lightRig rig="threePt" dir="t">
              <a:rot lat="0" lon="0" rev="2700000"/>
            </a:lightRig>
          </a:scene3d>
          <a:sp3d contourW="6350">
            <a:bevelT h="38100"/>
            <a:contourClr>
              <a:srgbClr val="C0C0C0"/>
            </a:contourClr>
          </a:sp3d>
        </p:spPr>
      </p:pic>
      <p:sp>
        <p:nvSpPr>
          <p:cNvPr id="4" name="Text Placeholder 3">
            <a:extLst>
              <a:ext uri="{FF2B5EF4-FFF2-40B4-BE49-F238E27FC236}">
                <a16:creationId xmlns:a16="http://schemas.microsoft.com/office/drawing/2014/main" id="{2B7B336D-A09B-42B5-AD40-CAA9AB9EBB06}"/>
              </a:ext>
            </a:extLst>
          </p:cNvPr>
          <p:cNvSpPr>
            <a:spLocks noGrp="1"/>
          </p:cNvSpPr>
          <p:nvPr>
            <p:ph sz="quarter" idx="14"/>
          </p:nvPr>
        </p:nvSpPr>
        <p:spPr>
          <a:xfrm>
            <a:off x="913774" y="2367092"/>
            <a:ext cx="3740509" cy="3881309"/>
          </a:xfrm>
        </p:spPr>
        <p:txBody>
          <a:bodyPr vert="horz" lIns="91440" tIns="45720" rIns="91440" bIns="45720" rtlCol="0" anchor="t">
            <a:normAutofit/>
          </a:bodyPr>
          <a:lstStyle/>
          <a:p>
            <a:pPr marL="0">
              <a:lnSpc>
                <a:spcPct val="110000"/>
              </a:lnSpc>
            </a:pPr>
            <a:r>
              <a:rPr lang="en-US" sz="1800" dirty="0"/>
              <a:t>Density-based algorithms can get us clusters with arbitrary shapes, clusters without any limitation in cluster sizes, clusters that contain the maximum level of homogeneity by ensuring the same levels of density within it, and  also these clusters are inclusive of outliers or the noisy data.</a:t>
            </a:r>
          </a:p>
          <a:p>
            <a:pPr marL="0" indent="0">
              <a:lnSpc>
                <a:spcPct val="110000"/>
              </a:lnSpc>
              <a:buNone/>
            </a:pPr>
            <a:br>
              <a:rPr lang="en-US" sz="1800" dirty="0"/>
            </a:br>
            <a:endParaRPr lang="en-US" sz="1800"/>
          </a:p>
        </p:txBody>
      </p:sp>
      <p:sp>
        <p:nvSpPr>
          <p:cNvPr id="2" name="Title 1">
            <a:extLst>
              <a:ext uri="{FF2B5EF4-FFF2-40B4-BE49-F238E27FC236}">
                <a16:creationId xmlns:a16="http://schemas.microsoft.com/office/drawing/2014/main" id="{5AA591ED-2C50-4AE0-B449-719D02A36368}"/>
              </a:ext>
            </a:extLst>
          </p:cNvPr>
          <p:cNvSpPr>
            <a:spLocks noGrp="1"/>
          </p:cNvSpPr>
          <p:nvPr>
            <p:ph type="title"/>
          </p:nvPr>
        </p:nvSpPr>
        <p:spPr>
          <a:xfrm>
            <a:off x="913774" y="640831"/>
            <a:ext cx="3740515" cy="1573863"/>
          </a:xfrm>
        </p:spPr>
        <p:txBody>
          <a:bodyPr vert="horz" lIns="91440" tIns="45720" rIns="91440" bIns="45720" rtlCol="0" anchor="ctr">
            <a:normAutofit/>
          </a:bodyPr>
          <a:lstStyle/>
          <a:p>
            <a:pPr algn="l"/>
            <a:r>
              <a:rPr lang="en-US" b="1"/>
              <a:t>Density-based Clustering</a:t>
            </a:r>
            <a:endParaRPr lang="en-US"/>
          </a:p>
          <a:p>
            <a:pPr algn="l"/>
            <a:endParaRPr lang="en-US"/>
          </a:p>
        </p:txBody>
      </p:sp>
    </p:spTree>
    <p:extLst>
      <p:ext uri="{BB962C8B-B14F-4D97-AF65-F5344CB8AC3E}">
        <p14:creationId xmlns:p14="http://schemas.microsoft.com/office/powerpoint/2010/main" val="1686779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43628432-6D4D-48F8-8C69-0A36ABC52867}"/>
              </a:ext>
            </a:extLst>
          </p:cNvPr>
          <p:cNvSpPr>
            <a:spLocks noGrp="1"/>
          </p:cNvSpPr>
          <p:nvPr>
            <p:ph type="title"/>
          </p:nvPr>
        </p:nvSpPr>
        <p:spPr>
          <a:xfrm>
            <a:off x="1126762" y="1227279"/>
            <a:ext cx="4969866" cy="2569689"/>
          </a:xfrm>
        </p:spPr>
        <p:txBody>
          <a:bodyPr vert="horz" lIns="91440" tIns="45720" rIns="91440" bIns="45720" rtlCol="0" anchor="b">
            <a:normAutofit/>
          </a:bodyPr>
          <a:lstStyle/>
          <a:p>
            <a:r>
              <a:rPr lang="en-US" sz="4800" b="1" dirty="0">
                <a:latin typeface="Walbaum Display Heavy"/>
              </a:rPr>
              <a:t>THANK YOU</a:t>
            </a:r>
          </a:p>
        </p:txBody>
      </p:sp>
      <p:pic>
        <p:nvPicPr>
          <p:cNvPr id="18" name="Picture 17">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20" name="Picture 19">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9" name="Graphic 8" descr="Smiling Face with No Fill">
            <a:extLst>
              <a:ext uri="{FF2B5EF4-FFF2-40B4-BE49-F238E27FC236}">
                <a16:creationId xmlns:a16="http://schemas.microsoft.com/office/drawing/2014/main" id="{0653C5C1-83A1-4620-B279-797F2625BA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0459" y="948266"/>
            <a:ext cx="4743406" cy="4743406"/>
          </a:xfrm>
          <a:prstGeom prst="rect">
            <a:avLst/>
          </a:prstGeom>
        </p:spPr>
      </p:pic>
      <p:pic>
        <p:nvPicPr>
          <p:cNvPr id="22" name="Picture 21">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4720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C632-CBF4-40F4-BA8F-627F2977E45F}"/>
              </a:ext>
            </a:extLst>
          </p:cNvPr>
          <p:cNvSpPr>
            <a:spLocks noGrp="1"/>
          </p:cNvSpPr>
          <p:nvPr>
            <p:ph type="title"/>
          </p:nvPr>
        </p:nvSpPr>
        <p:spPr/>
        <p:txBody>
          <a:bodyPr/>
          <a:lstStyle/>
          <a:p>
            <a:r>
              <a:rPr lang="en-US" sz="2400" b="1" dirty="0">
                <a:latin typeface="Times"/>
                <a:cs typeface="Times"/>
              </a:rPr>
              <a:t>Types of Clustering Methods</a:t>
            </a:r>
            <a:endParaRPr lang="en-US" dirty="0">
              <a:latin typeface="Times"/>
              <a:cs typeface="Times"/>
            </a:endParaRPr>
          </a:p>
          <a:p>
            <a:endParaRPr lang="en-US"/>
          </a:p>
        </p:txBody>
      </p:sp>
      <p:sp>
        <p:nvSpPr>
          <p:cNvPr id="3" name="Content Placeholder 2">
            <a:extLst>
              <a:ext uri="{FF2B5EF4-FFF2-40B4-BE49-F238E27FC236}">
                <a16:creationId xmlns:a16="http://schemas.microsoft.com/office/drawing/2014/main" id="{EDB5EB37-0827-4AA5-83A9-068EE27B7257}"/>
              </a:ext>
            </a:extLst>
          </p:cNvPr>
          <p:cNvSpPr>
            <a:spLocks noGrp="1"/>
          </p:cNvSpPr>
          <p:nvPr>
            <p:ph sz="quarter" idx="13"/>
          </p:nvPr>
        </p:nvSpPr>
        <p:spPr>
          <a:xfrm>
            <a:off x="1220690" y="1943759"/>
            <a:ext cx="9898160" cy="3297107"/>
          </a:xfrm>
        </p:spPr>
        <p:txBody>
          <a:bodyPr vert="horz" lIns="91440" tIns="45720" rIns="91440" bIns="45720" rtlCol="0" anchor="t">
            <a:normAutofit fontScale="92500" lnSpcReduction="10000"/>
          </a:bodyPr>
          <a:lstStyle/>
          <a:p>
            <a:pPr marL="0" indent="0">
              <a:buNone/>
            </a:pPr>
            <a:r>
              <a:rPr lang="en-US" b="1" dirty="0"/>
              <a:t>     </a:t>
            </a:r>
            <a:r>
              <a:rPr lang="en-US" dirty="0"/>
              <a:t> </a:t>
            </a:r>
            <a:r>
              <a:rPr lang="en-US" b="1" dirty="0"/>
              <a:t> </a:t>
            </a:r>
            <a:r>
              <a:rPr lang="en-US" b="1" u="sng" dirty="0"/>
              <a:t>The various types of clustering are</a:t>
            </a:r>
            <a:r>
              <a:rPr lang="en-US" sz="3200" b="1" dirty="0"/>
              <a:t>:</a:t>
            </a:r>
            <a:endParaRPr lang="en-US" b="1" dirty="0"/>
          </a:p>
          <a:p>
            <a:pPr marL="457200" indent="-457200">
              <a:buAutoNum type="arabicPeriod"/>
            </a:pPr>
            <a:r>
              <a:rPr lang="en-US" dirty="0">
                <a:ea typeface="+mn-lt"/>
                <a:cs typeface="+mn-lt"/>
              </a:rPr>
              <a:t>Connectivity-based Clustering (Hierarchical clustering)</a:t>
            </a:r>
            <a:endParaRPr lang="en-US" dirty="0"/>
          </a:p>
          <a:p>
            <a:pPr marL="457200" indent="-457200">
              <a:buAutoNum type="arabicPeriod"/>
            </a:pPr>
            <a:r>
              <a:rPr lang="en-US" dirty="0">
                <a:ea typeface="+mn-lt"/>
                <a:cs typeface="+mn-lt"/>
              </a:rPr>
              <a:t>Centroids-based Clustering (Partitioning methods)     </a:t>
            </a:r>
            <a:endParaRPr lang="en-US" dirty="0"/>
          </a:p>
          <a:p>
            <a:pPr marL="457200" indent="-457200">
              <a:buAutoNum type="arabicPeriod"/>
            </a:pPr>
            <a:r>
              <a:rPr lang="en-US" dirty="0">
                <a:ea typeface="+mn-lt"/>
                <a:cs typeface="+mn-lt"/>
              </a:rPr>
              <a:t>Distribution-based Clustering</a:t>
            </a:r>
            <a:endParaRPr lang="en-US" dirty="0"/>
          </a:p>
          <a:p>
            <a:pPr marL="457200" indent="-457200">
              <a:buAutoNum type="arabicPeriod"/>
            </a:pPr>
            <a:r>
              <a:rPr lang="en-US" dirty="0">
                <a:ea typeface="+mn-lt"/>
                <a:cs typeface="+mn-lt"/>
              </a:rPr>
              <a:t>Density-based Clustering (Model-based methods)</a:t>
            </a:r>
            <a:endParaRPr lang="en-US" dirty="0"/>
          </a:p>
          <a:p>
            <a:pPr marL="457200" indent="-457200">
              <a:buAutoNum type="arabicPeriod"/>
            </a:pPr>
            <a:r>
              <a:rPr lang="en-US" dirty="0">
                <a:ea typeface="+mn-lt"/>
                <a:cs typeface="+mn-lt"/>
              </a:rPr>
              <a:t>Fuzzy Clustering</a:t>
            </a:r>
            <a:endParaRPr lang="en-US" dirty="0"/>
          </a:p>
          <a:p>
            <a:pPr marL="457200" indent="-457200">
              <a:buAutoNum type="arabicPeriod"/>
            </a:pPr>
            <a:r>
              <a:rPr lang="en-US" dirty="0">
                <a:ea typeface="+mn-lt"/>
                <a:cs typeface="+mn-lt"/>
              </a:rPr>
              <a:t>Constraint-based (Supervised Clustering)</a:t>
            </a:r>
            <a:endParaRPr lang="en-US" dirty="0"/>
          </a:p>
          <a:p>
            <a:pPr>
              <a:buClr>
                <a:srgbClr val="000000"/>
              </a:buClr>
            </a:pPr>
            <a:endParaRPr lang="en-US"/>
          </a:p>
        </p:txBody>
      </p:sp>
    </p:spTree>
    <p:extLst>
      <p:ext uri="{BB962C8B-B14F-4D97-AF65-F5344CB8AC3E}">
        <p14:creationId xmlns:p14="http://schemas.microsoft.com/office/powerpoint/2010/main" val="94873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1">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13">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5">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 Placeholder 3">
            <a:extLst>
              <a:ext uri="{FF2B5EF4-FFF2-40B4-BE49-F238E27FC236}">
                <a16:creationId xmlns:a16="http://schemas.microsoft.com/office/drawing/2014/main" id="{DB903252-CAD0-4AB6-BAFE-35BC5FAF9F8D}"/>
              </a:ext>
            </a:extLst>
          </p:cNvPr>
          <p:cNvSpPr>
            <a:spLocks noGrp="1"/>
          </p:cNvSpPr>
          <p:nvPr>
            <p:ph type="body" sz="half" idx="2"/>
          </p:nvPr>
        </p:nvSpPr>
        <p:spPr>
          <a:xfrm>
            <a:off x="827595" y="2094949"/>
            <a:ext cx="11071735" cy="4153452"/>
          </a:xfrm>
        </p:spPr>
        <p:txBody>
          <a:bodyPr vert="horz" lIns="91440" tIns="45720" rIns="91440" bIns="45720" rtlCol="0" anchor="t">
            <a:normAutofit/>
          </a:bodyPr>
          <a:lstStyle/>
          <a:p>
            <a:pPr marL="342900" indent="-342900" algn="l">
              <a:buFont typeface="Wingdings" panose="020B0604020202020204" pitchFamily="34" charset="0"/>
              <a:buChar char="v"/>
            </a:pPr>
            <a:r>
              <a:rPr lang="en-US" sz="2400" dirty="0"/>
              <a:t>Hierarchical Clustering is a method of unsupervised machine learning clustering where ins with a pre-defined top to bottom hierarchy of clusters.</a:t>
            </a:r>
            <a:endParaRPr lang="en-US"/>
          </a:p>
          <a:p>
            <a:pPr marL="342900" indent="-342900" algn="l">
              <a:buFont typeface="Wingdings" panose="020B0604020202020204" pitchFamily="34" charset="0"/>
              <a:buChar char="v"/>
            </a:pPr>
            <a:r>
              <a:rPr lang="en-US" sz="2400" dirty="0">
                <a:ea typeface="+mn-lt"/>
                <a:cs typeface="+mn-lt"/>
              </a:rPr>
              <a:t>Hierarchical clustering can be divided into two main types: </a:t>
            </a:r>
            <a:endParaRPr lang="en-US" dirty="0">
              <a:ea typeface="+mn-lt"/>
              <a:cs typeface="+mn-lt"/>
            </a:endParaRPr>
          </a:p>
          <a:p>
            <a:pPr marL="342900" indent="-342900" algn="l">
              <a:buClr>
                <a:srgbClr val="000000"/>
              </a:buClr>
              <a:buFont typeface="Wingdings" panose="020B0604020202020204" pitchFamily="34" charset="0"/>
              <a:buChar char="q"/>
            </a:pPr>
            <a:r>
              <a:rPr lang="en-US" sz="2400" dirty="0">
                <a:ea typeface="+mn-lt"/>
                <a:cs typeface="+mn-lt"/>
              </a:rPr>
              <a:t>agglomerative </a:t>
            </a:r>
            <a:endParaRPr lang="en-US">
              <a:ea typeface="+mn-lt"/>
              <a:cs typeface="+mn-lt"/>
            </a:endParaRPr>
          </a:p>
          <a:p>
            <a:pPr marL="342900" indent="-342900" algn="l">
              <a:buClr>
                <a:srgbClr val="000000"/>
              </a:buClr>
              <a:buFont typeface="Wingdings" panose="020B0604020202020204" pitchFamily="34" charset="0"/>
              <a:buChar char="q"/>
            </a:pPr>
            <a:r>
              <a:rPr lang="en-US" sz="2400" dirty="0">
                <a:ea typeface="+mn-lt"/>
                <a:cs typeface="+mn-lt"/>
              </a:rPr>
              <a:t>divisive</a:t>
            </a:r>
            <a:endParaRPr lang="en-US" dirty="0"/>
          </a:p>
        </p:txBody>
      </p:sp>
      <p:sp>
        <p:nvSpPr>
          <p:cNvPr id="7" name="Title 6">
            <a:extLst>
              <a:ext uri="{FF2B5EF4-FFF2-40B4-BE49-F238E27FC236}">
                <a16:creationId xmlns:a16="http://schemas.microsoft.com/office/drawing/2014/main" id="{0EF584BB-0DA3-4BE4-B1A7-1F812B1AF18B}"/>
              </a:ext>
            </a:extLst>
          </p:cNvPr>
          <p:cNvSpPr>
            <a:spLocks noGrp="1"/>
          </p:cNvSpPr>
          <p:nvPr>
            <p:ph type="title"/>
          </p:nvPr>
        </p:nvSpPr>
        <p:spPr>
          <a:xfrm>
            <a:off x="889586" y="609600"/>
            <a:ext cx="11301684" cy="1333823"/>
          </a:xfrm>
        </p:spPr>
        <p:txBody>
          <a:bodyPr/>
          <a:lstStyle/>
          <a:p>
            <a:pPr algn="l"/>
            <a:r>
              <a:rPr lang="en-US" sz="2400" u="sng" dirty="0">
                <a:latin typeface="Amasis MT Pro Black"/>
              </a:rPr>
              <a:t>CONNECTIVITY BASED CLUSTERING(HIERARCHICAL CLUSTERING)</a:t>
            </a:r>
            <a:endParaRPr lang="en-US" sz="2400" u="sng">
              <a:latin typeface="Amasis MT Pro Black"/>
              <a:ea typeface="+mj-lt"/>
              <a:cs typeface="+mj-lt"/>
            </a:endParaRPr>
          </a:p>
          <a:p>
            <a:endParaRPr lang="en-US" u="sng" dirty="0"/>
          </a:p>
        </p:txBody>
      </p:sp>
    </p:spTree>
    <p:extLst>
      <p:ext uri="{BB962C8B-B14F-4D97-AF65-F5344CB8AC3E}">
        <p14:creationId xmlns:p14="http://schemas.microsoft.com/office/powerpoint/2010/main" val="291248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231F-ABE9-404D-8701-60A124617098}"/>
              </a:ext>
            </a:extLst>
          </p:cNvPr>
          <p:cNvSpPr>
            <a:spLocks noGrp="1"/>
          </p:cNvSpPr>
          <p:nvPr>
            <p:ph type="title"/>
          </p:nvPr>
        </p:nvSpPr>
        <p:spPr/>
        <p:txBody>
          <a:bodyPr/>
          <a:lstStyle/>
          <a:p>
            <a:r>
              <a:rPr lang="en-US" b="1" u="sng" dirty="0">
                <a:ea typeface="+mj-lt"/>
                <a:cs typeface="+mj-lt"/>
              </a:rPr>
              <a:t>Agglomerative clustering</a:t>
            </a:r>
            <a:endParaRPr lang="en-US" b="1" u="sng"/>
          </a:p>
        </p:txBody>
      </p:sp>
      <p:pic>
        <p:nvPicPr>
          <p:cNvPr id="5" name="Picture 5" descr="Table&#10;&#10;Description automatically generated">
            <a:extLst>
              <a:ext uri="{FF2B5EF4-FFF2-40B4-BE49-F238E27FC236}">
                <a16:creationId xmlns:a16="http://schemas.microsoft.com/office/drawing/2014/main" id="{A8EB8FFA-FE9D-4948-A1EF-A0B110AA7756}"/>
              </a:ext>
            </a:extLst>
          </p:cNvPr>
          <p:cNvPicPr>
            <a:picLocks noGrp="1" noChangeAspect="1"/>
          </p:cNvPicPr>
          <p:nvPr>
            <p:ph sz="quarter" idx="13"/>
          </p:nvPr>
        </p:nvPicPr>
        <p:blipFill>
          <a:blip r:embed="rId2"/>
          <a:stretch>
            <a:fillRect/>
          </a:stretch>
        </p:blipFill>
        <p:spPr>
          <a:xfrm>
            <a:off x="913774" y="2471693"/>
            <a:ext cx="5106026" cy="3214905"/>
          </a:xfrm>
        </p:spPr>
      </p:pic>
      <p:pic>
        <p:nvPicPr>
          <p:cNvPr id="6" name="Picture 6" descr="Chart&#10;&#10;Description automatically generated">
            <a:extLst>
              <a:ext uri="{FF2B5EF4-FFF2-40B4-BE49-F238E27FC236}">
                <a16:creationId xmlns:a16="http://schemas.microsoft.com/office/drawing/2014/main" id="{9BC838A0-D722-4516-A349-5AA2D82E389D}"/>
              </a:ext>
            </a:extLst>
          </p:cNvPr>
          <p:cNvPicPr>
            <a:picLocks noGrp="1" noChangeAspect="1"/>
          </p:cNvPicPr>
          <p:nvPr>
            <p:ph sz="quarter" idx="14"/>
          </p:nvPr>
        </p:nvPicPr>
        <p:blipFill>
          <a:blip r:embed="rId3"/>
          <a:stretch>
            <a:fillRect/>
          </a:stretch>
        </p:blipFill>
        <p:spPr>
          <a:xfrm>
            <a:off x="6172200" y="2275933"/>
            <a:ext cx="5105400" cy="3415925"/>
          </a:xfrm>
        </p:spPr>
      </p:pic>
    </p:spTree>
    <p:extLst>
      <p:ext uri="{BB962C8B-B14F-4D97-AF65-F5344CB8AC3E}">
        <p14:creationId xmlns:p14="http://schemas.microsoft.com/office/powerpoint/2010/main" val="234525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3608-FE84-4F5D-A753-F9E6ECF7D943}"/>
              </a:ext>
            </a:extLst>
          </p:cNvPr>
          <p:cNvSpPr>
            <a:spLocks noGrp="1"/>
          </p:cNvSpPr>
          <p:nvPr>
            <p:ph type="title"/>
          </p:nvPr>
        </p:nvSpPr>
        <p:spPr/>
        <p:txBody>
          <a:bodyPr/>
          <a:lstStyle/>
          <a:p>
            <a:pPr algn="l"/>
            <a:r>
              <a:rPr lang="en-US" b="1" dirty="0"/>
              <a:t>Steps for Performing Agglomerative Hierarchical Clustering</a:t>
            </a:r>
            <a:endParaRPr lang="en-US" dirty="0"/>
          </a:p>
          <a:p>
            <a:r>
              <a:rPr lang="en-US" dirty="0"/>
              <a:t>STEP 1</a:t>
            </a:r>
          </a:p>
        </p:txBody>
      </p:sp>
      <p:pic>
        <p:nvPicPr>
          <p:cNvPr id="5" name="Picture 5">
            <a:extLst>
              <a:ext uri="{FF2B5EF4-FFF2-40B4-BE49-F238E27FC236}">
                <a16:creationId xmlns:a16="http://schemas.microsoft.com/office/drawing/2014/main" id="{17A17310-CCB0-48BF-97C8-08EBD46F76C8}"/>
              </a:ext>
            </a:extLst>
          </p:cNvPr>
          <p:cNvPicPr>
            <a:picLocks noGrp="1" noChangeAspect="1"/>
          </p:cNvPicPr>
          <p:nvPr>
            <p:ph sz="quarter" idx="13"/>
          </p:nvPr>
        </p:nvPicPr>
        <p:blipFill>
          <a:blip r:embed="rId2"/>
          <a:stretch>
            <a:fillRect/>
          </a:stretch>
        </p:blipFill>
        <p:spPr>
          <a:xfrm>
            <a:off x="914400" y="3063040"/>
            <a:ext cx="5105400" cy="2032083"/>
          </a:xfrm>
        </p:spPr>
      </p:pic>
      <p:pic>
        <p:nvPicPr>
          <p:cNvPr id="6" name="Picture 6" descr="A picture containing table&#10;&#10;Description automatically generated">
            <a:extLst>
              <a:ext uri="{FF2B5EF4-FFF2-40B4-BE49-F238E27FC236}">
                <a16:creationId xmlns:a16="http://schemas.microsoft.com/office/drawing/2014/main" id="{8797969E-72E1-4FCF-9216-BB4E5A7AEDE7}"/>
              </a:ext>
            </a:extLst>
          </p:cNvPr>
          <p:cNvPicPr>
            <a:picLocks noGrp="1" noChangeAspect="1"/>
          </p:cNvPicPr>
          <p:nvPr>
            <p:ph sz="quarter" idx="14"/>
          </p:nvPr>
        </p:nvPicPr>
        <p:blipFill>
          <a:blip r:embed="rId3"/>
          <a:stretch>
            <a:fillRect/>
          </a:stretch>
        </p:blipFill>
        <p:spPr>
          <a:xfrm>
            <a:off x="6172200" y="3055924"/>
            <a:ext cx="5105400" cy="2046314"/>
          </a:xfrm>
        </p:spPr>
      </p:pic>
      <p:sp>
        <p:nvSpPr>
          <p:cNvPr id="10" name="Text Placeholder 9">
            <a:extLst>
              <a:ext uri="{FF2B5EF4-FFF2-40B4-BE49-F238E27FC236}">
                <a16:creationId xmlns:a16="http://schemas.microsoft.com/office/drawing/2014/main" id="{2388E4A7-5E5A-42C6-AEC5-7308A27AC17A}"/>
              </a:ext>
            </a:extLst>
          </p:cNvPr>
          <p:cNvSpPr>
            <a:spLocks noGrp="1"/>
          </p:cNvSpPr>
          <p:nvPr>
            <p:ph type="body" sz="half" idx="4294967295"/>
          </p:nvPr>
        </p:nvSpPr>
        <p:spPr>
          <a:xfrm>
            <a:off x="9564688" y="2422525"/>
            <a:ext cx="2627312" cy="3355975"/>
          </a:xfrm>
        </p:spPr>
        <p:txBody>
          <a:bodyPr/>
          <a:lstStyle/>
          <a:p>
            <a:pPr algn="l"/>
            <a:endParaRPr lang="en-US" dirty="0"/>
          </a:p>
          <a:p>
            <a:endParaRPr lang="en-US" dirty="0"/>
          </a:p>
        </p:txBody>
      </p:sp>
    </p:spTree>
    <p:extLst>
      <p:ext uri="{BB962C8B-B14F-4D97-AF65-F5344CB8AC3E}">
        <p14:creationId xmlns:p14="http://schemas.microsoft.com/office/powerpoint/2010/main" val="37835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D838-0BCD-44DC-B95D-37F1653AA6BE}"/>
              </a:ext>
            </a:extLst>
          </p:cNvPr>
          <p:cNvSpPr>
            <a:spLocks noGrp="1"/>
          </p:cNvSpPr>
          <p:nvPr>
            <p:ph type="title"/>
          </p:nvPr>
        </p:nvSpPr>
        <p:spPr/>
        <p:txBody>
          <a:bodyPr/>
          <a:lstStyle/>
          <a:p>
            <a:r>
              <a:rPr lang="en-US" dirty="0">
                <a:ea typeface="+mj-lt"/>
                <a:cs typeface="+mj-lt"/>
              </a:rPr>
              <a:t>STEP 2</a:t>
            </a:r>
            <a:endParaRPr lang="en-US" dirty="0"/>
          </a:p>
        </p:txBody>
      </p:sp>
      <p:pic>
        <p:nvPicPr>
          <p:cNvPr id="5" name="Picture 5" descr="Table&#10;&#10;Description automatically generated">
            <a:extLst>
              <a:ext uri="{FF2B5EF4-FFF2-40B4-BE49-F238E27FC236}">
                <a16:creationId xmlns:a16="http://schemas.microsoft.com/office/drawing/2014/main" id="{DFB7A8E2-FB63-4595-920D-C3194F3C0B10}"/>
              </a:ext>
            </a:extLst>
          </p:cNvPr>
          <p:cNvPicPr>
            <a:picLocks noGrp="1" noChangeAspect="1"/>
          </p:cNvPicPr>
          <p:nvPr>
            <p:ph sz="quarter" idx="13"/>
          </p:nvPr>
        </p:nvPicPr>
        <p:blipFill>
          <a:blip r:embed="rId2"/>
          <a:stretch>
            <a:fillRect/>
          </a:stretch>
        </p:blipFill>
        <p:spPr>
          <a:xfrm>
            <a:off x="913774" y="2366346"/>
            <a:ext cx="5106026" cy="3425599"/>
          </a:xfrm>
        </p:spPr>
      </p:pic>
      <p:pic>
        <p:nvPicPr>
          <p:cNvPr id="6" name="Picture 6" descr="Table&#10;&#10;Description automatically generated">
            <a:extLst>
              <a:ext uri="{FF2B5EF4-FFF2-40B4-BE49-F238E27FC236}">
                <a16:creationId xmlns:a16="http://schemas.microsoft.com/office/drawing/2014/main" id="{9BC55BB8-24B1-4A6F-8349-5180F61E2B7E}"/>
              </a:ext>
            </a:extLst>
          </p:cNvPr>
          <p:cNvPicPr>
            <a:picLocks noGrp="1" noChangeAspect="1"/>
          </p:cNvPicPr>
          <p:nvPr>
            <p:ph sz="quarter" idx="14"/>
          </p:nvPr>
        </p:nvPicPr>
        <p:blipFill>
          <a:blip r:embed="rId3"/>
          <a:stretch>
            <a:fillRect/>
          </a:stretch>
        </p:blipFill>
        <p:spPr>
          <a:xfrm>
            <a:off x="6160294" y="2364820"/>
            <a:ext cx="5105400" cy="3416748"/>
          </a:xfrm>
        </p:spPr>
      </p:pic>
    </p:spTree>
    <p:extLst>
      <p:ext uri="{BB962C8B-B14F-4D97-AF65-F5344CB8AC3E}">
        <p14:creationId xmlns:p14="http://schemas.microsoft.com/office/powerpoint/2010/main" val="181053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B4C5-4096-4088-ADBE-60514651D664}"/>
              </a:ext>
            </a:extLst>
          </p:cNvPr>
          <p:cNvSpPr>
            <a:spLocks noGrp="1"/>
          </p:cNvSpPr>
          <p:nvPr>
            <p:ph type="title"/>
          </p:nvPr>
        </p:nvSpPr>
        <p:spPr/>
        <p:txBody>
          <a:bodyPr/>
          <a:lstStyle/>
          <a:p>
            <a:r>
              <a:rPr lang="en-US" dirty="0">
                <a:ea typeface="+mj-lt"/>
                <a:cs typeface="+mj-lt"/>
              </a:rPr>
              <a:t>STEP 3</a:t>
            </a:r>
          </a:p>
        </p:txBody>
      </p:sp>
      <p:pic>
        <p:nvPicPr>
          <p:cNvPr id="5" name="Picture 5" descr="Chart&#10;&#10;Description automatically generated">
            <a:extLst>
              <a:ext uri="{FF2B5EF4-FFF2-40B4-BE49-F238E27FC236}">
                <a16:creationId xmlns:a16="http://schemas.microsoft.com/office/drawing/2014/main" id="{4279393D-0111-4752-8C52-C7C58A69E1B1}"/>
              </a:ext>
            </a:extLst>
          </p:cNvPr>
          <p:cNvPicPr>
            <a:picLocks noGrp="1" noChangeAspect="1"/>
          </p:cNvPicPr>
          <p:nvPr>
            <p:ph sz="quarter" idx="13"/>
          </p:nvPr>
        </p:nvPicPr>
        <p:blipFill>
          <a:blip r:embed="rId2"/>
          <a:stretch>
            <a:fillRect/>
          </a:stretch>
        </p:blipFill>
        <p:spPr>
          <a:xfrm>
            <a:off x="913774" y="2594225"/>
            <a:ext cx="5106026" cy="3169601"/>
          </a:xfrm>
        </p:spPr>
      </p:pic>
      <p:pic>
        <p:nvPicPr>
          <p:cNvPr id="6" name="Picture 6" descr="Table&#10;&#10;Description automatically generated">
            <a:extLst>
              <a:ext uri="{FF2B5EF4-FFF2-40B4-BE49-F238E27FC236}">
                <a16:creationId xmlns:a16="http://schemas.microsoft.com/office/drawing/2014/main" id="{D67664D3-C366-4AA0-9E34-CF14EAF264AB}"/>
              </a:ext>
            </a:extLst>
          </p:cNvPr>
          <p:cNvPicPr>
            <a:picLocks noGrp="1" noChangeAspect="1"/>
          </p:cNvPicPr>
          <p:nvPr>
            <p:ph sz="quarter" idx="14"/>
          </p:nvPr>
        </p:nvPicPr>
        <p:blipFill>
          <a:blip r:embed="rId3"/>
          <a:stretch>
            <a:fillRect/>
          </a:stretch>
        </p:blipFill>
        <p:spPr>
          <a:xfrm>
            <a:off x="6172200" y="2698312"/>
            <a:ext cx="5105400" cy="3059324"/>
          </a:xfrm>
        </p:spPr>
      </p:pic>
    </p:spTree>
    <p:extLst>
      <p:ext uri="{BB962C8B-B14F-4D97-AF65-F5344CB8AC3E}">
        <p14:creationId xmlns:p14="http://schemas.microsoft.com/office/powerpoint/2010/main" val="357571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E8C8-2BB4-4D71-B499-2DBF0AADC83C}"/>
              </a:ext>
            </a:extLst>
          </p:cNvPr>
          <p:cNvSpPr>
            <a:spLocks noGrp="1"/>
          </p:cNvSpPr>
          <p:nvPr>
            <p:ph type="title"/>
          </p:nvPr>
        </p:nvSpPr>
        <p:spPr/>
        <p:txBody>
          <a:bodyPr/>
          <a:lstStyle/>
          <a:p>
            <a:r>
              <a:rPr lang="en-US" dirty="0">
                <a:ea typeface="+mj-lt"/>
                <a:cs typeface="+mj-lt"/>
              </a:rPr>
              <a:t>STEP 4</a:t>
            </a:r>
            <a:endParaRPr lang="en-US" dirty="0"/>
          </a:p>
        </p:txBody>
      </p:sp>
      <p:pic>
        <p:nvPicPr>
          <p:cNvPr id="5" name="Picture 5" descr="Table&#10;&#10;Description automatically generated">
            <a:extLst>
              <a:ext uri="{FF2B5EF4-FFF2-40B4-BE49-F238E27FC236}">
                <a16:creationId xmlns:a16="http://schemas.microsoft.com/office/drawing/2014/main" id="{A899FDDE-DE39-4B1A-B0D2-2C51DC12C52D}"/>
              </a:ext>
            </a:extLst>
          </p:cNvPr>
          <p:cNvPicPr>
            <a:picLocks noGrp="1" noChangeAspect="1"/>
          </p:cNvPicPr>
          <p:nvPr>
            <p:ph sz="quarter" idx="13"/>
          </p:nvPr>
        </p:nvPicPr>
        <p:blipFill>
          <a:blip r:embed="rId2"/>
          <a:stretch>
            <a:fillRect/>
          </a:stretch>
        </p:blipFill>
        <p:spPr>
          <a:xfrm>
            <a:off x="913774" y="2712568"/>
            <a:ext cx="5106026" cy="2375968"/>
          </a:xfrm>
        </p:spPr>
      </p:pic>
      <p:pic>
        <p:nvPicPr>
          <p:cNvPr id="6" name="Picture 6" descr="Table&#10;&#10;Description automatically generated">
            <a:extLst>
              <a:ext uri="{FF2B5EF4-FFF2-40B4-BE49-F238E27FC236}">
                <a16:creationId xmlns:a16="http://schemas.microsoft.com/office/drawing/2014/main" id="{48B7C0D4-B26B-4739-B49E-A70ED3A0B5E2}"/>
              </a:ext>
            </a:extLst>
          </p:cNvPr>
          <p:cNvPicPr>
            <a:picLocks noGrp="1" noChangeAspect="1"/>
          </p:cNvPicPr>
          <p:nvPr>
            <p:ph sz="quarter" idx="14"/>
          </p:nvPr>
        </p:nvPicPr>
        <p:blipFill>
          <a:blip r:embed="rId3"/>
          <a:stretch>
            <a:fillRect/>
          </a:stretch>
        </p:blipFill>
        <p:spPr>
          <a:xfrm>
            <a:off x="6172200" y="2605536"/>
            <a:ext cx="5105400" cy="2482876"/>
          </a:xfrm>
        </p:spPr>
      </p:pic>
    </p:spTree>
    <p:extLst>
      <p:ext uri="{BB962C8B-B14F-4D97-AF65-F5344CB8AC3E}">
        <p14:creationId xmlns:p14="http://schemas.microsoft.com/office/powerpoint/2010/main" val="151314243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Application>Microsoft Office PowerPoint</Application>
  <PresentationFormat>Widescreen</PresentationFormat>
  <Slides>21</Slides>
  <Notes>0</Notes>
  <HiddenSlides>2</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Droplet</vt:lpstr>
      <vt:lpstr>Data warehouse and Data mining</vt:lpstr>
      <vt:lpstr>clustering</vt:lpstr>
      <vt:lpstr>Types of Clustering Methods </vt:lpstr>
      <vt:lpstr>CONNECTIVITY BASED CLUSTERING(HIERARCHICAL CLUSTERING) </vt:lpstr>
      <vt:lpstr>Agglomerative clustering</vt:lpstr>
      <vt:lpstr>Steps for Performing Agglomerative Hierarchical Clustering STEP 1</vt:lpstr>
      <vt:lpstr>STEP 2</vt:lpstr>
      <vt:lpstr>STEP 3</vt:lpstr>
      <vt:lpstr>STEP 4</vt:lpstr>
      <vt:lpstr>STEP 5</vt:lpstr>
      <vt:lpstr>STEP 6</vt:lpstr>
      <vt:lpstr>STEP 7</vt:lpstr>
      <vt:lpstr>STEP 9</vt:lpstr>
      <vt:lpstr>STEP 1O</vt:lpstr>
      <vt:lpstr>STEP 11</vt:lpstr>
      <vt:lpstr>Thus, we are finally able to come  up with a single cluster</vt:lpstr>
      <vt:lpstr>Distribution-Based Clustering </vt:lpstr>
      <vt:lpstr>PowerPoint Presentation</vt:lpstr>
      <vt:lpstr>PowerPoint Presentation</vt:lpstr>
      <vt:lpstr>Density-based Clustering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318</cp:revision>
  <dcterms:created xsi:type="dcterms:W3CDTF">2021-11-22T04:31:31Z</dcterms:created>
  <dcterms:modified xsi:type="dcterms:W3CDTF">2021-11-30T04:41:00Z</dcterms:modified>
</cp:coreProperties>
</file>