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03" r:id="rId4"/>
    <p:sldId id="304" r:id="rId5"/>
    <p:sldId id="305" r:id="rId6"/>
    <p:sldId id="306" r:id="rId7"/>
    <p:sldId id="307" r:id="rId8"/>
    <p:sldId id="308" r:id="rId9"/>
    <p:sldId id="309" r:id="rId10"/>
    <p:sldId id="310" r:id="rId11"/>
    <p:sldId id="311" r:id="rId12"/>
    <p:sldId id="312" r:id="rId13"/>
    <p:sldId id="313" r:id="rId14"/>
    <p:sldId id="314" r:id="rId15"/>
    <p:sldId id="315" r:id="rId16"/>
    <p:sldId id="316" r:id="rId17"/>
    <p:sldId id="317" r:id="rId18"/>
    <p:sldId id="319" r:id="rId19"/>
    <p:sldId id="320" r:id="rId20"/>
    <p:sldId id="321" r:id="rId21"/>
    <p:sldId id="322" r:id="rId22"/>
    <p:sldId id="323" r:id="rId23"/>
    <p:sldId id="324" r:id="rId24"/>
    <p:sldId id="325" r:id="rId25"/>
    <p:sldId id="326" r:id="rId26"/>
    <p:sldId id="327" r:id="rId27"/>
    <p:sldId id="328" r:id="rId28"/>
    <p:sldId id="329" r:id="rId29"/>
    <p:sldId id="330" r:id="rId30"/>
    <p:sldId id="264" r:id="rId31"/>
    <p:sldId id="26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8" autoAdjust="0"/>
    <p:restoredTop sz="94724"/>
  </p:normalViewPr>
  <p:slideViewPr>
    <p:cSldViewPr snapToGrid="0" snapToObjects="1">
      <p:cViewPr varScale="1">
        <p:scale>
          <a:sx n="73" d="100"/>
          <a:sy n="73" d="100"/>
        </p:scale>
        <p:origin x="-132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xmlns=""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5/4/2020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5/4/2020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5/4/2020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xmlns=""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5/4/2020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35577"/>
            <a:ext cx="7808976" cy="1001564"/>
          </a:xfrm>
        </p:spPr>
        <p:txBody>
          <a:bodyPr>
            <a:noAutofit/>
          </a:bodyPr>
          <a:lstStyle/>
          <a:p>
            <a:r>
              <a:rPr lang="en-US" sz="3200" b="1" dirty="0" smtClean="0">
                <a:latin typeface="+mn-lt"/>
              </a:rPr>
              <a:t>Major Testing Activities  in</a:t>
            </a:r>
            <a:br>
              <a:rPr lang="en-US" sz="3200" b="1" dirty="0" smtClean="0">
                <a:latin typeface="+mn-lt"/>
              </a:rPr>
            </a:br>
            <a:r>
              <a:rPr lang="en-US" sz="3200" b="1" dirty="0" smtClean="0">
                <a:latin typeface="+mn-lt"/>
              </a:rPr>
              <a:t>Generic Testing Process</a:t>
            </a:r>
            <a:endParaRPr lang="en-US" sz="3200" b="1" dirty="0">
              <a:latin typeface="+mn-lt"/>
            </a:endParaRPr>
          </a:p>
        </p:txBody>
      </p:sp>
      <p:sp>
        <p:nvSpPr>
          <p:cNvPr id="3" name="Subtitle 2"/>
          <p:cNvSpPr>
            <a:spLocks noGrp="1"/>
          </p:cNvSpPr>
          <p:nvPr>
            <p:ph type="subTitle" idx="1"/>
          </p:nvPr>
        </p:nvSpPr>
        <p:spPr>
          <a:xfrm>
            <a:off x="476205" y="1532427"/>
            <a:ext cx="2789509" cy="484632"/>
          </a:xfrm>
        </p:spPr>
        <p:txBody>
          <a:bodyPr/>
          <a:lstStyle/>
          <a:p>
            <a:r>
              <a:rPr lang="en-US" dirty="0"/>
              <a:t>Course Code: CSC4133</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00FF"/>
                </a:solidFill>
                <a:latin typeface="Arial" panose="020B0604020202020204" pitchFamily="34" charset="0"/>
                <a:cs typeface="Arial" panose="020B0604020202020204" pitchFamily="34" charset="0"/>
              </a:rPr>
              <a:t>Dept. of Computer Science</a:t>
            </a:r>
          </a:p>
          <a:p>
            <a:pPr algn="ctr"/>
            <a:r>
              <a:rPr lang="en-US" sz="2000" b="1" dirty="0">
                <a:solidFill>
                  <a:srgbClr val="0000FF"/>
                </a:solidFill>
                <a:latin typeface="Arial" panose="020B0604020202020204" pitchFamily="34" charset="0"/>
                <a:cs typeface="Arial" panose="020B0604020202020204" pitchFamily="34" charset="0"/>
              </a:rPr>
              <a:t>Faculty of Science and Technology</a:t>
            </a:r>
            <a:endParaRPr lang="en-US" sz="2400" b="1" dirty="0">
              <a:solidFill>
                <a:srgbClr val="0000FF"/>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xmlns="" val="379243751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541417">
                  <a:extLst>
                    <a:ext uri="{9D8B030D-6E8A-4147-A177-3AD203B41FA5}">
                      <a16:colId xmlns:a16="http://schemas.microsoft.com/office/drawing/2014/main" xmlns="" val="1762131981"/>
                    </a:ext>
                  </a:extLst>
                </a:gridCol>
                <a:gridCol w="1240971">
                  <a:extLst>
                    <a:ext uri="{9D8B030D-6E8A-4147-A177-3AD203B41FA5}">
                      <a16:colId xmlns:a16="http://schemas.microsoft.com/office/drawing/2014/main" xmlns="" val="445458238"/>
                    </a:ext>
                  </a:extLst>
                </a:gridCol>
                <a:gridCol w="1444552">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r>
                        <a:rPr lang="en-US" dirty="0"/>
                        <a:t>10</a:t>
                      </a:r>
                    </a:p>
                  </a:txBody>
                  <a:tcPr/>
                </a:tc>
                <a:tc>
                  <a:txBody>
                    <a:bodyPr/>
                    <a:lstStyle/>
                    <a:p>
                      <a:r>
                        <a:rPr lang="en-US" dirty="0"/>
                        <a:t>Week No:</a:t>
                      </a:r>
                    </a:p>
                  </a:txBody>
                  <a:tcPr/>
                </a:tc>
                <a:tc>
                  <a:txBody>
                    <a:bodyPr/>
                    <a:lstStyle/>
                    <a:p>
                      <a:r>
                        <a:rPr lang="en-US" dirty="0" smtClean="0"/>
                        <a:t>5</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Name</a:t>
                      </a:r>
                      <a:r>
                        <a:rPr lang="en-US" i="1" baseline="0" dirty="0" smtClean="0"/>
                        <a:t> &amp; email</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Software Quality and Testing</a:t>
            </a:r>
          </a:p>
        </p:txBody>
      </p:sp>
    </p:spTree>
    <p:extLst>
      <p:ext uri="{BB962C8B-B14F-4D97-AF65-F5344CB8AC3E}">
        <p14:creationId xmlns:p14="http://schemas.microsoft.com/office/powerpoint/2010/main" xmlns=""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dirty="0" smtClean="0">
                <a:latin typeface="+mn-lt"/>
              </a:rPr>
              <a:t>Test Preparation</a:t>
            </a:r>
            <a:endParaRPr lang="en-US" dirty="0">
              <a:latin typeface="+mn-lt"/>
            </a:endParaRPr>
          </a:p>
        </p:txBody>
      </p:sp>
      <p:sp>
        <p:nvSpPr>
          <p:cNvPr id="4" name="Rectangle 3"/>
          <p:cNvSpPr/>
          <p:nvPr/>
        </p:nvSpPr>
        <p:spPr>
          <a:xfrm>
            <a:off x="248193" y="2181498"/>
            <a:ext cx="8660675" cy="3570208"/>
          </a:xfrm>
          <a:prstGeom prst="rect">
            <a:avLst/>
          </a:prstGeom>
        </p:spPr>
        <p:txBody>
          <a:bodyPr wrap="square">
            <a:spAutoFit/>
          </a:bodyPr>
          <a:lstStyle/>
          <a:p>
            <a:pPr marL="274320" indent="-274320">
              <a:spcBef>
                <a:spcPts val="600"/>
              </a:spcBef>
              <a:buFont typeface="Wingdings" pitchFamily="2" charset="2"/>
              <a:buChar char="§"/>
            </a:pPr>
            <a:r>
              <a:rPr lang="en-US" sz="2800" dirty="0" smtClean="0">
                <a:solidFill>
                  <a:srgbClr val="FF0000"/>
                </a:solidFill>
              </a:rPr>
              <a:t>Procedure for test preparation</a:t>
            </a:r>
          </a:p>
          <a:p>
            <a:pPr marL="731520" lvl="2" indent="-274320">
              <a:spcBef>
                <a:spcPts val="600"/>
              </a:spcBef>
              <a:buFont typeface="Arial" charset="0"/>
              <a:buChar char="•"/>
            </a:pPr>
            <a:r>
              <a:rPr lang="en-US" sz="2800" dirty="0" smtClean="0">
                <a:solidFill>
                  <a:srgbClr val="0000FF"/>
                </a:solidFill>
              </a:rPr>
              <a:t>Preparing</a:t>
            </a:r>
            <a:r>
              <a:rPr lang="en-US" sz="2800" dirty="0" smtClean="0"/>
              <a:t> </a:t>
            </a:r>
            <a:r>
              <a:rPr lang="en-US" sz="2800" dirty="0" smtClean="0">
                <a:solidFill>
                  <a:srgbClr val="0000FF"/>
                </a:solidFill>
              </a:rPr>
              <a:t>test cases</a:t>
            </a:r>
            <a:endParaRPr lang="en-US" sz="2800" dirty="0" smtClean="0"/>
          </a:p>
          <a:p>
            <a:pPr marL="1188720" lvl="5" indent="-274320">
              <a:spcBef>
                <a:spcPts val="600"/>
              </a:spcBef>
            </a:pPr>
            <a:r>
              <a:rPr lang="en-US" sz="2800" b="1" dirty="0" smtClean="0">
                <a:sym typeface="Symbol"/>
              </a:rPr>
              <a:t> </a:t>
            </a:r>
            <a:r>
              <a:rPr lang="en-US" sz="2800" dirty="0" smtClean="0"/>
              <a:t>Individual test cases</a:t>
            </a:r>
          </a:p>
          <a:p>
            <a:pPr marL="1188720" lvl="5" indent="-274320">
              <a:spcBef>
                <a:spcPts val="600"/>
              </a:spcBef>
            </a:pPr>
            <a:r>
              <a:rPr lang="en-US" sz="2800" b="1" dirty="0" smtClean="0">
                <a:sym typeface="Symbol"/>
              </a:rPr>
              <a:t> </a:t>
            </a:r>
            <a:r>
              <a:rPr lang="en-US" sz="2800" dirty="0" smtClean="0"/>
              <a:t>Test case allocation</a:t>
            </a:r>
          </a:p>
          <a:p>
            <a:pPr marL="731520" lvl="2" indent="-274320">
              <a:spcBef>
                <a:spcPts val="600"/>
              </a:spcBef>
              <a:buFont typeface="Arial" charset="0"/>
              <a:buChar char="•"/>
            </a:pPr>
            <a:r>
              <a:rPr lang="en-US" sz="2800" dirty="0" smtClean="0">
                <a:solidFill>
                  <a:srgbClr val="0000FF"/>
                </a:solidFill>
              </a:rPr>
              <a:t>Preparing</a:t>
            </a:r>
            <a:r>
              <a:rPr lang="en-US" sz="2800" dirty="0" smtClean="0"/>
              <a:t> </a:t>
            </a:r>
            <a:r>
              <a:rPr lang="en-US" sz="2800" dirty="0" smtClean="0">
                <a:solidFill>
                  <a:srgbClr val="0000FF"/>
                </a:solidFill>
              </a:rPr>
              <a:t>test</a:t>
            </a:r>
            <a:r>
              <a:rPr lang="en-US" sz="2800" dirty="0" smtClean="0"/>
              <a:t> </a:t>
            </a:r>
            <a:r>
              <a:rPr lang="en-US" sz="2800" dirty="0" smtClean="0">
                <a:solidFill>
                  <a:srgbClr val="0000FF"/>
                </a:solidFill>
              </a:rPr>
              <a:t>procedure</a:t>
            </a:r>
          </a:p>
          <a:p>
            <a:pPr marL="1188720" lvl="5" indent="-274320">
              <a:spcBef>
                <a:spcPts val="600"/>
              </a:spcBef>
            </a:pPr>
            <a:r>
              <a:rPr lang="en-US" sz="2800" b="1" dirty="0" smtClean="0">
                <a:sym typeface="Symbol"/>
              </a:rPr>
              <a:t> </a:t>
            </a:r>
            <a:r>
              <a:rPr lang="en-US" sz="2800" dirty="0" smtClean="0"/>
              <a:t>Basis for test procedure</a:t>
            </a:r>
          </a:p>
          <a:p>
            <a:pPr marL="1188720" lvl="5" indent="-274320">
              <a:spcBef>
                <a:spcPts val="600"/>
              </a:spcBef>
            </a:pPr>
            <a:r>
              <a:rPr lang="en-US" sz="2800" b="1" dirty="0" smtClean="0">
                <a:sym typeface="Symbol"/>
              </a:rPr>
              <a:t> </a:t>
            </a:r>
            <a:r>
              <a:rPr lang="en-US" sz="2800" dirty="0" smtClean="0"/>
              <a:t>Order, flow, follow-up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dirty="0" smtClean="0">
                <a:latin typeface="+mn-lt"/>
              </a:rPr>
              <a:t>Test Preparation </a:t>
            </a:r>
            <a:endParaRPr lang="en-US" dirty="0">
              <a:latin typeface="+mn-lt"/>
            </a:endParaRPr>
          </a:p>
        </p:txBody>
      </p:sp>
      <p:sp>
        <p:nvSpPr>
          <p:cNvPr id="4" name="Rectangle 3"/>
          <p:cNvSpPr/>
          <p:nvPr/>
        </p:nvSpPr>
        <p:spPr>
          <a:xfrm>
            <a:off x="156754" y="2013103"/>
            <a:ext cx="8712926" cy="4201150"/>
          </a:xfrm>
          <a:prstGeom prst="rect">
            <a:avLst/>
          </a:prstGeom>
        </p:spPr>
        <p:txBody>
          <a:bodyPr wrap="square">
            <a:spAutoFit/>
          </a:bodyPr>
          <a:lstStyle/>
          <a:p>
            <a:pPr marL="274320" indent="-274320">
              <a:spcBef>
                <a:spcPts val="600"/>
              </a:spcBef>
              <a:buFont typeface="Wingdings" pitchFamily="2" charset="2"/>
              <a:buChar char="§"/>
            </a:pPr>
            <a:r>
              <a:rPr lang="en-US" sz="2400" u="sng" dirty="0" smtClean="0">
                <a:solidFill>
                  <a:srgbClr val="FF0000"/>
                </a:solidFill>
              </a:rPr>
              <a:t>General concepts:</a:t>
            </a:r>
          </a:p>
          <a:p>
            <a:pPr marL="731520" lvl="2" indent="-274320">
              <a:spcBef>
                <a:spcPts val="600"/>
              </a:spcBef>
              <a:buFont typeface="Arial" charset="0"/>
              <a:buChar char="•"/>
            </a:pPr>
            <a:r>
              <a:rPr lang="en-US" sz="2000" u="sng" dirty="0" smtClean="0"/>
              <a:t>Input variable</a:t>
            </a:r>
            <a:r>
              <a:rPr lang="en-US" sz="2000" dirty="0" smtClean="0"/>
              <a:t>: test point</a:t>
            </a:r>
          </a:p>
          <a:p>
            <a:pPr marL="731520" lvl="2" indent="-274320">
              <a:spcBef>
                <a:spcPts val="600"/>
              </a:spcBef>
              <a:buFont typeface="Arial" charset="0"/>
              <a:buChar char="•"/>
            </a:pPr>
            <a:r>
              <a:rPr lang="en-US" sz="2000" u="sng" dirty="0" smtClean="0"/>
              <a:t>Input space</a:t>
            </a:r>
            <a:r>
              <a:rPr lang="en-US" sz="2000" dirty="0" smtClean="0"/>
              <a:t>: all possible input variable values</a:t>
            </a:r>
          </a:p>
          <a:p>
            <a:pPr marL="731520" lvl="2" indent="-274320">
              <a:spcBef>
                <a:spcPts val="600"/>
              </a:spcBef>
              <a:buFont typeface="Arial" charset="0"/>
              <a:buChar char="•"/>
            </a:pPr>
            <a:r>
              <a:rPr lang="en-US" sz="2000" b="1" u="sng" dirty="0" smtClean="0"/>
              <a:t>Test case</a:t>
            </a:r>
            <a:r>
              <a:rPr lang="en-US" sz="2000" dirty="0" smtClean="0"/>
              <a:t>: </a:t>
            </a:r>
            <a:r>
              <a:rPr lang="en-US" sz="2000" i="1" dirty="0" smtClean="0">
                <a:solidFill>
                  <a:srgbClr val="FF0000"/>
                </a:solidFill>
              </a:rPr>
              <a:t>A </a:t>
            </a:r>
            <a:r>
              <a:rPr lang="en-US" sz="2000" b="1" i="1" dirty="0" smtClean="0">
                <a:solidFill>
                  <a:srgbClr val="FF0000"/>
                </a:solidFill>
              </a:rPr>
              <a:t>test case </a:t>
            </a:r>
            <a:r>
              <a:rPr lang="en-US" sz="2000" i="1" dirty="0" smtClean="0">
                <a:solidFill>
                  <a:srgbClr val="FF0000"/>
                </a:solidFill>
              </a:rPr>
              <a:t>is a </a:t>
            </a:r>
            <a:r>
              <a:rPr lang="en-US" sz="2000" b="1" i="1" dirty="0" smtClean="0">
                <a:solidFill>
                  <a:srgbClr val="FF0000"/>
                </a:solidFill>
              </a:rPr>
              <a:t>document</a:t>
            </a:r>
            <a:r>
              <a:rPr lang="en-US" sz="2000" i="1" dirty="0" smtClean="0">
                <a:solidFill>
                  <a:srgbClr val="FF0000"/>
                </a:solidFill>
              </a:rPr>
              <a:t> </a:t>
            </a:r>
            <a:r>
              <a:rPr lang="en-US" sz="2000" i="1" dirty="0" smtClean="0">
                <a:solidFill>
                  <a:srgbClr val="0000FF"/>
                </a:solidFill>
              </a:rPr>
              <a:t>that describes an input, action, or event, and its expected results, in order to determine if a feature of an application is working correctly.</a:t>
            </a:r>
          </a:p>
          <a:p>
            <a:pPr marL="274320" lvl="1" indent="-274320">
              <a:spcBef>
                <a:spcPts val="600"/>
              </a:spcBef>
            </a:pPr>
            <a:r>
              <a:rPr lang="en-US" sz="2400" b="1" dirty="0" smtClean="0">
                <a:solidFill>
                  <a:srgbClr val="0000FF"/>
                </a:solidFill>
                <a:sym typeface="Wingdings" pitchFamily="2" charset="2"/>
              </a:rPr>
              <a:t>	      </a:t>
            </a:r>
            <a:r>
              <a:rPr lang="en-US" sz="2400" dirty="0" smtClean="0">
                <a:sym typeface="Wingdings" pitchFamily="2" charset="2"/>
              </a:rPr>
              <a:t>Test case = </a:t>
            </a:r>
            <a:r>
              <a:rPr lang="en-US" sz="2400" b="1" dirty="0" smtClean="0"/>
              <a:t>static</a:t>
            </a:r>
            <a:r>
              <a:rPr lang="en-US" sz="2400" dirty="0" smtClean="0"/>
              <a:t> </a:t>
            </a:r>
            <a:r>
              <a:rPr lang="en-US" sz="2400" b="1" dirty="0" smtClean="0"/>
              <a:t>object</a:t>
            </a:r>
            <a:r>
              <a:rPr lang="en-US" sz="2400" dirty="0" smtClean="0"/>
              <a:t> + </a:t>
            </a:r>
            <a:r>
              <a:rPr lang="en-US" sz="2400" b="1" dirty="0" smtClean="0"/>
              <a:t>input</a:t>
            </a:r>
            <a:r>
              <a:rPr lang="en-US" sz="2400" dirty="0" smtClean="0"/>
              <a:t> to enable test to </a:t>
            </a:r>
          </a:p>
          <a:p>
            <a:pPr marL="274320" lvl="1" indent="-274320">
              <a:spcBef>
                <a:spcPts val="600"/>
              </a:spcBef>
            </a:pPr>
            <a:r>
              <a:rPr lang="en-US" sz="2400" i="1" dirty="0" smtClean="0"/>
              <a:t>	     	     </a:t>
            </a:r>
            <a:r>
              <a:rPr lang="en-US" sz="2000" b="1" i="1" dirty="0" smtClean="0">
                <a:solidFill>
                  <a:srgbClr val="FF0000"/>
                </a:solidFill>
              </a:rPr>
              <a:t>start </a:t>
            </a:r>
            <a:r>
              <a:rPr lang="en-US" sz="2000" b="1" i="1" dirty="0" smtClean="0">
                <a:solidFill>
                  <a:srgbClr val="FF0000"/>
                </a:solidFill>
                <a:sym typeface="Wingdings" pitchFamily="2" charset="2"/>
              </a:rPr>
              <a:t></a:t>
            </a:r>
            <a:r>
              <a:rPr lang="en-US" sz="2000" b="1" i="1" dirty="0" smtClean="0">
                <a:solidFill>
                  <a:srgbClr val="FF0000"/>
                </a:solidFill>
              </a:rPr>
              <a:t> execute </a:t>
            </a:r>
            <a:r>
              <a:rPr lang="en-US" sz="2000" b="1" i="1" dirty="0" smtClean="0">
                <a:solidFill>
                  <a:srgbClr val="FF0000"/>
                </a:solidFill>
                <a:sym typeface="Wingdings" pitchFamily="2" charset="2"/>
              </a:rPr>
              <a:t> </a:t>
            </a:r>
            <a:r>
              <a:rPr lang="en-US" sz="2000" b="1" i="1" dirty="0" smtClean="0">
                <a:solidFill>
                  <a:srgbClr val="FF0000"/>
                </a:solidFill>
              </a:rPr>
              <a:t>finish</a:t>
            </a:r>
          </a:p>
          <a:p>
            <a:pPr marL="731520" lvl="2" indent="-274320">
              <a:spcBef>
                <a:spcPts val="600"/>
              </a:spcBef>
              <a:buFont typeface="Arial" charset="0"/>
              <a:buChar char="•"/>
            </a:pPr>
            <a:r>
              <a:rPr lang="en-US" sz="2000" b="1" u="sng" dirty="0" smtClean="0">
                <a:solidFill>
                  <a:srgbClr val="0000FF"/>
                </a:solidFill>
              </a:rPr>
              <a:t>Test run</a:t>
            </a:r>
            <a:r>
              <a:rPr lang="en-US" sz="2000" dirty="0" smtClean="0"/>
              <a:t>: </a:t>
            </a:r>
            <a:r>
              <a:rPr lang="en-US" sz="2000" i="1" dirty="0" smtClean="0"/>
              <a:t>A test run is a </a:t>
            </a:r>
            <a:r>
              <a:rPr lang="en-US" sz="2000" b="1" i="1" dirty="0" smtClean="0"/>
              <a:t>dynamic</a:t>
            </a:r>
            <a:r>
              <a:rPr lang="en-US" sz="2000" i="1" dirty="0" smtClean="0"/>
              <a:t> unit of specific test activities in the overall testing sequence on a selected testing object.  </a:t>
            </a:r>
          </a:p>
          <a:p>
            <a:pPr marL="731520" lvl="2" indent="-274320">
              <a:spcBef>
                <a:spcPts val="600"/>
              </a:spcBef>
            </a:pPr>
            <a:r>
              <a:rPr lang="en-US" sz="2000" i="1" dirty="0" smtClean="0">
                <a:solidFill>
                  <a:srgbClr val="0000FF"/>
                </a:solidFill>
              </a:rPr>
              <a:t>	Test run ==&gt; </a:t>
            </a:r>
            <a:r>
              <a:rPr lang="en-US" sz="2000" dirty="0" smtClean="0">
                <a:solidFill>
                  <a:srgbClr val="0000FF"/>
                </a:solidFill>
              </a:rPr>
              <a:t>operation instances</a:t>
            </a:r>
            <a:endParaRPr lang="en-US" sz="20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latin typeface="+mn-lt"/>
              </a:rPr>
              <a:t>Individual Test Case Preparation</a:t>
            </a:r>
            <a:endParaRPr lang="en-US" sz="3600" dirty="0">
              <a:latin typeface="+mn-lt"/>
            </a:endParaRPr>
          </a:p>
        </p:txBody>
      </p:sp>
      <p:sp>
        <p:nvSpPr>
          <p:cNvPr id="4" name="Rectangle 3"/>
          <p:cNvSpPr/>
          <p:nvPr/>
        </p:nvSpPr>
        <p:spPr>
          <a:xfrm>
            <a:off x="277648" y="2150135"/>
            <a:ext cx="8500590" cy="4031873"/>
          </a:xfrm>
          <a:prstGeom prst="rect">
            <a:avLst/>
          </a:prstGeom>
        </p:spPr>
        <p:txBody>
          <a:bodyPr wrap="square">
            <a:spAutoFit/>
          </a:bodyPr>
          <a:lstStyle/>
          <a:p>
            <a:pPr marL="274320" indent="-274320">
              <a:spcBef>
                <a:spcPts val="600"/>
              </a:spcBef>
              <a:buFont typeface="Arial" pitchFamily="34" charset="0"/>
              <a:buChar char="•"/>
            </a:pPr>
            <a:r>
              <a:rPr lang="en-US" sz="2400" dirty="0" smtClean="0">
                <a:solidFill>
                  <a:srgbClr val="FF0000"/>
                </a:solidFill>
              </a:rPr>
              <a:t>Individual test cases (micro-level) vs. test suite (macro-level)</a:t>
            </a:r>
          </a:p>
          <a:p>
            <a:pPr marL="274320" indent="-274320">
              <a:spcBef>
                <a:spcPts val="600"/>
              </a:spcBef>
              <a:buFont typeface="Arial" pitchFamily="34" charset="0"/>
              <a:buChar char="•"/>
            </a:pPr>
            <a:r>
              <a:rPr lang="en-US" sz="2400" dirty="0" smtClean="0"/>
              <a:t>From multiple sources:</a:t>
            </a:r>
          </a:p>
          <a:p>
            <a:pPr marL="731520" lvl="2" indent="-274320">
              <a:spcBef>
                <a:spcPts val="600"/>
              </a:spcBef>
            </a:pPr>
            <a:r>
              <a:rPr lang="en-US" sz="2400" b="1" dirty="0" smtClean="0">
                <a:sym typeface="Symbol"/>
              </a:rPr>
              <a:t></a:t>
            </a:r>
            <a:r>
              <a:rPr lang="en-US" sz="2400" dirty="0" smtClean="0">
                <a:sym typeface="Symbol"/>
              </a:rPr>
              <a:t> </a:t>
            </a:r>
            <a:r>
              <a:rPr lang="en-US" sz="2400" dirty="0" smtClean="0"/>
              <a:t>Actual runs (usage-based)</a:t>
            </a:r>
          </a:p>
          <a:p>
            <a:pPr marL="731520" lvl="2" indent="-274320">
              <a:spcBef>
                <a:spcPts val="600"/>
              </a:spcBef>
            </a:pPr>
            <a:r>
              <a:rPr lang="en-US" sz="2400" b="1" dirty="0" smtClean="0">
                <a:sym typeface="Symbol"/>
              </a:rPr>
              <a:t>  </a:t>
            </a:r>
            <a:r>
              <a:rPr lang="en-US" sz="2400" dirty="0" smtClean="0"/>
              <a:t>Implementation-based ( white-box)</a:t>
            </a:r>
          </a:p>
          <a:p>
            <a:pPr marL="731520" lvl="2" indent="-274320">
              <a:spcBef>
                <a:spcPts val="600"/>
              </a:spcBef>
            </a:pPr>
            <a:r>
              <a:rPr lang="en-US" sz="2400" b="1" dirty="0" smtClean="0">
                <a:sym typeface="Symbol"/>
              </a:rPr>
              <a:t>  </a:t>
            </a:r>
            <a:r>
              <a:rPr lang="en-US" sz="2400" dirty="0" smtClean="0"/>
              <a:t>Specification-based (black-box)</a:t>
            </a:r>
          </a:p>
          <a:p>
            <a:pPr marL="731520" lvl="2" indent="-274320">
              <a:spcBef>
                <a:spcPts val="600"/>
              </a:spcBef>
            </a:pPr>
            <a:r>
              <a:rPr lang="en-US" sz="2400" b="1" dirty="0" smtClean="0">
                <a:sym typeface="Symbol"/>
              </a:rPr>
              <a:t>  </a:t>
            </a:r>
            <a:r>
              <a:rPr lang="en-US" sz="2400" dirty="0" smtClean="0"/>
              <a:t>May use similar/earlier products</a:t>
            </a:r>
          </a:p>
          <a:p>
            <a:pPr marL="731520" lvl="2" indent="-274320">
              <a:spcBef>
                <a:spcPts val="600"/>
              </a:spcBef>
              <a:buFont typeface="Symbol"/>
              <a:buChar char="-"/>
            </a:pPr>
            <a:r>
              <a:rPr lang="en-US" sz="2400" dirty="0" smtClean="0"/>
              <a:t>(direct) “record-and-replay”  </a:t>
            </a:r>
          </a:p>
          <a:p>
            <a:pPr marL="731520" lvl="2" indent="-274320">
              <a:spcBef>
                <a:spcPts val="600"/>
              </a:spcBef>
              <a:buFont typeface="Symbol"/>
              <a:buChar char="-"/>
            </a:pPr>
            <a:endParaRPr lang="en-US" sz="2400" dirty="0" smtClean="0"/>
          </a:p>
          <a:p>
            <a:pPr marL="731520" lvl="2" indent="-274320">
              <a:spcBef>
                <a:spcPts val="600"/>
              </a:spcBef>
              <a:buFont typeface="Symbol"/>
              <a:buChar char="-"/>
            </a:pPr>
            <a:endParaRPr lang="en-US" sz="24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latin typeface="+mn-lt"/>
              </a:rPr>
              <a:t>Test cases based on Formal Models</a:t>
            </a:r>
            <a:endParaRPr lang="en-US" sz="3600" dirty="0">
              <a:latin typeface="+mn-lt"/>
            </a:endParaRPr>
          </a:p>
        </p:txBody>
      </p:sp>
      <p:sp>
        <p:nvSpPr>
          <p:cNvPr id="4" name="Rectangle 3"/>
          <p:cNvSpPr/>
          <p:nvPr/>
        </p:nvSpPr>
        <p:spPr>
          <a:xfrm>
            <a:off x="290711" y="2377440"/>
            <a:ext cx="8526716" cy="4001095"/>
          </a:xfrm>
          <a:prstGeom prst="rect">
            <a:avLst/>
          </a:prstGeom>
        </p:spPr>
        <p:txBody>
          <a:bodyPr wrap="square">
            <a:spAutoFit/>
          </a:bodyPr>
          <a:lstStyle/>
          <a:p>
            <a:pPr marL="274320" indent="-274320">
              <a:spcBef>
                <a:spcPts val="600"/>
              </a:spcBef>
              <a:buFont typeface="Wingdings" pitchFamily="2" charset="2"/>
              <a:buChar char="§"/>
            </a:pPr>
            <a:r>
              <a:rPr lang="en-US" sz="2800" dirty="0" smtClean="0">
                <a:solidFill>
                  <a:srgbClr val="FF0000"/>
                </a:solidFill>
              </a:rPr>
              <a:t>Most organized, systematic test cases are derived from formal testing models:</a:t>
            </a:r>
          </a:p>
          <a:p>
            <a:pPr marL="731520" lvl="2" indent="-274320">
              <a:spcBef>
                <a:spcPts val="600"/>
              </a:spcBef>
              <a:buFont typeface="Arial" pitchFamily="34" charset="0"/>
              <a:buChar char="•"/>
            </a:pPr>
            <a:r>
              <a:rPr lang="en-US" sz="2800" b="1" u="sng" dirty="0" smtClean="0">
                <a:solidFill>
                  <a:srgbClr val="0000FF"/>
                </a:solidFill>
              </a:rPr>
              <a:t>Directly</a:t>
            </a:r>
            <a:r>
              <a:rPr lang="en-US" sz="2800" dirty="0" smtClean="0"/>
              <a:t> via </a:t>
            </a:r>
            <a:r>
              <a:rPr lang="en-US" sz="2800" dirty="0" smtClean="0">
                <a:solidFill>
                  <a:srgbClr val="0000FF"/>
                </a:solidFill>
              </a:rPr>
              <a:t>newly constructed models</a:t>
            </a:r>
          </a:p>
          <a:p>
            <a:pPr marL="731520" lvl="2" indent="-274320">
              <a:spcBef>
                <a:spcPts val="600"/>
              </a:spcBef>
              <a:buFont typeface="Arial" pitchFamily="34" charset="0"/>
              <a:buChar char="•"/>
            </a:pPr>
            <a:r>
              <a:rPr lang="en-US" sz="2800" b="1" u="sng" dirty="0" smtClean="0">
                <a:solidFill>
                  <a:srgbClr val="0000FF"/>
                </a:solidFill>
              </a:rPr>
              <a:t>Indirectly</a:t>
            </a:r>
            <a:r>
              <a:rPr lang="en-US" sz="2800" dirty="0" smtClean="0"/>
              <a:t> via </a:t>
            </a:r>
            <a:r>
              <a:rPr lang="en-US" sz="2800" dirty="0" smtClean="0">
                <a:solidFill>
                  <a:srgbClr val="0000FF"/>
                </a:solidFill>
              </a:rPr>
              <a:t>existing test cases</a:t>
            </a:r>
            <a:r>
              <a:rPr lang="en-US" sz="2800" dirty="0" smtClean="0"/>
              <a:t>, etc. </a:t>
            </a:r>
          </a:p>
          <a:p>
            <a:pPr marL="274320" lvl="1" indent="-274320">
              <a:spcBef>
                <a:spcPts val="600"/>
              </a:spcBef>
              <a:buFont typeface="Arial" pitchFamily="34" charset="0"/>
              <a:buChar char="•"/>
            </a:pPr>
            <a:endParaRPr lang="en-US" sz="2800" dirty="0" smtClean="0"/>
          </a:p>
          <a:p>
            <a:pPr marL="274320" lvl="1" indent="-274320">
              <a:spcBef>
                <a:spcPts val="600"/>
              </a:spcBef>
              <a:buFont typeface="Arial" pitchFamily="34" charset="0"/>
              <a:buChar char="•"/>
            </a:pPr>
            <a:endParaRPr lang="en-US" sz="2800" dirty="0" smtClean="0"/>
          </a:p>
          <a:p>
            <a:pPr marL="274320" lvl="1" indent="-274320">
              <a:spcBef>
                <a:spcPts val="600"/>
              </a:spcBef>
              <a:buFont typeface="Arial" pitchFamily="34" charset="0"/>
              <a:buChar char="•"/>
            </a:pPr>
            <a:endParaRPr lang="en-US" sz="2800" dirty="0" smtClean="0"/>
          </a:p>
          <a:p>
            <a:pPr marL="274320" lvl="1" indent="-274320">
              <a:spcBef>
                <a:spcPts val="600"/>
              </a:spcBef>
            </a:pPr>
            <a:endParaRPr lang="en-US" sz="28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dirty="0" smtClean="0">
                <a:latin typeface="+mn-lt"/>
              </a:rPr>
              <a:t>Test Suite Preparation</a:t>
            </a:r>
            <a:endParaRPr lang="en-US" dirty="0">
              <a:latin typeface="+mn-lt"/>
            </a:endParaRPr>
          </a:p>
        </p:txBody>
      </p:sp>
      <p:sp>
        <p:nvSpPr>
          <p:cNvPr id="4" name="Rectangle 3"/>
          <p:cNvSpPr/>
          <p:nvPr/>
        </p:nvSpPr>
        <p:spPr>
          <a:xfrm>
            <a:off x="186207" y="2125160"/>
            <a:ext cx="8722659" cy="4154984"/>
          </a:xfrm>
          <a:prstGeom prst="rect">
            <a:avLst/>
          </a:prstGeom>
        </p:spPr>
        <p:txBody>
          <a:bodyPr wrap="square">
            <a:spAutoFit/>
          </a:bodyPr>
          <a:lstStyle/>
          <a:p>
            <a:pPr marL="274320" indent="-274320">
              <a:spcBef>
                <a:spcPts val="600"/>
              </a:spcBef>
              <a:buFont typeface="Wingdings" pitchFamily="2" charset="2"/>
              <a:buChar char="§"/>
            </a:pPr>
            <a:r>
              <a:rPr lang="en-US" sz="2400" dirty="0" smtClean="0">
                <a:solidFill>
                  <a:srgbClr val="FF0000"/>
                </a:solidFill>
              </a:rPr>
              <a:t>Test Suite (macro-level) : </a:t>
            </a:r>
          </a:p>
          <a:p>
            <a:pPr marL="274320" indent="-274320">
              <a:spcBef>
                <a:spcPts val="600"/>
              </a:spcBef>
              <a:buFont typeface="Arial" pitchFamily="34" charset="0"/>
              <a:buChar char="•"/>
            </a:pPr>
            <a:r>
              <a:rPr lang="en-US" sz="2000" dirty="0" smtClean="0">
                <a:solidFill>
                  <a:srgbClr val="0000FF"/>
                </a:solidFill>
              </a:rPr>
              <a:t>The collection of individual test cases that will be run in a test sequence until some stopping criteria are satisfied is called a </a:t>
            </a:r>
            <a:r>
              <a:rPr lang="en-US" sz="2000" i="1" dirty="0" smtClean="0">
                <a:solidFill>
                  <a:srgbClr val="0000FF"/>
                </a:solidFill>
              </a:rPr>
              <a:t>test suite</a:t>
            </a:r>
            <a:r>
              <a:rPr lang="en-US" sz="2000" i="1" dirty="0" smtClean="0"/>
              <a:t>.</a:t>
            </a:r>
          </a:p>
          <a:p>
            <a:pPr marL="731520" lvl="2" indent="-274320">
              <a:spcBef>
                <a:spcPts val="600"/>
              </a:spcBef>
            </a:pPr>
            <a:r>
              <a:rPr lang="en-US" sz="2000" b="1" dirty="0" smtClean="0">
                <a:sym typeface="Symbol"/>
              </a:rPr>
              <a:t> </a:t>
            </a:r>
            <a:r>
              <a:rPr lang="en-US" sz="2000" dirty="0" smtClean="0"/>
              <a:t>Test suite preparation involves the construction &amp; allocation of individual test cases in some systematic way based on the specific testing techniques used. </a:t>
            </a:r>
          </a:p>
          <a:p>
            <a:pPr marL="731520" lvl="2" indent="-274320">
              <a:spcBef>
                <a:spcPts val="600"/>
              </a:spcBef>
            </a:pPr>
            <a:r>
              <a:rPr lang="en-US" sz="2000" b="1" dirty="0" smtClean="0">
                <a:sym typeface="Symbol"/>
              </a:rPr>
              <a:t>  </a:t>
            </a:r>
            <a:r>
              <a:rPr lang="en-US" sz="2000" u="sng" dirty="0" smtClean="0"/>
              <a:t>Another way </a:t>
            </a:r>
            <a:r>
              <a:rPr lang="en-US" sz="2000" dirty="0" smtClean="0"/>
              <a:t>to obtain a test suite is through </a:t>
            </a:r>
            <a:r>
              <a:rPr lang="en-US" sz="2000" b="1" dirty="0" smtClean="0"/>
              <a:t>reuse of test cases</a:t>
            </a:r>
            <a:r>
              <a:rPr lang="en-US" sz="2000" dirty="0" smtClean="0"/>
              <a:t> </a:t>
            </a:r>
            <a:r>
              <a:rPr lang="en-US" sz="2000" b="1" dirty="0" smtClean="0"/>
              <a:t>for earlier versions of the same product</a:t>
            </a:r>
            <a:r>
              <a:rPr lang="en-US" sz="2000" dirty="0" smtClean="0"/>
              <a:t>. This kind of testing is commonly referred to as </a:t>
            </a:r>
            <a:r>
              <a:rPr lang="en-US" sz="2000" b="1" i="1" dirty="0" smtClean="0">
                <a:solidFill>
                  <a:srgbClr val="0000FF"/>
                </a:solidFill>
              </a:rPr>
              <a:t>regression</a:t>
            </a:r>
            <a:r>
              <a:rPr lang="en-US" sz="2000" i="1" dirty="0" smtClean="0">
                <a:solidFill>
                  <a:srgbClr val="0000FF"/>
                </a:solidFill>
              </a:rPr>
              <a:t> </a:t>
            </a:r>
            <a:r>
              <a:rPr lang="en-US" sz="2000" b="1" i="1" dirty="0" smtClean="0">
                <a:solidFill>
                  <a:srgbClr val="0000FF"/>
                </a:solidFill>
              </a:rPr>
              <a:t>testing</a:t>
            </a:r>
            <a:r>
              <a:rPr lang="en-US" sz="2000" dirty="0" smtClean="0"/>
              <a:t>.</a:t>
            </a:r>
          </a:p>
          <a:p>
            <a:pPr marL="731520" lvl="2" indent="-274320">
              <a:spcBef>
                <a:spcPts val="600"/>
              </a:spcBef>
            </a:pPr>
            <a:r>
              <a:rPr lang="en-US" sz="2000" b="1" dirty="0" smtClean="0">
                <a:sym typeface="Symbol"/>
              </a:rPr>
              <a:t>  </a:t>
            </a:r>
            <a:r>
              <a:rPr lang="en-US" sz="2000" dirty="0" smtClean="0"/>
              <a:t>In general, all the test cases should form an integrated suite, regardless of their origin, how they are derived, and what models are used to derive them.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dirty="0" smtClean="0">
                <a:latin typeface="+mn-lt"/>
              </a:rPr>
              <a:t>Test Suite Preparation</a:t>
            </a:r>
            <a:endParaRPr lang="en-US" dirty="0">
              <a:latin typeface="+mn-lt"/>
            </a:endParaRPr>
          </a:p>
        </p:txBody>
      </p:sp>
      <p:sp>
        <p:nvSpPr>
          <p:cNvPr id="4" name="Rectangle 3"/>
          <p:cNvSpPr/>
          <p:nvPr/>
        </p:nvSpPr>
        <p:spPr>
          <a:xfrm>
            <a:off x="264585" y="2055285"/>
            <a:ext cx="8539779" cy="4201150"/>
          </a:xfrm>
          <a:prstGeom prst="rect">
            <a:avLst/>
          </a:prstGeom>
        </p:spPr>
        <p:txBody>
          <a:bodyPr wrap="square">
            <a:spAutoFit/>
          </a:bodyPr>
          <a:lstStyle/>
          <a:p>
            <a:pPr marL="274320" indent="-274320">
              <a:spcBef>
                <a:spcPts val="600"/>
              </a:spcBef>
              <a:buFont typeface="Arial" pitchFamily="34" charset="0"/>
              <a:buChar char="•"/>
            </a:pPr>
            <a:r>
              <a:rPr lang="en-US" sz="2800" dirty="0" smtClean="0"/>
              <a:t>There are many ways to organize the test suite or test suites. The most common way is to organize them by sub-phases, because of the different objects, objectives, concerns, perspectives, priorities, and the testing techniques used.</a:t>
            </a:r>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r>
              <a:rPr lang="en-US" sz="2800" dirty="0" smtClean="0"/>
              <a:t>Various attributes can be used to describe, classify, and organize individual test cases in the suite.</a:t>
            </a:r>
          </a:p>
          <a:p>
            <a:pPr marL="274320" indent="-274320">
              <a:spcBef>
                <a:spcPts val="600"/>
              </a:spcBef>
            </a:pPr>
            <a:endParaRPr lang="en-US" sz="28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dirty="0" smtClean="0">
                <a:latin typeface="+mn-lt"/>
              </a:rPr>
              <a:t>Test Suite Preparation</a:t>
            </a:r>
            <a:endParaRPr lang="en-US" dirty="0">
              <a:latin typeface="+mn-lt"/>
            </a:endParaRPr>
          </a:p>
        </p:txBody>
      </p:sp>
      <p:sp>
        <p:nvSpPr>
          <p:cNvPr id="4" name="Rectangle 3"/>
          <p:cNvSpPr/>
          <p:nvPr/>
        </p:nvSpPr>
        <p:spPr>
          <a:xfrm>
            <a:off x="209005" y="2106487"/>
            <a:ext cx="8673737" cy="3785652"/>
          </a:xfrm>
          <a:prstGeom prst="rect">
            <a:avLst/>
          </a:prstGeom>
        </p:spPr>
        <p:txBody>
          <a:bodyPr wrap="square">
            <a:spAutoFit/>
          </a:bodyPr>
          <a:lstStyle/>
          <a:p>
            <a:pPr marL="274320" indent="-274320">
              <a:spcBef>
                <a:spcPts val="600"/>
              </a:spcBef>
              <a:buFont typeface="Arial" pitchFamily="34" charset="0"/>
              <a:buChar char="•"/>
            </a:pPr>
            <a:r>
              <a:rPr lang="en-US" sz="2400" b="1" dirty="0" smtClean="0">
                <a:solidFill>
                  <a:srgbClr val="FF0000"/>
                </a:solidFill>
              </a:rPr>
              <a:t>Test</a:t>
            </a:r>
            <a:r>
              <a:rPr lang="en-US" sz="2400" dirty="0" smtClean="0">
                <a:solidFill>
                  <a:srgbClr val="FF0000"/>
                </a:solidFill>
              </a:rPr>
              <a:t> </a:t>
            </a:r>
            <a:r>
              <a:rPr lang="en-US" sz="2400" b="1" dirty="0" smtClean="0">
                <a:solidFill>
                  <a:srgbClr val="FF0000"/>
                </a:solidFill>
              </a:rPr>
              <a:t>Suite</a:t>
            </a:r>
            <a:r>
              <a:rPr lang="en-US" sz="2400" dirty="0" smtClean="0">
                <a:solidFill>
                  <a:srgbClr val="FF0000"/>
                </a:solidFill>
              </a:rPr>
              <a:t> </a:t>
            </a:r>
          </a:p>
          <a:p>
            <a:pPr lvl="1">
              <a:buFont typeface="Arial" charset="0"/>
              <a:buBlip>
                <a:blip r:embed="rId2"/>
              </a:buBlip>
            </a:pPr>
            <a:r>
              <a:rPr lang="en-US" sz="2000" b="1" dirty="0" smtClean="0"/>
              <a:t> Existing suite</a:t>
            </a:r>
            <a:r>
              <a:rPr lang="en-US" sz="2000" dirty="0" smtClean="0"/>
              <a:t>: What &amp; Where? Suitability? Selection/Screening?</a:t>
            </a:r>
          </a:p>
          <a:p>
            <a:pPr lvl="1">
              <a:buFont typeface="Arial" charset="0"/>
              <a:buBlip>
                <a:blip r:embed="rId2"/>
              </a:buBlip>
            </a:pPr>
            <a:r>
              <a:rPr lang="en-US" sz="2000" b="1" dirty="0" smtClean="0"/>
              <a:t> Construction</a:t>
            </a:r>
            <a:r>
              <a:rPr lang="en-US" sz="2000" dirty="0" smtClean="0"/>
              <a:t> /generation of </a:t>
            </a:r>
            <a:r>
              <a:rPr lang="en-US" sz="2000" b="1" dirty="0" smtClean="0"/>
              <a:t>new</a:t>
            </a:r>
            <a:r>
              <a:rPr lang="en-US" sz="2000" dirty="0" smtClean="0"/>
              <a:t> </a:t>
            </a:r>
            <a:r>
              <a:rPr lang="en-US" sz="2000" b="1" dirty="0" smtClean="0"/>
              <a:t>ones</a:t>
            </a:r>
          </a:p>
          <a:p>
            <a:pPr lvl="1">
              <a:buFont typeface="Arial" charset="0"/>
              <a:buBlip>
                <a:blip r:embed="rId2"/>
              </a:buBlip>
            </a:pPr>
            <a:r>
              <a:rPr lang="en-US" sz="2000" dirty="0" smtClean="0"/>
              <a:t> Organization &amp; management: Often hierarchical</a:t>
            </a:r>
            <a:endParaRPr lang="en-US" sz="2000" dirty="0" smtClean="0">
              <a:solidFill>
                <a:srgbClr val="C00000"/>
              </a:solidFill>
            </a:endParaRPr>
          </a:p>
          <a:p>
            <a:pPr marL="274320" indent="-274320">
              <a:spcBef>
                <a:spcPts val="600"/>
              </a:spcBef>
              <a:buFont typeface="Arial" pitchFamily="34" charset="0"/>
              <a:buChar char="•"/>
            </a:pPr>
            <a:r>
              <a:rPr lang="en-US" sz="2400" b="1" dirty="0" smtClean="0">
                <a:solidFill>
                  <a:srgbClr val="FF0000"/>
                </a:solidFill>
              </a:rPr>
              <a:t>Adding new test cases</a:t>
            </a:r>
          </a:p>
          <a:p>
            <a:pPr lvl="1">
              <a:buFont typeface="Arial" charset="0"/>
              <a:buBlip>
                <a:blip r:embed="rId2"/>
              </a:buBlip>
            </a:pPr>
            <a:r>
              <a:rPr lang="en-US" sz="2000" dirty="0" smtClean="0"/>
              <a:t> Estimate # of new test cases</a:t>
            </a:r>
          </a:p>
          <a:p>
            <a:pPr lvl="1">
              <a:buFont typeface="Arial" charset="0"/>
              <a:buBlip>
                <a:blip r:embed="rId2"/>
              </a:buBlip>
            </a:pPr>
            <a:r>
              <a:rPr lang="en-US" sz="2000" dirty="0" smtClean="0"/>
              <a:t> Specify new( individual) test cases</a:t>
            </a:r>
          </a:p>
          <a:p>
            <a:pPr lvl="1">
              <a:buFont typeface="Arial" charset="0"/>
              <a:buBlip>
                <a:blip r:embed="rId2"/>
              </a:buBlip>
            </a:pPr>
            <a:r>
              <a:rPr lang="en-US" sz="2000" dirty="0" smtClean="0"/>
              <a:t> Integrate to existing test cases</a:t>
            </a:r>
          </a:p>
          <a:p>
            <a:pPr marL="274320" indent="-274320">
              <a:spcBef>
                <a:spcPts val="600"/>
              </a:spcBef>
              <a:buFont typeface="Arial" pitchFamily="34" charset="0"/>
              <a:buChar char="•"/>
            </a:pPr>
            <a:r>
              <a:rPr lang="en-US" sz="2400" b="1" dirty="0" smtClean="0">
                <a:solidFill>
                  <a:srgbClr val="FF0000"/>
                </a:solidFill>
              </a:rPr>
              <a:t>Allocation to systems/operations</a:t>
            </a:r>
          </a:p>
          <a:p>
            <a:pPr lvl="1">
              <a:buFont typeface="Arial" charset="0"/>
              <a:buBlip>
                <a:blip r:embed="rId2"/>
              </a:buBlip>
            </a:pPr>
            <a:r>
              <a:rPr lang="en-US" sz="2000" dirty="0" smtClean="0"/>
              <a:t> OP-based/structured-based allocation</a:t>
            </a:r>
          </a:p>
          <a:p>
            <a:pPr lvl="1">
              <a:buFont typeface="Arial" charset="0"/>
              <a:buBlip>
                <a:blip r:embed="rId2"/>
              </a:buBlip>
            </a:pPr>
            <a:r>
              <a:rPr lang="en-US" sz="2000" dirty="0" smtClean="0"/>
              <a:t> Both old &amp; new test cases in suite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Test Procedure Preparation</a:t>
            </a:r>
            <a:endParaRPr lang="en-US" sz="4000" dirty="0">
              <a:latin typeface="+mn-lt"/>
            </a:endParaRPr>
          </a:p>
        </p:txBody>
      </p:sp>
      <p:sp>
        <p:nvSpPr>
          <p:cNvPr id="4" name="Rectangle 3"/>
          <p:cNvSpPr/>
          <p:nvPr/>
        </p:nvSpPr>
        <p:spPr>
          <a:xfrm>
            <a:off x="303774" y="2050869"/>
            <a:ext cx="8526716" cy="4278094"/>
          </a:xfrm>
          <a:prstGeom prst="rect">
            <a:avLst/>
          </a:prstGeom>
        </p:spPr>
        <p:txBody>
          <a:bodyPr wrap="square">
            <a:spAutoFit/>
          </a:bodyPr>
          <a:lstStyle/>
          <a:p>
            <a:pPr marL="274320" indent="-274320">
              <a:spcBef>
                <a:spcPts val="600"/>
              </a:spcBef>
              <a:buFont typeface="Wingdings" pitchFamily="2" charset="2"/>
              <a:buChar char="§"/>
            </a:pPr>
            <a:r>
              <a:rPr lang="en-US" sz="2400" dirty="0" smtClean="0"/>
              <a:t>In addition to preparation of individual test cases and the overall test suite, the </a:t>
            </a:r>
            <a:r>
              <a:rPr lang="en-US" sz="2400" i="1" dirty="0" smtClean="0">
                <a:solidFill>
                  <a:srgbClr val="0000FF"/>
                </a:solidFill>
              </a:rPr>
              <a:t>test procedure </a:t>
            </a:r>
            <a:r>
              <a:rPr lang="en-US" sz="2400" dirty="0" smtClean="0"/>
              <a:t>also needs to be prepared for effective testing. </a:t>
            </a:r>
          </a:p>
          <a:p>
            <a:pPr marL="274320" indent="-274320">
              <a:spcBef>
                <a:spcPts val="600"/>
              </a:spcBef>
              <a:buFont typeface="Wingdings" pitchFamily="2" charset="2"/>
              <a:buChar char="§"/>
            </a:pPr>
            <a:r>
              <a:rPr lang="en-US" sz="2400" dirty="0" smtClean="0"/>
              <a:t>The basic question is the sequencing of the individual test cases and the switch-over from one test run to another.</a:t>
            </a:r>
          </a:p>
          <a:p>
            <a:pPr marL="274320" indent="-274320">
              <a:spcBef>
                <a:spcPts val="600"/>
              </a:spcBef>
              <a:buFont typeface="Arial" pitchFamily="34" charset="0"/>
              <a:buChar char="•"/>
            </a:pPr>
            <a:r>
              <a:rPr lang="en-US" sz="2400" u="sng" dirty="0" smtClean="0">
                <a:solidFill>
                  <a:srgbClr val="FF0000"/>
                </a:solidFill>
              </a:rPr>
              <a:t>KEY consideration</a:t>
            </a:r>
            <a:r>
              <a:rPr lang="en-US" sz="2400" dirty="0" smtClean="0">
                <a:solidFill>
                  <a:srgbClr val="FF0000"/>
                </a:solidFill>
              </a:rPr>
              <a:t>: Sequencing of the individual test cases</a:t>
            </a:r>
          </a:p>
          <a:p>
            <a:pPr marL="731520" lvl="2" indent="-274320">
              <a:spcBef>
                <a:spcPts val="600"/>
              </a:spcBef>
              <a:buFont typeface="Symbol"/>
              <a:buChar char="-"/>
            </a:pPr>
            <a:r>
              <a:rPr lang="en-US" sz="2400" dirty="0" smtClean="0"/>
              <a:t>General: simple to complex </a:t>
            </a:r>
          </a:p>
          <a:p>
            <a:pPr marL="274320" indent="-274320">
              <a:spcBef>
                <a:spcPts val="600"/>
              </a:spcBef>
              <a:buFont typeface="Arial" pitchFamily="34" charset="0"/>
              <a:buChar char="•"/>
            </a:pPr>
            <a:r>
              <a:rPr lang="en-US" sz="2400" dirty="0" smtClean="0"/>
              <a:t>Several concerns affect the specific test procedure to be used –</a:t>
            </a:r>
          </a:p>
          <a:p>
            <a:pPr lvl="1"/>
            <a:r>
              <a:rPr lang="en-US" sz="2000" b="1" i="1" dirty="0" smtClean="0">
                <a:solidFill>
                  <a:srgbClr val="0000FF"/>
                </a:solidFill>
                <a:sym typeface="Symbol"/>
              </a:rPr>
              <a:t> </a:t>
            </a:r>
            <a:r>
              <a:rPr lang="en-US" sz="2000" i="1" dirty="0" smtClean="0">
                <a:solidFill>
                  <a:srgbClr val="0000FF"/>
                </a:solidFill>
              </a:rPr>
              <a:t>Dependencies</a:t>
            </a:r>
            <a:r>
              <a:rPr lang="en-US" sz="2000" dirty="0" smtClean="0"/>
              <a:t> among individual test cases</a:t>
            </a:r>
          </a:p>
          <a:p>
            <a:pPr lvl="1"/>
            <a:r>
              <a:rPr lang="en-US" sz="2000" b="1" i="1" dirty="0" smtClean="0">
                <a:solidFill>
                  <a:srgbClr val="0000FF"/>
                </a:solidFill>
                <a:sym typeface="Symbol"/>
              </a:rPr>
              <a:t>  </a:t>
            </a:r>
            <a:r>
              <a:rPr lang="en-US" sz="2000" i="1" dirty="0" smtClean="0">
                <a:solidFill>
                  <a:srgbClr val="0000FF"/>
                </a:solidFill>
              </a:rPr>
              <a:t>Defect detection </a:t>
            </a:r>
            <a:r>
              <a:rPr lang="en-US" sz="2000" dirty="0" smtClean="0"/>
              <a:t>related sequencing </a:t>
            </a:r>
          </a:p>
          <a:p>
            <a:pPr lvl="1"/>
            <a:r>
              <a:rPr lang="en-US" sz="2000" b="1" i="1" dirty="0" smtClean="0">
                <a:solidFill>
                  <a:srgbClr val="0000FF"/>
                </a:solidFill>
                <a:sym typeface="Symbol"/>
              </a:rPr>
              <a:t>  </a:t>
            </a:r>
            <a:r>
              <a:rPr lang="en-US" sz="2000" i="1" dirty="0" smtClean="0">
                <a:solidFill>
                  <a:srgbClr val="0000FF"/>
                </a:solidFill>
              </a:rPr>
              <a:t>Problem diagnosis </a:t>
            </a:r>
            <a:r>
              <a:rPr lang="en-US" sz="2000" dirty="0" smtClean="0"/>
              <a:t>related sequencing</a:t>
            </a:r>
            <a:endParaRPr lang="en-US" sz="24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Test Procedure Preparation</a:t>
            </a:r>
            <a:endParaRPr lang="en-US" sz="4000" dirty="0">
              <a:latin typeface="+mn-lt"/>
            </a:endParaRPr>
          </a:p>
        </p:txBody>
      </p:sp>
      <p:sp>
        <p:nvSpPr>
          <p:cNvPr id="4" name="Rectangle 3"/>
          <p:cNvSpPr/>
          <p:nvPr/>
        </p:nvSpPr>
        <p:spPr>
          <a:xfrm>
            <a:off x="238459" y="2327824"/>
            <a:ext cx="8722659" cy="3924151"/>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rPr>
              <a:t>Other considerations: </a:t>
            </a:r>
            <a:r>
              <a:rPr lang="en-US" sz="2800" dirty="0" smtClean="0"/>
              <a:t>A related topic to test procedure preparation is the assignment of people to perform certain tests. Their roles &amp; responsibilities</a:t>
            </a:r>
            <a:endParaRPr lang="en-US" sz="2800" dirty="0" smtClean="0">
              <a:solidFill>
                <a:srgbClr val="C00000"/>
              </a:solidFill>
            </a:endParaRPr>
          </a:p>
          <a:p>
            <a:pPr marL="731520" lvl="2" indent="-274320">
              <a:spcBef>
                <a:spcPts val="600"/>
              </a:spcBef>
            </a:pPr>
            <a:r>
              <a:rPr lang="en-US" sz="2800" b="1" dirty="0" smtClean="0">
                <a:sym typeface="Symbol"/>
              </a:rPr>
              <a:t></a:t>
            </a:r>
            <a:r>
              <a:rPr lang="en-US" sz="2800" dirty="0" smtClean="0">
                <a:sym typeface="Symbol"/>
              </a:rPr>
              <a:t> </a:t>
            </a:r>
            <a:r>
              <a:rPr lang="en-US" sz="2800" dirty="0" smtClean="0"/>
              <a:t>Effectiveness/efficiency concerns</a:t>
            </a:r>
          </a:p>
          <a:p>
            <a:pPr marL="731520" lvl="2" indent="-274320">
              <a:spcBef>
                <a:spcPts val="600"/>
              </a:spcBef>
            </a:pPr>
            <a:r>
              <a:rPr lang="en-US" sz="2800" b="1" dirty="0" smtClean="0">
                <a:sym typeface="Symbol"/>
              </a:rPr>
              <a:t> </a:t>
            </a:r>
            <a:r>
              <a:rPr lang="en-US" sz="2800" dirty="0" smtClean="0"/>
              <a:t>Smooth transition between test runs</a:t>
            </a:r>
          </a:p>
          <a:p>
            <a:pPr marL="731520" lvl="2" indent="-274320">
              <a:spcBef>
                <a:spcPts val="600"/>
              </a:spcBef>
            </a:pPr>
            <a:r>
              <a:rPr lang="en-US" sz="2800" b="1" dirty="0" smtClean="0">
                <a:sym typeface="Symbol"/>
              </a:rPr>
              <a:t> </a:t>
            </a:r>
            <a:r>
              <a:rPr lang="en-US" sz="2800" dirty="0" smtClean="0"/>
              <a:t>Management/resource/personnel/etc. </a:t>
            </a:r>
          </a:p>
          <a:p>
            <a:pPr marL="274320" lvl="1" indent="-274320">
              <a:spcBef>
                <a:spcPts val="600"/>
              </a:spcBef>
              <a:buFont typeface="Arial" pitchFamily="34" charset="0"/>
              <a:buChar char="•"/>
            </a:pPr>
            <a:endParaRPr lang="en-US" sz="2800" dirty="0" smtClean="0"/>
          </a:p>
          <a:p>
            <a:pPr marL="274320" lvl="1" indent="-274320">
              <a:spcBef>
                <a:spcPts val="600"/>
              </a:spcBef>
            </a:pPr>
            <a:endParaRPr lang="en-US" sz="2800"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000" dirty="0" smtClean="0">
                <a:latin typeface="+mn-lt"/>
              </a:rPr>
              <a:t>[2] Test Execution</a:t>
            </a:r>
            <a:endParaRPr lang="en-US" sz="4000" dirty="0">
              <a:latin typeface="+mn-lt"/>
            </a:endParaRPr>
          </a:p>
        </p:txBody>
      </p:sp>
      <p:sp>
        <p:nvSpPr>
          <p:cNvPr id="4" name="Rectangle 3"/>
          <p:cNvSpPr/>
          <p:nvPr/>
        </p:nvSpPr>
        <p:spPr>
          <a:xfrm>
            <a:off x="274322" y="2059270"/>
            <a:ext cx="8543109" cy="3985706"/>
          </a:xfrm>
          <a:prstGeom prst="rect">
            <a:avLst/>
          </a:prstGeom>
        </p:spPr>
        <p:txBody>
          <a:bodyPr wrap="square">
            <a:spAutoFit/>
          </a:bodyPr>
          <a:lstStyle/>
          <a:p>
            <a:pPr marL="274320" indent="-274320">
              <a:spcBef>
                <a:spcPts val="600"/>
              </a:spcBef>
              <a:defRPr/>
            </a:pPr>
            <a:r>
              <a:rPr lang="en-US" sz="2400" b="1" dirty="0" smtClean="0">
                <a:solidFill>
                  <a:srgbClr val="FF0000"/>
                </a:solidFill>
              </a:rPr>
              <a:t>[2]  Test Execution</a:t>
            </a:r>
          </a:p>
          <a:p>
            <a:pPr marL="274320" indent="-274320">
              <a:spcBef>
                <a:spcPts val="600"/>
              </a:spcBef>
              <a:buFont typeface="Arial" pitchFamily="34" charset="0"/>
              <a:buChar char="•"/>
              <a:defRPr/>
            </a:pPr>
            <a:r>
              <a:rPr lang="en-US" sz="2400" dirty="0" smtClean="0"/>
              <a:t>The key to the overall test execution is the smooth transition from one test run to another, which also requires us to allocate all the required resources to ensure that individual test runs can be started, executed, and finished, and related problems can be handled seamlessly. </a:t>
            </a:r>
            <a:endParaRPr lang="en-US" sz="2400" dirty="0" smtClean="0">
              <a:solidFill>
                <a:srgbClr val="C00000"/>
              </a:solidFill>
            </a:endParaRPr>
          </a:p>
          <a:p>
            <a:pPr marL="731520" lvl="3" indent="-274320">
              <a:spcBef>
                <a:spcPts val="600"/>
              </a:spcBef>
              <a:buBlip>
                <a:blip r:embed="rId2"/>
              </a:buBlip>
              <a:defRPr/>
            </a:pPr>
            <a:r>
              <a:rPr lang="en-US" sz="2000" dirty="0" smtClean="0"/>
              <a:t>Execution planning and management</a:t>
            </a:r>
          </a:p>
          <a:p>
            <a:pPr marL="731520" lvl="3" indent="-274320">
              <a:spcBef>
                <a:spcPts val="600"/>
              </a:spcBef>
              <a:buBlip>
                <a:blip r:embed="rId2"/>
              </a:buBlip>
              <a:defRPr/>
            </a:pPr>
            <a:r>
              <a:rPr lang="en-US" sz="2000" dirty="0" smtClean="0"/>
              <a:t>Related activities: important part</a:t>
            </a:r>
          </a:p>
          <a:p>
            <a:pPr marL="1188720" lvl="5" indent="-274320">
              <a:spcBef>
                <a:spcPts val="600"/>
              </a:spcBef>
              <a:defRPr/>
            </a:pPr>
            <a:r>
              <a:rPr lang="en-US" sz="2000" b="1" dirty="0" smtClean="0">
                <a:sym typeface="Symbol"/>
              </a:rPr>
              <a:t></a:t>
            </a:r>
            <a:r>
              <a:rPr lang="en-US" sz="2000" dirty="0" smtClean="0">
                <a:sym typeface="Symbol"/>
              </a:rPr>
              <a:t> </a:t>
            </a:r>
            <a:r>
              <a:rPr lang="en-US" sz="2000" dirty="0" smtClean="0"/>
              <a:t>Failure identification and measurement</a:t>
            </a:r>
          </a:p>
          <a:p>
            <a:pPr marL="1188720" lvl="5" indent="-274320">
              <a:spcBef>
                <a:spcPts val="600"/>
              </a:spcBef>
              <a:defRPr/>
            </a:pPr>
            <a:r>
              <a:rPr lang="en-US" sz="2000" b="1" dirty="0" smtClean="0">
                <a:sym typeface="Symbol"/>
              </a:rPr>
              <a:t> </a:t>
            </a:r>
            <a:r>
              <a:rPr lang="en-US" sz="2000" dirty="0" smtClean="0"/>
              <a:t>Other measurement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8464798" cy="3009930"/>
          </a:xfrm>
        </p:spPr>
        <p:txBody>
          <a:bodyPr>
            <a:normAutofit/>
          </a:bodyPr>
          <a:lstStyle/>
          <a:p>
            <a:pPr marL="342900" indent="-342900">
              <a:buClrTx/>
              <a:buSzPct val="100000"/>
              <a:buFont typeface="Arial" pitchFamily="34" charset="0"/>
              <a:buChar char="•"/>
            </a:pPr>
            <a:r>
              <a:rPr lang="en-US" sz="2800" dirty="0" smtClean="0">
                <a:solidFill>
                  <a:schemeClr val="tx1"/>
                </a:solidFill>
              </a:rPr>
              <a:t>Major Testing Activities  in Generic Testing Process</a:t>
            </a:r>
          </a:p>
          <a:p>
            <a:pPr marL="914400" indent="-365760">
              <a:spcBef>
                <a:spcPts val="600"/>
              </a:spcBef>
              <a:buClrTx/>
              <a:buSzPct val="100000"/>
              <a:buFont typeface="+mj-lt"/>
              <a:buAutoNum type="arabicParenR"/>
            </a:pPr>
            <a:r>
              <a:rPr lang="en-US" sz="2800" dirty="0" smtClean="0">
                <a:solidFill>
                  <a:schemeClr val="tx1"/>
                </a:solidFill>
              </a:rPr>
              <a:t>Test planning and preparation</a:t>
            </a:r>
          </a:p>
          <a:p>
            <a:pPr marL="914400" indent="-365760">
              <a:spcBef>
                <a:spcPts val="600"/>
              </a:spcBef>
              <a:buClrTx/>
              <a:buSzPct val="100000"/>
              <a:buFont typeface="+mj-lt"/>
              <a:buAutoNum type="arabicParenR"/>
            </a:pPr>
            <a:r>
              <a:rPr lang="en-US" sz="2800" dirty="0" smtClean="0">
                <a:solidFill>
                  <a:schemeClr val="tx1"/>
                </a:solidFill>
              </a:rPr>
              <a:t>Test Execution</a:t>
            </a:r>
          </a:p>
          <a:p>
            <a:pPr marL="914400" indent="-365760">
              <a:spcBef>
                <a:spcPts val="600"/>
              </a:spcBef>
              <a:buClrTx/>
              <a:buSzPct val="100000"/>
              <a:buFont typeface="+mj-lt"/>
              <a:buAutoNum type="arabicParenR"/>
            </a:pPr>
            <a:r>
              <a:rPr lang="en-US" sz="2800" dirty="0" smtClean="0">
                <a:solidFill>
                  <a:schemeClr val="tx1"/>
                </a:solidFill>
              </a:rPr>
              <a:t>Test Analysis and follow-up activities</a:t>
            </a:r>
            <a:endParaRPr lang="en-US" sz="2800" dirty="0">
              <a:solidFill>
                <a:schemeClr val="tx1"/>
              </a:solidFill>
            </a:endParaRPr>
          </a:p>
        </p:txBody>
      </p:sp>
    </p:spTree>
    <p:extLst>
      <p:ext uri="{BB962C8B-B14F-4D97-AF65-F5344CB8AC3E}">
        <p14:creationId xmlns:p14="http://schemas.microsoft.com/office/powerpoint/2010/main" xmlns=""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dirty="0" smtClean="0">
                <a:latin typeface="+mn-lt"/>
              </a:rPr>
              <a:t>[2] Test Execution</a:t>
            </a:r>
            <a:endParaRPr lang="en-US" dirty="0">
              <a:latin typeface="+mn-lt"/>
            </a:endParaRPr>
          </a:p>
        </p:txBody>
      </p:sp>
      <p:sp>
        <p:nvSpPr>
          <p:cNvPr id="4" name="Rectangle 3"/>
          <p:cNvSpPr/>
          <p:nvPr/>
        </p:nvSpPr>
        <p:spPr>
          <a:xfrm>
            <a:off x="290711" y="2067456"/>
            <a:ext cx="8435276" cy="2739211"/>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rPr>
              <a:t>General steps in Test Execution:</a:t>
            </a:r>
          </a:p>
          <a:p>
            <a:pPr lvl="2" indent="-365760">
              <a:spcBef>
                <a:spcPts val="600"/>
              </a:spcBef>
              <a:buFont typeface="+mj-lt"/>
              <a:buAutoNum type="alphaLcParenR"/>
            </a:pPr>
            <a:r>
              <a:rPr lang="en-US" sz="2400" dirty="0" smtClean="0"/>
              <a:t>Allocating test time &amp; resources</a:t>
            </a:r>
          </a:p>
          <a:p>
            <a:pPr lvl="2" indent="-365760">
              <a:spcBef>
                <a:spcPts val="600"/>
              </a:spcBef>
              <a:buFont typeface="+mj-lt"/>
              <a:buAutoNum type="alphaLcParenR"/>
            </a:pPr>
            <a:r>
              <a:rPr lang="en-US" sz="2400" dirty="0" smtClean="0"/>
              <a:t>Invoking and running tests, and collecting execution information &amp; measurements</a:t>
            </a:r>
          </a:p>
          <a:p>
            <a:pPr lvl="2" indent="-365760">
              <a:spcBef>
                <a:spcPts val="600"/>
              </a:spcBef>
              <a:buFont typeface="+mj-lt"/>
              <a:buAutoNum type="alphaLcParenR"/>
            </a:pPr>
            <a:r>
              <a:rPr lang="en-US" sz="2400" dirty="0" smtClean="0"/>
              <a:t>Checking testing results &amp; identifying system failures</a:t>
            </a:r>
          </a:p>
          <a:p>
            <a:pPr marL="274320" lvl="1" indent="-274320">
              <a:spcBef>
                <a:spcPts val="600"/>
              </a:spcBef>
            </a:pPr>
            <a:r>
              <a:rPr lang="en-US" sz="2800" dirty="0" smtClean="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dirty="0" smtClean="0">
                <a:latin typeface="+mn-lt"/>
              </a:rPr>
              <a:t>[2] Test Execution</a:t>
            </a:r>
            <a:endParaRPr lang="en-US" dirty="0">
              <a:latin typeface="+mn-lt"/>
            </a:endParaRPr>
          </a:p>
        </p:txBody>
      </p:sp>
      <p:sp>
        <p:nvSpPr>
          <p:cNvPr id="4" name="Rectangle 3"/>
          <p:cNvSpPr/>
          <p:nvPr/>
        </p:nvSpPr>
        <p:spPr>
          <a:xfrm>
            <a:off x="290711" y="2058378"/>
            <a:ext cx="8500590" cy="4262705"/>
          </a:xfrm>
          <a:prstGeom prst="rect">
            <a:avLst/>
          </a:prstGeom>
        </p:spPr>
        <p:txBody>
          <a:bodyPr wrap="square">
            <a:spAutoFit/>
          </a:bodyPr>
          <a:lstStyle/>
          <a:p>
            <a:pPr marL="274320" indent="-274320">
              <a:spcBef>
                <a:spcPts val="600"/>
              </a:spcBef>
              <a:buFont typeface="Wingdings" pitchFamily="2" charset="2"/>
              <a:buChar char="§"/>
            </a:pPr>
            <a:r>
              <a:rPr lang="en-US" sz="2400" b="1" dirty="0" smtClean="0">
                <a:solidFill>
                  <a:srgbClr val="FF0000"/>
                </a:solidFill>
              </a:rPr>
              <a:t>Allocating Test Time:</a:t>
            </a:r>
          </a:p>
          <a:p>
            <a:pPr marL="274320" indent="-274320">
              <a:spcBef>
                <a:spcPts val="600"/>
              </a:spcBef>
              <a:buFont typeface="Arial" pitchFamily="34" charset="0"/>
              <a:buChar char="•"/>
            </a:pPr>
            <a:r>
              <a:rPr lang="en-US" sz="2400" dirty="0" smtClean="0"/>
              <a:t>Test time &amp; resources allocation is most closely related to the test planning &amp; preparation activities . Although the allocation could be planned or even carried out at the previous stage, the monitoring, adjustment, and management of these resources need to be carried out during test execution.</a:t>
            </a:r>
            <a:endParaRPr lang="en-US" sz="2400" dirty="0" smtClean="0">
              <a:solidFill>
                <a:srgbClr val="C00000"/>
              </a:solidFill>
            </a:endParaRPr>
          </a:p>
          <a:p>
            <a:pPr>
              <a:buFont typeface="Arial" charset="0"/>
              <a:buBlip>
                <a:blip r:embed="rId2"/>
              </a:buBlip>
            </a:pPr>
            <a:r>
              <a:rPr lang="en-US" sz="2400" dirty="0" smtClean="0"/>
              <a:t>  </a:t>
            </a:r>
            <a:r>
              <a:rPr lang="en-US" sz="2400" u="sng" dirty="0" smtClean="0"/>
              <a:t>OP-based</a:t>
            </a:r>
            <a:r>
              <a:rPr lang="en-US" sz="2400" dirty="0" smtClean="0"/>
              <a:t>: systems/features/operations</a:t>
            </a:r>
          </a:p>
          <a:p>
            <a:pPr>
              <a:buFont typeface="Arial" charset="0"/>
              <a:buBlip>
                <a:blip r:embed="rId2"/>
              </a:buBlip>
            </a:pPr>
            <a:r>
              <a:rPr lang="en-US" sz="2400" dirty="0" smtClean="0"/>
              <a:t>  </a:t>
            </a:r>
            <a:r>
              <a:rPr lang="en-US" sz="2400" u="sng" dirty="0" smtClean="0"/>
              <a:t>Coverage-based</a:t>
            </a:r>
            <a:r>
              <a:rPr lang="en-US" sz="2400" dirty="0" smtClean="0"/>
              <a:t>:  </a:t>
            </a:r>
            <a:r>
              <a:rPr lang="en-US" sz="2400" dirty="0" err="1" smtClean="0"/>
              <a:t>func</a:t>
            </a:r>
            <a:r>
              <a:rPr lang="en-US" sz="2400" dirty="0" smtClean="0"/>
              <a:t>./</a:t>
            </a:r>
            <a:r>
              <a:rPr lang="en-US" sz="2400" dirty="0" err="1" smtClean="0"/>
              <a:t>struc</a:t>
            </a:r>
            <a:r>
              <a:rPr lang="en-US" sz="2400" dirty="0" smtClean="0"/>
              <a:t>. areas</a:t>
            </a:r>
          </a:p>
          <a:p>
            <a:pPr>
              <a:buFont typeface="Arial" charset="0"/>
              <a:buBlip>
                <a:blip r:embed="rId2"/>
              </a:buBlip>
            </a:pPr>
            <a:r>
              <a:rPr lang="en-US" sz="2400" i="1" dirty="0" smtClean="0"/>
              <a:t>  </a:t>
            </a:r>
            <a:r>
              <a:rPr lang="en-US" sz="2400" i="1" u="sng" dirty="0" smtClean="0"/>
              <a:t>Alternatives</a:t>
            </a:r>
            <a:r>
              <a:rPr lang="en-US" sz="2400" dirty="0" smtClean="0"/>
              <a:t> : bottom-up approach</a:t>
            </a:r>
          </a:p>
          <a:p>
            <a:pPr marL="731520" lvl="2" indent="-274320">
              <a:spcBef>
                <a:spcPts val="600"/>
              </a:spcBef>
              <a:buFont typeface="Arial" pitchFamily="34" charset="0"/>
              <a:buChar char="•"/>
            </a:pPr>
            <a:r>
              <a:rPr lang="en-US" sz="2000" dirty="0" smtClean="0"/>
              <a:t>Individual test cases </a:t>
            </a:r>
            <a:r>
              <a:rPr lang="en-US" sz="2000" dirty="0" smtClean="0">
                <a:sym typeface="Wingdings" pitchFamily="2" charset="2"/>
              </a:rPr>
              <a:t>==&gt; test time</a:t>
            </a:r>
          </a:p>
          <a:p>
            <a:pPr marL="731520" lvl="2" indent="-274320">
              <a:spcBef>
                <a:spcPts val="600"/>
              </a:spcBef>
              <a:buFont typeface="Arial" pitchFamily="34" charset="0"/>
              <a:buChar char="•"/>
            </a:pPr>
            <a:r>
              <a:rPr lang="en-US" sz="2000" dirty="0" smtClean="0">
                <a:sym typeface="Wingdings" pitchFamily="2" charset="2"/>
              </a:rPr>
              <a:t>Sum-up ==&gt; overall allocation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dirty="0" smtClean="0">
                <a:latin typeface="+mn-lt"/>
              </a:rPr>
              <a:t>[2] Test Execution</a:t>
            </a:r>
            <a:endParaRPr lang="en-US" dirty="0">
              <a:latin typeface="+mn-lt"/>
            </a:endParaRPr>
          </a:p>
        </p:txBody>
      </p:sp>
      <p:sp>
        <p:nvSpPr>
          <p:cNvPr id="4" name="Rectangle 3"/>
          <p:cNvSpPr/>
          <p:nvPr/>
        </p:nvSpPr>
        <p:spPr>
          <a:xfrm>
            <a:off x="225396" y="2170876"/>
            <a:ext cx="8526716" cy="4154984"/>
          </a:xfrm>
          <a:prstGeom prst="rect">
            <a:avLst/>
          </a:prstGeom>
        </p:spPr>
        <p:txBody>
          <a:bodyPr wrap="square">
            <a:spAutoFit/>
          </a:bodyPr>
          <a:lstStyle/>
          <a:p>
            <a:pPr marL="274320" indent="-274320">
              <a:spcBef>
                <a:spcPts val="600"/>
              </a:spcBef>
              <a:buFont typeface="Arial" pitchFamily="34" charset="0"/>
              <a:buChar char="•"/>
            </a:pPr>
            <a:r>
              <a:rPr lang="en-US" sz="2800" dirty="0" smtClean="0"/>
              <a:t>Invoking test  : OP-based/coverage-based</a:t>
            </a:r>
          </a:p>
          <a:p>
            <a:pPr marL="274320" indent="-274320">
              <a:spcBef>
                <a:spcPts val="600"/>
              </a:spcBef>
              <a:buFont typeface="Arial" pitchFamily="34" charset="0"/>
              <a:buChar char="•"/>
            </a:pPr>
            <a:r>
              <a:rPr lang="en-US" sz="2800" dirty="0" smtClean="0"/>
              <a:t>Common part : Retest due to defect-fix</a:t>
            </a:r>
          </a:p>
          <a:p>
            <a:pPr marL="731520" lvl="3" indent="-274320">
              <a:spcBef>
                <a:spcPts val="600"/>
              </a:spcBef>
              <a:buBlip>
                <a:blip r:embed="rId2"/>
              </a:buBlip>
            </a:pPr>
            <a:r>
              <a:rPr lang="en-US" sz="2400" dirty="0" smtClean="0">
                <a:solidFill>
                  <a:srgbClr val="FF0000"/>
                </a:solidFill>
              </a:rPr>
              <a:t>Defect fix </a:t>
            </a:r>
            <a:r>
              <a:rPr lang="en-US" sz="2400" dirty="0" smtClean="0"/>
              <a:t>==&gt; </a:t>
            </a:r>
            <a:r>
              <a:rPr lang="en-US" sz="2400" dirty="0" smtClean="0">
                <a:solidFill>
                  <a:srgbClr val="FF0000"/>
                </a:solidFill>
              </a:rPr>
              <a:t>verify fix</a:t>
            </a:r>
          </a:p>
          <a:p>
            <a:pPr marL="731520" lvl="3" indent="-274320">
              <a:spcBef>
                <a:spcPts val="600"/>
              </a:spcBef>
              <a:buBlip>
                <a:blip r:embed="rId2"/>
              </a:buBlip>
            </a:pPr>
            <a:r>
              <a:rPr lang="en-US" sz="2400" dirty="0" smtClean="0"/>
              <a:t>Code-base or feature change</a:t>
            </a:r>
          </a:p>
          <a:p>
            <a:pPr marL="731520" lvl="3" indent="-274320">
              <a:spcBef>
                <a:spcPts val="600"/>
              </a:spcBef>
              <a:buBlip>
                <a:blip r:embed="rId2"/>
              </a:buBlip>
            </a:pPr>
            <a:r>
              <a:rPr lang="en-US" sz="2400" dirty="0" smtClean="0"/>
              <a:t>General </a:t>
            </a:r>
            <a:r>
              <a:rPr lang="en-US" sz="2400" b="1" i="1" dirty="0" smtClean="0">
                <a:solidFill>
                  <a:srgbClr val="0000FF"/>
                </a:solidFill>
              </a:rPr>
              <a:t>regression</a:t>
            </a:r>
            <a:r>
              <a:rPr lang="en-US" sz="2400" dirty="0" smtClean="0">
                <a:solidFill>
                  <a:srgbClr val="0000FF"/>
                </a:solidFill>
              </a:rPr>
              <a:t> </a:t>
            </a:r>
            <a:r>
              <a:rPr lang="en-US" sz="2400" b="1" i="1" dirty="0" smtClean="0">
                <a:solidFill>
                  <a:srgbClr val="0000FF"/>
                </a:solidFill>
              </a:rPr>
              <a:t>test </a:t>
            </a:r>
          </a:p>
          <a:p>
            <a:pPr marL="731520" lvl="3" indent="-274320">
              <a:spcBef>
                <a:spcPts val="600"/>
              </a:spcBef>
              <a:buBlip>
                <a:blip r:embed="rId2"/>
              </a:buBlip>
            </a:pPr>
            <a:endParaRPr lang="en-US" sz="2400" b="1" i="1" dirty="0" smtClean="0">
              <a:solidFill>
                <a:srgbClr val="0000FF"/>
              </a:solidFill>
            </a:endParaRPr>
          </a:p>
          <a:p>
            <a:pPr marL="731520" lvl="3" indent="-274320">
              <a:spcBef>
                <a:spcPts val="600"/>
              </a:spcBef>
              <a:buBlip>
                <a:blip r:embed="rId2"/>
              </a:buBlip>
            </a:pPr>
            <a:endParaRPr lang="en-US" sz="2400" b="1" i="1" dirty="0" smtClean="0">
              <a:solidFill>
                <a:srgbClr val="0000FF"/>
              </a:solidFill>
            </a:endParaRPr>
          </a:p>
          <a:p>
            <a:pPr marL="731520" lvl="3" indent="-274320">
              <a:spcBef>
                <a:spcPts val="600"/>
              </a:spcBef>
              <a:buBlip>
                <a:blip r:embed="rId2"/>
              </a:buBlip>
            </a:pPr>
            <a:endParaRPr lang="en-US" sz="2400" b="1" i="1" dirty="0" smtClean="0">
              <a:solidFill>
                <a:srgbClr val="0000FF"/>
              </a:solidFill>
            </a:endParaRPr>
          </a:p>
          <a:p>
            <a:pPr marL="731520" lvl="3" indent="-274320">
              <a:spcBef>
                <a:spcPts val="600"/>
              </a:spcBef>
            </a:pPr>
            <a:endParaRPr lang="en-US" sz="2400" b="1" i="1" dirty="0" smtClean="0">
              <a:solidFill>
                <a:srgbClr val="0000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dirty="0" smtClean="0">
                <a:latin typeface="+mn-lt"/>
              </a:rPr>
              <a:t>[2] Test Execution</a:t>
            </a:r>
            <a:endParaRPr lang="en-US" dirty="0">
              <a:latin typeface="+mn-lt"/>
            </a:endParaRPr>
          </a:p>
        </p:txBody>
      </p:sp>
      <p:sp>
        <p:nvSpPr>
          <p:cNvPr id="4" name="Rectangle 3"/>
          <p:cNvSpPr/>
          <p:nvPr/>
        </p:nvSpPr>
        <p:spPr>
          <a:xfrm>
            <a:off x="303774" y="2205955"/>
            <a:ext cx="8356899" cy="3062377"/>
          </a:xfrm>
          <a:prstGeom prst="rect">
            <a:avLst/>
          </a:prstGeom>
        </p:spPr>
        <p:txBody>
          <a:bodyPr wrap="square">
            <a:spAutoFit/>
          </a:bodyPr>
          <a:lstStyle/>
          <a:p>
            <a:pPr marL="274320" indent="-274320">
              <a:spcBef>
                <a:spcPts val="600"/>
              </a:spcBef>
              <a:buFont typeface="Arial" pitchFamily="34" charset="0"/>
              <a:buChar char="•"/>
            </a:pPr>
            <a:r>
              <a:rPr lang="en-US" sz="2800" dirty="0" smtClean="0"/>
              <a:t>Identifying system failures (oracle problem):</a:t>
            </a:r>
          </a:p>
          <a:p>
            <a:pPr marL="274320" lvl="1" indent="-274320">
              <a:spcBef>
                <a:spcPts val="600"/>
              </a:spcBef>
              <a:buFont typeface="Arial" pitchFamily="34" charset="0"/>
              <a:buChar char="•"/>
            </a:pPr>
            <a:r>
              <a:rPr lang="en-US" sz="2800" i="1" u="sng" dirty="0" smtClean="0">
                <a:solidFill>
                  <a:srgbClr val="FF0000"/>
                </a:solidFill>
              </a:rPr>
              <a:t>Test oracle</a:t>
            </a:r>
            <a:r>
              <a:rPr lang="en-US" sz="2800" i="1" dirty="0" smtClean="0">
                <a:solidFill>
                  <a:srgbClr val="FF0000"/>
                </a:solidFill>
              </a:rPr>
              <a:t>: A</a:t>
            </a:r>
            <a:r>
              <a:rPr lang="en-US" sz="2800" dirty="0" smtClean="0">
                <a:solidFill>
                  <a:srgbClr val="FF0000"/>
                </a:solidFill>
                <a:sym typeface="Wingdings" pitchFamily="2" charset="2"/>
              </a:rPr>
              <a:t>ny means to check the testing result</a:t>
            </a:r>
            <a:endParaRPr lang="en-US" sz="2800" dirty="0" smtClean="0">
              <a:solidFill>
                <a:srgbClr val="FF0000"/>
              </a:solidFill>
            </a:endParaRPr>
          </a:p>
          <a:p>
            <a:pPr marL="731520" lvl="2" indent="-274320">
              <a:spcBef>
                <a:spcPts val="600"/>
              </a:spcBef>
              <a:buBlip>
                <a:blip r:embed="rId2"/>
              </a:buBlip>
            </a:pPr>
            <a:r>
              <a:rPr lang="en-US" sz="2800" dirty="0" smtClean="0"/>
              <a:t>Similar for OP-based/coverage-based</a:t>
            </a:r>
          </a:p>
          <a:p>
            <a:pPr marL="731520" lvl="2" indent="-274320">
              <a:spcBef>
                <a:spcPts val="600"/>
              </a:spcBef>
              <a:buBlip>
                <a:blip r:embed="rId2"/>
              </a:buBlip>
            </a:pPr>
            <a:r>
              <a:rPr lang="en-US" sz="2800" dirty="0" smtClean="0"/>
              <a:t>Analyze test output for deviations</a:t>
            </a:r>
          </a:p>
          <a:p>
            <a:pPr marL="731520" lvl="2" indent="-274320">
              <a:spcBef>
                <a:spcPts val="600"/>
              </a:spcBef>
              <a:buBlip>
                <a:blip r:embed="rId2"/>
              </a:buBlip>
            </a:pPr>
            <a:r>
              <a:rPr lang="en-US" sz="2800" u="sng" dirty="0" smtClean="0">
                <a:solidFill>
                  <a:srgbClr val="0000FF"/>
                </a:solidFill>
              </a:rPr>
              <a:t>Determine</a:t>
            </a:r>
            <a:r>
              <a:rPr lang="en-US" sz="2800" dirty="0" smtClean="0">
                <a:solidFill>
                  <a:srgbClr val="0000FF"/>
                </a:solidFill>
              </a:rPr>
              <a:t>: deviation=failure?</a:t>
            </a:r>
          </a:p>
          <a:p>
            <a:pPr marL="731520" lvl="2" indent="-274320">
              <a:spcBef>
                <a:spcPts val="600"/>
              </a:spcBef>
              <a:buBlip>
                <a:blip r:embed="rId2"/>
              </a:buBlip>
            </a:pPr>
            <a:r>
              <a:rPr lang="en-US" sz="2800" dirty="0" smtClean="0"/>
              <a:t>Handling normal vs. failed runs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dirty="0" smtClean="0">
                <a:latin typeface="+mn-lt"/>
              </a:rPr>
              <a:t>[2] Test Execution</a:t>
            </a:r>
            <a:endParaRPr lang="en-US" dirty="0">
              <a:latin typeface="+mn-lt"/>
            </a:endParaRPr>
          </a:p>
        </p:txBody>
      </p:sp>
      <p:sp>
        <p:nvSpPr>
          <p:cNvPr id="4" name="Rectangle 3"/>
          <p:cNvSpPr/>
          <p:nvPr/>
        </p:nvSpPr>
        <p:spPr>
          <a:xfrm>
            <a:off x="251522" y="2119041"/>
            <a:ext cx="8500590" cy="3985706"/>
          </a:xfrm>
          <a:prstGeom prst="rect">
            <a:avLst/>
          </a:prstGeom>
        </p:spPr>
        <p:txBody>
          <a:bodyPr wrap="square">
            <a:spAutoFit/>
          </a:bodyPr>
          <a:lstStyle/>
          <a:p>
            <a:pPr marL="274320" indent="-274320">
              <a:spcBef>
                <a:spcPts val="600"/>
              </a:spcBef>
              <a:buFont typeface="Arial" pitchFamily="34" charset="0"/>
              <a:buChar char="•"/>
            </a:pPr>
            <a:r>
              <a:rPr lang="en-US" sz="2400" b="1" dirty="0" smtClean="0">
                <a:solidFill>
                  <a:srgbClr val="FF0000"/>
                </a:solidFill>
              </a:rPr>
              <a:t>Failure observation and measurement:</a:t>
            </a:r>
          </a:p>
          <a:p>
            <a:pPr marL="731520" lvl="2" indent="-274320">
              <a:spcBef>
                <a:spcPts val="600"/>
              </a:spcBef>
              <a:buBlip>
                <a:blip r:embed="rId2"/>
              </a:buBlip>
            </a:pPr>
            <a:r>
              <a:rPr lang="en-US" sz="2000" dirty="0" smtClean="0"/>
              <a:t>Determine: deviation = failure ?</a:t>
            </a:r>
          </a:p>
          <a:p>
            <a:pPr marL="731520" lvl="2" indent="-274320">
              <a:spcBef>
                <a:spcPts val="600"/>
              </a:spcBef>
              <a:buBlip>
                <a:blip r:embed="rId2"/>
              </a:buBlip>
            </a:pPr>
            <a:r>
              <a:rPr lang="en-US" sz="2000" dirty="0" smtClean="0"/>
              <a:t>Establish when failure occurred </a:t>
            </a:r>
          </a:p>
          <a:p>
            <a:pPr marL="731520" lvl="2" indent="-274320">
              <a:spcBef>
                <a:spcPts val="600"/>
              </a:spcBef>
              <a:buBlip>
                <a:blip r:embed="rId2"/>
              </a:buBlip>
            </a:pPr>
            <a:r>
              <a:rPr lang="en-US" sz="2000" dirty="0" smtClean="0"/>
              <a:t>Collect failure information: What /where/when/severity/etc.</a:t>
            </a:r>
          </a:p>
          <a:p>
            <a:pPr marL="274320" indent="-274320">
              <a:spcBef>
                <a:spcPts val="600"/>
              </a:spcBef>
              <a:buFont typeface="Arial" pitchFamily="34" charset="0"/>
              <a:buChar char="•"/>
            </a:pPr>
            <a:r>
              <a:rPr lang="en-US" sz="2400" b="1" dirty="0" smtClean="0">
                <a:solidFill>
                  <a:srgbClr val="FF0000"/>
                </a:solidFill>
              </a:rPr>
              <a:t>Defect handling and test measurement:</a:t>
            </a:r>
          </a:p>
          <a:p>
            <a:pPr marL="731520" lvl="2" indent="-274320">
              <a:spcBef>
                <a:spcPts val="600"/>
              </a:spcBef>
              <a:buBlip>
                <a:blip r:embed="rId2"/>
              </a:buBlip>
            </a:pPr>
            <a:r>
              <a:rPr lang="en-US" sz="2000" dirty="0" smtClean="0"/>
              <a:t>Defect status &amp; change (controlled)</a:t>
            </a:r>
          </a:p>
          <a:p>
            <a:pPr marL="731520" lvl="2" indent="-274320">
              <a:spcBef>
                <a:spcPts val="600"/>
              </a:spcBef>
              <a:buBlip>
                <a:blip r:embed="rId2"/>
              </a:buBlip>
            </a:pPr>
            <a:r>
              <a:rPr lang="en-US" sz="2000" dirty="0" smtClean="0"/>
              <a:t>Information gathering during testing</a:t>
            </a:r>
          </a:p>
          <a:p>
            <a:pPr marL="731520" lvl="2" indent="-274320">
              <a:spcBef>
                <a:spcPts val="600"/>
              </a:spcBef>
              <a:buBlip>
                <a:blip r:embed="rId2"/>
              </a:buBlip>
            </a:pPr>
            <a:r>
              <a:rPr lang="en-US" sz="2000" u="sng" dirty="0" smtClean="0"/>
              <a:t>Follow-up activities:</a:t>
            </a:r>
          </a:p>
          <a:p>
            <a:pPr marL="1188720" lvl="5" indent="-274320">
              <a:spcBef>
                <a:spcPts val="600"/>
              </a:spcBef>
              <a:buFont typeface="Arial" pitchFamily="34" charset="0"/>
              <a:buChar char="•"/>
            </a:pPr>
            <a:r>
              <a:rPr lang="en-US" sz="2000" dirty="0" smtClean="0"/>
              <a:t>Fix-verification cycle</a:t>
            </a:r>
          </a:p>
          <a:p>
            <a:pPr marL="1188720" lvl="5" indent="-274320">
              <a:spcBef>
                <a:spcPts val="600"/>
              </a:spcBef>
              <a:buFont typeface="Arial" pitchFamily="34" charset="0"/>
              <a:buChar char="•"/>
            </a:pPr>
            <a:r>
              <a:rPr lang="en-US" sz="2000" dirty="0" smtClean="0"/>
              <a:t>Other possibilities (defer, invalid, etc.)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3600" dirty="0" smtClean="0">
                <a:latin typeface="+mn-lt"/>
              </a:rPr>
              <a:t>Test Execution Measurement</a:t>
            </a:r>
            <a:endParaRPr lang="en-US" sz="3600" dirty="0">
              <a:latin typeface="+mn-lt"/>
            </a:endParaRPr>
          </a:p>
        </p:txBody>
      </p:sp>
      <p:sp>
        <p:nvSpPr>
          <p:cNvPr id="4" name="Rectangle 3"/>
          <p:cNvSpPr/>
          <p:nvPr/>
        </p:nvSpPr>
        <p:spPr>
          <a:xfrm>
            <a:off x="290711" y="2261459"/>
            <a:ext cx="8435276" cy="3939540"/>
          </a:xfrm>
          <a:prstGeom prst="rect">
            <a:avLst/>
          </a:prstGeom>
        </p:spPr>
        <p:txBody>
          <a:bodyPr wrap="square">
            <a:spAutoFit/>
          </a:bodyPr>
          <a:lstStyle/>
          <a:p>
            <a:pPr marL="274320" indent="-274320">
              <a:spcBef>
                <a:spcPts val="600"/>
              </a:spcBef>
              <a:buFont typeface="Arial" pitchFamily="34" charset="0"/>
              <a:buChar char="•"/>
            </a:pPr>
            <a:r>
              <a:rPr lang="en-US" sz="2000" dirty="0" smtClean="0">
                <a:solidFill>
                  <a:srgbClr val="FF0000"/>
                </a:solidFill>
              </a:rPr>
              <a:t>Observed failures need to be recorded &amp; tracked until their resolution. </a:t>
            </a:r>
          </a:p>
          <a:p>
            <a:pPr marL="274320" indent="-274320">
              <a:spcBef>
                <a:spcPts val="600"/>
              </a:spcBef>
              <a:buFont typeface="Arial" pitchFamily="34" charset="0"/>
              <a:buChar char="•"/>
            </a:pPr>
            <a:r>
              <a:rPr lang="en-US" sz="2000" dirty="0" smtClean="0"/>
              <a:t>Detailed information about failure observations &amp; related activities is needed for problem diagnosis and defect fixing. </a:t>
            </a:r>
          </a:p>
          <a:p>
            <a:pPr marL="274320" indent="-274320">
              <a:spcBef>
                <a:spcPts val="600"/>
              </a:spcBef>
              <a:buFont typeface="Arial" pitchFamily="34" charset="0"/>
              <a:buChar char="•"/>
            </a:pPr>
            <a:r>
              <a:rPr lang="en-US" sz="2000" dirty="0" smtClean="0"/>
              <a:t>Some specific information for failures includes various generic information about defects – defect type, severity, impact areas, possible cause, when-injected, etc. This information could be collected when failure observed &amp; recorded or when faults were fixed, or even afterward.</a:t>
            </a:r>
          </a:p>
          <a:p>
            <a:pPr marL="274320" indent="-274320">
              <a:spcBef>
                <a:spcPts val="600"/>
              </a:spcBef>
              <a:buFont typeface="Arial" pitchFamily="34" charset="0"/>
              <a:buChar char="•"/>
            </a:pPr>
            <a:r>
              <a:rPr lang="en-US" sz="2000" dirty="0" smtClean="0">
                <a:solidFill>
                  <a:srgbClr val="0000FF"/>
                </a:solidFill>
              </a:rPr>
              <a:t>Successful executions also need to be recorded for various purposes </a:t>
            </a:r>
          </a:p>
          <a:p>
            <a:pPr marL="274320" indent="-274320">
              <a:spcBef>
                <a:spcPts val="600"/>
              </a:spcBef>
            </a:pPr>
            <a:r>
              <a:rPr lang="en-US" sz="2000" dirty="0" smtClean="0"/>
              <a:t>	( documentation of testing activities, to check future execution results)</a:t>
            </a:r>
          </a:p>
          <a:p>
            <a:pPr marL="274320" indent="-274320">
              <a:spcBef>
                <a:spcPts val="600"/>
              </a:spcBef>
              <a:buFont typeface="Arial" pitchFamily="34" charset="0"/>
              <a:buChar char="•"/>
            </a:pPr>
            <a:r>
              <a:rPr lang="en-US" sz="2000" dirty="0" smtClean="0">
                <a:solidFill>
                  <a:srgbClr val="0000FF"/>
                </a:solidFill>
              </a:rPr>
              <a:t>Organizations use template for test execution measurements.</a:t>
            </a:r>
          </a:p>
          <a:p>
            <a:pPr marL="274320" indent="-274320">
              <a:spcBef>
                <a:spcPts val="600"/>
              </a:spcBef>
            </a:pPr>
            <a:r>
              <a:rPr lang="en-US" sz="2000" dirty="0" smtClean="0"/>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latin typeface="+mn-lt"/>
              </a:rPr>
              <a:t>[3] Test </a:t>
            </a:r>
            <a:r>
              <a:rPr lang="en-US" sz="3200" dirty="0" smtClean="0">
                <a:latin typeface="+mn-lt"/>
              </a:rPr>
              <a:t>Analysis and </a:t>
            </a:r>
            <a:r>
              <a:rPr lang="en-US" sz="3200" dirty="0" smtClean="0">
                <a:latin typeface="+mn-lt"/>
              </a:rPr>
              <a:t>Follow-up Activities</a:t>
            </a:r>
            <a:endParaRPr lang="en-US" sz="3200" dirty="0">
              <a:latin typeface="+mn-lt"/>
            </a:endParaRPr>
          </a:p>
        </p:txBody>
      </p:sp>
      <p:sp>
        <p:nvSpPr>
          <p:cNvPr id="3" name="Rectangle 2"/>
          <p:cNvSpPr/>
          <p:nvPr/>
        </p:nvSpPr>
        <p:spPr>
          <a:xfrm>
            <a:off x="290710" y="1911309"/>
            <a:ext cx="8696535" cy="4462760"/>
          </a:xfrm>
          <a:prstGeom prst="rect">
            <a:avLst/>
          </a:prstGeom>
        </p:spPr>
        <p:txBody>
          <a:bodyPr wrap="square">
            <a:spAutoFit/>
          </a:bodyPr>
          <a:lstStyle/>
          <a:p>
            <a:pPr marL="274320" indent="-274320">
              <a:spcBef>
                <a:spcPts val="600"/>
              </a:spcBef>
              <a:defRPr/>
            </a:pPr>
            <a:r>
              <a:rPr lang="en-US" sz="2400" b="1" dirty="0" smtClean="0">
                <a:solidFill>
                  <a:srgbClr val="FF0000"/>
                </a:solidFill>
              </a:rPr>
              <a:t>[3]  Test analysis and follow-up: </a:t>
            </a:r>
          </a:p>
          <a:p>
            <a:pPr marL="274320" indent="-274320">
              <a:spcBef>
                <a:spcPts val="600"/>
              </a:spcBef>
              <a:buFont typeface="Arial" pitchFamily="34" charset="0"/>
              <a:buChar char="•"/>
              <a:defRPr/>
            </a:pPr>
            <a:r>
              <a:rPr lang="en-US" sz="2000" dirty="0" smtClean="0"/>
              <a:t>The third group of major testing activities is analysis and follow-up after test execution. The measurement data collected during test execution, together with other data about the testing &amp; overall environment, form the data input to these analyses which provide valuable feedback to test execution and other testing &amp; development activities. Direct follow-up includes defect fixing and making other management decisions, such as product release and transition from one development phase/sub-phase to another.</a:t>
            </a:r>
          </a:p>
          <a:p>
            <a:pPr marL="1188720" lvl="3" indent="-274320">
              <a:spcBef>
                <a:spcPts val="600"/>
              </a:spcBef>
              <a:buBlip>
                <a:blip r:embed="rId2"/>
              </a:buBlip>
              <a:defRPr/>
            </a:pPr>
            <a:r>
              <a:rPr lang="en-US" dirty="0" smtClean="0"/>
              <a:t>Execution/other measurement analyzed</a:t>
            </a:r>
          </a:p>
          <a:p>
            <a:pPr marL="1188720" lvl="3" indent="-274320">
              <a:spcBef>
                <a:spcPts val="600"/>
              </a:spcBef>
              <a:buBlip>
                <a:blip r:embed="rId2"/>
              </a:buBlip>
              <a:defRPr/>
            </a:pPr>
            <a:r>
              <a:rPr lang="en-US" dirty="0" smtClean="0"/>
              <a:t>Analysis results as basis for follow-up</a:t>
            </a:r>
          </a:p>
          <a:p>
            <a:pPr marL="1188720" lvl="3" indent="-274320">
              <a:spcBef>
                <a:spcPts val="600"/>
              </a:spcBef>
              <a:buBlip>
                <a:blip r:embed="rId2"/>
              </a:buBlip>
              <a:defRPr/>
            </a:pPr>
            <a:r>
              <a:rPr lang="en-US" dirty="0" smtClean="0"/>
              <a:t>Feedback &amp; Follow-up:</a:t>
            </a:r>
          </a:p>
          <a:p>
            <a:pPr marL="1645920" lvl="4" indent="-274320">
              <a:spcBef>
                <a:spcPts val="600"/>
              </a:spcBef>
              <a:buFont typeface="Arial" pitchFamily="34" charset="0"/>
              <a:buChar char="•"/>
              <a:defRPr/>
            </a:pPr>
            <a:r>
              <a:rPr lang="en-US" sz="1600" dirty="0" smtClean="0"/>
              <a:t>Decision making ( exit testing? etc. )</a:t>
            </a:r>
          </a:p>
          <a:p>
            <a:pPr marL="1645920" lvl="4" indent="-274320">
              <a:spcBef>
                <a:spcPts val="600"/>
              </a:spcBef>
              <a:buFont typeface="Arial" pitchFamily="34" charset="0"/>
              <a:buChar char="•"/>
              <a:defRPr/>
            </a:pPr>
            <a:r>
              <a:rPr lang="en-US" sz="1600" dirty="0" smtClean="0"/>
              <a:t>Adjustment and improvement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latin typeface="+mn-lt"/>
              </a:rPr>
              <a:t>[3] Test Analysis and Follow-up Activities</a:t>
            </a:r>
            <a:endParaRPr lang="en-US" sz="3200" dirty="0">
              <a:latin typeface="+mn-lt"/>
            </a:endParaRPr>
          </a:p>
        </p:txBody>
      </p:sp>
      <p:sp>
        <p:nvSpPr>
          <p:cNvPr id="4" name="Rectangle 3"/>
          <p:cNvSpPr/>
          <p:nvPr/>
        </p:nvSpPr>
        <p:spPr>
          <a:xfrm>
            <a:off x="303774" y="1997873"/>
            <a:ext cx="8552842" cy="4216539"/>
          </a:xfrm>
          <a:prstGeom prst="rect">
            <a:avLst/>
          </a:prstGeom>
        </p:spPr>
        <p:txBody>
          <a:bodyPr wrap="square">
            <a:spAutoFit/>
          </a:bodyPr>
          <a:lstStyle/>
          <a:p>
            <a:pPr marL="273050" indent="-273050">
              <a:buFont typeface="Wingdings" pitchFamily="2" charset="2"/>
              <a:buChar char="§"/>
            </a:pPr>
            <a:r>
              <a:rPr lang="en-US" sz="2400" b="1" dirty="0" smtClean="0">
                <a:solidFill>
                  <a:srgbClr val="FF0000"/>
                </a:solidFill>
              </a:rPr>
              <a:t>Input</a:t>
            </a:r>
            <a:r>
              <a:rPr lang="en-US" sz="2400" dirty="0" smtClean="0">
                <a:solidFill>
                  <a:srgbClr val="FF0000"/>
                </a:solidFill>
              </a:rPr>
              <a:t> to analysis</a:t>
            </a:r>
          </a:p>
          <a:p>
            <a:pPr lvl="1">
              <a:buFont typeface="Arial" charset="0"/>
              <a:buBlip>
                <a:blip r:embed="rId2"/>
              </a:buBlip>
            </a:pPr>
            <a:r>
              <a:rPr lang="en-US" sz="2000" dirty="0" smtClean="0"/>
              <a:t> Test execution information</a:t>
            </a:r>
          </a:p>
          <a:p>
            <a:pPr lvl="1">
              <a:buFont typeface="Arial" charset="0"/>
              <a:buBlip>
                <a:blip r:embed="rId2"/>
              </a:buBlip>
            </a:pPr>
            <a:r>
              <a:rPr lang="en-US" sz="2000" dirty="0" smtClean="0"/>
              <a:t> Particularly failure cases</a:t>
            </a:r>
          </a:p>
          <a:p>
            <a:pPr lvl="1">
              <a:buFont typeface="Arial" charset="0"/>
              <a:buBlip>
                <a:blip r:embed="rId2"/>
              </a:buBlip>
            </a:pPr>
            <a:r>
              <a:rPr lang="en-US" sz="2000" dirty="0" smtClean="0"/>
              <a:t> Timing &amp; characteristics data</a:t>
            </a:r>
          </a:p>
          <a:p>
            <a:pPr marL="273050" indent="-273050">
              <a:buFont typeface="Wingdings" pitchFamily="2" charset="2"/>
              <a:buChar char="§"/>
            </a:pPr>
            <a:r>
              <a:rPr lang="en-US" sz="2400" dirty="0" smtClean="0">
                <a:solidFill>
                  <a:srgbClr val="FF0000"/>
                </a:solidFill>
              </a:rPr>
              <a:t>Analysis and </a:t>
            </a:r>
            <a:r>
              <a:rPr lang="en-US" sz="2400" b="1" dirty="0" smtClean="0">
                <a:solidFill>
                  <a:srgbClr val="FF0000"/>
                </a:solidFill>
              </a:rPr>
              <a:t>output</a:t>
            </a:r>
            <a:endParaRPr lang="en-US" sz="2400" dirty="0" smtClean="0">
              <a:solidFill>
                <a:srgbClr val="FF0000"/>
              </a:solidFill>
            </a:endParaRPr>
          </a:p>
          <a:p>
            <a:pPr lvl="1">
              <a:buFont typeface="Arial" charset="0"/>
              <a:buBlip>
                <a:blip r:embed="rId2"/>
              </a:buBlip>
            </a:pPr>
            <a:r>
              <a:rPr lang="en-US" sz="2000" dirty="0" smtClean="0"/>
              <a:t> Basic individual (failure) case</a:t>
            </a:r>
          </a:p>
          <a:p>
            <a:pPr lvl="3"/>
            <a:r>
              <a:rPr lang="en-US" dirty="0" smtClean="0">
                <a:sym typeface="Symbol"/>
              </a:rPr>
              <a:t> </a:t>
            </a:r>
            <a:r>
              <a:rPr lang="en-US" dirty="0" smtClean="0"/>
              <a:t>Problem identification/reporting</a:t>
            </a:r>
          </a:p>
          <a:p>
            <a:pPr lvl="3"/>
            <a:r>
              <a:rPr lang="en-US" dirty="0" smtClean="0">
                <a:sym typeface="Symbol"/>
              </a:rPr>
              <a:t> </a:t>
            </a:r>
            <a:r>
              <a:rPr lang="en-US" dirty="0" smtClean="0"/>
              <a:t>Repeatable problem setup</a:t>
            </a:r>
          </a:p>
          <a:p>
            <a:pPr lvl="1">
              <a:buFont typeface="Arial" charset="0"/>
              <a:buBlip>
                <a:blip r:embed="rId2"/>
              </a:buBlip>
            </a:pPr>
            <a:r>
              <a:rPr lang="en-US" sz="2000" dirty="0" smtClean="0"/>
              <a:t> Overall reliability and other analysis?</a:t>
            </a:r>
          </a:p>
          <a:p>
            <a:pPr marL="273050" indent="-273050">
              <a:buFont typeface="Wingdings" pitchFamily="2" charset="2"/>
              <a:buChar char="§"/>
            </a:pPr>
            <a:r>
              <a:rPr lang="en-US" sz="2400" b="1" dirty="0" smtClean="0">
                <a:solidFill>
                  <a:srgbClr val="FF0000"/>
                </a:solidFill>
              </a:rPr>
              <a:t>Follow-up activities:</a:t>
            </a:r>
          </a:p>
          <a:p>
            <a:pPr lvl="1">
              <a:buFont typeface="Arial" charset="0"/>
              <a:buBlip>
                <a:blip r:embed="rId2"/>
              </a:buBlip>
            </a:pPr>
            <a:r>
              <a:rPr lang="en-US" sz="2000" dirty="0" smtClean="0"/>
              <a:t> Defect analysis &amp; removal ( &amp; </a:t>
            </a:r>
            <a:r>
              <a:rPr lang="en-US" sz="2000" dirty="0" smtClean="0">
                <a:solidFill>
                  <a:srgbClr val="C00000"/>
                </a:solidFill>
              </a:rPr>
              <a:t>re-test</a:t>
            </a:r>
            <a:r>
              <a:rPr lang="en-US" sz="2000" dirty="0" smtClean="0"/>
              <a:t>)</a:t>
            </a:r>
          </a:p>
          <a:p>
            <a:pPr lvl="1">
              <a:buFont typeface="Arial" charset="0"/>
              <a:buBlip>
                <a:blip r:embed="rId2"/>
              </a:buBlip>
            </a:pPr>
            <a:r>
              <a:rPr lang="en-US" sz="2000" dirty="0" smtClean="0"/>
              <a:t> Decision making &amp; management</a:t>
            </a:r>
          </a:p>
          <a:p>
            <a:pPr lvl="1">
              <a:buFont typeface="Arial" charset="0"/>
              <a:buBlip>
                <a:blip r:embed="rId2"/>
              </a:buBlip>
            </a:pPr>
            <a:r>
              <a:rPr lang="en-US" sz="2000" dirty="0" smtClean="0"/>
              <a:t> Test process &amp; quality improvement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latin typeface="+mn-lt"/>
              </a:rPr>
              <a:t>[3] Test Analysis and Follow-up Activities</a:t>
            </a:r>
            <a:endParaRPr lang="en-US" sz="3200" dirty="0">
              <a:latin typeface="+mn-lt"/>
            </a:endParaRPr>
          </a:p>
        </p:txBody>
      </p:sp>
      <p:sp>
        <p:nvSpPr>
          <p:cNvPr id="4" name="Rectangle 3"/>
          <p:cNvSpPr/>
          <p:nvPr/>
        </p:nvSpPr>
        <p:spPr>
          <a:xfrm>
            <a:off x="290711" y="1982868"/>
            <a:ext cx="8487528" cy="4139595"/>
          </a:xfrm>
          <a:prstGeom prst="rect">
            <a:avLst/>
          </a:prstGeom>
        </p:spPr>
        <p:txBody>
          <a:bodyPr wrap="square">
            <a:spAutoFit/>
          </a:bodyPr>
          <a:lstStyle/>
          <a:p>
            <a:pPr marL="274320" indent="-274320">
              <a:spcBef>
                <a:spcPts val="600"/>
              </a:spcBef>
              <a:buFont typeface="Wingdings" pitchFamily="2" charset="2"/>
              <a:buChar char="§"/>
            </a:pPr>
            <a:r>
              <a:rPr lang="en-US" sz="2000" dirty="0" smtClean="0">
                <a:solidFill>
                  <a:srgbClr val="FF0000"/>
                </a:solidFill>
              </a:rPr>
              <a:t>Analysis &amp; Follow-up for </a:t>
            </a:r>
            <a:r>
              <a:rPr lang="en-US" sz="2000" b="1" u="sng" dirty="0" smtClean="0">
                <a:solidFill>
                  <a:srgbClr val="FF0000"/>
                </a:solidFill>
              </a:rPr>
              <a:t>individual</a:t>
            </a:r>
            <a:r>
              <a:rPr lang="en-US" sz="2000" b="1" dirty="0" smtClean="0">
                <a:solidFill>
                  <a:srgbClr val="FF0000"/>
                </a:solidFill>
              </a:rPr>
              <a:t> test runs:</a:t>
            </a:r>
          </a:p>
          <a:p>
            <a:pPr lvl="1">
              <a:buFont typeface="Arial" charset="0"/>
              <a:buBlip>
                <a:blip r:embed="rId2"/>
              </a:buBlip>
            </a:pPr>
            <a:r>
              <a:rPr lang="en-US" sz="2000" u="sng" dirty="0" smtClean="0"/>
              <a:t>Success</a:t>
            </a:r>
            <a:r>
              <a:rPr lang="en-US" sz="2000" dirty="0" smtClean="0"/>
              <a:t>: continue with normal testing</a:t>
            </a:r>
          </a:p>
          <a:p>
            <a:pPr lvl="1">
              <a:buFont typeface="Arial" charset="0"/>
              <a:buBlip>
                <a:blip r:embed="rId2"/>
              </a:buBlip>
            </a:pPr>
            <a:r>
              <a:rPr lang="en-US" sz="2000" u="sng" dirty="0" smtClean="0"/>
              <a:t>Failure</a:t>
            </a:r>
            <a:r>
              <a:rPr lang="en-US" sz="2000" dirty="0" smtClean="0"/>
              <a:t>: </a:t>
            </a:r>
            <a:r>
              <a:rPr lang="en-US" sz="2000" i="1" dirty="0" smtClean="0">
                <a:solidFill>
                  <a:srgbClr val="0000FF"/>
                </a:solidFill>
              </a:rPr>
              <a:t>see below</a:t>
            </a:r>
            <a:endParaRPr lang="en-US" sz="2000" dirty="0" smtClean="0"/>
          </a:p>
          <a:p>
            <a:pPr marL="274320" indent="-274320">
              <a:spcBef>
                <a:spcPts val="600"/>
              </a:spcBef>
              <a:buFont typeface="Wingdings" pitchFamily="2" charset="2"/>
              <a:buChar char="§"/>
            </a:pPr>
            <a:r>
              <a:rPr lang="en-US" sz="2000" dirty="0" smtClean="0">
                <a:solidFill>
                  <a:srgbClr val="FF0000"/>
                </a:solidFill>
              </a:rPr>
              <a:t>Analysis and follow-up for </a:t>
            </a:r>
            <a:r>
              <a:rPr lang="en-US" sz="2000" b="1" dirty="0" smtClean="0">
                <a:solidFill>
                  <a:srgbClr val="FF0000"/>
                </a:solidFill>
              </a:rPr>
              <a:t>failed</a:t>
            </a:r>
            <a:r>
              <a:rPr lang="en-US" sz="2000" dirty="0" smtClean="0">
                <a:solidFill>
                  <a:srgbClr val="FF0000"/>
                </a:solidFill>
              </a:rPr>
              <a:t> </a:t>
            </a:r>
            <a:r>
              <a:rPr lang="en-US" sz="2000" b="1" dirty="0" smtClean="0">
                <a:solidFill>
                  <a:srgbClr val="FF0000"/>
                </a:solidFill>
              </a:rPr>
              <a:t>runs</a:t>
            </a:r>
            <a:r>
              <a:rPr lang="en-US" sz="2000" dirty="0" smtClean="0">
                <a:solidFill>
                  <a:srgbClr val="FF0000"/>
                </a:solidFill>
              </a:rPr>
              <a:t>:</a:t>
            </a:r>
          </a:p>
          <a:p>
            <a:pPr marL="274320" lvl="1" indent="-274320">
              <a:spcBef>
                <a:spcPts val="600"/>
              </a:spcBef>
              <a:buFont typeface="Arial" charset="0"/>
              <a:buChar char="•"/>
            </a:pPr>
            <a:r>
              <a:rPr lang="en-US" dirty="0" smtClean="0"/>
              <a:t>Understanding the problem by studying the execution record</a:t>
            </a:r>
          </a:p>
          <a:p>
            <a:pPr marL="274320" lvl="1" indent="-274320">
              <a:spcBef>
                <a:spcPts val="600"/>
              </a:spcBef>
              <a:buFont typeface="Arial" charset="0"/>
              <a:buChar char="•"/>
            </a:pPr>
            <a:r>
              <a:rPr lang="en-US" dirty="0" smtClean="0"/>
              <a:t>Recreating the problem (confirmation)</a:t>
            </a:r>
          </a:p>
          <a:p>
            <a:pPr marL="274320" lvl="1" indent="-274320">
              <a:spcBef>
                <a:spcPts val="600"/>
              </a:spcBef>
              <a:buFont typeface="Arial" charset="0"/>
              <a:buChar char="•"/>
            </a:pPr>
            <a:r>
              <a:rPr lang="en-US" dirty="0" smtClean="0"/>
              <a:t>Problem diagnosis ( to examine what kind of problem it is, where, when, and possible causes) </a:t>
            </a:r>
            <a:r>
              <a:rPr lang="en-US" dirty="0" smtClean="0">
                <a:sym typeface="Wingdings" pitchFamily="2" charset="2"/>
              </a:rPr>
              <a:t>==&gt; </a:t>
            </a:r>
            <a:r>
              <a:rPr lang="en-US" dirty="0" smtClean="0"/>
              <a:t>may involve multiple related runs</a:t>
            </a:r>
          </a:p>
          <a:p>
            <a:pPr marL="274320" lvl="1" indent="-274320">
              <a:spcBef>
                <a:spcPts val="600"/>
              </a:spcBef>
              <a:buFont typeface="Arial" charset="0"/>
              <a:buChar char="•"/>
            </a:pPr>
            <a:r>
              <a:rPr lang="en-US" dirty="0" smtClean="0"/>
              <a:t>Locating the faults</a:t>
            </a:r>
          </a:p>
          <a:p>
            <a:pPr marL="274320" lvl="1" indent="-274320">
              <a:spcBef>
                <a:spcPts val="600"/>
              </a:spcBef>
              <a:buFont typeface="Arial" charset="0"/>
              <a:buChar char="•"/>
            </a:pPr>
            <a:r>
              <a:rPr lang="en-US" dirty="0" smtClean="0">
                <a:solidFill>
                  <a:srgbClr val="0000FF"/>
                </a:solidFill>
              </a:rPr>
              <a:t>Defect fixing (fault removal)</a:t>
            </a:r>
          </a:p>
          <a:p>
            <a:pPr marL="274320" lvl="2" indent="-274320">
              <a:spcBef>
                <a:spcPts val="600"/>
              </a:spcBef>
              <a:buFont typeface="Arial" charset="0"/>
              <a:buBlip>
                <a:blip r:embed="rId2"/>
              </a:buBlip>
            </a:pPr>
            <a:r>
              <a:rPr lang="en-US" dirty="0" smtClean="0"/>
              <a:t>Commonly via add/remove/modify code</a:t>
            </a:r>
          </a:p>
          <a:p>
            <a:pPr marL="274320" lvl="2" indent="-274320">
              <a:spcBef>
                <a:spcPts val="600"/>
              </a:spcBef>
              <a:buFont typeface="Arial" charset="0"/>
              <a:buBlip>
                <a:blip r:embed="rId2"/>
              </a:buBlip>
            </a:pPr>
            <a:r>
              <a:rPr lang="en-US" sz="1700" dirty="0" smtClean="0"/>
              <a:t>Sometimes involve design &amp; requirement changes;  Re-run/re-test to confirm defect fixing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latin typeface="+mn-lt"/>
              </a:rPr>
              <a:t>[3] Test Analysis and Follow-up Activities</a:t>
            </a:r>
            <a:endParaRPr lang="en-US" sz="3200" dirty="0">
              <a:latin typeface="+mn-lt"/>
            </a:endParaRPr>
          </a:p>
        </p:txBody>
      </p:sp>
      <p:sp>
        <p:nvSpPr>
          <p:cNvPr id="4" name="Rectangle 3"/>
          <p:cNvSpPr/>
          <p:nvPr/>
        </p:nvSpPr>
        <p:spPr>
          <a:xfrm>
            <a:off x="316837" y="2136372"/>
            <a:ext cx="8448339" cy="3816429"/>
          </a:xfrm>
          <a:prstGeom prst="rect">
            <a:avLst/>
          </a:prstGeom>
        </p:spPr>
        <p:txBody>
          <a:bodyPr wrap="square">
            <a:spAutoFit/>
          </a:bodyPr>
          <a:lstStyle/>
          <a:p>
            <a:pPr marL="274320" indent="-274320">
              <a:spcBef>
                <a:spcPts val="600"/>
              </a:spcBef>
              <a:buFont typeface="Wingdings" pitchFamily="2" charset="2"/>
              <a:buChar char="§"/>
            </a:pPr>
            <a:r>
              <a:rPr lang="en-US" sz="2200" dirty="0" smtClean="0">
                <a:solidFill>
                  <a:srgbClr val="FF0000"/>
                </a:solidFill>
              </a:rPr>
              <a:t>Analysis &amp; Follow-up for </a:t>
            </a:r>
            <a:r>
              <a:rPr lang="en-US" sz="2200" b="1" u="sng" dirty="0" smtClean="0">
                <a:solidFill>
                  <a:srgbClr val="FF0000"/>
                </a:solidFill>
              </a:rPr>
              <a:t>overall</a:t>
            </a:r>
            <a:r>
              <a:rPr lang="en-US" sz="2200" b="1" dirty="0" smtClean="0">
                <a:solidFill>
                  <a:srgbClr val="FF0000"/>
                </a:solidFill>
              </a:rPr>
              <a:t> testing results:</a:t>
            </a:r>
          </a:p>
          <a:p>
            <a:pPr lvl="1">
              <a:buFont typeface="Arial" charset="0"/>
              <a:buBlip>
                <a:blip r:embed="rId2"/>
              </a:buBlip>
            </a:pPr>
            <a:r>
              <a:rPr lang="en-US" sz="2200" dirty="0" smtClean="0"/>
              <a:t> Reliability analysis and follow-up</a:t>
            </a:r>
          </a:p>
          <a:p>
            <a:pPr lvl="1">
              <a:buFont typeface="Arial" charset="0"/>
              <a:buBlip>
                <a:blip r:embed="rId2"/>
              </a:buBlip>
            </a:pPr>
            <a:r>
              <a:rPr lang="en-US" sz="2200" dirty="0" smtClean="0"/>
              <a:t> Coverage analysis and follow-up</a:t>
            </a:r>
          </a:p>
          <a:p>
            <a:pPr lvl="1">
              <a:buFont typeface="Arial" charset="0"/>
              <a:buBlip>
                <a:blip r:embed="rId2"/>
              </a:buBlip>
            </a:pPr>
            <a:r>
              <a:rPr lang="en-US" sz="2200" dirty="0" smtClean="0"/>
              <a:t> Defect analysis and follow-up</a:t>
            </a:r>
          </a:p>
          <a:p>
            <a:pPr marL="274320" indent="-274320">
              <a:spcBef>
                <a:spcPts val="600"/>
              </a:spcBef>
              <a:buFont typeface="Arial" pitchFamily="34" charset="0"/>
              <a:buChar char="•"/>
            </a:pPr>
            <a:r>
              <a:rPr lang="en-US" sz="2200" dirty="0" smtClean="0">
                <a:solidFill>
                  <a:srgbClr val="0000FF"/>
                </a:solidFill>
              </a:rPr>
              <a:t>Analyses: Different focuses </a:t>
            </a:r>
          </a:p>
          <a:p>
            <a:pPr marL="731520" lvl="2" indent="-274320">
              <a:spcBef>
                <a:spcPts val="600"/>
              </a:spcBef>
            </a:pPr>
            <a:r>
              <a:rPr lang="en-US" sz="2000" b="1" dirty="0" smtClean="0">
                <a:sym typeface="Symbol"/>
              </a:rPr>
              <a:t></a:t>
            </a:r>
            <a:r>
              <a:rPr lang="en-US" sz="2000" dirty="0" smtClean="0">
                <a:sym typeface="Symbol"/>
              </a:rPr>
              <a:t> </a:t>
            </a:r>
            <a:r>
              <a:rPr lang="en-US" sz="2000" dirty="0" smtClean="0"/>
              <a:t>Overall reliability and coverage for usage-based &amp; coverage-based testing</a:t>
            </a:r>
          </a:p>
          <a:p>
            <a:pPr marL="731520" lvl="2" indent="-274320">
              <a:spcBef>
                <a:spcPts val="600"/>
              </a:spcBef>
            </a:pPr>
            <a:r>
              <a:rPr lang="en-US" sz="2000" b="1" dirty="0" smtClean="0">
                <a:sym typeface="Symbol"/>
              </a:rPr>
              <a:t> </a:t>
            </a:r>
            <a:r>
              <a:rPr lang="en-US" sz="2000" dirty="0" smtClean="0"/>
              <a:t>Detailed defect analysis</a:t>
            </a:r>
          </a:p>
          <a:p>
            <a:pPr marL="274320" indent="-274320">
              <a:spcBef>
                <a:spcPts val="600"/>
              </a:spcBef>
              <a:buFont typeface="Arial" pitchFamily="34" charset="0"/>
              <a:buChar char="•"/>
            </a:pPr>
            <a:r>
              <a:rPr lang="en-US" sz="2200" dirty="0" smtClean="0">
                <a:solidFill>
                  <a:srgbClr val="0000FF"/>
                </a:solidFill>
              </a:rPr>
              <a:t>Follow-up activities:</a:t>
            </a:r>
          </a:p>
          <a:p>
            <a:pPr marL="731520" lvl="2" indent="-274320">
              <a:spcBef>
                <a:spcPts val="600"/>
              </a:spcBef>
            </a:pPr>
            <a:r>
              <a:rPr lang="en-US" sz="2000" b="1" dirty="0" smtClean="0">
                <a:solidFill>
                  <a:srgbClr val="FF0000"/>
                </a:solidFill>
                <a:sym typeface="Symbol"/>
              </a:rPr>
              <a:t>  </a:t>
            </a:r>
            <a:r>
              <a:rPr lang="en-US" sz="2000" dirty="0" smtClean="0">
                <a:solidFill>
                  <a:srgbClr val="FF0000"/>
                </a:solidFill>
              </a:rPr>
              <a:t>Decision making &amp; management</a:t>
            </a:r>
          </a:p>
          <a:p>
            <a:pPr marL="731520" lvl="2" indent="-274320">
              <a:spcBef>
                <a:spcPts val="600"/>
              </a:spcBef>
            </a:pPr>
            <a:r>
              <a:rPr lang="en-US" sz="2000" b="1" dirty="0" smtClean="0">
                <a:solidFill>
                  <a:srgbClr val="FF0000"/>
                </a:solidFill>
                <a:sym typeface="Symbol"/>
              </a:rPr>
              <a:t>  </a:t>
            </a:r>
            <a:r>
              <a:rPr lang="en-US" sz="2000" dirty="0" smtClean="0">
                <a:solidFill>
                  <a:srgbClr val="FF0000"/>
                </a:solidFill>
              </a:rPr>
              <a:t>Test process &amp; quality improvement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latin typeface="+mn-lt"/>
              </a:rPr>
              <a:t>Objectives and Outcomes</a:t>
            </a:r>
            <a:endParaRPr lang="en-US" dirty="0">
              <a:latin typeface="+mn-lt"/>
            </a:endParaRPr>
          </a:p>
        </p:txBody>
      </p:sp>
      <p:sp>
        <p:nvSpPr>
          <p:cNvPr id="4" name="TextBox 3"/>
          <p:cNvSpPr txBox="1"/>
          <p:nvPr/>
        </p:nvSpPr>
        <p:spPr>
          <a:xfrm>
            <a:off x="421341" y="2233753"/>
            <a:ext cx="8395113" cy="3770263"/>
          </a:xfrm>
          <a:prstGeom prst="rect">
            <a:avLst/>
          </a:prstGeom>
          <a:noFill/>
        </p:spPr>
        <p:txBody>
          <a:bodyPr wrap="square" rtlCol="0">
            <a:spAutoFit/>
          </a:bodyPr>
          <a:lstStyle/>
          <a:p>
            <a:pPr marL="274320" indent="-274320">
              <a:spcBef>
                <a:spcPts val="600"/>
              </a:spcBef>
              <a:buSzPct val="100000"/>
              <a:buFont typeface="Arial" pitchFamily="34" charset="0"/>
              <a:buChar char="•"/>
            </a:pPr>
            <a:r>
              <a:rPr lang="en-US" sz="2800" b="1" dirty="0" smtClean="0">
                <a:solidFill>
                  <a:srgbClr val="FF0000"/>
                </a:solidFill>
              </a:rPr>
              <a:t>Objectives</a:t>
            </a:r>
            <a:r>
              <a:rPr lang="en-US" sz="2800" dirty="0" smtClean="0"/>
              <a:t>: To understand the major testing activities in the generic testing process.</a:t>
            </a:r>
          </a:p>
          <a:p>
            <a:pPr marL="274320" indent="-274320">
              <a:spcBef>
                <a:spcPts val="600"/>
              </a:spcBef>
              <a:buSzPct val="100000"/>
              <a:buFont typeface="Arial" pitchFamily="34" charset="0"/>
              <a:buChar char="•"/>
            </a:pPr>
            <a:endParaRPr lang="en-US" sz="2800" dirty="0" smtClean="0"/>
          </a:p>
          <a:p>
            <a:pPr marL="274320" indent="-274320">
              <a:spcBef>
                <a:spcPts val="600"/>
              </a:spcBef>
              <a:buFont typeface="Arial" pitchFamily="34" charset="0"/>
              <a:buChar char="•"/>
            </a:pPr>
            <a:r>
              <a:rPr lang="en-US" sz="2800" b="1" dirty="0" smtClean="0">
                <a:solidFill>
                  <a:srgbClr val="FF0000"/>
                </a:solidFill>
              </a:rPr>
              <a:t>Outcomes</a:t>
            </a:r>
            <a:r>
              <a:rPr lang="en-US" sz="2800" dirty="0" smtClean="0"/>
              <a:t>: Students are expected to be able to explain the major testing activities in the generic testing process – test planning and preparation, test execution, analysis and follow-up activities.</a:t>
            </a:r>
          </a:p>
          <a:p>
            <a:pPr marL="274320" indent="-274320">
              <a:spcBef>
                <a:spcPts val="600"/>
              </a:spcBef>
            </a:pPr>
            <a:endParaRPr lang="en-US" sz="2800"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xmlns="" id="{F2944A7F-5AE5-EC49-82AF-722C8C8F62C6}"/>
              </a:ext>
            </a:extLst>
          </p:cNvPr>
          <p:cNvSpPr txBox="1"/>
          <p:nvPr/>
        </p:nvSpPr>
        <p:spPr>
          <a:xfrm>
            <a:off x="623351" y="1681918"/>
            <a:ext cx="7895007" cy="707886"/>
          </a:xfrm>
          <a:prstGeom prst="rect">
            <a:avLst/>
          </a:prstGeom>
          <a:noFill/>
        </p:spPr>
        <p:txBody>
          <a:bodyPr wrap="square" rtlCol="0">
            <a:spAutoFit/>
          </a:bodyPr>
          <a:lstStyle/>
          <a:p>
            <a:pPr marL="285750" indent="-285750">
              <a:buFont typeface="Wingdings" panose="05000000000000000000" pitchFamily="2" charset="2"/>
              <a:buChar char="§"/>
              <a:defRPr/>
            </a:pPr>
            <a:r>
              <a:rPr lang="en-US" sz="2000" i="1" dirty="0" smtClean="0"/>
              <a:t>Software Quality Engineering: Testing, Quality Assurance and Quantifiable Improvement</a:t>
            </a:r>
            <a:r>
              <a:rPr lang="en-US" sz="2000" dirty="0" smtClean="0"/>
              <a:t>, by Jeff </a:t>
            </a:r>
            <a:r>
              <a:rPr lang="en-US" sz="2000" dirty="0" err="1" smtClean="0"/>
              <a:t>Tian</a:t>
            </a:r>
            <a:endParaRPr lang="en-US" sz="2000" dirty="0">
              <a:ea typeface="ＭＳ Ｐゴシック" pitchFamily="34" charset="-128"/>
            </a:endParaRPr>
          </a:p>
        </p:txBody>
      </p:sp>
    </p:spTree>
    <p:extLst>
      <p:ext uri="{BB962C8B-B14F-4D97-AF65-F5344CB8AC3E}">
        <p14:creationId xmlns:p14="http://schemas.microsoft.com/office/powerpoint/2010/main" xmlns="" val="19233823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xmlns="" id="{5B69590A-0F27-460B-8CF7-B418C91383C5}"/>
              </a:ext>
            </a:extLst>
          </p:cNvPr>
          <p:cNvSpPr txBox="1"/>
          <p:nvPr/>
        </p:nvSpPr>
        <p:spPr>
          <a:xfrm>
            <a:off x="623351" y="1681918"/>
            <a:ext cx="7895007" cy="3170099"/>
          </a:xfrm>
          <a:prstGeom prst="rect">
            <a:avLst/>
          </a:prstGeom>
          <a:noFill/>
        </p:spPr>
        <p:txBody>
          <a:bodyPr wrap="square" rtlCol="0">
            <a:spAutoFit/>
          </a:bodyPr>
          <a:lstStyle/>
          <a:p>
            <a:pPr marL="457200" lvl="0" indent="-457200">
              <a:buFont typeface="+mj-lt"/>
              <a:buAutoNum type="arabicPeriod"/>
            </a:pPr>
            <a:r>
              <a:rPr lang="en-US" sz="2000" i="1" dirty="0" smtClean="0"/>
              <a:t>Software Testing and Quality Assurance: Theory and Practice</a:t>
            </a:r>
            <a:r>
              <a:rPr lang="en-US" sz="2000" dirty="0" smtClean="0"/>
              <a:t>, by </a:t>
            </a:r>
            <a:r>
              <a:rPr lang="en-US" sz="2000" dirty="0" err="1" smtClean="0"/>
              <a:t>Kshirasagar</a:t>
            </a:r>
            <a:r>
              <a:rPr lang="en-US" sz="2000" dirty="0" smtClean="0"/>
              <a:t> </a:t>
            </a:r>
            <a:r>
              <a:rPr lang="en-US" sz="2000" dirty="0" err="1" smtClean="0"/>
              <a:t>Naik</a:t>
            </a:r>
            <a:r>
              <a:rPr lang="en-US" sz="2000" dirty="0" smtClean="0"/>
              <a:t>, </a:t>
            </a:r>
            <a:r>
              <a:rPr lang="en-US" sz="2000" dirty="0" err="1" smtClean="0"/>
              <a:t>Priyadarshi</a:t>
            </a:r>
            <a:r>
              <a:rPr lang="en-US" sz="2000" dirty="0" smtClean="0"/>
              <a:t> </a:t>
            </a:r>
            <a:r>
              <a:rPr lang="en-US" sz="2000" dirty="0" err="1" smtClean="0"/>
              <a:t>Tripathy</a:t>
            </a:r>
            <a:endParaRPr lang="en-US" sz="2000" dirty="0" smtClean="0"/>
          </a:p>
          <a:p>
            <a:pPr marL="457200" lvl="0" indent="-457200">
              <a:buFont typeface="+mj-lt"/>
              <a:buAutoNum type="arabicPeriod"/>
            </a:pPr>
            <a:r>
              <a:rPr lang="en-US" sz="2000" i="1" dirty="0" smtClean="0"/>
              <a:t>Software Quality Assurance: From Theory to Implementation</a:t>
            </a:r>
            <a:r>
              <a:rPr lang="en-US" sz="2000" dirty="0" smtClean="0"/>
              <a:t>, by Daniel </a:t>
            </a:r>
            <a:r>
              <a:rPr lang="en-US" sz="2000" dirty="0" err="1" smtClean="0"/>
              <a:t>Galin</a:t>
            </a:r>
            <a:endParaRPr lang="en-US" sz="2000" dirty="0" smtClean="0"/>
          </a:p>
          <a:p>
            <a:pPr marL="457200" lvl="0" indent="-457200">
              <a:buFont typeface="+mj-lt"/>
              <a:buAutoNum type="arabicPeriod"/>
            </a:pPr>
            <a:r>
              <a:rPr lang="en-US" sz="2000" i="1" dirty="0" smtClean="0"/>
              <a:t>Software Testing and Continuous Quality Improvement</a:t>
            </a:r>
            <a:r>
              <a:rPr lang="en-US" sz="2000" dirty="0" smtClean="0"/>
              <a:t>, by William E. Lewis</a:t>
            </a:r>
          </a:p>
          <a:p>
            <a:pPr marL="457200" lvl="0" indent="-457200">
              <a:buFont typeface="+mj-lt"/>
              <a:buAutoNum type="arabicPeriod"/>
            </a:pPr>
            <a:r>
              <a:rPr lang="en-US" sz="2000" i="1" dirty="0" smtClean="0"/>
              <a:t>The Art of Software Testing</a:t>
            </a:r>
            <a:r>
              <a:rPr lang="en-US" sz="2000" dirty="0" smtClean="0"/>
              <a:t>, by </a:t>
            </a:r>
            <a:r>
              <a:rPr lang="en-US" sz="2000" dirty="0" err="1" smtClean="0"/>
              <a:t>Glenford</a:t>
            </a:r>
            <a:r>
              <a:rPr lang="en-US" sz="2000" dirty="0" smtClean="0"/>
              <a:t> J. Myers, Corey Sandler and Tom </a:t>
            </a:r>
            <a:r>
              <a:rPr lang="en-US" sz="2000" dirty="0" err="1" smtClean="0"/>
              <a:t>Badgett</a:t>
            </a:r>
            <a:endParaRPr lang="en-US" sz="2000" dirty="0" smtClean="0"/>
          </a:p>
          <a:p>
            <a:pPr marL="457200" lvl="0" indent="-457200">
              <a:buFont typeface="+mj-lt"/>
              <a:buAutoNum type="arabicPeriod"/>
            </a:pPr>
            <a:r>
              <a:rPr lang="en-US" sz="2000" i="1" dirty="0" smtClean="0"/>
              <a:t>Software Testing Fundamentals: Methods and Metrics </a:t>
            </a:r>
            <a:r>
              <a:rPr lang="en-US" sz="2000" dirty="0" smtClean="0"/>
              <a:t>by </a:t>
            </a:r>
            <a:r>
              <a:rPr lang="en-US" sz="2000" dirty="0" err="1" smtClean="0"/>
              <a:t>Marnie</a:t>
            </a:r>
            <a:r>
              <a:rPr lang="en-US" sz="2000" dirty="0" smtClean="0"/>
              <a:t> L. Hutcheson</a:t>
            </a:r>
            <a:endParaRPr lang="en-US" sz="2000" dirty="0"/>
          </a:p>
        </p:txBody>
      </p:sp>
    </p:spTree>
    <p:extLst>
      <p:ext uri="{BB962C8B-B14F-4D97-AF65-F5344CB8AC3E}">
        <p14:creationId xmlns:p14="http://schemas.microsoft.com/office/powerpoint/2010/main" xmlns="" val="3224969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dirty="0" smtClean="0">
                <a:latin typeface="+mn-lt"/>
              </a:rPr>
              <a:t>Generic Testing Process</a:t>
            </a:r>
            <a:endParaRPr lang="en-US" dirty="0">
              <a:latin typeface="+mn-lt"/>
            </a:endParaRPr>
          </a:p>
        </p:txBody>
      </p:sp>
      <p:sp>
        <p:nvSpPr>
          <p:cNvPr id="4" name="Rectangle 3"/>
          <p:cNvSpPr/>
          <p:nvPr/>
        </p:nvSpPr>
        <p:spPr>
          <a:xfrm>
            <a:off x="303774" y="2107379"/>
            <a:ext cx="8539779" cy="4207306"/>
          </a:xfrm>
          <a:prstGeom prst="rect">
            <a:avLst/>
          </a:prstGeom>
        </p:spPr>
        <p:txBody>
          <a:bodyPr wrap="square">
            <a:spAutoFit/>
          </a:bodyPr>
          <a:lstStyle/>
          <a:p>
            <a:pPr marL="274320" indent="-274320">
              <a:lnSpc>
                <a:spcPct val="90000"/>
              </a:lnSpc>
              <a:spcBef>
                <a:spcPts val="600"/>
              </a:spcBef>
              <a:buFont typeface="Arial" pitchFamily="34" charset="0"/>
              <a:buChar char="•"/>
            </a:pPr>
            <a:r>
              <a:rPr lang="en-US" sz="2000" dirty="0" smtClean="0">
                <a:solidFill>
                  <a:srgbClr val="FF0000"/>
                </a:solidFill>
              </a:rPr>
              <a:t>Major Testing Activities in the Generic Testing Process:</a:t>
            </a:r>
          </a:p>
          <a:p>
            <a:pPr marL="274320" indent="-274320">
              <a:lnSpc>
                <a:spcPct val="90000"/>
              </a:lnSpc>
              <a:spcBef>
                <a:spcPts val="600"/>
              </a:spcBef>
            </a:pPr>
            <a:r>
              <a:rPr lang="en-US" sz="2000" dirty="0" smtClean="0">
                <a:solidFill>
                  <a:srgbClr val="0000FF"/>
                </a:solidFill>
              </a:rPr>
              <a:t>	1) Test planning and preparation</a:t>
            </a:r>
          </a:p>
          <a:p>
            <a:pPr marL="274320" indent="-274320">
              <a:lnSpc>
                <a:spcPct val="90000"/>
              </a:lnSpc>
              <a:spcBef>
                <a:spcPts val="600"/>
              </a:spcBef>
            </a:pPr>
            <a:r>
              <a:rPr lang="en-US" sz="2000" dirty="0" smtClean="0">
                <a:solidFill>
                  <a:srgbClr val="0000FF"/>
                </a:solidFill>
              </a:rPr>
              <a:t>	     </a:t>
            </a:r>
            <a:r>
              <a:rPr lang="en-US" sz="2000" b="1" dirty="0" smtClean="0">
                <a:sym typeface="Symbol"/>
              </a:rPr>
              <a:t> </a:t>
            </a:r>
            <a:r>
              <a:rPr lang="en-US" sz="2000" dirty="0" smtClean="0">
                <a:sym typeface="Symbol"/>
              </a:rPr>
              <a:t> </a:t>
            </a:r>
            <a:r>
              <a:rPr lang="en-US" sz="2000" dirty="0" smtClean="0"/>
              <a:t>Goal setting</a:t>
            </a:r>
          </a:p>
          <a:p>
            <a:pPr marL="731520" lvl="2" indent="-274320">
              <a:lnSpc>
                <a:spcPct val="90000"/>
              </a:lnSpc>
              <a:spcBef>
                <a:spcPts val="600"/>
              </a:spcBef>
            </a:pPr>
            <a:r>
              <a:rPr lang="en-US" sz="2000" dirty="0" smtClean="0"/>
              <a:t>   </a:t>
            </a:r>
            <a:r>
              <a:rPr lang="en-US" sz="2000" b="1" dirty="0" smtClean="0">
                <a:sym typeface="Symbol"/>
              </a:rPr>
              <a:t> </a:t>
            </a:r>
            <a:r>
              <a:rPr lang="en-US" sz="2000" dirty="0" smtClean="0"/>
              <a:t>Information gathering</a:t>
            </a:r>
          </a:p>
          <a:p>
            <a:pPr marL="731520" lvl="2" indent="-274320">
              <a:lnSpc>
                <a:spcPct val="90000"/>
              </a:lnSpc>
              <a:spcBef>
                <a:spcPts val="600"/>
              </a:spcBef>
            </a:pPr>
            <a:r>
              <a:rPr lang="en-US" sz="2000" b="1" dirty="0" smtClean="0">
                <a:sym typeface="Symbol"/>
              </a:rPr>
              <a:t>    </a:t>
            </a:r>
            <a:r>
              <a:rPr lang="en-US" sz="2000" dirty="0" smtClean="0"/>
              <a:t>Model construction</a:t>
            </a:r>
          </a:p>
          <a:p>
            <a:pPr marL="731520" lvl="2" indent="-274320">
              <a:lnSpc>
                <a:spcPct val="90000"/>
              </a:lnSpc>
              <a:spcBef>
                <a:spcPts val="600"/>
              </a:spcBef>
            </a:pPr>
            <a:r>
              <a:rPr lang="en-US" sz="2000" b="1" dirty="0" smtClean="0">
                <a:sym typeface="Symbol"/>
              </a:rPr>
              <a:t>    </a:t>
            </a:r>
            <a:r>
              <a:rPr lang="en-US" sz="2000" dirty="0" smtClean="0"/>
              <a:t>Test cases</a:t>
            </a:r>
          </a:p>
          <a:p>
            <a:pPr marL="731520" lvl="2" indent="-274320">
              <a:lnSpc>
                <a:spcPct val="90000"/>
              </a:lnSpc>
              <a:spcBef>
                <a:spcPts val="600"/>
              </a:spcBef>
            </a:pPr>
            <a:r>
              <a:rPr lang="en-US" sz="2000" dirty="0" smtClean="0"/>
              <a:t>   </a:t>
            </a:r>
            <a:r>
              <a:rPr lang="en-US" sz="2000" b="1" dirty="0" smtClean="0">
                <a:sym typeface="Symbol"/>
              </a:rPr>
              <a:t></a:t>
            </a:r>
            <a:r>
              <a:rPr lang="en-US" sz="2000" dirty="0" smtClean="0"/>
              <a:t>Test procedures</a:t>
            </a:r>
          </a:p>
          <a:p>
            <a:pPr marL="274320" indent="-274320">
              <a:lnSpc>
                <a:spcPct val="90000"/>
              </a:lnSpc>
              <a:spcBef>
                <a:spcPts val="600"/>
              </a:spcBef>
            </a:pPr>
            <a:r>
              <a:rPr lang="en-US" sz="2000" dirty="0" smtClean="0">
                <a:solidFill>
                  <a:srgbClr val="0000FF"/>
                </a:solidFill>
              </a:rPr>
              <a:t>	2) Test Execution </a:t>
            </a:r>
          </a:p>
          <a:p>
            <a:pPr marL="731520" lvl="2" indent="-274320">
              <a:lnSpc>
                <a:spcPct val="90000"/>
              </a:lnSpc>
              <a:spcBef>
                <a:spcPts val="600"/>
              </a:spcBef>
            </a:pPr>
            <a:r>
              <a:rPr lang="en-US" sz="2000" dirty="0" smtClean="0"/>
              <a:t>	</a:t>
            </a:r>
            <a:r>
              <a:rPr lang="en-US" sz="2000" b="1" dirty="0" smtClean="0">
                <a:sym typeface="Symbol"/>
              </a:rPr>
              <a:t>   </a:t>
            </a:r>
            <a:r>
              <a:rPr lang="en-US" sz="2000" dirty="0" smtClean="0"/>
              <a:t>Observation &amp; measurements of product behavior</a:t>
            </a:r>
          </a:p>
          <a:p>
            <a:pPr marL="274320" indent="-274320">
              <a:lnSpc>
                <a:spcPct val="90000"/>
              </a:lnSpc>
              <a:spcBef>
                <a:spcPts val="600"/>
              </a:spcBef>
            </a:pPr>
            <a:r>
              <a:rPr lang="en-US" sz="2000" dirty="0" smtClean="0">
                <a:solidFill>
                  <a:srgbClr val="0000FF"/>
                </a:solidFill>
              </a:rPr>
              <a:t>	3) Test Analysis &amp; Follow-up activities	</a:t>
            </a:r>
          </a:p>
          <a:p>
            <a:pPr marL="731520" lvl="2" indent="-274320">
              <a:lnSpc>
                <a:spcPct val="90000"/>
              </a:lnSpc>
              <a:spcBef>
                <a:spcPts val="600"/>
              </a:spcBef>
            </a:pPr>
            <a:r>
              <a:rPr lang="en-US" dirty="0" smtClean="0">
                <a:sym typeface="Wingdings" pitchFamily="2" charset="2"/>
              </a:rPr>
              <a:t>	</a:t>
            </a:r>
            <a:r>
              <a:rPr lang="en-US" b="1" dirty="0" smtClean="0">
                <a:sym typeface="Symbol"/>
              </a:rPr>
              <a:t>  </a:t>
            </a:r>
            <a:r>
              <a:rPr lang="en-US" dirty="0" smtClean="0">
                <a:sym typeface="Wingdings" pitchFamily="2" charset="2"/>
              </a:rPr>
              <a:t>Result checking and analysis ( to determine if a failure has been observed)</a:t>
            </a:r>
            <a:endParaRPr lang="en-US" dirty="0" smtClean="0"/>
          </a:p>
          <a:p>
            <a:pPr marL="731520" lvl="2" indent="-274320">
              <a:lnSpc>
                <a:spcPct val="90000"/>
              </a:lnSpc>
              <a:spcBef>
                <a:spcPts val="600"/>
              </a:spcBef>
            </a:pPr>
            <a:r>
              <a:rPr lang="en-US" dirty="0" smtClean="0"/>
              <a:t>	</a:t>
            </a:r>
            <a:r>
              <a:rPr lang="en-US" b="1" dirty="0" smtClean="0">
                <a:sym typeface="Symbol"/>
              </a:rPr>
              <a:t>  </a:t>
            </a:r>
            <a:r>
              <a:rPr lang="en-US" dirty="0" smtClean="0"/>
              <a:t>Follow-up activities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latin typeface="+mn-lt"/>
              </a:rPr>
              <a:t>[1] </a:t>
            </a:r>
            <a:r>
              <a:rPr lang="en-US" sz="3600" dirty="0" smtClean="0">
                <a:latin typeface="+mn-lt"/>
              </a:rPr>
              <a:t>Test </a:t>
            </a:r>
            <a:r>
              <a:rPr lang="en-US" sz="3600" dirty="0" smtClean="0">
                <a:latin typeface="+mn-lt"/>
              </a:rPr>
              <a:t>Planning and Preparation</a:t>
            </a:r>
            <a:endParaRPr lang="en-US" sz="3600" dirty="0">
              <a:latin typeface="+mn-lt"/>
            </a:endParaRPr>
          </a:p>
        </p:txBody>
      </p:sp>
      <p:sp>
        <p:nvSpPr>
          <p:cNvPr id="4" name="Rectangle 3"/>
          <p:cNvSpPr/>
          <p:nvPr/>
        </p:nvSpPr>
        <p:spPr>
          <a:xfrm>
            <a:off x="303774" y="2034386"/>
            <a:ext cx="8474465" cy="4231928"/>
          </a:xfrm>
          <a:prstGeom prst="rect">
            <a:avLst/>
          </a:prstGeom>
        </p:spPr>
        <p:txBody>
          <a:bodyPr wrap="square">
            <a:spAutoFit/>
          </a:bodyPr>
          <a:lstStyle/>
          <a:p>
            <a:pPr marL="274320" indent="-274320">
              <a:spcBef>
                <a:spcPts val="600"/>
              </a:spcBef>
              <a:buFont typeface="Arial" pitchFamily="34" charset="0"/>
              <a:buChar char="•"/>
            </a:pPr>
            <a:r>
              <a:rPr lang="en-US" sz="2800" dirty="0" smtClean="0"/>
              <a:t>Most important activity in the generic testing process for systematic testing based on formal models.</a:t>
            </a:r>
          </a:p>
          <a:p>
            <a:pPr marL="274320" indent="-274320">
              <a:spcBef>
                <a:spcPts val="600"/>
              </a:spcBef>
              <a:buFont typeface="Arial" pitchFamily="34" charset="0"/>
              <a:buChar char="•"/>
            </a:pPr>
            <a:r>
              <a:rPr lang="en-US" sz="2800" dirty="0" smtClean="0"/>
              <a:t>Most of the key decisions about testing are made during this stage.</a:t>
            </a:r>
          </a:p>
          <a:p>
            <a:pPr marL="274320" indent="-274320">
              <a:spcBef>
                <a:spcPts val="600"/>
              </a:spcBef>
              <a:buFont typeface="Arial" pitchFamily="34" charset="0"/>
              <a:buChar char="•"/>
            </a:pPr>
            <a:r>
              <a:rPr lang="en-US" sz="2800" dirty="0" smtClean="0"/>
              <a:t>Test planning &amp; test preparation are sometimes treated as separate groups of activities.</a:t>
            </a:r>
          </a:p>
          <a:p>
            <a:pPr marL="731520" lvl="2" indent="-274320">
              <a:spcBef>
                <a:spcPts val="600"/>
              </a:spcBef>
            </a:pPr>
            <a:r>
              <a:rPr lang="en-US" sz="2400" dirty="0" smtClean="0">
                <a:sym typeface="Symbol"/>
              </a:rPr>
              <a:t></a:t>
            </a:r>
            <a:r>
              <a:rPr lang="en-US" sz="2400" b="1" dirty="0" smtClean="0">
                <a:sym typeface="Symbol"/>
              </a:rPr>
              <a:t> </a:t>
            </a:r>
            <a:r>
              <a:rPr lang="en-US" sz="2400" b="1" dirty="0" smtClean="0"/>
              <a:t>High-level</a:t>
            </a:r>
            <a:r>
              <a:rPr lang="en-US" sz="2400" dirty="0" smtClean="0"/>
              <a:t> </a:t>
            </a:r>
            <a:r>
              <a:rPr lang="en-US" sz="2400" dirty="0" smtClean="0">
                <a:solidFill>
                  <a:srgbClr val="0000FF"/>
                </a:solidFill>
              </a:rPr>
              <a:t>test</a:t>
            </a:r>
            <a:r>
              <a:rPr lang="en-US" sz="2400" dirty="0" smtClean="0"/>
              <a:t> </a:t>
            </a:r>
            <a:r>
              <a:rPr lang="en-US" sz="2400" dirty="0" smtClean="0">
                <a:solidFill>
                  <a:srgbClr val="0000FF"/>
                </a:solidFill>
              </a:rPr>
              <a:t>planning</a:t>
            </a:r>
          </a:p>
          <a:p>
            <a:pPr marL="731520" lvl="2" indent="-274320">
              <a:spcBef>
                <a:spcPts val="600"/>
              </a:spcBef>
            </a:pPr>
            <a:r>
              <a:rPr lang="en-US" sz="2400" dirty="0" smtClean="0">
                <a:sym typeface="Symbol"/>
              </a:rPr>
              <a:t> </a:t>
            </a:r>
            <a:r>
              <a:rPr lang="en-US" sz="2400" b="1" dirty="0" smtClean="0"/>
              <a:t>Low-level</a:t>
            </a:r>
            <a:r>
              <a:rPr lang="en-US" sz="2400" dirty="0" smtClean="0"/>
              <a:t> activities related to </a:t>
            </a:r>
            <a:r>
              <a:rPr lang="en-US" sz="2400" dirty="0" smtClean="0">
                <a:solidFill>
                  <a:srgbClr val="0000FF"/>
                </a:solidFill>
              </a:rPr>
              <a:t>test</a:t>
            </a:r>
            <a:r>
              <a:rPr lang="en-US" sz="2400" dirty="0" smtClean="0"/>
              <a:t> </a:t>
            </a:r>
            <a:r>
              <a:rPr lang="en-US" sz="2400" dirty="0" smtClean="0">
                <a:solidFill>
                  <a:srgbClr val="0000FF"/>
                </a:solidFill>
              </a:rPr>
              <a:t>preparation </a:t>
            </a:r>
          </a:p>
          <a:p>
            <a:pPr marL="274320" lvl="1" indent="-274320">
              <a:spcBef>
                <a:spcPts val="600"/>
              </a:spcBef>
            </a:pPr>
            <a:endParaRPr lang="en-US" sz="28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latin typeface="+mn-lt"/>
              </a:rPr>
              <a:t>[1] </a:t>
            </a:r>
            <a:r>
              <a:rPr lang="en-US" sz="3600" dirty="0" smtClean="0">
                <a:latin typeface="+mn-lt"/>
              </a:rPr>
              <a:t> </a:t>
            </a:r>
            <a:r>
              <a:rPr lang="en-US" sz="3600" dirty="0" smtClean="0">
                <a:latin typeface="+mn-lt"/>
              </a:rPr>
              <a:t>Test </a:t>
            </a:r>
            <a:r>
              <a:rPr lang="en-US" sz="3600" dirty="0" smtClean="0">
                <a:latin typeface="+mn-lt"/>
              </a:rPr>
              <a:t>Planning and Preparation </a:t>
            </a:r>
            <a:endParaRPr lang="en-US" sz="3600" dirty="0">
              <a:latin typeface="+mn-lt"/>
            </a:endParaRPr>
          </a:p>
        </p:txBody>
      </p:sp>
      <p:sp>
        <p:nvSpPr>
          <p:cNvPr id="4" name="Rectangle 3"/>
          <p:cNvSpPr/>
          <p:nvPr/>
        </p:nvSpPr>
        <p:spPr>
          <a:xfrm>
            <a:off x="303774" y="2117382"/>
            <a:ext cx="8539779" cy="4201150"/>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rPr>
              <a:t>Test Planning:   </a:t>
            </a:r>
            <a:r>
              <a:rPr lang="en-US" sz="2800" dirty="0" smtClean="0"/>
              <a:t>The high-level task for test planning is to set goals &amp; to determine a general testing strategy.</a:t>
            </a:r>
          </a:p>
          <a:p>
            <a:pPr marL="731520" lvl="2" indent="-274320">
              <a:spcBef>
                <a:spcPts val="600"/>
              </a:spcBef>
            </a:pPr>
            <a:r>
              <a:rPr lang="en-US" sz="2800" b="1" dirty="0" smtClean="0">
                <a:solidFill>
                  <a:srgbClr val="0000FF"/>
                </a:solidFill>
                <a:sym typeface="Symbol"/>
              </a:rPr>
              <a:t></a:t>
            </a:r>
            <a:r>
              <a:rPr lang="en-US" sz="2800" dirty="0" smtClean="0">
                <a:solidFill>
                  <a:srgbClr val="0000FF"/>
                </a:solidFill>
                <a:sym typeface="Symbol"/>
              </a:rPr>
              <a:t> </a:t>
            </a:r>
            <a:r>
              <a:rPr lang="en-US" sz="2400" dirty="0" smtClean="0">
                <a:solidFill>
                  <a:srgbClr val="0000FF"/>
                </a:solidFill>
              </a:rPr>
              <a:t>Goal setting</a:t>
            </a:r>
          </a:p>
          <a:p>
            <a:pPr marL="731520" lvl="2" indent="-274320">
              <a:spcBef>
                <a:spcPts val="600"/>
              </a:spcBef>
            </a:pPr>
            <a:r>
              <a:rPr lang="en-US" sz="2400" b="1" dirty="0" smtClean="0">
                <a:solidFill>
                  <a:srgbClr val="0000FF"/>
                </a:solidFill>
                <a:sym typeface="Symbol"/>
              </a:rPr>
              <a:t> </a:t>
            </a:r>
            <a:r>
              <a:rPr lang="en-US" sz="2400" dirty="0" smtClean="0">
                <a:solidFill>
                  <a:srgbClr val="0000FF"/>
                </a:solidFill>
              </a:rPr>
              <a:t>Overall strategy</a:t>
            </a:r>
          </a:p>
          <a:p>
            <a:pPr marL="274320" indent="-274320">
              <a:spcBef>
                <a:spcPts val="600"/>
              </a:spcBef>
              <a:buFont typeface="Arial" pitchFamily="34" charset="0"/>
              <a:buChar char="•"/>
            </a:pPr>
            <a:r>
              <a:rPr lang="en-US" sz="2800" dirty="0" smtClean="0">
                <a:solidFill>
                  <a:srgbClr val="FF0000"/>
                </a:solidFill>
              </a:rPr>
              <a:t>Test Preparation: </a:t>
            </a:r>
          </a:p>
          <a:p>
            <a:pPr marL="731520" lvl="2" indent="-274320">
              <a:spcBef>
                <a:spcPts val="600"/>
              </a:spcBef>
            </a:pPr>
            <a:r>
              <a:rPr lang="en-US" sz="2400" b="1" dirty="0" smtClean="0">
                <a:sym typeface="Symbol"/>
              </a:rPr>
              <a:t> </a:t>
            </a:r>
            <a:r>
              <a:rPr lang="en-US" sz="2400" dirty="0" smtClean="0"/>
              <a:t>Preparing test cases &amp; test suite(s)</a:t>
            </a:r>
          </a:p>
          <a:p>
            <a:pPr marL="731520" lvl="2" indent="-274320">
              <a:spcBef>
                <a:spcPts val="600"/>
              </a:spcBef>
              <a:buFont typeface="Symbol"/>
              <a:buChar char="-"/>
            </a:pPr>
            <a:r>
              <a:rPr lang="en-US" sz="2400" dirty="0" smtClean="0"/>
              <a:t>Preparing test procedure </a:t>
            </a:r>
          </a:p>
          <a:p>
            <a:pPr marL="731520" lvl="2" indent="-274320">
              <a:spcBef>
                <a:spcPts val="600"/>
              </a:spcBef>
              <a:buFont typeface="Symbol"/>
              <a:buChar char="-"/>
            </a:pPr>
            <a:endParaRPr lang="en-US" sz="2400" dirty="0" smtClean="0"/>
          </a:p>
          <a:p>
            <a:pPr marL="731520" lvl="2" indent="-274320">
              <a:spcBef>
                <a:spcPts val="600"/>
              </a:spcBef>
            </a:pPr>
            <a:endParaRPr lang="en-US" sz="24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dirty="0" smtClean="0">
                <a:latin typeface="+mn-lt"/>
              </a:rPr>
              <a:t>Test Planning </a:t>
            </a:r>
            <a:endParaRPr lang="en-US" dirty="0">
              <a:latin typeface="+mn-lt"/>
            </a:endParaRPr>
          </a:p>
        </p:txBody>
      </p:sp>
      <p:sp>
        <p:nvSpPr>
          <p:cNvPr id="4" name="Rectangle 3"/>
          <p:cNvSpPr/>
          <p:nvPr/>
        </p:nvSpPr>
        <p:spPr>
          <a:xfrm>
            <a:off x="329900" y="1982484"/>
            <a:ext cx="8461402" cy="4370427"/>
          </a:xfrm>
          <a:prstGeom prst="rect">
            <a:avLst/>
          </a:prstGeom>
        </p:spPr>
        <p:txBody>
          <a:bodyPr wrap="square">
            <a:spAutoFit/>
          </a:bodyPr>
          <a:lstStyle/>
          <a:p>
            <a:pPr marL="274320" indent="-274320">
              <a:spcBef>
                <a:spcPts val="600"/>
              </a:spcBef>
              <a:buFont typeface="Arial" pitchFamily="34" charset="0"/>
              <a:buChar char="•"/>
            </a:pPr>
            <a:r>
              <a:rPr lang="en-US" sz="2400" dirty="0" smtClean="0">
                <a:solidFill>
                  <a:srgbClr val="FF0000"/>
                </a:solidFill>
              </a:rPr>
              <a:t>Goal setting</a:t>
            </a:r>
          </a:p>
          <a:p>
            <a:pPr marL="731520" lvl="2" indent="-274320">
              <a:spcBef>
                <a:spcPts val="600"/>
              </a:spcBef>
              <a:buFont typeface="Arial" pitchFamily="34" charset="0"/>
              <a:buChar char="•"/>
            </a:pPr>
            <a:r>
              <a:rPr lang="en-US" sz="2000" dirty="0" smtClean="0"/>
              <a:t>Quality perspectives of the customer</a:t>
            </a:r>
          </a:p>
          <a:p>
            <a:pPr marL="731520" lvl="2" indent="-274320">
              <a:spcBef>
                <a:spcPts val="600"/>
              </a:spcBef>
              <a:buFont typeface="Arial" pitchFamily="34" charset="0"/>
              <a:buChar char="•"/>
            </a:pPr>
            <a:r>
              <a:rPr lang="en-US" sz="2000" dirty="0" smtClean="0"/>
              <a:t>Quality expectations of the customer</a:t>
            </a:r>
          </a:p>
          <a:p>
            <a:pPr marL="731520" lvl="2" indent="-274320">
              <a:spcBef>
                <a:spcPts val="600"/>
              </a:spcBef>
              <a:buFont typeface="Arial" pitchFamily="34" charset="0"/>
              <a:buChar char="•"/>
            </a:pPr>
            <a:r>
              <a:rPr lang="en-US" sz="2000" dirty="0" smtClean="0"/>
              <a:t>Mapping to internal goals and concrete (quantified ) measurement</a:t>
            </a:r>
          </a:p>
          <a:p>
            <a:pPr marL="1188720" lvl="4" indent="-274320">
              <a:spcBef>
                <a:spcPts val="600"/>
              </a:spcBef>
              <a:buFont typeface="Arial" pitchFamily="34" charset="0"/>
              <a:buChar char="•"/>
            </a:pPr>
            <a:r>
              <a:rPr lang="en-US" sz="2000" dirty="0" smtClean="0"/>
              <a:t>e.g. customer’s correctness concerns ==&gt; Specific reliability target</a:t>
            </a:r>
          </a:p>
          <a:p>
            <a:pPr marL="274320" indent="-274320">
              <a:spcBef>
                <a:spcPts val="600"/>
              </a:spcBef>
              <a:buFont typeface="Arial" pitchFamily="34" charset="0"/>
              <a:buChar char="•"/>
            </a:pPr>
            <a:r>
              <a:rPr lang="en-US" sz="2400" dirty="0" smtClean="0">
                <a:solidFill>
                  <a:srgbClr val="FF0000"/>
                </a:solidFill>
              </a:rPr>
              <a:t>Overall strategy</a:t>
            </a:r>
            <a:r>
              <a:rPr lang="en-US" sz="2000" dirty="0" smtClean="0"/>
              <a:t>, including:</a:t>
            </a:r>
          </a:p>
          <a:p>
            <a:pPr marL="731520" lvl="2" indent="-274320">
              <a:spcBef>
                <a:spcPts val="600"/>
              </a:spcBef>
              <a:buFont typeface="Arial" pitchFamily="34" charset="0"/>
              <a:buChar char="•"/>
            </a:pPr>
            <a:r>
              <a:rPr lang="en-US" sz="2000" dirty="0" smtClean="0"/>
              <a:t>Specific objects to be tested</a:t>
            </a:r>
          </a:p>
          <a:p>
            <a:pPr marL="731520" lvl="2" indent="-274320">
              <a:spcBef>
                <a:spcPts val="600"/>
              </a:spcBef>
              <a:buFont typeface="Arial" pitchFamily="34" charset="0"/>
              <a:buChar char="•"/>
            </a:pPr>
            <a:r>
              <a:rPr lang="en-US" sz="2000" dirty="0" smtClean="0"/>
              <a:t>Techniques  to use</a:t>
            </a:r>
          </a:p>
          <a:p>
            <a:pPr marL="731520" lvl="2" indent="-274320">
              <a:spcBef>
                <a:spcPts val="600"/>
              </a:spcBef>
              <a:buFont typeface="Arial" pitchFamily="34" charset="0"/>
              <a:buChar char="•"/>
            </a:pPr>
            <a:r>
              <a:rPr lang="en-US" sz="2000" dirty="0" smtClean="0"/>
              <a:t>Measurement data to be collected</a:t>
            </a:r>
          </a:p>
          <a:p>
            <a:pPr marL="731520" lvl="2" indent="-274320">
              <a:spcBef>
                <a:spcPts val="600"/>
              </a:spcBef>
              <a:buFont typeface="Arial" pitchFamily="34" charset="0"/>
              <a:buChar char="•"/>
            </a:pPr>
            <a:r>
              <a:rPr lang="en-US" sz="2000" dirty="0" smtClean="0"/>
              <a:t>Analysis and follow-up activities</a:t>
            </a:r>
          </a:p>
          <a:p>
            <a:pPr marL="274320" lvl="1" indent="-274320">
              <a:spcBef>
                <a:spcPts val="600"/>
              </a:spcBef>
              <a:buFont typeface="Arial" pitchFamily="34" charset="0"/>
              <a:buChar char="•"/>
            </a:pPr>
            <a:r>
              <a:rPr lang="en-US" sz="2000" b="1" u="sng" dirty="0" smtClean="0">
                <a:solidFill>
                  <a:srgbClr val="FF0000"/>
                </a:solidFill>
              </a:rPr>
              <a:t>Key</a:t>
            </a:r>
            <a:r>
              <a:rPr lang="en-US" sz="2000" dirty="0" smtClean="0">
                <a:solidFill>
                  <a:srgbClr val="FF0000"/>
                </a:solidFill>
              </a:rPr>
              <a:t>: plan the “</a:t>
            </a:r>
            <a:r>
              <a:rPr lang="en-US" sz="2000" i="1" dirty="0" smtClean="0">
                <a:solidFill>
                  <a:srgbClr val="FF0000"/>
                </a:solidFill>
              </a:rPr>
              <a:t>whole thing</a:t>
            </a:r>
            <a:r>
              <a:rPr lang="en-US" sz="2000" dirty="0" smtClean="0">
                <a:solidFill>
                  <a:srgbClr val="FF0000"/>
                </a:solidFill>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dirty="0" smtClean="0">
                <a:latin typeface="+mn-lt"/>
              </a:rPr>
              <a:t>Test Planning </a:t>
            </a:r>
            <a:endParaRPr lang="en-US" dirty="0">
              <a:latin typeface="+mn-lt"/>
            </a:endParaRPr>
          </a:p>
        </p:txBody>
      </p:sp>
      <p:sp>
        <p:nvSpPr>
          <p:cNvPr id="4" name="Rectangle 3"/>
          <p:cNvSpPr/>
          <p:nvPr/>
        </p:nvSpPr>
        <p:spPr>
          <a:xfrm>
            <a:off x="356026" y="2070865"/>
            <a:ext cx="8539779" cy="4031873"/>
          </a:xfrm>
          <a:prstGeom prst="rect">
            <a:avLst/>
          </a:prstGeom>
        </p:spPr>
        <p:txBody>
          <a:bodyPr wrap="square">
            <a:spAutoFit/>
          </a:bodyPr>
          <a:lstStyle/>
          <a:p>
            <a:pPr marL="274320" indent="-274320">
              <a:spcBef>
                <a:spcPts val="600"/>
              </a:spcBef>
              <a:buFont typeface="Wingdings" pitchFamily="2" charset="2"/>
              <a:buChar char="§"/>
            </a:pPr>
            <a:r>
              <a:rPr lang="en-US" sz="2400" dirty="0" smtClean="0">
                <a:solidFill>
                  <a:srgbClr val="FF0000"/>
                </a:solidFill>
              </a:rPr>
              <a:t>We set an overall testing strategy by making the following decisions:</a:t>
            </a:r>
          </a:p>
          <a:p>
            <a:pPr marL="274320" indent="-274320">
              <a:spcBef>
                <a:spcPts val="600"/>
              </a:spcBef>
              <a:buFont typeface="Arial" pitchFamily="34" charset="0"/>
              <a:buChar char="•"/>
            </a:pPr>
            <a:r>
              <a:rPr lang="en-US" sz="2200" dirty="0" smtClean="0">
                <a:solidFill>
                  <a:srgbClr val="FF0000"/>
                </a:solidFill>
              </a:rPr>
              <a:t>Overall objectives and goals</a:t>
            </a:r>
            <a:r>
              <a:rPr lang="en-US" sz="2200" dirty="0" smtClean="0"/>
              <a:t>, which can be refined into specific goals for specific testing. Some specific goals include reliability for usage-based statistical testing or coverage for various traditional testing techniques. </a:t>
            </a:r>
          </a:p>
          <a:p>
            <a:pPr marL="274320" indent="-274320">
              <a:spcBef>
                <a:spcPts val="600"/>
              </a:spcBef>
              <a:buFont typeface="Arial" pitchFamily="34" charset="0"/>
              <a:buChar char="•"/>
            </a:pPr>
            <a:r>
              <a:rPr lang="en-US" sz="2200" dirty="0" smtClean="0">
                <a:solidFill>
                  <a:srgbClr val="FF0000"/>
                </a:solidFill>
              </a:rPr>
              <a:t>Objects to be tested and the specific focus: </a:t>
            </a:r>
            <a:r>
              <a:rPr lang="en-US" sz="2200" b="1" dirty="0" smtClean="0"/>
              <a:t>Functional</a:t>
            </a:r>
            <a:r>
              <a:rPr lang="en-US" sz="2200" dirty="0" smtClean="0"/>
              <a:t> </a:t>
            </a:r>
            <a:r>
              <a:rPr lang="en-US" sz="2200" b="1" dirty="0" smtClean="0"/>
              <a:t>testing</a:t>
            </a:r>
            <a:r>
              <a:rPr lang="en-US" sz="2200" dirty="0" smtClean="0"/>
              <a:t> views the software product as a </a:t>
            </a:r>
            <a:r>
              <a:rPr lang="en-US" sz="2200" i="1" dirty="0" smtClean="0">
                <a:solidFill>
                  <a:srgbClr val="0000FF"/>
                </a:solidFill>
              </a:rPr>
              <a:t>black-box</a:t>
            </a:r>
            <a:r>
              <a:rPr lang="en-US" sz="2200" dirty="0" smtClean="0"/>
              <a:t> and focuses on testing the external functional behavior; while </a:t>
            </a:r>
            <a:r>
              <a:rPr lang="en-US" sz="2200" b="1" dirty="0" smtClean="0"/>
              <a:t>structural</a:t>
            </a:r>
            <a:r>
              <a:rPr lang="en-US" sz="2200" dirty="0" smtClean="0"/>
              <a:t> </a:t>
            </a:r>
            <a:r>
              <a:rPr lang="en-US" sz="2200" b="1" dirty="0" smtClean="0"/>
              <a:t>testing</a:t>
            </a:r>
            <a:r>
              <a:rPr lang="en-US" sz="2200" dirty="0" smtClean="0"/>
              <a:t> views the software product or component as </a:t>
            </a:r>
            <a:r>
              <a:rPr lang="en-US" sz="2200" i="1" dirty="0" smtClean="0">
                <a:solidFill>
                  <a:srgbClr val="0000FF"/>
                </a:solidFill>
              </a:rPr>
              <a:t>white-box</a:t>
            </a:r>
            <a:r>
              <a:rPr lang="en-US" sz="2200" dirty="0" smtClean="0"/>
              <a:t> and focuses on testing the internal implementation details.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dirty="0" smtClean="0">
                <a:latin typeface="+mn-lt"/>
              </a:rPr>
              <a:t>Test Planning </a:t>
            </a:r>
            <a:endParaRPr lang="en-US" dirty="0">
              <a:latin typeface="+mn-lt"/>
            </a:endParaRPr>
          </a:p>
        </p:txBody>
      </p:sp>
      <p:sp>
        <p:nvSpPr>
          <p:cNvPr id="4" name="Rectangle 3"/>
          <p:cNvSpPr/>
          <p:nvPr/>
        </p:nvSpPr>
        <p:spPr>
          <a:xfrm>
            <a:off x="277648" y="2050091"/>
            <a:ext cx="8552842" cy="4047262"/>
          </a:xfrm>
          <a:prstGeom prst="rect">
            <a:avLst/>
          </a:prstGeom>
        </p:spPr>
        <p:txBody>
          <a:bodyPr wrap="square">
            <a:spAutoFit/>
          </a:bodyPr>
          <a:lstStyle/>
          <a:p>
            <a:pPr marL="274320" indent="-274320">
              <a:spcBef>
                <a:spcPts val="600"/>
              </a:spcBef>
              <a:buFont typeface="Arial" pitchFamily="34" charset="0"/>
              <a:buChar char="•"/>
            </a:pPr>
            <a:r>
              <a:rPr lang="en-US" sz="2800" dirty="0" smtClean="0"/>
              <a:t>Once the overall testing strategy has been selected, we can plan to allocate resources and staff to implement it. The available staff &amp; resources also affect the specific models and techniques that can be used to implement the strategy.</a:t>
            </a:r>
          </a:p>
          <a:p>
            <a:pPr marL="274320" indent="-274320">
              <a:spcBef>
                <a:spcPts val="600"/>
              </a:spcBef>
              <a:buFont typeface="Arial" pitchFamily="34" charset="0"/>
              <a:buChar char="•"/>
            </a:pPr>
            <a:r>
              <a:rPr lang="en-US" sz="2800" dirty="0" smtClean="0">
                <a:solidFill>
                  <a:srgbClr val="FF0000"/>
                </a:solidFill>
              </a:rPr>
              <a:t>Sometimes, </a:t>
            </a:r>
            <a:r>
              <a:rPr lang="en-US" sz="2800" b="1" dirty="0" smtClean="0">
                <a:solidFill>
                  <a:srgbClr val="FF0000"/>
                </a:solidFill>
              </a:rPr>
              <a:t>existing</a:t>
            </a:r>
            <a:r>
              <a:rPr lang="en-US" sz="2800" dirty="0" smtClean="0"/>
              <a:t> </a:t>
            </a:r>
            <a:r>
              <a:rPr lang="en-US" sz="2800" b="1" dirty="0" smtClean="0">
                <a:solidFill>
                  <a:srgbClr val="FF0000"/>
                </a:solidFill>
              </a:rPr>
              <a:t>test</a:t>
            </a:r>
            <a:r>
              <a:rPr lang="en-US" sz="2800" dirty="0" smtClean="0">
                <a:solidFill>
                  <a:srgbClr val="FF0000"/>
                </a:solidFill>
              </a:rPr>
              <a:t> </a:t>
            </a:r>
            <a:r>
              <a:rPr lang="en-US" sz="2800" b="1" dirty="0" smtClean="0">
                <a:solidFill>
                  <a:srgbClr val="FF0000"/>
                </a:solidFill>
              </a:rPr>
              <a:t>suites</a:t>
            </a:r>
            <a:r>
              <a:rPr lang="en-US" sz="2800" dirty="0" smtClean="0">
                <a:solidFill>
                  <a:srgbClr val="FF0000"/>
                </a:solidFill>
              </a:rPr>
              <a:t> can be used </a:t>
            </a:r>
            <a:r>
              <a:rPr lang="en-US" sz="2800" dirty="0" smtClean="0"/>
              <a:t>with some minor modifications or adaptations, which would require minimal additional effort in test planning &amp; preparation. </a:t>
            </a:r>
          </a:p>
        </p:txBody>
      </p:sp>
    </p:spTree>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624</TotalTime>
  <Words>1874</Words>
  <Application>Microsoft Office PowerPoint</Application>
  <PresentationFormat>On-screen Show (4:3)</PresentationFormat>
  <Paragraphs>241</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Spectrum</vt:lpstr>
      <vt:lpstr>Major Testing Activities  in Generic Testing Process</vt:lpstr>
      <vt:lpstr>Lecture Outline</vt:lpstr>
      <vt:lpstr>Objectives and Outcomes</vt:lpstr>
      <vt:lpstr>Generic Testing Process</vt:lpstr>
      <vt:lpstr>[1] Test Planning and Preparation</vt:lpstr>
      <vt:lpstr>[1]  Test Planning and Preparation </vt:lpstr>
      <vt:lpstr>Test Planning </vt:lpstr>
      <vt:lpstr>Test Planning </vt:lpstr>
      <vt:lpstr>Test Planning </vt:lpstr>
      <vt:lpstr>Test Preparation</vt:lpstr>
      <vt:lpstr>Test Preparation </vt:lpstr>
      <vt:lpstr>Individual Test Case Preparation</vt:lpstr>
      <vt:lpstr>Test cases based on Formal Models</vt:lpstr>
      <vt:lpstr>Test Suite Preparation</vt:lpstr>
      <vt:lpstr>Test Suite Preparation</vt:lpstr>
      <vt:lpstr>Test Suite Preparation</vt:lpstr>
      <vt:lpstr>Test Procedure Preparation</vt:lpstr>
      <vt:lpstr>Test Procedure Preparation</vt:lpstr>
      <vt:lpstr>[2] Test Execution</vt:lpstr>
      <vt:lpstr>[2] Test Execution</vt:lpstr>
      <vt:lpstr>[2] Test Execution</vt:lpstr>
      <vt:lpstr>[2] Test Execution</vt:lpstr>
      <vt:lpstr>[2] Test Execution</vt:lpstr>
      <vt:lpstr>[2] Test Execution</vt:lpstr>
      <vt:lpstr>Test Execution Measurement</vt:lpstr>
      <vt:lpstr>[3] Test Analysis and Follow-up Activities</vt:lpstr>
      <vt:lpstr>[3] Test Analysis and Follow-up Activities</vt:lpstr>
      <vt:lpstr>[3] Test Analysis and Follow-up Activities</vt:lpstr>
      <vt:lpstr>[3] Test Analysis and Follow-up Activities</vt:lpstr>
      <vt:lpstr>Slide 30</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software quality assurance</dc:title>
  <dc:creator>M. Mahmudul Hasan</dc:creator>
  <cp:lastModifiedBy>ASUS</cp:lastModifiedBy>
  <cp:revision>210</cp:revision>
  <dcterms:created xsi:type="dcterms:W3CDTF">2020-04-21T14:08:46Z</dcterms:created>
  <dcterms:modified xsi:type="dcterms:W3CDTF">2020-05-03T20:44:16Z</dcterms:modified>
</cp:coreProperties>
</file>