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264"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8" autoAdjust="0"/>
    <p:restoredTop sz="94724"/>
  </p:normalViewPr>
  <p:slideViewPr>
    <p:cSldViewPr snapToGrid="0" snapToObjects="1">
      <p:cViewPr>
        <p:scale>
          <a:sx n="80" d="100"/>
          <a:sy n="80" d="100"/>
        </p:scale>
        <p:origin x="-1110" y="19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5/5/2020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5/5/2020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5/5/2020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5/5/2020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4585" y="613531"/>
            <a:ext cx="7808976" cy="740728"/>
          </a:xfrm>
        </p:spPr>
        <p:txBody>
          <a:bodyPr>
            <a:noAutofit/>
          </a:bodyPr>
          <a:lstStyle/>
          <a:p>
            <a:r>
              <a:rPr lang="en-US" sz="3200" b="1" dirty="0" smtClean="0">
                <a:latin typeface="+mn-lt"/>
              </a:rPr>
              <a:t/>
            </a:r>
            <a:br>
              <a:rPr lang="en-US" sz="3200" b="1" dirty="0" smtClean="0">
                <a:latin typeface="+mn-lt"/>
              </a:rPr>
            </a:br>
            <a:r>
              <a:rPr lang="en-US" sz="3200" b="1" dirty="0" smtClean="0">
                <a:latin typeface="+mn-lt"/>
              </a:rPr>
              <a:t/>
            </a:r>
            <a:br>
              <a:rPr lang="en-US" sz="3200" b="1" dirty="0" smtClean="0">
                <a:latin typeface="+mn-lt"/>
              </a:rPr>
            </a:br>
            <a:r>
              <a:rPr lang="en-US" sz="3200" b="1" dirty="0" smtClean="0">
                <a:latin typeface="+mn-lt"/>
              </a:rPr>
              <a:t/>
            </a:r>
            <a:br>
              <a:rPr lang="en-US" sz="3200" b="1" dirty="0" smtClean="0">
                <a:latin typeface="+mn-lt"/>
              </a:rPr>
            </a:br>
            <a:r>
              <a:rPr lang="en-US" sz="3200" b="1" dirty="0" smtClean="0">
                <a:latin typeface="+mn-lt"/>
              </a:rPr>
              <a:t>Test Management &amp; Test  Automation</a:t>
            </a:r>
            <a:endParaRPr lang="en-US" sz="3200" b="1" dirty="0">
              <a:latin typeface="+mn-lt"/>
            </a:endParaRPr>
          </a:p>
        </p:txBody>
      </p:sp>
      <p:sp>
        <p:nvSpPr>
          <p:cNvPr id="3" name="Subtitle 2"/>
          <p:cNvSpPr>
            <a:spLocks noGrp="1"/>
          </p:cNvSpPr>
          <p:nvPr>
            <p:ph type="subTitle" idx="1"/>
          </p:nvPr>
        </p:nvSpPr>
        <p:spPr>
          <a:xfrm>
            <a:off x="476205" y="1532427"/>
            <a:ext cx="2789509" cy="484632"/>
          </a:xfrm>
        </p:spPr>
        <p:txBody>
          <a:bodyPr/>
          <a:lstStyle/>
          <a:p>
            <a:r>
              <a:rPr lang="en-US" dirty="0"/>
              <a:t>Course Code: CSC4133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 xmlns:p14="http://schemas.microsoft.com/office/powerpoint/2010/main" val="196925953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a:t>11</a:t>
                      </a:r>
                    </a:p>
                  </a:txBody>
                  <a:tcPr/>
                </a:tc>
                <a:tc>
                  <a:txBody>
                    <a:bodyPr/>
                    <a:lstStyle/>
                    <a:p>
                      <a:r>
                        <a:rPr lang="en-US" dirty="0"/>
                        <a:t>Week No:</a:t>
                      </a:r>
                    </a:p>
                  </a:txBody>
                  <a:tcPr/>
                </a:tc>
                <a:tc>
                  <a:txBody>
                    <a:bodyPr/>
                    <a:lstStyle/>
                    <a:p>
                      <a:r>
                        <a:rPr lang="en-US" dirty="0" smtClean="0"/>
                        <a:t>6</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a:t>
                      </a:r>
                      <a:r>
                        <a:rPr lang="en-US" i="1" baseline="0" dirty="0" smtClean="0"/>
                        <a:t>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Software Quality and Testing</a:t>
            </a:r>
          </a:p>
        </p:txBody>
      </p:sp>
    </p:spTree>
    <p:extLst>
      <p:ext uri="{BB962C8B-B14F-4D97-AF65-F5344CB8AC3E}">
        <p14:creationId xmlns=""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591" y="544005"/>
            <a:ext cx="7808976" cy="1088136"/>
          </a:xfrm>
        </p:spPr>
        <p:txBody>
          <a:bodyPr>
            <a:normAutofit/>
          </a:bodyPr>
          <a:lstStyle/>
          <a:p>
            <a:r>
              <a:rPr lang="en-US" sz="3200" dirty="0" smtClean="0">
                <a:latin typeface="+mn-lt"/>
              </a:rPr>
              <a:t>Different Roles in Major Testing Activities</a:t>
            </a:r>
            <a:endParaRPr lang="en-US" sz="3200" dirty="0">
              <a:latin typeface="+mn-lt"/>
            </a:endParaRPr>
          </a:p>
        </p:txBody>
      </p:sp>
      <p:sp>
        <p:nvSpPr>
          <p:cNvPr id="4" name="Rectangle 3"/>
          <p:cNvSpPr/>
          <p:nvPr/>
        </p:nvSpPr>
        <p:spPr>
          <a:xfrm>
            <a:off x="296888" y="2021142"/>
            <a:ext cx="8514608" cy="4154984"/>
          </a:xfrm>
          <a:prstGeom prst="rect">
            <a:avLst/>
          </a:prstGeom>
        </p:spPr>
        <p:txBody>
          <a:bodyPr wrap="square">
            <a:spAutoFit/>
          </a:bodyPr>
          <a:lstStyle/>
          <a:p>
            <a:pPr marL="274320" indent="-274320">
              <a:spcBef>
                <a:spcPts val="600"/>
              </a:spcBef>
              <a:buFont typeface="Wingdings" pitchFamily="2" charset="2"/>
              <a:buChar char="§"/>
            </a:pPr>
            <a:r>
              <a:rPr lang="en-US" sz="2400" b="1" dirty="0" smtClean="0">
                <a:solidFill>
                  <a:srgbClr val="FF0000"/>
                </a:solidFill>
              </a:rPr>
              <a:t>What are the different </a:t>
            </a:r>
            <a:r>
              <a:rPr lang="en-US" sz="2400" b="1" u="sng" dirty="0" smtClean="0">
                <a:solidFill>
                  <a:srgbClr val="FF0000"/>
                </a:solidFill>
              </a:rPr>
              <a:t>roles</a:t>
            </a:r>
            <a:r>
              <a:rPr lang="en-US" sz="2400" b="1" dirty="0" smtClean="0">
                <a:solidFill>
                  <a:srgbClr val="FF0000"/>
                </a:solidFill>
              </a:rPr>
              <a:t> in major testing activities?</a:t>
            </a:r>
          </a:p>
          <a:p>
            <a:r>
              <a:rPr lang="en-US" sz="2400" dirty="0" smtClean="0"/>
              <a:t>Testing activities for large-scale testing can generally be performed  and managed with the involvement of many people who have different roles and responsibilities, including</a:t>
            </a:r>
          </a:p>
          <a:p>
            <a:pPr marL="640080" lvl="1" indent="-274320">
              <a:buFont typeface="Arial" pitchFamily="34" charset="0"/>
              <a:buChar char="•"/>
            </a:pPr>
            <a:r>
              <a:rPr lang="en-US" sz="2400" b="1" dirty="0" smtClean="0">
                <a:solidFill>
                  <a:srgbClr val="0000FF"/>
                </a:solidFill>
              </a:rPr>
              <a:t>Dedicated</a:t>
            </a:r>
            <a:r>
              <a:rPr lang="en-US" sz="2400" dirty="0" smtClean="0">
                <a:solidFill>
                  <a:srgbClr val="0000FF"/>
                </a:solidFill>
              </a:rPr>
              <a:t> </a:t>
            </a:r>
            <a:r>
              <a:rPr lang="en-US" sz="2400" b="1" dirty="0" smtClean="0">
                <a:solidFill>
                  <a:srgbClr val="0000FF"/>
                </a:solidFill>
              </a:rPr>
              <a:t>professional</a:t>
            </a:r>
            <a:r>
              <a:rPr lang="en-US" sz="2400" dirty="0" smtClean="0">
                <a:solidFill>
                  <a:srgbClr val="0000FF"/>
                </a:solidFill>
              </a:rPr>
              <a:t> </a:t>
            </a:r>
            <a:r>
              <a:rPr lang="en-US" sz="2400" b="1" dirty="0" smtClean="0">
                <a:solidFill>
                  <a:srgbClr val="0000FF"/>
                </a:solidFill>
              </a:rPr>
              <a:t>testers</a:t>
            </a:r>
            <a:r>
              <a:rPr lang="en-US" sz="2400" dirty="0" smtClean="0">
                <a:solidFill>
                  <a:srgbClr val="0000FF"/>
                </a:solidFill>
              </a:rPr>
              <a:t> </a:t>
            </a:r>
            <a:r>
              <a:rPr lang="en-US" sz="2400" dirty="0" smtClean="0"/>
              <a:t>and </a:t>
            </a:r>
            <a:r>
              <a:rPr lang="en-US" sz="2400" b="1" dirty="0" smtClean="0">
                <a:solidFill>
                  <a:srgbClr val="0000FF"/>
                </a:solidFill>
              </a:rPr>
              <a:t>testing</a:t>
            </a:r>
            <a:r>
              <a:rPr lang="en-US" sz="2400" dirty="0" smtClean="0">
                <a:solidFill>
                  <a:srgbClr val="0000FF"/>
                </a:solidFill>
              </a:rPr>
              <a:t> </a:t>
            </a:r>
            <a:r>
              <a:rPr lang="en-US" sz="2400" b="1" dirty="0" smtClean="0">
                <a:solidFill>
                  <a:srgbClr val="0000FF"/>
                </a:solidFill>
              </a:rPr>
              <a:t>managers</a:t>
            </a:r>
          </a:p>
          <a:p>
            <a:pPr marL="640080" lvl="1" indent="-274320">
              <a:buFont typeface="Arial" pitchFamily="34" charset="0"/>
              <a:buChar char="•"/>
            </a:pPr>
            <a:r>
              <a:rPr lang="en-US" sz="2400" b="1" dirty="0" smtClean="0">
                <a:solidFill>
                  <a:srgbClr val="0000FF"/>
                </a:solidFill>
              </a:rPr>
              <a:t>Developers</a:t>
            </a:r>
            <a:r>
              <a:rPr lang="en-US" sz="2400" dirty="0" smtClean="0"/>
              <a:t> who are responsible for fixing problems, who may also play the dual role of testers</a:t>
            </a:r>
          </a:p>
          <a:p>
            <a:pPr marL="640080" lvl="1" indent="-274320">
              <a:buFont typeface="Arial" pitchFamily="34" charset="0"/>
              <a:buChar char="•"/>
            </a:pPr>
            <a:r>
              <a:rPr lang="en-US" sz="2400" b="1" dirty="0" smtClean="0">
                <a:solidFill>
                  <a:srgbClr val="0000FF"/>
                </a:solidFill>
              </a:rPr>
              <a:t>Customers</a:t>
            </a:r>
            <a:r>
              <a:rPr lang="en-US" sz="2400" dirty="0" smtClean="0"/>
              <a:t> and </a:t>
            </a:r>
            <a:r>
              <a:rPr lang="en-US" sz="2400" b="1" dirty="0" smtClean="0">
                <a:solidFill>
                  <a:srgbClr val="0000FF"/>
                </a:solidFill>
              </a:rPr>
              <a:t>users</a:t>
            </a:r>
            <a:r>
              <a:rPr lang="en-US" sz="2400" dirty="0" smtClean="0"/>
              <a:t>, who may also serve as testers informally for usability or beta testing</a:t>
            </a:r>
          </a:p>
          <a:p>
            <a:pPr marL="640080" lvl="1" indent="-274320">
              <a:buFont typeface="Arial" pitchFamily="34" charset="0"/>
              <a:buChar char="•"/>
            </a:pPr>
            <a:r>
              <a:rPr lang="en-US" sz="2400" b="1" dirty="0" smtClean="0">
                <a:solidFill>
                  <a:srgbClr val="0000FF"/>
                </a:solidFill>
              </a:rPr>
              <a:t>Independent professional testing organizations</a:t>
            </a:r>
            <a:r>
              <a:rPr lang="en-US" sz="2400" dirty="0" smtClean="0">
                <a:solidFill>
                  <a:srgbClr val="0000FF"/>
                </a:solidFill>
              </a:rPr>
              <a:t> </a:t>
            </a:r>
            <a:r>
              <a:rPr lang="en-US" sz="2400" dirty="0" smtClean="0"/>
              <a:t>as trusted intermediary between software vendors and customers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91505"/>
            <a:ext cx="7808976" cy="1088136"/>
          </a:xfrm>
        </p:spPr>
        <p:txBody>
          <a:bodyPr>
            <a:normAutofit/>
          </a:bodyPr>
          <a:lstStyle/>
          <a:p>
            <a:pPr algn="ctr"/>
            <a:r>
              <a:rPr lang="en-US" sz="4000" dirty="0" smtClean="0">
                <a:latin typeface="+mn-lt"/>
              </a:rPr>
              <a:t>Test Automation</a:t>
            </a:r>
            <a:endParaRPr lang="en-US" sz="4000" dirty="0">
              <a:latin typeface="+mn-lt"/>
            </a:endParaRPr>
          </a:p>
        </p:txBody>
      </p:sp>
      <p:sp>
        <p:nvSpPr>
          <p:cNvPr id="4" name="Rectangle 3"/>
          <p:cNvSpPr/>
          <p:nvPr/>
        </p:nvSpPr>
        <p:spPr>
          <a:xfrm>
            <a:off x="285004" y="2066675"/>
            <a:ext cx="8704613" cy="4062651"/>
          </a:xfrm>
          <a:prstGeom prst="rect">
            <a:avLst/>
          </a:prstGeom>
        </p:spPr>
        <p:txBody>
          <a:bodyPr wrap="square">
            <a:spAutoFit/>
          </a:bodyPr>
          <a:lstStyle/>
          <a:p>
            <a:pPr marL="274320" indent="-274320">
              <a:spcBef>
                <a:spcPts val="600"/>
              </a:spcBef>
              <a:buFont typeface="Arial" pitchFamily="34" charset="0"/>
              <a:buChar char="•"/>
            </a:pPr>
            <a:r>
              <a:rPr lang="en-US" sz="2400" i="1" u="sng" dirty="0" smtClean="0">
                <a:solidFill>
                  <a:srgbClr val="FF0000"/>
                </a:solidFill>
              </a:rPr>
              <a:t>Flashback</a:t>
            </a:r>
            <a:r>
              <a:rPr lang="en-US" sz="2400" dirty="0" smtClean="0">
                <a:solidFill>
                  <a:srgbClr val="FF0000"/>
                </a:solidFill>
              </a:rPr>
              <a:t>: </a:t>
            </a:r>
            <a:r>
              <a:rPr lang="en-US" sz="2400" dirty="0" smtClean="0"/>
              <a:t>Software </a:t>
            </a:r>
            <a:r>
              <a:rPr lang="en-US" sz="2400" dirty="0" smtClean="0"/>
              <a:t>Testing can also be categorized as:</a:t>
            </a:r>
          </a:p>
          <a:p>
            <a:pPr marL="731520" lvl="2" indent="-274320">
              <a:spcBef>
                <a:spcPts val="600"/>
              </a:spcBef>
            </a:pPr>
            <a:r>
              <a:rPr lang="en-US" sz="2400" b="1" dirty="0" smtClean="0">
                <a:solidFill>
                  <a:srgbClr val="0000FF"/>
                </a:solidFill>
                <a:sym typeface="Symbol"/>
              </a:rPr>
              <a:t></a:t>
            </a:r>
            <a:r>
              <a:rPr lang="en-US" sz="2400" dirty="0" smtClean="0">
                <a:solidFill>
                  <a:srgbClr val="0000FF"/>
                </a:solidFill>
                <a:sym typeface="Symbol"/>
              </a:rPr>
              <a:t> </a:t>
            </a:r>
            <a:r>
              <a:rPr lang="en-US" sz="2400" dirty="0" smtClean="0">
                <a:solidFill>
                  <a:srgbClr val="0000FF"/>
                </a:solidFill>
              </a:rPr>
              <a:t>Manual</a:t>
            </a:r>
            <a:r>
              <a:rPr lang="en-US" sz="2400" dirty="0" smtClean="0"/>
              <a:t> </a:t>
            </a:r>
            <a:r>
              <a:rPr lang="en-US" sz="2400" dirty="0" smtClean="0">
                <a:solidFill>
                  <a:srgbClr val="0000FF"/>
                </a:solidFill>
              </a:rPr>
              <a:t>Testing</a:t>
            </a:r>
            <a:r>
              <a:rPr lang="en-US" sz="2400" dirty="0" smtClean="0"/>
              <a:t>  </a:t>
            </a:r>
          </a:p>
          <a:p>
            <a:pPr marL="731520" lvl="2" indent="-274320">
              <a:spcBef>
                <a:spcPts val="600"/>
              </a:spcBef>
            </a:pPr>
            <a:r>
              <a:rPr lang="en-US" sz="2400" b="1" dirty="0" smtClean="0">
                <a:solidFill>
                  <a:srgbClr val="0000FF"/>
                </a:solidFill>
                <a:sym typeface="Symbol"/>
              </a:rPr>
              <a:t> </a:t>
            </a:r>
            <a:r>
              <a:rPr lang="en-US" sz="2400" dirty="0" smtClean="0">
                <a:solidFill>
                  <a:srgbClr val="0000FF"/>
                </a:solidFill>
              </a:rPr>
              <a:t>Automated</a:t>
            </a:r>
            <a:r>
              <a:rPr lang="en-US" sz="2400" dirty="0" smtClean="0"/>
              <a:t> </a:t>
            </a:r>
            <a:r>
              <a:rPr lang="en-US" sz="2400" dirty="0" smtClean="0">
                <a:solidFill>
                  <a:srgbClr val="0000FF"/>
                </a:solidFill>
              </a:rPr>
              <a:t>Testing</a:t>
            </a:r>
          </a:p>
          <a:p>
            <a:pPr marL="274320" indent="-274320">
              <a:spcBef>
                <a:spcPts val="600"/>
              </a:spcBef>
              <a:buFont typeface="Arial" pitchFamily="34" charset="0"/>
              <a:buChar char="•"/>
            </a:pPr>
            <a:r>
              <a:rPr lang="en-US" sz="2400" dirty="0" smtClean="0">
                <a:solidFill>
                  <a:srgbClr val="FF0000"/>
                </a:solidFill>
              </a:rPr>
              <a:t>Manual Testing: </a:t>
            </a:r>
            <a:r>
              <a:rPr lang="en-US" sz="2400" dirty="0" smtClean="0"/>
              <a:t>is the process of manually testing software for defects. </a:t>
            </a:r>
            <a:r>
              <a:rPr lang="en-US" sz="2400" dirty="0" smtClean="0"/>
              <a:t> Manual testing has few drawbacks:</a:t>
            </a:r>
            <a:endParaRPr lang="en-US" sz="2400" dirty="0" smtClean="0"/>
          </a:p>
          <a:p>
            <a:pPr marL="731520" lvl="2" indent="-274320">
              <a:spcBef>
                <a:spcPts val="600"/>
              </a:spcBef>
            </a:pPr>
            <a:r>
              <a:rPr lang="en-US" sz="2400" b="1" dirty="0" smtClean="0">
                <a:sym typeface="Symbol"/>
              </a:rPr>
              <a:t></a:t>
            </a:r>
            <a:r>
              <a:rPr lang="en-US" sz="2400" dirty="0" smtClean="0">
                <a:sym typeface="Symbol"/>
              </a:rPr>
              <a:t> </a:t>
            </a:r>
            <a:r>
              <a:rPr lang="en-US" sz="2400" dirty="0" smtClean="0"/>
              <a:t>Hard to repeat</a:t>
            </a:r>
          </a:p>
          <a:p>
            <a:pPr marL="731520" lvl="2" indent="-274320">
              <a:spcBef>
                <a:spcPts val="600"/>
              </a:spcBef>
            </a:pPr>
            <a:r>
              <a:rPr lang="en-US" sz="2400" b="1" dirty="0" smtClean="0">
                <a:sym typeface="Symbol"/>
              </a:rPr>
              <a:t> </a:t>
            </a:r>
            <a:r>
              <a:rPr lang="en-US" sz="2400" dirty="0" smtClean="0"/>
              <a:t>Not </a:t>
            </a:r>
            <a:r>
              <a:rPr lang="en-US" sz="2400" dirty="0" smtClean="0"/>
              <a:t>always reliable</a:t>
            </a:r>
          </a:p>
          <a:p>
            <a:pPr marL="731520" lvl="2" indent="-274320">
              <a:spcBef>
                <a:spcPts val="600"/>
              </a:spcBef>
            </a:pPr>
            <a:r>
              <a:rPr lang="en-US" sz="2400" b="1" dirty="0" smtClean="0">
                <a:sym typeface="Symbol"/>
              </a:rPr>
              <a:t> </a:t>
            </a:r>
            <a:r>
              <a:rPr lang="en-US" sz="2400" dirty="0" smtClean="0"/>
              <a:t>Costly </a:t>
            </a:r>
            <a:endParaRPr lang="en-US" sz="2400" dirty="0" smtClean="0"/>
          </a:p>
          <a:p>
            <a:pPr lvl="3">
              <a:buFont typeface="Arial" charset="0"/>
              <a:buBlip>
                <a:blip r:embed="rId2"/>
              </a:buBlip>
            </a:pPr>
            <a:r>
              <a:rPr lang="en-US" dirty="0" smtClean="0"/>
              <a:t> Time consuming</a:t>
            </a:r>
          </a:p>
          <a:p>
            <a:pPr lvl="3">
              <a:buFont typeface="Arial" charset="0"/>
              <a:buBlip>
                <a:blip r:embed="rId2"/>
              </a:buBlip>
            </a:pPr>
            <a:r>
              <a:rPr lang="en-US" dirty="0" smtClean="0"/>
              <a:t> Labor intensive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Test Automation</a:t>
            </a:r>
            <a:endParaRPr lang="en-US" dirty="0">
              <a:latin typeface="+mn-lt"/>
            </a:endParaRPr>
          </a:p>
        </p:txBody>
      </p:sp>
      <p:sp>
        <p:nvSpPr>
          <p:cNvPr id="4" name="Rectangle 3"/>
          <p:cNvSpPr/>
          <p:nvPr/>
        </p:nvSpPr>
        <p:spPr>
          <a:xfrm>
            <a:off x="266966" y="2092839"/>
            <a:ext cx="8722659" cy="3985706"/>
          </a:xfrm>
          <a:prstGeom prst="rect">
            <a:avLst/>
          </a:prstGeom>
        </p:spPr>
        <p:txBody>
          <a:bodyPr wrap="square">
            <a:spAutoFit/>
          </a:bodyPr>
          <a:lstStyle/>
          <a:p>
            <a:pPr marL="274320" lvl="1" indent="-274320">
              <a:spcBef>
                <a:spcPts val="600"/>
              </a:spcBef>
              <a:buFont typeface="Arial" pitchFamily="34" charset="0"/>
              <a:buChar char="•"/>
              <a:defRPr/>
            </a:pPr>
            <a:r>
              <a:rPr lang="en-US" sz="2400" dirty="0" smtClean="0">
                <a:solidFill>
                  <a:srgbClr val="FF0000"/>
                </a:solidFill>
              </a:rPr>
              <a:t>Automated </a:t>
            </a:r>
            <a:r>
              <a:rPr lang="en-US" sz="2400" dirty="0" smtClean="0">
                <a:solidFill>
                  <a:srgbClr val="FF0000"/>
                </a:solidFill>
              </a:rPr>
              <a:t>Testing</a:t>
            </a:r>
            <a:r>
              <a:rPr lang="en-US" sz="2400" dirty="0" smtClean="0">
                <a:solidFill>
                  <a:srgbClr val="FF0000"/>
                </a:solidFill>
              </a:rPr>
              <a:t>/ Test Automation</a:t>
            </a:r>
            <a:endParaRPr lang="en-US" sz="2400" dirty="0" smtClean="0">
              <a:solidFill>
                <a:srgbClr val="FF0000"/>
              </a:solidFill>
            </a:endParaRPr>
          </a:p>
          <a:p>
            <a:pPr marL="731520" lvl="2" indent="-274320">
              <a:spcBef>
                <a:spcPts val="600"/>
              </a:spcBef>
              <a:defRPr/>
            </a:pPr>
            <a:r>
              <a:rPr lang="en-US" sz="2000" b="1" dirty="0" smtClean="0">
                <a:sym typeface="Symbol"/>
              </a:rPr>
              <a:t></a:t>
            </a:r>
            <a:r>
              <a:rPr lang="en-US" sz="2000" dirty="0" smtClean="0">
                <a:sym typeface="Symbol"/>
              </a:rPr>
              <a:t> </a:t>
            </a:r>
            <a:r>
              <a:rPr lang="en-US" sz="2000" dirty="0" smtClean="0"/>
              <a:t>Using testing tools to execute tests with little or no human intervention</a:t>
            </a:r>
            <a:endParaRPr lang="en-US" sz="2000" dirty="0" smtClean="0"/>
          </a:p>
          <a:p>
            <a:pPr marL="731520" lvl="2" indent="-274320">
              <a:spcBef>
                <a:spcPts val="600"/>
              </a:spcBef>
              <a:defRPr/>
            </a:pPr>
            <a:r>
              <a:rPr lang="en-US" sz="2000" b="1" dirty="0" smtClean="0">
                <a:sym typeface="Symbol"/>
              </a:rPr>
              <a:t></a:t>
            </a:r>
            <a:r>
              <a:rPr lang="en-US" sz="2000" dirty="0" smtClean="0">
                <a:sym typeface="Symbol"/>
              </a:rPr>
              <a:t> </a:t>
            </a:r>
            <a:r>
              <a:rPr lang="en-US" sz="2000" dirty="0" smtClean="0">
                <a:cs typeface="Times New Roman" pitchFamily="18" charset="0"/>
              </a:rPr>
              <a:t>Testing conducted with the assistance of testing tools </a:t>
            </a:r>
          </a:p>
          <a:p>
            <a:pPr marL="274320" lvl="1" indent="-274320">
              <a:spcBef>
                <a:spcPts val="600"/>
              </a:spcBef>
              <a:buFont typeface="Arial" pitchFamily="34" charset="0"/>
              <a:buChar char="•"/>
              <a:defRPr/>
            </a:pPr>
            <a:r>
              <a:rPr lang="en-US" sz="2400" dirty="0" smtClean="0">
                <a:solidFill>
                  <a:srgbClr val="FF0000"/>
                </a:solidFill>
                <a:cs typeface="Times New Roman" pitchFamily="18" charset="0"/>
              </a:rPr>
              <a:t>Advantages of automated testing (test automation):</a:t>
            </a:r>
            <a:endParaRPr lang="en-US" sz="2400" dirty="0" smtClean="0">
              <a:solidFill>
                <a:srgbClr val="FF0000"/>
              </a:solidFill>
              <a:cs typeface="Times New Roman" pitchFamily="18" charset="0"/>
            </a:endParaRPr>
          </a:p>
          <a:p>
            <a:pPr marL="731520" lvl="2" indent="-274320">
              <a:spcBef>
                <a:spcPts val="600"/>
              </a:spcBef>
              <a:defRPr/>
            </a:pPr>
            <a:r>
              <a:rPr lang="en-US" sz="2000" b="1" dirty="0" smtClean="0">
                <a:sym typeface="Symbol"/>
              </a:rPr>
              <a:t></a:t>
            </a:r>
            <a:r>
              <a:rPr lang="en-US" sz="2000" dirty="0" smtClean="0">
                <a:sym typeface="Symbol"/>
              </a:rPr>
              <a:t> </a:t>
            </a:r>
            <a:r>
              <a:rPr lang="en-US" sz="2000" dirty="0" smtClean="0"/>
              <a:t>Fast </a:t>
            </a:r>
          </a:p>
          <a:p>
            <a:pPr marL="731520" lvl="2" indent="-274320">
              <a:spcBef>
                <a:spcPts val="600"/>
              </a:spcBef>
              <a:defRPr/>
            </a:pPr>
            <a:r>
              <a:rPr lang="en-US" sz="2000" b="1" dirty="0" smtClean="0">
                <a:sym typeface="Symbol"/>
              </a:rPr>
              <a:t> </a:t>
            </a:r>
            <a:r>
              <a:rPr lang="en-US" sz="2000" dirty="0" smtClean="0"/>
              <a:t>Reliable</a:t>
            </a:r>
          </a:p>
          <a:p>
            <a:pPr marL="731520" lvl="2" indent="-274320">
              <a:spcBef>
                <a:spcPts val="600"/>
              </a:spcBef>
              <a:defRPr/>
            </a:pPr>
            <a:r>
              <a:rPr lang="en-US" sz="2000" b="1" dirty="0" smtClean="0">
                <a:sym typeface="Symbol"/>
              </a:rPr>
              <a:t> </a:t>
            </a:r>
            <a:r>
              <a:rPr lang="en-US" sz="2000" dirty="0" smtClean="0"/>
              <a:t>Repeatable</a:t>
            </a:r>
          </a:p>
          <a:p>
            <a:pPr marL="731520" lvl="2" indent="-274320">
              <a:spcBef>
                <a:spcPts val="600"/>
              </a:spcBef>
              <a:defRPr/>
            </a:pPr>
            <a:r>
              <a:rPr lang="en-US" sz="2000" b="1" dirty="0" smtClean="0">
                <a:sym typeface="Symbol"/>
              </a:rPr>
              <a:t> </a:t>
            </a:r>
            <a:r>
              <a:rPr lang="en-US" sz="2000" dirty="0" smtClean="0"/>
              <a:t>Programmable</a:t>
            </a:r>
          </a:p>
          <a:p>
            <a:pPr marL="731520" lvl="2" indent="-274320">
              <a:spcBef>
                <a:spcPts val="600"/>
              </a:spcBef>
              <a:defRPr/>
            </a:pPr>
            <a:r>
              <a:rPr lang="en-US" sz="2000" b="1" dirty="0" smtClean="0">
                <a:sym typeface="Symbol"/>
              </a:rPr>
              <a:t> </a:t>
            </a:r>
            <a:r>
              <a:rPr lang="en-US" sz="2000" dirty="0" smtClean="0"/>
              <a:t>Comprehensive</a:t>
            </a:r>
          </a:p>
          <a:p>
            <a:pPr marL="731520" lvl="2" indent="-274320">
              <a:spcBef>
                <a:spcPts val="600"/>
              </a:spcBef>
              <a:buFont typeface="Symbol"/>
              <a:buChar char="-"/>
              <a:defRPr/>
            </a:pPr>
            <a:r>
              <a:rPr lang="en-US" sz="2000" dirty="0" smtClean="0"/>
              <a:t>Reusable </a:t>
            </a:r>
            <a:endParaRPr lang="en-US" sz="20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591" y="591505"/>
            <a:ext cx="7808976" cy="1088136"/>
          </a:xfrm>
        </p:spPr>
        <p:txBody>
          <a:bodyPr/>
          <a:lstStyle/>
          <a:p>
            <a:pPr algn="ctr"/>
            <a:r>
              <a:rPr lang="en-US" sz="4400" dirty="0" smtClean="0">
                <a:latin typeface="+mn-lt"/>
              </a:rPr>
              <a:t>Test Automation</a:t>
            </a:r>
            <a:endParaRPr lang="en-US" dirty="0">
              <a:latin typeface="+mn-lt"/>
            </a:endParaRPr>
          </a:p>
        </p:txBody>
      </p:sp>
      <p:sp>
        <p:nvSpPr>
          <p:cNvPr id="4" name="Rectangle 3"/>
          <p:cNvSpPr/>
          <p:nvPr/>
        </p:nvSpPr>
        <p:spPr>
          <a:xfrm>
            <a:off x="266966" y="2046099"/>
            <a:ext cx="8603903" cy="4385816"/>
          </a:xfrm>
          <a:prstGeom prst="rect">
            <a:avLst/>
          </a:prstGeom>
        </p:spPr>
        <p:txBody>
          <a:bodyPr wrap="square">
            <a:spAutoFit/>
          </a:bodyPr>
          <a:lstStyle/>
          <a:p>
            <a:pPr marL="274320" indent="-274320">
              <a:spcBef>
                <a:spcPts val="600"/>
              </a:spcBef>
              <a:buFont typeface="Wingdings" pitchFamily="2" charset="2"/>
              <a:buChar char="§"/>
            </a:pPr>
            <a:r>
              <a:rPr lang="en-US" sz="2400" dirty="0" smtClean="0">
                <a:solidFill>
                  <a:srgbClr val="FF0000"/>
                </a:solidFill>
              </a:rPr>
              <a:t>Basic understanding:</a:t>
            </a:r>
          </a:p>
          <a:p>
            <a:pPr marL="274320" indent="-274320">
              <a:spcBef>
                <a:spcPts val="600"/>
              </a:spcBef>
              <a:buFont typeface="Arial" pitchFamily="34" charset="0"/>
              <a:buChar char="•"/>
            </a:pPr>
            <a:r>
              <a:rPr lang="en-US" sz="2000" dirty="0" smtClean="0">
                <a:solidFill>
                  <a:srgbClr val="0000FF"/>
                </a:solidFill>
              </a:rPr>
              <a:t>Test automation aims to automate some manual tasks with the use of some software tools. </a:t>
            </a:r>
            <a:r>
              <a:rPr lang="en-US" sz="2000" dirty="0" smtClean="0"/>
              <a:t>The demand for test automation is strong, because purely manual testing from start to finish can be tedious and error-prone.</a:t>
            </a:r>
          </a:p>
          <a:p>
            <a:pPr marL="274320" indent="-274320">
              <a:spcBef>
                <a:spcPts val="600"/>
              </a:spcBef>
              <a:buFont typeface="Arial" pitchFamily="34" charset="0"/>
              <a:buChar char="•"/>
            </a:pPr>
            <a:r>
              <a:rPr lang="en-US" sz="2000" dirty="0" smtClean="0"/>
              <a:t>Although fully automated testing is not possible, some level of automation for individual activities is possible, and can be supported by various commercial tools or tools developed within large organizations.</a:t>
            </a:r>
          </a:p>
          <a:p>
            <a:pPr marL="274320" indent="-274320">
              <a:spcBef>
                <a:spcPts val="600"/>
              </a:spcBef>
              <a:buFont typeface="Arial" pitchFamily="34" charset="0"/>
              <a:buChar char="•"/>
            </a:pPr>
            <a:r>
              <a:rPr lang="en-US" sz="2000" dirty="0" smtClean="0"/>
              <a:t>The key in the use of test automation to relieve people of tedious &amp; repetitive tasks and to improve overall testing productivity is to first examine what is possible, feasible, economical, and then set the right expectations &amp; goals.</a:t>
            </a:r>
          </a:p>
          <a:p>
            <a:pPr lvl="2">
              <a:buFont typeface="Arial" charset="0"/>
              <a:buBlip>
                <a:blip r:embed="rId2"/>
              </a:buBlip>
            </a:pPr>
            <a:r>
              <a:rPr lang="en-US" dirty="0" smtClean="0">
                <a:solidFill>
                  <a:srgbClr val="0000FF"/>
                </a:solidFill>
              </a:rPr>
              <a:t> Automation needed for large systems</a:t>
            </a:r>
          </a:p>
          <a:p>
            <a:pPr lvl="2">
              <a:buFont typeface="Arial" charset="0"/>
              <a:buBlip>
                <a:blip r:embed="rId2"/>
              </a:buBlip>
            </a:pPr>
            <a:r>
              <a:rPr lang="en-US" dirty="0" smtClean="0">
                <a:solidFill>
                  <a:srgbClr val="0000FF"/>
                </a:solidFill>
              </a:rPr>
              <a:t> Fully automated: </a:t>
            </a:r>
            <a:r>
              <a:rPr lang="en-US" dirty="0" smtClean="0">
                <a:solidFill>
                  <a:srgbClr val="FF0000"/>
                </a:solidFill>
              </a:rPr>
              <a:t>impossible</a:t>
            </a:r>
          </a:p>
          <a:p>
            <a:pPr lvl="2">
              <a:buFont typeface="Arial" charset="0"/>
              <a:buBlip>
                <a:blip r:embed="rId2"/>
              </a:buBlip>
            </a:pPr>
            <a:r>
              <a:rPr lang="en-US" dirty="0" smtClean="0">
                <a:solidFill>
                  <a:srgbClr val="0000FF"/>
                </a:solidFill>
              </a:rPr>
              <a:t> Focus on specific needs/areas</a:t>
            </a:r>
            <a:r>
              <a:rPr lang="en-US" dirty="0" smtClean="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000" dirty="0" smtClean="0">
                <a:latin typeface="+mn-lt"/>
              </a:rPr>
              <a:t>Test Automation</a:t>
            </a:r>
            <a:endParaRPr lang="en-US" dirty="0">
              <a:latin typeface="+mn-lt"/>
            </a:endParaRPr>
          </a:p>
        </p:txBody>
      </p:sp>
      <p:sp>
        <p:nvSpPr>
          <p:cNvPr id="4" name="Rectangle 3"/>
          <p:cNvSpPr/>
          <p:nvPr/>
        </p:nvSpPr>
        <p:spPr>
          <a:xfrm>
            <a:off x="290716" y="2183498"/>
            <a:ext cx="8544529" cy="3939540"/>
          </a:xfrm>
          <a:prstGeom prst="rect">
            <a:avLst/>
          </a:prstGeom>
        </p:spPr>
        <p:txBody>
          <a:bodyPr wrap="square">
            <a:spAutoFit/>
          </a:bodyPr>
          <a:lstStyle/>
          <a:p>
            <a:pPr marL="274320" indent="-274320">
              <a:spcBef>
                <a:spcPts val="600"/>
              </a:spcBef>
              <a:buFont typeface="Wingdings" pitchFamily="2" charset="2"/>
              <a:buChar char="§"/>
            </a:pPr>
            <a:r>
              <a:rPr lang="en-US" sz="2800" b="1" dirty="0" smtClean="0">
                <a:solidFill>
                  <a:srgbClr val="FF0000"/>
                </a:solidFill>
              </a:rPr>
              <a:t>Pre-requisites for test automation </a:t>
            </a:r>
          </a:p>
          <a:p>
            <a:pPr marL="548640" lvl="2" indent="-365760">
              <a:spcBef>
                <a:spcPts val="600"/>
              </a:spcBef>
              <a:buFont typeface="Calibri" pitchFamily="34" charset="0"/>
              <a:buAutoNum type="arabicParenR"/>
            </a:pPr>
            <a:r>
              <a:rPr lang="en-US" sz="2400" dirty="0" smtClean="0"/>
              <a:t>The system is stable and its functionalities are well defined</a:t>
            </a:r>
          </a:p>
          <a:p>
            <a:pPr marL="548640" lvl="2" indent="-365760">
              <a:spcBef>
                <a:spcPts val="600"/>
              </a:spcBef>
              <a:buFont typeface="Calibri" pitchFamily="34" charset="0"/>
              <a:buAutoNum type="arabicParenR"/>
            </a:pPr>
            <a:r>
              <a:rPr lang="en-US" sz="2400" dirty="0" smtClean="0"/>
              <a:t>The test cases to be automated are unambiguous</a:t>
            </a:r>
          </a:p>
          <a:p>
            <a:pPr marL="548640" lvl="2" indent="-365760">
              <a:spcBef>
                <a:spcPts val="600"/>
              </a:spcBef>
              <a:buFont typeface="Calibri" pitchFamily="34" charset="0"/>
              <a:buAutoNum type="arabicParenR"/>
            </a:pPr>
            <a:r>
              <a:rPr lang="en-US" sz="2400" dirty="0" smtClean="0"/>
              <a:t>The test tools and infrastructure are in place</a:t>
            </a:r>
          </a:p>
          <a:p>
            <a:pPr marL="548640" lvl="2" indent="-365760">
              <a:spcBef>
                <a:spcPts val="600"/>
              </a:spcBef>
              <a:buFont typeface="Calibri" pitchFamily="34" charset="0"/>
              <a:buAutoNum type="arabicParenR"/>
            </a:pPr>
            <a:r>
              <a:rPr lang="en-US" sz="2400" dirty="0" smtClean="0"/>
              <a:t>The test engineers have prior successful experience with automation</a:t>
            </a:r>
          </a:p>
          <a:p>
            <a:pPr marL="548640" lvl="2" indent="-365760">
              <a:spcBef>
                <a:spcPts val="600"/>
              </a:spcBef>
              <a:buFont typeface="Calibri" pitchFamily="34" charset="0"/>
              <a:buAutoNum type="arabicParenR"/>
            </a:pPr>
            <a:r>
              <a:rPr lang="en-US" sz="2400" dirty="0" smtClean="0"/>
              <a:t>Adequate budget should have been allocated for the procurement of tools </a:t>
            </a:r>
          </a:p>
          <a:p>
            <a:pPr marL="274320" lvl="1" indent="-274320">
              <a:spcBef>
                <a:spcPts val="600"/>
              </a:spcBef>
            </a:pPr>
            <a:endParaRPr lang="en-US" sz="24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Test Automation</a:t>
            </a:r>
            <a:endParaRPr lang="en-US" dirty="0">
              <a:latin typeface="+mn-lt"/>
            </a:endParaRPr>
          </a:p>
        </p:txBody>
      </p:sp>
      <p:sp>
        <p:nvSpPr>
          <p:cNvPr id="4" name="Rectangle 3"/>
          <p:cNvSpPr/>
          <p:nvPr/>
        </p:nvSpPr>
        <p:spPr>
          <a:xfrm>
            <a:off x="243216" y="2080264"/>
            <a:ext cx="8568280" cy="3954929"/>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FF0000"/>
                </a:solidFill>
              </a:rPr>
              <a:t>Which Tests/Test cases to automate?</a:t>
            </a:r>
          </a:p>
          <a:p>
            <a:pPr marL="731520" lvl="3" indent="-274320">
              <a:spcBef>
                <a:spcPts val="600"/>
              </a:spcBef>
              <a:buFont typeface="Arial" pitchFamily="34" charset="0"/>
              <a:buChar char="•"/>
            </a:pPr>
            <a:r>
              <a:rPr lang="en-US" sz="2400" dirty="0" smtClean="0"/>
              <a:t>Tests that should be run for every build of the application </a:t>
            </a:r>
          </a:p>
          <a:p>
            <a:pPr marL="731520" lvl="3" indent="-274320">
              <a:spcBef>
                <a:spcPts val="600"/>
              </a:spcBef>
            </a:pPr>
            <a:r>
              <a:rPr lang="en-US" sz="2400" dirty="0" smtClean="0"/>
              <a:t>	( e.g. </a:t>
            </a:r>
            <a:r>
              <a:rPr lang="en-US" sz="2400" b="1" i="1" dirty="0" smtClean="0"/>
              <a:t>regression</a:t>
            </a:r>
            <a:r>
              <a:rPr lang="en-US" sz="2400" dirty="0" smtClean="0"/>
              <a:t> </a:t>
            </a:r>
            <a:r>
              <a:rPr lang="en-US" sz="2400" b="1" i="1" dirty="0" smtClean="0"/>
              <a:t>test</a:t>
            </a:r>
            <a:r>
              <a:rPr lang="en-US" sz="2400" dirty="0" smtClean="0"/>
              <a:t>)</a:t>
            </a:r>
          </a:p>
          <a:p>
            <a:pPr marL="731520" lvl="3" indent="-274320">
              <a:spcBef>
                <a:spcPts val="600"/>
              </a:spcBef>
              <a:buFont typeface="Arial" pitchFamily="34" charset="0"/>
              <a:buChar char="•"/>
            </a:pPr>
            <a:r>
              <a:rPr lang="en-US" sz="2400" dirty="0" smtClean="0"/>
              <a:t>Data tests that use multiple data values for the same inputs </a:t>
            </a:r>
          </a:p>
          <a:p>
            <a:pPr marL="731520" lvl="3" indent="-274320">
              <a:spcBef>
                <a:spcPts val="600"/>
              </a:spcBef>
            </a:pPr>
            <a:r>
              <a:rPr lang="en-US" sz="2400" dirty="0" smtClean="0"/>
              <a:t>	( e.g. </a:t>
            </a:r>
            <a:r>
              <a:rPr lang="en-US" sz="2400" b="1" i="1" dirty="0" smtClean="0"/>
              <a:t>data-driven</a:t>
            </a:r>
            <a:r>
              <a:rPr lang="en-US" sz="2400" dirty="0" smtClean="0"/>
              <a:t> </a:t>
            </a:r>
            <a:r>
              <a:rPr lang="en-US" sz="2400" b="1" i="1" dirty="0" smtClean="0"/>
              <a:t>test</a:t>
            </a:r>
            <a:r>
              <a:rPr lang="en-US" sz="2400" dirty="0" smtClean="0"/>
              <a:t>)</a:t>
            </a:r>
          </a:p>
          <a:p>
            <a:pPr marL="731520" lvl="3" indent="-274320">
              <a:spcBef>
                <a:spcPts val="600"/>
              </a:spcBef>
              <a:buFont typeface="Arial" pitchFamily="34" charset="0"/>
              <a:buChar char="•"/>
            </a:pPr>
            <a:r>
              <a:rPr lang="en-US" sz="2400" dirty="0" smtClean="0"/>
              <a:t>Tests that require detailed information from the application internals (e.g., GUI attributes)</a:t>
            </a:r>
          </a:p>
          <a:p>
            <a:pPr marL="731520" lvl="3" indent="-274320">
              <a:spcBef>
                <a:spcPts val="600"/>
              </a:spcBef>
              <a:buFont typeface="Arial" pitchFamily="34" charset="0"/>
              <a:buChar char="•"/>
            </a:pPr>
            <a:r>
              <a:rPr lang="en-US" sz="2400" dirty="0" smtClean="0"/>
              <a:t>Tests to be used for </a:t>
            </a:r>
            <a:r>
              <a:rPr lang="en-US" sz="2400" b="1" dirty="0" smtClean="0"/>
              <a:t>stress</a:t>
            </a:r>
            <a:r>
              <a:rPr lang="en-US" sz="2400" dirty="0" smtClean="0"/>
              <a:t> </a:t>
            </a:r>
            <a:r>
              <a:rPr lang="en-US" sz="2400" b="1" dirty="0" smtClean="0"/>
              <a:t>testing</a:t>
            </a:r>
            <a:r>
              <a:rPr lang="en-US" sz="2400" dirty="0" smtClean="0"/>
              <a:t> or </a:t>
            </a:r>
            <a:r>
              <a:rPr lang="en-US" sz="2400" b="1" dirty="0" smtClean="0"/>
              <a:t>load</a:t>
            </a:r>
            <a:r>
              <a:rPr lang="en-US" sz="2400" dirty="0" smtClean="0"/>
              <a:t> </a:t>
            </a:r>
            <a:r>
              <a:rPr lang="en-US" sz="2400" b="1" dirty="0" smtClean="0"/>
              <a:t>testing</a:t>
            </a:r>
          </a:p>
          <a:p>
            <a:pPr marL="274320" indent="-457200">
              <a:spcBef>
                <a:spcPts val="600"/>
              </a:spcBef>
            </a:pPr>
            <a:r>
              <a:rPr lang="en-US" sz="2000" dirty="0" smtClean="0">
                <a:solidFill>
                  <a:srgbClr val="0000FF"/>
                </a:solidFill>
                <a:sym typeface="Wingdings" pitchFamily="2" charset="2"/>
              </a:rPr>
              <a:t>Bottom-line  ==&gt; Repetitive execution, better candidate for automation</a:t>
            </a:r>
            <a:r>
              <a:rPr lang="en-US" sz="2000" dirty="0" smtClean="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091" y="686505"/>
            <a:ext cx="7808976" cy="1088136"/>
          </a:xfrm>
        </p:spPr>
        <p:txBody>
          <a:bodyPr/>
          <a:lstStyle/>
          <a:p>
            <a:pPr algn="ctr"/>
            <a:r>
              <a:rPr lang="en-US" sz="4400" dirty="0" smtClean="0">
                <a:latin typeface="+mn-lt"/>
              </a:rPr>
              <a:t>Test Automation</a:t>
            </a:r>
            <a:endParaRPr lang="en-US" dirty="0">
              <a:latin typeface="+mn-lt"/>
            </a:endParaRPr>
          </a:p>
        </p:txBody>
      </p:sp>
      <p:sp>
        <p:nvSpPr>
          <p:cNvPr id="4" name="Rectangle 3"/>
          <p:cNvSpPr/>
          <p:nvPr/>
        </p:nvSpPr>
        <p:spPr>
          <a:xfrm>
            <a:off x="290716" y="2089092"/>
            <a:ext cx="8544525" cy="4293483"/>
          </a:xfrm>
          <a:prstGeom prst="rect">
            <a:avLst/>
          </a:prstGeom>
        </p:spPr>
        <p:txBody>
          <a:bodyPr wrap="square">
            <a:spAutoFit/>
          </a:bodyPr>
          <a:lstStyle/>
          <a:p>
            <a:pPr marL="274320" indent="-274320">
              <a:spcBef>
                <a:spcPts val="600"/>
              </a:spcBef>
              <a:buFont typeface="Arial" pitchFamily="34" charset="0"/>
              <a:buChar char="•"/>
            </a:pPr>
            <a:r>
              <a:rPr lang="en-US" sz="2400" b="1" dirty="0" smtClean="0">
                <a:solidFill>
                  <a:srgbClr val="FF0000"/>
                </a:solidFill>
              </a:rPr>
              <a:t>Which Test/Test cases should NOT be automated?</a:t>
            </a:r>
          </a:p>
          <a:p>
            <a:pPr marL="731520" lvl="2" indent="-274320">
              <a:spcBef>
                <a:spcPts val="600"/>
              </a:spcBef>
              <a:buFont typeface="Arial" pitchFamily="34" charset="0"/>
              <a:buChar char="•"/>
            </a:pPr>
            <a:r>
              <a:rPr lang="en-US" sz="2400" dirty="0" smtClean="0">
                <a:solidFill>
                  <a:srgbClr val="0000FF"/>
                </a:solidFill>
              </a:rPr>
              <a:t>Usability</a:t>
            </a:r>
            <a:r>
              <a:rPr lang="en-US" sz="2400" dirty="0" smtClean="0"/>
              <a:t> </a:t>
            </a:r>
            <a:r>
              <a:rPr lang="en-US" sz="2400" dirty="0" smtClean="0">
                <a:solidFill>
                  <a:srgbClr val="0000FF"/>
                </a:solidFill>
              </a:rPr>
              <a:t>testing</a:t>
            </a:r>
          </a:p>
          <a:p>
            <a:pPr marL="731520" lvl="3" indent="-274320">
              <a:spcBef>
                <a:spcPts val="600"/>
              </a:spcBef>
            </a:pPr>
            <a:r>
              <a:rPr lang="en-US" dirty="0" smtClean="0"/>
              <a:t>	</a:t>
            </a:r>
            <a:r>
              <a:rPr lang="en-US" b="1" dirty="0" smtClean="0">
                <a:sym typeface="Symbol"/>
              </a:rPr>
              <a:t></a:t>
            </a:r>
            <a:r>
              <a:rPr lang="en-US" dirty="0" smtClean="0">
                <a:sym typeface="Symbol"/>
              </a:rPr>
              <a:t> </a:t>
            </a:r>
            <a:r>
              <a:rPr lang="en-US" dirty="0" smtClean="0"/>
              <a:t>“How easy is the application to use?”</a:t>
            </a:r>
          </a:p>
          <a:p>
            <a:pPr marL="731520" lvl="2" indent="-274320">
              <a:spcBef>
                <a:spcPts val="600"/>
              </a:spcBef>
              <a:buFont typeface="Arial" pitchFamily="34" charset="0"/>
              <a:buChar char="•"/>
            </a:pPr>
            <a:r>
              <a:rPr lang="en-US" sz="2400" dirty="0" smtClean="0">
                <a:solidFill>
                  <a:srgbClr val="0000FF"/>
                </a:solidFill>
              </a:rPr>
              <a:t>One-time testing</a:t>
            </a:r>
          </a:p>
          <a:p>
            <a:pPr marL="731520" lvl="2" indent="-274320">
              <a:spcBef>
                <a:spcPts val="600"/>
              </a:spcBef>
              <a:buFont typeface="Arial" pitchFamily="34" charset="0"/>
              <a:buChar char="•"/>
            </a:pPr>
            <a:r>
              <a:rPr lang="en-US" sz="2400" dirty="0" smtClean="0">
                <a:solidFill>
                  <a:srgbClr val="0000FF"/>
                </a:solidFill>
              </a:rPr>
              <a:t>“ASAP” testing   </a:t>
            </a:r>
            <a:r>
              <a:rPr lang="en-US" sz="2400" dirty="0" smtClean="0"/>
              <a:t>–”we need to test NOW!”</a:t>
            </a:r>
          </a:p>
          <a:p>
            <a:pPr marL="731520" lvl="2" indent="-274320">
              <a:spcBef>
                <a:spcPts val="600"/>
              </a:spcBef>
              <a:buFont typeface="Arial" pitchFamily="34" charset="0"/>
              <a:buChar char="•"/>
            </a:pPr>
            <a:r>
              <a:rPr lang="en-US" sz="2400" dirty="0" smtClean="0">
                <a:solidFill>
                  <a:srgbClr val="0000FF"/>
                </a:solidFill>
              </a:rPr>
              <a:t>Ad hoc/random testing</a:t>
            </a:r>
          </a:p>
          <a:p>
            <a:pPr marL="731520" lvl="3" indent="-274320">
              <a:spcBef>
                <a:spcPts val="600"/>
              </a:spcBef>
            </a:pPr>
            <a:r>
              <a:rPr lang="en-US" dirty="0" smtClean="0"/>
              <a:t>	</a:t>
            </a:r>
            <a:r>
              <a:rPr lang="en-US" b="1" dirty="0" smtClean="0">
                <a:sym typeface="Symbol"/>
              </a:rPr>
              <a:t>  </a:t>
            </a:r>
            <a:r>
              <a:rPr lang="en-US" dirty="0" smtClean="0"/>
              <a:t>Based on intuition, expertise, and knowledge of application</a:t>
            </a:r>
          </a:p>
          <a:p>
            <a:pPr marL="731520" lvl="2" indent="-274320">
              <a:spcBef>
                <a:spcPts val="600"/>
              </a:spcBef>
              <a:buFont typeface="Arial" pitchFamily="34" charset="0"/>
              <a:buChar char="•"/>
            </a:pPr>
            <a:r>
              <a:rPr lang="en-US" sz="2400" dirty="0" smtClean="0">
                <a:solidFill>
                  <a:srgbClr val="0000FF"/>
                </a:solidFill>
              </a:rPr>
              <a:t>Tests without predictable results </a:t>
            </a:r>
          </a:p>
          <a:p>
            <a:pPr marL="731520" lvl="2" indent="-274320">
              <a:spcBef>
                <a:spcPts val="600"/>
              </a:spcBef>
              <a:buFont typeface="Arial" pitchFamily="34" charset="0"/>
              <a:buChar char="•"/>
            </a:pPr>
            <a:endParaRPr lang="en-US" sz="2400" dirty="0" smtClean="0">
              <a:solidFill>
                <a:srgbClr val="0000FF"/>
              </a:solidFill>
            </a:endParaRPr>
          </a:p>
          <a:p>
            <a:pPr marL="731520" lvl="2" indent="-274320">
              <a:spcBef>
                <a:spcPts val="600"/>
              </a:spcBef>
            </a:pPr>
            <a:endParaRPr lang="en-US" sz="2400" dirty="0" smtClean="0">
              <a:solidFill>
                <a:srgbClr val="0000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Test Automation</a:t>
            </a:r>
            <a:endParaRPr lang="en-US" dirty="0">
              <a:latin typeface="+mn-lt"/>
            </a:endParaRPr>
          </a:p>
        </p:txBody>
      </p:sp>
      <p:sp>
        <p:nvSpPr>
          <p:cNvPr id="4" name="Rectangle 3"/>
          <p:cNvSpPr/>
          <p:nvPr/>
        </p:nvSpPr>
        <p:spPr>
          <a:xfrm>
            <a:off x="243216" y="2282586"/>
            <a:ext cx="8449527" cy="2477601"/>
          </a:xfrm>
          <a:prstGeom prst="rect">
            <a:avLst/>
          </a:prstGeom>
        </p:spPr>
        <p:txBody>
          <a:bodyPr wrap="square">
            <a:spAutoFit/>
          </a:bodyPr>
          <a:lstStyle/>
          <a:p>
            <a:pPr marL="274320" indent="-274320">
              <a:spcBef>
                <a:spcPts val="600"/>
              </a:spcBef>
              <a:buFont typeface="Arial" pitchFamily="34" charset="0"/>
              <a:buChar char="•"/>
            </a:pPr>
            <a:r>
              <a:rPr lang="en-US" sz="2800" b="1" u="sng" dirty="0" smtClean="0">
                <a:solidFill>
                  <a:srgbClr val="FF0000"/>
                </a:solidFill>
              </a:rPr>
              <a:t>Question</a:t>
            </a:r>
            <a:r>
              <a:rPr lang="en-US" sz="2800" b="1" dirty="0" smtClean="0">
                <a:solidFill>
                  <a:srgbClr val="FF0000"/>
                </a:solidFill>
              </a:rPr>
              <a:t>: Can test automation (automated testing) </a:t>
            </a:r>
            <a:r>
              <a:rPr lang="en-US" sz="2800" b="1" i="1" dirty="0" smtClean="0">
                <a:solidFill>
                  <a:srgbClr val="FF0000"/>
                </a:solidFill>
              </a:rPr>
              <a:t>replace</a:t>
            </a:r>
            <a:r>
              <a:rPr lang="en-US" sz="2800" b="1" dirty="0" smtClean="0">
                <a:solidFill>
                  <a:srgbClr val="FF0000"/>
                </a:solidFill>
              </a:rPr>
              <a:t> manual testing? </a:t>
            </a:r>
          </a:p>
          <a:p>
            <a:pPr marL="274320" indent="-274320">
              <a:spcBef>
                <a:spcPts val="600"/>
              </a:spcBef>
              <a:buFont typeface="Arial" pitchFamily="34" charset="0"/>
              <a:buChar char="•"/>
            </a:pPr>
            <a:endParaRPr lang="en-US" sz="2800" b="1" dirty="0" smtClean="0">
              <a:solidFill>
                <a:srgbClr val="FF0000"/>
              </a:solidFill>
            </a:endParaRPr>
          </a:p>
          <a:p>
            <a:pPr marL="274320" indent="-274320">
              <a:spcBef>
                <a:spcPts val="600"/>
              </a:spcBef>
            </a:pPr>
            <a:r>
              <a:rPr lang="en-US" sz="2800" b="1" dirty="0" smtClean="0">
                <a:solidFill>
                  <a:srgbClr val="FF0000"/>
                </a:solidFill>
              </a:rPr>
              <a:t>	</a:t>
            </a:r>
            <a:r>
              <a:rPr lang="en-US" sz="2800" b="1" dirty="0" smtClean="0">
                <a:solidFill>
                  <a:srgbClr val="FF0000"/>
                </a:solidFill>
                <a:sym typeface="Symbol"/>
              </a:rPr>
              <a:t> </a:t>
            </a:r>
            <a:r>
              <a:rPr lang="en-US" sz="2800" b="1" dirty="0" smtClean="0">
                <a:solidFill>
                  <a:srgbClr val="FF0000"/>
                </a:solidFill>
              </a:rPr>
              <a:t>Why or Why not ?</a:t>
            </a:r>
          </a:p>
          <a:p>
            <a:pPr marL="274320" indent="-274320">
              <a:spcBef>
                <a:spcPts val="600"/>
              </a:spcBef>
            </a:pPr>
            <a:endParaRPr lang="en-US" sz="2800" b="1" dirty="0" smtClean="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000" dirty="0" smtClean="0">
                <a:latin typeface="+mn-lt"/>
              </a:rPr>
              <a:t>Test Automation</a:t>
            </a:r>
            <a:endParaRPr lang="en-US" dirty="0">
              <a:latin typeface="+mn-lt"/>
            </a:endParaRPr>
          </a:p>
        </p:txBody>
      </p:sp>
      <p:sp>
        <p:nvSpPr>
          <p:cNvPr id="4" name="Rectangle 3"/>
          <p:cNvSpPr/>
          <p:nvPr/>
        </p:nvSpPr>
        <p:spPr>
          <a:xfrm>
            <a:off x="273131" y="2100967"/>
            <a:ext cx="8562109" cy="4201150"/>
          </a:xfrm>
          <a:prstGeom prst="rect">
            <a:avLst/>
          </a:prstGeom>
        </p:spPr>
        <p:txBody>
          <a:bodyPr wrap="square">
            <a:spAutoFit/>
          </a:bodyPr>
          <a:lstStyle/>
          <a:p>
            <a:pPr marL="274320" indent="-274320">
              <a:spcBef>
                <a:spcPts val="600"/>
              </a:spcBef>
              <a:buFont typeface="Arial" pitchFamily="34" charset="0"/>
              <a:buChar char="•"/>
            </a:pPr>
            <a:r>
              <a:rPr lang="en-US" sz="2400" b="1" u="sng" dirty="0" smtClean="0">
                <a:solidFill>
                  <a:srgbClr val="FF0000"/>
                </a:solidFill>
              </a:rPr>
              <a:t>Answer</a:t>
            </a:r>
            <a:r>
              <a:rPr lang="en-US" sz="2400" b="1" dirty="0" smtClean="0">
                <a:solidFill>
                  <a:srgbClr val="FF0000"/>
                </a:solidFill>
              </a:rPr>
              <a:t>:  </a:t>
            </a:r>
          </a:p>
          <a:p>
            <a:pPr marL="274320" indent="-274320">
              <a:spcBef>
                <a:spcPts val="600"/>
              </a:spcBef>
              <a:buFont typeface="Arial" pitchFamily="34" charset="0"/>
              <a:buChar char="•"/>
            </a:pPr>
            <a:r>
              <a:rPr lang="en-US" sz="2400" b="1" dirty="0" smtClean="0">
                <a:solidFill>
                  <a:srgbClr val="0000FF"/>
                </a:solidFill>
              </a:rPr>
              <a:t>No, </a:t>
            </a:r>
            <a:r>
              <a:rPr lang="en-US" sz="2000" dirty="0" smtClean="0">
                <a:solidFill>
                  <a:srgbClr val="0000FF"/>
                </a:solidFill>
              </a:rPr>
              <a:t>Test </a:t>
            </a:r>
            <a:r>
              <a:rPr lang="en-US" sz="2000" dirty="0" smtClean="0">
                <a:solidFill>
                  <a:srgbClr val="0000FF"/>
                </a:solidFill>
              </a:rPr>
              <a:t>automation (automated testing) can </a:t>
            </a:r>
            <a:r>
              <a:rPr lang="en-US" sz="2000" b="1" dirty="0" smtClean="0">
                <a:solidFill>
                  <a:srgbClr val="0000FF"/>
                </a:solidFill>
              </a:rPr>
              <a:t>NOT</a:t>
            </a:r>
            <a:r>
              <a:rPr lang="en-US" sz="2000" dirty="0" smtClean="0">
                <a:solidFill>
                  <a:srgbClr val="0000FF"/>
                </a:solidFill>
              </a:rPr>
              <a:t> replace manual testing. </a:t>
            </a:r>
          </a:p>
          <a:p>
            <a:pPr marL="274320" indent="-274320">
              <a:spcBef>
                <a:spcPts val="600"/>
              </a:spcBef>
              <a:buFont typeface="Arial" pitchFamily="34" charset="0"/>
              <a:buChar char="•"/>
            </a:pPr>
            <a:r>
              <a:rPr lang="en-US" sz="2000" dirty="0" smtClean="0"/>
              <a:t>Human creativity, variability, and observe-ability </a:t>
            </a:r>
            <a:r>
              <a:rPr lang="en-US" sz="2000" dirty="0" smtClean="0">
                <a:solidFill>
                  <a:srgbClr val="0000FF"/>
                </a:solidFill>
              </a:rPr>
              <a:t>can not </a:t>
            </a:r>
            <a:r>
              <a:rPr lang="en-US" sz="2000" dirty="0" smtClean="0"/>
              <a:t>be mimicked through automation</a:t>
            </a:r>
            <a:r>
              <a:rPr lang="en-US" sz="2000" dirty="0" smtClean="0"/>
              <a:t>. Tools can not make </a:t>
            </a:r>
            <a:r>
              <a:rPr lang="en-US" sz="2000" dirty="0" err="1" smtClean="0"/>
              <a:t>decesions</a:t>
            </a:r>
            <a:r>
              <a:rPr lang="en-US" sz="2000" dirty="0" smtClean="0"/>
              <a:t>.</a:t>
            </a:r>
            <a:endParaRPr lang="en-US" sz="2000" dirty="0" smtClean="0"/>
          </a:p>
          <a:p>
            <a:pPr marL="274320" indent="-274320">
              <a:spcBef>
                <a:spcPts val="600"/>
              </a:spcBef>
              <a:buFont typeface="Arial" pitchFamily="34" charset="0"/>
              <a:buChar char="•"/>
            </a:pPr>
            <a:r>
              <a:rPr lang="en-US" sz="2000" dirty="0" smtClean="0"/>
              <a:t>Automation can not detect some problems that can be easily observed by a human being.</a:t>
            </a:r>
          </a:p>
          <a:p>
            <a:pPr marL="274320" indent="-274320">
              <a:spcBef>
                <a:spcPts val="600"/>
              </a:spcBef>
              <a:buFont typeface="Arial" pitchFamily="34" charset="0"/>
              <a:buChar char="•"/>
            </a:pPr>
            <a:r>
              <a:rPr lang="en-US" sz="2000" dirty="0" smtClean="0"/>
              <a:t>Certain categories of tests ( e.g., usability, interoperability) are often not suited for automation.</a:t>
            </a:r>
          </a:p>
          <a:p>
            <a:pPr marL="274320" indent="-274320">
              <a:spcBef>
                <a:spcPts val="600"/>
              </a:spcBef>
              <a:buFont typeface="Arial" pitchFamily="34" charset="0"/>
              <a:buChar char="•"/>
            </a:pPr>
            <a:r>
              <a:rPr lang="en-US" sz="2000" dirty="0" smtClean="0"/>
              <a:t>It is too difficult to automate all the test cases.</a:t>
            </a:r>
          </a:p>
          <a:p>
            <a:pPr marL="274320" indent="-274320">
              <a:spcBef>
                <a:spcPts val="600"/>
              </a:spcBef>
              <a:buFont typeface="Arial" pitchFamily="34" charset="0"/>
              <a:buChar char="•"/>
            </a:pPr>
            <a:r>
              <a:rPr lang="en-US" sz="2000" dirty="0" smtClean="0">
                <a:solidFill>
                  <a:srgbClr val="0000FF"/>
                </a:solidFill>
              </a:rPr>
              <a:t>There will always be a need for some manual testing to some extent.</a:t>
            </a:r>
          </a:p>
          <a:p>
            <a:pPr marL="274320" indent="-274320">
              <a:spcBef>
                <a:spcPts val="600"/>
              </a:spcBef>
            </a:pPr>
            <a:endParaRPr lang="en-US" sz="24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623351" y="1681918"/>
            <a:ext cx="7895007" cy="707886"/>
          </a:xfrm>
          <a:prstGeom prst="rect">
            <a:avLst/>
          </a:prstGeom>
          <a:noFill/>
        </p:spPr>
        <p:txBody>
          <a:bodyPr wrap="square" rtlCol="0">
            <a:spAutoFit/>
          </a:bodyPr>
          <a:lstStyle/>
          <a:p>
            <a:pPr marL="285750" indent="-285750">
              <a:buFont typeface="Wingdings" panose="05000000000000000000" pitchFamily="2" charset="2"/>
              <a:buChar char="§"/>
              <a:defRPr/>
            </a:pPr>
            <a:r>
              <a:rPr lang="en-US" sz="2000" i="1" dirty="0" smtClean="0"/>
              <a:t>Software Quality Engineering: Testing, Quality Assurance and Quantifiable Improvement</a:t>
            </a:r>
            <a:r>
              <a:rPr lang="en-US" sz="2000" dirty="0" smtClean="0"/>
              <a:t>, by Jeff </a:t>
            </a:r>
            <a:r>
              <a:rPr lang="en-US" sz="2000" dirty="0" err="1" smtClean="0"/>
              <a:t>Tian</a:t>
            </a:r>
            <a:endParaRPr lang="en-US" sz="2000" dirty="0">
              <a:ea typeface="ＭＳ Ｐゴシック" pitchFamily="34" charset="-128"/>
            </a:endParaRPr>
          </a:p>
        </p:txBody>
      </p:sp>
    </p:spTree>
    <p:extLst>
      <p:ext uri="{BB962C8B-B14F-4D97-AF65-F5344CB8AC3E}">
        <p14:creationId xmlns="" xmlns:p14="http://schemas.microsoft.com/office/powerpoint/2010/main" val="192338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316878" y="2298613"/>
            <a:ext cx="8464798" cy="3009930"/>
          </a:xfrm>
        </p:spPr>
        <p:txBody>
          <a:bodyPr>
            <a:normAutofit fontScale="92500"/>
          </a:bodyPr>
          <a:lstStyle/>
          <a:p>
            <a:pPr marL="274320" indent="-274320">
              <a:spcBef>
                <a:spcPts val="600"/>
              </a:spcBef>
              <a:buClrTx/>
              <a:buSzPct val="100000"/>
              <a:buFont typeface="Arial" pitchFamily="34" charset="0"/>
              <a:buChar char="•"/>
            </a:pPr>
            <a:r>
              <a:rPr lang="en-US" sz="2800" dirty="0" smtClean="0">
                <a:solidFill>
                  <a:schemeClr val="tx1"/>
                </a:solidFill>
              </a:rPr>
              <a:t>Test </a:t>
            </a:r>
            <a:r>
              <a:rPr lang="en-US" sz="2800" dirty="0" smtClean="0">
                <a:solidFill>
                  <a:schemeClr val="tx1"/>
                </a:solidFill>
              </a:rPr>
              <a:t>Management</a:t>
            </a:r>
          </a:p>
          <a:p>
            <a:pPr marL="274320" indent="-274320">
              <a:spcBef>
                <a:spcPts val="600"/>
              </a:spcBef>
              <a:buClrTx/>
              <a:buSzPct val="100000"/>
              <a:buFont typeface="Arial" pitchFamily="34" charset="0"/>
              <a:buChar char="•"/>
            </a:pPr>
            <a:r>
              <a:rPr lang="en-US" sz="2800" dirty="0" smtClean="0">
                <a:solidFill>
                  <a:schemeClr val="tx1"/>
                </a:solidFill>
              </a:rPr>
              <a:t>Informal &amp; Formal Testing</a:t>
            </a:r>
          </a:p>
          <a:p>
            <a:pPr marL="274320" indent="-274320">
              <a:spcBef>
                <a:spcPts val="600"/>
              </a:spcBef>
              <a:buClrTx/>
              <a:buSzPct val="100000"/>
              <a:buFont typeface="Arial" pitchFamily="34" charset="0"/>
              <a:buChar char="•"/>
            </a:pPr>
            <a:r>
              <a:rPr lang="en-US" sz="2800" dirty="0" smtClean="0">
                <a:solidFill>
                  <a:schemeClr val="tx1"/>
                </a:solidFill>
              </a:rPr>
              <a:t>Test Team Organization</a:t>
            </a:r>
          </a:p>
          <a:p>
            <a:pPr marL="274320" indent="-274320">
              <a:spcBef>
                <a:spcPts val="600"/>
              </a:spcBef>
              <a:buClrTx/>
              <a:buSzPct val="100000"/>
              <a:buFont typeface="Arial" pitchFamily="34" charset="0"/>
              <a:buChar char="•"/>
            </a:pPr>
            <a:r>
              <a:rPr lang="en-US" sz="2800" dirty="0" smtClean="0">
                <a:solidFill>
                  <a:schemeClr val="tx1"/>
                </a:solidFill>
              </a:rPr>
              <a:t>Different Roles </a:t>
            </a:r>
            <a:r>
              <a:rPr lang="en-US" sz="2800" dirty="0" smtClean="0">
                <a:solidFill>
                  <a:schemeClr val="tx1"/>
                </a:solidFill>
              </a:rPr>
              <a:t>&amp; Responsibilities in </a:t>
            </a:r>
            <a:r>
              <a:rPr lang="en-US" sz="2800" dirty="0" smtClean="0">
                <a:solidFill>
                  <a:schemeClr val="tx1"/>
                </a:solidFill>
              </a:rPr>
              <a:t>Major Testing Activities</a:t>
            </a:r>
            <a:endParaRPr lang="en-US" sz="2800" dirty="0" smtClean="0">
              <a:solidFill>
                <a:schemeClr val="tx1"/>
              </a:solidFill>
            </a:endParaRPr>
          </a:p>
          <a:p>
            <a:pPr marL="274320" indent="-274320">
              <a:spcBef>
                <a:spcPts val="600"/>
              </a:spcBef>
              <a:buClrTx/>
              <a:buSzPct val="100000"/>
              <a:buFont typeface="Arial" pitchFamily="34" charset="0"/>
              <a:buChar char="•"/>
            </a:pPr>
            <a:endParaRPr lang="en-US" sz="2800" dirty="0" smtClean="0">
              <a:solidFill>
                <a:schemeClr val="tx1"/>
              </a:solidFill>
            </a:endParaRPr>
          </a:p>
          <a:p>
            <a:pPr marL="274320" indent="-274320">
              <a:spcBef>
                <a:spcPts val="600"/>
              </a:spcBef>
              <a:buClrTx/>
              <a:buSzPct val="100000"/>
              <a:buFont typeface="Arial" pitchFamily="34" charset="0"/>
              <a:buChar char="•"/>
            </a:pPr>
            <a:r>
              <a:rPr lang="en-US" sz="2800" dirty="0" smtClean="0">
                <a:solidFill>
                  <a:schemeClr val="tx1"/>
                </a:solidFill>
              </a:rPr>
              <a:t>Test Automation</a:t>
            </a:r>
            <a:endParaRPr lang="en-US" sz="2800" dirty="0">
              <a:solidFill>
                <a:schemeClr val="tx1"/>
              </a:solidFill>
            </a:endParaRPr>
          </a:p>
        </p:txBody>
      </p:sp>
    </p:spTree>
    <p:extLst>
      <p:ext uri="{BB962C8B-B14F-4D97-AF65-F5344CB8AC3E}">
        <p14:creationId xmlns=""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 xmlns:a16="http://schemas.microsoft.com/office/drawing/2014/main" id="{5B69590A-0F27-460B-8CF7-B418C91383C5}"/>
              </a:ext>
            </a:extLst>
          </p:cNvPr>
          <p:cNvSpPr txBox="1"/>
          <p:nvPr/>
        </p:nvSpPr>
        <p:spPr>
          <a:xfrm>
            <a:off x="623351" y="1681918"/>
            <a:ext cx="7895007" cy="1938992"/>
          </a:xfrm>
          <a:prstGeom prst="rect">
            <a:avLst/>
          </a:prstGeom>
          <a:noFill/>
        </p:spPr>
        <p:txBody>
          <a:bodyPr wrap="square" rtlCol="0">
            <a:spAutoFit/>
          </a:bodyPr>
          <a:lstStyle/>
          <a:p>
            <a:pPr marL="457200" lvl="0" indent="-457200">
              <a:buFont typeface="+mj-lt"/>
              <a:buAutoNum type="arabicPeriod"/>
            </a:pPr>
            <a:r>
              <a:rPr lang="en-US" sz="2000" i="1" dirty="0" smtClean="0"/>
              <a:t>Software Testing and Quality Assurance: Theory and Practice</a:t>
            </a:r>
            <a:r>
              <a:rPr lang="en-US" sz="2000" dirty="0" smtClean="0"/>
              <a:t>, by </a:t>
            </a:r>
            <a:r>
              <a:rPr lang="en-US" sz="2000" dirty="0" err="1" smtClean="0"/>
              <a:t>Kshirasagar</a:t>
            </a:r>
            <a:r>
              <a:rPr lang="en-US" sz="2000" dirty="0" smtClean="0"/>
              <a:t> </a:t>
            </a:r>
            <a:r>
              <a:rPr lang="en-US" sz="2000" dirty="0" err="1" smtClean="0"/>
              <a:t>Naik</a:t>
            </a:r>
            <a:r>
              <a:rPr lang="en-US" sz="2000" dirty="0" smtClean="0"/>
              <a:t>, </a:t>
            </a:r>
            <a:r>
              <a:rPr lang="en-US" sz="2000" dirty="0" err="1" smtClean="0"/>
              <a:t>Priyadarshi</a:t>
            </a:r>
            <a:r>
              <a:rPr lang="en-US" sz="2000" dirty="0" smtClean="0"/>
              <a:t> </a:t>
            </a:r>
            <a:r>
              <a:rPr lang="en-US" sz="2000" dirty="0" err="1" smtClean="0"/>
              <a:t>Tripathy</a:t>
            </a:r>
            <a:endParaRPr lang="en-US" sz="2000" dirty="0" smtClean="0"/>
          </a:p>
          <a:p>
            <a:pPr marL="457200" lvl="0" indent="-457200">
              <a:buFont typeface="+mj-lt"/>
              <a:buAutoNum type="arabicPeriod"/>
            </a:pPr>
            <a:r>
              <a:rPr lang="en-US" sz="2000" i="1" dirty="0" smtClean="0"/>
              <a:t>Software Quality Assurance: From Theory to Implementation</a:t>
            </a:r>
            <a:r>
              <a:rPr lang="en-US" sz="2000" dirty="0" smtClean="0"/>
              <a:t>, by Daniel </a:t>
            </a:r>
            <a:r>
              <a:rPr lang="en-US" sz="2000" dirty="0" err="1" smtClean="0"/>
              <a:t>Galin</a:t>
            </a:r>
            <a:endParaRPr lang="en-US" sz="2000" dirty="0" smtClean="0"/>
          </a:p>
          <a:p>
            <a:pPr marL="457200" lvl="0" indent="-457200">
              <a:buFont typeface="+mj-lt"/>
              <a:buAutoNum type="arabicPeriod"/>
            </a:pPr>
            <a:r>
              <a:rPr lang="en-US" sz="2000" i="1" dirty="0" smtClean="0"/>
              <a:t>Software Testing and Continuous Quality Improvement</a:t>
            </a:r>
            <a:r>
              <a:rPr lang="en-US" sz="2000" dirty="0" smtClean="0"/>
              <a:t>, by William E. Lewis</a:t>
            </a:r>
            <a:endParaRPr lang="en-US" sz="2000" dirty="0"/>
          </a:p>
        </p:txBody>
      </p:sp>
    </p:spTree>
    <p:extLst>
      <p:ext uri="{BB962C8B-B14F-4D97-AF65-F5344CB8AC3E}">
        <p14:creationId xmlns=""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mn-lt"/>
              </a:rPr>
              <a:t>Objectives and Outcomes</a:t>
            </a:r>
            <a:endParaRPr lang="en-US" dirty="0">
              <a:latin typeface="+mn-lt"/>
            </a:endParaRPr>
          </a:p>
        </p:txBody>
      </p:sp>
      <p:sp>
        <p:nvSpPr>
          <p:cNvPr id="4" name="TextBox 3"/>
          <p:cNvSpPr txBox="1"/>
          <p:nvPr/>
        </p:nvSpPr>
        <p:spPr>
          <a:xfrm>
            <a:off x="421341" y="2233753"/>
            <a:ext cx="8395113" cy="3770263"/>
          </a:xfrm>
          <a:prstGeom prst="rect">
            <a:avLst/>
          </a:prstGeom>
          <a:noFill/>
        </p:spPr>
        <p:txBody>
          <a:bodyPr wrap="square" rtlCol="0">
            <a:spAutoFit/>
          </a:bodyPr>
          <a:lstStyle/>
          <a:p>
            <a:pPr marL="274320" indent="-274320">
              <a:spcBef>
                <a:spcPts val="600"/>
              </a:spcBef>
              <a:buSzPct val="100000"/>
              <a:buFont typeface="Arial" pitchFamily="34" charset="0"/>
              <a:buChar char="•"/>
            </a:pPr>
            <a:r>
              <a:rPr lang="en-US" sz="2800" b="1" dirty="0" smtClean="0">
                <a:solidFill>
                  <a:srgbClr val="FF0000"/>
                </a:solidFill>
              </a:rPr>
              <a:t>Objectives</a:t>
            </a:r>
            <a:r>
              <a:rPr lang="en-US" sz="2800" dirty="0" smtClean="0"/>
              <a:t>: To understand the major testing activities in the generic testing process.</a:t>
            </a:r>
          </a:p>
          <a:p>
            <a:pPr marL="274320" indent="-274320">
              <a:spcBef>
                <a:spcPts val="600"/>
              </a:spcBef>
              <a:buSzPct val="100000"/>
              <a:buFont typeface="Arial" pitchFamily="34" charset="0"/>
              <a:buChar char="•"/>
            </a:pPr>
            <a:endParaRPr lang="en-US" sz="2800" dirty="0" smtClean="0"/>
          </a:p>
          <a:p>
            <a:pPr marL="274320" indent="-274320">
              <a:spcBef>
                <a:spcPts val="600"/>
              </a:spcBef>
              <a:buFont typeface="Arial" pitchFamily="34" charset="0"/>
              <a:buChar char="•"/>
            </a:pPr>
            <a:r>
              <a:rPr lang="en-US" sz="2800" b="1" dirty="0" smtClean="0">
                <a:solidFill>
                  <a:srgbClr val="FF0000"/>
                </a:solidFill>
              </a:rPr>
              <a:t>Outcomes</a:t>
            </a:r>
            <a:r>
              <a:rPr lang="en-US" sz="2800" dirty="0" smtClean="0"/>
              <a:t>: Students are expected to be able to explain the major testing activities in the generic testing process – test planning and preparation, test execution, analysis and follow-up activities.</a:t>
            </a:r>
          </a:p>
          <a:p>
            <a:pPr marL="274320" indent="-274320">
              <a:spcBef>
                <a:spcPts val="600"/>
              </a:spcBef>
            </a:pPr>
            <a:endParaRPr lang="en-US" sz="2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Test Management</a:t>
            </a:r>
            <a:endParaRPr lang="en-US" dirty="0">
              <a:latin typeface="+mn-lt"/>
            </a:endParaRPr>
          </a:p>
        </p:txBody>
      </p:sp>
      <p:sp>
        <p:nvSpPr>
          <p:cNvPr id="3" name="Rectangle 2"/>
          <p:cNvSpPr/>
          <p:nvPr/>
        </p:nvSpPr>
        <p:spPr>
          <a:xfrm>
            <a:off x="212651" y="2149608"/>
            <a:ext cx="8750596" cy="4001095"/>
          </a:xfrm>
          <a:prstGeom prst="rect">
            <a:avLst/>
          </a:prstGeom>
        </p:spPr>
        <p:txBody>
          <a:bodyPr wrap="square">
            <a:spAutoFit/>
          </a:bodyPr>
          <a:lstStyle/>
          <a:p>
            <a:pPr marL="274320" indent="-274320">
              <a:spcBef>
                <a:spcPts val="600"/>
              </a:spcBef>
              <a:buFont typeface="Wingdings" pitchFamily="2" charset="2"/>
              <a:buChar char="§"/>
            </a:pPr>
            <a:r>
              <a:rPr lang="en-US" sz="2800" dirty="0" smtClean="0">
                <a:solidFill>
                  <a:srgbClr val="FF0000"/>
                </a:solidFill>
              </a:rPr>
              <a:t>People’s roles/responsibilities in </a:t>
            </a:r>
            <a:r>
              <a:rPr lang="en-US" sz="2800" u="sng" dirty="0" smtClean="0">
                <a:solidFill>
                  <a:srgbClr val="FF0000"/>
                </a:solidFill>
              </a:rPr>
              <a:t>formal</a:t>
            </a:r>
            <a:r>
              <a:rPr lang="en-US" sz="2800" dirty="0" smtClean="0">
                <a:solidFill>
                  <a:srgbClr val="FF0000"/>
                </a:solidFill>
              </a:rPr>
              <a:t> &amp; </a:t>
            </a:r>
            <a:r>
              <a:rPr lang="en-US" sz="2800" u="sng" dirty="0" smtClean="0">
                <a:solidFill>
                  <a:srgbClr val="FF0000"/>
                </a:solidFill>
              </a:rPr>
              <a:t>informal</a:t>
            </a:r>
            <a:r>
              <a:rPr lang="en-US" sz="2800" dirty="0" smtClean="0">
                <a:solidFill>
                  <a:srgbClr val="FF0000"/>
                </a:solidFill>
              </a:rPr>
              <a:t> </a:t>
            </a:r>
            <a:r>
              <a:rPr lang="en-US" sz="2800" u="sng" dirty="0" smtClean="0">
                <a:solidFill>
                  <a:srgbClr val="FF0000"/>
                </a:solidFill>
              </a:rPr>
              <a:t>testing</a:t>
            </a:r>
          </a:p>
          <a:p>
            <a:pPr marL="274320" indent="-274320">
              <a:spcBef>
                <a:spcPts val="600"/>
              </a:spcBef>
              <a:buFont typeface="Wingdings" pitchFamily="2" charset="2"/>
              <a:buChar char="§"/>
            </a:pPr>
            <a:endParaRPr lang="en-US" sz="2800" u="sng" dirty="0" smtClean="0">
              <a:solidFill>
                <a:srgbClr val="FF0000"/>
              </a:solidFill>
            </a:endParaRPr>
          </a:p>
          <a:p>
            <a:pPr marL="731520" lvl="1" indent="-274320">
              <a:spcBef>
                <a:spcPts val="600"/>
              </a:spcBef>
              <a:buFont typeface="Arial" pitchFamily="34" charset="0"/>
              <a:buChar char="•"/>
            </a:pPr>
            <a:r>
              <a:rPr lang="en-US" sz="2800" dirty="0" smtClean="0"/>
              <a:t>Formal testing</a:t>
            </a:r>
          </a:p>
          <a:p>
            <a:pPr marL="731520" lvl="1" indent="-274320">
              <a:spcBef>
                <a:spcPts val="600"/>
              </a:spcBef>
              <a:buFont typeface="Arial" pitchFamily="34" charset="0"/>
              <a:buChar char="•"/>
            </a:pPr>
            <a:r>
              <a:rPr lang="en-US" sz="2800" dirty="0" smtClean="0"/>
              <a:t>Informal testing</a:t>
            </a:r>
          </a:p>
          <a:p>
            <a:pPr marL="274320" indent="-274320">
              <a:spcBef>
                <a:spcPts val="600"/>
              </a:spcBef>
              <a:buFont typeface="Wingdings" pitchFamily="2" charset="2"/>
              <a:buChar char="§"/>
            </a:pPr>
            <a:endParaRPr lang="en-US" sz="2800" u="sng" dirty="0" smtClean="0">
              <a:solidFill>
                <a:srgbClr val="FF0000"/>
              </a:solidFill>
            </a:endParaRPr>
          </a:p>
          <a:p>
            <a:pPr marL="274320" indent="-274320">
              <a:spcBef>
                <a:spcPts val="600"/>
              </a:spcBef>
              <a:buFont typeface="Wingdings" pitchFamily="2" charset="2"/>
              <a:buChar char="§"/>
            </a:pPr>
            <a:endParaRPr lang="en-US" sz="2800" u="sng" dirty="0" smtClean="0">
              <a:solidFill>
                <a:srgbClr val="FF0000"/>
              </a:solidFill>
            </a:endParaRPr>
          </a:p>
          <a:p>
            <a:pPr marL="274320" indent="-274320">
              <a:spcBef>
                <a:spcPts val="600"/>
              </a:spcBef>
              <a:buFont typeface="Wingdings" pitchFamily="2" charset="2"/>
              <a:buChar char="§"/>
            </a:pPr>
            <a:endParaRPr lang="en-US" sz="2800" u="sng" dirty="0" smtClean="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000" dirty="0" smtClean="0">
                <a:latin typeface="+mn-lt"/>
              </a:rPr>
              <a:t>Test Management</a:t>
            </a:r>
            <a:endParaRPr lang="en-US" dirty="0">
              <a:latin typeface="+mn-lt"/>
            </a:endParaRPr>
          </a:p>
        </p:txBody>
      </p:sp>
      <p:sp>
        <p:nvSpPr>
          <p:cNvPr id="4" name="Rectangle 3"/>
          <p:cNvSpPr/>
          <p:nvPr/>
        </p:nvSpPr>
        <p:spPr>
          <a:xfrm>
            <a:off x="285006" y="2269709"/>
            <a:ext cx="8716488" cy="2677656"/>
          </a:xfrm>
          <a:prstGeom prst="rect">
            <a:avLst/>
          </a:prstGeom>
        </p:spPr>
        <p:txBody>
          <a:bodyPr wrap="square">
            <a:spAutoFit/>
          </a:bodyPr>
          <a:lstStyle/>
          <a:p>
            <a:pPr marL="274320" indent="-274320">
              <a:spcBef>
                <a:spcPts val="600"/>
              </a:spcBef>
              <a:buFont typeface="Arial" pitchFamily="34" charset="0"/>
              <a:buChar char="•"/>
            </a:pPr>
            <a:r>
              <a:rPr lang="en-US" sz="2800" u="sng" dirty="0" smtClean="0">
                <a:solidFill>
                  <a:srgbClr val="FF0000"/>
                </a:solidFill>
              </a:rPr>
              <a:t>In </a:t>
            </a:r>
            <a:r>
              <a:rPr lang="en-US" sz="2800" b="1" u="sng" dirty="0" smtClean="0">
                <a:solidFill>
                  <a:srgbClr val="FF0000"/>
                </a:solidFill>
              </a:rPr>
              <a:t>Informal</a:t>
            </a:r>
            <a:r>
              <a:rPr lang="en-US" sz="2800" u="sng" dirty="0" smtClean="0">
                <a:solidFill>
                  <a:srgbClr val="FF0000"/>
                </a:solidFill>
              </a:rPr>
              <a:t> testing:</a:t>
            </a:r>
          </a:p>
          <a:p>
            <a:pPr marL="731520" lvl="2" indent="-274320">
              <a:spcBef>
                <a:spcPts val="600"/>
              </a:spcBef>
              <a:buFont typeface="Arial" charset="0"/>
              <a:buBlip>
                <a:blip r:embed="rId2"/>
              </a:buBlip>
            </a:pPr>
            <a:r>
              <a:rPr lang="en-US" sz="2400" dirty="0" smtClean="0"/>
              <a:t>“run-and-observe” by testers</a:t>
            </a:r>
          </a:p>
          <a:p>
            <a:pPr marL="731520" lvl="2" indent="-274320">
              <a:spcBef>
                <a:spcPts val="600"/>
              </a:spcBef>
              <a:buFont typeface="Arial" charset="0"/>
              <a:buBlip>
                <a:blip r:embed="rId2"/>
              </a:buBlip>
            </a:pPr>
            <a:r>
              <a:rPr lang="en-US" sz="2400" dirty="0" smtClean="0"/>
              <a:t>“plug-and-play” by users </a:t>
            </a:r>
          </a:p>
          <a:p>
            <a:pPr marL="731520" lvl="2" indent="-274320">
              <a:spcBef>
                <a:spcPts val="600"/>
              </a:spcBef>
              <a:buFont typeface="Arial" charset="0"/>
              <a:buBlip>
                <a:blip r:embed="rId2"/>
              </a:buBlip>
            </a:pPr>
            <a:r>
              <a:rPr lang="en-US" sz="2400" dirty="0" smtClean="0"/>
              <a:t>Informal testing with </a:t>
            </a:r>
            <a:r>
              <a:rPr lang="en-US" sz="2400" i="1" dirty="0" smtClean="0">
                <a:solidFill>
                  <a:srgbClr val="0000FF"/>
                </a:solidFill>
              </a:rPr>
              <a:t>ad hoc </a:t>
            </a:r>
            <a:r>
              <a:rPr lang="en-US" sz="2400" dirty="0" smtClean="0">
                <a:solidFill>
                  <a:srgbClr val="0000FF"/>
                </a:solidFill>
              </a:rPr>
              <a:t>knowledge</a:t>
            </a:r>
          </a:p>
          <a:p>
            <a:pPr marL="731520" lvl="2" indent="-274320">
              <a:spcBef>
                <a:spcPts val="600"/>
              </a:spcBef>
              <a:buFont typeface="Arial" charset="0"/>
              <a:buBlip>
                <a:blip r:embed="rId2"/>
              </a:buBlip>
            </a:pPr>
            <a:r>
              <a:rPr lang="en-US" sz="2400" dirty="0" smtClean="0">
                <a:solidFill>
                  <a:srgbClr val="FF0000"/>
                </a:solidFill>
              </a:rPr>
              <a:t>Deceptively “easy” , but not all failures or problems easy to recognize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Test Management</a:t>
            </a:r>
            <a:endParaRPr lang="en-US" dirty="0">
              <a:latin typeface="+mn-lt"/>
            </a:endParaRPr>
          </a:p>
        </p:txBody>
      </p:sp>
      <p:sp>
        <p:nvSpPr>
          <p:cNvPr id="4" name="Rectangle 3"/>
          <p:cNvSpPr/>
          <p:nvPr/>
        </p:nvSpPr>
        <p:spPr>
          <a:xfrm>
            <a:off x="314466" y="2104841"/>
            <a:ext cx="8532654" cy="4154984"/>
          </a:xfrm>
          <a:prstGeom prst="rect">
            <a:avLst/>
          </a:prstGeom>
        </p:spPr>
        <p:txBody>
          <a:bodyPr wrap="square">
            <a:spAutoFit/>
          </a:bodyPr>
          <a:lstStyle/>
          <a:p>
            <a:pPr marL="274320" indent="-274320">
              <a:spcBef>
                <a:spcPts val="600"/>
              </a:spcBef>
              <a:buFont typeface="Arial" pitchFamily="34" charset="0"/>
              <a:buChar char="•"/>
            </a:pPr>
            <a:r>
              <a:rPr lang="en-US" sz="2800" u="sng" dirty="0" smtClean="0">
                <a:solidFill>
                  <a:srgbClr val="FF0000"/>
                </a:solidFill>
              </a:rPr>
              <a:t>In </a:t>
            </a:r>
            <a:r>
              <a:rPr lang="en-US" sz="2800" b="1" u="sng" dirty="0" smtClean="0">
                <a:solidFill>
                  <a:srgbClr val="FF0000"/>
                </a:solidFill>
              </a:rPr>
              <a:t>Formal</a:t>
            </a:r>
            <a:r>
              <a:rPr lang="en-US" sz="2800" u="sng" dirty="0" smtClean="0">
                <a:solidFill>
                  <a:srgbClr val="FF0000"/>
                </a:solidFill>
              </a:rPr>
              <a:t> testing:</a:t>
            </a:r>
          </a:p>
          <a:p>
            <a:pPr marL="731520" lvl="2" indent="-274320">
              <a:spcBef>
                <a:spcPts val="600"/>
              </a:spcBef>
              <a:buFont typeface="Arial" charset="0"/>
              <a:buBlip>
                <a:blip r:embed="rId2"/>
              </a:buBlip>
            </a:pPr>
            <a:r>
              <a:rPr lang="en-US" sz="2400" dirty="0" smtClean="0"/>
              <a:t>Testers, and organized in teams</a:t>
            </a:r>
          </a:p>
          <a:p>
            <a:pPr marL="731520" lvl="2" indent="-274320">
              <a:spcBef>
                <a:spcPts val="600"/>
              </a:spcBef>
              <a:buFont typeface="Arial" charset="0"/>
              <a:buBlip>
                <a:blip r:embed="rId2"/>
              </a:buBlip>
            </a:pPr>
            <a:r>
              <a:rPr lang="en-US" sz="2400" dirty="0" smtClean="0"/>
              <a:t>Management/communication structure</a:t>
            </a:r>
          </a:p>
          <a:p>
            <a:pPr marL="731520" lvl="2" indent="-274320">
              <a:spcBef>
                <a:spcPts val="600"/>
              </a:spcBef>
              <a:buFont typeface="Arial" charset="0"/>
              <a:buBlip>
                <a:blip r:embed="rId2"/>
              </a:buBlip>
            </a:pPr>
            <a:r>
              <a:rPr lang="en-US" sz="2400" dirty="0" smtClean="0"/>
              <a:t>Role of “code owners” ( multiple roles?)</a:t>
            </a:r>
          </a:p>
          <a:p>
            <a:pPr marL="1188720" lvl="3" indent="-274320">
              <a:spcBef>
                <a:spcPts val="600"/>
              </a:spcBef>
              <a:buFont typeface="Arial" pitchFamily="34" charset="0"/>
              <a:buChar char="•"/>
            </a:pPr>
            <a:r>
              <a:rPr lang="en-US" sz="2000" dirty="0" smtClean="0"/>
              <a:t>Dual role of developers and testers at unit/component level testing</a:t>
            </a:r>
          </a:p>
          <a:p>
            <a:pPr marL="731520" lvl="2" indent="-274320">
              <a:spcBef>
                <a:spcPts val="600"/>
              </a:spcBef>
              <a:buFont typeface="Arial" charset="0"/>
              <a:buBlip>
                <a:blip r:embed="rId2"/>
              </a:buBlip>
            </a:pPr>
            <a:r>
              <a:rPr lang="en-US" sz="2400" dirty="0" smtClean="0"/>
              <a:t>3</a:t>
            </a:r>
            <a:r>
              <a:rPr lang="en-US" sz="2400" baseline="30000" dirty="0" smtClean="0"/>
              <a:t>rd</a:t>
            </a:r>
            <a:r>
              <a:rPr lang="en-US" sz="2400" dirty="0" smtClean="0"/>
              <a:t> party (</a:t>
            </a:r>
            <a:r>
              <a:rPr lang="en-US" sz="2400" b="1" dirty="0" smtClean="0">
                <a:solidFill>
                  <a:srgbClr val="0000FF"/>
                </a:solidFill>
              </a:rPr>
              <a:t>IV&amp;V</a:t>
            </a:r>
            <a:r>
              <a:rPr lang="en-US" sz="2400" dirty="0" smtClean="0"/>
              <a:t>) testing</a:t>
            </a:r>
          </a:p>
          <a:p>
            <a:pPr marL="731520" lvl="2" indent="-274320">
              <a:spcBef>
                <a:spcPts val="600"/>
              </a:spcBef>
              <a:buFont typeface="Arial" charset="0"/>
              <a:buBlip>
                <a:blip r:embed="rId2"/>
              </a:buBlip>
            </a:pPr>
            <a:r>
              <a:rPr lang="en-US" sz="2400" dirty="0" smtClean="0">
                <a:solidFill>
                  <a:srgbClr val="0000FF"/>
                </a:solidFill>
              </a:rPr>
              <a:t>Well-established &amp; well-respected career path for testers</a:t>
            </a:r>
          </a:p>
          <a:p>
            <a:pPr marL="274320" indent="-274320">
              <a:spcBef>
                <a:spcPts val="600"/>
              </a:spcBef>
              <a:buFont typeface="Arial" pitchFamily="34" charset="0"/>
              <a:buChar char="•"/>
            </a:pPr>
            <a:endParaRPr lang="en-US" sz="2800" dirty="0" smtClean="0">
              <a:solidFill>
                <a:srgbClr val="FF0000"/>
              </a:solidFill>
            </a:endParaRPr>
          </a:p>
          <a:p>
            <a:pPr marL="274320" indent="-274320">
              <a:spcBef>
                <a:spcPts val="600"/>
              </a:spcBef>
              <a:buFont typeface="Arial" pitchFamily="34" charset="0"/>
              <a:buChar char="•"/>
            </a:pPr>
            <a:r>
              <a:rPr lang="en-US" sz="2800" dirty="0" smtClean="0">
                <a:solidFill>
                  <a:srgbClr val="FF0000"/>
                </a:solidFill>
              </a:rPr>
              <a:t>Q: What is the career path for testers in Bangladesh?   </a:t>
            </a:r>
            <a:endParaRPr lang="en-US" sz="28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Test Management</a:t>
            </a:r>
            <a:endParaRPr lang="en-US" dirty="0">
              <a:latin typeface="+mn-lt"/>
            </a:endParaRPr>
          </a:p>
        </p:txBody>
      </p:sp>
      <p:sp>
        <p:nvSpPr>
          <p:cNvPr id="4" name="Rectangle 3"/>
          <p:cNvSpPr/>
          <p:nvPr/>
        </p:nvSpPr>
        <p:spPr>
          <a:xfrm>
            <a:off x="190005" y="2096013"/>
            <a:ext cx="8728364" cy="4308872"/>
          </a:xfrm>
          <a:prstGeom prst="rect">
            <a:avLst/>
          </a:prstGeom>
        </p:spPr>
        <p:txBody>
          <a:bodyPr wrap="square">
            <a:spAutoFit/>
          </a:bodyPr>
          <a:lstStyle/>
          <a:p>
            <a:pPr marL="274320" indent="-274320">
              <a:spcBef>
                <a:spcPts val="600"/>
              </a:spcBef>
              <a:buFont typeface="Wingdings" pitchFamily="2" charset="2"/>
              <a:buChar char="§"/>
            </a:pPr>
            <a:r>
              <a:rPr lang="en-US" sz="2400" dirty="0" smtClean="0">
                <a:solidFill>
                  <a:srgbClr val="FF0000"/>
                </a:solidFill>
              </a:rPr>
              <a:t>Testing Teams : Organization &amp; Management</a:t>
            </a:r>
          </a:p>
          <a:p>
            <a:pPr marL="274320" indent="-274320">
              <a:spcBef>
                <a:spcPts val="600"/>
              </a:spcBef>
              <a:buFont typeface="Arial" pitchFamily="34" charset="0"/>
              <a:buChar char="•"/>
            </a:pPr>
            <a:r>
              <a:rPr lang="en-US" sz="2000" dirty="0" smtClean="0">
                <a:solidFill>
                  <a:srgbClr val="0000FF"/>
                </a:solidFill>
              </a:rPr>
              <a:t>The test activities need to be managed by people with a good understanding of the testing techniques and processes.</a:t>
            </a:r>
            <a:endParaRPr lang="en-US" sz="2000" dirty="0" smtClean="0"/>
          </a:p>
          <a:p>
            <a:pPr marL="274320" indent="-274320">
              <a:spcBef>
                <a:spcPts val="600"/>
              </a:spcBef>
              <a:buFont typeface="Arial" pitchFamily="34" charset="0"/>
              <a:buChar char="•"/>
            </a:pPr>
            <a:r>
              <a:rPr lang="en-US" sz="2000" dirty="0" smtClean="0"/>
              <a:t>The feedback derived from analyses of measurement data needs to be used to help with various management decisions, such as product release, and to help quality improvement. Test managers are involved in these activities.</a:t>
            </a:r>
          </a:p>
          <a:p>
            <a:pPr marL="274320" indent="-274320">
              <a:spcBef>
                <a:spcPts val="600"/>
              </a:spcBef>
              <a:buFont typeface="Arial" pitchFamily="34" charset="0"/>
              <a:buChar char="•"/>
            </a:pPr>
            <a:r>
              <a:rPr lang="en-US" sz="2000" dirty="0" smtClean="0"/>
              <a:t>Testers and testing teams can be organized into various different structures, but basically following either a horizontal or a vertical model. However, in reality, a mixture of the two is often used in large software organizations.</a:t>
            </a:r>
          </a:p>
          <a:p>
            <a:pPr marL="731520" lvl="2" indent="-274320">
              <a:spcBef>
                <a:spcPts val="600"/>
              </a:spcBef>
              <a:buFont typeface="Arial" pitchFamily="34" charset="0"/>
              <a:buChar char="•"/>
            </a:pPr>
            <a:r>
              <a:rPr lang="en-US" b="1" dirty="0" smtClean="0">
                <a:solidFill>
                  <a:srgbClr val="0000FF"/>
                </a:solidFill>
              </a:rPr>
              <a:t>Vertical</a:t>
            </a:r>
            <a:r>
              <a:rPr lang="en-US" dirty="0" smtClean="0">
                <a:solidFill>
                  <a:srgbClr val="0000FF"/>
                </a:solidFill>
              </a:rPr>
              <a:t> model</a:t>
            </a:r>
          </a:p>
          <a:p>
            <a:pPr marL="731520" lvl="2" indent="-274320">
              <a:spcBef>
                <a:spcPts val="600"/>
              </a:spcBef>
              <a:buFont typeface="Arial" pitchFamily="34" charset="0"/>
              <a:buChar char="•"/>
            </a:pPr>
            <a:r>
              <a:rPr lang="en-US" b="1" dirty="0" smtClean="0">
                <a:solidFill>
                  <a:srgbClr val="0000FF"/>
                </a:solidFill>
              </a:rPr>
              <a:t>Horizontal</a:t>
            </a:r>
            <a:r>
              <a:rPr lang="en-US" dirty="0" smtClean="0">
                <a:solidFill>
                  <a:srgbClr val="0000FF"/>
                </a:solidFill>
              </a:rPr>
              <a:t> model</a:t>
            </a:r>
          </a:p>
          <a:p>
            <a:pPr marL="731520" lvl="2" indent="-274320">
              <a:spcBef>
                <a:spcPts val="600"/>
              </a:spcBef>
              <a:buFont typeface="Arial" pitchFamily="34" charset="0"/>
              <a:buChar char="•"/>
            </a:pPr>
            <a:r>
              <a:rPr lang="en-US" b="1" dirty="0" smtClean="0">
                <a:solidFill>
                  <a:srgbClr val="0000FF"/>
                </a:solidFill>
              </a:rPr>
              <a:t>Mixed</a:t>
            </a:r>
            <a:r>
              <a:rPr lang="en-US" dirty="0" smtClean="0">
                <a:solidFill>
                  <a:srgbClr val="0000FF"/>
                </a:solidFill>
              </a:rPr>
              <a:t> model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000" dirty="0" smtClean="0">
                <a:latin typeface="+mn-lt"/>
              </a:rPr>
              <a:t>Test Management</a:t>
            </a:r>
            <a:endParaRPr lang="en-US" dirty="0">
              <a:latin typeface="+mn-lt"/>
            </a:endParaRPr>
          </a:p>
        </p:txBody>
      </p:sp>
      <p:sp>
        <p:nvSpPr>
          <p:cNvPr id="4" name="Rectangle 3"/>
          <p:cNvSpPr/>
          <p:nvPr/>
        </p:nvSpPr>
        <p:spPr>
          <a:xfrm>
            <a:off x="190005" y="2025503"/>
            <a:ext cx="8633361" cy="4324261"/>
          </a:xfrm>
          <a:prstGeom prst="rect">
            <a:avLst/>
          </a:prstGeom>
        </p:spPr>
        <p:txBody>
          <a:bodyPr wrap="square">
            <a:spAutoFit/>
          </a:bodyPr>
          <a:lstStyle/>
          <a:p>
            <a:pPr marL="365760" indent="-274320">
              <a:buFont typeface="Wingdings" pitchFamily="2" charset="2"/>
              <a:buChar char="§"/>
              <a:defRPr/>
            </a:pPr>
            <a:r>
              <a:rPr lang="en-US" sz="2000" b="1" dirty="0" smtClean="0">
                <a:solidFill>
                  <a:srgbClr val="FF0000"/>
                </a:solidFill>
              </a:rPr>
              <a:t>Basically, there are three ways to organize testers and testing teams within an IT firm:</a:t>
            </a:r>
          </a:p>
          <a:p>
            <a:pPr marL="731520" lvl="1" indent="-274320">
              <a:spcBef>
                <a:spcPts val="600"/>
              </a:spcBef>
              <a:buFont typeface="+mj-lt"/>
              <a:buAutoNum type="arabicParenR"/>
              <a:defRPr/>
            </a:pPr>
            <a:r>
              <a:rPr lang="en-US" sz="2000" b="1" u="sng" dirty="0" smtClean="0">
                <a:solidFill>
                  <a:srgbClr val="0000FF"/>
                </a:solidFill>
              </a:rPr>
              <a:t>Vertical model</a:t>
            </a:r>
            <a:r>
              <a:rPr lang="en-US" sz="2000" b="1" dirty="0" smtClean="0">
                <a:solidFill>
                  <a:srgbClr val="0000FF"/>
                </a:solidFill>
              </a:rPr>
              <a:t> </a:t>
            </a:r>
            <a:r>
              <a:rPr lang="en-US" sz="2000" dirty="0" smtClean="0"/>
              <a:t>(</a:t>
            </a:r>
            <a:r>
              <a:rPr lang="en-US" sz="2000" b="1" dirty="0" smtClean="0"/>
              <a:t>project oriented</a:t>
            </a:r>
            <a:r>
              <a:rPr lang="en-US" sz="2000" dirty="0" smtClean="0"/>
              <a:t>) : A vertical model , would recognize around a product, where dedicated people perform one or more testing tasks for the product. </a:t>
            </a:r>
            <a:r>
              <a:rPr lang="en-US" sz="2000" i="1" u="sng" dirty="0" smtClean="0">
                <a:solidFill>
                  <a:srgbClr val="0000FF"/>
                </a:solidFill>
              </a:rPr>
              <a:t>Example</a:t>
            </a:r>
            <a:r>
              <a:rPr lang="en-US" sz="2000" i="1" dirty="0" smtClean="0"/>
              <a:t>: one</a:t>
            </a:r>
            <a:r>
              <a:rPr lang="en-US" sz="2000" dirty="0" smtClean="0"/>
              <a:t> or more teams can perform all the different types of testing for the product, from unit testing up to acceptance testing.</a:t>
            </a:r>
          </a:p>
          <a:p>
            <a:pPr marL="731520" lvl="1" indent="-274320">
              <a:spcBef>
                <a:spcPts val="600"/>
              </a:spcBef>
              <a:buFont typeface="+mj-lt"/>
              <a:buAutoNum type="arabicParenR"/>
              <a:defRPr/>
            </a:pPr>
            <a:r>
              <a:rPr lang="en-US" sz="2000" b="1" u="sng" dirty="0" smtClean="0">
                <a:solidFill>
                  <a:srgbClr val="0000FF"/>
                </a:solidFill>
              </a:rPr>
              <a:t>Horizontal model</a:t>
            </a:r>
            <a:r>
              <a:rPr lang="en-US" sz="2000" b="1" dirty="0" smtClean="0">
                <a:solidFill>
                  <a:srgbClr val="0000FF"/>
                </a:solidFill>
              </a:rPr>
              <a:t> </a:t>
            </a:r>
            <a:r>
              <a:rPr lang="en-US" sz="2000" b="1" dirty="0" smtClean="0"/>
              <a:t>(task oriented):</a:t>
            </a:r>
            <a:r>
              <a:rPr lang="en-US" sz="2000" dirty="0" smtClean="0"/>
              <a:t> A horizontal model is used in some large organizations so that a testing team only performs one kind of testing for many different products within the organization. </a:t>
            </a:r>
            <a:r>
              <a:rPr lang="en-US" sz="2000" i="1" u="sng" dirty="0" smtClean="0">
                <a:solidFill>
                  <a:srgbClr val="0000FF"/>
                </a:solidFill>
              </a:rPr>
              <a:t>Example</a:t>
            </a:r>
            <a:r>
              <a:rPr lang="en-US" sz="2000" dirty="0" smtClean="0"/>
              <a:t>: different products may share the same system testing team.</a:t>
            </a:r>
          </a:p>
          <a:p>
            <a:pPr marL="731520" lvl="1" indent="-274320">
              <a:spcBef>
                <a:spcPts val="600"/>
              </a:spcBef>
              <a:buFont typeface="+mj-lt"/>
              <a:buAutoNum type="arabicParenR"/>
              <a:defRPr/>
            </a:pPr>
            <a:r>
              <a:rPr lang="en-US" sz="2000" b="1" u="sng" dirty="0" smtClean="0">
                <a:solidFill>
                  <a:srgbClr val="0000FF"/>
                </a:solidFill>
              </a:rPr>
              <a:t>Mixed model:</a:t>
            </a:r>
            <a:r>
              <a:rPr lang="en-US" sz="2000" b="1" dirty="0" smtClean="0">
                <a:solidFill>
                  <a:srgbClr val="0000FF"/>
                </a:solidFill>
              </a:rPr>
              <a:t> </a:t>
            </a:r>
            <a:r>
              <a:rPr lang="en-US" sz="2000" dirty="0" smtClean="0"/>
              <a:t>Mixture</a:t>
            </a:r>
            <a:r>
              <a:rPr lang="en-US" sz="2000" b="1" dirty="0" smtClean="0">
                <a:solidFill>
                  <a:srgbClr val="0000FF"/>
                </a:solidFill>
              </a:rPr>
              <a:t> </a:t>
            </a:r>
            <a:r>
              <a:rPr lang="en-US" sz="2000" dirty="0" smtClean="0"/>
              <a:t>of vertical and horizontal model; often used in large software organizations.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Test Management</a:t>
            </a:r>
            <a:endParaRPr lang="en-US" dirty="0">
              <a:latin typeface="+mn-lt"/>
            </a:endParaRPr>
          </a:p>
        </p:txBody>
      </p:sp>
      <p:sp>
        <p:nvSpPr>
          <p:cNvPr id="4" name="Rectangle 3"/>
          <p:cNvSpPr/>
          <p:nvPr/>
        </p:nvSpPr>
        <p:spPr>
          <a:xfrm>
            <a:off x="88841" y="2075630"/>
            <a:ext cx="8544529" cy="4278094"/>
          </a:xfrm>
          <a:prstGeom prst="rect">
            <a:avLst/>
          </a:prstGeom>
        </p:spPr>
        <p:txBody>
          <a:bodyPr wrap="square">
            <a:spAutoFit/>
          </a:bodyPr>
          <a:lstStyle/>
          <a:p>
            <a:pPr marL="514350" indent="-365760">
              <a:buFont typeface="Wingdings" pitchFamily="2" charset="2"/>
              <a:buChar char="§"/>
              <a:defRPr/>
            </a:pPr>
            <a:r>
              <a:rPr lang="en-US" sz="2400" b="1" u="sng" dirty="0" smtClean="0">
                <a:solidFill>
                  <a:srgbClr val="FF0000"/>
                </a:solidFill>
              </a:rPr>
              <a:t>External participants</a:t>
            </a:r>
            <a:r>
              <a:rPr lang="en-US" sz="2400" b="1" dirty="0" smtClean="0">
                <a:solidFill>
                  <a:srgbClr val="FF0000"/>
                </a:solidFill>
              </a:rPr>
              <a:t>: Users &amp; third-party testers</a:t>
            </a:r>
          </a:p>
          <a:p>
            <a:pPr marL="514350" indent="-365760">
              <a:defRPr/>
            </a:pPr>
            <a:r>
              <a:rPr lang="en-US" sz="2400" b="1" dirty="0" smtClean="0">
                <a:solidFill>
                  <a:srgbClr val="0000FF"/>
                </a:solidFill>
              </a:rPr>
              <a:t>	</a:t>
            </a:r>
            <a:r>
              <a:rPr lang="en-US" sz="2400" dirty="0" smtClean="0"/>
              <a:t>Besides the internal participants (just discussed in last slide), external participants or users may also be involved in testing.</a:t>
            </a:r>
          </a:p>
          <a:p>
            <a:pPr marL="731520" lvl="2" indent="-274320">
              <a:spcBef>
                <a:spcPts val="600"/>
              </a:spcBef>
              <a:buFont typeface="Arial" pitchFamily="34" charset="0"/>
              <a:buChar char="•"/>
              <a:defRPr/>
            </a:pPr>
            <a:r>
              <a:rPr lang="en-US" sz="2000" dirty="0" smtClean="0">
                <a:solidFill>
                  <a:srgbClr val="0000FF"/>
                </a:solidFill>
              </a:rPr>
              <a:t>Customers and Users may serve as testers informally for usability or beta testing</a:t>
            </a:r>
          </a:p>
          <a:p>
            <a:pPr marL="731520" lvl="2" indent="-274320">
              <a:spcBef>
                <a:spcPts val="600"/>
              </a:spcBef>
              <a:buFont typeface="Arial" pitchFamily="34" charset="0"/>
              <a:buChar char="•"/>
              <a:defRPr/>
            </a:pPr>
            <a:r>
              <a:rPr lang="en-US" sz="2000" dirty="0" smtClean="0">
                <a:solidFill>
                  <a:srgbClr val="0000FF"/>
                </a:solidFill>
              </a:rPr>
              <a:t>Independent professional testing organizations as intermediary between software vendors and customers</a:t>
            </a:r>
          </a:p>
          <a:p>
            <a:pPr marL="731520" lvl="2" indent="-274320">
              <a:spcBef>
                <a:spcPts val="600"/>
              </a:spcBef>
              <a:buFont typeface="Arial" pitchFamily="34" charset="0"/>
              <a:buChar char="•"/>
              <a:defRPr/>
            </a:pPr>
            <a:r>
              <a:rPr lang="en-US" sz="2000" dirty="0" smtClean="0">
                <a:solidFill>
                  <a:srgbClr val="0000FF"/>
                </a:solidFill>
              </a:rPr>
              <a:t>Independent verification &amp; validation (</a:t>
            </a:r>
            <a:r>
              <a:rPr lang="en-US" sz="2000" b="1" dirty="0" smtClean="0">
                <a:solidFill>
                  <a:srgbClr val="0000FF"/>
                </a:solidFill>
              </a:rPr>
              <a:t>IV &amp;V</a:t>
            </a:r>
            <a:r>
              <a:rPr lang="en-US" sz="2000" dirty="0" smtClean="0">
                <a:solidFill>
                  <a:srgbClr val="0000FF"/>
                </a:solidFill>
              </a:rPr>
              <a:t>) model is extensively used for certain types of software systems, e.g. defense industry or government </a:t>
            </a:r>
          </a:p>
          <a:p>
            <a:pPr marL="731520" lvl="2" indent="-274320">
              <a:spcBef>
                <a:spcPts val="600"/>
              </a:spcBef>
              <a:buFont typeface="Arial" pitchFamily="34" charset="0"/>
              <a:buChar char="•"/>
              <a:defRPr/>
            </a:pPr>
            <a:r>
              <a:rPr lang="en-US" sz="2000" b="1" dirty="0" smtClean="0">
                <a:solidFill>
                  <a:srgbClr val="0000FF"/>
                </a:solidFill>
              </a:rPr>
              <a:t>IV&amp;V</a:t>
            </a:r>
            <a:r>
              <a:rPr lang="en-US" sz="2000" dirty="0" smtClean="0">
                <a:solidFill>
                  <a:srgbClr val="0000FF"/>
                </a:solidFill>
              </a:rPr>
              <a:t> is getting popular. Impact of new technologies – CBSE/CBSD, COTS impact  </a:t>
            </a:r>
            <a:endParaRPr lang="en-US" dirty="0" smtClean="0">
              <a:solidFill>
                <a:srgbClr val="0000FF"/>
              </a:solidFill>
            </a:endParaRPr>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751</TotalTime>
  <Words>1055</Words>
  <Application>Microsoft Office PowerPoint</Application>
  <PresentationFormat>On-screen Show (4:3)</PresentationFormat>
  <Paragraphs>144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Spectrum</vt:lpstr>
      <vt:lpstr>   Test Management &amp; Test  Automation</vt:lpstr>
      <vt:lpstr>Lecture Outline</vt:lpstr>
      <vt:lpstr>Objectives and Outcomes</vt:lpstr>
      <vt:lpstr>Test Management</vt:lpstr>
      <vt:lpstr>Test Management</vt:lpstr>
      <vt:lpstr>Test Management</vt:lpstr>
      <vt:lpstr>Test Management</vt:lpstr>
      <vt:lpstr>Test Management</vt:lpstr>
      <vt:lpstr>Test Management</vt:lpstr>
      <vt:lpstr>Different Roles in Major Testing Activities</vt:lpstr>
      <vt:lpstr>Test Automation</vt:lpstr>
      <vt:lpstr>Test Automation</vt:lpstr>
      <vt:lpstr>Test Automation</vt:lpstr>
      <vt:lpstr>Test Automation</vt:lpstr>
      <vt:lpstr>Test Automation</vt:lpstr>
      <vt:lpstr>Test Automation</vt:lpstr>
      <vt:lpstr>Test Automation</vt:lpstr>
      <vt:lpstr>Test Automation</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software quality assurance</dc:title>
  <dc:creator>M. Mahmudul Hasan</dc:creator>
  <cp:lastModifiedBy>ASUS</cp:lastModifiedBy>
  <cp:revision>263</cp:revision>
  <dcterms:created xsi:type="dcterms:W3CDTF">2020-04-21T14:08:46Z</dcterms:created>
  <dcterms:modified xsi:type="dcterms:W3CDTF">2020-05-05T14:22:33Z</dcterms:modified>
</cp:coreProperties>
</file>