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5" r:id="rId4"/>
    <p:sldId id="286" r:id="rId5"/>
    <p:sldId id="289" r:id="rId6"/>
    <p:sldId id="290" r:id="rId7"/>
    <p:sldId id="292" r:id="rId8"/>
    <p:sldId id="287" r:id="rId9"/>
    <p:sldId id="288" r:id="rId10"/>
    <p:sldId id="291" r:id="rId11"/>
    <p:sldId id="293" r:id="rId12"/>
    <p:sldId id="294" r:id="rId13"/>
    <p:sldId id="296" r:id="rId14"/>
    <p:sldId id="297" r:id="rId15"/>
    <p:sldId id="298" r:id="rId16"/>
    <p:sldId id="299" r:id="rId17"/>
    <p:sldId id="300" r:id="rId18"/>
    <p:sldId id="301" r:id="rId19"/>
    <p:sldId id="302" r:id="rId20"/>
    <p:sldId id="303" r:id="rId21"/>
    <p:sldId id="304" r:id="rId22"/>
    <p:sldId id="305" r:id="rId23"/>
    <p:sldId id="306" r:id="rId24"/>
    <p:sldId id="264"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varScale="1">
        <p:scale>
          <a:sx n="74" d="100"/>
          <a:sy n="74" d="100"/>
        </p:scale>
        <p:origin x="-129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8/30/2020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96413"/>
            <a:ext cx="7808976" cy="740728"/>
          </a:xfrm>
        </p:spPr>
        <p:txBody>
          <a:bodyPr>
            <a:normAutofit/>
          </a:bodyPr>
          <a:lstStyle/>
          <a:p>
            <a:r>
              <a:rPr lang="en-US" sz="3600" b="1" dirty="0"/>
              <a:t>Unit Testing</a:t>
            </a: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2642955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a:t>13</a:t>
                      </a:r>
                      <a:endParaRPr lang="en-US" dirty="0"/>
                    </a:p>
                  </a:txBody>
                  <a:tcPr/>
                </a:tc>
                <a:tc>
                  <a:txBody>
                    <a:bodyPr/>
                    <a:lstStyle/>
                    <a:p>
                      <a:r>
                        <a:rPr lang="en-US" dirty="0"/>
                        <a:t>Week No:</a:t>
                      </a:r>
                    </a:p>
                  </a:txBody>
                  <a:tcPr/>
                </a:tc>
                <a:tc>
                  <a:txBody>
                    <a:bodyPr/>
                    <a:lstStyle/>
                    <a:p>
                      <a:r>
                        <a:rPr lang="en-US" dirty="0" smtClean="0"/>
                        <a:t>8</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Static Unit Testing </a:t>
            </a:r>
            <a:endParaRPr lang="en-US" dirty="0">
              <a:latin typeface="+mn-lt"/>
            </a:endParaRPr>
          </a:p>
        </p:txBody>
      </p:sp>
      <p:sp>
        <p:nvSpPr>
          <p:cNvPr id="4" name="Rectangle 3"/>
          <p:cNvSpPr/>
          <p:nvPr/>
        </p:nvSpPr>
        <p:spPr>
          <a:xfrm>
            <a:off x="235131" y="2139273"/>
            <a:ext cx="8712926" cy="377026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In </a:t>
            </a:r>
            <a:r>
              <a:rPr lang="en-US" sz="2800" b="1" dirty="0" smtClean="0">
                <a:solidFill>
                  <a:srgbClr val="FF0000"/>
                </a:solidFill>
              </a:rPr>
              <a:t>static</a:t>
            </a:r>
            <a:r>
              <a:rPr lang="en-US" sz="2800" dirty="0" smtClean="0">
                <a:solidFill>
                  <a:srgbClr val="FF0000"/>
                </a:solidFill>
              </a:rPr>
              <a:t> unit testing, </a:t>
            </a:r>
            <a:r>
              <a:rPr lang="en-US" sz="2800" b="1" dirty="0" smtClean="0">
                <a:solidFill>
                  <a:srgbClr val="FF0000"/>
                </a:solidFill>
              </a:rPr>
              <a:t>code</a:t>
            </a:r>
            <a:r>
              <a:rPr lang="en-US" sz="2800" dirty="0" smtClean="0">
                <a:solidFill>
                  <a:srgbClr val="FF0000"/>
                </a:solidFill>
              </a:rPr>
              <a:t> is </a:t>
            </a:r>
            <a:r>
              <a:rPr lang="en-US" sz="2800" b="1" dirty="0" smtClean="0">
                <a:solidFill>
                  <a:srgbClr val="FF0000"/>
                </a:solidFill>
              </a:rPr>
              <a:t>reviewed</a:t>
            </a:r>
            <a:r>
              <a:rPr lang="en-US" sz="2800" dirty="0" smtClean="0">
                <a:solidFill>
                  <a:srgbClr val="FF0000"/>
                </a:solidFill>
              </a:rPr>
              <a:t> by applying techniques:</a:t>
            </a:r>
          </a:p>
          <a:p>
            <a:pPr marL="731520" lvl="2" indent="-274320">
              <a:spcBef>
                <a:spcPts val="600"/>
              </a:spcBef>
              <a:buFont typeface="Wingdings" pitchFamily="2" charset="2"/>
              <a:buChar char="§"/>
            </a:pPr>
            <a:r>
              <a:rPr lang="en-US" sz="2400" b="1" u="sng" dirty="0" smtClean="0">
                <a:solidFill>
                  <a:srgbClr val="FF0000"/>
                </a:solidFill>
              </a:rPr>
              <a:t>Inspection:</a:t>
            </a:r>
            <a:r>
              <a:rPr lang="en-US" sz="2400" dirty="0" smtClean="0">
                <a:solidFill>
                  <a:srgbClr val="0000FF"/>
                </a:solidFill>
              </a:rPr>
              <a:t> </a:t>
            </a:r>
            <a:r>
              <a:rPr lang="en-US" sz="2400" dirty="0" smtClean="0"/>
              <a:t>It is a step by step </a:t>
            </a:r>
            <a:r>
              <a:rPr lang="en-US" sz="2400" u="sng" dirty="0" smtClean="0"/>
              <a:t>peer group </a:t>
            </a:r>
            <a:r>
              <a:rPr lang="en-US" sz="2400" b="1" dirty="0" smtClean="0"/>
              <a:t>review</a:t>
            </a:r>
            <a:r>
              <a:rPr lang="en-US" sz="2400" dirty="0" smtClean="0"/>
              <a:t> of a work product, with each step checked against pre-determined criteria. </a:t>
            </a:r>
            <a:r>
              <a:rPr lang="en-US" sz="2400" dirty="0" smtClean="0">
                <a:solidFill>
                  <a:srgbClr val="0000FF"/>
                </a:solidFill>
              </a:rPr>
              <a:t>Inspection is a formal review.</a:t>
            </a:r>
            <a:r>
              <a:rPr lang="en-US" sz="2400" dirty="0" smtClean="0">
                <a:solidFill>
                  <a:srgbClr val="0000FF"/>
                </a:solidFill>
                <a:sym typeface="Wingdings" pitchFamily="2" charset="2"/>
              </a:rPr>
              <a:t> </a:t>
            </a:r>
          </a:p>
          <a:p>
            <a:pPr marL="731520" lvl="2" indent="-274320">
              <a:spcBef>
                <a:spcPts val="600"/>
              </a:spcBef>
              <a:buFont typeface="Wingdings" pitchFamily="2" charset="2"/>
              <a:buChar char="§"/>
            </a:pPr>
            <a:endParaRPr lang="en-US" sz="2400" dirty="0" smtClean="0"/>
          </a:p>
          <a:p>
            <a:pPr marL="731520" lvl="2" indent="-274320">
              <a:spcBef>
                <a:spcPts val="600"/>
              </a:spcBef>
              <a:buFont typeface="Wingdings" pitchFamily="2" charset="2"/>
              <a:buChar char="§"/>
            </a:pPr>
            <a:r>
              <a:rPr lang="en-US" sz="2400" b="1" u="sng" dirty="0" smtClean="0">
                <a:solidFill>
                  <a:srgbClr val="FF0000"/>
                </a:solidFill>
              </a:rPr>
              <a:t>Walkthrough:</a:t>
            </a:r>
            <a:r>
              <a:rPr lang="en-US" sz="2400" dirty="0" smtClean="0">
                <a:solidFill>
                  <a:srgbClr val="0000FF"/>
                </a:solidFill>
              </a:rPr>
              <a:t> </a:t>
            </a:r>
            <a:r>
              <a:rPr lang="en-US" sz="2400" dirty="0" smtClean="0"/>
              <a:t>It is </a:t>
            </a:r>
            <a:r>
              <a:rPr lang="en-US" sz="2400" b="1" dirty="0" smtClean="0"/>
              <a:t>review</a:t>
            </a:r>
            <a:r>
              <a:rPr lang="en-US" sz="2400" dirty="0" smtClean="0"/>
              <a:t> where the author leads the team through a manual or simulated executed of the product using pre-defined scenarios.  </a:t>
            </a:r>
            <a:r>
              <a:rPr lang="en-US" sz="2400" dirty="0" smtClean="0">
                <a:solidFill>
                  <a:srgbClr val="0000FF"/>
                </a:solidFill>
              </a:rPr>
              <a:t>Walkthrough is an informal review.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Static Unit Testing </a:t>
            </a:r>
            <a:endParaRPr lang="en-US" dirty="0">
              <a:latin typeface="+mn-lt"/>
            </a:endParaRPr>
          </a:p>
        </p:txBody>
      </p:sp>
      <p:sp>
        <p:nvSpPr>
          <p:cNvPr id="4" name="Rectangle 3"/>
          <p:cNvSpPr/>
          <p:nvPr/>
        </p:nvSpPr>
        <p:spPr>
          <a:xfrm>
            <a:off x="290711" y="2067298"/>
            <a:ext cx="8500590" cy="4355038"/>
          </a:xfrm>
          <a:prstGeom prst="rect">
            <a:avLst/>
          </a:prstGeom>
        </p:spPr>
        <p:txBody>
          <a:bodyPr wrap="square">
            <a:spAutoFit/>
          </a:bodyPr>
          <a:lstStyle/>
          <a:p>
            <a:pPr marL="274320" indent="-274320">
              <a:spcBef>
                <a:spcPts val="600"/>
              </a:spcBef>
              <a:buFont typeface="Arial" pitchFamily="34" charset="0"/>
              <a:buChar char="•"/>
            </a:pPr>
            <a:r>
              <a:rPr lang="en-US" sz="2200" dirty="0" smtClean="0"/>
              <a:t>The idea here is to examine source code in detail in a systematic manner</a:t>
            </a:r>
          </a:p>
          <a:p>
            <a:pPr marL="274320" indent="-274320">
              <a:spcBef>
                <a:spcPts val="600"/>
              </a:spcBef>
              <a:buFont typeface="Arial" pitchFamily="34" charset="0"/>
              <a:buChar char="•"/>
            </a:pPr>
            <a:r>
              <a:rPr lang="en-US" sz="2200" dirty="0" smtClean="0">
                <a:solidFill>
                  <a:srgbClr val="FF0000"/>
                </a:solidFill>
              </a:rPr>
              <a:t>The </a:t>
            </a:r>
            <a:r>
              <a:rPr lang="en-US" sz="2200" b="1" dirty="0" smtClean="0">
                <a:solidFill>
                  <a:srgbClr val="FF0000"/>
                </a:solidFill>
              </a:rPr>
              <a:t>objective of code review </a:t>
            </a:r>
            <a:r>
              <a:rPr lang="en-US" sz="2200" dirty="0" smtClean="0">
                <a:solidFill>
                  <a:srgbClr val="FF0000"/>
                </a:solidFill>
              </a:rPr>
              <a:t>is to </a:t>
            </a:r>
            <a:r>
              <a:rPr lang="en-US" sz="2200" b="1" i="1" dirty="0" smtClean="0">
                <a:solidFill>
                  <a:srgbClr val="FF0000"/>
                </a:solidFill>
              </a:rPr>
              <a:t>review the code</a:t>
            </a:r>
            <a:r>
              <a:rPr lang="en-US" sz="2200" dirty="0" smtClean="0">
                <a:solidFill>
                  <a:srgbClr val="FF0000"/>
                </a:solidFill>
              </a:rPr>
              <a:t>, and </a:t>
            </a:r>
            <a:r>
              <a:rPr lang="en-US" sz="2200" b="1" i="1" dirty="0" smtClean="0">
                <a:solidFill>
                  <a:srgbClr val="FF0000"/>
                </a:solidFill>
              </a:rPr>
              <a:t>not to evaluate the author</a:t>
            </a:r>
            <a:r>
              <a:rPr lang="en-US" sz="2200" i="1" dirty="0" smtClean="0">
                <a:solidFill>
                  <a:srgbClr val="FF0000"/>
                </a:solidFill>
              </a:rPr>
              <a:t> </a:t>
            </a:r>
            <a:r>
              <a:rPr lang="en-US" sz="2200" dirty="0" smtClean="0">
                <a:solidFill>
                  <a:srgbClr val="FF0000"/>
                </a:solidFill>
              </a:rPr>
              <a:t>of the code</a:t>
            </a:r>
          </a:p>
          <a:p>
            <a:pPr marL="274320" indent="-274320">
              <a:spcBef>
                <a:spcPts val="600"/>
              </a:spcBef>
              <a:buFont typeface="Arial" pitchFamily="34" charset="0"/>
              <a:buChar char="•"/>
            </a:pPr>
            <a:r>
              <a:rPr lang="en-US" sz="2200" dirty="0" smtClean="0"/>
              <a:t>Code review must be planned and managed in a professional manner</a:t>
            </a:r>
          </a:p>
          <a:p>
            <a:pPr marL="274320" indent="-274320">
              <a:spcBef>
                <a:spcPts val="600"/>
              </a:spcBef>
              <a:buFont typeface="Arial" pitchFamily="34" charset="0"/>
              <a:buChar char="•"/>
            </a:pPr>
            <a:r>
              <a:rPr lang="en-US" sz="2200" dirty="0" smtClean="0"/>
              <a:t>The key to the success of code is to </a:t>
            </a:r>
            <a:r>
              <a:rPr lang="en-US" sz="2200" b="1" i="1" dirty="0" smtClean="0"/>
              <a:t>divide-and-conquer</a:t>
            </a:r>
          </a:p>
          <a:p>
            <a:pPr marL="731520" lvl="2" indent="-274320">
              <a:spcBef>
                <a:spcPts val="600"/>
              </a:spcBef>
              <a:buFont typeface="Arial" pitchFamily="34" charset="0"/>
              <a:buChar char="•"/>
            </a:pPr>
            <a:r>
              <a:rPr lang="en-US" sz="2200" dirty="0" smtClean="0">
                <a:solidFill>
                  <a:srgbClr val="0000FF"/>
                </a:solidFill>
              </a:rPr>
              <a:t>An examiner inspect small parts of the unit in isolation</a:t>
            </a:r>
          </a:p>
          <a:p>
            <a:pPr marL="1188720" lvl="4" indent="-274320">
              <a:spcBef>
                <a:spcPts val="600"/>
              </a:spcBef>
            </a:pPr>
            <a:r>
              <a:rPr lang="en-US" sz="2200" b="1" dirty="0" smtClean="0">
                <a:sym typeface="Symbol"/>
              </a:rPr>
              <a:t></a:t>
            </a:r>
            <a:r>
              <a:rPr lang="en-US" sz="2200" dirty="0" smtClean="0">
                <a:sym typeface="Symbol"/>
              </a:rPr>
              <a:t> </a:t>
            </a:r>
            <a:r>
              <a:rPr lang="en-US" sz="2200" dirty="0" smtClean="0"/>
              <a:t>Nothing is overlooked</a:t>
            </a:r>
          </a:p>
          <a:p>
            <a:pPr marL="1188720" lvl="4" indent="-274320">
              <a:spcBef>
                <a:spcPts val="600"/>
              </a:spcBef>
            </a:pPr>
            <a:r>
              <a:rPr lang="en-US" sz="2200" b="1" dirty="0" smtClean="0">
                <a:sym typeface="Symbol"/>
              </a:rPr>
              <a:t> </a:t>
            </a:r>
            <a:r>
              <a:rPr lang="en-US" sz="2200" dirty="0" smtClean="0"/>
              <a:t>Correctness of all examined parts of the module implies the correctness of the whole module  </a:t>
            </a:r>
          </a:p>
          <a:p>
            <a:pPr marL="274320" lvl="2" indent="-274320">
              <a:spcBef>
                <a:spcPts val="600"/>
              </a:spcBef>
            </a:pPr>
            <a:endParaRPr lang="en-US" sz="2200" dirty="0" smtClean="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6572"/>
            <a:ext cx="7808976" cy="1088136"/>
          </a:xfrm>
        </p:spPr>
        <p:txBody>
          <a:bodyPr>
            <a:normAutofit fontScale="90000"/>
          </a:bodyPr>
          <a:lstStyle/>
          <a:p>
            <a:r>
              <a:rPr lang="en-US" sz="4400" dirty="0" smtClean="0">
                <a:latin typeface="+mn-lt"/>
              </a:rPr>
              <a:t>Static Unit Testing </a:t>
            </a:r>
            <a:br>
              <a:rPr lang="en-US" sz="4400" dirty="0" smtClean="0">
                <a:latin typeface="+mn-lt"/>
              </a:rPr>
            </a:br>
            <a:r>
              <a:rPr lang="en-US" sz="4400" dirty="0" smtClean="0">
                <a:latin typeface="+mn-lt"/>
              </a:rPr>
              <a:t>(Formal Code Review) </a:t>
            </a:r>
            <a:endParaRPr lang="en-US" dirty="0">
              <a:latin typeface="+mn-lt"/>
            </a:endParaRPr>
          </a:p>
        </p:txBody>
      </p:sp>
      <p:sp>
        <p:nvSpPr>
          <p:cNvPr id="4" name="Rectangle 3"/>
          <p:cNvSpPr/>
          <p:nvPr/>
        </p:nvSpPr>
        <p:spPr>
          <a:xfrm>
            <a:off x="290711" y="2096099"/>
            <a:ext cx="8526716" cy="3431709"/>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rPr>
              <a:t>Step 1:</a:t>
            </a:r>
            <a:r>
              <a:rPr lang="en-US" sz="2400" dirty="0" smtClean="0">
                <a:solidFill>
                  <a:srgbClr val="FF0000"/>
                </a:solidFill>
              </a:rPr>
              <a:t> </a:t>
            </a:r>
            <a:r>
              <a:rPr lang="en-US" sz="2400" b="1" dirty="0" smtClean="0">
                <a:solidFill>
                  <a:srgbClr val="FF0000"/>
                </a:solidFill>
              </a:rPr>
              <a:t>Readiness –</a:t>
            </a:r>
            <a:r>
              <a:rPr lang="en-US" sz="2400" dirty="0" smtClean="0"/>
              <a:t>The </a:t>
            </a:r>
            <a:r>
              <a:rPr lang="en-US" sz="2400" b="1" i="1" dirty="0" smtClean="0">
                <a:solidFill>
                  <a:srgbClr val="0000FF"/>
                </a:solidFill>
              </a:rPr>
              <a:t>author</a:t>
            </a:r>
            <a:r>
              <a:rPr lang="en-US" sz="2400" dirty="0" smtClean="0"/>
              <a:t> of the unit ensures that the unit under test is ready for review. A unit is said to be ready if it satisfies the following  criteria –</a:t>
            </a:r>
            <a:endParaRPr lang="en-US" sz="2400" b="1" dirty="0" smtClean="0"/>
          </a:p>
          <a:p>
            <a:pPr marL="731520" lvl="4" indent="-274320">
              <a:spcBef>
                <a:spcPts val="600"/>
              </a:spcBef>
            </a:pPr>
            <a:r>
              <a:rPr lang="en-US" sz="2400" b="1" dirty="0" smtClean="0">
                <a:sym typeface="Symbol"/>
              </a:rPr>
              <a:t></a:t>
            </a:r>
            <a:r>
              <a:rPr lang="en-US" sz="2400" dirty="0" smtClean="0">
                <a:sym typeface="Symbol"/>
              </a:rPr>
              <a:t> </a:t>
            </a:r>
            <a:r>
              <a:rPr lang="en-US" sz="2400" dirty="0" smtClean="0"/>
              <a:t>Completeness</a:t>
            </a:r>
          </a:p>
          <a:p>
            <a:pPr marL="731520" lvl="4" indent="-274320">
              <a:spcBef>
                <a:spcPts val="600"/>
              </a:spcBef>
            </a:pPr>
            <a:r>
              <a:rPr lang="en-US" sz="2400" b="1" dirty="0" smtClean="0">
                <a:sym typeface="Symbol"/>
              </a:rPr>
              <a:t> </a:t>
            </a:r>
            <a:r>
              <a:rPr lang="en-US" sz="2400" dirty="0" smtClean="0"/>
              <a:t>Minimal functionality</a:t>
            </a:r>
          </a:p>
          <a:p>
            <a:pPr marL="731520" lvl="4" indent="-274320">
              <a:spcBef>
                <a:spcPts val="600"/>
              </a:spcBef>
            </a:pPr>
            <a:r>
              <a:rPr lang="en-US" sz="2400" b="1" dirty="0" smtClean="0">
                <a:sym typeface="Symbol"/>
              </a:rPr>
              <a:t> </a:t>
            </a:r>
            <a:r>
              <a:rPr lang="en-US" sz="2400" dirty="0" smtClean="0"/>
              <a:t>Readability</a:t>
            </a:r>
          </a:p>
          <a:p>
            <a:pPr marL="731520" lvl="4" indent="-274320">
              <a:spcBef>
                <a:spcPts val="600"/>
              </a:spcBef>
            </a:pPr>
            <a:r>
              <a:rPr lang="en-US" sz="2400" b="1" dirty="0" smtClean="0">
                <a:sym typeface="Symbol"/>
              </a:rPr>
              <a:t> </a:t>
            </a:r>
            <a:r>
              <a:rPr lang="en-US" sz="2400" dirty="0" smtClean="0"/>
              <a:t>Complexity</a:t>
            </a:r>
          </a:p>
          <a:p>
            <a:pPr marL="731520" lvl="4" indent="-274320">
              <a:spcBef>
                <a:spcPts val="600"/>
              </a:spcBef>
            </a:pPr>
            <a:r>
              <a:rPr lang="en-US" sz="2400" b="1" dirty="0" smtClean="0">
                <a:sym typeface="Symbol"/>
              </a:rPr>
              <a:t> </a:t>
            </a:r>
            <a:r>
              <a:rPr lang="en-US" sz="2400" dirty="0" smtClean="0"/>
              <a:t>Requirements and design documents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92698"/>
            <a:ext cx="7808976" cy="1088136"/>
          </a:xfrm>
        </p:spPr>
        <p:txBody>
          <a:bodyPr>
            <a:normAutofit fontScale="90000"/>
          </a:bodyPr>
          <a:lstStyle/>
          <a:p>
            <a:r>
              <a:rPr lang="en-US" sz="4000" dirty="0" smtClean="0">
                <a:latin typeface="+mn-lt"/>
              </a:rPr>
              <a:t>Static Unit Testing </a:t>
            </a:r>
            <a:br>
              <a:rPr lang="en-US" sz="4000" dirty="0" smtClean="0">
                <a:latin typeface="+mn-lt"/>
              </a:rPr>
            </a:br>
            <a:r>
              <a:rPr lang="en-US" sz="4000" dirty="0" smtClean="0">
                <a:latin typeface="+mn-lt"/>
              </a:rPr>
              <a:t>(Formal Code Review) </a:t>
            </a:r>
            <a:endParaRPr lang="en-US" dirty="0">
              <a:latin typeface="+mn-lt"/>
            </a:endParaRPr>
          </a:p>
        </p:txBody>
      </p:sp>
      <p:sp>
        <p:nvSpPr>
          <p:cNvPr id="4" name="Rectangle 3"/>
          <p:cNvSpPr/>
          <p:nvPr/>
        </p:nvSpPr>
        <p:spPr>
          <a:xfrm>
            <a:off x="303774" y="2177503"/>
            <a:ext cx="8539779" cy="2800767"/>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Step 2</a:t>
            </a:r>
            <a:r>
              <a:rPr lang="en-US" sz="2800" dirty="0" smtClean="0">
                <a:solidFill>
                  <a:srgbClr val="FF0000"/>
                </a:solidFill>
              </a:rPr>
              <a:t>: </a:t>
            </a:r>
            <a:r>
              <a:rPr lang="en-US" sz="2800" b="1" dirty="0" smtClean="0">
                <a:solidFill>
                  <a:srgbClr val="FF0000"/>
                </a:solidFill>
              </a:rPr>
              <a:t>Preparation –</a:t>
            </a:r>
            <a:r>
              <a:rPr lang="en-US" sz="2800" b="1" dirty="0" smtClean="0">
                <a:solidFill>
                  <a:srgbClr val="C00000"/>
                </a:solidFill>
              </a:rPr>
              <a:t> </a:t>
            </a:r>
            <a:r>
              <a:rPr lang="en-US" sz="2800" dirty="0" smtClean="0"/>
              <a:t>Each </a:t>
            </a:r>
            <a:r>
              <a:rPr lang="en-US" sz="2800" b="1" i="1" dirty="0" smtClean="0">
                <a:solidFill>
                  <a:srgbClr val="0000FF"/>
                </a:solidFill>
              </a:rPr>
              <a:t>reviewer</a:t>
            </a:r>
            <a:r>
              <a:rPr lang="en-US" sz="2800" dirty="0" smtClean="0"/>
              <a:t> develops the following:</a:t>
            </a:r>
          </a:p>
          <a:p>
            <a:pPr marL="731520" lvl="2" indent="-274320">
              <a:spcBef>
                <a:spcPts val="600"/>
              </a:spcBef>
            </a:pPr>
            <a:r>
              <a:rPr lang="en-US" sz="2400" b="1" dirty="0" smtClean="0">
                <a:sym typeface="Symbol"/>
              </a:rPr>
              <a:t></a:t>
            </a:r>
            <a:r>
              <a:rPr lang="en-US" sz="2400" dirty="0" smtClean="0">
                <a:sym typeface="Symbol"/>
              </a:rPr>
              <a:t> </a:t>
            </a:r>
            <a:r>
              <a:rPr lang="en-US" sz="2400" dirty="0" smtClean="0"/>
              <a:t>List of questions</a:t>
            </a:r>
          </a:p>
          <a:p>
            <a:pPr marL="731520" lvl="2" indent="-274320">
              <a:spcBef>
                <a:spcPts val="600"/>
              </a:spcBef>
            </a:pPr>
            <a:r>
              <a:rPr lang="en-US" sz="2400" b="1" dirty="0" smtClean="0">
                <a:sym typeface="Symbol"/>
              </a:rPr>
              <a:t> </a:t>
            </a:r>
            <a:r>
              <a:rPr lang="en-US" sz="2400" dirty="0" smtClean="0"/>
              <a:t>Potential Change Request (CR)</a:t>
            </a:r>
          </a:p>
          <a:p>
            <a:pPr marL="731520" lvl="2" indent="-274320">
              <a:spcBef>
                <a:spcPts val="600"/>
              </a:spcBef>
            </a:pPr>
            <a:r>
              <a:rPr lang="en-US" sz="2400" b="1" dirty="0" smtClean="0">
                <a:sym typeface="Symbol"/>
              </a:rPr>
              <a:t> </a:t>
            </a:r>
            <a:r>
              <a:rPr lang="en-US" sz="2400" dirty="0" smtClean="0"/>
              <a:t>Suggested improvement opportunities </a:t>
            </a:r>
          </a:p>
          <a:p>
            <a:pPr marL="274320" indent="-274320">
              <a:spcBef>
                <a:spcPts val="600"/>
              </a:spcBef>
            </a:pPr>
            <a:endParaRPr lang="en-US"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5761"/>
            <a:ext cx="7808976" cy="1088136"/>
          </a:xfrm>
        </p:spPr>
        <p:txBody>
          <a:bodyPr>
            <a:normAutofit fontScale="90000"/>
          </a:bodyPr>
          <a:lstStyle/>
          <a:p>
            <a:r>
              <a:rPr lang="en-US" sz="4400" dirty="0" smtClean="0">
                <a:latin typeface="+mn-lt"/>
              </a:rPr>
              <a:t>Static Unit Testing </a:t>
            </a:r>
            <a:br>
              <a:rPr lang="en-US" sz="4400" dirty="0" smtClean="0">
                <a:latin typeface="+mn-lt"/>
              </a:rPr>
            </a:br>
            <a:r>
              <a:rPr lang="en-US" sz="4400" dirty="0" smtClean="0">
                <a:latin typeface="+mn-lt"/>
              </a:rPr>
              <a:t>(Formal Code Review) </a:t>
            </a:r>
            <a:endParaRPr lang="en-US" dirty="0">
              <a:latin typeface="+mn-lt"/>
            </a:endParaRPr>
          </a:p>
        </p:txBody>
      </p:sp>
      <p:sp>
        <p:nvSpPr>
          <p:cNvPr id="4" name="Rectangle 3"/>
          <p:cNvSpPr/>
          <p:nvPr/>
        </p:nvSpPr>
        <p:spPr>
          <a:xfrm>
            <a:off x="235131" y="2163007"/>
            <a:ext cx="8634549" cy="3493264"/>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Step 3</a:t>
            </a:r>
            <a:r>
              <a:rPr lang="en-US" sz="2800" dirty="0" smtClean="0">
                <a:solidFill>
                  <a:srgbClr val="FF0000"/>
                </a:solidFill>
              </a:rPr>
              <a:t>: </a:t>
            </a:r>
            <a:r>
              <a:rPr lang="en-US" sz="2800" b="1" dirty="0" smtClean="0">
                <a:solidFill>
                  <a:srgbClr val="FF0000"/>
                </a:solidFill>
              </a:rPr>
              <a:t>Examination –</a:t>
            </a:r>
            <a:r>
              <a:rPr lang="en-US" sz="2800" b="1" dirty="0" smtClean="0">
                <a:solidFill>
                  <a:srgbClr val="C00000"/>
                </a:solidFill>
              </a:rPr>
              <a:t> </a:t>
            </a:r>
            <a:r>
              <a:rPr lang="en-US" sz="2800" dirty="0" smtClean="0"/>
              <a:t>the examination process consists of the following:</a:t>
            </a:r>
          </a:p>
          <a:p>
            <a:pPr marL="731520" lvl="2" indent="-274320">
              <a:spcBef>
                <a:spcPts val="600"/>
              </a:spcBef>
            </a:pPr>
            <a:r>
              <a:rPr lang="en-US" sz="2800" dirty="0" smtClean="0">
                <a:sym typeface="Symbol"/>
              </a:rPr>
              <a:t></a:t>
            </a:r>
            <a:r>
              <a:rPr lang="en-US" sz="2800" b="1" dirty="0" smtClean="0">
                <a:sym typeface="Symbol"/>
              </a:rPr>
              <a:t> </a:t>
            </a:r>
            <a:r>
              <a:rPr lang="en-US" sz="2800" dirty="0" smtClean="0"/>
              <a:t>The </a:t>
            </a:r>
            <a:r>
              <a:rPr lang="en-US" sz="2800" b="1" i="1" dirty="0" smtClean="0">
                <a:solidFill>
                  <a:srgbClr val="0000FF"/>
                </a:solidFill>
              </a:rPr>
              <a:t>author</a:t>
            </a:r>
            <a:r>
              <a:rPr lang="en-US" sz="2800" dirty="0" smtClean="0"/>
              <a:t> makes a presentation</a:t>
            </a:r>
          </a:p>
          <a:p>
            <a:pPr marL="731520" lvl="2" indent="-274320">
              <a:spcBef>
                <a:spcPts val="600"/>
              </a:spcBef>
            </a:pPr>
            <a:r>
              <a:rPr lang="en-US" sz="2800" dirty="0" smtClean="0">
                <a:sym typeface="Symbol"/>
              </a:rPr>
              <a:t></a:t>
            </a:r>
            <a:r>
              <a:rPr lang="en-US" sz="2800" dirty="0" smtClean="0"/>
              <a:t> The </a:t>
            </a:r>
            <a:r>
              <a:rPr lang="en-US" sz="2800" b="1" i="1" dirty="0" smtClean="0">
                <a:solidFill>
                  <a:srgbClr val="0000FF"/>
                </a:solidFill>
              </a:rPr>
              <a:t>presenter</a:t>
            </a:r>
            <a:r>
              <a:rPr lang="en-US" sz="2800" dirty="0" smtClean="0"/>
              <a:t> reads the code</a:t>
            </a:r>
          </a:p>
          <a:p>
            <a:pPr marL="731520" lvl="2" indent="-274320">
              <a:spcBef>
                <a:spcPts val="600"/>
              </a:spcBef>
            </a:pPr>
            <a:r>
              <a:rPr lang="en-US" sz="2800" dirty="0" smtClean="0">
                <a:sym typeface="Symbol"/>
              </a:rPr>
              <a:t></a:t>
            </a:r>
            <a:r>
              <a:rPr lang="en-US" sz="2800" dirty="0" smtClean="0"/>
              <a:t> The </a:t>
            </a:r>
            <a:r>
              <a:rPr lang="en-US" sz="2800" b="1" i="1" dirty="0" smtClean="0">
                <a:solidFill>
                  <a:srgbClr val="0000FF"/>
                </a:solidFill>
              </a:rPr>
              <a:t>record</a:t>
            </a:r>
            <a:r>
              <a:rPr lang="en-US" sz="2800" dirty="0" smtClean="0">
                <a:solidFill>
                  <a:srgbClr val="0000FF"/>
                </a:solidFill>
              </a:rPr>
              <a:t> </a:t>
            </a:r>
            <a:r>
              <a:rPr lang="en-US" sz="2800" b="1" i="1" dirty="0" smtClean="0">
                <a:solidFill>
                  <a:srgbClr val="0000FF"/>
                </a:solidFill>
              </a:rPr>
              <a:t>keeper</a:t>
            </a:r>
            <a:r>
              <a:rPr lang="en-US" sz="2800" dirty="0" smtClean="0">
                <a:solidFill>
                  <a:srgbClr val="0000FF"/>
                </a:solidFill>
              </a:rPr>
              <a:t> </a:t>
            </a:r>
            <a:r>
              <a:rPr lang="en-US" sz="2800" dirty="0" smtClean="0"/>
              <a:t>documents the CR</a:t>
            </a:r>
          </a:p>
          <a:p>
            <a:pPr marL="731520" lvl="2" indent="-274320">
              <a:spcBef>
                <a:spcPts val="600"/>
              </a:spcBef>
            </a:pPr>
            <a:r>
              <a:rPr lang="en-US" sz="2800" dirty="0" smtClean="0">
                <a:sym typeface="Symbol"/>
              </a:rPr>
              <a:t></a:t>
            </a:r>
            <a:r>
              <a:rPr lang="en-US" sz="2800" dirty="0" smtClean="0"/>
              <a:t> </a:t>
            </a:r>
            <a:r>
              <a:rPr lang="en-US" sz="2800" b="1" i="1" dirty="0" smtClean="0">
                <a:solidFill>
                  <a:srgbClr val="0000FF"/>
                </a:solidFill>
              </a:rPr>
              <a:t>Moderator</a:t>
            </a:r>
            <a:r>
              <a:rPr lang="en-US" sz="2800" dirty="0" smtClean="0"/>
              <a:t> ensures the </a:t>
            </a:r>
            <a:r>
              <a:rPr lang="en-US" sz="2800" b="1" dirty="0" smtClean="0"/>
              <a:t>review</a:t>
            </a:r>
            <a:r>
              <a:rPr lang="en-US" sz="2800" dirty="0" smtClean="0"/>
              <a:t> is on track</a:t>
            </a:r>
            <a:endParaRPr lang="en-US" sz="2800" b="1" dirty="0" smtClean="0"/>
          </a:p>
          <a:p>
            <a:pPr marL="274320" indent="-274320">
              <a:spcBef>
                <a:spcPts val="600"/>
              </a:spcBef>
            </a:pPr>
            <a:endParaRPr lang="en-US"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0446"/>
            <a:ext cx="7808976" cy="1088136"/>
          </a:xfrm>
        </p:spPr>
        <p:txBody>
          <a:bodyPr>
            <a:normAutofit fontScale="90000"/>
          </a:bodyPr>
          <a:lstStyle/>
          <a:p>
            <a:r>
              <a:rPr lang="en-US" sz="4000" dirty="0" smtClean="0">
                <a:latin typeface="+mn-lt"/>
              </a:rPr>
              <a:t>Static Unit Testing </a:t>
            </a:r>
            <a:br>
              <a:rPr lang="en-US" sz="4000" dirty="0" smtClean="0">
                <a:latin typeface="+mn-lt"/>
              </a:rPr>
            </a:br>
            <a:r>
              <a:rPr lang="en-US" sz="4000" dirty="0" smtClean="0">
                <a:latin typeface="+mn-lt"/>
              </a:rPr>
              <a:t>(Formal Code Review) </a:t>
            </a:r>
            <a:endParaRPr lang="en-US" dirty="0">
              <a:latin typeface="+mn-lt"/>
            </a:endParaRPr>
          </a:p>
        </p:txBody>
      </p:sp>
      <p:sp>
        <p:nvSpPr>
          <p:cNvPr id="4" name="Rectangle 3"/>
          <p:cNvSpPr/>
          <p:nvPr/>
        </p:nvSpPr>
        <p:spPr>
          <a:xfrm>
            <a:off x="421341" y="2168392"/>
            <a:ext cx="8383025" cy="3231654"/>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 </a:t>
            </a:r>
            <a:r>
              <a:rPr lang="en-US" sz="2800" b="1" dirty="0" smtClean="0">
                <a:solidFill>
                  <a:srgbClr val="FF0000"/>
                </a:solidFill>
              </a:rPr>
              <a:t>Step 4:</a:t>
            </a:r>
            <a:r>
              <a:rPr lang="en-US" sz="2800" dirty="0" smtClean="0">
                <a:solidFill>
                  <a:srgbClr val="FF0000"/>
                </a:solidFill>
              </a:rPr>
              <a:t> </a:t>
            </a:r>
            <a:r>
              <a:rPr lang="en-US" sz="2800" b="1" dirty="0" smtClean="0">
                <a:solidFill>
                  <a:srgbClr val="FF0000"/>
                </a:solidFill>
              </a:rPr>
              <a:t>Re-work –</a:t>
            </a:r>
            <a:r>
              <a:rPr lang="en-US" sz="2800" b="1" dirty="0" smtClean="0">
                <a:solidFill>
                  <a:srgbClr val="C00000"/>
                </a:solidFill>
              </a:rPr>
              <a:t> </a:t>
            </a:r>
            <a:r>
              <a:rPr lang="en-US" sz="2800" dirty="0" smtClean="0"/>
              <a:t>At the end of the meeting, the </a:t>
            </a:r>
            <a:r>
              <a:rPr lang="en-US" sz="2800" b="1" i="1" dirty="0" smtClean="0">
                <a:solidFill>
                  <a:srgbClr val="0000FF"/>
                </a:solidFill>
              </a:rPr>
              <a:t>record</a:t>
            </a:r>
            <a:r>
              <a:rPr lang="en-US" sz="2800" dirty="0" smtClean="0"/>
              <a:t> </a:t>
            </a:r>
            <a:r>
              <a:rPr lang="en-US" sz="2800" b="1" i="1" dirty="0" smtClean="0">
                <a:solidFill>
                  <a:srgbClr val="0000FF"/>
                </a:solidFill>
              </a:rPr>
              <a:t>keeper</a:t>
            </a:r>
            <a:r>
              <a:rPr lang="en-US" sz="2800" dirty="0" smtClean="0"/>
              <a:t> produces a summary of the meeting that includes the following information:</a:t>
            </a:r>
          </a:p>
          <a:p>
            <a:pPr marL="731520" lvl="2" indent="-274320">
              <a:spcBef>
                <a:spcPts val="600"/>
              </a:spcBef>
            </a:pPr>
            <a:r>
              <a:rPr lang="en-US" sz="2400" b="1" dirty="0" smtClean="0">
                <a:sym typeface="Symbol"/>
              </a:rPr>
              <a:t></a:t>
            </a:r>
            <a:r>
              <a:rPr lang="en-US" sz="2400" dirty="0" smtClean="0">
                <a:sym typeface="Symbol"/>
              </a:rPr>
              <a:t> </a:t>
            </a:r>
            <a:r>
              <a:rPr lang="en-US" sz="2400" dirty="0" smtClean="0"/>
              <a:t>Make the list of all the CRs</a:t>
            </a:r>
          </a:p>
          <a:p>
            <a:pPr marL="731520" lvl="2" indent="-274320">
              <a:spcBef>
                <a:spcPts val="600"/>
              </a:spcBef>
            </a:pPr>
            <a:r>
              <a:rPr lang="en-US" sz="2400" b="1" dirty="0" smtClean="0">
                <a:sym typeface="Symbol"/>
              </a:rPr>
              <a:t></a:t>
            </a:r>
            <a:r>
              <a:rPr lang="en-US" sz="2400" dirty="0" smtClean="0"/>
              <a:t> Make a list of improvements</a:t>
            </a:r>
          </a:p>
          <a:p>
            <a:pPr marL="731520" lvl="2" indent="-274320">
              <a:spcBef>
                <a:spcPts val="600"/>
              </a:spcBef>
            </a:pPr>
            <a:r>
              <a:rPr lang="en-US" sz="2400" b="1" dirty="0" smtClean="0">
                <a:sym typeface="Symbol"/>
              </a:rPr>
              <a:t> </a:t>
            </a:r>
            <a:r>
              <a:rPr lang="en-US" sz="2400" dirty="0" smtClean="0"/>
              <a:t>Record the minutes of the meeting (optional)</a:t>
            </a:r>
          </a:p>
          <a:p>
            <a:pPr marL="731520" lvl="2" indent="-274320">
              <a:spcBef>
                <a:spcPts val="600"/>
              </a:spcBef>
            </a:pPr>
            <a:r>
              <a:rPr lang="en-US" sz="2400" b="1" dirty="0" smtClean="0">
                <a:sym typeface="Symbol"/>
              </a:rPr>
              <a:t> </a:t>
            </a:r>
            <a:r>
              <a:rPr lang="en-US" sz="2400" dirty="0" smtClean="0"/>
              <a:t>Author works on the CRs to fix the issue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6572"/>
            <a:ext cx="7808976" cy="1088136"/>
          </a:xfrm>
        </p:spPr>
        <p:txBody>
          <a:bodyPr>
            <a:normAutofit fontScale="90000"/>
          </a:bodyPr>
          <a:lstStyle/>
          <a:p>
            <a:r>
              <a:rPr lang="en-US" sz="4400" dirty="0" smtClean="0">
                <a:latin typeface="+mn-lt"/>
              </a:rPr>
              <a:t>Static Unit Testing </a:t>
            </a:r>
            <a:br>
              <a:rPr lang="en-US" sz="4400" dirty="0" smtClean="0">
                <a:latin typeface="+mn-lt"/>
              </a:rPr>
            </a:br>
            <a:r>
              <a:rPr lang="en-US" sz="4400" dirty="0" smtClean="0">
                <a:latin typeface="+mn-lt"/>
              </a:rPr>
              <a:t>(Formal Code Review) </a:t>
            </a:r>
            <a:endParaRPr lang="en-US" dirty="0">
              <a:latin typeface="+mn-lt"/>
            </a:endParaRPr>
          </a:p>
        </p:txBody>
      </p:sp>
      <p:sp>
        <p:nvSpPr>
          <p:cNvPr id="4" name="Content Placeholder 2"/>
          <p:cNvSpPr txBox="1">
            <a:spLocks/>
          </p:cNvSpPr>
          <p:nvPr/>
        </p:nvSpPr>
        <p:spPr>
          <a:xfrm>
            <a:off x="457200" y="2246811"/>
            <a:ext cx="4038600" cy="3879352"/>
          </a:xfrm>
          <a:prstGeom prst="rect">
            <a:avLst/>
          </a:prstGeom>
        </p:spPr>
        <p:txBody>
          <a:bodyPr vert="horz" lIns="91440" tIns="45720" rIns="91440" bIns="45720" rtlCol="0">
            <a:normAutofit/>
          </a:bodyPr>
          <a:lstStyle/>
          <a:p>
            <a:pPr marL="274320" marR="0" lvl="0" indent="-274320" defTabSz="914400" rtl="0" eaLnBrk="1" fontAlgn="auto" latinLnBrk="0" hangingPunct="1">
              <a:lnSpc>
                <a:spcPct val="100000"/>
              </a:lnSpc>
              <a:spcBef>
                <a:spcPts val="600"/>
              </a:spcBef>
              <a:spcAft>
                <a:spcPts val="0"/>
              </a:spcAft>
              <a:buClr>
                <a:srgbClr val="FF0000"/>
              </a:buClr>
              <a:buSzPct val="90000"/>
              <a:buFont typeface="Arial" pitchFamily="34" charset="0"/>
              <a:buChar char="•"/>
              <a:tabLst/>
              <a:defRPr/>
            </a:pPr>
            <a:r>
              <a:rPr kumimoji="0" lang="en-US" sz="2400" b="1" i="0" u="none" strike="noStrike" kern="1200" cap="none" spc="0" normalizeH="0" baseline="0" noProof="0" dirty="0" smtClean="0">
                <a:ln>
                  <a:noFill/>
                </a:ln>
                <a:solidFill>
                  <a:srgbClr val="FF0000"/>
                </a:solidFill>
                <a:effectLst/>
                <a:uLnTx/>
                <a:uFillTx/>
                <a:latin typeface="+mn-lt"/>
                <a:ea typeface="+mn-ea"/>
                <a:cs typeface="+mn-cs"/>
              </a:rPr>
              <a:t>Step 5:</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 </a:t>
            </a:r>
            <a:r>
              <a:rPr kumimoji="0" lang="en-US" sz="2400" b="1" i="0" u="none" strike="noStrike" kern="1200" cap="none" spc="0" normalizeH="0" baseline="0" noProof="0" dirty="0" smtClean="0">
                <a:ln>
                  <a:noFill/>
                </a:ln>
                <a:solidFill>
                  <a:srgbClr val="FF0000"/>
                </a:solidFill>
                <a:effectLst/>
                <a:uLnTx/>
                <a:uFillTx/>
                <a:latin typeface="+mn-lt"/>
                <a:ea typeface="+mn-ea"/>
                <a:cs typeface="+mn-cs"/>
              </a:rPr>
              <a:t>Validation</a:t>
            </a:r>
          </a:p>
          <a:p>
            <a:pPr marL="274320" marR="0" lvl="1" indent="-274320" defTabSz="914400" rtl="0" eaLnBrk="1" fontAlgn="auto" latinLnBrk="0" hangingPunct="1">
              <a:lnSpc>
                <a:spcPct val="100000"/>
              </a:lnSpc>
              <a:spcBef>
                <a:spcPts val="600"/>
              </a:spcBef>
              <a:spcAft>
                <a:spcPts val="0"/>
              </a:spcAft>
              <a:buClr>
                <a:schemeClr val="tx1">
                  <a:lumMod val="75000"/>
                  <a:lumOff val="25000"/>
                </a:schemeClr>
              </a:buClr>
              <a:buSzPct val="90000"/>
              <a:tabLst/>
              <a:defRPr/>
            </a:pPr>
            <a:r>
              <a:rPr kumimoji="0" lang="en-US" sz="2200" b="0" i="0" u="none" strike="noStrike" kern="1200" cap="none" spc="0" normalizeH="0" baseline="0" noProof="0" dirty="0" smtClean="0">
                <a:ln>
                  <a:noFill/>
                </a:ln>
                <a:effectLst/>
                <a:uLnTx/>
                <a:uFillTx/>
                <a:latin typeface="+mn-lt"/>
                <a:ea typeface="+mn-ea"/>
                <a:cs typeface="+mn-cs"/>
              </a:rPr>
              <a:t>	</a:t>
            </a:r>
            <a:r>
              <a:rPr kumimoji="0" lang="en-US" sz="2200" b="1" i="0" u="none" strike="noStrike" kern="1200" cap="none" spc="0" normalizeH="0" baseline="0" noProof="0" dirty="0" smtClean="0">
                <a:ln>
                  <a:noFill/>
                </a:ln>
                <a:effectLst/>
                <a:uLnTx/>
                <a:uFillTx/>
                <a:latin typeface="+mn-lt"/>
                <a:ea typeface="+mn-ea"/>
                <a:cs typeface="+mn-cs"/>
                <a:sym typeface="Symbol"/>
              </a:rPr>
              <a:t></a:t>
            </a:r>
            <a:r>
              <a:rPr kumimoji="0" lang="en-US" sz="2200" b="0" i="0" u="none" strike="noStrike" kern="1200" cap="none" spc="0" normalizeH="0" baseline="0" noProof="0" dirty="0" smtClean="0">
                <a:ln>
                  <a:noFill/>
                </a:ln>
                <a:effectLst/>
                <a:uLnTx/>
                <a:uFillTx/>
                <a:latin typeface="+mn-lt"/>
                <a:ea typeface="+mn-ea"/>
                <a:cs typeface="+mn-cs"/>
                <a:sym typeface="Symbol"/>
              </a:rPr>
              <a:t> </a:t>
            </a:r>
            <a:r>
              <a:rPr kumimoji="0" lang="en-US" sz="2200" b="0" i="0" u="none" strike="noStrike" kern="1200" cap="none" spc="0" normalizeH="0" baseline="0" noProof="0" dirty="0" smtClean="0">
                <a:ln>
                  <a:noFill/>
                </a:ln>
                <a:effectLst/>
                <a:uLnTx/>
                <a:uFillTx/>
                <a:latin typeface="+mn-lt"/>
                <a:ea typeface="+mn-ea"/>
                <a:cs typeface="+mn-cs"/>
              </a:rPr>
              <a:t>CRs are independently validated</a:t>
            </a:r>
          </a:p>
          <a:p>
            <a:pPr marL="274320" marR="0" lvl="0" indent="-274320" defTabSz="914400" rtl="0" eaLnBrk="1" fontAlgn="auto" latinLnBrk="0" hangingPunct="1">
              <a:lnSpc>
                <a:spcPct val="100000"/>
              </a:lnSpc>
              <a:spcBef>
                <a:spcPts val="600"/>
              </a:spcBef>
              <a:spcAft>
                <a:spcPts val="0"/>
              </a:spcAft>
              <a:buClr>
                <a:schemeClr val="bg1">
                  <a:lumMod val="65000"/>
                </a:schemeClr>
              </a:buClr>
              <a:buSzPct val="90000"/>
              <a:buFont typeface="Arial" pitchFamily="34" charset="0"/>
              <a:buChar char="•"/>
              <a:tabLst/>
              <a:defRPr/>
            </a:pPr>
            <a:endParaRPr kumimoji="0" lang="en-US" sz="2400" b="1" i="0" u="none" strike="noStrike" kern="1200" cap="none" spc="0" normalizeH="0" baseline="0" noProof="0" dirty="0" smtClean="0">
              <a:ln>
                <a:noFill/>
              </a:ln>
              <a:solidFill>
                <a:srgbClr val="FF0000"/>
              </a:solidFill>
              <a:effectLst/>
              <a:uLnTx/>
              <a:uFillTx/>
              <a:latin typeface="+mn-lt"/>
              <a:ea typeface="+mn-ea"/>
              <a:cs typeface="+mn-cs"/>
            </a:endParaRPr>
          </a:p>
          <a:p>
            <a:pPr marL="274320" marR="0" lvl="0" indent="-274320" defTabSz="914400" rtl="0" eaLnBrk="1" fontAlgn="auto" latinLnBrk="0" hangingPunct="1">
              <a:lnSpc>
                <a:spcPct val="100000"/>
              </a:lnSpc>
              <a:spcBef>
                <a:spcPts val="600"/>
              </a:spcBef>
              <a:spcAft>
                <a:spcPts val="0"/>
              </a:spcAft>
              <a:buClr>
                <a:srgbClr val="FF0000"/>
              </a:buClr>
              <a:buSzPct val="90000"/>
              <a:buFont typeface="Arial" pitchFamily="34" charset="0"/>
              <a:buChar char="•"/>
              <a:tabLst/>
              <a:defRPr/>
            </a:pPr>
            <a:r>
              <a:rPr kumimoji="0" lang="en-US" sz="2400" b="1" i="0" u="none" strike="noStrike" kern="1200" cap="none" spc="0" normalizeH="0" baseline="0" noProof="0" dirty="0" smtClean="0">
                <a:ln>
                  <a:noFill/>
                </a:ln>
                <a:solidFill>
                  <a:srgbClr val="FF0000"/>
                </a:solidFill>
                <a:effectLst/>
                <a:uLnTx/>
                <a:uFillTx/>
                <a:latin typeface="+mn-lt"/>
                <a:ea typeface="+mn-ea"/>
                <a:cs typeface="+mn-cs"/>
              </a:rPr>
              <a:t>Step 6</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 </a:t>
            </a:r>
            <a:r>
              <a:rPr kumimoji="0" lang="en-US" sz="2400" b="1" i="0" u="none" strike="noStrike" kern="1200" cap="none" spc="0" normalizeH="0" baseline="0" noProof="0" dirty="0" smtClean="0">
                <a:ln>
                  <a:noFill/>
                </a:ln>
                <a:solidFill>
                  <a:srgbClr val="FF0000"/>
                </a:solidFill>
                <a:effectLst/>
                <a:uLnTx/>
                <a:uFillTx/>
                <a:latin typeface="+mn-lt"/>
                <a:ea typeface="+mn-ea"/>
                <a:cs typeface="+mn-cs"/>
              </a:rPr>
              <a:t>Exit</a:t>
            </a:r>
          </a:p>
          <a:p>
            <a:pPr marL="274320" lvl="1" indent="-274320">
              <a:spcBef>
                <a:spcPts val="600"/>
              </a:spcBef>
              <a:buClr>
                <a:schemeClr val="tx1">
                  <a:lumMod val="75000"/>
                  <a:lumOff val="25000"/>
                </a:schemeClr>
              </a:buClr>
              <a:buSzPct val="90000"/>
            </a:pPr>
            <a:r>
              <a:rPr lang="en-US" sz="2200" b="1" dirty="0" smtClean="0">
                <a:solidFill>
                  <a:schemeClr val="tx1">
                    <a:tint val="75000"/>
                  </a:schemeClr>
                </a:solidFill>
              </a:rPr>
              <a:t>	</a:t>
            </a:r>
            <a:r>
              <a:rPr lang="en-US" sz="2200" b="1" dirty="0" smtClean="0">
                <a:sym typeface="Symbol"/>
              </a:rPr>
              <a:t>  </a:t>
            </a:r>
            <a:r>
              <a:rPr kumimoji="0" lang="en-US" sz="2200" b="0" i="0" u="none" strike="noStrike" kern="1200" cap="none" spc="0" normalizeH="0" baseline="0" noProof="0" dirty="0" smtClean="0">
                <a:ln>
                  <a:noFill/>
                </a:ln>
                <a:effectLst/>
                <a:uLnTx/>
                <a:uFillTx/>
                <a:latin typeface="+mn-lt"/>
                <a:ea typeface="+mn-ea"/>
                <a:cs typeface="+mn-cs"/>
              </a:rPr>
              <a:t>A summary report of the meeting minutes is distributed </a:t>
            </a:r>
          </a:p>
          <a:p>
            <a:pPr marL="274320" marR="0" lvl="0" indent="-274320" defTabSz="914400" rtl="0" eaLnBrk="1" fontAlgn="auto" latinLnBrk="0" hangingPunct="1">
              <a:lnSpc>
                <a:spcPct val="100000"/>
              </a:lnSpc>
              <a:spcBef>
                <a:spcPts val="600"/>
              </a:spcBef>
              <a:spcAft>
                <a:spcPts val="0"/>
              </a:spcAft>
              <a:buClr>
                <a:schemeClr val="bg1">
                  <a:lumMod val="65000"/>
                </a:schemeClr>
              </a:buClr>
              <a:buSzPct val="90000"/>
              <a:tabLst/>
              <a:defRPr/>
            </a:pP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5" name="Content Placeholder 3"/>
          <p:cNvSpPr txBox="1">
            <a:spLocks/>
          </p:cNvSpPr>
          <p:nvPr/>
        </p:nvSpPr>
        <p:spPr>
          <a:xfrm>
            <a:off x="4600304" y="2246811"/>
            <a:ext cx="4295503" cy="387935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SzPct val="90000"/>
              <a:buFont typeface="Arial" pitchFamily="34" charset="0"/>
              <a:buChar char="•"/>
              <a:tabLst/>
              <a:defRPr/>
            </a:pPr>
            <a:r>
              <a:rPr kumimoji="0" lang="en-US" sz="2000" b="0" i="0" u="none" strike="noStrike" kern="1200" cap="none" spc="0" normalizeH="0" baseline="0" noProof="0" dirty="0" smtClean="0">
                <a:ln>
                  <a:noFill/>
                </a:ln>
                <a:solidFill>
                  <a:srgbClr val="0000FF"/>
                </a:solidFill>
                <a:effectLst/>
                <a:uLnTx/>
                <a:uFillTx/>
                <a:latin typeface="+mn-lt"/>
                <a:ea typeface="+mn-ea"/>
                <a:cs typeface="+mn-cs"/>
              </a:rPr>
              <a:t>A </a:t>
            </a:r>
            <a:r>
              <a:rPr kumimoji="0" lang="en-US" sz="2000" b="1" i="0" u="none" strike="noStrike" kern="1200" cap="none" spc="0" normalizeH="0" baseline="0" noProof="0" dirty="0" smtClean="0">
                <a:ln>
                  <a:noFill/>
                </a:ln>
                <a:solidFill>
                  <a:srgbClr val="0000FF"/>
                </a:solidFill>
                <a:effectLst/>
                <a:uLnTx/>
                <a:uFillTx/>
                <a:latin typeface="+mn-lt"/>
                <a:ea typeface="+mn-ea"/>
                <a:cs typeface="+mn-cs"/>
              </a:rPr>
              <a:t>Change Request (CR)</a:t>
            </a:r>
            <a:r>
              <a:rPr kumimoji="0" lang="en-US" sz="2000" b="0" i="0" u="none" strike="noStrike" kern="1200" cap="none" spc="0" normalizeH="0" baseline="0" noProof="0" dirty="0" smtClean="0">
                <a:ln>
                  <a:noFill/>
                </a:ln>
                <a:solidFill>
                  <a:srgbClr val="0000FF"/>
                </a:solidFill>
                <a:effectLst/>
                <a:uLnTx/>
                <a:uFillTx/>
                <a:latin typeface="+mn-lt"/>
                <a:ea typeface="+mn-ea"/>
                <a:cs typeface="+mn-cs"/>
              </a:rPr>
              <a:t> includes the </a:t>
            </a:r>
          </a:p>
          <a:p>
            <a:pPr marL="274320" marR="0" lvl="0" indent="-274320" algn="l" defTabSz="914400" rtl="0" eaLnBrk="1" fontAlgn="auto" latinLnBrk="0" hangingPunct="1">
              <a:lnSpc>
                <a:spcPct val="100000"/>
              </a:lnSpc>
              <a:spcBef>
                <a:spcPts val="600"/>
              </a:spcBef>
              <a:spcAft>
                <a:spcPts val="0"/>
              </a:spcAft>
              <a:buSzPct val="90000"/>
              <a:tabLst/>
              <a:defRPr/>
            </a:pPr>
            <a:r>
              <a:rPr kumimoji="0" lang="en-US" sz="2000" b="0" i="0" u="none" strike="noStrike" kern="1200" cap="none" spc="0" normalizeH="0" baseline="0" noProof="0" dirty="0" smtClean="0">
                <a:ln>
                  <a:noFill/>
                </a:ln>
                <a:solidFill>
                  <a:srgbClr val="0000FF"/>
                </a:solidFill>
                <a:effectLst/>
                <a:uLnTx/>
                <a:uFillTx/>
                <a:latin typeface="+mn-lt"/>
                <a:ea typeface="+mn-ea"/>
                <a:cs typeface="+mn-cs"/>
              </a:rPr>
              <a:t>     following details:</a:t>
            </a:r>
          </a:p>
          <a:p>
            <a:pPr marL="274320" marR="0" lvl="1" indent="-274320" algn="l" defTabSz="914400" rtl="0" eaLnBrk="1" fontAlgn="auto" latinLnBrk="0" hangingPunct="1">
              <a:lnSpc>
                <a:spcPct val="100000"/>
              </a:lnSpc>
              <a:spcBef>
                <a:spcPts val="600"/>
              </a:spcBef>
              <a:spcAft>
                <a:spcPts val="0"/>
              </a:spcAft>
              <a:buSzPct val="90000"/>
              <a:buFont typeface="Arial" pitchFamily="34" charset="0"/>
              <a:buChar char="•"/>
              <a:tabLst/>
              <a:defRPr/>
            </a:pPr>
            <a:r>
              <a:rPr kumimoji="0" lang="en-US" sz="1800" b="0" i="0" u="none" strike="noStrike" kern="1200" cap="none" spc="0" normalizeH="0" baseline="0" noProof="0" dirty="0" smtClean="0">
                <a:ln>
                  <a:noFill/>
                </a:ln>
                <a:solidFill>
                  <a:srgbClr val="0000FF"/>
                </a:solidFill>
                <a:effectLst/>
                <a:uLnTx/>
                <a:uFillTx/>
                <a:latin typeface="+mn-lt"/>
                <a:ea typeface="+mn-ea"/>
                <a:cs typeface="+mn-cs"/>
              </a:rPr>
              <a:t> Give a brief description of the issue </a:t>
            </a:r>
          </a:p>
          <a:p>
            <a:pPr marL="274320" marR="0" lvl="1" indent="-274320" algn="l" defTabSz="914400" rtl="0" eaLnBrk="1" fontAlgn="auto" latinLnBrk="0" hangingPunct="1">
              <a:lnSpc>
                <a:spcPct val="100000"/>
              </a:lnSpc>
              <a:spcBef>
                <a:spcPts val="600"/>
              </a:spcBef>
              <a:spcAft>
                <a:spcPts val="0"/>
              </a:spcAft>
              <a:buSzPct val="90000"/>
              <a:tabLst/>
              <a:defRPr/>
            </a:pPr>
            <a:r>
              <a:rPr lang="en-US" dirty="0" smtClean="0">
                <a:solidFill>
                  <a:srgbClr val="0000FF"/>
                </a:solidFill>
              </a:rPr>
              <a:t>	</a:t>
            </a:r>
            <a:r>
              <a:rPr lang="en-US" b="1" dirty="0" smtClean="0">
                <a:solidFill>
                  <a:srgbClr val="0000FF"/>
                </a:solidFill>
                <a:sym typeface="Symbol"/>
              </a:rPr>
              <a:t> </a:t>
            </a:r>
            <a:r>
              <a:rPr kumimoji="0" lang="en-US" b="0" i="0" u="none" strike="noStrike" kern="1200" cap="none" spc="0" normalizeH="0" baseline="0" noProof="0" dirty="0" smtClean="0">
                <a:ln>
                  <a:noFill/>
                </a:ln>
                <a:solidFill>
                  <a:srgbClr val="0000FF"/>
                </a:solidFill>
                <a:effectLst/>
                <a:uLnTx/>
                <a:uFillTx/>
                <a:latin typeface="+mn-lt"/>
                <a:ea typeface="+mn-ea"/>
                <a:cs typeface="+mn-cs"/>
              </a:rPr>
              <a:t>Assign a priority level (major or minor) to a </a:t>
            </a:r>
            <a:r>
              <a:rPr kumimoji="0" lang="en-US" b="1" i="0" u="none" strike="noStrike" kern="1200" cap="none" spc="0" normalizeH="0" baseline="0" noProof="0" dirty="0" smtClean="0">
                <a:ln>
                  <a:noFill/>
                </a:ln>
                <a:solidFill>
                  <a:srgbClr val="0000FF"/>
                </a:solidFill>
                <a:effectLst/>
                <a:uLnTx/>
                <a:uFillTx/>
                <a:latin typeface="+mn-lt"/>
                <a:ea typeface="+mn-ea"/>
                <a:cs typeface="+mn-cs"/>
              </a:rPr>
              <a:t>CR</a:t>
            </a:r>
          </a:p>
          <a:p>
            <a:pPr marL="274320" lvl="1" indent="-274320">
              <a:spcBef>
                <a:spcPts val="600"/>
              </a:spcBef>
              <a:buSzPct val="90000"/>
            </a:pPr>
            <a:r>
              <a:rPr lang="en-US" b="1" dirty="0" smtClean="0">
                <a:solidFill>
                  <a:srgbClr val="0000FF"/>
                </a:solidFill>
              </a:rPr>
              <a:t>	</a:t>
            </a:r>
            <a:r>
              <a:rPr lang="en-US" b="1" dirty="0" smtClean="0">
                <a:solidFill>
                  <a:srgbClr val="0000FF"/>
                </a:solidFill>
                <a:sym typeface="Symbol"/>
              </a:rPr>
              <a:t>  </a:t>
            </a:r>
            <a:r>
              <a:rPr kumimoji="0" lang="en-US" b="0" i="0" u="none" strike="noStrike" kern="1200" cap="none" spc="0" normalizeH="0" baseline="0" noProof="0" dirty="0" smtClean="0">
                <a:ln>
                  <a:noFill/>
                </a:ln>
                <a:solidFill>
                  <a:srgbClr val="0000FF"/>
                </a:solidFill>
                <a:effectLst/>
                <a:uLnTx/>
                <a:uFillTx/>
                <a:latin typeface="+mn-lt"/>
                <a:ea typeface="+mn-ea"/>
                <a:cs typeface="+mn-cs"/>
              </a:rPr>
              <a:t>Assign a person to follow it up	</a:t>
            </a:r>
          </a:p>
          <a:p>
            <a:pPr marL="274320" lvl="1" indent="-274320">
              <a:spcBef>
                <a:spcPts val="600"/>
              </a:spcBef>
              <a:buSzPct val="90000"/>
            </a:pPr>
            <a:r>
              <a:rPr lang="en-US" dirty="0" smtClean="0">
                <a:solidFill>
                  <a:srgbClr val="0000FF"/>
                </a:solidFill>
              </a:rPr>
              <a:t>	</a:t>
            </a:r>
            <a:r>
              <a:rPr lang="en-US" b="1" dirty="0" smtClean="0">
                <a:solidFill>
                  <a:srgbClr val="0000FF"/>
                </a:solidFill>
                <a:sym typeface="Symbol"/>
              </a:rPr>
              <a:t>  </a:t>
            </a:r>
            <a:r>
              <a:rPr kumimoji="0" lang="en-US" b="0" i="0" u="none" strike="noStrike" kern="1200" cap="none" spc="0" normalizeH="0" baseline="0" noProof="0" dirty="0" smtClean="0">
                <a:ln>
                  <a:noFill/>
                </a:ln>
                <a:solidFill>
                  <a:srgbClr val="0000FF"/>
                </a:solidFill>
                <a:effectLst/>
                <a:uLnTx/>
                <a:uFillTx/>
                <a:latin typeface="+mn-lt"/>
                <a:ea typeface="+mn-ea"/>
                <a:cs typeface="+mn-cs"/>
              </a:rPr>
              <a:t>Set a deadline for addressing a </a:t>
            </a:r>
            <a:r>
              <a:rPr kumimoji="0" lang="en-US" b="1" i="0" u="none" strike="noStrike" kern="1200" cap="none" spc="0" normalizeH="0" baseline="0" noProof="0" dirty="0" smtClean="0">
                <a:ln>
                  <a:noFill/>
                </a:ln>
                <a:solidFill>
                  <a:srgbClr val="0000FF"/>
                </a:solidFill>
                <a:effectLst/>
                <a:uLnTx/>
                <a:uFillTx/>
                <a:latin typeface="+mn-lt"/>
                <a:ea typeface="+mn-ea"/>
                <a:cs typeface="+mn-cs"/>
              </a:rPr>
              <a:t>CR</a:t>
            </a:r>
            <a:r>
              <a:rPr kumimoji="0" lang="en-US" b="0" i="0" u="none" strike="noStrike" kern="1200" cap="none" spc="0" normalizeH="0" baseline="0" noProof="0" dirty="0" smtClean="0">
                <a:ln>
                  <a:noFill/>
                </a:ln>
                <a:solidFill>
                  <a:srgbClr val="0000FF"/>
                </a:solidFill>
                <a:effectLst/>
                <a:uLnTx/>
                <a:uFillTx/>
                <a:latin typeface="+mn-lt"/>
                <a:ea typeface="+mn-ea"/>
                <a:cs typeface="+mn-cs"/>
              </a:rPr>
              <a:t>   </a:t>
            </a:r>
          </a:p>
          <a:p>
            <a:pPr marL="274320" marR="0" lvl="0" indent="-274320" algn="l" defTabSz="914400" rtl="0" eaLnBrk="1" fontAlgn="auto" latinLnBrk="0" hangingPunct="1">
              <a:lnSpc>
                <a:spcPct val="100000"/>
              </a:lnSpc>
              <a:spcBef>
                <a:spcPts val="600"/>
              </a:spcBef>
              <a:spcAft>
                <a:spcPts val="0"/>
              </a:spcAft>
              <a:buSzPct val="90000"/>
              <a:tabLst/>
              <a:defRPr/>
            </a:pPr>
            <a:r>
              <a:rPr kumimoji="0" lang="en-US" sz="3200" b="0" i="0" u="none" strike="noStrike" kern="1200" cap="none" spc="0" normalizeH="0" baseline="0" noProof="0" dirty="0" smtClean="0">
                <a:ln>
                  <a:noFill/>
                </a:ln>
                <a:solidFill>
                  <a:srgbClr val="0000FF"/>
                </a:solidFill>
                <a:effectLst/>
                <a:uLnTx/>
                <a:uFillTx/>
                <a:latin typeface="+mn-lt"/>
                <a:ea typeface="+mn-ea"/>
                <a:cs typeface="+mn-cs"/>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92698"/>
            <a:ext cx="7808976" cy="1088136"/>
          </a:xfrm>
        </p:spPr>
        <p:txBody>
          <a:bodyPr>
            <a:normAutofit fontScale="90000"/>
          </a:bodyPr>
          <a:lstStyle/>
          <a:p>
            <a:pPr algn="ctr"/>
            <a:r>
              <a:rPr lang="en-US" sz="4400" b="1" dirty="0" smtClean="0">
                <a:latin typeface="+mn-lt"/>
              </a:rPr>
              <a:t>Steps</a:t>
            </a:r>
            <a:r>
              <a:rPr lang="en-US" sz="4400" dirty="0" smtClean="0">
                <a:latin typeface="+mn-lt"/>
              </a:rPr>
              <a:t> in the </a:t>
            </a:r>
            <a:br>
              <a:rPr lang="en-US" sz="4400" dirty="0" smtClean="0">
                <a:latin typeface="+mn-lt"/>
              </a:rPr>
            </a:br>
            <a:r>
              <a:rPr lang="en-US" sz="4400" dirty="0" smtClean="0">
                <a:latin typeface="+mn-lt"/>
              </a:rPr>
              <a:t>Formal Code Review process</a:t>
            </a:r>
            <a:endParaRPr lang="en-US" dirty="0">
              <a:latin typeface="+mn-lt"/>
            </a:endParaRPr>
          </a:p>
        </p:txBody>
      </p:sp>
      <p:pic>
        <p:nvPicPr>
          <p:cNvPr id="4" name="Picture 9" descr="codereview"/>
          <p:cNvPicPr>
            <a:picLocks noChangeAspect="1" noChangeArrowheads="1"/>
          </p:cNvPicPr>
          <p:nvPr/>
        </p:nvPicPr>
        <p:blipFill>
          <a:blip r:embed="rId2" cstate="print"/>
          <a:srcRect/>
          <a:stretch>
            <a:fillRect/>
          </a:stretch>
        </p:blipFill>
        <p:spPr>
          <a:xfrm>
            <a:off x="2667000" y="2090058"/>
            <a:ext cx="3957638" cy="412133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84139"/>
            <a:ext cx="7808976" cy="1088136"/>
          </a:xfrm>
        </p:spPr>
        <p:txBody>
          <a:bodyPr>
            <a:normAutofit/>
          </a:bodyPr>
          <a:lstStyle/>
          <a:p>
            <a:r>
              <a:rPr lang="en-US" sz="3200" b="1" i="1" dirty="0" smtClean="0">
                <a:latin typeface="+mn-lt"/>
              </a:rPr>
              <a:t>Roles</a:t>
            </a:r>
            <a:r>
              <a:rPr lang="en-US" sz="3200" dirty="0" smtClean="0">
                <a:latin typeface="+mn-lt"/>
              </a:rPr>
              <a:t> of the Formal Code Review </a:t>
            </a:r>
            <a:endParaRPr lang="en-US" sz="3200" dirty="0">
              <a:latin typeface="+mn-lt"/>
            </a:endParaRPr>
          </a:p>
        </p:txBody>
      </p:sp>
      <p:sp>
        <p:nvSpPr>
          <p:cNvPr id="4" name="Rectangle 3"/>
          <p:cNvSpPr/>
          <p:nvPr/>
        </p:nvSpPr>
        <p:spPr>
          <a:xfrm>
            <a:off x="421341" y="2175561"/>
            <a:ext cx="8435276" cy="3939540"/>
          </a:xfrm>
          <a:prstGeom prst="rect">
            <a:avLst/>
          </a:prstGeom>
        </p:spPr>
        <p:txBody>
          <a:bodyPr wrap="square">
            <a:spAutoFit/>
          </a:bodyPr>
          <a:lstStyle/>
          <a:p>
            <a:pPr marL="274320" indent="-274320">
              <a:spcBef>
                <a:spcPts val="600"/>
              </a:spcBef>
              <a:buFont typeface="Arial" pitchFamily="34" charset="0"/>
              <a:buChar char="•"/>
            </a:pPr>
            <a:r>
              <a:rPr lang="en-US" sz="2000" b="1" dirty="0" smtClean="0">
                <a:solidFill>
                  <a:srgbClr val="FF0000"/>
                </a:solidFill>
              </a:rPr>
              <a:t>Moderator: </a:t>
            </a:r>
            <a:r>
              <a:rPr lang="en-US" sz="2000" dirty="0" smtClean="0"/>
              <a:t>A review meeting is chaired by the moderator.</a:t>
            </a:r>
          </a:p>
          <a:p>
            <a:pPr marL="274320" indent="-274320">
              <a:spcBef>
                <a:spcPts val="600"/>
              </a:spcBef>
              <a:buFont typeface="Arial" pitchFamily="34" charset="0"/>
              <a:buChar char="•"/>
            </a:pPr>
            <a:r>
              <a:rPr lang="en-US" sz="2000" b="1" dirty="0" smtClean="0">
                <a:solidFill>
                  <a:srgbClr val="FF0000"/>
                </a:solidFill>
              </a:rPr>
              <a:t>Author: </a:t>
            </a:r>
            <a:r>
              <a:rPr lang="en-US" sz="2000" dirty="0" smtClean="0"/>
              <a:t>Person who has written the code to be reviewed.</a:t>
            </a:r>
          </a:p>
          <a:p>
            <a:pPr marL="274320" indent="-274320">
              <a:spcBef>
                <a:spcPts val="600"/>
              </a:spcBef>
              <a:buFont typeface="Arial" pitchFamily="34" charset="0"/>
              <a:buChar char="•"/>
            </a:pPr>
            <a:r>
              <a:rPr lang="en-US" sz="2000" b="1" dirty="0" smtClean="0">
                <a:solidFill>
                  <a:srgbClr val="FF0000"/>
                </a:solidFill>
              </a:rPr>
              <a:t>Presenter</a:t>
            </a:r>
            <a:r>
              <a:rPr lang="en-US" sz="2000" dirty="0" smtClean="0">
                <a:solidFill>
                  <a:srgbClr val="FF0000"/>
                </a:solidFill>
              </a:rPr>
              <a:t>: </a:t>
            </a:r>
            <a:r>
              <a:rPr lang="en-US" sz="2000" dirty="0" smtClean="0"/>
              <a:t>A presenter is someone other than the author of the code.</a:t>
            </a:r>
          </a:p>
          <a:p>
            <a:pPr marL="274320" indent="-274320">
              <a:spcBef>
                <a:spcPts val="600"/>
              </a:spcBef>
              <a:buFont typeface="Arial" pitchFamily="34" charset="0"/>
              <a:buChar char="•"/>
            </a:pPr>
            <a:r>
              <a:rPr lang="en-US" sz="2000" b="1" dirty="0" smtClean="0">
                <a:solidFill>
                  <a:srgbClr val="FF0000"/>
                </a:solidFill>
              </a:rPr>
              <a:t>Record keeper</a:t>
            </a:r>
            <a:r>
              <a:rPr lang="en-US" sz="2000" dirty="0" smtClean="0">
                <a:solidFill>
                  <a:srgbClr val="FF0000"/>
                </a:solidFill>
              </a:rPr>
              <a:t>: </a:t>
            </a:r>
            <a:r>
              <a:rPr lang="en-US" sz="2000" dirty="0" smtClean="0"/>
              <a:t>Should be different from the author &amp; moderator. The record keeper documents the problems found during the review process &amp; the follow-up actions suggested.</a:t>
            </a:r>
          </a:p>
          <a:p>
            <a:pPr marL="274320" indent="-274320">
              <a:spcBef>
                <a:spcPts val="600"/>
              </a:spcBef>
              <a:buFont typeface="Arial" pitchFamily="34" charset="0"/>
              <a:buChar char="•"/>
            </a:pPr>
            <a:r>
              <a:rPr lang="en-US" sz="2000" b="1" dirty="0" smtClean="0">
                <a:solidFill>
                  <a:srgbClr val="FF0000"/>
                </a:solidFill>
              </a:rPr>
              <a:t>Reviewers</a:t>
            </a:r>
            <a:r>
              <a:rPr lang="en-US" sz="2000" dirty="0" smtClean="0">
                <a:solidFill>
                  <a:srgbClr val="FF0000"/>
                </a:solidFill>
              </a:rPr>
              <a:t>: </a:t>
            </a:r>
            <a:r>
              <a:rPr lang="en-US" sz="2000" dirty="0" smtClean="0"/>
              <a:t>These are the </a:t>
            </a:r>
            <a:r>
              <a:rPr lang="en-US" sz="2000" b="1" i="1" dirty="0" smtClean="0"/>
              <a:t>experts</a:t>
            </a:r>
            <a:r>
              <a:rPr lang="en-US" sz="2000" dirty="0" smtClean="0"/>
              <a:t> in the subject area of the code under review. </a:t>
            </a:r>
          </a:p>
          <a:p>
            <a:pPr marL="274320" indent="-274320">
              <a:spcBef>
                <a:spcPts val="600"/>
              </a:spcBef>
              <a:buFont typeface="Arial" pitchFamily="34" charset="0"/>
              <a:buChar char="•"/>
            </a:pPr>
            <a:r>
              <a:rPr lang="en-US" sz="2000" b="1" dirty="0" smtClean="0">
                <a:solidFill>
                  <a:srgbClr val="FF0000"/>
                </a:solidFill>
              </a:rPr>
              <a:t>Observer</a:t>
            </a:r>
            <a:r>
              <a:rPr lang="en-US" sz="2000" dirty="0" smtClean="0">
                <a:solidFill>
                  <a:srgbClr val="FF0000"/>
                </a:solidFill>
              </a:rPr>
              <a:t>: </a:t>
            </a:r>
            <a:r>
              <a:rPr lang="en-US" sz="2000" dirty="0" smtClean="0"/>
              <a:t>These are the people who want to learn about the code under review.</a:t>
            </a:r>
          </a:p>
          <a:p>
            <a:pPr marL="274320" indent="-274320">
              <a:spcBef>
                <a:spcPts val="600"/>
              </a:spcBef>
            </a:pPr>
            <a:endParaRPr lang="en-US" sz="20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mn-lt"/>
              </a:rPr>
              <a:t>Static Unit Testing (Formal Code Review)</a:t>
            </a:r>
            <a:endParaRPr lang="en-US" sz="3200" dirty="0">
              <a:latin typeface="+mn-lt"/>
            </a:endParaRPr>
          </a:p>
        </p:txBody>
      </p:sp>
      <p:sp>
        <p:nvSpPr>
          <p:cNvPr id="4" name="Rectangle 3"/>
          <p:cNvSpPr/>
          <p:nvPr/>
        </p:nvSpPr>
        <p:spPr>
          <a:xfrm>
            <a:off x="248194" y="2194167"/>
            <a:ext cx="8634549" cy="3939540"/>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Code Review Metrics: </a:t>
            </a:r>
            <a:r>
              <a:rPr lang="en-US" sz="2800" dirty="0" smtClean="0"/>
              <a:t>The</a:t>
            </a:r>
            <a:r>
              <a:rPr lang="en-US" sz="2400" dirty="0" smtClean="0"/>
              <a:t> following </a:t>
            </a:r>
            <a:r>
              <a:rPr lang="en-US" sz="2400" dirty="0" smtClean="0">
                <a:solidFill>
                  <a:srgbClr val="000000"/>
                </a:solidFill>
              </a:rPr>
              <a:t>metrics can be collected from a code review:</a:t>
            </a:r>
          </a:p>
          <a:p>
            <a:pPr marL="731520" lvl="2" indent="-274320">
              <a:spcBef>
                <a:spcPts val="600"/>
              </a:spcBef>
              <a:buSzPct val="100000"/>
            </a:pPr>
            <a:r>
              <a:rPr lang="en-US" sz="2000" b="1" dirty="0" smtClean="0">
                <a:sym typeface="Symbol"/>
              </a:rPr>
              <a:t></a:t>
            </a:r>
            <a:r>
              <a:rPr lang="en-US" sz="2000" dirty="0" smtClean="0"/>
              <a:t> </a:t>
            </a:r>
            <a:r>
              <a:rPr lang="en-US" sz="2400" dirty="0" smtClean="0"/>
              <a:t>The number of lines of code (LOC) reviewed per hour</a:t>
            </a:r>
          </a:p>
          <a:p>
            <a:pPr marL="731520" lvl="2" indent="-274320">
              <a:spcBef>
                <a:spcPts val="600"/>
              </a:spcBef>
              <a:buSzPct val="100000"/>
            </a:pPr>
            <a:r>
              <a:rPr lang="en-US" sz="2400" b="1" dirty="0" smtClean="0">
                <a:sym typeface="Symbol"/>
              </a:rPr>
              <a:t> </a:t>
            </a:r>
            <a:r>
              <a:rPr lang="en-US" sz="2400" dirty="0" smtClean="0"/>
              <a:t>The number of CRs generated per thousand lines of code (KLOC)</a:t>
            </a:r>
          </a:p>
          <a:p>
            <a:pPr marL="731520" lvl="2" indent="-274320">
              <a:spcBef>
                <a:spcPts val="600"/>
              </a:spcBef>
              <a:buSzPct val="100000"/>
            </a:pPr>
            <a:r>
              <a:rPr lang="en-US" sz="2400" b="1" dirty="0" smtClean="0">
                <a:sym typeface="Symbol"/>
              </a:rPr>
              <a:t> </a:t>
            </a:r>
            <a:r>
              <a:rPr lang="en-US" sz="2400" dirty="0" smtClean="0"/>
              <a:t>The number of CRs generated per hour</a:t>
            </a:r>
          </a:p>
          <a:p>
            <a:pPr marL="731520" lvl="2" indent="-274320">
              <a:spcBef>
                <a:spcPts val="600"/>
              </a:spcBef>
              <a:buSzPct val="100000"/>
            </a:pPr>
            <a:r>
              <a:rPr lang="en-US" sz="2400" b="1" dirty="0" smtClean="0">
                <a:sym typeface="Symbol"/>
              </a:rPr>
              <a:t> </a:t>
            </a:r>
            <a:r>
              <a:rPr lang="en-US" sz="2400" dirty="0" smtClean="0"/>
              <a:t>The total number of hours spend on code review process  </a:t>
            </a:r>
          </a:p>
          <a:p>
            <a:pPr marL="274320" lvl="1" indent="-274320">
              <a:spcBef>
                <a:spcPts val="600"/>
              </a:spcBef>
              <a:buFont typeface="Arial" pitchFamily="34" charset="0"/>
              <a:buChar char="•"/>
            </a:pPr>
            <a:endParaRPr lang="en-US" sz="2400" dirty="0" smtClean="0"/>
          </a:p>
          <a:p>
            <a:pPr marL="274320" lvl="1" indent="-274320">
              <a:spcBef>
                <a:spcPts val="600"/>
              </a:spcBef>
              <a:buFont typeface="Arial" pitchFamily="34" charset="0"/>
              <a:buChar char="•"/>
            </a:pPr>
            <a:endParaRPr 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8464798" cy="3009930"/>
          </a:xfrm>
        </p:spPr>
        <p:txBody>
          <a:bodyPr>
            <a:noAutofit/>
          </a:bodyPr>
          <a:lstStyle/>
          <a:p>
            <a:pPr marL="274320" indent="-274320">
              <a:spcBef>
                <a:spcPts val="600"/>
              </a:spcBef>
              <a:buClrTx/>
              <a:buSzPct val="100000"/>
              <a:buFont typeface="Arial" pitchFamily="34" charset="0"/>
              <a:buChar char="•"/>
            </a:pPr>
            <a:r>
              <a:rPr lang="en-US" sz="2800" dirty="0" smtClean="0">
                <a:solidFill>
                  <a:schemeClr val="tx1"/>
                </a:solidFill>
              </a:rPr>
              <a:t>Concept of Unit Testing</a:t>
            </a:r>
          </a:p>
          <a:p>
            <a:pPr marL="274320" indent="-274320">
              <a:spcBef>
                <a:spcPts val="600"/>
              </a:spcBef>
              <a:buClrTx/>
              <a:buSzPct val="100000"/>
              <a:buFont typeface="Arial" pitchFamily="34" charset="0"/>
              <a:buChar char="•"/>
            </a:pPr>
            <a:r>
              <a:rPr lang="en-US" sz="2800" dirty="0" smtClean="0">
                <a:solidFill>
                  <a:schemeClr val="tx1"/>
                </a:solidFill>
              </a:rPr>
              <a:t>Static Unit Testing</a:t>
            </a:r>
          </a:p>
          <a:p>
            <a:pPr marL="274320" indent="-274320">
              <a:spcBef>
                <a:spcPts val="600"/>
              </a:spcBef>
              <a:buClrTx/>
              <a:buSzPct val="100000"/>
              <a:buFont typeface="Arial" pitchFamily="34" charset="0"/>
              <a:buChar char="•"/>
            </a:pPr>
            <a:r>
              <a:rPr lang="en-US" sz="2800" dirty="0" smtClean="0">
                <a:solidFill>
                  <a:schemeClr val="tx1"/>
                </a:solidFill>
              </a:rPr>
              <a:t>Formal Code Review</a:t>
            </a:r>
          </a:p>
          <a:p>
            <a:pPr marL="274320" indent="-274320">
              <a:spcBef>
                <a:spcPts val="600"/>
              </a:spcBef>
              <a:buClrTx/>
              <a:buSzPct val="100000"/>
              <a:buFont typeface="Arial" pitchFamily="34" charset="0"/>
              <a:buChar char="•"/>
            </a:pPr>
            <a:r>
              <a:rPr lang="en-US" sz="2800" dirty="0" smtClean="0">
                <a:solidFill>
                  <a:schemeClr val="tx1"/>
                </a:solidFill>
              </a:rPr>
              <a:t>Defect Prevention</a:t>
            </a:r>
            <a:endParaRPr lang="en-US" sz="2800" dirty="0">
              <a:solidFill>
                <a:schemeClr val="tx1"/>
              </a:solidFill>
            </a:endParaRPr>
          </a:p>
          <a:p>
            <a:pPr marL="274320" indent="-274320">
              <a:spcBef>
                <a:spcPts val="600"/>
              </a:spcBef>
              <a:buClrTx/>
              <a:buSzPct val="10000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837" y="579635"/>
            <a:ext cx="7808976" cy="1088136"/>
          </a:xfrm>
        </p:spPr>
        <p:txBody>
          <a:bodyPr>
            <a:normAutofit/>
          </a:bodyPr>
          <a:lstStyle/>
          <a:p>
            <a:pPr algn="ctr"/>
            <a:r>
              <a:rPr lang="en-US" sz="4000" dirty="0" smtClean="0">
                <a:latin typeface="+mn-lt"/>
              </a:rPr>
              <a:t> Code Review</a:t>
            </a:r>
            <a:endParaRPr lang="en-US" sz="4000" dirty="0">
              <a:latin typeface="+mn-lt"/>
            </a:endParaRPr>
          </a:p>
        </p:txBody>
      </p:sp>
      <p:sp>
        <p:nvSpPr>
          <p:cNvPr id="4" name="Rectangle 3"/>
          <p:cNvSpPr/>
          <p:nvPr/>
        </p:nvSpPr>
        <p:spPr>
          <a:xfrm>
            <a:off x="264585" y="2050633"/>
            <a:ext cx="8487528" cy="4124206"/>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The code review methodology can be applied to review other documents.</a:t>
            </a:r>
          </a:p>
          <a:p>
            <a:pPr marL="274320" indent="-274320">
              <a:spcBef>
                <a:spcPts val="600"/>
              </a:spcBef>
              <a:buFont typeface="Arial" pitchFamily="34" charset="0"/>
              <a:buChar char="•"/>
            </a:pPr>
            <a:r>
              <a:rPr lang="en-US" sz="2800" dirty="0" smtClean="0"/>
              <a:t>Five different types of system documents are generated by engineering department –</a:t>
            </a:r>
          </a:p>
          <a:p>
            <a:pPr marL="731520" lvl="2" indent="-274320">
              <a:spcBef>
                <a:spcPts val="600"/>
              </a:spcBef>
            </a:pPr>
            <a:r>
              <a:rPr lang="en-US" sz="2400" b="1" dirty="0" smtClean="0">
                <a:sym typeface="Symbol"/>
              </a:rPr>
              <a:t></a:t>
            </a:r>
            <a:r>
              <a:rPr lang="en-US" sz="2400" dirty="0" smtClean="0">
                <a:sym typeface="Symbol"/>
              </a:rPr>
              <a:t> </a:t>
            </a:r>
            <a:r>
              <a:rPr lang="en-US" sz="2400" dirty="0" smtClean="0"/>
              <a:t>Requirement</a:t>
            </a:r>
          </a:p>
          <a:p>
            <a:pPr marL="731520" lvl="2" indent="-274320">
              <a:spcBef>
                <a:spcPts val="600"/>
              </a:spcBef>
            </a:pPr>
            <a:r>
              <a:rPr lang="en-US" sz="2400" b="1" dirty="0" smtClean="0">
                <a:sym typeface="Symbol"/>
              </a:rPr>
              <a:t> </a:t>
            </a:r>
            <a:r>
              <a:rPr lang="en-US" sz="2400" dirty="0" smtClean="0"/>
              <a:t>Functional Specification</a:t>
            </a:r>
          </a:p>
          <a:p>
            <a:pPr marL="731520" lvl="2" indent="-274320">
              <a:spcBef>
                <a:spcPts val="600"/>
              </a:spcBef>
            </a:pPr>
            <a:r>
              <a:rPr lang="en-US" sz="2400" b="1" dirty="0" smtClean="0">
                <a:sym typeface="Symbol"/>
              </a:rPr>
              <a:t> </a:t>
            </a:r>
            <a:r>
              <a:rPr lang="en-US" sz="2400" dirty="0" smtClean="0"/>
              <a:t>High-level Design</a:t>
            </a:r>
          </a:p>
          <a:p>
            <a:pPr marL="731520" lvl="2" indent="-274320">
              <a:spcBef>
                <a:spcPts val="600"/>
              </a:spcBef>
            </a:pPr>
            <a:r>
              <a:rPr lang="en-US" sz="2400" b="1" dirty="0" smtClean="0">
                <a:sym typeface="Symbol"/>
              </a:rPr>
              <a:t> </a:t>
            </a:r>
            <a:r>
              <a:rPr lang="en-US" sz="2400" dirty="0" smtClean="0"/>
              <a:t>Low-level Design</a:t>
            </a:r>
          </a:p>
          <a:p>
            <a:pPr marL="731520" lvl="2" indent="-274320">
              <a:spcBef>
                <a:spcPts val="600"/>
              </a:spcBef>
            </a:pPr>
            <a:r>
              <a:rPr lang="en-US" sz="2400" b="1" dirty="0" smtClean="0">
                <a:sym typeface="Symbol"/>
              </a:rPr>
              <a:t> </a:t>
            </a:r>
            <a:r>
              <a:rPr lang="en-US" sz="2400" dirty="0" smtClean="0"/>
              <a:t>Code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smtClean="0">
                <a:latin typeface="+mn-lt"/>
              </a:rPr>
              <a:t> Code Review</a:t>
            </a:r>
            <a:endParaRPr lang="en-US" sz="4000" dirty="0">
              <a:latin typeface="+mn-lt"/>
            </a:endParaRPr>
          </a:p>
        </p:txBody>
      </p:sp>
      <p:pic>
        <p:nvPicPr>
          <p:cNvPr id="4" name="Picture 6" descr="systemdoc"/>
          <p:cNvPicPr>
            <a:picLocks noChangeAspect="1" noChangeArrowheads="1"/>
          </p:cNvPicPr>
          <p:nvPr/>
        </p:nvPicPr>
        <p:blipFill>
          <a:blip r:embed="rId2" cstate="print"/>
          <a:srcRect/>
          <a:stretch>
            <a:fillRect/>
          </a:stretch>
        </p:blipFill>
        <p:spPr bwMode="auto">
          <a:xfrm>
            <a:off x="415832" y="2194560"/>
            <a:ext cx="8388531" cy="411697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Defect Prevention</a:t>
            </a:r>
            <a:endParaRPr lang="en-US" dirty="0">
              <a:latin typeface="+mn-lt"/>
            </a:endParaRPr>
          </a:p>
        </p:txBody>
      </p:sp>
      <p:sp>
        <p:nvSpPr>
          <p:cNvPr id="4" name="Rectangle 3"/>
          <p:cNvSpPr/>
          <p:nvPr/>
        </p:nvSpPr>
        <p:spPr>
          <a:xfrm>
            <a:off x="182879" y="2076994"/>
            <a:ext cx="8725989" cy="4093428"/>
          </a:xfrm>
          <a:prstGeom prst="rect">
            <a:avLst/>
          </a:prstGeom>
        </p:spPr>
        <p:txBody>
          <a:bodyPr wrap="square">
            <a:spAutoFit/>
          </a:bodyPr>
          <a:lstStyle/>
          <a:p>
            <a:pPr marL="274320" indent="-274320">
              <a:spcBef>
                <a:spcPts val="600"/>
              </a:spcBef>
              <a:buFont typeface="Arial" pitchFamily="34" charset="0"/>
              <a:buChar char="•"/>
            </a:pPr>
            <a:r>
              <a:rPr lang="en-US" sz="2400" dirty="0" smtClean="0"/>
              <a:t>It is the best interest of the programmers in general to reduce the number of CRs generated during code review </a:t>
            </a:r>
          </a:p>
          <a:p>
            <a:pPr marL="731520" lvl="1" indent="-274320">
              <a:spcBef>
                <a:spcPts val="600"/>
              </a:spcBef>
            </a:pPr>
            <a:r>
              <a:rPr lang="en-US" sz="2400" dirty="0" smtClean="0">
                <a:solidFill>
                  <a:srgbClr val="FF0000"/>
                </a:solidFill>
                <a:sym typeface="Symbol"/>
              </a:rPr>
              <a:t>  </a:t>
            </a:r>
            <a:r>
              <a:rPr lang="en-US" sz="2400" dirty="0" smtClean="0">
                <a:solidFill>
                  <a:srgbClr val="FF0000"/>
                </a:solidFill>
              </a:rPr>
              <a:t>Because CRs are indications of potential problems in the code, and those problems must be resolved before different program units are integrated  </a:t>
            </a:r>
          </a:p>
          <a:p>
            <a:pPr marL="274320" indent="-274320">
              <a:spcBef>
                <a:spcPts val="600"/>
              </a:spcBef>
              <a:buFont typeface="Arial" pitchFamily="34" charset="0"/>
              <a:buChar char="•"/>
            </a:pPr>
            <a:r>
              <a:rPr lang="en-US" sz="2400" dirty="0" smtClean="0"/>
              <a:t>Addressing CRs means spending more resources and potentially delaying the project.</a:t>
            </a:r>
          </a:p>
          <a:p>
            <a:pPr marL="274320" indent="-274320">
              <a:spcBef>
                <a:spcPts val="600"/>
              </a:spcBef>
              <a:buFont typeface="Arial" pitchFamily="34" charset="0"/>
              <a:buChar char="•"/>
            </a:pPr>
            <a:r>
              <a:rPr lang="en-US" sz="2400" dirty="0" smtClean="0"/>
              <a:t>Preventive measures can be taken during code development to reduce the number of faults in a program.</a:t>
            </a:r>
          </a:p>
          <a:p>
            <a:pPr marL="274320" indent="-274320">
              <a:spcBef>
                <a:spcPts val="600"/>
              </a:spcBef>
            </a:pPr>
            <a:endParaRPr lang="en-US" sz="24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dirty="0" smtClean="0">
                <a:latin typeface="+mn-lt"/>
              </a:rPr>
              <a:t>Defect Prevention</a:t>
            </a:r>
            <a:endParaRPr lang="en-US" dirty="0">
              <a:latin typeface="+mn-lt"/>
            </a:endParaRPr>
          </a:p>
        </p:txBody>
      </p:sp>
      <p:sp>
        <p:nvSpPr>
          <p:cNvPr id="4" name="Rectangle 3"/>
          <p:cNvSpPr/>
          <p:nvPr/>
        </p:nvSpPr>
        <p:spPr>
          <a:xfrm>
            <a:off x="290711" y="2090714"/>
            <a:ext cx="8422213" cy="3693319"/>
          </a:xfrm>
          <a:prstGeom prst="rect">
            <a:avLst/>
          </a:prstGeom>
        </p:spPr>
        <p:txBody>
          <a:bodyPr wrap="square">
            <a:spAutoFit/>
          </a:bodyPr>
          <a:lstStyle/>
          <a:p>
            <a:pPr marL="274320" indent="-274320">
              <a:spcBef>
                <a:spcPts val="600"/>
              </a:spcBef>
              <a:buFont typeface="Arial" pitchFamily="34" charset="0"/>
              <a:buChar char="•"/>
            </a:pPr>
            <a:r>
              <a:rPr lang="en-US" sz="2800" dirty="0" smtClean="0"/>
              <a:t>It is essential to adopt the concept of defect prevention during code development.</a:t>
            </a:r>
          </a:p>
          <a:p>
            <a:pPr marL="274320" indent="-274320">
              <a:spcBef>
                <a:spcPts val="600"/>
              </a:spcBef>
              <a:buFont typeface="Arial" pitchFamily="34" charset="0"/>
              <a:buChar char="•"/>
            </a:pPr>
            <a:r>
              <a:rPr lang="en-US" sz="2800" dirty="0" smtClean="0"/>
              <a:t>In practice, defects are inadvertently introduced by programmers. Those accidents can be reduced by taking preventive measures.</a:t>
            </a:r>
          </a:p>
          <a:p>
            <a:pPr marL="274320" indent="-274320">
              <a:spcBef>
                <a:spcPts val="600"/>
              </a:spcBef>
              <a:buFont typeface="Arial" pitchFamily="34" charset="0"/>
              <a:buChar char="•"/>
            </a:pPr>
            <a:r>
              <a:rPr lang="en-US" sz="2800" dirty="0" smtClean="0"/>
              <a:t>It is useful to develop a set of guidelines to construct code for defect minimization. The programmers can follow the guidelines to construct code.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623351" y="1681918"/>
            <a:ext cx="7895007" cy="707886"/>
          </a:xfrm>
          <a:prstGeom prst="rect">
            <a:avLst/>
          </a:prstGeom>
          <a:noFill/>
        </p:spPr>
        <p:txBody>
          <a:bodyPr wrap="square" rtlCol="0">
            <a:spAutoFit/>
          </a:bodyPr>
          <a:lstStyle/>
          <a:p>
            <a:pPr marL="274320" lvl="0" indent="-274320">
              <a:spcBef>
                <a:spcPts val="600"/>
              </a:spcBef>
              <a:buFont typeface="Wingdings" pitchFamily="2" charset="2"/>
              <a:buChar char="§"/>
            </a:pPr>
            <a:r>
              <a:rPr lang="en-US" sz="2000" i="1" dirty="0" smtClean="0"/>
              <a:t>Software Testing and Quality Assurance: Theory and Practice</a:t>
            </a:r>
            <a:r>
              <a:rPr lang="en-US" sz="2000" dirty="0" smtClean="0"/>
              <a:t>, by </a:t>
            </a:r>
            <a:r>
              <a:rPr lang="en-US" sz="2000" dirty="0" err="1" smtClean="0"/>
              <a:t>Kshirasagar</a:t>
            </a:r>
            <a:r>
              <a:rPr lang="en-US" sz="2000" dirty="0" smtClean="0"/>
              <a:t> </a:t>
            </a:r>
            <a:r>
              <a:rPr lang="en-US" sz="2000" dirty="0" err="1" smtClean="0"/>
              <a:t>Naik</a:t>
            </a:r>
            <a:r>
              <a:rPr lang="en-US" sz="2000" dirty="0" smtClean="0"/>
              <a:t>, </a:t>
            </a:r>
            <a:r>
              <a:rPr lang="en-US" sz="2000" dirty="0" err="1" smtClean="0"/>
              <a:t>Priyadarshi</a:t>
            </a:r>
            <a:r>
              <a:rPr lang="en-US" sz="2000" dirty="0" smtClean="0"/>
              <a:t> </a:t>
            </a:r>
            <a:r>
              <a:rPr lang="en-US" sz="2000" dirty="0" err="1" smtClean="0"/>
              <a:t>Tripathy</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5B69590A-0F27-460B-8CF7-B418C91383C5}"/>
              </a:ext>
            </a:extLst>
          </p:cNvPr>
          <p:cNvSpPr txBox="1"/>
          <p:nvPr/>
        </p:nvSpPr>
        <p:spPr>
          <a:xfrm>
            <a:off x="623351" y="1681918"/>
            <a:ext cx="7895007" cy="2554545"/>
          </a:xfrm>
          <a:prstGeom prst="rect">
            <a:avLst/>
          </a:prstGeom>
          <a:noFill/>
        </p:spPr>
        <p:txBody>
          <a:bodyPr wrap="square" rtlCol="0">
            <a:spAutoFit/>
          </a:bodyPr>
          <a:lstStyle/>
          <a:p>
            <a:pPr marL="457200" lvl="0" indent="-457200">
              <a:buFont typeface="+mj-lt"/>
              <a:buAutoNum type="arabicPeriod"/>
            </a:pPr>
            <a:r>
              <a:rPr lang="en-US" sz="2000" i="1" dirty="0" smtClean="0"/>
              <a:t>Software Quality Engineering: Testing, Quality Assurance and Quantifiable Improvement</a:t>
            </a:r>
            <a:r>
              <a:rPr lang="en-US" sz="2000" dirty="0" smtClean="0"/>
              <a:t>, by Jeff </a:t>
            </a:r>
            <a:r>
              <a:rPr lang="en-US" sz="2000" dirty="0" err="1" smtClean="0"/>
              <a:t>Tian</a:t>
            </a:r>
            <a:endParaRPr lang="en-US" sz="2000" dirty="0" smtClean="0"/>
          </a:p>
          <a:p>
            <a:pPr marL="457200" lvl="0" indent="-457200">
              <a:buFont typeface="+mj-lt"/>
              <a:buAutoNum type="arabicPeriod"/>
            </a:pPr>
            <a:r>
              <a:rPr lang="en-US" sz="2000" i="1" dirty="0" smtClean="0"/>
              <a:t>Software Quality Assurance: From Theory to Implementation</a:t>
            </a:r>
            <a:r>
              <a:rPr lang="en-US" sz="2000" dirty="0" smtClean="0"/>
              <a:t>, by Daniel </a:t>
            </a:r>
            <a:r>
              <a:rPr lang="en-US" sz="2000" dirty="0" err="1" smtClean="0"/>
              <a:t>Galin</a:t>
            </a:r>
            <a:endParaRPr lang="en-US" sz="2000" dirty="0" smtClean="0"/>
          </a:p>
          <a:p>
            <a:pPr marL="457200" lvl="0" indent="-457200">
              <a:buFont typeface="+mj-lt"/>
              <a:buAutoNum type="arabicPeriod"/>
            </a:pPr>
            <a:r>
              <a:rPr lang="en-US" sz="2000" i="1" dirty="0" smtClean="0"/>
              <a:t>Software Testing and Continuous Quality Improvement</a:t>
            </a:r>
            <a:r>
              <a:rPr lang="en-US" sz="2000" dirty="0" smtClean="0"/>
              <a:t>, by William E. Lewis</a:t>
            </a:r>
          </a:p>
          <a:p>
            <a:pPr marL="457200" lvl="0" indent="-457200">
              <a:buFont typeface="+mj-lt"/>
              <a:buAutoNum type="arabicPeriod"/>
            </a:pPr>
            <a:r>
              <a:rPr lang="en-US" sz="2000" i="1" dirty="0" smtClean="0"/>
              <a:t>The Art of Software Testing</a:t>
            </a:r>
            <a:r>
              <a:rPr lang="en-US" sz="2000" dirty="0" smtClean="0"/>
              <a:t>, by </a:t>
            </a:r>
            <a:r>
              <a:rPr lang="en-US" sz="2000" dirty="0" err="1" smtClean="0"/>
              <a:t>Glenford</a:t>
            </a:r>
            <a:r>
              <a:rPr lang="en-US" sz="2000" dirty="0" smtClean="0"/>
              <a:t> J. Myers, Corey Sandler and Tom </a:t>
            </a:r>
            <a:r>
              <a:rPr lang="en-US" sz="2000" dirty="0" err="1" smtClean="0"/>
              <a:t>Badgett</a:t>
            </a:r>
            <a:endParaRPr lang="en-US" sz="2000"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421341" y="1985557"/>
            <a:ext cx="8395113" cy="4047262"/>
          </a:xfrm>
          <a:prstGeom prst="rect">
            <a:avLst/>
          </a:prstGeom>
          <a:noFill/>
        </p:spPr>
        <p:txBody>
          <a:bodyPr wrap="square" rtlCol="0">
            <a:spAutoFit/>
          </a:bodyPr>
          <a:lstStyle/>
          <a:p>
            <a:pPr marL="274320" indent="-274320">
              <a:spcBef>
                <a:spcPts val="600"/>
              </a:spcBef>
              <a:buClrTx/>
              <a:buSzPct val="100000"/>
              <a:buFont typeface="Arial" pitchFamily="34" charset="0"/>
              <a:buChar char="•"/>
            </a:pPr>
            <a:r>
              <a:rPr lang="en-US" sz="2800" b="1" dirty="0" smtClean="0">
                <a:solidFill>
                  <a:srgbClr val="FF0000"/>
                </a:solidFill>
              </a:rPr>
              <a:t>Objectives</a:t>
            </a:r>
            <a:r>
              <a:rPr lang="en-US" sz="2800" dirty="0" smtClean="0"/>
              <a:t>: To understand the basic concept of unit testing, to understand the difference between static and dynamic unit testing, to understand the formal code review process.</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unit testing, be able to explain how static and dynamic unit testing are conducted, be able to explain the formal code review process and the different roles and responsibilities in a formal code review.</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Concept of Unit Testing </a:t>
            </a:r>
            <a:endParaRPr lang="en-US" dirty="0">
              <a:latin typeface="+mn-lt"/>
            </a:endParaRPr>
          </a:p>
        </p:txBody>
      </p:sp>
      <p:sp>
        <p:nvSpPr>
          <p:cNvPr id="4" name="Rectangle 3"/>
          <p:cNvSpPr/>
          <p:nvPr/>
        </p:nvSpPr>
        <p:spPr>
          <a:xfrm>
            <a:off x="264585" y="2130987"/>
            <a:ext cx="8539779" cy="4016484"/>
          </a:xfrm>
          <a:prstGeom prst="rect">
            <a:avLst/>
          </a:prstGeom>
        </p:spPr>
        <p:txBody>
          <a:bodyPr wrap="square">
            <a:spAutoFit/>
          </a:bodyPr>
          <a:lstStyle/>
          <a:p>
            <a:pPr marL="274320" indent="-274320">
              <a:spcBef>
                <a:spcPts val="600"/>
              </a:spcBef>
              <a:buFont typeface="Arial" pitchFamily="34" charset="0"/>
              <a:buChar char="•"/>
            </a:pPr>
            <a:r>
              <a:rPr lang="en-US" sz="2400" dirty="0" smtClean="0"/>
              <a:t>Unit testing tests a small software unit at a time, which is typically performed by the individual programmer who implemented the unit.</a:t>
            </a:r>
          </a:p>
          <a:p>
            <a:pPr marL="274320" indent="-274320">
              <a:spcBef>
                <a:spcPts val="600"/>
              </a:spcBef>
              <a:buFont typeface="Arial" pitchFamily="34" charset="0"/>
              <a:buChar char="•"/>
            </a:pPr>
            <a:r>
              <a:rPr lang="en-US" sz="2400" dirty="0" smtClean="0">
                <a:solidFill>
                  <a:srgbClr val="0000FF"/>
                </a:solidFill>
              </a:rPr>
              <a:t>Unit testing typically focuses on the implementation details and uses WBT technique, with various coverage criteria as the exit criteria.</a:t>
            </a:r>
          </a:p>
          <a:p>
            <a:pPr marL="274320" indent="-274320">
              <a:spcBef>
                <a:spcPts val="600"/>
              </a:spcBef>
              <a:buFont typeface="Arial" pitchFamily="34" charset="0"/>
              <a:buChar char="•"/>
            </a:pPr>
            <a:r>
              <a:rPr lang="en-US" sz="2400" dirty="0" smtClean="0"/>
              <a:t>Unit testing typically focuses on the executable statements and related control &amp; data elements.</a:t>
            </a:r>
          </a:p>
          <a:p>
            <a:pPr marL="274320" indent="-274320">
              <a:spcBef>
                <a:spcPts val="600"/>
              </a:spcBef>
              <a:buFont typeface="Arial" pitchFamily="34" charset="0"/>
              <a:buChar char="•"/>
            </a:pPr>
            <a:r>
              <a:rPr lang="en-US" sz="2400" dirty="0" smtClean="0"/>
              <a:t>BBT could also be performed on the unit, while focusing on the input-output relations.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Static Unit Testing </a:t>
            </a:r>
            <a:endParaRPr lang="en-US" dirty="0">
              <a:latin typeface="+mn-lt"/>
            </a:endParaRPr>
          </a:p>
        </p:txBody>
      </p:sp>
      <p:sp>
        <p:nvSpPr>
          <p:cNvPr id="4" name="Rectangle 3"/>
          <p:cNvSpPr/>
          <p:nvPr/>
        </p:nvSpPr>
        <p:spPr>
          <a:xfrm>
            <a:off x="290711" y="2194743"/>
            <a:ext cx="8513653" cy="3924151"/>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Static Unit Testing</a:t>
            </a:r>
          </a:p>
          <a:p>
            <a:pPr marL="731520" lvl="2" indent="-274320">
              <a:spcBef>
                <a:spcPts val="600"/>
              </a:spcBef>
            </a:pPr>
            <a:r>
              <a:rPr lang="en-US" sz="2800" b="1" dirty="0" smtClean="0">
                <a:sym typeface="Symbol"/>
              </a:rPr>
              <a:t></a:t>
            </a:r>
            <a:r>
              <a:rPr lang="en-US" sz="2800" dirty="0" smtClean="0">
                <a:sym typeface="Symbol"/>
              </a:rPr>
              <a:t> </a:t>
            </a:r>
            <a:r>
              <a:rPr lang="en-US" sz="2800" dirty="0" smtClean="0"/>
              <a:t>Code is examined over all possible behaviors that might arise during run time</a:t>
            </a:r>
          </a:p>
          <a:p>
            <a:pPr marL="731520" lvl="2" indent="-274320">
              <a:spcBef>
                <a:spcPts val="600"/>
              </a:spcBef>
            </a:pPr>
            <a:r>
              <a:rPr lang="en-US" sz="2800" b="1" dirty="0" smtClean="0">
                <a:sym typeface="Symbol"/>
              </a:rPr>
              <a:t> </a:t>
            </a:r>
            <a:r>
              <a:rPr lang="en-US" sz="2800" dirty="0" smtClean="0"/>
              <a:t>Code of each unit is validated against requirements of the unit by </a:t>
            </a:r>
            <a:r>
              <a:rPr lang="en-US" sz="2800" b="1" dirty="0" smtClean="0"/>
              <a:t>reviewing</a:t>
            </a:r>
            <a:r>
              <a:rPr lang="en-US" sz="2800" dirty="0" smtClean="0"/>
              <a:t> the code</a:t>
            </a:r>
          </a:p>
          <a:p>
            <a:pPr marL="731520" lvl="2" indent="-274320">
              <a:spcBef>
                <a:spcPts val="600"/>
              </a:spcBef>
              <a:buFont typeface="Arial" pitchFamily="34" charset="0"/>
              <a:buChar char="•"/>
            </a:pPr>
            <a:endParaRPr lang="en-US" sz="2800" dirty="0" smtClean="0">
              <a:solidFill>
                <a:srgbClr val="0000FF"/>
              </a:solidFill>
            </a:endParaRPr>
          </a:p>
          <a:p>
            <a:pPr marL="731520" lvl="2" indent="-274320">
              <a:spcBef>
                <a:spcPts val="600"/>
              </a:spcBef>
              <a:buFont typeface="Arial" pitchFamily="34" charset="0"/>
              <a:buChar char="•"/>
            </a:pPr>
            <a:endParaRPr lang="en-US" sz="2800" dirty="0" smtClean="0">
              <a:solidFill>
                <a:srgbClr val="0000FF"/>
              </a:solidFill>
            </a:endParaRPr>
          </a:p>
          <a:p>
            <a:pPr marL="731520" lvl="2" indent="-274320">
              <a:spcBef>
                <a:spcPts val="600"/>
              </a:spcBef>
            </a:pPr>
            <a:endParaRPr lang="en-US" sz="2800" dirty="0" smtClean="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rPr>
              <a:t>Dynamic </a:t>
            </a:r>
            <a:r>
              <a:rPr lang="en-US" sz="4000" dirty="0" smtClean="0">
                <a:latin typeface="+mn-lt"/>
              </a:rPr>
              <a:t>Unit Testing </a:t>
            </a:r>
            <a:endParaRPr lang="en-US" dirty="0">
              <a:latin typeface="+mn-lt"/>
            </a:endParaRPr>
          </a:p>
        </p:txBody>
      </p:sp>
      <p:sp>
        <p:nvSpPr>
          <p:cNvPr id="4" name="Rectangle 3"/>
          <p:cNvSpPr/>
          <p:nvPr/>
        </p:nvSpPr>
        <p:spPr>
          <a:xfrm>
            <a:off x="421341" y="2112939"/>
            <a:ext cx="8448339" cy="2831544"/>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Dynamic Unit Testing</a:t>
            </a:r>
          </a:p>
          <a:p>
            <a:pPr marL="731520" lvl="2" indent="-274320">
              <a:spcBef>
                <a:spcPts val="600"/>
              </a:spcBef>
            </a:pPr>
            <a:r>
              <a:rPr lang="en-US" sz="2800" b="1" dirty="0" smtClean="0">
                <a:sym typeface="Symbol"/>
              </a:rPr>
              <a:t></a:t>
            </a:r>
            <a:r>
              <a:rPr lang="en-US" sz="2800" dirty="0" smtClean="0">
                <a:sym typeface="Symbol"/>
              </a:rPr>
              <a:t> </a:t>
            </a:r>
            <a:r>
              <a:rPr lang="en-US" sz="2800" dirty="0" smtClean="0"/>
              <a:t>A program unit is actually executed and its outcomes are observed</a:t>
            </a:r>
          </a:p>
          <a:p>
            <a:pPr marL="731520" lvl="2" indent="-274320">
              <a:spcBef>
                <a:spcPts val="600"/>
              </a:spcBef>
            </a:pPr>
            <a:r>
              <a:rPr lang="en-US" sz="2800" b="1" dirty="0" smtClean="0">
                <a:sym typeface="Symbol"/>
              </a:rPr>
              <a:t> </a:t>
            </a:r>
            <a:r>
              <a:rPr lang="en-US" sz="2800" dirty="0" smtClean="0"/>
              <a:t>One observe some representative program behavior, and reach conclusion about the quality of the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6572"/>
            <a:ext cx="7808976" cy="1088136"/>
          </a:xfrm>
        </p:spPr>
        <p:txBody>
          <a:bodyPr>
            <a:noAutofit/>
          </a:bodyPr>
          <a:lstStyle/>
          <a:p>
            <a:r>
              <a:rPr lang="en-US" sz="3600" dirty="0" smtClean="0">
                <a:latin typeface="+mn-lt"/>
              </a:rPr>
              <a:t>Which one to conduct?</a:t>
            </a:r>
            <a:br>
              <a:rPr lang="en-US" sz="3600" dirty="0" smtClean="0">
                <a:latin typeface="+mn-lt"/>
              </a:rPr>
            </a:br>
            <a:r>
              <a:rPr lang="en-US" sz="3600" dirty="0" smtClean="0">
                <a:latin typeface="+mn-lt"/>
              </a:rPr>
              <a:t>Static or Dynamic Unit Testing?</a:t>
            </a:r>
            <a:endParaRPr lang="en-US" sz="3600" dirty="0">
              <a:latin typeface="+mn-lt"/>
            </a:endParaRPr>
          </a:p>
        </p:txBody>
      </p:sp>
      <p:sp>
        <p:nvSpPr>
          <p:cNvPr id="4" name="Rectangle 3"/>
          <p:cNvSpPr/>
          <p:nvPr/>
        </p:nvSpPr>
        <p:spPr>
          <a:xfrm>
            <a:off x="300447" y="2314586"/>
            <a:ext cx="8556171" cy="3693319"/>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Static unit testing is not an alternative to dynamic unit testing</a:t>
            </a:r>
          </a:p>
          <a:p>
            <a:pPr marL="274320" indent="-274320">
              <a:spcBef>
                <a:spcPts val="600"/>
              </a:spcBef>
              <a:buFont typeface="Arial" pitchFamily="34" charset="0"/>
              <a:buChar char="•"/>
            </a:pPr>
            <a:r>
              <a:rPr lang="en-US" sz="2800" dirty="0" smtClean="0">
                <a:solidFill>
                  <a:srgbClr val="FF0000"/>
                </a:solidFill>
              </a:rPr>
              <a:t>Static and Dynamic analysis are </a:t>
            </a:r>
            <a:r>
              <a:rPr lang="en-US" sz="2800" i="1" dirty="0" smtClean="0">
                <a:solidFill>
                  <a:srgbClr val="FF0000"/>
                </a:solidFill>
              </a:rPr>
              <a:t>complementary</a:t>
            </a:r>
            <a:r>
              <a:rPr lang="en-US" sz="2800" dirty="0" smtClean="0">
                <a:solidFill>
                  <a:srgbClr val="FF0000"/>
                </a:solidFill>
              </a:rPr>
              <a:t> in nature</a:t>
            </a:r>
          </a:p>
          <a:p>
            <a:pPr marL="274320" indent="-274320">
              <a:spcBef>
                <a:spcPts val="600"/>
              </a:spcBef>
              <a:buFont typeface="Arial" pitchFamily="34" charset="0"/>
              <a:buChar char="•"/>
            </a:pPr>
            <a:r>
              <a:rPr lang="en-US" sz="2800" dirty="0" smtClean="0"/>
              <a:t>In practice, partial dynamic unit testing is performed concurrently with static unit testing. It is recommended that static unit testing be performed prior to the dynamic unit testing.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Unit Testing</a:t>
            </a:r>
            <a:endParaRPr lang="en-US" dirty="0">
              <a:latin typeface="+mn-lt"/>
            </a:endParaRPr>
          </a:p>
        </p:txBody>
      </p:sp>
      <p:sp>
        <p:nvSpPr>
          <p:cNvPr id="4" name="Rectangle 3"/>
          <p:cNvSpPr/>
          <p:nvPr/>
        </p:nvSpPr>
        <p:spPr>
          <a:xfrm>
            <a:off x="264585" y="2091798"/>
            <a:ext cx="8487528" cy="4093428"/>
          </a:xfrm>
          <a:prstGeom prst="rect">
            <a:avLst/>
          </a:prstGeom>
        </p:spPr>
        <p:txBody>
          <a:bodyPr wrap="square">
            <a:spAutoFit/>
          </a:bodyPr>
          <a:lstStyle/>
          <a:p>
            <a:pPr marL="274320" indent="-274320">
              <a:spcBef>
                <a:spcPts val="600"/>
              </a:spcBef>
              <a:buFont typeface="Arial" pitchFamily="34" charset="0"/>
              <a:buChar char="•"/>
            </a:pPr>
            <a:r>
              <a:rPr lang="en-US" sz="2400" dirty="0" smtClean="0"/>
              <a:t>Unit testing is the testing of one individual unit or component.</a:t>
            </a:r>
          </a:p>
          <a:p>
            <a:pPr marL="274320" indent="-274320">
              <a:spcBef>
                <a:spcPts val="600"/>
              </a:spcBef>
              <a:buFont typeface="Arial" pitchFamily="34" charset="0"/>
              <a:buChar char="•"/>
            </a:pPr>
            <a:r>
              <a:rPr lang="en-US" sz="2400" dirty="0" smtClean="0"/>
              <a:t>A unit is the smallest testable part of an application like functions/methods, classes, procedures.</a:t>
            </a:r>
          </a:p>
          <a:p>
            <a:pPr marL="274320" indent="-274320">
              <a:spcBef>
                <a:spcPts val="600"/>
              </a:spcBef>
              <a:buFont typeface="Arial" pitchFamily="34" charset="0"/>
              <a:buChar char="•"/>
            </a:pPr>
            <a:r>
              <a:rPr lang="en-US" sz="2400" dirty="0" smtClean="0"/>
              <a:t>Unit testing is a method by which individual units of source code are tested to determine if they are fit for use. </a:t>
            </a:r>
          </a:p>
          <a:p>
            <a:pPr marL="274320" indent="-274320">
              <a:spcBef>
                <a:spcPts val="600"/>
              </a:spcBef>
              <a:buFont typeface="Arial" pitchFamily="34" charset="0"/>
              <a:buChar char="•"/>
            </a:pPr>
            <a:r>
              <a:rPr lang="en-US" sz="2400" dirty="0" smtClean="0"/>
              <a:t>Unit tests are basically written and executed by software developers to make sure that code meets its design and requirements and behaves as expected. </a:t>
            </a:r>
          </a:p>
          <a:p>
            <a:pPr marL="274320" indent="-274320">
              <a:spcBef>
                <a:spcPts val="600"/>
              </a:spcBef>
              <a:buFont typeface="Arial" pitchFamily="34" charset="0"/>
              <a:buChar char="•"/>
            </a:pPr>
            <a:r>
              <a:rPr lang="en-US" sz="2400" dirty="0" smtClean="0"/>
              <a:t>The goal of unit testing is to segregate each part of the program and test that the individual parts are working correctly.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Unit Testing</a:t>
            </a:r>
            <a:endParaRPr lang="en-US" dirty="0">
              <a:latin typeface="+mn-lt"/>
            </a:endParaRPr>
          </a:p>
        </p:txBody>
      </p:sp>
      <p:sp>
        <p:nvSpPr>
          <p:cNvPr id="4" name="Rectangle 3"/>
          <p:cNvSpPr/>
          <p:nvPr/>
        </p:nvSpPr>
        <p:spPr>
          <a:xfrm>
            <a:off x="277648" y="2061054"/>
            <a:ext cx="8565905" cy="4170372"/>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rPr>
              <a:t>What</a:t>
            </a:r>
            <a:r>
              <a:rPr lang="en-US" sz="2400" dirty="0" smtClean="0">
                <a:solidFill>
                  <a:srgbClr val="FF0000"/>
                </a:solidFill>
              </a:rPr>
              <a:t> </a:t>
            </a:r>
            <a:r>
              <a:rPr lang="en-US" sz="2400" b="1" dirty="0" smtClean="0">
                <a:solidFill>
                  <a:srgbClr val="FF0000"/>
                </a:solidFill>
              </a:rPr>
              <a:t>method/technique</a:t>
            </a:r>
            <a:r>
              <a:rPr lang="en-US" sz="2400" dirty="0" smtClean="0">
                <a:solidFill>
                  <a:srgbClr val="FF0000"/>
                </a:solidFill>
              </a:rPr>
              <a:t> is used for unit testing?</a:t>
            </a:r>
          </a:p>
          <a:p>
            <a:pPr marL="731520" lvl="2" indent="-274320">
              <a:spcBef>
                <a:spcPts val="600"/>
              </a:spcBef>
            </a:pPr>
            <a:r>
              <a:rPr lang="en-US" sz="2400" b="1" dirty="0" smtClean="0">
                <a:sym typeface="Symbol"/>
              </a:rPr>
              <a:t></a:t>
            </a:r>
            <a:r>
              <a:rPr lang="en-US" sz="2400" dirty="0" smtClean="0"/>
              <a:t>Unit Testing is </a:t>
            </a:r>
            <a:r>
              <a:rPr lang="en-US" sz="2400" b="1" i="1" dirty="0" smtClean="0"/>
              <a:t>usually</a:t>
            </a:r>
            <a:r>
              <a:rPr lang="en-US" sz="2400" dirty="0" smtClean="0"/>
              <a:t> performed by using the </a:t>
            </a:r>
            <a:r>
              <a:rPr lang="en-US" sz="2400" b="1" dirty="0" smtClean="0"/>
              <a:t>White Box Testing</a:t>
            </a:r>
            <a:r>
              <a:rPr lang="en-US" sz="2400" dirty="0" smtClean="0"/>
              <a:t> technique</a:t>
            </a:r>
          </a:p>
          <a:p>
            <a:pPr marL="274320" indent="-274320">
              <a:spcBef>
                <a:spcPts val="600"/>
              </a:spcBef>
              <a:buFont typeface="Arial" pitchFamily="34" charset="0"/>
              <a:buChar char="•"/>
            </a:pPr>
            <a:r>
              <a:rPr lang="en-US" sz="2400" dirty="0" smtClean="0">
                <a:solidFill>
                  <a:srgbClr val="FF0000"/>
                </a:solidFill>
              </a:rPr>
              <a:t> </a:t>
            </a:r>
            <a:r>
              <a:rPr lang="en-US" sz="2400" b="1" dirty="0" smtClean="0">
                <a:solidFill>
                  <a:srgbClr val="FF0000"/>
                </a:solidFill>
              </a:rPr>
              <a:t>When</a:t>
            </a:r>
            <a:r>
              <a:rPr lang="en-US" sz="2400" dirty="0" smtClean="0">
                <a:solidFill>
                  <a:srgbClr val="FF0000"/>
                </a:solidFill>
              </a:rPr>
              <a:t> is it performed?</a:t>
            </a:r>
          </a:p>
          <a:p>
            <a:pPr marL="731520" lvl="2" indent="-274320">
              <a:spcBef>
                <a:spcPts val="600"/>
              </a:spcBef>
            </a:pPr>
            <a:r>
              <a:rPr lang="en-US" sz="2400" b="1" dirty="0" smtClean="0">
                <a:sym typeface="Symbol"/>
              </a:rPr>
              <a:t> </a:t>
            </a:r>
            <a:r>
              <a:rPr lang="en-US" sz="2400" dirty="0" smtClean="0"/>
              <a:t>Unit Testing is the first level of testing and is performed </a:t>
            </a:r>
            <a:r>
              <a:rPr lang="en-US" sz="2400" b="1" dirty="0" smtClean="0"/>
              <a:t>prior to Integration Testing.</a:t>
            </a:r>
          </a:p>
          <a:p>
            <a:pPr marL="274320" indent="-274320">
              <a:spcBef>
                <a:spcPts val="600"/>
              </a:spcBef>
              <a:buFont typeface="Arial" pitchFamily="34" charset="0"/>
              <a:buChar char="•"/>
            </a:pPr>
            <a:r>
              <a:rPr lang="en-US" sz="2400" b="1" dirty="0" smtClean="0">
                <a:solidFill>
                  <a:srgbClr val="FF0000"/>
                </a:solidFill>
              </a:rPr>
              <a:t>Who</a:t>
            </a:r>
            <a:r>
              <a:rPr lang="en-US" sz="2400" dirty="0" smtClean="0">
                <a:solidFill>
                  <a:srgbClr val="FF0000"/>
                </a:solidFill>
              </a:rPr>
              <a:t> performs it?</a:t>
            </a:r>
          </a:p>
          <a:p>
            <a:pPr marL="731520" lvl="2" indent="-274320">
              <a:spcBef>
                <a:spcPts val="600"/>
              </a:spcBef>
            </a:pPr>
            <a:r>
              <a:rPr lang="en-US" sz="2400" b="1" dirty="0" smtClean="0">
                <a:sym typeface="Symbol"/>
              </a:rPr>
              <a:t> </a:t>
            </a:r>
            <a:r>
              <a:rPr lang="en-US" sz="2400" dirty="0" smtClean="0"/>
              <a:t>Unit Testing is </a:t>
            </a:r>
            <a:r>
              <a:rPr lang="en-US" sz="2400" b="1" i="1" dirty="0" smtClean="0"/>
              <a:t>normally</a:t>
            </a:r>
            <a:r>
              <a:rPr lang="en-US" sz="2400" dirty="0" smtClean="0"/>
              <a:t> performed by software </a:t>
            </a:r>
            <a:r>
              <a:rPr lang="en-US" sz="2400" b="1" dirty="0" smtClean="0"/>
              <a:t>developers</a:t>
            </a:r>
            <a:r>
              <a:rPr lang="en-US" sz="2400" dirty="0" smtClean="0"/>
              <a:t> themselves. In </a:t>
            </a:r>
            <a:r>
              <a:rPr lang="en-US" sz="2400" b="1" i="1" dirty="0" smtClean="0"/>
              <a:t>rare cases </a:t>
            </a:r>
            <a:r>
              <a:rPr lang="en-US" sz="2400" dirty="0" smtClean="0"/>
              <a:t>it may also be performed by independent </a:t>
            </a:r>
            <a:r>
              <a:rPr lang="en-US" sz="2400" b="1" dirty="0" smtClean="0"/>
              <a:t>software</a:t>
            </a:r>
            <a:r>
              <a:rPr lang="en-US" sz="2400" dirty="0" smtClean="0"/>
              <a:t> </a:t>
            </a:r>
            <a:r>
              <a:rPr lang="en-US" sz="2400" b="1" dirty="0" smtClean="0"/>
              <a:t>testers</a:t>
            </a:r>
            <a:r>
              <a:rPr lang="en-US" sz="2400" dirty="0" smtClean="0"/>
              <a:t>. </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382</TotalTime>
  <Words>1252</Words>
  <Application>Microsoft Office PowerPoint</Application>
  <PresentationFormat>On-screen Show (4:3)</PresentationFormat>
  <Paragraphs>140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Spectrum</vt:lpstr>
      <vt:lpstr>Unit Testing</vt:lpstr>
      <vt:lpstr>Lecture Outline</vt:lpstr>
      <vt:lpstr>Objectives and Outcomes</vt:lpstr>
      <vt:lpstr>Concept of Unit Testing </vt:lpstr>
      <vt:lpstr>Static Unit Testing </vt:lpstr>
      <vt:lpstr>Dynamic Unit Testing </vt:lpstr>
      <vt:lpstr>Which one to conduct? Static or Dynamic Unit Testing?</vt:lpstr>
      <vt:lpstr>Unit Testing</vt:lpstr>
      <vt:lpstr>Unit Testing</vt:lpstr>
      <vt:lpstr>Static Unit Testing </vt:lpstr>
      <vt:lpstr>Static Unit Testing </vt:lpstr>
      <vt:lpstr>Static Unit Testing  (Formal Code Review) </vt:lpstr>
      <vt:lpstr>Static Unit Testing  (Formal Code Review) </vt:lpstr>
      <vt:lpstr>Static Unit Testing  (Formal Code Review) </vt:lpstr>
      <vt:lpstr>Static Unit Testing  (Formal Code Review) </vt:lpstr>
      <vt:lpstr>Static Unit Testing  (Formal Code Review) </vt:lpstr>
      <vt:lpstr>Steps in the  Formal Code Review process</vt:lpstr>
      <vt:lpstr>Roles of the Formal Code Review </vt:lpstr>
      <vt:lpstr>Static Unit Testing (Formal Code Review)</vt:lpstr>
      <vt:lpstr> Code Review</vt:lpstr>
      <vt:lpstr> Code Review</vt:lpstr>
      <vt:lpstr>Defect Prevention</vt:lpstr>
      <vt:lpstr>Defect Prevention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Teacher</cp:lastModifiedBy>
  <cp:revision>78</cp:revision>
  <dcterms:created xsi:type="dcterms:W3CDTF">2020-04-21T14:08:46Z</dcterms:created>
  <dcterms:modified xsi:type="dcterms:W3CDTF">2020-08-30T14:04:19Z</dcterms:modified>
</cp:coreProperties>
</file>