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9" r:id="rId4"/>
    <p:sldId id="310" r:id="rId5"/>
    <p:sldId id="311" r:id="rId6"/>
    <p:sldId id="312" r:id="rId7"/>
    <p:sldId id="313" r:id="rId8"/>
    <p:sldId id="314" r:id="rId9"/>
    <p:sldId id="315" r:id="rId10"/>
    <p:sldId id="316" r:id="rId11"/>
    <p:sldId id="317" r:id="rId12"/>
    <p:sldId id="320" r:id="rId13"/>
    <p:sldId id="318" r:id="rId14"/>
    <p:sldId id="319" r:id="rId15"/>
    <p:sldId id="321" r:id="rId16"/>
    <p:sldId id="322" r:id="rId17"/>
    <p:sldId id="323" r:id="rId18"/>
    <p:sldId id="324" r:id="rId19"/>
    <p:sldId id="325" r:id="rId20"/>
    <p:sldId id="326" r:id="rId21"/>
    <p:sldId id="327" r:id="rId22"/>
    <p:sldId id="328" r:id="rId23"/>
    <p:sldId id="308"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p:scale>
          <a:sx n="80" d="100"/>
          <a:sy n="80" d="100"/>
        </p:scale>
        <p:origin x="-111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8/30/2020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96413"/>
            <a:ext cx="7808976" cy="740728"/>
          </a:xfrm>
        </p:spPr>
        <p:txBody>
          <a:bodyPr>
            <a:normAutofit/>
          </a:bodyPr>
          <a:lstStyle/>
          <a:p>
            <a:r>
              <a:rPr lang="en-US" sz="3200" b="1" dirty="0"/>
              <a:t>Unit </a:t>
            </a:r>
            <a:r>
              <a:rPr lang="en-US" sz="3200" b="1" dirty="0" smtClean="0"/>
              <a:t>Testing (cont.)</a:t>
            </a:r>
            <a:endParaRPr lang="en-US" sz="3200" b="1" dirty="0"/>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7475089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a:t>14</a:t>
                      </a:r>
                    </a:p>
                  </a:txBody>
                  <a:tcPr/>
                </a:tc>
                <a:tc>
                  <a:txBody>
                    <a:bodyPr/>
                    <a:lstStyle/>
                    <a:p>
                      <a:r>
                        <a:rPr lang="en-US" dirty="0"/>
                        <a:t>Week No:</a:t>
                      </a:r>
                    </a:p>
                  </a:txBody>
                  <a:tcPr/>
                </a:tc>
                <a:tc>
                  <a:txBody>
                    <a:bodyPr/>
                    <a:lstStyle/>
                    <a:p>
                      <a:r>
                        <a:rPr lang="en-US" dirty="0" smtClean="0"/>
                        <a:t>8</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Mutation Testing</a:t>
            </a:r>
            <a:endParaRPr lang="en-US" dirty="0">
              <a:latin typeface="+mn-lt"/>
            </a:endParaRPr>
          </a:p>
        </p:txBody>
      </p:sp>
      <p:sp>
        <p:nvSpPr>
          <p:cNvPr id="4" name="Rectangle 3"/>
          <p:cNvSpPr/>
          <p:nvPr/>
        </p:nvSpPr>
        <p:spPr>
          <a:xfrm>
            <a:off x="248194" y="2060320"/>
            <a:ext cx="8621486" cy="3724096"/>
          </a:xfrm>
          <a:prstGeom prst="rect">
            <a:avLst/>
          </a:prstGeom>
        </p:spPr>
        <p:txBody>
          <a:bodyPr wrap="square">
            <a:spAutoFit/>
          </a:bodyPr>
          <a:lstStyle/>
          <a:p>
            <a:pPr marL="274320" indent="-274320">
              <a:spcBef>
                <a:spcPts val="600"/>
              </a:spcBef>
              <a:buFont typeface="Arial" pitchFamily="34" charset="0"/>
              <a:buChar char="•"/>
            </a:pPr>
            <a:r>
              <a:rPr lang="en-US" sz="2400" dirty="0" smtClean="0"/>
              <a:t>A mutation of a program is a modification of the program created by introducing a single, small, legal syntactic change in the code.</a:t>
            </a:r>
          </a:p>
          <a:p>
            <a:pPr marL="274320" indent="-274320">
              <a:spcBef>
                <a:spcPts val="600"/>
              </a:spcBef>
              <a:buFont typeface="Arial" pitchFamily="34" charset="0"/>
              <a:buChar char="•"/>
            </a:pPr>
            <a:r>
              <a:rPr lang="en-US" sz="2400" dirty="0" smtClean="0"/>
              <a:t>A modified program is called </a:t>
            </a:r>
            <a:r>
              <a:rPr lang="en-US" sz="2400" i="1" dirty="0" smtClean="0">
                <a:solidFill>
                  <a:srgbClr val="FF0000"/>
                </a:solidFill>
              </a:rPr>
              <a:t>mutant</a:t>
            </a:r>
            <a:r>
              <a:rPr lang="en-US" sz="2400" i="1" dirty="0" smtClean="0"/>
              <a:t>.</a:t>
            </a:r>
          </a:p>
          <a:p>
            <a:pPr marL="274320" indent="-274320">
              <a:spcBef>
                <a:spcPts val="600"/>
              </a:spcBef>
              <a:buFont typeface="Arial" pitchFamily="34" charset="0"/>
              <a:buChar char="•"/>
            </a:pPr>
            <a:r>
              <a:rPr lang="en-US" sz="2400" dirty="0" smtClean="0"/>
              <a:t>A mutant is said to be </a:t>
            </a:r>
            <a:r>
              <a:rPr lang="en-US" sz="2400" i="1" dirty="0" smtClean="0">
                <a:solidFill>
                  <a:srgbClr val="FF0000"/>
                </a:solidFill>
              </a:rPr>
              <a:t>killed</a:t>
            </a:r>
            <a:r>
              <a:rPr lang="en-US" sz="2400" i="1" dirty="0" smtClean="0"/>
              <a:t> </a:t>
            </a:r>
            <a:r>
              <a:rPr lang="en-US" sz="2400" dirty="0" smtClean="0"/>
              <a:t> when the execution of test case causes it to fail. The mutant is considered to be </a:t>
            </a:r>
            <a:r>
              <a:rPr lang="en-US" sz="2400" i="1" dirty="0" smtClean="0">
                <a:solidFill>
                  <a:srgbClr val="FF0000"/>
                </a:solidFill>
              </a:rPr>
              <a:t>dead</a:t>
            </a:r>
            <a:r>
              <a:rPr lang="en-US" sz="2400" i="1" dirty="0" smtClean="0">
                <a:solidFill>
                  <a:srgbClr val="C00000"/>
                </a:solidFill>
              </a:rPr>
              <a:t>.</a:t>
            </a:r>
            <a:endParaRPr lang="en-US" sz="2400" dirty="0" smtClean="0">
              <a:solidFill>
                <a:srgbClr val="C00000"/>
              </a:solidFill>
            </a:endParaRPr>
          </a:p>
          <a:p>
            <a:pPr marL="274320" indent="-274320">
              <a:spcBef>
                <a:spcPts val="600"/>
              </a:spcBef>
              <a:buFont typeface="Arial" pitchFamily="34" charset="0"/>
              <a:buChar char="•"/>
            </a:pPr>
            <a:r>
              <a:rPr lang="en-US" sz="2400" dirty="0" smtClean="0"/>
              <a:t>A mutant is an </a:t>
            </a:r>
            <a:r>
              <a:rPr lang="en-US" sz="2400" i="1" dirty="0" smtClean="0">
                <a:solidFill>
                  <a:srgbClr val="FF0000"/>
                </a:solidFill>
              </a:rPr>
              <a:t>equivalent</a:t>
            </a:r>
            <a:r>
              <a:rPr lang="en-US" sz="2400" dirty="0" smtClean="0"/>
              <a:t> to the given program if it always produce the same output as the original program.</a:t>
            </a:r>
          </a:p>
          <a:p>
            <a:pPr marL="274320" indent="-274320">
              <a:spcBef>
                <a:spcPts val="600"/>
              </a:spcBef>
              <a:buFont typeface="Arial" pitchFamily="34" charset="0"/>
              <a:buChar char="•"/>
            </a:pPr>
            <a:r>
              <a:rPr lang="en-US" sz="2400" dirty="0" smtClean="0"/>
              <a:t> A mutant is called </a:t>
            </a:r>
            <a:r>
              <a:rPr lang="en-US" sz="2400" i="1" dirty="0" smtClean="0">
                <a:solidFill>
                  <a:srgbClr val="FF0000"/>
                </a:solidFill>
              </a:rPr>
              <a:t>killable</a:t>
            </a:r>
            <a:r>
              <a:rPr lang="en-US" sz="2400" dirty="0" smtClean="0"/>
              <a:t> or </a:t>
            </a:r>
            <a:r>
              <a:rPr lang="en-US" sz="2400" i="1" dirty="0" smtClean="0">
                <a:solidFill>
                  <a:srgbClr val="FF0000"/>
                </a:solidFill>
              </a:rPr>
              <a:t>stubborn</a:t>
            </a:r>
            <a:r>
              <a:rPr lang="en-US" sz="2400" dirty="0" smtClean="0"/>
              <a:t>, if the existing set of test cases is insufficient to kill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Mutation Testing</a:t>
            </a:r>
            <a:endParaRPr lang="en-US" dirty="0">
              <a:latin typeface="+mn-lt"/>
            </a:endParaRPr>
          </a:p>
        </p:txBody>
      </p:sp>
      <p:sp>
        <p:nvSpPr>
          <p:cNvPr id="3" name="Rectangle 2"/>
          <p:cNvSpPr/>
          <p:nvPr/>
        </p:nvSpPr>
        <p:spPr>
          <a:xfrm>
            <a:off x="274320" y="2075132"/>
            <a:ext cx="8608423" cy="4355038"/>
          </a:xfrm>
          <a:prstGeom prst="rect">
            <a:avLst/>
          </a:prstGeom>
        </p:spPr>
        <p:txBody>
          <a:bodyPr wrap="square">
            <a:spAutoFit/>
          </a:bodyPr>
          <a:lstStyle/>
          <a:p>
            <a:pPr marL="274320" indent="-274320">
              <a:spcBef>
                <a:spcPts val="600"/>
              </a:spcBef>
              <a:buFont typeface="Arial" pitchFamily="34" charset="0"/>
              <a:buChar char="•"/>
            </a:pPr>
            <a:r>
              <a:rPr lang="en-US" sz="2800" dirty="0" smtClean="0"/>
              <a:t>A </a:t>
            </a:r>
            <a:r>
              <a:rPr lang="en-US" sz="2800" i="1" dirty="0" smtClean="0">
                <a:solidFill>
                  <a:srgbClr val="FF0000"/>
                </a:solidFill>
              </a:rPr>
              <a:t>mutation</a:t>
            </a:r>
            <a:r>
              <a:rPr lang="en-US" sz="2800" dirty="0" smtClean="0">
                <a:solidFill>
                  <a:srgbClr val="FF0000"/>
                </a:solidFill>
              </a:rPr>
              <a:t> </a:t>
            </a:r>
            <a:r>
              <a:rPr lang="en-US" sz="2800" i="1" dirty="0" smtClean="0">
                <a:solidFill>
                  <a:srgbClr val="FF0000"/>
                </a:solidFill>
              </a:rPr>
              <a:t>score</a:t>
            </a:r>
            <a:r>
              <a:rPr lang="en-US" sz="2800" dirty="0" smtClean="0">
                <a:solidFill>
                  <a:srgbClr val="FF0000"/>
                </a:solidFill>
              </a:rPr>
              <a:t> </a:t>
            </a:r>
            <a:r>
              <a:rPr lang="en-US" sz="2800" dirty="0" smtClean="0"/>
              <a:t>for a set of test cases is the percentage of non-equivalent mutants </a:t>
            </a:r>
            <a:r>
              <a:rPr lang="en-US" sz="2800" i="1" dirty="0" smtClean="0"/>
              <a:t>killed</a:t>
            </a:r>
            <a:r>
              <a:rPr lang="en-US" sz="2800" dirty="0" smtClean="0"/>
              <a:t> by the test suite. </a:t>
            </a:r>
          </a:p>
          <a:p>
            <a:pPr marL="274320" indent="-274320">
              <a:spcBef>
                <a:spcPts val="600"/>
              </a:spcBef>
            </a:pPr>
            <a:r>
              <a:rPr lang="en-US" sz="2000" dirty="0" smtClean="0">
                <a:solidFill>
                  <a:srgbClr val="0000FF"/>
                </a:solidFill>
              </a:rPr>
              <a:t>      Mutation Score = (# of Killed Mutants / Total number of Mutants) * 100</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t>The </a:t>
            </a:r>
            <a:r>
              <a:rPr lang="en-US" sz="2800" i="1" dirty="0" smtClean="0">
                <a:solidFill>
                  <a:srgbClr val="0000FF"/>
                </a:solidFill>
              </a:rPr>
              <a:t>test</a:t>
            </a:r>
            <a:r>
              <a:rPr lang="en-US" sz="2800" i="1" dirty="0" smtClean="0"/>
              <a:t> </a:t>
            </a:r>
            <a:r>
              <a:rPr lang="en-US" sz="2800" i="1" dirty="0" smtClean="0">
                <a:solidFill>
                  <a:srgbClr val="0000FF"/>
                </a:solidFill>
              </a:rPr>
              <a:t>suite</a:t>
            </a:r>
            <a:r>
              <a:rPr lang="en-US" sz="2800" i="1" dirty="0" smtClean="0"/>
              <a:t> </a:t>
            </a:r>
            <a:r>
              <a:rPr lang="en-US" sz="2800" dirty="0" smtClean="0"/>
              <a:t>is said to be </a:t>
            </a:r>
            <a:r>
              <a:rPr lang="en-US" sz="2800" i="1" dirty="0" smtClean="0">
                <a:solidFill>
                  <a:srgbClr val="FF0000"/>
                </a:solidFill>
              </a:rPr>
              <a:t>mutation-adequate</a:t>
            </a:r>
            <a:r>
              <a:rPr lang="en-US" sz="2800" dirty="0" smtClean="0"/>
              <a:t> if its mutation score is 100% </a:t>
            </a:r>
          </a:p>
          <a:p>
            <a:pPr marL="274320" indent="-274320">
              <a:spcBef>
                <a:spcPts val="600"/>
              </a:spcBef>
              <a:buFont typeface="Arial" pitchFamily="34" charset="0"/>
              <a:buChar char="•"/>
            </a:pPr>
            <a:r>
              <a:rPr lang="en-US" sz="2800" dirty="0" smtClean="0"/>
              <a:t>Mutation testing may be used to judge the effectiveness of a test set. The test set should kill all the mutants  </a:t>
            </a:r>
          </a:p>
          <a:p>
            <a:pPr marL="274320" indent="-274320">
              <a:spcBef>
                <a:spcPts val="600"/>
              </a:spcBef>
            </a:pPr>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Mutation Testing</a:t>
            </a:r>
            <a:endParaRPr lang="en-US" dirty="0">
              <a:latin typeface="+mn-lt"/>
            </a:endParaRPr>
          </a:p>
        </p:txBody>
      </p:sp>
      <p:sp>
        <p:nvSpPr>
          <p:cNvPr id="6" name="Rectangle 5"/>
          <p:cNvSpPr/>
          <p:nvPr/>
        </p:nvSpPr>
        <p:spPr>
          <a:xfrm>
            <a:off x="277648" y="2038995"/>
            <a:ext cx="8539779" cy="4308872"/>
          </a:xfrm>
          <a:prstGeom prst="rect">
            <a:avLst/>
          </a:prstGeom>
        </p:spPr>
        <p:txBody>
          <a:bodyPr wrap="square">
            <a:spAutoFit/>
          </a:bodyPr>
          <a:lstStyle/>
          <a:p>
            <a:pPr marL="274320" indent="-274320">
              <a:spcBef>
                <a:spcPts val="600"/>
              </a:spcBef>
              <a:buFont typeface="Arial" pitchFamily="34" charset="0"/>
              <a:buChar char="•"/>
            </a:pPr>
            <a:r>
              <a:rPr lang="en-US" sz="2200" dirty="0" smtClean="0"/>
              <a:t>Mutation testing is based upon seeding the implementation (original program) with a fault (</a:t>
            </a:r>
            <a:r>
              <a:rPr lang="en-US" sz="2200" i="1" dirty="0" smtClean="0">
                <a:solidFill>
                  <a:srgbClr val="FF0000"/>
                </a:solidFill>
              </a:rPr>
              <a:t>mutating</a:t>
            </a:r>
            <a:r>
              <a:rPr lang="en-US" sz="2200" dirty="0" smtClean="0"/>
              <a:t> it), by applying a mutation operator, and determining whether testing identifies this fault. </a:t>
            </a:r>
          </a:p>
          <a:p>
            <a:pPr marL="274320" indent="-274320">
              <a:spcBef>
                <a:spcPts val="600"/>
              </a:spcBef>
              <a:buFont typeface="Arial" pitchFamily="34" charset="0"/>
              <a:buChar char="•"/>
            </a:pPr>
            <a:r>
              <a:rPr lang="en-US" sz="2200" dirty="0" smtClean="0"/>
              <a:t>A mutated program is called a </a:t>
            </a:r>
            <a:r>
              <a:rPr lang="en-US" sz="2200" i="1" dirty="0" smtClean="0">
                <a:solidFill>
                  <a:srgbClr val="FF0000"/>
                </a:solidFill>
              </a:rPr>
              <a:t>mutant</a:t>
            </a:r>
            <a:r>
              <a:rPr lang="en-US" sz="2200" dirty="0" smtClean="0"/>
              <a:t> and if a test case distinguishes between the mutant and the original program it is said to </a:t>
            </a:r>
            <a:r>
              <a:rPr lang="en-US" sz="2200" i="1" dirty="0" smtClean="0">
                <a:solidFill>
                  <a:srgbClr val="FF0000"/>
                </a:solidFill>
              </a:rPr>
              <a:t>kill</a:t>
            </a:r>
            <a:r>
              <a:rPr lang="en-US" sz="2200" dirty="0" smtClean="0"/>
              <a:t> the mutant. Given a set of test cases, if no test case can distinguish between the mutant and the original program then the mutant is still </a:t>
            </a:r>
            <a:r>
              <a:rPr lang="en-US" sz="2200" i="1" dirty="0" smtClean="0">
                <a:solidFill>
                  <a:srgbClr val="FF0000"/>
                </a:solidFill>
              </a:rPr>
              <a:t>live</a:t>
            </a:r>
            <a:r>
              <a:rPr lang="en-US" sz="2200" dirty="0" smtClean="0"/>
              <a:t>.</a:t>
            </a:r>
          </a:p>
          <a:p>
            <a:pPr marL="274320" indent="-274320">
              <a:spcBef>
                <a:spcPts val="600"/>
              </a:spcBef>
              <a:buFont typeface="Arial" pitchFamily="34" charset="0"/>
              <a:buChar char="•"/>
            </a:pPr>
            <a:r>
              <a:rPr lang="en-US" sz="2200" dirty="0" smtClean="0"/>
              <a:t>Mutation testing is an effective approach for measuring the adequacy of the test cases. But, the main drawback is that the high cost of generating the mutants and executing each test case against that mutant program.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Mutation Testing</a:t>
            </a:r>
            <a:endParaRPr lang="en-US" dirty="0">
              <a:latin typeface="+mn-lt"/>
            </a:endParaRPr>
          </a:p>
        </p:txBody>
      </p:sp>
      <p:sp>
        <p:nvSpPr>
          <p:cNvPr id="4" name="Rectangle 3"/>
          <p:cNvSpPr/>
          <p:nvPr/>
        </p:nvSpPr>
        <p:spPr>
          <a:xfrm>
            <a:off x="290711" y="2094891"/>
            <a:ext cx="8565905" cy="4216539"/>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Mutation testing makes two major </a:t>
            </a:r>
            <a:r>
              <a:rPr lang="en-US" sz="2800" b="1" dirty="0" smtClean="0">
                <a:solidFill>
                  <a:srgbClr val="FF0000"/>
                </a:solidFill>
              </a:rPr>
              <a:t>assumptions</a:t>
            </a:r>
            <a:r>
              <a:rPr lang="en-US" sz="2800" dirty="0" smtClean="0">
                <a:solidFill>
                  <a:srgbClr val="FF0000"/>
                </a:solidFill>
              </a:rPr>
              <a:t>:</a:t>
            </a:r>
          </a:p>
          <a:p>
            <a:pPr marL="342900" lvl="1" indent="-342900">
              <a:spcBef>
                <a:spcPts val="600"/>
              </a:spcBef>
              <a:buFont typeface="+mj-lt"/>
              <a:buAutoNum type="arabicParenR"/>
            </a:pPr>
            <a:r>
              <a:rPr lang="en-US" sz="2800" dirty="0" smtClean="0">
                <a:solidFill>
                  <a:srgbClr val="FF0000"/>
                </a:solidFill>
              </a:rPr>
              <a:t>Competent Programmer hypothesis</a:t>
            </a:r>
          </a:p>
          <a:p>
            <a:pPr marL="514350" lvl="3" indent="-514350">
              <a:spcBef>
                <a:spcPts val="600"/>
              </a:spcBef>
            </a:pPr>
            <a:r>
              <a:rPr lang="en-US" sz="2400" dirty="0" smtClean="0"/>
              <a:t>	</a:t>
            </a:r>
            <a:r>
              <a:rPr lang="en-US" sz="2400" b="1" dirty="0" smtClean="0">
                <a:sym typeface="Symbol"/>
              </a:rPr>
              <a:t></a:t>
            </a:r>
            <a:r>
              <a:rPr lang="en-US" sz="2400" dirty="0" smtClean="0">
                <a:sym typeface="Symbol"/>
              </a:rPr>
              <a:t> </a:t>
            </a:r>
            <a:r>
              <a:rPr lang="en-US" sz="2400" dirty="0" smtClean="0"/>
              <a:t>Programmers are generally competent and they do not create  </a:t>
            </a:r>
          </a:p>
          <a:p>
            <a:pPr marL="514350" lvl="3" indent="-514350">
              <a:spcBef>
                <a:spcPts val="600"/>
              </a:spcBef>
            </a:pPr>
            <a:r>
              <a:rPr lang="en-US" sz="2400" dirty="0" smtClean="0"/>
              <a:t>          “</a:t>
            </a:r>
            <a:r>
              <a:rPr lang="en-US" sz="2400" i="1" dirty="0" smtClean="0"/>
              <a:t>random” </a:t>
            </a:r>
            <a:r>
              <a:rPr lang="en-US" sz="2400" dirty="0" smtClean="0"/>
              <a:t>programs</a:t>
            </a:r>
          </a:p>
          <a:p>
            <a:pPr marL="342900" lvl="1" indent="-342900">
              <a:spcBef>
                <a:spcPts val="600"/>
              </a:spcBef>
              <a:buFont typeface="+mj-lt"/>
              <a:buAutoNum type="arabicParenR"/>
            </a:pPr>
            <a:r>
              <a:rPr lang="en-US" sz="2800" dirty="0" smtClean="0">
                <a:solidFill>
                  <a:srgbClr val="FF0000"/>
                </a:solidFill>
              </a:rPr>
              <a:t>Coupling effects</a:t>
            </a:r>
          </a:p>
          <a:p>
            <a:pPr marL="514350" lvl="3" indent="-514350">
              <a:spcBef>
                <a:spcPts val="600"/>
              </a:spcBef>
            </a:pPr>
            <a:r>
              <a:rPr lang="en-US" sz="2400" dirty="0" smtClean="0"/>
              <a:t>	</a:t>
            </a:r>
            <a:r>
              <a:rPr lang="en-US" sz="2400" b="1" dirty="0" smtClean="0">
                <a:sym typeface="Symbol"/>
              </a:rPr>
              <a:t>  </a:t>
            </a:r>
            <a:r>
              <a:rPr lang="en-US" sz="2400" dirty="0" smtClean="0"/>
              <a:t>Complex faults are coupled to simple faults in such a way </a:t>
            </a:r>
          </a:p>
          <a:p>
            <a:pPr marL="514350" lvl="3" indent="-514350">
              <a:spcBef>
                <a:spcPts val="600"/>
              </a:spcBef>
            </a:pPr>
            <a:r>
              <a:rPr lang="en-US" sz="2400" dirty="0" smtClean="0"/>
              <a:t>            that a test suite detecting simple faults in a program will </a:t>
            </a:r>
          </a:p>
          <a:p>
            <a:pPr marL="514350" lvl="3" indent="-514350">
              <a:spcBef>
                <a:spcPts val="600"/>
              </a:spcBef>
            </a:pPr>
            <a:r>
              <a:rPr lang="en-US" sz="2400" dirty="0" smtClean="0"/>
              <a:t>            detect most of the complex faults </a:t>
            </a:r>
          </a:p>
          <a:p>
            <a:pPr marL="514350" lvl="3" indent="-514350">
              <a:spcBef>
                <a:spcPts val="600"/>
              </a:spcBef>
            </a:pPr>
            <a:endParaRPr lang="en-US"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Debugging</a:t>
            </a:r>
            <a:endParaRPr lang="en-US" dirty="0">
              <a:latin typeface="+mn-lt"/>
            </a:endParaRPr>
          </a:p>
        </p:txBody>
      </p:sp>
      <p:sp>
        <p:nvSpPr>
          <p:cNvPr id="4" name="Rectangle 3"/>
          <p:cNvSpPr/>
          <p:nvPr/>
        </p:nvSpPr>
        <p:spPr>
          <a:xfrm>
            <a:off x="213755" y="2132718"/>
            <a:ext cx="8645237" cy="4124206"/>
          </a:xfrm>
          <a:prstGeom prst="rect">
            <a:avLst/>
          </a:prstGeom>
        </p:spPr>
        <p:txBody>
          <a:bodyPr wrap="square">
            <a:spAutoFit/>
          </a:bodyPr>
          <a:lstStyle/>
          <a:p>
            <a:pPr marL="274320" indent="-274320">
              <a:spcBef>
                <a:spcPts val="600"/>
              </a:spcBef>
              <a:buFont typeface="Arial" pitchFamily="34" charset="0"/>
              <a:buChar char="•"/>
            </a:pPr>
            <a:r>
              <a:rPr lang="en-US" sz="2200" dirty="0" smtClean="0">
                <a:solidFill>
                  <a:srgbClr val="FF0000"/>
                </a:solidFill>
              </a:rPr>
              <a:t>The process of determining the cause of a defect and correcting it is known as </a:t>
            </a:r>
            <a:r>
              <a:rPr lang="en-US" sz="2200" i="1" dirty="0" smtClean="0">
                <a:solidFill>
                  <a:srgbClr val="FF0000"/>
                </a:solidFill>
              </a:rPr>
              <a:t>debugging. </a:t>
            </a:r>
            <a:r>
              <a:rPr lang="en-US" sz="2200" i="1" dirty="0" smtClean="0">
                <a:solidFill>
                  <a:srgbClr val="0000FF"/>
                </a:solidFill>
              </a:rPr>
              <a:t>Debugging </a:t>
            </a:r>
            <a:r>
              <a:rPr lang="en-US" sz="2200" dirty="0" smtClean="0">
                <a:solidFill>
                  <a:srgbClr val="0000FF"/>
                </a:solidFill>
              </a:rPr>
              <a:t> occurs as a consequence of a test revealing a defect. </a:t>
            </a:r>
          </a:p>
          <a:p>
            <a:pPr marL="274320" indent="-274320">
              <a:spcBef>
                <a:spcPts val="600"/>
              </a:spcBef>
              <a:buFont typeface="Arial" pitchFamily="34" charset="0"/>
              <a:buChar char="•"/>
            </a:pPr>
            <a:r>
              <a:rPr lang="en-US" sz="2200" dirty="0" smtClean="0"/>
              <a:t>After a program failure, the </a:t>
            </a:r>
            <a:r>
              <a:rPr lang="en-US" sz="2200" b="1" dirty="0" smtClean="0"/>
              <a:t>programmer</a:t>
            </a:r>
            <a:r>
              <a:rPr lang="en-US" sz="2200" dirty="0" smtClean="0"/>
              <a:t> identifies the corresponding fault and fixes it. Programmers can locate faults by debugging a unit. </a:t>
            </a:r>
          </a:p>
          <a:p>
            <a:pPr marL="274320" indent="-274320">
              <a:spcBef>
                <a:spcPts val="600"/>
              </a:spcBef>
              <a:buFont typeface="Arial" pitchFamily="34" charset="0"/>
              <a:buChar char="•"/>
            </a:pPr>
            <a:r>
              <a:rPr lang="en-US" sz="2200" dirty="0" smtClean="0"/>
              <a:t>The objective of debugging is to precisely identify the cause of a failure. Given the symptoms of a problem, the purpose is to isolate &amp; determine its specific cause.</a:t>
            </a:r>
          </a:p>
          <a:p>
            <a:pPr marL="274320" indent="-274320">
              <a:spcBef>
                <a:spcPts val="600"/>
              </a:spcBef>
              <a:buFont typeface="Arial" pitchFamily="34" charset="0"/>
              <a:buChar char="•"/>
            </a:pPr>
            <a:r>
              <a:rPr lang="en-US" sz="2200" dirty="0" smtClean="0"/>
              <a:t>Debugging is a time consuming and error-prone process.</a:t>
            </a:r>
          </a:p>
          <a:p>
            <a:pPr marL="274320" indent="-274320">
              <a:spcBef>
                <a:spcPts val="600"/>
              </a:spcBef>
              <a:buFont typeface="Arial" pitchFamily="34" charset="0"/>
              <a:buChar char="•"/>
            </a:pPr>
            <a:r>
              <a:rPr lang="en-US" sz="2200" dirty="0" smtClean="0"/>
              <a:t>Debugging involves a combination of systematic evaluation, intuition and a little bit of luck.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Debugging Techniques</a:t>
            </a:r>
            <a:endParaRPr lang="en-US" dirty="0">
              <a:latin typeface="+mn-lt"/>
            </a:endParaRPr>
          </a:p>
        </p:txBody>
      </p:sp>
      <p:sp>
        <p:nvSpPr>
          <p:cNvPr id="4" name="Rectangle 3"/>
          <p:cNvSpPr/>
          <p:nvPr/>
        </p:nvSpPr>
        <p:spPr>
          <a:xfrm>
            <a:off x="219466" y="2042557"/>
            <a:ext cx="8485153" cy="426270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There are three approaches (techniques) to </a:t>
            </a:r>
            <a:r>
              <a:rPr lang="en-US" sz="2400" i="1" dirty="0" smtClean="0">
                <a:solidFill>
                  <a:srgbClr val="FF0000"/>
                </a:solidFill>
              </a:rPr>
              <a:t>debugging</a:t>
            </a:r>
          </a:p>
          <a:p>
            <a:pPr lvl="1" indent="-365760">
              <a:spcBef>
                <a:spcPts val="600"/>
              </a:spcBef>
              <a:buFont typeface="+mj-lt"/>
              <a:buAutoNum type="arabicParenR"/>
            </a:pPr>
            <a:r>
              <a:rPr lang="en-US" sz="2400" dirty="0" smtClean="0">
                <a:solidFill>
                  <a:srgbClr val="FF0000"/>
                </a:solidFill>
              </a:rPr>
              <a:t>Brute force : </a:t>
            </a:r>
            <a:r>
              <a:rPr lang="en-US" sz="2000" dirty="0" smtClean="0"/>
              <a:t>Most common but least efficient technique of debugging;  “let the computer find the error” philosophy is used. Programmer manually searching through stack-traces, memory-dumps, log files, and so on, for traces of the error. </a:t>
            </a:r>
            <a:endParaRPr lang="en-US" sz="2800" dirty="0" smtClean="0">
              <a:solidFill>
                <a:srgbClr val="0000FF"/>
              </a:solidFill>
            </a:endParaRPr>
          </a:p>
          <a:p>
            <a:pPr lvl="1" indent="-365760">
              <a:spcBef>
                <a:spcPts val="600"/>
              </a:spcBef>
              <a:buFont typeface="+mj-lt"/>
              <a:buAutoNum type="arabicParenR"/>
            </a:pPr>
            <a:r>
              <a:rPr lang="en-US" sz="2400" dirty="0" smtClean="0">
                <a:solidFill>
                  <a:srgbClr val="FF0000"/>
                </a:solidFill>
              </a:rPr>
              <a:t>Cause elimination: </a:t>
            </a:r>
            <a:r>
              <a:rPr lang="en-US" sz="2000" dirty="0" smtClean="0"/>
              <a:t>A listing of </a:t>
            </a:r>
            <a:r>
              <a:rPr lang="en-US" sz="2000" b="1" dirty="0" smtClean="0"/>
              <a:t>causes</a:t>
            </a:r>
            <a:r>
              <a:rPr lang="en-US" sz="2000" dirty="0" smtClean="0"/>
              <a:t> that may presumably have contributed to the error symptom is developed and tests are conducted to </a:t>
            </a:r>
            <a:r>
              <a:rPr lang="en-US" sz="2000" b="1" dirty="0" smtClean="0"/>
              <a:t>eliminate</a:t>
            </a:r>
            <a:r>
              <a:rPr lang="en-US" sz="2000" dirty="0" smtClean="0"/>
              <a:t> every.</a:t>
            </a:r>
            <a:endParaRPr lang="en-US" sz="2000" dirty="0" smtClean="0">
              <a:solidFill>
                <a:srgbClr val="0000FF"/>
              </a:solidFill>
            </a:endParaRPr>
          </a:p>
          <a:p>
            <a:pPr lvl="1" indent="-365760">
              <a:spcBef>
                <a:spcPts val="600"/>
              </a:spcBef>
              <a:buFont typeface="+mj-lt"/>
              <a:buAutoNum type="arabicParenR"/>
            </a:pPr>
            <a:r>
              <a:rPr lang="en-US" sz="2400" dirty="0" smtClean="0">
                <a:solidFill>
                  <a:srgbClr val="FF0000"/>
                </a:solidFill>
              </a:rPr>
              <a:t>Backtracking: </a:t>
            </a:r>
            <a:r>
              <a:rPr lang="en-US" sz="2000" dirty="0" smtClean="0"/>
              <a:t>Programmer starts at a point in the code where a failure was observed and traces back the execution to the point where it occurred. </a:t>
            </a:r>
            <a:r>
              <a:rPr lang="en-US" sz="2000" dirty="0" smtClean="0">
                <a:ea typeface="ＭＳ Ｐゴシック" pitchFamily="34" charset="-128"/>
              </a:rPr>
              <a:t>Common debugging approach that can be used successfully in small programs</a:t>
            </a:r>
            <a:r>
              <a:rPr lang="en-US" sz="2000" dirty="0" smtClean="0"/>
              <a:t>.</a:t>
            </a:r>
            <a:endParaRPr lang="en-US" sz="2000" dirty="0" smtClean="0">
              <a:ea typeface="ＭＳ Ｐゴシック"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466" y="639005"/>
            <a:ext cx="7808976" cy="1088136"/>
          </a:xfrm>
        </p:spPr>
        <p:txBody>
          <a:bodyPr>
            <a:normAutofit/>
          </a:bodyPr>
          <a:lstStyle/>
          <a:p>
            <a:r>
              <a:rPr lang="en-US" sz="3200" dirty="0" smtClean="0">
                <a:latin typeface="+mn-lt"/>
              </a:rPr>
              <a:t>Unit Testing in </a:t>
            </a:r>
            <a:r>
              <a:rPr lang="en-US" sz="3200" dirty="0" err="1" smtClean="0">
                <a:latin typeface="+mn-lt"/>
              </a:rPr>
              <a:t>eXtreme</a:t>
            </a:r>
            <a:r>
              <a:rPr lang="en-US" sz="3200" dirty="0" smtClean="0">
                <a:latin typeface="+mn-lt"/>
              </a:rPr>
              <a:t> Programming</a:t>
            </a:r>
            <a:endParaRPr lang="en-US" sz="3200" dirty="0">
              <a:latin typeface="+mn-lt"/>
            </a:endParaRPr>
          </a:p>
        </p:txBody>
      </p:sp>
      <p:sp>
        <p:nvSpPr>
          <p:cNvPr id="4" name="Rectangle 3"/>
          <p:cNvSpPr/>
          <p:nvPr/>
        </p:nvSpPr>
        <p:spPr>
          <a:xfrm>
            <a:off x="314466" y="2381840"/>
            <a:ext cx="8520776" cy="3431709"/>
          </a:xfrm>
          <a:prstGeom prst="rect">
            <a:avLst/>
          </a:prstGeom>
        </p:spPr>
        <p:txBody>
          <a:bodyPr wrap="square">
            <a:spAutoFit/>
          </a:bodyPr>
          <a:lstStyle/>
          <a:p>
            <a:pPr marL="274320" indent="-274320">
              <a:spcBef>
                <a:spcPts val="600"/>
              </a:spcBef>
              <a:buFont typeface="Monotype Sorts" charset="2"/>
              <a:buAutoNum type="arabicPeriod"/>
            </a:pPr>
            <a:r>
              <a:rPr lang="en-US" sz="2400" dirty="0" smtClean="0"/>
              <a:t>Pick a requirement, i.e., a </a:t>
            </a:r>
            <a:r>
              <a:rPr lang="en-US" sz="2400" b="1" i="1" dirty="0" smtClean="0">
                <a:solidFill>
                  <a:srgbClr val="FF0000"/>
                </a:solidFill>
              </a:rPr>
              <a:t>story</a:t>
            </a:r>
          </a:p>
          <a:p>
            <a:pPr marL="274320" indent="-274320">
              <a:spcBef>
                <a:spcPts val="600"/>
              </a:spcBef>
              <a:buFont typeface="Monotype Sorts" charset="2"/>
              <a:buAutoNum type="arabicPeriod"/>
            </a:pPr>
            <a:r>
              <a:rPr lang="en-US" sz="2400" dirty="0" smtClean="0"/>
              <a:t>Write a test case that will verify a small part of the story and assign a fail verdict to it</a:t>
            </a:r>
          </a:p>
          <a:p>
            <a:pPr marL="274320" indent="-274320">
              <a:spcBef>
                <a:spcPts val="600"/>
              </a:spcBef>
              <a:buFont typeface="Monotype Sorts" charset="2"/>
              <a:buAutoNum type="arabicPeriod"/>
            </a:pPr>
            <a:r>
              <a:rPr lang="en-US" sz="2400" dirty="0" smtClean="0"/>
              <a:t>Write the code that implement particular part of the story to pass the test</a:t>
            </a:r>
          </a:p>
          <a:p>
            <a:pPr marL="274320" indent="-274320">
              <a:spcBef>
                <a:spcPts val="600"/>
              </a:spcBef>
              <a:buFont typeface="Monotype Sorts" charset="2"/>
              <a:buAutoNum type="arabicPeriod"/>
            </a:pPr>
            <a:r>
              <a:rPr lang="en-US" sz="2400" dirty="0" smtClean="0"/>
              <a:t>Execute all tests</a:t>
            </a:r>
          </a:p>
          <a:p>
            <a:pPr marL="274320" indent="-274320">
              <a:spcBef>
                <a:spcPts val="600"/>
              </a:spcBef>
              <a:buFont typeface="Monotype Sorts" charset="2"/>
              <a:buAutoNum type="arabicPeriod"/>
            </a:pPr>
            <a:r>
              <a:rPr lang="en-US" sz="2400" dirty="0" smtClean="0"/>
              <a:t>Rework on the code, and test the code until all tests pass</a:t>
            </a:r>
          </a:p>
          <a:p>
            <a:pPr marL="274320" indent="-274320">
              <a:spcBef>
                <a:spcPts val="600"/>
              </a:spcBef>
              <a:buFont typeface="Monotype Sorts" charset="2"/>
              <a:buAutoNum type="arabicPeriod"/>
            </a:pPr>
            <a:r>
              <a:rPr lang="en-US" sz="2400" dirty="0" smtClean="0"/>
              <a:t>Repeat step 2 to step 5 until the story is fully implemented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091" y="567755"/>
            <a:ext cx="7808976" cy="1088136"/>
          </a:xfrm>
        </p:spPr>
        <p:txBody>
          <a:bodyPr>
            <a:normAutofit/>
          </a:bodyPr>
          <a:lstStyle/>
          <a:p>
            <a:r>
              <a:rPr lang="en-US" sz="3200" dirty="0" smtClean="0">
                <a:latin typeface="+mn-lt"/>
              </a:rPr>
              <a:t>Unit Testing in </a:t>
            </a:r>
            <a:r>
              <a:rPr lang="en-US" sz="3200" dirty="0" err="1" smtClean="0">
                <a:latin typeface="+mn-lt"/>
              </a:rPr>
              <a:t>eXtreme</a:t>
            </a:r>
            <a:r>
              <a:rPr lang="en-US" sz="3200" dirty="0" smtClean="0">
                <a:latin typeface="+mn-lt"/>
              </a:rPr>
              <a:t> Programming</a:t>
            </a:r>
            <a:endParaRPr lang="en-US" sz="3200" dirty="0">
              <a:latin typeface="+mn-lt"/>
            </a:endParaRPr>
          </a:p>
        </p:txBody>
      </p:sp>
      <p:pic>
        <p:nvPicPr>
          <p:cNvPr id="4" name="Picture 10" descr="testfirst"/>
          <p:cNvPicPr>
            <a:picLocks noChangeAspect="1" noChangeArrowheads="1"/>
          </p:cNvPicPr>
          <p:nvPr/>
        </p:nvPicPr>
        <p:blipFill>
          <a:blip r:embed="rId2" cstate="print"/>
          <a:srcRect/>
          <a:stretch>
            <a:fillRect/>
          </a:stretch>
        </p:blipFill>
        <p:spPr>
          <a:xfrm>
            <a:off x="2273200" y="2149425"/>
            <a:ext cx="4038600" cy="3325097"/>
          </a:xfrm>
          <a:prstGeom prst="rect">
            <a:avLst/>
          </a:prstGeom>
        </p:spPr>
      </p:pic>
      <p:sp>
        <p:nvSpPr>
          <p:cNvPr id="5" name="Text Box 13"/>
          <p:cNvSpPr txBox="1">
            <a:spLocks noChangeArrowheads="1"/>
          </p:cNvSpPr>
          <p:nvPr/>
        </p:nvSpPr>
        <p:spPr bwMode="auto">
          <a:xfrm>
            <a:off x="3112375" y="5733163"/>
            <a:ext cx="3851275" cy="398462"/>
          </a:xfrm>
          <a:prstGeom prst="rect">
            <a:avLst/>
          </a:prstGeom>
          <a:noFill/>
          <a:ln w="12700">
            <a:noFill/>
            <a:miter lim="800000"/>
            <a:headEnd type="none" w="sm" len="sm"/>
            <a:tailEnd type="none" w="sm" len="sm"/>
          </a:ln>
        </p:spPr>
        <p:txBody>
          <a:bodyPr lIns="92075" tIns="46038" rIns="92075" bIns="46038"/>
          <a:lstStyle/>
          <a:p>
            <a:r>
              <a:rPr lang="en-US" dirty="0">
                <a:solidFill>
                  <a:srgbClr val="FF0000"/>
                </a:solidFill>
              </a:rPr>
              <a:t>Figure : </a:t>
            </a:r>
            <a:r>
              <a:rPr lang="en-US" i="1" dirty="0">
                <a:solidFill>
                  <a:srgbClr val="FF0000"/>
                </a:solidFill>
              </a:rPr>
              <a:t>Test-first</a:t>
            </a:r>
            <a:r>
              <a:rPr lang="en-US" dirty="0">
                <a:solidFill>
                  <a:srgbClr val="FF0000"/>
                </a:solidFill>
              </a:rPr>
              <a:t> process in </a:t>
            </a:r>
            <a:r>
              <a:rPr lang="en-US" dirty="0" smtClean="0">
                <a:solidFill>
                  <a:srgbClr val="FF0000"/>
                </a:solidFill>
              </a:rPr>
              <a:t>XP </a:t>
            </a: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Unit Testing in </a:t>
            </a:r>
            <a:r>
              <a:rPr lang="en-US" sz="3200" dirty="0" err="1" smtClean="0">
                <a:latin typeface="+mn-lt"/>
              </a:rPr>
              <a:t>eXtreme</a:t>
            </a:r>
            <a:r>
              <a:rPr lang="en-US" sz="3200" dirty="0" smtClean="0">
                <a:latin typeface="+mn-lt"/>
              </a:rPr>
              <a:t> Programming</a:t>
            </a:r>
            <a:endParaRPr lang="en-US" sz="3200" dirty="0">
              <a:latin typeface="+mn-lt"/>
            </a:endParaRPr>
          </a:p>
        </p:txBody>
      </p:sp>
      <p:sp>
        <p:nvSpPr>
          <p:cNvPr id="4" name="Rectangle 3"/>
          <p:cNvSpPr/>
          <p:nvPr/>
        </p:nvSpPr>
        <p:spPr>
          <a:xfrm>
            <a:off x="302591" y="2338594"/>
            <a:ext cx="8556404" cy="3631763"/>
          </a:xfrm>
          <a:prstGeom prst="rect">
            <a:avLst/>
          </a:prstGeom>
        </p:spPr>
        <p:txBody>
          <a:bodyPr wrap="square">
            <a:spAutoFit/>
          </a:bodyPr>
          <a:lstStyle/>
          <a:p>
            <a:pPr marL="274320" indent="-274320">
              <a:spcBef>
                <a:spcPts val="600"/>
              </a:spcBef>
              <a:buFont typeface="Arial" pitchFamily="34" charset="0"/>
              <a:buChar char="•"/>
            </a:pPr>
            <a:r>
              <a:rPr lang="en-US" sz="2000" dirty="0" smtClean="0">
                <a:solidFill>
                  <a:srgbClr val="FF0000"/>
                </a:solidFill>
              </a:rPr>
              <a:t>A </a:t>
            </a:r>
            <a:r>
              <a:rPr lang="en-US" sz="2000" i="1" dirty="0" smtClean="0">
                <a:solidFill>
                  <a:srgbClr val="FF0000"/>
                </a:solidFill>
              </a:rPr>
              <a:t>TDD (test driven development) </a:t>
            </a:r>
            <a:r>
              <a:rPr lang="en-US" sz="2000" dirty="0" smtClean="0">
                <a:solidFill>
                  <a:srgbClr val="FF0000"/>
                </a:solidFill>
              </a:rPr>
              <a:t>approach to code development is used in XP methodology. </a:t>
            </a:r>
            <a:r>
              <a:rPr lang="en-US" sz="2000" dirty="0" smtClean="0"/>
              <a:t>The key aspect of TDD approach is that a programmer writes low-level tests before writing production code. This is referred to as </a:t>
            </a:r>
            <a:r>
              <a:rPr lang="en-US" sz="2000" i="1" dirty="0" smtClean="0">
                <a:solidFill>
                  <a:srgbClr val="FF0000"/>
                </a:solidFill>
              </a:rPr>
              <a:t>test-first</a:t>
            </a:r>
            <a:r>
              <a:rPr lang="en-US" sz="2000" i="1" dirty="0" smtClean="0"/>
              <a:t> </a:t>
            </a:r>
            <a:r>
              <a:rPr lang="en-US" sz="2000" dirty="0" smtClean="0"/>
              <a:t>in software development. </a:t>
            </a:r>
          </a:p>
          <a:p>
            <a:pPr marL="274320" indent="-274320">
              <a:spcBef>
                <a:spcPts val="600"/>
              </a:spcBef>
              <a:buFont typeface="Arial" pitchFamily="34" charset="0"/>
              <a:buChar char="•"/>
            </a:pPr>
            <a:r>
              <a:rPr lang="en-US" sz="2000" dirty="0" smtClean="0"/>
              <a:t>In XP, a few unit tests are coded first, then a simple, partial system is implemented to pass the tests. Then, one more new unit test is created, and additional code is written to pass the new test, but not more, until a new unit test is created. The process is continued until nothing is left to test.</a:t>
            </a:r>
          </a:p>
          <a:p>
            <a:pPr marL="274320" indent="-274320">
              <a:spcBef>
                <a:spcPts val="600"/>
              </a:spcBef>
              <a:buFont typeface="Arial" pitchFamily="34" charset="0"/>
              <a:buChar char="•"/>
            </a:pPr>
            <a:r>
              <a:rPr lang="en-US" sz="2000" dirty="0" smtClean="0">
                <a:solidFill>
                  <a:srgbClr val="0000FF"/>
                </a:solidFill>
              </a:rPr>
              <a:t>In the XP process, unit tests are created prior to coding – this is known as </a:t>
            </a:r>
            <a:r>
              <a:rPr lang="en-US" sz="2000" i="1" dirty="0" smtClean="0">
                <a:solidFill>
                  <a:srgbClr val="0000FF"/>
                </a:solidFill>
              </a:rPr>
              <a:t>test-first</a:t>
            </a:r>
            <a:r>
              <a:rPr lang="en-US" sz="2000" dirty="0" smtClean="0"/>
              <a:t>. The test-first approach sets up checks and balances </a:t>
            </a:r>
            <a:r>
              <a:rPr lang="en-US" sz="2000" dirty="0" smtClean="0">
                <a:solidFill>
                  <a:srgbClr val="FF0000"/>
                </a:solidFill>
              </a:rPr>
              <a:t>to improve the chances of getting things right the first time.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Unit Testing in </a:t>
            </a:r>
            <a:r>
              <a:rPr lang="en-US" sz="3200" dirty="0" err="1" smtClean="0">
                <a:latin typeface="+mn-lt"/>
              </a:rPr>
              <a:t>eXtreme</a:t>
            </a:r>
            <a:r>
              <a:rPr lang="en-US" sz="3200" dirty="0" smtClean="0">
                <a:latin typeface="+mn-lt"/>
              </a:rPr>
              <a:t> Programming</a:t>
            </a:r>
            <a:endParaRPr lang="en-US" sz="3200" dirty="0">
              <a:latin typeface="+mn-lt"/>
            </a:endParaRPr>
          </a:p>
        </p:txBody>
      </p:sp>
      <p:sp>
        <p:nvSpPr>
          <p:cNvPr id="4" name="Rectangle 3"/>
          <p:cNvSpPr/>
          <p:nvPr/>
        </p:nvSpPr>
        <p:spPr>
          <a:xfrm>
            <a:off x="278841" y="2156088"/>
            <a:ext cx="8485153" cy="3262432"/>
          </a:xfrm>
          <a:prstGeom prst="rect">
            <a:avLst/>
          </a:prstGeom>
        </p:spPr>
        <p:txBody>
          <a:bodyPr wrap="square">
            <a:spAutoFit/>
          </a:bodyPr>
          <a:lstStyle/>
          <a:p>
            <a:pPr marL="274320" indent="-274320">
              <a:spcBef>
                <a:spcPts val="600"/>
              </a:spcBef>
              <a:buFont typeface="Wingdings" pitchFamily="2" charset="2"/>
              <a:buChar char="§"/>
            </a:pPr>
            <a:r>
              <a:rPr lang="en-US" sz="2800" u="sng" dirty="0" smtClean="0">
                <a:solidFill>
                  <a:srgbClr val="FF0000"/>
                </a:solidFill>
              </a:rPr>
              <a:t>Pair programming:</a:t>
            </a:r>
            <a:endParaRPr lang="en-US" sz="2800" b="1" u="sng" dirty="0" smtClean="0">
              <a:solidFill>
                <a:srgbClr val="FF0000"/>
              </a:solidFill>
            </a:endParaRPr>
          </a:p>
          <a:p>
            <a:pPr marL="274320" indent="-274320">
              <a:spcBef>
                <a:spcPts val="600"/>
              </a:spcBef>
              <a:buFont typeface="Arial" pitchFamily="34" charset="0"/>
              <a:buChar char="•"/>
            </a:pPr>
            <a:r>
              <a:rPr lang="en-US" sz="2800" dirty="0" smtClean="0"/>
              <a:t>In XP, the code is being developed by two programmers working together side by side. </a:t>
            </a:r>
          </a:p>
          <a:p>
            <a:pPr marL="274320" indent="-274320">
              <a:spcBef>
                <a:spcPts val="600"/>
              </a:spcBef>
              <a:buFont typeface="Arial" pitchFamily="34" charset="0"/>
              <a:buChar char="•"/>
            </a:pPr>
            <a:r>
              <a:rPr lang="en-US" sz="2800" dirty="0" smtClean="0"/>
              <a:t>The two programmers sit side by side in front of the monitor. One person develops the code tactically and the other one inspects it methodically by keeping in mind the </a:t>
            </a:r>
            <a:r>
              <a:rPr lang="en-US" sz="2800" b="1" i="1" dirty="0" smtClean="0"/>
              <a:t>story</a:t>
            </a:r>
            <a:r>
              <a:rPr lang="en-US" sz="2800" dirty="0" smtClean="0"/>
              <a:t> they are implementing.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8464798" cy="3009930"/>
          </a:xfrm>
        </p:spPr>
        <p:txBody>
          <a:bodyPr>
            <a:noAutofit/>
          </a:bodyPr>
          <a:lstStyle/>
          <a:p>
            <a:pPr marL="274320" indent="-274320">
              <a:spcBef>
                <a:spcPts val="600"/>
              </a:spcBef>
              <a:buClrTx/>
              <a:buFont typeface="Arial" pitchFamily="34" charset="0"/>
              <a:buChar char="•"/>
            </a:pPr>
            <a:r>
              <a:rPr lang="en-US" sz="2800" dirty="0" smtClean="0">
                <a:solidFill>
                  <a:schemeClr val="tx1"/>
                </a:solidFill>
              </a:rPr>
              <a:t>Dynamic Unit Testing</a:t>
            </a:r>
          </a:p>
          <a:p>
            <a:pPr marL="274320" indent="-274320">
              <a:spcBef>
                <a:spcPts val="600"/>
              </a:spcBef>
              <a:buClrTx/>
              <a:buFont typeface="Arial" pitchFamily="34" charset="0"/>
              <a:buChar char="•"/>
            </a:pPr>
            <a:r>
              <a:rPr lang="en-US" sz="2800" dirty="0" smtClean="0">
                <a:solidFill>
                  <a:schemeClr val="tx1"/>
                </a:solidFill>
              </a:rPr>
              <a:t>Mutation Testing </a:t>
            </a:r>
          </a:p>
          <a:p>
            <a:pPr marL="274320" indent="-274320">
              <a:spcBef>
                <a:spcPts val="600"/>
              </a:spcBef>
              <a:buClrTx/>
              <a:buFont typeface="Arial" pitchFamily="34" charset="0"/>
              <a:buChar char="•"/>
            </a:pPr>
            <a:r>
              <a:rPr lang="en-US" sz="2800" dirty="0" smtClean="0">
                <a:solidFill>
                  <a:schemeClr val="tx1"/>
                </a:solidFill>
              </a:rPr>
              <a:t>Debugging</a:t>
            </a:r>
          </a:p>
          <a:p>
            <a:pPr marL="274320" indent="-274320">
              <a:spcBef>
                <a:spcPts val="600"/>
              </a:spcBef>
              <a:buClrTx/>
              <a:buFont typeface="Arial" pitchFamily="34" charset="0"/>
              <a:buChar char="•"/>
            </a:pPr>
            <a:r>
              <a:rPr lang="en-US" sz="2800" dirty="0" smtClean="0">
                <a:solidFill>
                  <a:schemeClr val="tx1"/>
                </a:solidFill>
              </a:rPr>
              <a:t>Unit Testing in </a:t>
            </a:r>
            <a:r>
              <a:rPr lang="en-US" sz="2800" dirty="0" err="1" smtClean="0">
                <a:solidFill>
                  <a:schemeClr val="tx1"/>
                </a:solidFill>
              </a:rPr>
              <a:t>eXtreme</a:t>
            </a:r>
            <a:r>
              <a:rPr lang="en-US" sz="2800" dirty="0" smtClean="0">
                <a:solidFill>
                  <a:schemeClr val="tx1"/>
                </a:solidFill>
              </a:rPr>
              <a:t> Programming</a:t>
            </a:r>
          </a:p>
          <a:p>
            <a:pPr marL="274320" indent="-274320">
              <a:spcBef>
                <a:spcPts val="600"/>
              </a:spcBef>
              <a:buClrTx/>
              <a:buFont typeface="Arial" pitchFamily="34" charset="0"/>
              <a:buChar char="•"/>
            </a:pPr>
            <a:r>
              <a:rPr lang="en-US" sz="2800" dirty="0" smtClean="0">
                <a:solidFill>
                  <a:schemeClr val="tx1"/>
                </a:solidFill>
              </a:rPr>
              <a:t>Tools For Unit Testing</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err="1" smtClean="0">
                <a:latin typeface="+mn-lt"/>
              </a:rPr>
              <a:t>JUnit</a:t>
            </a:r>
            <a:r>
              <a:rPr lang="en-US" sz="3200" dirty="0" smtClean="0">
                <a:latin typeface="+mn-lt"/>
              </a:rPr>
              <a:t> – A Framework for Unit Testing</a:t>
            </a:r>
            <a:endParaRPr lang="en-US" sz="3200" dirty="0">
              <a:latin typeface="+mn-lt"/>
            </a:endParaRPr>
          </a:p>
        </p:txBody>
      </p:sp>
      <p:sp>
        <p:nvSpPr>
          <p:cNvPr id="4" name="Rectangle 3"/>
          <p:cNvSpPr/>
          <p:nvPr/>
        </p:nvSpPr>
        <p:spPr>
          <a:xfrm>
            <a:off x="201881" y="2063542"/>
            <a:ext cx="8728363" cy="4247317"/>
          </a:xfrm>
          <a:prstGeom prst="rect">
            <a:avLst/>
          </a:prstGeom>
        </p:spPr>
        <p:txBody>
          <a:bodyPr wrap="square">
            <a:spAutoFit/>
          </a:bodyPr>
          <a:lstStyle/>
          <a:p>
            <a:pPr marL="274320" indent="-365760">
              <a:spcBef>
                <a:spcPts val="600"/>
              </a:spcBef>
              <a:buFont typeface="Arial" pitchFamily="34" charset="0"/>
              <a:buChar char="•"/>
            </a:pPr>
            <a:r>
              <a:rPr lang="en-US" sz="2000" b="1" dirty="0" smtClean="0">
                <a:solidFill>
                  <a:srgbClr val="FF0000"/>
                </a:solidFill>
              </a:rPr>
              <a:t>JUnit</a:t>
            </a:r>
            <a:r>
              <a:rPr lang="en-US" sz="2000" dirty="0" smtClean="0">
                <a:solidFill>
                  <a:srgbClr val="FF0000"/>
                </a:solidFill>
              </a:rPr>
              <a:t>: </a:t>
            </a:r>
            <a:r>
              <a:rPr lang="en-US" sz="2000" dirty="0" smtClean="0"/>
              <a:t>It is a framework for performing unit testing of Java programs.</a:t>
            </a:r>
          </a:p>
          <a:p>
            <a:pPr marL="274320" lvl="1" indent="-365760">
              <a:spcBef>
                <a:spcPts val="600"/>
              </a:spcBef>
            </a:pPr>
            <a:r>
              <a:rPr lang="en-US" sz="2000" dirty="0" smtClean="0">
                <a:solidFill>
                  <a:srgbClr val="0000FF"/>
                </a:solidFill>
              </a:rPr>
              <a:t>	  </a:t>
            </a:r>
            <a:r>
              <a:rPr lang="en-US" sz="2000" b="1" dirty="0" smtClean="0">
                <a:solidFill>
                  <a:srgbClr val="0000FF"/>
                </a:solidFill>
                <a:sym typeface="Symbol"/>
              </a:rPr>
              <a:t></a:t>
            </a:r>
            <a:r>
              <a:rPr lang="en-US" sz="2000" dirty="0" smtClean="0">
                <a:solidFill>
                  <a:srgbClr val="0000FF"/>
                </a:solidFill>
                <a:sym typeface="Symbol"/>
              </a:rPr>
              <a:t> </a:t>
            </a:r>
            <a:r>
              <a:rPr lang="en-US" sz="2000" dirty="0" smtClean="0">
                <a:solidFill>
                  <a:srgbClr val="0000FF"/>
                </a:solidFill>
              </a:rPr>
              <a:t>Other frameworks: NUnit (C#), CPPUnit (C++), fUnit (Fortran)</a:t>
            </a:r>
          </a:p>
          <a:p>
            <a:pPr marL="274320" indent="-365760">
              <a:spcBef>
                <a:spcPts val="600"/>
              </a:spcBef>
              <a:buFont typeface="Arial" pitchFamily="34" charset="0"/>
              <a:buChar char="•"/>
            </a:pPr>
            <a:r>
              <a:rPr lang="en-US" sz="2000" dirty="0" smtClean="0"/>
              <a:t>Intuitive steps to test a method in Java (</a:t>
            </a:r>
            <a:r>
              <a:rPr lang="en-US" sz="2000" dirty="0" smtClean="0">
                <a:solidFill>
                  <a:srgbClr val="0000FF"/>
                </a:solidFill>
              </a:rPr>
              <a:t>Ex. Move() method of PlanetClass</a:t>
            </a:r>
            <a:r>
              <a:rPr lang="en-US" sz="2000" dirty="0" smtClean="0"/>
              <a:t>)</a:t>
            </a:r>
          </a:p>
          <a:p>
            <a:pPr marL="731520" lvl="2" indent="-365760">
              <a:spcBef>
                <a:spcPts val="600"/>
              </a:spcBef>
            </a:pPr>
            <a:r>
              <a:rPr lang="en-US" sz="2000" b="1" dirty="0" smtClean="0">
                <a:solidFill>
                  <a:srgbClr val="0000FF"/>
                </a:solidFill>
                <a:sym typeface="Symbol"/>
              </a:rPr>
              <a:t> </a:t>
            </a:r>
            <a:r>
              <a:rPr lang="en-US" sz="2000" dirty="0" smtClean="0">
                <a:solidFill>
                  <a:srgbClr val="0000FF"/>
                </a:solidFill>
              </a:rPr>
              <a:t>Create an object instance of </a:t>
            </a:r>
            <a:r>
              <a:rPr lang="en-US" sz="2000" dirty="0" err="1" smtClean="0">
                <a:solidFill>
                  <a:srgbClr val="0000FF"/>
                </a:solidFill>
              </a:rPr>
              <a:t>PlanetClass</a:t>
            </a:r>
            <a:r>
              <a:rPr lang="en-US" sz="2000" dirty="0" smtClean="0">
                <a:solidFill>
                  <a:srgbClr val="0000FF"/>
                </a:solidFill>
              </a:rPr>
              <a:t>. Call it Mars. </a:t>
            </a:r>
          </a:p>
          <a:p>
            <a:pPr marL="731520" lvl="2" indent="-365760">
              <a:spcBef>
                <a:spcPts val="600"/>
              </a:spcBef>
            </a:pPr>
            <a:r>
              <a:rPr lang="en-US" sz="2000" b="1" dirty="0" smtClean="0">
                <a:solidFill>
                  <a:srgbClr val="0000FF"/>
                </a:solidFill>
                <a:sym typeface="Symbol"/>
              </a:rPr>
              <a:t> </a:t>
            </a:r>
            <a:r>
              <a:rPr lang="en-US" sz="2000" dirty="0" smtClean="0">
                <a:solidFill>
                  <a:srgbClr val="0000FF"/>
                </a:solidFill>
              </a:rPr>
              <a:t>Select values of all input parameters of Move().</a:t>
            </a:r>
          </a:p>
          <a:p>
            <a:pPr marL="731520" lvl="2" indent="-365760">
              <a:spcBef>
                <a:spcPts val="600"/>
              </a:spcBef>
            </a:pPr>
            <a:r>
              <a:rPr lang="en-US" sz="2000" b="1" dirty="0" smtClean="0">
                <a:solidFill>
                  <a:srgbClr val="0000FF"/>
                </a:solidFill>
                <a:sym typeface="Symbol"/>
              </a:rPr>
              <a:t> </a:t>
            </a:r>
            <a:r>
              <a:rPr lang="en-US" sz="2000" dirty="0" smtClean="0">
                <a:solidFill>
                  <a:srgbClr val="0000FF"/>
                </a:solidFill>
              </a:rPr>
              <a:t>Compute the expected value to be returned by Move(). Let it be y.</a:t>
            </a:r>
          </a:p>
          <a:p>
            <a:pPr marL="731520" lvl="2" indent="-365760">
              <a:spcBef>
                <a:spcPts val="600"/>
              </a:spcBef>
            </a:pPr>
            <a:r>
              <a:rPr lang="en-US" sz="2000" b="1" dirty="0" smtClean="0">
                <a:solidFill>
                  <a:srgbClr val="0000FF"/>
                </a:solidFill>
                <a:sym typeface="Symbol"/>
              </a:rPr>
              <a:t> </a:t>
            </a:r>
            <a:r>
              <a:rPr lang="en-US" sz="2000" dirty="0" smtClean="0">
                <a:solidFill>
                  <a:srgbClr val="0000FF"/>
                </a:solidFill>
              </a:rPr>
              <a:t>Execute method Move() on Mars with the selected input values.</a:t>
            </a:r>
          </a:p>
          <a:p>
            <a:pPr marL="1188720" lvl="4" indent="-365760">
              <a:spcBef>
                <a:spcPts val="600"/>
              </a:spcBef>
              <a:buFont typeface="Arial" pitchFamily="34" charset="0"/>
              <a:buChar char="•"/>
            </a:pPr>
            <a:r>
              <a:rPr lang="en-US" sz="2000" dirty="0" smtClean="0">
                <a:solidFill>
                  <a:srgbClr val="FF0000"/>
                </a:solidFill>
              </a:rPr>
              <a:t>Let Move() return a value called z</a:t>
            </a:r>
          </a:p>
          <a:p>
            <a:pPr marL="731520" lvl="2" indent="-365760">
              <a:spcBef>
                <a:spcPts val="600"/>
              </a:spcBef>
            </a:pPr>
            <a:r>
              <a:rPr lang="en-US" sz="2000" b="1" dirty="0" smtClean="0">
                <a:solidFill>
                  <a:srgbClr val="0000FF"/>
                </a:solidFill>
                <a:sym typeface="Symbol"/>
              </a:rPr>
              <a:t> </a:t>
            </a:r>
            <a:r>
              <a:rPr lang="en-US" dirty="0" smtClean="0">
                <a:solidFill>
                  <a:srgbClr val="0000FF"/>
                </a:solidFill>
              </a:rPr>
              <a:t>Compare the </a:t>
            </a:r>
            <a:r>
              <a:rPr lang="en-US" b="1" dirty="0" smtClean="0">
                <a:solidFill>
                  <a:srgbClr val="0000FF"/>
                </a:solidFill>
              </a:rPr>
              <a:t>actual output (z) </a:t>
            </a:r>
            <a:r>
              <a:rPr lang="en-US" dirty="0" smtClean="0">
                <a:solidFill>
                  <a:srgbClr val="0000FF"/>
                </a:solidFill>
              </a:rPr>
              <a:t>returned by Move() with the </a:t>
            </a:r>
            <a:r>
              <a:rPr lang="en-US" b="1" dirty="0" smtClean="0">
                <a:solidFill>
                  <a:srgbClr val="0000FF"/>
                </a:solidFill>
              </a:rPr>
              <a:t>expected</a:t>
            </a:r>
            <a:r>
              <a:rPr lang="en-US" dirty="0" smtClean="0">
                <a:solidFill>
                  <a:srgbClr val="0000FF"/>
                </a:solidFill>
              </a:rPr>
              <a:t> </a:t>
            </a:r>
            <a:r>
              <a:rPr lang="en-US" b="1" dirty="0" smtClean="0">
                <a:solidFill>
                  <a:srgbClr val="0000FF"/>
                </a:solidFill>
              </a:rPr>
              <a:t>value (y</a:t>
            </a:r>
            <a:r>
              <a:rPr lang="en-US" dirty="0" smtClean="0">
                <a:solidFill>
                  <a:srgbClr val="0000FF"/>
                </a:solidFill>
              </a:rPr>
              <a:t>).</a:t>
            </a:r>
          </a:p>
          <a:p>
            <a:pPr marL="1188720" lvl="4" indent="-365760">
              <a:spcBef>
                <a:spcPts val="600"/>
              </a:spcBef>
              <a:buFont typeface="Arial" pitchFamily="34" charset="0"/>
              <a:buChar char="•"/>
            </a:pPr>
            <a:r>
              <a:rPr lang="en-US" sz="2000" dirty="0" smtClean="0">
                <a:solidFill>
                  <a:srgbClr val="FF0000"/>
                </a:solidFill>
              </a:rPr>
              <a:t>If (z == y), Move() </a:t>
            </a:r>
            <a:r>
              <a:rPr lang="en-US" sz="2000" i="1" dirty="0" smtClean="0">
                <a:solidFill>
                  <a:srgbClr val="FF0000"/>
                </a:solidFill>
              </a:rPr>
              <a:t>passes</a:t>
            </a:r>
            <a:r>
              <a:rPr lang="en-US" sz="2000" dirty="0" smtClean="0">
                <a:solidFill>
                  <a:srgbClr val="FF0000"/>
                </a:solidFill>
              </a:rPr>
              <a:t> the test; otherwise it </a:t>
            </a:r>
            <a:r>
              <a:rPr lang="en-US" sz="2000" i="1" dirty="0" smtClean="0">
                <a:solidFill>
                  <a:srgbClr val="FF0000"/>
                </a:solidFill>
              </a:rPr>
              <a:t>fails</a:t>
            </a:r>
            <a:r>
              <a:rPr lang="en-US" sz="2000" dirty="0" smtClean="0">
                <a:solidFill>
                  <a:srgbClr val="FF0000"/>
                </a:solidFill>
              </a:rPr>
              <a:t>. </a:t>
            </a:r>
          </a:p>
          <a:p>
            <a:pPr marL="274320" lvl="2" indent="-365760">
              <a:spcBef>
                <a:spcPts val="600"/>
              </a:spcBef>
            </a:pPr>
            <a:r>
              <a:rPr lang="en-US" sz="2000" dirty="0" smtClean="0">
                <a:solidFill>
                  <a:srgbClr val="FF0000"/>
                </a:solidFill>
                <a:sym typeface="Wingdings" pitchFamily="2" charset="2"/>
              </a:rPr>
              <a:t>		 Report the result.</a:t>
            </a:r>
            <a:r>
              <a:rPr lang="en-US" sz="2000" dirty="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smtClean="0">
                <a:latin typeface="+mn-lt"/>
              </a:rPr>
              <a:t>Tools For Unit Testing</a:t>
            </a:r>
            <a:endParaRPr lang="en-US" sz="4000" dirty="0">
              <a:latin typeface="+mn-lt"/>
            </a:endParaRPr>
          </a:p>
        </p:txBody>
      </p:sp>
      <p:sp>
        <p:nvSpPr>
          <p:cNvPr id="4" name="Rectangle 3"/>
          <p:cNvSpPr/>
          <p:nvPr/>
        </p:nvSpPr>
        <p:spPr>
          <a:xfrm>
            <a:off x="308758" y="2073216"/>
            <a:ext cx="8609610" cy="4016484"/>
          </a:xfrm>
          <a:prstGeom prst="rect">
            <a:avLst/>
          </a:prstGeom>
        </p:spPr>
        <p:txBody>
          <a:bodyPr wrap="square">
            <a:spAutoFit/>
          </a:bodyPr>
          <a:lstStyle/>
          <a:p>
            <a:pPr marL="274320" indent="-274320">
              <a:spcBef>
                <a:spcPts val="600"/>
              </a:spcBef>
              <a:buFont typeface="Arial" pitchFamily="34" charset="0"/>
              <a:buChar char="•"/>
            </a:pPr>
            <a:r>
              <a:rPr lang="en-US" sz="2400" dirty="0" smtClean="0"/>
              <a:t>Programmers can benefit from using tools in unit testing by reducing testing time without sacrificing thoroughness.</a:t>
            </a:r>
          </a:p>
          <a:p>
            <a:pPr marL="274320" indent="-274320">
              <a:spcBef>
                <a:spcPts val="600"/>
              </a:spcBef>
              <a:buFont typeface="Arial" pitchFamily="34" charset="0"/>
              <a:buChar char="•"/>
            </a:pPr>
            <a:r>
              <a:rPr lang="en-US" sz="2400" dirty="0" smtClean="0"/>
              <a:t>The well-known tools in everyday life are an </a:t>
            </a:r>
            <a:r>
              <a:rPr lang="en-US" sz="2400" u="sng" dirty="0" smtClean="0"/>
              <a:t>editor</a:t>
            </a:r>
            <a:r>
              <a:rPr lang="en-US" sz="2400" dirty="0" smtClean="0"/>
              <a:t>, a </a:t>
            </a:r>
            <a:r>
              <a:rPr lang="en-US" sz="2400" u="sng" dirty="0" smtClean="0"/>
              <a:t>compiler</a:t>
            </a:r>
            <a:r>
              <a:rPr lang="en-US" sz="2400" dirty="0" smtClean="0"/>
              <a:t>, </a:t>
            </a:r>
            <a:r>
              <a:rPr lang="en-US" sz="2400" u="sng" dirty="0" smtClean="0"/>
              <a:t>an operating system</a:t>
            </a:r>
            <a:r>
              <a:rPr lang="en-US" sz="2400" dirty="0" smtClean="0"/>
              <a:t>, and a </a:t>
            </a:r>
            <a:r>
              <a:rPr lang="en-US" sz="2400" u="sng" dirty="0" smtClean="0"/>
              <a:t>debugger</a:t>
            </a:r>
            <a:r>
              <a:rPr lang="en-US" sz="2400" dirty="0" smtClean="0"/>
              <a:t>.</a:t>
            </a:r>
          </a:p>
          <a:p>
            <a:pPr marL="274320" indent="-274320">
              <a:spcBef>
                <a:spcPts val="600"/>
              </a:spcBef>
              <a:buFont typeface="Arial" pitchFamily="34" charset="0"/>
              <a:buChar char="•"/>
            </a:pPr>
            <a:r>
              <a:rPr lang="en-US" sz="2400" dirty="0" smtClean="0"/>
              <a:t>However, in some cases, the real execution environment of a unit may not be available to a programmer while the code is being developed. In such cases, an emulator of the environment is useful in testing and debugging the code.</a:t>
            </a:r>
          </a:p>
          <a:p>
            <a:pPr marL="274320" indent="-274320">
              <a:spcBef>
                <a:spcPts val="600"/>
              </a:spcBef>
              <a:buFont typeface="Arial" pitchFamily="34" charset="0"/>
              <a:buChar char="•"/>
            </a:pPr>
            <a:r>
              <a:rPr lang="en-US" sz="2400" dirty="0" smtClean="0">
                <a:solidFill>
                  <a:srgbClr val="FF0000"/>
                </a:solidFill>
              </a:rPr>
              <a:t>Other kinds of tools that facilitate effective unit testing are in the next slide…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Tools For Unit Testing</a:t>
            </a:r>
            <a:endParaRPr lang="en-US" dirty="0">
              <a:latin typeface="+mn-lt"/>
            </a:endParaRPr>
          </a:p>
        </p:txBody>
      </p:sp>
      <p:sp>
        <p:nvSpPr>
          <p:cNvPr id="4" name="Rectangle 3"/>
          <p:cNvSpPr/>
          <p:nvPr/>
        </p:nvSpPr>
        <p:spPr>
          <a:xfrm>
            <a:off x="278841" y="2065215"/>
            <a:ext cx="8508903" cy="3785652"/>
          </a:xfrm>
          <a:prstGeom prst="rect">
            <a:avLst/>
          </a:prstGeom>
        </p:spPr>
        <p:txBody>
          <a:bodyPr wrap="square">
            <a:spAutoFit/>
          </a:bodyPr>
          <a:lstStyle/>
          <a:p>
            <a:pPr marL="274320" indent="-274320">
              <a:spcBef>
                <a:spcPts val="600"/>
              </a:spcBef>
              <a:buFont typeface="Arial" pitchFamily="34" charset="0"/>
              <a:buChar char="•"/>
            </a:pPr>
            <a:r>
              <a:rPr lang="en-US" sz="2200" b="1" dirty="0" smtClean="0"/>
              <a:t>Code auditor </a:t>
            </a:r>
            <a:r>
              <a:rPr lang="en-US" sz="2200" dirty="0" smtClean="0"/>
              <a:t>– used to check the quality of the software to ensure that it meets some minimum coding standard </a:t>
            </a:r>
            <a:endParaRPr lang="en-US" sz="2200" dirty="0" smtClean="0">
              <a:solidFill>
                <a:srgbClr val="0000FF"/>
              </a:solidFill>
            </a:endParaRPr>
          </a:p>
          <a:p>
            <a:pPr marL="274320" indent="-274320">
              <a:spcBef>
                <a:spcPts val="600"/>
              </a:spcBef>
              <a:buFont typeface="Arial" pitchFamily="34" charset="0"/>
              <a:buChar char="•"/>
            </a:pPr>
            <a:r>
              <a:rPr lang="en-US" sz="2200" b="1" dirty="0" smtClean="0"/>
              <a:t>Documenters</a:t>
            </a:r>
            <a:r>
              <a:rPr lang="en-US" sz="2200" dirty="0" smtClean="0"/>
              <a:t> – </a:t>
            </a:r>
            <a:r>
              <a:rPr lang="en-US" sz="2200" dirty="0" smtClean="0">
                <a:latin typeface="Times New Roman" pitchFamily="18" charset="0"/>
              </a:rPr>
              <a:t>read the source code and automatically generate descriptions and caller/</a:t>
            </a:r>
            <a:r>
              <a:rPr lang="en-US" sz="2200" dirty="0" err="1" smtClean="0">
                <a:latin typeface="Times New Roman" pitchFamily="18" charset="0"/>
              </a:rPr>
              <a:t>callee</a:t>
            </a:r>
            <a:r>
              <a:rPr lang="en-US" sz="2200" dirty="0" smtClean="0">
                <a:latin typeface="Times New Roman" pitchFamily="18" charset="0"/>
              </a:rPr>
              <a:t> tree diagram or data model from the source code </a:t>
            </a:r>
            <a:endParaRPr lang="en-US" sz="2200" dirty="0" smtClean="0"/>
          </a:p>
          <a:p>
            <a:pPr marL="274320" indent="-274320">
              <a:spcBef>
                <a:spcPts val="600"/>
              </a:spcBef>
              <a:buFont typeface="Arial" pitchFamily="34" charset="0"/>
              <a:buChar char="•"/>
            </a:pPr>
            <a:r>
              <a:rPr lang="en-US" sz="2200" b="1" dirty="0" smtClean="0"/>
              <a:t>Interactive debuggers </a:t>
            </a:r>
            <a:r>
              <a:rPr lang="en-US" sz="2200" dirty="0" smtClean="0"/>
              <a:t>– </a:t>
            </a:r>
            <a:r>
              <a:rPr lang="en-US" sz="2200" dirty="0" smtClean="0">
                <a:latin typeface="Times New Roman" pitchFamily="18" charset="0"/>
              </a:rPr>
              <a:t>assist software developers in implementing different debugging techniques </a:t>
            </a:r>
            <a:endParaRPr lang="en-US" sz="2200" dirty="0" smtClean="0"/>
          </a:p>
          <a:p>
            <a:pPr marL="274320" indent="-274320">
              <a:spcBef>
                <a:spcPts val="600"/>
              </a:spcBef>
              <a:buFont typeface="Arial" pitchFamily="34" charset="0"/>
              <a:buChar char="•"/>
            </a:pPr>
            <a:r>
              <a:rPr lang="en-US" sz="2200" b="1" dirty="0" smtClean="0"/>
              <a:t>Static code (path) analyzer </a:t>
            </a:r>
            <a:r>
              <a:rPr lang="en-US" sz="2200" dirty="0" smtClean="0"/>
              <a:t>– </a:t>
            </a:r>
            <a:r>
              <a:rPr lang="en-US" sz="2200" dirty="0" smtClean="0">
                <a:latin typeface="Times New Roman" pitchFamily="18" charset="0"/>
              </a:rPr>
              <a:t>identify paths to test based on the structure of code such as McCabe’s </a:t>
            </a:r>
            <a:r>
              <a:rPr lang="en-US" sz="2200" dirty="0" err="1" smtClean="0">
                <a:latin typeface="Times New Roman" pitchFamily="18" charset="0"/>
              </a:rPr>
              <a:t>cyclomatic</a:t>
            </a:r>
            <a:r>
              <a:rPr lang="en-US" sz="2200" dirty="0" smtClean="0">
                <a:latin typeface="Times New Roman" pitchFamily="18" charset="0"/>
              </a:rPr>
              <a:t> complexity measure  </a:t>
            </a:r>
            <a:r>
              <a:rPr lang="en-US" sz="2200" dirty="0" smtClean="0"/>
              <a:t> </a:t>
            </a:r>
          </a:p>
          <a:p>
            <a:pPr marL="274320" indent="-274320">
              <a:spcBef>
                <a:spcPts val="600"/>
              </a:spcBef>
              <a:buFont typeface="Arial" pitchFamily="34" charset="0"/>
              <a:buChar char="•"/>
            </a:pPr>
            <a:r>
              <a:rPr lang="en-US" sz="2200" b="1" dirty="0" smtClean="0"/>
              <a:t>Software inspection support </a:t>
            </a:r>
            <a:r>
              <a:rPr lang="en-US" sz="2200" dirty="0" smtClean="0"/>
              <a:t>– </a:t>
            </a:r>
            <a:r>
              <a:rPr lang="en-US" sz="2200" dirty="0" smtClean="0">
                <a:latin typeface="Times New Roman" pitchFamily="18" charset="0"/>
              </a:rPr>
              <a:t>can help schedule group inspection </a:t>
            </a:r>
            <a:endParaRPr lang="en-US" sz="22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Tools For Unit Testing</a:t>
            </a:r>
            <a:endParaRPr lang="en-US" dirty="0">
              <a:latin typeface="+mn-lt"/>
            </a:endParaRPr>
          </a:p>
        </p:txBody>
      </p:sp>
      <p:sp>
        <p:nvSpPr>
          <p:cNvPr id="3" name="Rectangle 2"/>
          <p:cNvSpPr/>
          <p:nvPr/>
        </p:nvSpPr>
        <p:spPr>
          <a:xfrm>
            <a:off x="261257" y="2087505"/>
            <a:ext cx="8609611" cy="4508927"/>
          </a:xfrm>
          <a:prstGeom prst="rect">
            <a:avLst/>
          </a:prstGeom>
        </p:spPr>
        <p:txBody>
          <a:bodyPr wrap="square">
            <a:spAutoFit/>
          </a:bodyPr>
          <a:lstStyle/>
          <a:p>
            <a:pPr marL="274320" indent="-274320">
              <a:spcBef>
                <a:spcPts val="600"/>
              </a:spcBef>
              <a:buFont typeface="Arial" pitchFamily="34" charset="0"/>
              <a:buChar char="•"/>
            </a:pPr>
            <a:r>
              <a:rPr lang="en-US" b="1" dirty="0" smtClean="0"/>
              <a:t>Test coverage analyzer </a:t>
            </a:r>
            <a:r>
              <a:rPr lang="en-US" dirty="0" smtClean="0"/>
              <a:t>– </a:t>
            </a:r>
            <a:r>
              <a:rPr lang="en-US" dirty="0" smtClean="0">
                <a:latin typeface="Times New Roman" pitchFamily="18" charset="0"/>
              </a:rPr>
              <a:t>measure internal test coverage, often expressed in terms of control structure of the test object, and report the coverage metric </a:t>
            </a:r>
            <a:endParaRPr lang="en-US" dirty="0" smtClean="0"/>
          </a:p>
          <a:p>
            <a:pPr marL="274320" indent="-274320">
              <a:spcBef>
                <a:spcPts val="600"/>
              </a:spcBef>
              <a:buFont typeface="Arial" pitchFamily="34" charset="0"/>
              <a:buChar char="•"/>
            </a:pPr>
            <a:r>
              <a:rPr lang="en-US" b="1" dirty="0" smtClean="0"/>
              <a:t>Test data generator </a:t>
            </a:r>
            <a:r>
              <a:rPr lang="en-US" dirty="0" smtClean="0"/>
              <a:t>– </a:t>
            </a:r>
            <a:r>
              <a:rPr lang="en-US" dirty="0" smtClean="0">
                <a:latin typeface="Times New Roman" pitchFamily="18" charset="0"/>
              </a:rPr>
              <a:t>assist programmers in selecting test data that cause program to behave in a desired manner </a:t>
            </a:r>
            <a:endParaRPr lang="en-US" dirty="0" smtClean="0"/>
          </a:p>
          <a:p>
            <a:pPr marL="274320" indent="-274320">
              <a:spcBef>
                <a:spcPts val="600"/>
              </a:spcBef>
              <a:buFont typeface="Arial" pitchFamily="34" charset="0"/>
              <a:buChar char="•"/>
            </a:pPr>
            <a:r>
              <a:rPr lang="en-US" b="1" dirty="0" smtClean="0"/>
              <a:t>Test harness </a:t>
            </a:r>
            <a:r>
              <a:rPr lang="en-US" dirty="0" smtClean="0"/>
              <a:t>– </a:t>
            </a:r>
            <a:r>
              <a:rPr lang="en-US" dirty="0" smtClean="0">
                <a:latin typeface="Times New Roman" pitchFamily="18" charset="0"/>
              </a:rPr>
              <a:t>support the execution of dynamic unit tests </a:t>
            </a:r>
            <a:endParaRPr lang="en-US" dirty="0" smtClean="0"/>
          </a:p>
          <a:p>
            <a:pPr marL="274320" lvl="1" indent="-274320">
              <a:spcBef>
                <a:spcPts val="600"/>
              </a:spcBef>
              <a:buFont typeface="Arial" pitchFamily="34" charset="0"/>
              <a:buChar char="•"/>
            </a:pPr>
            <a:r>
              <a:rPr lang="en-US" b="1" dirty="0" smtClean="0"/>
              <a:t>Performance monitors </a:t>
            </a:r>
            <a:r>
              <a:rPr lang="en-US" dirty="0" smtClean="0"/>
              <a:t>– </a:t>
            </a:r>
            <a:r>
              <a:rPr lang="en-US" dirty="0" smtClean="0">
                <a:latin typeface="Times New Roman" pitchFamily="18" charset="0"/>
              </a:rPr>
              <a:t>The timing characteristics of the software components be monitored and evaluate by these tools</a:t>
            </a:r>
          </a:p>
          <a:p>
            <a:pPr marL="274320" lvl="1" indent="-274320">
              <a:spcBef>
                <a:spcPts val="600"/>
              </a:spcBef>
              <a:buFont typeface="Arial" pitchFamily="34" charset="0"/>
              <a:buChar char="•"/>
            </a:pPr>
            <a:r>
              <a:rPr lang="en-US" b="1" dirty="0" smtClean="0"/>
              <a:t>Network analyzers </a:t>
            </a:r>
            <a:r>
              <a:rPr lang="en-US" dirty="0" smtClean="0"/>
              <a:t>– </a:t>
            </a:r>
            <a:r>
              <a:rPr lang="en-US" dirty="0" smtClean="0">
                <a:latin typeface="Times New Roman" pitchFamily="18" charset="0"/>
              </a:rPr>
              <a:t>These tools have the ability to analyze the traffic and identify problem areas</a:t>
            </a:r>
          </a:p>
          <a:p>
            <a:pPr marL="274320" indent="-274320">
              <a:spcBef>
                <a:spcPts val="600"/>
              </a:spcBef>
              <a:buFont typeface="Arial" pitchFamily="34" charset="0"/>
              <a:buChar char="•"/>
            </a:pPr>
            <a:r>
              <a:rPr lang="en-US" b="1" dirty="0" smtClean="0"/>
              <a:t>Simulators and emulators </a:t>
            </a:r>
            <a:r>
              <a:rPr lang="en-US" dirty="0" smtClean="0"/>
              <a:t>– </a:t>
            </a:r>
            <a:r>
              <a:rPr lang="en-US" dirty="0" smtClean="0">
                <a:latin typeface="Times New Roman" pitchFamily="18" charset="0"/>
              </a:rPr>
              <a:t>used to replace the real software and hardware that are not currently available. </a:t>
            </a:r>
            <a:endParaRPr lang="en-US" dirty="0" smtClean="0"/>
          </a:p>
          <a:p>
            <a:pPr marL="274320" lvl="1" indent="-274320">
              <a:spcBef>
                <a:spcPts val="600"/>
              </a:spcBef>
              <a:buFont typeface="Arial" pitchFamily="34" charset="0"/>
              <a:buChar char="•"/>
            </a:pPr>
            <a:r>
              <a:rPr lang="en-US" b="1" dirty="0" smtClean="0"/>
              <a:t>Version control </a:t>
            </a:r>
            <a:r>
              <a:rPr lang="en-US" dirty="0" smtClean="0"/>
              <a:t>– </a:t>
            </a:r>
            <a:r>
              <a:rPr lang="en-US" dirty="0" smtClean="0">
                <a:latin typeface="Times New Roman" pitchFamily="18" charset="0"/>
              </a:rPr>
              <a:t>A version control system provides functionalities to store a sequence of revisions of the software and associated information files under development</a:t>
            </a:r>
          </a:p>
          <a:p>
            <a:pPr marL="274320" indent="-274320">
              <a:spcBef>
                <a:spcPts val="600"/>
              </a:spcBef>
            </a:pP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23351" y="1681918"/>
            <a:ext cx="7895007" cy="707886"/>
          </a:xfrm>
          <a:prstGeom prst="rect">
            <a:avLst/>
          </a:prstGeom>
          <a:noFill/>
        </p:spPr>
        <p:txBody>
          <a:bodyPr wrap="square" rtlCol="0">
            <a:spAutoFit/>
          </a:bodyPr>
          <a:lstStyle/>
          <a:p>
            <a:pPr marL="274320" lvl="0" indent="-274320">
              <a:spcBef>
                <a:spcPts val="600"/>
              </a:spcBef>
              <a:buFont typeface="Arial" pitchFamily="34" charset="0"/>
              <a:buChar char="•"/>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5B69590A-0F27-460B-8CF7-B418C91383C5}"/>
              </a:ext>
            </a:extLst>
          </p:cNvPr>
          <p:cNvSpPr txBox="1"/>
          <p:nvPr/>
        </p:nvSpPr>
        <p:spPr>
          <a:xfrm>
            <a:off x="623351" y="1681918"/>
            <a:ext cx="7895007" cy="2554545"/>
          </a:xfrm>
          <a:prstGeom prst="rect">
            <a:avLst/>
          </a:prstGeom>
          <a:noFill/>
        </p:spPr>
        <p:txBody>
          <a:bodyPr wrap="square" rtlCol="0">
            <a:spAutoFit/>
          </a:bodyPr>
          <a:lstStyle/>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Software Testing and Continuous Quality Improvement</a:t>
            </a:r>
            <a:r>
              <a:rPr lang="en-US" sz="2000" dirty="0" smtClean="0"/>
              <a:t>, by William E. Lewis</a:t>
            </a:r>
          </a:p>
          <a:p>
            <a:pPr marL="457200" lvl="0" indent="-457200">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smtClean="0"/>
          </a:p>
          <a:p>
            <a:pPr marL="457200" lvl="0" indent="-457200">
              <a:buFont typeface="+mj-lt"/>
              <a:buAutoNum type="arabicPeriod"/>
            </a:pPr>
            <a:r>
              <a:rPr lang="en-US" sz="2000" i="1" dirty="0" smtClean="0"/>
              <a:t>Software Testing Fundamentals: Methods and Metrics </a:t>
            </a:r>
            <a:r>
              <a:rPr lang="en-US" sz="2000" dirty="0" smtClean="0"/>
              <a:t>by </a:t>
            </a:r>
            <a:r>
              <a:rPr lang="en-US" sz="2000" dirty="0" err="1" smtClean="0"/>
              <a:t>Marnie</a:t>
            </a:r>
            <a:r>
              <a:rPr lang="en-US" sz="2000" dirty="0" smtClean="0"/>
              <a:t> L. Hutcheson</a:t>
            </a:r>
            <a:endParaRPr lang="en-US" sz="2000"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1985557"/>
            <a:ext cx="8395113" cy="4047262"/>
          </a:xfrm>
          <a:prstGeom prst="rect">
            <a:avLst/>
          </a:prstGeom>
          <a:noFill/>
        </p:spPr>
        <p:txBody>
          <a:bodyPr wrap="square" rtlCol="0">
            <a:spAutoFit/>
          </a:bodyPr>
          <a:lstStyle/>
          <a:p>
            <a:pPr marL="274320" indent="-274320">
              <a:spcBef>
                <a:spcPts val="600"/>
              </a:spcBef>
              <a:buClrTx/>
              <a:buSzPct val="100000"/>
              <a:buFont typeface="Arial" pitchFamily="34" charset="0"/>
              <a:buChar char="•"/>
            </a:pPr>
            <a:r>
              <a:rPr lang="en-US" sz="2800" b="1" dirty="0" smtClean="0">
                <a:solidFill>
                  <a:srgbClr val="FF0000"/>
                </a:solidFill>
              </a:rPr>
              <a:t>Objectives</a:t>
            </a:r>
            <a:r>
              <a:rPr lang="en-US" sz="2800" dirty="0" smtClean="0"/>
              <a:t>: To understand the dynamic unit testing, mutation testing, debugging; to understand how to conduct unit testing in </a:t>
            </a:r>
            <a:r>
              <a:rPr lang="en-US" sz="2800" dirty="0" err="1" smtClean="0"/>
              <a:t>eXtreme</a:t>
            </a:r>
            <a:r>
              <a:rPr lang="en-US" sz="2800" dirty="0" smtClean="0"/>
              <a:t> programming (XP); to know the tools for unit testing.</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dynamic unit testing, be able to explain mutation testing and debugging; be able to explain how to conduct unit testing in XP; be able to explain different tools for unit testing.</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Dynamic Unit Testing</a:t>
            </a:r>
            <a:endParaRPr lang="en-US" dirty="0">
              <a:latin typeface="+mn-lt"/>
            </a:endParaRPr>
          </a:p>
        </p:txBody>
      </p:sp>
      <p:sp>
        <p:nvSpPr>
          <p:cNvPr id="4" name="Rectangle 3"/>
          <p:cNvSpPr/>
          <p:nvPr/>
        </p:nvSpPr>
        <p:spPr>
          <a:xfrm>
            <a:off x="209005" y="2099351"/>
            <a:ext cx="8739051" cy="4324261"/>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Execution-based unit testing is referred to as dynamic unit testing. </a:t>
            </a:r>
          </a:p>
          <a:p>
            <a:pPr marL="274320" indent="-274320">
              <a:spcBef>
                <a:spcPts val="600"/>
              </a:spcBef>
              <a:buFont typeface="Arial" pitchFamily="34" charset="0"/>
              <a:buChar char="•"/>
            </a:pPr>
            <a:r>
              <a:rPr lang="en-US" sz="2400" dirty="0" smtClean="0"/>
              <a:t>In this testing, a program unit is actually executed in isolation, and the outcomes of program execution are observed.</a:t>
            </a:r>
          </a:p>
          <a:p>
            <a:pPr marL="274320" indent="-274320">
              <a:spcBef>
                <a:spcPts val="600"/>
              </a:spcBef>
              <a:buFont typeface="Arial" pitchFamily="34" charset="0"/>
              <a:buChar char="•"/>
            </a:pPr>
            <a:r>
              <a:rPr lang="en-US" sz="2400" dirty="0" smtClean="0"/>
              <a:t>However, this execution differs from ordinary execution in the following way:</a:t>
            </a:r>
          </a:p>
          <a:p>
            <a:pPr marL="731520" lvl="2" indent="-274320">
              <a:spcBef>
                <a:spcPts val="600"/>
              </a:spcBef>
            </a:pPr>
            <a:r>
              <a:rPr lang="en-US" sz="2000" b="1" dirty="0" smtClean="0">
                <a:sym typeface="Symbol"/>
              </a:rPr>
              <a:t></a:t>
            </a:r>
            <a:r>
              <a:rPr lang="en-US" sz="2000" dirty="0" smtClean="0">
                <a:sym typeface="Symbol"/>
              </a:rPr>
              <a:t> </a:t>
            </a:r>
            <a:r>
              <a:rPr lang="en-US" sz="2000" dirty="0" smtClean="0"/>
              <a:t>A unit under test (UUT) is taken out of its actual execution environment</a:t>
            </a:r>
          </a:p>
          <a:p>
            <a:pPr marL="731520" lvl="2" indent="-274320">
              <a:spcBef>
                <a:spcPts val="600"/>
              </a:spcBef>
            </a:pPr>
            <a:r>
              <a:rPr lang="en-US" sz="2000" b="1" dirty="0" smtClean="0">
                <a:sym typeface="Symbol"/>
              </a:rPr>
              <a:t> </a:t>
            </a:r>
            <a:r>
              <a:rPr lang="en-US" sz="2000" dirty="0" smtClean="0"/>
              <a:t>The actual execution environment is emulated by writing more code so that  the unit and the emulated environment can be compiled together</a:t>
            </a:r>
          </a:p>
          <a:p>
            <a:pPr marL="731520" lvl="2" indent="-274320">
              <a:spcBef>
                <a:spcPts val="600"/>
              </a:spcBef>
            </a:pPr>
            <a:r>
              <a:rPr lang="en-US" sz="2000" b="1" dirty="0" smtClean="0">
                <a:sym typeface="Symbol"/>
              </a:rPr>
              <a:t> </a:t>
            </a:r>
            <a:r>
              <a:rPr lang="en-US" sz="2000" dirty="0" smtClean="0"/>
              <a:t>The above compiled  aggregate is executed with selected inputs </a:t>
            </a:r>
          </a:p>
          <a:p>
            <a:pPr marL="274320" lvl="1" indent="-274320">
              <a:spcBef>
                <a:spcPts val="600"/>
              </a:spcBef>
              <a:buFont typeface="Arial" pitchFamily="34" charset="0"/>
              <a:buChar char="•"/>
            </a:pPr>
            <a:endParaRPr lang="en-US" sz="2000" dirty="0" smtClean="0"/>
          </a:p>
          <a:p>
            <a:pPr marL="274320" lvl="1" indent="-274320">
              <a:spcBef>
                <a:spcPts val="600"/>
              </a:spcBef>
            </a:pP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Dynamic Unit Testing</a:t>
            </a:r>
            <a:endParaRPr lang="en-US" dirty="0">
              <a:latin typeface="+mn-lt"/>
            </a:endParaRPr>
          </a:p>
        </p:txBody>
      </p:sp>
      <p:sp>
        <p:nvSpPr>
          <p:cNvPr id="4" name="Rectangle 3"/>
          <p:cNvSpPr/>
          <p:nvPr/>
        </p:nvSpPr>
        <p:spPr>
          <a:xfrm>
            <a:off x="316837" y="1990387"/>
            <a:ext cx="8526716" cy="4201150"/>
          </a:xfrm>
          <a:prstGeom prst="rect">
            <a:avLst/>
          </a:prstGeom>
        </p:spPr>
        <p:txBody>
          <a:bodyPr wrap="square">
            <a:spAutoFit/>
          </a:bodyPr>
          <a:lstStyle/>
          <a:p>
            <a:pPr marL="274320" indent="-274320">
              <a:spcBef>
                <a:spcPts val="600"/>
              </a:spcBef>
              <a:buFont typeface="Arial" pitchFamily="34" charset="0"/>
              <a:buChar char="•"/>
            </a:pPr>
            <a:r>
              <a:rPr lang="en-US" sz="2400" dirty="0" smtClean="0"/>
              <a:t>The environment of a unit is emulated and tested in isolation.</a:t>
            </a:r>
          </a:p>
          <a:p>
            <a:pPr marL="274320" indent="-274320">
              <a:spcBef>
                <a:spcPts val="600"/>
              </a:spcBef>
              <a:buFont typeface="Arial" pitchFamily="34" charset="0"/>
              <a:buChar char="•"/>
            </a:pPr>
            <a:r>
              <a:rPr lang="en-US" sz="2400" dirty="0" smtClean="0">
                <a:solidFill>
                  <a:srgbClr val="FF0000"/>
                </a:solidFill>
              </a:rPr>
              <a:t> The caller unit is known as </a:t>
            </a:r>
            <a:r>
              <a:rPr lang="en-US" sz="2400" b="1" i="1" dirty="0" smtClean="0">
                <a:solidFill>
                  <a:srgbClr val="FF0000"/>
                </a:solidFill>
              </a:rPr>
              <a:t>test driver </a:t>
            </a:r>
          </a:p>
          <a:p>
            <a:pPr marL="731520" lvl="2" indent="-274320">
              <a:spcBef>
                <a:spcPts val="600"/>
              </a:spcBef>
            </a:pPr>
            <a:r>
              <a:rPr lang="en-US" sz="2000" b="1" dirty="0" smtClean="0">
                <a:solidFill>
                  <a:srgbClr val="0000FF"/>
                </a:solidFill>
                <a:sym typeface="Symbol"/>
              </a:rPr>
              <a:t></a:t>
            </a:r>
            <a:r>
              <a:rPr lang="en-US" sz="2000" dirty="0" smtClean="0">
                <a:solidFill>
                  <a:srgbClr val="0000FF"/>
                </a:solidFill>
                <a:sym typeface="Symbol"/>
              </a:rPr>
              <a:t> </a:t>
            </a:r>
            <a:r>
              <a:rPr lang="en-US" sz="2000" dirty="0" smtClean="0">
                <a:solidFill>
                  <a:srgbClr val="0000FF"/>
                </a:solidFill>
              </a:rPr>
              <a:t>A </a:t>
            </a:r>
            <a:r>
              <a:rPr lang="en-US" sz="2000" i="1" dirty="0" smtClean="0">
                <a:solidFill>
                  <a:srgbClr val="0000FF"/>
                </a:solidFill>
              </a:rPr>
              <a:t>test driver</a:t>
            </a:r>
            <a:r>
              <a:rPr lang="en-US" sz="2000" dirty="0" smtClean="0">
                <a:solidFill>
                  <a:srgbClr val="0000FF"/>
                </a:solidFill>
              </a:rPr>
              <a:t> is a program that invokes the unit under test (UUT)</a:t>
            </a:r>
          </a:p>
          <a:p>
            <a:pPr marL="731520" lvl="2" indent="-274320">
              <a:spcBef>
                <a:spcPts val="600"/>
              </a:spcBef>
            </a:pPr>
            <a:r>
              <a:rPr lang="en-US" sz="2000" b="1" dirty="0" smtClean="0">
                <a:solidFill>
                  <a:srgbClr val="0000FF"/>
                </a:solidFill>
                <a:sym typeface="Symbol"/>
              </a:rPr>
              <a:t> </a:t>
            </a:r>
            <a:r>
              <a:rPr lang="en-US" sz="2000" dirty="0" smtClean="0">
                <a:solidFill>
                  <a:srgbClr val="0000FF"/>
                </a:solidFill>
              </a:rPr>
              <a:t>It provides input data to UUT and report the test result</a:t>
            </a:r>
          </a:p>
          <a:p>
            <a:pPr marL="274320" indent="-274320">
              <a:spcBef>
                <a:spcPts val="600"/>
              </a:spcBef>
              <a:buFont typeface="Arial" pitchFamily="34" charset="0"/>
              <a:buChar char="•"/>
            </a:pPr>
            <a:r>
              <a:rPr lang="en-US" sz="2400" dirty="0" smtClean="0">
                <a:solidFill>
                  <a:srgbClr val="FF0000"/>
                </a:solidFill>
              </a:rPr>
              <a:t>The emulation of the units called by the UUT are called </a:t>
            </a:r>
            <a:r>
              <a:rPr lang="en-US" sz="2400" b="1" i="1" dirty="0" smtClean="0">
                <a:solidFill>
                  <a:srgbClr val="FF0000"/>
                </a:solidFill>
              </a:rPr>
              <a:t>stubs</a:t>
            </a:r>
          </a:p>
          <a:p>
            <a:pPr marL="731520" lvl="2" indent="-274320">
              <a:spcBef>
                <a:spcPts val="600"/>
              </a:spcBef>
            </a:pPr>
            <a:r>
              <a:rPr lang="en-US" sz="2000" b="1" dirty="0" smtClean="0">
                <a:solidFill>
                  <a:srgbClr val="0000FF"/>
                </a:solidFill>
                <a:sym typeface="Symbol"/>
              </a:rPr>
              <a:t> </a:t>
            </a:r>
            <a:r>
              <a:rPr lang="en-US" sz="2000" dirty="0" smtClean="0">
                <a:solidFill>
                  <a:srgbClr val="0000FF"/>
                </a:solidFill>
              </a:rPr>
              <a:t>Stub is a “dummy sub-program” that replaces a unit that is called by the UUT</a:t>
            </a:r>
            <a:r>
              <a:rPr lang="en-US" sz="2400" i="1" dirty="0" smtClean="0">
                <a:solidFill>
                  <a:srgbClr val="0000FF"/>
                </a:solidFill>
              </a:rPr>
              <a:t> </a:t>
            </a:r>
            <a:endParaRPr lang="en-US" sz="2000" dirty="0" smtClean="0">
              <a:solidFill>
                <a:srgbClr val="0000FF"/>
              </a:solidFill>
            </a:endParaRPr>
          </a:p>
          <a:p>
            <a:pPr marL="274320" indent="-274320">
              <a:spcBef>
                <a:spcPts val="600"/>
              </a:spcBef>
              <a:buFont typeface="Arial" pitchFamily="34" charset="0"/>
              <a:buChar char="•"/>
            </a:pPr>
            <a:r>
              <a:rPr lang="en-US" sz="2400" i="1" dirty="0" smtClean="0"/>
              <a:t> </a:t>
            </a:r>
            <a:r>
              <a:rPr lang="en-US" sz="2400" dirty="0" smtClean="0"/>
              <a:t>The </a:t>
            </a:r>
            <a:r>
              <a:rPr lang="en-US" sz="2400" b="1" i="1" dirty="0" smtClean="0">
                <a:solidFill>
                  <a:srgbClr val="FF0000"/>
                </a:solidFill>
              </a:rPr>
              <a:t>test</a:t>
            </a:r>
            <a:r>
              <a:rPr lang="en-US" sz="2400" i="1" dirty="0" smtClean="0">
                <a:solidFill>
                  <a:srgbClr val="FF0000"/>
                </a:solidFill>
              </a:rPr>
              <a:t> </a:t>
            </a:r>
            <a:r>
              <a:rPr lang="en-US" sz="2400" b="1" i="1" dirty="0" smtClean="0">
                <a:solidFill>
                  <a:srgbClr val="FF0000"/>
                </a:solidFill>
              </a:rPr>
              <a:t>driver</a:t>
            </a:r>
            <a:r>
              <a:rPr lang="en-US" sz="2400" dirty="0" smtClean="0">
                <a:solidFill>
                  <a:srgbClr val="FF0000"/>
                </a:solidFill>
              </a:rPr>
              <a:t> </a:t>
            </a:r>
            <a:r>
              <a:rPr lang="en-US" sz="2400" dirty="0" smtClean="0"/>
              <a:t>and the </a:t>
            </a:r>
            <a:r>
              <a:rPr lang="en-US" sz="2400" b="1" i="1" dirty="0" smtClean="0">
                <a:solidFill>
                  <a:srgbClr val="FF0000"/>
                </a:solidFill>
              </a:rPr>
              <a:t>stubs</a:t>
            </a:r>
            <a:r>
              <a:rPr lang="en-US" sz="2400" dirty="0" smtClean="0"/>
              <a:t> are together called </a:t>
            </a:r>
            <a:r>
              <a:rPr lang="en-US" sz="2400" b="1" i="1" dirty="0" smtClean="0">
                <a:solidFill>
                  <a:srgbClr val="FF0000"/>
                </a:solidFill>
              </a:rPr>
              <a:t>scaffolding</a:t>
            </a:r>
            <a:endParaRPr lang="en-US" sz="2400" b="1" dirty="0" smtClean="0">
              <a:solidFill>
                <a:srgbClr val="FF0000"/>
              </a:solidFill>
            </a:endParaRPr>
          </a:p>
          <a:p>
            <a:pPr marL="274320" indent="-274320">
              <a:spcBef>
                <a:spcPts val="600"/>
              </a:spcBef>
              <a:buFont typeface="Arial" pitchFamily="34" charset="0"/>
              <a:buChar char="•"/>
            </a:pPr>
            <a:r>
              <a:rPr lang="en-US" sz="2400" dirty="0" smtClean="0"/>
              <a:t> The low-level design document provides guidance for selection of input test data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Dynamic Unit Testing</a:t>
            </a:r>
            <a:endParaRPr lang="en-US" dirty="0">
              <a:latin typeface="+mn-lt"/>
            </a:endParaRPr>
          </a:p>
        </p:txBody>
      </p:sp>
      <p:pic>
        <p:nvPicPr>
          <p:cNvPr id="4" name="Picture 7" descr="dynamicunittest"/>
          <p:cNvPicPr>
            <a:picLocks noChangeAspect="1" noChangeArrowheads="1"/>
          </p:cNvPicPr>
          <p:nvPr/>
        </p:nvPicPr>
        <p:blipFill>
          <a:blip r:embed="rId2" cstate="print"/>
          <a:srcRect/>
          <a:stretch>
            <a:fillRect/>
          </a:stretch>
        </p:blipFill>
        <p:spPr>
          <a:xfrm>
            <a:off x="1919288" y="2053049"/>
            <a:ext cx="5305425" cy="3448050"/>
          </a:xfrm>
          <a:prstGeom prst="rect">
            <a:avLst/>
          </a:prstGeom>
          <a:noFill/>
        </p:spPr>
      </p:pic>
      <p:sp>
        <p:nvSpPr>
          <p:cNvPr id="5" name="Text Box 8"/>
          <p:cNvSpPr txBox="1">
            <a:spLocks noChangeArrowheads="1"/>
          </p:cNvSpPr>
          <p:nvPr/>
        </p:nvSpPr>
        <p:spPr bwMode="auto">
          <a:xfrm>
            <a:off x="1752600" y="5730241"/>
            <a:ext cx="5499100" cy="398463"/>
          </a:xfrm>
          <a:prstGeom prst="rect">
            <a:avLst/>
          </a:prstGeom>
          <a:noFill/>
          <a:ln w="12700">
            <a:noFill/>
            <a:miter lim="800000"/>
            <a:headEnd type="none" w="sm" len="sm"/>
            <a:tailEnd type="none" w="sm" len="sm"/>
          </a:ln>
        </p:spPr>
        <p:txBody>
          <a:bodyPr lIns="92075" tIns="46038" rIns="92075" bIns="46038"/>
          <a:lstStyle/>
          <a:p>
            <a:r>
              <a:rPr lang="en-US" sz="2400" b="1" dirty="0">
                <a:solidFill>
                  <a:srgbClr val="FF0000"/>
                </a:solidFill>
                <a:latin typeface="Calibri" pitchFamily="34" charset="0"/>
              </a:rPr>
              <a:t>Figure : Dynamic unit test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Dynamic Unit Testing</a:t>
            </a:r>
            <a:endParaRPr lang="en-US" dirty="0">
              <a:latin typeface="+mn-lt"/>
            </a:endParaRPr>
          </a:p>
        </p:txBody>
      </p:sp>
      <p:sp>
        <p:nvSpPr>
          <p:cNvPr id="4" name="Rectangle 3"/>
          <p:cNvSpPr/>
          <p:nvPr/>
        </p:nvSpPr>
        <p:spPr>
          <a:xfrm>
            <a:off x="248194" y="2068765"/>
            <a:ext cx="8595360" cy="4247317"/>
          </a:xfrm>
          <a:prstGeom prst="rect">
            <a:avLst/>
          </a:prstGeom>
        </p:spPr>
        <p:txBody>
          <a:bodyPr wrap="square">
            <a:spAutoFit/>
          </a:bodyPr>
          <a:lstStyle/>
          <a:p>
            <a:pPr marL="274320" indent="-274320">
              <a:spcBef>
                <a:spcPts val="600"/>
              </a:spcBef>
              <a:buFont typeface="Arial" pitchFamily="34" charset="0"/>
              <a:buChar char="•"/>
            </a:pPr>
            <a:r>
              <a:rPr lang="en-US" sz="2400" dirty="0" smtClean="0"/>
              <a:t>The low-level design document provides guidance for the selection of input test data that are likely to uncover faults. Selection of test data is broadly based on the following techniques:</a:t>
            </a:r>
          </a:p>
          <a:p>
            <a:pPr marL="274320" indent="-274320">
              <a:spcBef>
                <a:spcPts val="600"/>
              </a:spcBef>
              <a:buFont typeface="Arial" pitchFamily="34" charset="0"/>
              <a:buChar char="•"/>
            </a:pPr>
            <a:r>
              <a:rPr lang="en-US" sz="2400" b="1" dirty="0" smtClean="0">
                <a:solidFill>
                  <a:srgbClr val="FF0000"/>
                </a:solidFill>
              </a:rPr>
              <a:t>Control flow testing</a:t>
            </a:r>
          </a:p>
          <a:p>
            <a:pPr marL="731520" lvl="2" indent="-274320">
              <a:spcBef>
                <a:spcPts val="600"/>
              </a:spcBef>
            </a:pPr>
            <a:r>
              <a:rPr lang="en-US" sz="2000" b="1" dirty="0" smtClean="0">
                <a:solidFill>
                  <a:srgbClr val="0000FF"/>
                </a:solidFill>
                <a:sym typeface="Symbol"/>
              </a:rPr>
              <a:t></a:t>
            </a:r>
            <a:r>
              <a:rPr lang="en-US" sz="2000" dirty="0" smtClean="0">
                <a:solidFill>
                  <a:srgbClr val="0000FF"/>
                </a:solidFill>
                <a:sym typeface="Symbol"/>
              </a:rPr>
              <a:t> </a:t>
            </a:r>
            <a:r>
              <a:rPr lang="en-US" sz="2000" dirty="0" smtClean="0">
                <a:solidFill>
                  <a:srgbClr val="0000FF"/>
                </a:solidFill>
              </a:rPr>
              <a:t>Draw a control flow graph (CFG) from a program unit</a:t>
            </a:r>
          </a:p>
          <a:p>
            <a:pPr marL="731520" lvl="2" indent="-274320">
              <a:spcBef>
                <a:spcPts val="600"/>
              </a:spcBef>
            </a:pPr>
            <a:r>
              <a:rPr lang="en-US" sz="2000" b="1" dirty="0" smtClean="0">
                <a:solidFill>
                  <a:srgbClr val="0000FF"/>
                </a:solidFill>
                <a:sym typeface="Symbol"/>
              </a:rPr>
              <a:t> </a:t>
            </a:r>
            <a:r>
              <a:rPr lang="en-US" sz="2000" dirty="0" smtClean="0">
                <a:solidFill>
                  <a:srgbClr val="0000FF"/>
                </a:solidFill>
              </a:rPr>
              <a:t>Select a few control flow testing criteria</a:t>
            </a:r>
          </a:p>
          <a:p>
            <a:pPr marL="731520" lvl="2" indent="-274320">
              <a:spcBef>
                <a:spcPts val="600"/>
              </a:spcBef>
            </a:pPr>
            <a:r>
              <a:rPr lang="en-US" sz="2000" b="1" dirty="0" smtClean="0">
                <a:solidFill>
                  <a:srgbClr val="0000FF"/>
                </a:solidFill>
                <a:sym typeface="Symbol"/>
              </a:rPr>
              <a:t> </a:t>
            </a:r>
            <a:r>
              <a:rPr lang="en-US" sz="2000" dirty="0" smtClean="0">
                <a:solidFill>
                  <a:srgbClr val="0000FF"/>
                </a:solidFill>
              </a:rPr>
              <a:t>Identify a path in the CFG to satisfy the selection criteria</a:t>
            </a:r>
          </a:p>
          <a:p>
            <a:pPr marL="731520" lvl="2" indent="-274320">
              <a:spcBef>
                <a:spcPts val="600"/>
              </a:spcBef>
            </a:pPr>
            <a:r>
              <a:rPr lang="en-US" sz="2000" b="1" dirty="0" smtClean="0">
                <a:solidFill>
                  <a:srgbClr val="0000FF"/>
                </a:solidFill>
                <a:sym typeface="Symbol"/>
              </a:rPr>
              <a:t> </a:t>
            </a:r>
            <a:r>
              <a:rPr lang="en-US" sz="2000" dirty="0" smtClean="0">
                <a:solidFill>
                  <a:srgbClr val="0000FF"/>
                </a:solidFill>
              </a:rPr>
              <a:t>Derive the path predicate expression from the selection paths</a:t>
            </a:r>
          </a:p>
          <a:p>
            <a:pPr marL="731520" lvl="2" indent="-274320">
              <a:spcBef>
                <a:spcPts val="600"/>
              </a:spcBef>
            </a:pPr>
            <a:r>
              <a:rPr lang="en-US" sz="2000" b="1" dirty="0" smtClean="0">
                <a:solidFill>
                  <a:srgbClr val="0000FF"/>
                </a:solidFill>
                <a:sym typeface="Symbol"/>
              </a:rPr>
              <a:t> </a:t>
            </a:r>
            <a:r>
              <a:rPr lang="en-US" sz="2000" dirty="0" smtClean="0">
                <a:solidFill>
                  <a:srgbClr val="0000FF"/>
                </a:solidFill>
              </a:rPr>
              <a:t>By solving the path predicate expression for a path, one can generate the data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Dynamic Unit Testing</a:t>
            </a:r>
            <a:endParaRPr lang="en-US" dirty="0">
              <a:latin typeface="+mn-lt"/>
            </a:endParaRPr>
          </a:p>
        </p:txBody>
      </p:sp>
      <p:sp>
        <p:nvSpPr>
          <p:cNvPr id="4" name="Rectangle 3"/>
          <p:cNvSpPr/>
          <p:nvPr/>
        </p:nvSpPr>
        <p:spPr>
          <a:xfrm>
            <a:off x="277648" y="2113306"/>
            <a:ext cx="8513653" cy="4170372"/>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Data flow testing</a:t>
            </a:r>
          </a:p>
          <a:p>
            <a:pPr marL="731520" lvl="2" indent="-274320">
              <a:spcBef>
                <a:spcPts val="600"/>
              </a:spcBef>
            </a:pPr>
            <a:r>
              <a:rPr lang="en-US" sz="2400" b="1" dirty="0" smtClean="0">
                <a:solidFill>
                  <a:srgbClr val="0000FF"/>
                </a:solidFill>
                <a:sym typeface="Symbol"/>
              </a:rPr>
              <a:t></a:t>
            </a:r>
            <a:r>
              <a:rPr lang="en-US" sz="2400" dirty="0" smtClean="0">
                <a:solidFill>
                  <a:srgbClr val="0000FF"/>
                </a:solidFill>
                <a:sym typeface="Symbol"/>
              </a:rPr>
              <a:t> </a:t>
            </a:r>
            <a:r>
              <a:rPr lang="en-US" sz="2400" dirty="0" smtClean="0">
                <a:solidFill>
                  <a:srgbClr val="0000FF"/>
                </a:solidFill>
              </a:rPr>
              <a:t>Draw a data flow graph (DFG) from a program unit and then follow the  procedure described in control flow testing</a:t>
            </a:r>
          </a:p>
          <a:p>
            <a:pPr marL="274320" indent="-274320">
              <a:spcBef>
                <a:spcPts val="600"/>
              </a:spcBef>
              <a:buFont typeface="Arial" pitchFamily="34" charset="0"/>
              <a:buChar char="•"/>
            </a:pPr>
            <a:r>
              <a:rPr lang="en-US" sz="2400" b="1" dirty="0" smtClean="0">
                <a:solidFill>
                  <a:srgbClr val="FF0000"/>
                </a:solidFill>
              </a:rPr>
              <a:t>Domain testing</a:t>
            </a:r>
          </a:p>
          <a:p>
            <a:pPr marL="731520" lvl="2" indent="-274320">
              <a:spcBef>
                <a:spcPts val="600"/>
              </a:spcBef>
            </a:pPr>
            <a:r>
              <a:rPr lang="en-US" sz="2400" b="1" dirty="0" smtClean="0">
                <a:solidFill>
                  <a:srgbClr val="0000FF"/>
                </a:solidFill>
                <a:sym typeface="Symbol"/>
              </a:rPr>
              <a:t> </a:t>
            </a:r>
            <a:r>
              <a:rPr lang="en-US" sz="2400" i="1" dirty="0" smtClean="0">
                <a:solidFill>
                  <a:srgbClr val="0000FF"/>
                </a:solidFill>
              </a:rPr>
              <a:t>Domain errors </a:t>
            </a:r>
            <a:r>
              <a:rPr lang="en-US" sz="2400" dirty="0" smtClean="0">
                <a:solidFill>
                  <a:srgbClr val="0000FF"/>
                </a:solidFill>
              </a:rPr>
              <a:t>are defined and then test data are selected to catch those faults</a:t>
            </a:r>
          </a:p>
          <a:p>
            <a:pPr marL="274320" indent="-274320">
              <a:spcBef>
                <a:spcPts val="600"/>
              </a:spcBef>
              <a:buFont typeface="Arial" pitchFamily="34" charset="0"/>
              <a:buChar char="•"/>
            </a:pPr>
            <a:r>
              <a:rPr lang="en-US" sz="2400" b="1" dirty="0" smtClean="0">
                <a:solidFill>
                  <a:srgbClr val="FF0000"/>
                </a:solidFill>
              </a:rPr>
              <a:t>Functional program testing</a:t>
            </a:r>
          </a:p>
          <a:p>
            <a:pPr marL="731520" lvl="2" indent="-274320">
              <a:spcBef>
                <a:spcPts val="600"/>
              </a:spcBef>
            </a:pPr>
            <a:r>
              <a:rPr lang="en-US" sz="2400" b="1" dirty="0" smtClean="0">
                <a:solidFill>
                  <a:srgbClr val="0000FF"/>
                </a:solidFill>
                <a:sym typeface="Symbol"/>
              </a:rPr>
              <a:t> </a:t>
            </a:r>
            <a:r>
              <a:rPr lang="en-US" sz="2400" dirty="0" smtClean="0">
                <a:solidFill>
                  <a:srgbClr val="0000FF"/>
                </a:solidFill>
              </a:rPr>
              <a:t>Input/output domains are defined to compute the input values that will cause the unit to produce expected output values </a:t>
            </a:r>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latin typeface="+mn-lt"/>
              </a:rPr>
              <a:t>Mutation Testing</a:t>
            </a:r>
            <a:endParaRPr lang="en-US" dirty="0">
              <a:latin typeface="+mn-lt"/>
            </a:endParaRPr>
          </a:p>
        </p:txBody>
      </p:sp>
      <p:sp>
        <p:nvSpPr>
          <p:cNvPr id="4" name="Rectangle 3"/>
          <p:cNvSpPr/>
          <p:nvPr/>
        </p:nvSpPr>
        <p:spPr>
          <a:xfrm>
            <a:off x="287382" y="2057678"/>
            <a:ext cx="8543109" cy="4154984"/>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Mutation</a:t>
            </a:r>
            <a:r>
              <a:rPr lang="en-US" sz="2800" dirty="0" smtClean="0">
                <a:solidFill>
                  <a:srgbClr val="FF0000"/>
                </a:solidFill>
              </a:rPr>
              <a:t> </a:t>
            </a:r>
            <a:r>
              <a:rPr lang="en-US" sz="2800" b="1" dirty="0" smtClean="0">
                <a:solidFill>
                  <a:srgbClr val="FF0000"/>
                </a:solidFill>
              </a:rPr>
              <a:t>testing</a:t>
            </a:r>
            <a:r>
              <a:rPr lang="en-US" sz="2800" dirty="0" smtClean="0">
                <a:solidFill>
                  <a:srgbClr val="FF0000"/>
                </a:solidFill>
              </a:rPr>
              <a:t> is a technique  that focuses on measuring the adequacy of test data (or test cases).</a:t>
            </a:r>
          </a:p>
          <a:p>
            <a:pPr marL="274320" indent="-274320">
              <a:spcBef>
                <a:spcPts val="600"/>
              </a:spcBef>
              <a:buFont typeface="Arial" pitchFamily="34" charset="0"/>
              <a:buChar char="•"/>
            </a:pPr>
            <a:r>
              <a:rPr lang="en-US" sz="2800" dirty="0" smtClean="0"/>
              <a:t>The original intention behind mutation testing was to expose and locate weaknesses in test cases. </a:t>
            </a:r>
          </a:p>
          <a:p>
            <a:pPr marL="274320" lvl="2" indent="-274320">
              <a:spcBef>
                <a:spcPts val="600"/>
              </a:spcBef>
            </a:pPr>
            <a:r>
              <a:rPr lang="en-US" sz="2400" dirty="0" smtClean="0">
                <a:sym typeface="Symbol"/>
              </a:rPr>
              <a:t>	     </a:t>
            </a:r>
            <a:r>
              <a:rPr lang="en-US" sz="2400" dirty="0" smtClean="0"/>
              <a:t>Mutation testing is a way to measure the quality of test </a:t>
            </a:r>
          </a:p>
          <a:p>
            <a:pPr marL="274320" lvl="2" indent="-274320">
              <a:spcBef>
                <a:spcPts val="600"/>
              </a:spcBef>
            </a:pPr>
            <a:r>
              <a:rPr lang="en-US" sz="2400" dirty="0" smtClean="0"/>
              <a:t>           cases, and the actual testing of program is an added benefit</a:t>
            </a:r>
          </a:p>
          <a:p>
            <a:pPr marL="274320" indent="-274320">
              <a:spcBef>
                <a:spcPts val="600"/>
              </a:spcBef>
              <a:buFont typeface="Arial" pitchFamily="34" charset="0"/>
              <a:buChar char="•"/>
            </a:pPr>
            <a:r>
              <a:rPr lang="en-US" sz="2800" dirty="0" smtClean="0"/>
              <a:t>Mutation testing is not a testing strategy like control flow or data flow testing. It should be used to supplement traditional unit testing techniques. </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544</TotalTime>
  <Words>1771</Words>
  <Application>Microsoft Office PowerPoint</Application>
  <PresentationFormat>On-screen Show (4:3)</PresentationFormat>
  <Paragraphs>151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Spectrum</vt:lpstr>
      <vt:lpstr>Unit Testing (cont.)</vt:lpstr>
      <vt:lpstr>Lecture Outline</vt:lpstr>
      <vt:lpstr>Objectives and Outcomes</vt:lpstr>
      <vt:lpstr>Dynamic Unit Testing</vt:lpstr>
      <vt:lpstr>Dynamic Unit Testing</vt:lpstr>
      <vt:lpstr>Dynamic Unit Testing</vt:lpstr>
      <vt:lpstr>Dynamic Unit Testing</vt:lpstr>
      <vt:lpstr>Dynamic Unit Testing</vt:lpstr>
      <vt:lpstr>Mutation Testing</vt:lpstr>
      <vt:lpstr>Mutation Testing</vt:lpstr>
      <vt:lpstr>Mutation Testing</vt:lpstr>
      <vt:lpstr>Mutation Testing</vt:lpstr>
      <vt:lpstr>Mutation Testing</vt:lpstr>
      <vt:lpstr>Debugging</vt:lpstr>
      <vt:lpstr>Debugging Techniques</vt:lpstr>
      <vt:lpstr>Unit Testing in eXtreme Programming</vt:lpstr>
      <vt:lpstr>Unit Testing in eXtreme Programming</vt:lpstr>
      <vt:lpstr>Unit Testing in eXtreme Programming</vt:lpstr>
      <vt:lpstr>Unit Testing in eXtreme Programming</vt:lpstr>
      <vt:lpstr>JUnit – A Framework for Unit Testing</vt:lpstr>
      <vt:lpstr>Tools For Unit Testing</vt:lpstr>
      <vt:lpstr>Tools For Unit Testing</vt:lpstr>
      <vt:lpstr>Tools For Unit Testing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Teacher</cp:lastModifiedBy>
  <cp:revision>80</cp:revision>
  <dcterms:created xsi:type="dcterms:W3CDTF">2020-04-21T14:08:46Z</dcterms:created>
  <dcterms:modified xsi:type="dcterms:W3CDTF">2020-08-30T14:04:40Z</dcterms:modified>
</cp:coreProperties>
</file>