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2" r:id="rId4"/>
    <p:sldId id="283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264" r:id="rId42"/>
    <p:sldId id="265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724"/>
  </p:normalViewPr>
  <p:slideViewPr>
    <p:cSldViewPr snapToGrid="0" snapToObjects="1">
      <p:cViewPr varScale="1">
        <p:scale>
          <a:sx n="74" d="100"/>
          <a:sy n="74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96413"/>
            <a:ext cx="7808976" cy="740728"/>
          </a:xfrm>
        </p:spPr>
        <p:txBody>
          <a:bodyPr>
            <a:normAutofit/>
          </a:bodyPr>
          <a:lstStyle/>
          <a:p>
            <a:r>
              <a:rPr lang="en-US" sz="3200" b="1" dirty="0"/>
              <a:t>Control Flow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CSC4133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6850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Software Quality and Testing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Basic Idea of Control Flow Testing 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774" y="2031518"/>
            <a:ext cx="8657346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Control Flow Testing (CFT) is a kind of structural testing, which is performed by programmers  to test code written by them</a:t>
            </a:r>
            <a:r>
              <a:rPr lang="en-US" sz="2400" dirty="0" smtClean="0"/>
              <a:t>. The concept is </a:t>
            </a:r>
            <a:r>
              <a:rPr lang="en-US" sz="2400" b="1" dirty="0" smtClean="0"/>
              <a:t>applied</a:t>
            </a:r>
            <a:r>
              <a:rPr lang="en-US" sz="2400" dirty="0" smtClean="0"/>
              <a:t> to small units of code, such as a </a:t>
            </a:r>
            <a:r>
              <a:rPr lang="en-US" sz="2400" b="1" dirty="0" smtClean="0"/>
              <a:t>function</a:t>
            </a:r>
            <a:r>
              <a:rPr lang="en-US" sz="2400" dirty="0" smtClean="0"/>
              <a:t> or </a:t>
            </a:r>
            <a:r>
              <a:rPr lang="en-US" sz="2400" b="1" dirty="0" smtClean="0"/>
              <a:t>method</a:t>
            </a:r>
            <a:r>
              <a:rPr lang="en-US" sz="2400" dirty="0" smtClean="0"/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Test cases for CFT are derived from the source code, such as a program unit (e.g. a method), rather than from the entire program.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Structurally, a path is a sequence of statements in a program unit. For a given set of input data, the program unit executes a certain path. For another set of input data, the unit may execute a different path.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Basic Idea of Control Flow Testing 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7648" y="2165141"/>
            <a:ext cx="8565905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The main idea in CFT is to appropriately select a few paths in a program unit &amp; observe whether or not the selected paths produce the expected outcome. 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smtClean="0"/>
              <a:t>By executing a few paths in a program unit, the programmer tries to assess the behavior of the entire program unit.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Basic Idea of Control Flow Testing 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9900" y="2096990"/>
            <a:ext cx="8526716" cy="421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 smtClean="0"/>
              <a:t>CFT </a:t>
            </a:r>
            <a:r>
              <a:rPr lang="en-US" sz="2400" dirty="0" smtClean="0"/>
              <a:t>is a </a:t>
            </a:r>
            <a:r>
              <a:rPr lang="en-US" sz="2400" b="1" dirty="0" smtClean="0"/>
              <a:t>structural</a:t>
            </a:r>
            <a:r>
              <a:rPr lang="en-US" sz="2400" dirty="0" smtClean="0"/>
              <a:t> </a:t>
            </a:r>
            <a:r>
              <a:rPr lang="en-US" sz="2400" b="1" dirty="0" smtClean="0"/>
              <a:t>testing</a:t>
            </a:r>
            <a:r>
              <a:rPr lang="en-US" sz="2400" dirty="0" smtClean="0"/>
              <a:t> strategy that uses the program’s control flow as a model.</a:t>
            </a: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 smtClean="0"/>
              <a:t>CFT</a:t>
            </a:r>
            <a:r>
              <a:rPr lang="en-US" sz="2400" dirty="0" smtClean="0"/>
              <a:t> techniques are based on judiciously selecting a set of test paths through the program.</a:t>
            </a: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The set of paths chosen is used to achieve a certain measure of testing thoroughness.</a:t>
            </a:r>
          </a:p>
          <a:p>
            <a:pPr marL="731520" lvl="2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rgbClr val="0000FF"/>
                </a:solidFill>
              </a:rPr>
              <a:t>e.g.,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i="1" dirty="0" smtClean="0">
                <a:solidFill>
                  <a:srgbClr val="0000FF"/>
                </a:solidFill>
              </a:rPr>
              <a:t>pick enough paths to assure that every source statement is executed at least once</a:t>
            </a:r>
            <a:endParaRPr lang="en-US" sz="2400" dirty="0" smtClean="0"/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 smtClean="0"/>
              <a:t>CFT</a:t>
            </a:r>
            <a:r>
              <a:rPr lang="en-US" sz="2400" dirty="0" smtClean="0"/>
              <a:t> is most applicable to new software for unit testing. </a:t>
            </a: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endParaRPr lang="en-US" sz="2400" dirty="0" smtClean="0"/>
          </a:p>
          <a:p>
            <a:pPr marL="274320" indent="-274320">
              <a:lnSpc>
                <a:spcPct val="90000"/>
              </a:lnSpc>
              <a:spcBef>
                <a:spcPts val="600"/>
              </a:spcBef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Control Flow Graphs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4585" y="2319379"/>
            <a:ext cx="8435276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control flow graph (CFG) is a graphical representation of a program’s control structure. </a:t>
            </a:r>
          </a:p>
          <a:p>
            <a:pPr marL="274320" indent="-274320">
              <a:spcBef>
                <a:spcPts val="600"/>
              </a:spcBef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+mn-lt"/>
              </a:rPr>
              <a:t>Paths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9900" y="2151728"/>
            <a:ext cx="84352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A </a:t>
            </a:r>
            <a:r>
              <a:rPr lang="en-US" sz="2800" b="1" dirty="0" smtClean="0">
                <a:solidFill>
                  <a:srgbClr val="FF0000"/>
                </a:solidFill>
              </a:rPr>
              <a:t>path</a:t>
            </a:r>
            <a:r>
              <a:rPr lang="en-US" sz="2800" dirty="0" smtClean="0"/>
              <a:t> through a program is a sequence of statements that starts at an </a:t>
            </a:r>
            <a:r>
              <a:rPr lang="en-US" sz="2800" b="1" i="1" dirty="0" smtClean="0">
                <a:solidFill>
                  <a:srgbClr val="FF0000"/>
                </a:solidFill>
              </a:rPr>
              <a:t>entry</a:t>
            </a:r>
            <a:r>
              <a:rPr lang="en-US" sz="2800" dirty="0" smtClean="0"/>
              <a:t>, junction, or decision and ends at another junction, decision, or </a:t>
            </a:r>
            <a:r>
              <a:rPr lang="en-US" sz="2800" b="1" i="1" dirty="0" smtClean="0">
                <a:solidFill>
                  <a:srgbClr val="FF0000"/>
                </a:solidFill>
              </a:rPr>
              <a:t>exit</a:t>
            </a:r>
            <a:r>
              <a:rPr lang="en-US" sz="2800" dirty="0" smtClean="0"/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A path may go through several junctions, decisions; one or more times.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Paths consist of </a:t>
            </a:r>
            <a:r>
              <a:rPr lang="en-US" sz="2800" b="1" dirty="0" smtClean="0"/>
              <a:t>segments</a:t>
            </a:r>
            <a:r>
              <a:rPr lang="en-US" sz="2800" dirty="0" smtClean="0">
                <a:solidFill>
                  <a:srgbClr val="FF0000"/>
                </a:solidFill>
              </a:rPr>
              <a:t>. The smallest segment is a </a:t>
            </a:r>
            <a:r>
              <a:rPr lang="en-US" sz="2800" b="1" dirty="0" smtClean="0">
                <a:solidFill>
                  <a:srgbClr val="FF0000"/>
                </a:solidFill>
              </a:rPr>
              <a:t>link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FF0000"/>
                </a:solidFill>
              </a:rPr>
              <a:t>link</a:t>
            </a:r>
            <a:r>
              <a:rPr lang="en-US" sz="2800" dirty="0" smtClean="0"/>
              <a:t> is a single process that lies between 2 nodes.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+mn-lt"/>
              </a:rPr>
              <a:t>Paths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9900" y="2081411"/>
            <a:ext cx="850059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The </a:t>
            </a:r>
            <a:r>
              <a:rPr lang="en-US" sz="2800" b="1" dirty="0" smtClean="0">
                <a:solidFill>
                  <a:srgbClr val="FF0000"/>
                </a:solidFill>
              </a:rPr>
              <a:t>length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of a path </a:t>
            </a:r>
            <a:r>
              <a:rPr lang="en-US" sz="2800" dirty="0" smtClean="0">
                <a:solidFill>
                  <a:srgbClr val="FF0000"/>
                </a:solidFill>
              </a:rPr>
              <a:t>is the number of links in a path.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An </a:t>
            </a:r>
            <a:r>
              <a:rPr lang="en-US" sz="2800" b="1" dirty="0" smtClean="0"/>
              <a:t>entry/exit path</a:t>
            </a:r>
            <a:r>
              <a:rPr lang="en-US" sz="2800" dirty="0" smtClean="0"/>
              <a:t> or a </a:t>
            </a:r>
            <a:r>
              <a:rPr lang="en-US" sz="2800" b="1" dirty="0" smtClean="0">
                <a:solidFill>
                  <a:srgbClr val="0000FF"/>
                </a:solidFill>
              </a:rPr>
              <a:t>complete path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is a path that starts at a routine’s </a:t>
            </a:r>
            <a:r>
              <a:rPr lang="en-US" sz="2800" b="1" i="1" dirty="0" smtClean="0"/>
              <a:t>entry</a:t>
            </a:r>
            <a:r>
              <a:rPr lang="en-US" sz="2800" dirty="0" smtClean="0"/>
              <a:t> and ends at the same routine’s </a:t>
            </a:r>
            <a:r>
              <a:rPr lang="en-US" sz="2800" b="1" i="1" dirty="0" smtClean="0"/>
              <a:t>exit</a:t>
            </a:r>
            <a:r>
              <a:rPr lang="en-US" sz="2800" dirty="0" smtClean="0"/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Generally, there are many branching conditions in a program unit, and thus there are numerous paths.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If there is no branching condition in a program unit, then there is just one path in that program unit. 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Outline of Control Flow Testing</a:t>
            </a:r>
            <a:endParaRPr lang="en-US" sz="3600" dirty="0">
              <a:latin typeface="+mn-lt"/>
            </a:endParaRPr>
          </a:p>
        </p:txBody>
      </p:sp>
      <p:pic>
        <p:nvPicPr>
          <p:cNvPr id="4" name="Content Placeholder 4" descr="pathoutl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95400" y="2076992"/>
            <a:ext cx="5483225" cy="3712029"/>
          </a:xfrm>
          <a:prstGeom prst="rect">
            <a:avLst/>
          </a:prstGeom>
          <a:noFill/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9600" y="5815690"/>
            <a:ext cx="66294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Figure 1: The process of generating test input data for CFT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Outline of Control Flow Testing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774" y="1989653"/>
            <a:ext cx="8526716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Inputs to the test generation process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olidFill>
                  <a:srgbClr val="0000FF"/>
                </a:solidFill>
                <a:sym typeface="Symbol"/>
              </a:rPr>
              <a:t>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Source code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olidFill>
                  <a:srgbClr val="0000FF"/>
                </a:solidFill>
                <a:sym typeface="Symbol"/>
              </a:rPr>
              <a:t> </a:t>
            </a:r>
            <a:r>
              <a:rPr lang="en-US" sz="2400" dirty="0" smtClean="0">
                <a:solidFill>
                  <a:srgbClr val="0000FF"/>
                </a:solidFill>
              </a:rPr>
              <a:t>Path selection criteria ==&gt;statement, branch, …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Generation of control flow graph (CFG)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800" b="1" dirty="0" smtClean="0">
                <a:solidFill>
                  <a:srgbClr val="0000FF"/>
                </a:solidFill>
                <a:sym typeface="Symbol"/>
              </a:rPr>
              <a:t> </a:t>
            </a:r>
            <a:r>
              <a:rPr lang="en-US" sz="2400" dirty="0" smtClean="0">
                <a:solidFill>
                  <a:srgbClr val="0000FF"/>
                </a:solidFill>
              </a:rPr>
              <a:t>A CFG is a graphical representation of a program unit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Selection of paths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800" b="1" dirty="0" smtClean="0">
                <a:solidFill>
                  <a:srgbClr val="0000FF"/>
                </a:solidFill>
                <a:sym typeface="Symbol"/>
              </a:rPr>
              <a:t> </a:t>
            </a:r>
            <a:r>
              <a:rPr lang="en-US" sz="2400" dirty="0" smtClean="0">
                <a:solidFill>
                  <a:srgbClr val="0000FF"/>
                </a:solidFill>
              </a:rPr>
              <a:t>Enough entry/exit paths are selected to satisfy path selection criteria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Outline of Control Flow Testing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774" y="2094474"/>
            <a:ext cx="84352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Generation of test input data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olidFill>
                  <a:srgbClr val="0000FF"/>
                </a:solidFill>
                <a:sym typeface="Symbol"/>
              </a:rPr>
              <a:t></a:t>
            </a:r>
            <a:r>
              <a:rPr lang="en-US" sz="2400" dirty="0" smtClean="0">
                <a:solidFill>
                  <a:srgbClr val="0000FF"/>
                </a:solidFill>
              </a:rPr>
              <a:t>Two kinds of paths</a:t>
            </a:r>
          </a:p>
          <a:p>
            <a:pPr marL="731520" lvl="3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b="1" dirty="0" smtClean="0"/>
              <a:t>Executable path</a:t>
            </a:r>
            <a:r>
              <a:rPr lang="en-US" sz="2400" dirty="0" smtClean="0">
                <a:solidFill>
                  <a:srgbClr val="0000FF"/>
                </a:solidFill>
              </a:rPr>
              <a:t>: There exists input so that the path is executed</a:t>
            </a:r>
          </a:p>
          <a:p>
            <a:pPr marL="731520" lvl="3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b="1" dirty="0" smtClean="0"/>
              <a:t>Infeasible path</a:t>
            </a:r>
            <a:r>
              <a:rPr lang="en-US" sz="2400" dirty="0" smtClean="0">
                <a:solidFill>
                  <a:srgbClr val="0000FF"/>
                </a:solidFill>
              </a:rPr>
              <a:t>: There is no input to execute the path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Feasibility Test of a Path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olidFill>
                  <a:srgbClr val="0000FF"/>
                </a:solidFill>
                <a:sym typeface="Symbol"/>
              </a:rPr>
              <a:t> </a:t>
            </a:r>
            <a:r>
              <a:rPr lang="en-US" sz="2400" dirty="0" smtClean="0">
                <a:solidFill>
                  <a:srgbClr val="0000FF"/>
                </a:solidFill>
              </a:rPr>
              <a:t>Checking the feasibility of selected path ==&gt; meet path selection criteria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olidFill>
                  <a:srgbClr val="0000FF"/>
                </a:solidFill>
                <a:sym typeface="Symbol"/>
              </a:rPr>
              <a:t> </a:t>
            </a:r>
            <a:r>
              <a:rPr lang="en-US" sz="2400" dirty="0" smtClean="0">
                <a:solidFill>
                  <a:srgbClr val="0000FF"/>
                </a:solidFill>
              </a:rPr>
              <a:t>If some chosen paths infeasible ==&gt; select new path to meet the criteria  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Control Flow Graph Symbols</a:t>
            </a:r>
            <a:endParaRPr lang="en-US" sz="3600" dirty="0">
              <a:latin typeface="+mn-lt"/>
            </a:endParaRPr>
          </a:p>
        </p:txBody>
      </p:sp>
      <p:pic>
        <p:nvPicPr>
          <p:cNvPr id="4" name="Picture 4" descr="cfgsymbol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8913" y="2374900"/>
            <a:ext cx="459740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625369" y="5256036"/>
            <a:ext cx="53424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Figure 2: </a:t>
            </a:r>
            <a:r>
              <a:rPr lang="en-US" sz="2400" b="1" dirty="0" smtClean="0">
                <a:solidFill>
                  <a:srgbClr val="FF0000"/>
                </a:solidFill>
              </a:rPr>
              <a:t>Symbols</a:t>
            </a:r>
            <a:r>
              <a:rPr lang="en-US" sz="2400" dirty="0" smtClean="0">
                <a:solidFill>
                  <a:srgbClr val="FF0000"/>
                </a:solidFill>
              </a:rPr>
              <a:t> in a control flow graph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193" y="2116185"/>
            <a:ext cx="8464798" cy="4284617"/>
          </a:xfrm>
        </p:spPr>
        <p:txBody>
          <a:bodyPr>
            <a:noAutofit/>
          </a:bodyPr>
          <a:lstStyle/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Static Analysis and Control Flow Testing</a:t>
            </a:r>
          </a:p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Basic Idea of Control Flow Testing</a:t>
            </a:r>
          </a:p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Outline of Control Flow Testing</a:t>
            </a:r>
          </a:p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Control Flow Graph (CFG)</a:t>
            </a:r>
          </a:p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Paths in a Control Flow Graph</a:t>
            </a:r>
          </a:p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Path Selection Criteria</a:t>
            </a:r>
          </a:p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Feasible &amp; Infeasible Paths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+mn-lt"/>
              </a:rPr>
              <a:t>Control Flow Graph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774" y="2039719"/>
            <a:ext cx="8552842" cy="417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000" b="1" dirty="0" smtClean="0">
                <a:latin typeface="Times New Roman" pitchFamily="18" charset="0"/>
              </a:rPr>
              <a:t>Example code: </a:t>
            </a:r>
            <a:r>
              <a:rPr lang="en-US" sz="2000" b="1" dirty="0" err="1" smtClean="0">
                <a:latin typeface="Times New Roman" pitchFamily="18" charset="0"/>
              </a:rPr>
              <a:t>openfiles</a:t>
            </a:r>
            <a:r>
              <a:rPr lang="en-US" sz="2000" b="1" dirty="0" smtClean="0">
                <a:latin typeface="Times New Roman" pitchFamily="18" charset="0"/>
              </a:rPr>
              <a:t>()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>
                <a:latin typeface="Times New Roman" pitchFamily="18" charset="0"/>
              </a:rPr>
              <a:t>     </a:t>
            </a:r>
            <a:r>
              <a:rPr lang="en-US" dirty="0" smtClean="0">
                <a:latin typeface="Arial Unicode MS" pitchFamily="34" charset="-128"/>
              </a:rPr>
              <a:t>FILE *fptr1, *fptr2, *fptr3; /* These are global variables. */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>
                <a:latin typeface="Arial Unicode MS" pitchFamily="34" charset="-128"/>
              </a:rPr>
              <a:t>     </a:t>
            </a:r>
            <a:r>
              <a:rPr lang="en-US" dirty="0" err="1" smtClean="0">
                <a:latin typeface="Arial Unicode MS" pitchFamily="34" charset="-128"/>
              </a:rPr>
              <a:t>int</a:t>
            </a:r>
            <a:r>
              <a:rPr lang="en-US" dirty="0" smtClean="0">
                <a:latin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</a:rPr>
              <a:t>openfiles</a:t>
            </a:r>
            <a:r>
              <a:rPr lang="en-US" dirty="0" smtClean="0">
                <a:latin typeface="Arial Unicode MS" pitchFamily="34" charset="-128"/>
              </a:rPr>
              <a:t>(){ 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>
                <a:latin typeface="Arial Unicode MS" pitchFamily="34" charset="-128"/>
              </a:rPr>
              <a:t>        /* 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>
                <a:latin typeface="Arial Unicode MS" pitchFamily="34" charset="-128"/>
              </a:rPr>
              <a:t>           This function tries to open files "file1", "file2", and "file3" 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>
                <a:latin typeface="Arial Unicode MS" pitchFamily="34" charset="-128"/>
              </a:rPr>
              <a:t>           for read access, and returns the number of files   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>
                <a:latin typeface="Arial Unicode MS" pitchFamily="34" charset="-128"/>
              </a:rPr>
              <a:t>           successfully opened. The file pointers of the opened files 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>
                <a:latin typeface="Arial Unicode MS" pitchFamily="34" charset="-128"/>
              </a:rPr>
              <a:t>           are put in the global variables.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>
                <a:latin typeface="Arial Unicode MS" pitchFamily="34" charset="-128"/>
              </a:rPr>
              <a:t>        */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>
                <a:latin typeface="Arial Unicode MS" pitchFamily="34" charset="-128"/>
              </a:rPr>
              <a:t>          </a:t>
            </a:r>
            <a:r>
              <a:rPr lang="en-US" dirty="0" err="1" smtClean="0">
                <a:latin typeface="Arial Unicode MS" pitchFamily="34" charset="-128"/>
              </a:rPr>
              <a:t>int</a:t>
            </a:r>
            <a:r>
              <a:rPr lang="en-US" dirty="0" smtClean="0">
                <a:latin typeface="Arial Unicode MS" pitchFamily="34" charset="-128"/>
              </a:rPr>
              <a:t> </a:t>
            </a:r>
            <a:r>
              <a:rPr lang="en-US" dirty="0" err="1" smtClean="0">
                <a:latin typeface="Arial Unicode MS" pitchFamily="34" charset="-128"/>
              </a:rPr>
              <a:t>i</a:t>
            </a:r>
            <a:r>
              <a:rPr lang="en-US" dirty="0" smtClean="0">
                <a:latin typeface="Arial Unicode MS" pitchFamily="34" charset="-128"/>
              </a:rPr>
              <a:t> = 0;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>
                <a:latin typeface="Arial Unicode MS" pitchFamily="34" charset="-128"/>
              </a:rPr>
              <a:t>          if(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>
                <a:latin typeface="Arial Unicode MS" pitchFamily="34" charset="-128"/>
              </a:rPr>
              <a:t>              ((( fptr1 = </a:t>
            </a:r>
            <a:r>
              <a:rPr lang="en-US" dirty="0" err="1" smtClean="0">
                <a:latin typeface="Arial Unicode MS" pitchFamily="34" charset="-128"/>
              </a:rPr>
              <a:t>fopen</a:t>
            </a:r>
            <a:r>
              <a:rPr lang="en-US" dirty="0" smtClean="0">
                <a:latin typeface="Arial Unicode MS" pitchFamily="34" charset="-128"/>
              </a:rPr>
              <a:t>("file1", "r")) != NULL) &amp;&amp; (</a:t>
            </a:r>
            <a:r>
              <a:rPr lang="en-US" dirty="0" err="1" smtClean="0">
                <a:latin typeface="Arial Unicode MS" pitchFamily="34" charset="-128"/>
              </a:rPr>
              <a:t>i</a:t>
            </a:r>
            <a:r>
              <a:rPr lang="en-US" dirty="0" smtClean="0">
                <a:latin typeface="Arial Unicode MS" pitchFamily="34" charset="-128"/>
              </a:rPr>
              <a:t>++) &amp;&amp; (0)) ||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>
                <a:latin typeface="Arial Unicode MS" pitchFamily="34" charset="-128"/>
              </a:rPr>
              <a:t>              ((( fptr2 = </a:t>
            </a:r>
            <a:r>
              <a:rPr lang="en-US" dirty="0" err="1" smtClean="0">
                <a:latin typeface="Arial Unicode MS" pitchFamily="34" charset="-128"/>
              </a:rPr>
              <a:t>fopen</a:t>
            </a:r>
            <a:r>
              <a:rPr lang="en-US" dirty="0" smtClean="0">
                <a:latin typeface="Arial Unicode MS" pitchFamily="34" charset="-128"/>
              </a:rPr>
              <a:t>("file2", "r")) != NULL) &amp;&amp; (</a:t>
            </a:r>
            <a:r>
              <a:rPr lang="en-US" dirty="0" err="1" smtClean="0">
                <a:latin typeface="Arial Unicode MS" pitchFamily="34" charset="-128"/>
              </a:rPr>
              <a:t>i</a:t>
            </a:r>
            <a:r>
              <a:rPr lang="en-US" dirty="0" smtClean="0">
                <a:latin typeface="Arial Unicode MS" pitchFamily="34" charset="-128"/>
              </a:rPr>
              <a:t>++) &amp;&amp; (0)) ||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>
                <a:latin typeface="Arial Unicode MS" pitchFamily="34" charset="-128"/>
              </a:rPr>
              <a:t>              ((( fptr3 = </a:t>
            </a:r>
            <a:r>
              <a:rPr lang="en-US" dirty="0" err="1" smtClean="0">
                <a:latin typeface="Arial Unicode MS" pitchFamily="34" charset="-128"/>
              </a:rPr>
              <a:t>fopen</a:t>
            </a:r>
            <a:r>
              <a:rPr lang="en-US" dirty="0" smtClean="0">
                <a:latin typeface="Arial Unicode MS" pitchFamily="34" charset="-128"/>
              </a:rPr>
              <a:t>("file3", "r")) != NULL) &amp;&amp; (</a:t>
            </a:r>
            <a:r>
              <a:rPr lang="en-US" dirty="0" err="1" smtClean="0">
                <a:latin typeface="Arial Unicode MS" pitchFamily="34" charset="-128"/>
              </a:rPr>
              <a:t>i</a:t>
            </a:r>
            <a:r>
              <a:rPr lang="en-US" dirty="0" smtClean="0">
                <a:latin typeface="Arial Unicode MS" pitchFamily="34" charset="-128"/>
              </a:rPr>
              <a:t>++)) 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>
                <a:latin typeface="Arial Unicode MS" pitchFamily="34" charset="-128"/>
              </a:rPr>
              <a:t>          );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>
                <a:latin typeface="Arial Unicode MS" pitchFamily="34" charset="-128"/>
              </a:rPr>
              <a:t>          return(</a:t>
            </a:r>
            <a:r>
              <a:rPr lang="en-US" dirty="0" err="1" smtClean="0">
                <a:latin typeface="Arial Unicode MS" pitchFamily="34" charset="-128"/>
              </a:rPr>
              <a:t>i</a:t>
            </a:r>
            <a:r>
              <a:rPr lang="en-US" dirty="0" smtClean="0">
                <a:latin typeface="Arial Unicode MS" pitchFamily="34" charset="-128"/>
              </a:rPr>
              <a:t>);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>
                <a:latin typeface="Arial Unicode MS" pitchFamily="34" charset="-128"/>
              </a:rPr>
              <a:t>     }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2400" dirty="0" smtClean="0"/>
              <a:t>     </a:t>
            </a:r>
            <a:r>
              <a:rPr lang="en-US" sz="2000" u="sng" dirty="0" smtClean="0">
                <a:solidFill>
                  <a:srgbClr val="C00000"/>
                </a:solidFill>
              </a:rPr>
              <a:t>Figure 3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0000FF"/>
                </a:solidFill>
              </a:rPr>
              <a:t>A </a:t>
            </a:r>
            <a:r>
              <a:rPr lang="en-US" sz="2000" b="1" dirty="0" smtClean="0">
                <a:solidFill>
                  <a:srgbClr val="0000FF"/>
                </a:solidFill>
              </a:rPr>
              <a:t>function</a:t>
            </a:r>
            <a:r>
              <a:rPr lang="en-US" sz="2000" dirty="0" smtClean="0">
                <a:solidFill>
                  <a:srgbClr val="0000FF"/>
                </a:solidFill>
              </a:rPr>
              <a:t> to open three files</a:t>
            </a:r>
            <a:r>
              <a:rPr lang="en-US" sz="2000" dirty="0" smtClean="0"/>
              <a:t>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+mn-lt"/>
              </a:rPr>
              <a:t>Control Flow Graph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4" descr="cfgopenfiles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286000" y="2067705"/>
            <a:ext cx="3581400" cy="3484010"/>
          </a:xfrm>
          <a:prstGeom prst="rect">
            <a:avLst/>
          </a:prstGeom>
          <a:noFill/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9086" y="5693458"/>
            <a:ext cx="7563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</a:rPr>
              <a:t>Figure 4: A </a:t>
            </a:r>
            <a:r>
              <a:rPr lang="en-US" sz="2400" b="1" dirty="0">
                <a:solidFill>
                  <a:srgbClr val="FF0000"/>
                </a:solidFill>
                <a:latin typeface="+mn-lt"/>
              </a:rPr>
              <a:t>high-level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+mn-lt"/>
              </a:rPr>
              <a:t>CFG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representation of </a:t>
            </a:r>
            <a:r>
              <a:rPr lang="en-US" sz="2400" dirty="0" err="1">
                <a:solidFill>
                  <a:srgbClr val="0000FF"/>
                </a:solidFill>
                <a:latin typeface="+mn-lt"/>
              </a:rPr>
              <a:t>openfiles</a:t>
            </a:r>
            <a:r>
              <a:rPr lang="en-US" sz="2400" dirty="0" smtClean="0">
                <a:solidFill>
                  <a:srgbClr val="0000FF"/>
                </a:solidFill>
                <a:latin typeface="+mn-lt"/>
              </a:rPr>
              <a:t>() </a:t>
            </a:r>
            <a:endParaRPr lang="en-US" sz="2400" dirty="0">
              <a:solidFill>
                <a:srgbClr val="0000FF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+mn-lt"/>
              </a:rPr>
              <a:t>Control Flow Graph</a:t>
            </a:r>
            <a:endParaRPr lang="en-US" dirty="0">
              <a:latin typeface="+mn-lt"/>
            </a:endParaRPr>
          </a:p>
        </p:txBody>
      </p:sp>
      <p:pic>
        <p:nvPicPr>
          <p:cNvPr id="4" name="Picture 5" descr="cfgopenfiles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19200" y="2085211"/>
            <a:ext cx="5486400" cy="3675509"/>
          </a:xfrm>
          <a:prstGeom prst="rect">
            <a:avLst/>
          </a:prstGeom>
          <a:noFill/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3000" y="5899102"/>
            <a:ext cx="571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+mn-lt"/>
              </a:rPr>
              <a:t>Figure 5: A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detailed CFG 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representation of </a:t>
            </a:r>
            <a:r>
              <a:rPr lang="en-US" dirty="0" err="1">
                <a:solidFill>
                  <a:srgbClr val="0000FF"/>
                </a:solidFill>
                <a:latin typeface="+mn-lt"/>
              </a:rPr>
              <a:t>openfiles</a:t>
            </a:r>
            <a:r>
              <a:rPr lang="en-US" dirty="0" smtClean="0">
                <a:solidFill>
                  <a:srgbClr val="0000FF"/>
                </a:solidFill>
                <a:latin typeface="+mn-lt"/>
              </a:rPr>
              <a:t>(). </a:t>
            </a:r>
            <a:endParaRPr lang="en-US" dirty="0">
              <a:solidFill>
                <a:srgbClr val="0000FF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+mn-lt"/>
              </a:rPr>
              <a:t>Control Flow Graph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774" y="1887195"/>
            <a:ext cx="8435276" cy="4583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endParaRPr lang="en-US" sz="1600" b="1" dirty="0" smtClean="0">
              <a:latin typeface="Times New Roman" pitchFamily="18" charset="0"/>
            </a:endParaRPr>
          </a:p>
          <a:p>
            <a:pPr>
              <a:lnSpc>
                <a:spcPct val="70000"/>
              </a:lnSpc>
            </a:pP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</a:rPr>
              <a:t>Example code: </a:t>
            </a:r>
            <a:r>
              <a:rPr lang="en-US" sz="1600" b="1" dirty="0" err="1" smtClean="0">
                <a:solidFill>
                  <a:srgbClr val="FF0000"/>
                </a:solidFill>
                <a:latin typeface="Arial Unicode MS" pitchFamily="34" charset="-128"/>
              </a:rPr>
              <a:t>ReturnAverage</a:t>
            </a:r>
            <a:r>
              <a:rPr lang="en-US" sz="1600" b="1" dirty="0" smtClean="0">
                <a:solidFill>
                  <a:srgbClr val="FF0000"/>
                </a:solidFill>
                <a:latin typeface="Arial Unicode MS" pitchFamily="34" charset="-128"/>
              </a:rPr>
              <a:t>()</a:t>
            </a: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Arial Unicode MS" pitchFamily="34" charset="-128"/>
              </a:rPr>
              <a:t>public static double </a:t>
            </a:r>
            <a:r>
              <a:rPr lang="en-US" sz="1600" dirty="0" err="1" smtClean="0">
                <a:latin typeface="Arial Unicode MS" pitchFamily="34" charset="-128"/>
              </a:rPr>
              <a:t>ReturnAverage</a:t>
            </a:r>
            <a:r>
              <a:rPr lang="en-US" sz="1600" dirty="0" smtClean="0">
                <a:latin typeface="Arial Unicode MS" pitchFamily="34" charset="-128"/>
              </a:rPr>
              <a:t>(</a:t>
            </a:r>
            <a:r>
              <a:rPr lang="en-US" sz="1600" dirty="0" err="1" smtClean="0">
                <a:latin typeface="Arial Unicode MS" pitchFamily="34" charset="-128"/>
              </a:rPr>
              <a:t>int</a:t>
            </a:r>
            <a:r>
              <a:rPr lang="en-US" sz="1600" dirty="0" smtClean="0">
                <a:latin typeface="Arial Unicode MS" pitchFamily="34" charset="-128"/>
              </a:rPr>
              <a:t> value[],  </a:t>
            </a:r>
            <a:r>
              <a:rPr lang="en-US" sz="1600" dirty="0" err="1" smtClean="0">
                <a:latin typeface="Arial Unicode MS" pitchFamily="34" charset="-128"/>
              </a:rPr>
              <a:t>int</a:t>
            </a:r>
            <a:r>
              <a:rPr lang="en-US" sz="1600" dirty="0" smtClean="0">
                <a:latin typeface="Arial Unicode MS" pitchFamily="34" charset="-128"/>
              </a:rPr>
              <a:t> AS, </a:t>
            </a:r>
            <a:r>
              <a:rPr lang="en-US" sz="1600" dirty="0" err="1" smtClean="0">
                <a:latin typeface="Arial Unicode MS" pitchFamily="34" charset="-128"/>
              </a:rPr>
              <a:t>int</a:t>
            </a:r>
            <a:r>
              <a:rPr lang="en-US" sz="1600" dirty="0" smtClean="0">
                <a:latin typeface="Arial Unicode MS" pitchFamily="34" charset="-128"/>
              </a:rPr>
              <a:t> MIN, </a:t>
            </a:r>
            <a:r>
              <a:rPr lang="en-US" sz="1600" dirty="0" err="1" smtClean="0">
                <a:latin typeface="Arial Unicode MS" pitchFamily="34" charset="-128"/>
              </a:rPr>
              <a:t>int</a:t>
            </a:r>
            <a:r>
              <a:rPr lang="en-US" sz="1600" dirty="0" smtClean="0">
                <a:latin typeface="Arial Unicode MS" pitchFamily="34" charset="-128"/>
              </a:rPr>
              <a:t> MAX){</a:t>
            </a: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Arial Unicode MS" pitchFamily="34" charset="-128"/>
              </a:rPr>
              <a:t>    /* Function: </a:t>
            </a:r>
            <a:r>
              <a:rPr lang="en-US" sz="1600" dirty="0" err="1" smtClean="0">
                <a:latin typeface="Arial Unicode MS" pitchFamily="34" charset="-128"/>
              </a:rPr>
              <a:t>ReturnAverage</a:t>
            </a:r>
            <a:r>
              <a:rPr lang="en-US" sz="1600" dirty="0" smtClean="0">
                <a:latin typeface="Arial Unicode MS" pitchFamily="34" charset="-128"/>
              </a:rPr>
              <a:t>  Computes the  average of all  those  numbers in the  input array in the  positive  range  [MIN, MAX]. The  maximum size  of the array is AS. But, the  array size could be smaller than AS in which case the end of input is represented by -999. */</a:t>
            </a:r>
          </a:p>
          <a:p>
            <a:pPr>
              <a:lnSpc>
                <a:spcPct val="70000"/>
              </a:lnSpc>
            </a:pPr>
            <a:endParaRPr lang="en-US" sz="1600" dirty="0" smtClean="0">
              <a:latin typeface="Arial Unicode MS" pitchFamily="34" charset="-128"/>
            </a:endParaRP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Arial Unicode MS" pitchFamily="34" charset="-128"/>
              </a:rPr>
              <a:t>         </a:t>
            </a:r>
            <a:r>
              <a:rPr lang="en-US" sz="1600" dirty="0" err="1" smtClean="0">
                <a:latin typeface="Arial Unicode MS" pitchFamily="34" charset="-128"/>
              </a:rPr>
              <a:t>int</a:t>
            </a:r>
            <a:r>
              <a:rPr lang="en-US" sz="1600" dirty="0" smtClean="0">
                <a:latin typeface="Arial Unicode MS" pitchFamily="34" charset="-128"/>
              </a:rPr>
              <a:t> </a:t>
            </a:r>
            <a:r>
              <a:rPr lang="en-US" sz="1600" dirty="0" err="1" smtClean="0">
                <a:latin typeface="Arial Unicode MS" pitchFamily="34" charset="-128"/>
              </a:rPr>
              <a:t>i</a:t>
            </a:r>
            <a:r>
              <a:rPr lang="en-US" sz="1600" dirty="0" smtClean="0">
                <a:latin typeface="Arial Unicode MS" pitchFamily="34" charset="-128"/>
              </a:rPr>
              <a:t>, </a:t>
            </a:r>
            <a:r>
              <a:rPr lang="en-US" sz="1600" dirty="0" err="1" smtClean="0">
                <a:latin typeface="Arial Unicode MS" pitchFamily="34" charset="-128"/>
              </a:rPr>
              <a:t>ti</a:t>
            </a:r>
            <a:r>
              <a:rPr lang="en-US" sz="1600" dirty="0" smtClean="0">
                <a:latin typeface="Arial Unicode MS" pitchFamily="34" charset="-128"/>
              </a:rPr>
              <a:t>, </a:t>
            </a:r>
            <a:r>
              <a:rPr lang="en-US" sz="1600" dirty="0" err="1" smtClean="0">
                <a:latin typeface="Arial Unicode MS" pitchFamily="34" charset="-128"/>
              </a:rPr>
              <a:t>tv</a:t>
            </a:r>
            <a:r>
              <a:rPr lang="en-US" sz="1600" dirty="0" smtClean="0">
                <a:latin typeface="Arial Unicode MS" pitchFamily="34" charset="-128"/>
              </a:rPr>
              <a:t>, sum;</a:t>
            </a: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Arial Unicode MS" pitchFamily="34" charset="-128"/>
              </a:rPr>
              <a:t>         double </a:t>
            </a:r>
            <a:r>
              <a:rPr lang="en-US" sz="1600" dirty="0" err="1" smtClean="0">
                <a:latin typeface="Arial Unicode MS" pitchFamily="34" charset="-128"/>
              </a:rPr>
              <a:t>av</a:t>
            </a:r>
            <a:r>
              <a:rPr lang="en-US" sz="1600" dirty="0" smtClean="0">
                <a:latin typeface="Arial Unicode MS" pitchFamily="34" charset="-128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Arial Unicode MS" pitchFamily="34" charset="-128"/>
              </a:rPr>
              <a:t>         </a:t>
            </a:r>
            <a:r>
              <a:rPr lang="en-US" sz="1600" dirty="0" err="1" smtClean="0">
                <a:latin typeface="Arial Unicode MS" pitchFamily="34" charset="-128"/>
              </a:rPr>
              <a:t>i</a:t>
            </a:r>
            <a:r>
              <a:rPr lang="en-US" sz="1600" dirty="0" smtClean="0">
                <a:latin typeface="Arial Unicode MS" pitchFamily="34" charset="-128"/>
              </a:rPr>
              <a:t> = 0; </a:t>
            </a:r>
            <a:r>
              <a:rPr lang="en-US" sz="1600" dirty="0" err="1" smtClean="0">
                <a:latin typeface="Arial Unicode MS" pitchFamily="34" charset="-128"/>
              </a:rPr>
              <a:t>ti</a:t>
            </a:r>
            <a:r>
              <a:rPr lang="en-US" sz="1600" dirty="0" smtClean="0">
                <a:latin typeface="Arial Unicode MS" pitchFamily="34" charset="-128"/>
              </a:rPr>
              <a:t> = 0; </a:t>
            </a:r>
            <a:r>
              <a:rPr lang="en-US" sz="1600" dirty="0" err="1" smtClean="0">
                <a:latin typeface="Arial Unicode MS" pitchFamily="34" charset="-128"/>
              </a:rPr>
              <a:t>tv</a:t>
            </a:r>
            <a:r>
              <a:rPr lang="en-US" sz="1600" dirty="0" smtClean="0">
                <a:latin typeface="Arial Unicode MS" pitchFamily="34" charset="-128"/>
              </a:rPr>
              <a:t> = 0; sum = 0;</a:t>
            </a: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Arial Unicode MS" pitchFamily="34" charset="-128"/>
              </a:rPr>
              <a:t>         while (</a:t>
            </a:r>
            <a:r>
              <a:rPr lang="en-US" sz="1600" dirty="0" err="1" smtClean="0">
                <a:latin typeface="Arial Unicode MS" pitchFamily="34" charset="-128"/>
              </a:rPr>
              <a:t>ti</a:t>
            </a:r>
            <a:r>
              <a:rPr lang="en-US" sz="1600" dirty="0" smtClean="0">
                <a:latin typeface="Arial Unicode MS" pitchFamily="34" charset="-128"/>
              </a:rPr>
              <a:t> &lt; AS &amp;&amp; value[</a:t>
            </a:r>
            <a:r>
              <a:rPr lang="en-US" sz="1600" dirty="0" err="1" smtClean="0">
                <a:latin typeface="Arial Unicode MS" pitchFamily="34" charset="-128"/>
              </a:rPr>
              <a:t>i</a:t>
            </a:r>
            <a:r>
              <a:rPr lang="en-US" sz="1600" dirty="0" smtClean="0">
                <a:latin typeface="Arial Unicode MS" pitchFamily="34" charset="-128"/>
              </a:rPr>
              <a:t>] != -999) {</a:t>
            </a: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Arial Unicode MS" pitchFamily="34" charset="-128"/>
              </a:rPr>
              <a:t>            </a:t>
            </a:r>
            <a:r>
              <a:rPr lang="en-US" sz="1600" dirty="0" err="1" smtClean="0">
                <a:latin typeface="Arial Unicode MS" pitchFamily="34" charset="-128"/>
              </a:rPr>
              <a:t>ti</a:t>
            </a:r>
            <a:r>
              <a:rPr lang="en-US" sz="1600" dirty="0" smtClean="0">
                <a:latin typeface="Arial Unicode MS" pitchFamily="34" charset="-128"/>
              </a:rPr>
              <a:t>++;</a:t>
            </a: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Arial Unicode MS" pitchFamily="34" charset="-128"/>
              </a:rPr>
              <a:t>            if (value[</a:t>
            </a:r>
            <a:r>
              <a:rPr lang="en-US" sz="1600" dirty="0" err="1" smtClean="0">
                <a:latin typeface="Arial Unicode MS" pitchFamily="34" charset="-128"/>
              </a:rPr>
              <a:t>i</a:t>
            </a:r>
            <a:r>
              <a:rPr lang="en-US" sz="1600" dirty="0" smtClean="0">
                <a:latin typeface="Arial Unicode MS" pitchFamily="34" charset="-128"/>
              </a:rPr>
              <a:t>] &gt;= MIN &amp;&amp; value[</a:t>
            </a:r>
            <a:r>
              <a:rPr lang="en-US" sz="1600" dirty="0" err="1" smtClean="0">
                <a:latin typeface="Arial Unicode MS" pitchFamily="34" charset="-128"/>
              </a:rPr>
              <a:t>i</a:t>
            </a:r>
            <a:r>
              <a:rPr lang="en-US" sz="1600" dirty="0" smtClean="0">
                <a:latin typeface="Arial Unicode MS" pitchFamily="34" charset="-128"/>
              </a:rPr>
              <a:t>] &lt;= MAX) {</a:t>
            </a: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Arial Unicode MS" pitchFamily="34" charset="-128"/>
              </a:rPr>
              <a:t>               </a:t>
            </a:r>
            <a:r>
              <a:rPr lang="en-US" sz="1600" dirty="0" err="1" smtClean="0">
                <a:latin typeface="Arial Unicode MS" pitchFamily="34" charset="-128"/>
              </a:rPr>
              <a:t>tv</a:t>
            </a:r>
            <a:r>
              <a:rPr lang="en-US" sz="1600" dirty="0" smtClean="0">
                <a:latin typeface="Arial Unicode MS" pitchFamily="34" charset="-128"/>
              </a:rPr>
              <a:t>++;</a:t>
            </a: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Arial Unicode MS" pitchFamily="34" charset="-128"/>
              </a:rPr>
              <a:t>               sum = sum + value[</a:t>
            </a:r>
            <a:r>
              <a:rPr lang="en-US" sz="1600" dirty="0" err="1" smtClean="0">
                <a:latin typeface="Arial Unicode MS" pitchFamily="34" charset="-128"/>
              </a:rPr>
              <a:t>i</a:t>
            </a:r>
            <a:r>
              <a:rPr lang="en-US" sz="1600" dirty="0" smtClean="0">
                <a:latin typeface="Arial Unicode MS" pitchFamily="34" charset="-128"/>
              </a:rPr>
              <a:t>];</a:t>
            </a: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Arial Unicode MS" pitchFamily="34" charset="-128"/>
              </a:rPr>
              <a:t>            }</a:t>
            </a: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Arial Unicode MS" pitchFamily="34" charset="-128"/>
              </a:rPr>
              <a:t>            </a:t>
            </a:r>
            <a:r>
              <a:rPr lang="en-US" sz="1600" dirty="0" err="1" smtClean="0">
                <a:latin typeface="Arial Unicode MS" pitchFamily="34" charset="-128"/>
              </a:rPr>
              <a:t>i</a:t>
            </a:r>
            <a:r>
              <a:rPr lang="en-US" sz="1600" dirty="0" smtClean="0">
                <a:latin typeface="Arial Unicode MS" pitchFamily="34" charset="-128"/>
              </a:rPr>
              <a:t>++;</a:t>
            </a: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Arial Unicode MS" pitchFamily="34" charset="-128"/>
              </a:rPr>
              <a:t>         }</a:t>
            </a: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Arial Unicode MS" pitchFamily="34" charset="-128"/>
              </a:rPr>
              <a:t>         if (</a:t>
            </a:r>
            <a:r>
              <a:rPr lang="en-US" sz="1600" dirty="0" err="1" smtClean="0">
                <a:latin typeface="Arial Unicode MS" pitchFamily="34" charset="-128"/>
              </a:rPr>
              <a:t>tv</a:t>
            </a:r>
            <a:r>
              <a:rPr lang="en-US" sz="1600" dirty="0" smtClean="0">
                <a:latin typeface="Arial Unicode MS" pitchFamily="34" charset="-128"/>
              </a:rPr>
              <a:t> &gt; 0)</a:t>
            </a: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Arial Unicode MS" pitchFamily="34" charset="-128"/>
              </a:rPr>
              <a:t>            </a:t>
            </a:r>
            <a:r>
              <a:rPr lang="en-US" sz="1600" dirty="0" err="1" smtClean="0">
                <a:latin typeface="Arial Unicode MS" pitchFamily="34" charset="-128"/>
              </a:rPr>
              <a:t>av</a:t>
            </a:r>
            <a:r>
              <a:rPr lang="en-US" sz="1600" dirty="0" smtClean="0">
                <a:latin typeface="Arial Unicode MS" pitchFamily="34" charset="-128"/>
              </a:rPr>
              <a:t> = (double)sum/</a:t>
            </a:r>
            <a:r>
              <a:rPr lang="en-US" sz="1600" dirty="0" err="1" smtClean="0">
                <a:latin typeface="Arial Unicode MS" pitchFamily="34" charset="-128"/>
              </a:rPr>
              <a:t>tv</a:t>
            </a:r>
            <a:r>
              <a:rPr lang="en-US" sz="1600" dirty="0" smtClean="0">
                <a:latin typeface="Arial Unicode MS" pitchFamily="34" charset="-128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Arial Unicode MS" pitchFamily="34" charset="-128"/>
              </a:rPr>
              <a:t>         else</a:t>
            </a: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Arial Unicode MS" pitchFamily="34" charset="-128"/>
              </a:rPr>
              <a:t>            </a:t>
            </a:r>
            <a:r>
              <a:rPr lang="en-US" sz="1600" dirty="0" err="1" smtClean="0">
                <a:latin typeface="Arial Unicode MS" pitchFamily="34" charset="-128"/>
              </a:rPr>
              <a:t>av</a:t>
            </a:r>
            <a:r>
              <a:rPr lang="en-US" sz="1600" dirty="0" smtClean="0">
                <a:latin typeface="Arial Unicode MS" pitchFamily="34" charset="-128"/>
              </a:rPr>
              <a:t> = (double) -999;</a:t>
            </a: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Arial Unicode MS" pitchFamily="34" charset="-128"/>
              </a:rPr>
              <a:t>         return (</a:t>
            </a:r>
            <a:r>
              <a:rPr lang="en-US" sz="1600" dirty="0" err="1" smtClean="0">
                <a:latin typeface="Arial Unicode MS" pitchFamily="34" charset="-128"/>
              </a:rPr>
              <a:t>av</a:t>
            </a:r>
            <a:r>
              <a:rPr lang="en-US" sz="1600" dirty="0" smtClean="0">
                <a:latin typeface="Arial Unicode MS" pitchFamily="34" charset="-128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en-US" sz="1600" dirty="0" smtClean="0">
                <a:latin typeface="Arial Unicode MS" pitchFamily="34" charset="-128"/>
              </a:rPr>
              <a:t>    } 	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</a:rPr>
              <a:t>Figure6: A function to compute the average of selected integers in an array.  </a:t>
            </a:r>
          </a:p>
          <a:p>
            <a:pPr algn="ctr">
              <a:lnSpc>
                <a:spcPct val="70000"/>
              </a:lnSpc>
            </a:pPr>
            <a:endParaRPr lang="en-US" sz="16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+mn-lt"/>
              </a:rPr>
              <a:t>Control Flow Graph</a:t>
            </a:r>
            <a:endParaRPr lang="en-US" dirty="0">
              <a:latin typeface="+mn-lt"/>
            </a:endParaRPr>
          </a:p>
        </p:txBody>
      </p:sp>
      <p:pic>
        <p:nvPicPr>
          <p:cNvPr id="4" name="Picture 5" descr="cfgreturnaver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752600" y="2057730"/>
            <a:ext cx="4953000" cy="3493985"/>
          </a:xfrm>
          <a:prstGeom prst="rect">
            <a:avLst/>
          </a:prstGeom>
          <a:noFill/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21975" y="5726113"/>
            <a:ext cx="5562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+mn-lt"/>
              </a:rPr>
              <a:t>Figure 7: A CFG representation of </a:t>
            </a:r>
            <a:r>
              <a:rPr lang="en-US" dirty="0" err="1">
                <a:solidFill>
                  <a:srgbClr val="0000FF"/>
                </a:solidFill>
                <a:latin typeface="+mn-lt"/>
              </a:rPr>
              <a:t>ReturnAverage</a:t>
            </a:r>
            <a:r>
              <a:rPr lang="en-US" dirty="0" smtClean="0">
                <a:solidFill>
                  <a:srgbClr val="0000FF"/>
                </a:solidFill>
                <a:latin typeface="+mn-lt"/>
              </a:rPr>
              <a:t>(). </a:t>
            </a:r>
            <a:endParaRPr lang="en-US" dirty="0">
              <a:solidFill>
                <a:srgbClr val="0000FF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Paths in a Control Flow Graph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879" y="2124009"/>
            <a:ext cx="8869679" cy="312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A few paths in the last Figure :</a:t>
            </a:r>
          </a:p>
          <a:p>
            <a:pPr marL="731520" lvl="2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dirty="0" smtClean="0"/>
              <a:t>Path 1: 1-2-3(F)-10(T)-12-13</a:t>
            </a:r>
          </a:p>
          <a:p>
            <a:pPr marL="731520" lvl="2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dirty="0" smtClean="0"/>
              <a:t>Path 2: 1-2-3(F)-10(F)-11-13</a:t>
            </a:r>
          </a:p>
          <a:p>
            <a:pPr marL="731520" lvl="2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dirty="0" smtClean="0"/>
              <a:t>Path 3: 1-2-3(T)-4(T)-5-6(T)-7(T)-8-9-3(F)-10(T)-12-13</a:t>
            </a:r>
          </a:p>
          <a:p>
            <a:pPr marL="731520" lvl="2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dirty="0" smtClean="0"/>
              <a:t>Path 4: 1-2-3(T)-4(T)-5-6-7(T)-8-9-3(T)-4(T)-5-6(T)-7(T)-8-9-3(F)-10(T)-12- 13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dirty="0" smtClean="0"/>
              <a:t>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+mn-lt"/>
              </a:rPr>
              <a:t>Path Selection Criteria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774" y="2350698"/>
            <a:ext cx="8552842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There are many paths between the entry and exit points of a typical routine.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Even a small routine can have a large number of paths.</a:t>
            </a:r>
          </a:p>
          <a:p>
            <a:pPr marL="274320" indent="-274320">
              <a:spcBef>
                <a:spcPts val="600"/>
              </a:spcBef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+mn-lt"/>
              </a:rPr>
              <a:t>Path Selection Criteria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0711" y="2293128"/>
            <a:ext cx="8500590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i="1" u="sng" dirty="0" smtClean="0">
                <a:solidFill>
                  <a:srgbClr val="FF0000"/>
                </a:solidFill>
              </a:rPr>
              <a:t>Question</a:t>
            </a:r>
            <a:r>
              <a:rPr lang="en-US" sz="2400" i="1" dirty="0" smtClean="0">
                <a:solidFill>
                  <a:srgbClr val="FF0000"/>
                </a:solidFill>
              </a:rPr>
              <a:t>: What paths do I select for testing?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dirty="0" smtClean="0">
                <a:sym typeface="Symbol"/>
              </a:rPr>
              <a:t> </a:t>
            </a:r>
            <a:r>
              <a:rPr lang="en-US" sz="2400" dirty="0" smtClean="0"/>
              <a:t>The concept of </a:t>
            </a:r>
            <a:r>
              <a:rPr lang="en-US" sz="2400" b="1" i="1" dirty="0" smtClean="0"/>
              <a:t>path selection criteria</a:t>
            </a:r>
            <a:r>
              <a:rPr lang="en-US" sz="2400" b="1" dirty="0" smtClean="0"/>
              <a:t> </a:t>
            </a:r>
            <a:r>
              <a:rPr lang="en-US" sz="2400" dirty="0" smtClean="0"/>
              <a:t>is used to answer the question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FF0000"/>
                </a:solidFill>
              </a:rPr>
              <a:t>Advantages</a:t>
            </a:r>
            <a:r>
              <a:rPr lang="en-US" sz="2400" u="sng" dirty="0" smtClean="0">
                <a:solidFill>
                  <a:srgbClr val="FF0000"/>
                </a:solidFill>
              </a:rPr>
              <a:t> of selecting paths based on defined criteria: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olidFill>
                  <a:srgbClr val="0000FF"/>
                </a:solidFill>
                <a:sym typeface="Symbol"/>
              </a:rPr>
              <a:t>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Ensure that all program constructs are executed at least once.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olidFill>
                  <a:srgbClr val="0000FF"/>
                </a:solidFill>
                <a:sym typeface="Symbol"/>
              </a:rPr>
              <a:t> </a:t>
            </a:r>
            <a:r>
              <a:rPr lang="en-US" sz="2400" dirty="0" smtClean="0">
                <a:solidFill>
                  <a:srgbClr val="0000FF"/>
                </a:solidFill>
              </a:rPr>
              <a:t>Repeated selection of the same path is avoided.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olidFill>
                  <a:srgbClr val="0000FF"/>
                </a:solidFill>
                <a:sym typeface="Symbol"/>
              </a:rPr>
              <a:t> </a:t>
            </a:r>
            <a:r>
              <a:rPr lang="en-US" sz="2400" dirty="0" smtClean="0">
                <a:solidFill>
                  <a:srgbClr val="0000FF"/>
                </a:solidFill>
              </a:rPr>
              <a:t>One can easily identify what features have been tested and what not.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>
                <a:latin typeface="+mn-lt"/>
              </a:rPr>
              <a:t>Path Selection Criteria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0711" y="2198436"/>
            <a:ext cx="85397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u="sng" dirty="0" smtClean="0">
                <a:solidFill>
                  <a:srgbClr val="FF0000"/>
                </a:solidFill>
              </a:rPr>
              <a:t>Well-known </a:t>
            </a:r>
            <a:r>
              <a:rPr lang="en-US" sz="2800" b="1" u="sng" dirty="0" smtClean="0">
                <a:solidFill>
                  <a:srgbClr val="FF0000"/>
                </a:solidFill>
              </a:rPr>
              <a:t>Path selection criteria: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arenR"/>
            </a:pPr>
            <a:r>
              <a:rPr lang="en-US" sz="2400" dirty="0" smtClean="0"/>
              <a:t>Select </a:t>
            </a:r>
            <a:r>
              <a:rPr lang="en-US" sz="2400" i="1" dirty="0" smtClean="0">
                <a:solidFill>
                  <a:srgbClr val="0000FF"/>
                </a:solidFill>
              </a:rPr>
              <a:t>all paths</a:t>
            </a:r>
            <a:r>
              <a:rPr lang="en-US" sz="2400" dirty="0" smtClean="0">
                <a:solidFill>
                  <a:srgbClr val="0000FF"/>
                </a:solidFill>
              </a:rPr>
              <a:t>.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arenR"/>
            </a:pPr>
            <a:r>
              <a:rPr lang="en-US" sz="2400" dirty="0" smtClean="0"/>
              <a:t>Select paths to achieve complete </a:t>
            </a:r>
            <a:r>
              <a:rPr lang="en-US" sz="2400" i="1" dirty="0" smtClean="0">
                <a:solidFill>
                  <a:srgbClr val="0000FF"/>
                </a:solidFill>
              </a:rPr>
              <a:t>statement coverage</a:t>
            </a:r>
            <a:r>
              <a:rPr lang="en-US" sz="2400" dirty="0" smtClean="0">
                <a:solidFill>
                  <a:srgbClr val="0000FF"/>
                </a:solidFill>
              </a:rPr>
              <a:t>.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arenR"/>
            </a:pPr>
            <a:r>
              <a:rPr lang="en-US" sz="2400" dirty="0" smtClean="0"/>
              <a:t>Select paths to achieve complete </a:t>
            </a:r>
            <a:r>
              <a:rPr lang="en-US" sz="2400" i="1" dirty="0" smtClean="0">
                <a:solidFill>
                  <a:srgbClr val="0000FF"/>
                </a:solidFill>
              </a:rPr>
              <a:t>branch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i="1" dirty="0" smtClean="0">
                <a:solidFill>
                  <a:srgbClr val="0000FF"/>
                </a:solidFill>
              </a:rPr>
              <a:t>coverage</a:t>
            </a:r>
            <a:r>
              <a:rPr lang="en-US" sz="2400" dirty="0" smtClean="0">
                <a:solidFill>
                  <a:srgbClr val="0000FF"/>
                </a:solidFill>
              </a:rPr>
              <a:t>.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arenR"/>
            </a:pPr>
            <a:r>
              <a:rPr lang="en-US" sz="2400" dirty="0" smtClean="0">
                <a:sym typeface="Symbol"/>
              </a:rPr>
              <a:t> </a:t>
            </a:r>
            <a:r>
              <a:rPr lang="en-US" sz="2400" dirty="0" smtClean="0"/>
              <a:t>Select paths to achieve </a:t>
            </a:r>
            <a:r>
              <a:rPr lang="en-US" sz="2400" i="1" dirty="0" smtClean="0">
                <a:solidFill>
                  <a:srgbClr val="0000FF"/>
                </a:solidFill>
              </a:rPr>
              <a:t>predicate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i="1" dirty="0" smtClean="0">
                <a:solidFill>
                  <a:srgbClr val="0000FF"/>
                </a:solidFill>
              </a:rPr>
              <a:t>coverage</a:t>
            </a:r>
            <a:r>
              <a:rPr lang="en-US" sz="2400" dirty="0" smtClean="0">
                <a:solidFill>
                  <a:srgbClr val="0000FF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[1] All-path </a:t>
            </a:r>
            <a:r>
              <a:rPr lang="en-US" sz="3600" dirty="0" smtClean="0">
                <a:latin typeface="+mn-lt"/>
              </a:rPr>
              <a:t>coverage criterion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0711" y="2155371"/>
            <a:ext cx="8539779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rgbClr val="FF0000"/>
                </a:solidFill>
              </a:rPr>
              <a:t>All-path </a:t>
            </a:r>
            <a:r>
              <a:rPr lang="en-US" sz="2800" i="1" dirty="0" smtClean="0">
                <a:solidFill>
                  <a:srgbClr val="FF0000"/>
                </a:solidFill>
              </a:rPr>
              <a:t>coverage </a:t>
            </a:r>
            <a:r>
              <a:rPr lang="en-US" sz="2800" dirty="0" smtClean="0">
                <a:solidFill>
                  <a:srgbClr val="FF0000"/>
                </a:solidFill>
              </a:rPr>
              <a:t>criterion: </a:t>
            </a:r>
            <a:r>
              <a:rPr lang="en-US" sz="2800" dirty="0" smtClean="0"/>
              <a:t>Select all the paths in the program unit under consideration.</a:t>
            </a:r>
          </a:p>
          <a:p>
            <a:pPr marL="274320" lvl="2" indent="-274320">
              <a:spcBef>
                <a:spcPts val="600"/>
              </a:spcBef>
            </a:pPr>
            <a:r>
              <a:rPr lang="en-US" sz="2400" dirty="0" smtClean="0"/>
              <a:t>	</a:t>
            </a:r>
            <a:r>
              <a:rPr lang="en-US" sz="2400" b="1" dirty="0" smtClean="0">
                <a:sym typeface="Symbol"/>
              </a:rPr>
              <a:t>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smtClean="0"/>
              <a:t>100% path coverage.</a:t>
            </a:r>
          </a:p>
          <a:p>
            <a:pPr marL="274320" lvl="2" indent="-274320">
              <a:spcBef>
                <a:spcPts val="600"/>
              </a:spcBef>
            </a:pPr>
            <a:r>
              <a:rPr lang="en-US" sz="2400" dirty="0" smtClean="0"/>
              <a:t>	</a:t>
            </a:r>
            <a:r>
              <a:rPr lang="en-US" sz="2400" b="1" dirty="0" smtClean="0">
                <a:sym typeface="Symbol"/>
              </a:rPr>
              <a:t>  </a:t>
            </a:r>
            <a:r>
              <a:rPr lang="en-US" sz="2400" dirty="0" smtClean="0"/>
              <a:t>Execute all possible control flow paths through the program.  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If </a:t>
            </a:r>
            <a:r>
              <a:rPr lang="en-US" sz="2800" i="1" dirty="0" smtClean="0"/>
              <a:t>all</a:t>
            </a:r>
            <a:r>
              <a:rPr lang="en-US" sz="2800" dirty="0" smtClean="0"/>
              <a:t> the paths in a CFG are selected, then one can detect all faults, except those due to </a:t>
            </a:r>
            <a:r>
              <a:rPr lang="en-US" sz="2800" i="1" dirty="0" smtClean="0"/>
              <a:t>missing path </a:t>
            </a:r>
            <a:r>
              <a:rPr lang="en-US" sz="2800" dirty="0" smtClean="0"/>
              <a:t>errors.</a:t>
            </a:r>
          </a:p>
          <a:p>
            <a:pPr marL="274320" lvl="1" indent="-274320">
              <a:spcBef>
                <a:spcPts val="600"/>
              </a:spcBef>
            </a:pPr>
            <a:r>
              <a:rPr lang="en-US" sz="2800" dirty="0" smtClean="0"/>
              <a:t>	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+mn-lt"/>
              </a:rPr>
              <a:t>Objectives and Outcomes</a:t>
            </a:r>
            <a:endParaRPr lang="en-US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341" y="1985557"/>
            <a:ext cx="8395113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Objectives</a:t>
            </a:r>
            <a:r>
              <a:rPr lang="en-US" sz="2800" dirty="0" smtClean="0"/>
              <a:t>: To understand the control flow testing as a means of static analysis, to understand path selection criteria in control flow testing, to understand feasible and infeasible paths.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Outcomes</a:t>
            </a:r>
            <a:r>
              <a:rPr lang="en-US" sz="2800" dirty="0" smtClean="0"/>
              <a:t>: Students are expected to be able to explain control flow testing, be able to explain four path selection criteria, be able to explain feasible and infeasible paths.</a:t>
            </a:r>
            <a:endParaRPr 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[1] All-path </a:t>
            </a:r>
            <a:r>
              <a:rPr lang="en-US" sz="3600" dirty="0" smtClean="0">
                <a:latin typeface="+mn-lt"/>
              </a:rPr>
              <a:t>coverage criterion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5943" y="2228688"/>
            <a:ext cx="8752114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A program may contain a large number of paths, or even infinite # of paths. The </a:t>
            </a:r>
            <a:r>
              <a:rPr lang="en-US" sz="2800" dirty="0" err="1" smtClean="0"/>
              <a:t>openfiles</a:t>
            </a:r>
            <a:r>
              <a:rPr lang="en-US" sz="2800" dirty="0" smtClean="0"/>
              <a:t>() unit has 25+ paths.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If one selects all possible paths in a program, then we say that the </a:t>
            </a:r>
            <a:r>
              <a:rPr lang="en-US" sz="2800" i="1" dirty="0" smtClean="0">
                <a:solidFill>
                  <a:srgbClr val="0000FF"/>
                </a:solidFill>
              </a:rPr>
              <a:t>all-path selection criteria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has been satisfied.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Selecting all the inputs will exercise all the program paths.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i="1" dirty="0" smtClean="0">
                <a:solidFill>
                  <a:srgbClr val="FF0000"/>
                </a:solidFill>
              </a:rPr>
              <a:t>All-path selection criterion</a:t>
            </a:r>
            <a:r>
              <a:rPr lang="en-US" sz="2800" dirty="0" smtClean="0">
                <a:solidFill>
                  <a:srgbClr val="FF0000"/>
                </a:solidFill>
              </a:rPr>
              <a:t> is desirable, but difficult to achieve in practice.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+mn-lt"/>
              </a:rPr>
              <a:t>[1] All-path </a:t>
            </a:r>
            <a:r>
              <a:rPr lang="en-US" sz="3600" dirty="0" smtClean="0">
                <a:latin typeface="+mn-lt"/>
              </a:rPr>
              <a:t>coverage criterion</a:t>
            </a:r>
            <a:endParaRPr lang="en-US" sz="3600" dirty="0">
              <a:latin typeface="+mn-lt"/>
            </a:endParaRPr>
          </a:p>
        </p:txBody>
      </p:sp>
      <p:graphicFrame>
        <p:nvGraphicFramePr>
          <p:cNvPr id="4" name="Group 76"/>
          <p:cNvGraphicFramePr>
            <a:graphicFrameLocks/>
          </p:cNvGraphicFramePr>
          <p:nvPr/>
        </p:nvGraphicFramePr>
        <p:xfrm>
          <a:off x="418689" y="2858096"/>
          <a:ext cx="7761287" cy="1791653"/>
        </p:xfrm>
        <a:graphic>
          <a:graphicData uri="http://schemas.openxmlformats.org/drawingml/2006/table">
            <a:tbl>
              <a:tblPr/>
              <a:tblGrid>
                <a:gridCol w="2159000"/>
                <a:gridCol w="5602287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Input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&lt;No, No, No&gt;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1-2-3(F)-8-9(F)-14-15(F)-19-21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&lt;Yes, No, No&gt;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1-2-3(T)-4(F)-6-8-9(F)-14-15(F)-19-21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&lt;Yes, Yes, Yes&gt;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1-2-3(T)-4(F)-6-8-9(T)-10(T)-11-13(F)-14- 15(T) -16(T)-18-20-21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59364" y="5203784"/>
            <a:ext cx="4992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Table : Inputs and paths in </a:t>
            </a:r>
            <a:r>
              <a:rPr lang="en-US" sz="2400" dirty="0" err="1" smtClean="0">
                <a:solidFill>
                  <a:srgbClr val="FF0000"/>
                </a:solidFill>
              </a:rPr>
              <a:t>openfiles</a:t>
            </a:r>
            <a:r>
              <a:rPr lang="en-US" sz="2400" dirty="0" smtClean="0">
                <a:solidFill>
                  <a:srgbClr val="FF0000"/>
                </a:solidFill>
              </a:rPr>
              <a:t>() 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[2] Statement coverage </a:t>
            </a:r>
            <a:r>
              <a:rPr lang="en-US" sz="3600" dirty="0" smtClean="0">
                <a:latin typeface="+mn-lt"/>
              </a:rPr>
              <a:t>criterion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8278" y="2044266"/>
            <a:ext cx="8565905" cy="4136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i="1" u="sng" dirty="0" smtClean="0">
                <a:solidFill>
                  <a:srgbClr val="FF0000"/>
                </a:solidFill>
              </a:rPr>
              <a:t>Statement</a:t>
            </a:r>
            <a:r>
              <a:rPr lang="en-US" sz="2400" b="1" u="sng" dirty="0" smtClean="0">
                <a:solidFill>
                  <a:srgbClr val="FF0000"/>
                </a:solidFill>
              </a:rPr>
              <a:t> </a:t>
            </a:r>
            <a:r>
              <a:rPr lang="en-US" sz="2400" b="1" i="1" u="sng" dirty="0" smtClean="0">
                <a:solidFill>
                  <a:srgbClr val="FF0000"/>
                </a:solidFill>
              </a:rPr>
              <a:t>coverage</a:t>
            </a:r>
            <a:r>
              <a:rPr lang="en-US" sz="2400" b="1" u="sng" dirty="0" smtClean="0">
                <a:solidFill>
                  <a:srgbClr val="FF0000"/>
                </a:solidFill>
              </a:rPr>
              <a:t> </a:t>
            </a:r>
            <a:r>
              <a:rPr lang="en-US" sz="2400" u="sng" dirty="0" smtClean="0">
                <a:solidFill>
                  <a:srgbClr val="FF0000"/>
                </a:solidFill>
              </a:rPr>
              <a:t>criterion:</a:t>
            </a:r>
          </a:p>
          <a:p>
            <a:pPr marL="274320" lvl="2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100% statement coverage.</a:t>
            </a:r>
          </a:p>
          <a:p>
            <a:pPr marL="274320" lvl="2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Execute all statements in a program at least once under some test.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Statement coverage means executing individual program statements and observing the output.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100% statement coverage means all the statements have been executed at least once.</a:t>
            </a:r>
          </a:p>
          <a:p>
            <a:pPr marL="731520" lvl="3" indent="-274320">
              <a:spcBef>
                <a:spcPts val="600"/>
              </a:spcBef>
            </a:pPr>
            <a:r>
              <a:rPr lang="en-US" sz="2400" b="1" dirty="0" smtClean="0">
                <a:solidFill>
                  <a:srgbClr val="0000FF"/>
                </a:solidFill>
                <a:sym typeface="Symbol"/>
              </a:rPr>
              <a:t>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Cover all </a:t>
            </a:r>
            <a:r>
              <a:rPr lang="en-US" sz="2400" b="1" dirty="0" smtClean="0">
                <a:solidFill>
                  <a:srgbClr val="0000FF"/>
                </a:solidFill>
              </a:rPr>
              <a:t>assignment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statements</a:t>
            </a:r>
            <a:endParaRPr lang="en-US" sz="2400" dirty="0" smtClean="0">
              <a:solidFill>
                <a:srgbClr val="0000FF"/>
              </a:solidFill>
            </a:endParaRPr>
          </a:p>
          <a:p>
            <a:pPr marL="731520" lvl="3" indent="-274320">
              <a:spcBef>
                <a:spcPts val="600"/>
              </a:spcBef>
            </a:pPr>
            <a:r>
              <a:rPr lang="en-US" sz="2400" b="1" dirty="0" smtClean="0">
                <a:solidFill>
                  <a:srgbClr val="0000FF"/>
                </a:solidFill>
                <a:sym typeface="Symbol"/>
              </a:rPr>
              <a:t> </a:t>
            </a:r>
            <a:r>
              <a:rPr lang="en-US" sz="2400" dirty="0" smtClean="0">
                <a:solidFill>
                  <a:srgbClr val="0000FF"/>
                </a:solidFill>
              </a:rPr>
              <a:t>Cover all </a:t>
            </a:r>
            <a:r>
              <a:rPr lang="en-US" sz="2400" b="1" dirty="0" smtClean="0">
                <a:solidFill>
                  <a:srgbClr val="0000FF"/>
                </a:solidFill>
              </a:rPr>
              <a:t>conditional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statement</a:t>
            </a:r>
            <a:endParaRPr lang="en-US" sz="24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[2] Statement coverage </a:t>
            </a:r>
            <a:r>
              <a:rPr lang="en-US" sz="3600" dirty="0" smtClean="0">
                <a:latin typeface="+mn-lt"/>
              </a:rPr>
              <a:t>criterion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9089" y="2142309"/>
            <a:ext cx="8435276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Less than 100% statement coverage is </a:t>
            </a:r>
            <a:r>
              <a:rPr lang="en-US" sz="2800" b="1" dirty="0" smtClean="0">
                <a:solidFill>
                  <a:srgbClr val="FF0000"/>
                </a:solidFill>
              </a:rPr>
              <a:t>unacceptable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274320" lvl="1" indent="-274320">
              <a:spcBef>
                <a:spcPts val="600"/>
              </a:spcBef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/>
          </a:p>
          <a:p>
            <a:pPr marL="274320" lvl="1" indent="-274320" algn="ctr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274320" lvl="1" indent="-274320" algn="ctr">
              <a:spcBef>
                <a:spcPts val="6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Table : Paths for statement coverage of the CFG of Figure 7  </a:t>
            </a:r>
          </a:p>
        </p:txBody>
      </p:sp>
      <p:graphicFrame>
        <p:nvGraphicFramePr>
          <p:cNvPr id="5" name="Group 29"/>
          <p:cNvGraphicFramePr>
            <a:graphicFrameLocks/>
          </p:cNvGraphicFramePr>
          <p:nvPr/>
        </p:nvGraphicFramePr>
        <p:xfrm>
          <a:off x="914400" y="3675004"/>
          <a:ext cx="7370763" cy="989013"/>
        </p:xfrm>
        <a:graphic>
          <a:graphicData uri="http://schemas.openxmlformats.org/drawingml/2006/table">
            <a:tbl>
              <a:tblPr/>
              <a:tblGrid>
                <a:gridCol w="1162050"/>
                <a:gridCol w="6208713"/>
              </a:tblGrid>
              <a:tr h="4951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SCPath1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1-2-3(F)-10(F)-11-13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38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SCPath2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1-2-3(T)-4(T)-5-6(T)-7(T)-8-9-3(F)-10(T)-12-13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[3] Branch coverage criterion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0711" y="2240718"/>
            <a:ext cx="850059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i="1" u="sng" dirty="0" smtClean="0">
                <a:solidFill>
                  <a:srgbClr val="FF0000"/>
                </a:solidFill>
              </a:rPr>
              <a:t>Branch coverage </a:t>
            </a:r>
            <a:r>
              <a:rPr lang="en-US" sz="2400" b="1" u="sng" dirty="0" smtClean="0">
                <a:solidFill>
                  <a:srgbClr val="FF0000"/>
                </a:solidFill>
              </a:rPr>
              <a:t>criterion</a:t>
            </a:r>
            <a:r>
              <a:rPr lang="en-US" sz="2400" b="1" dirty="0" smtClean="0">
                <a:solidFill>
                  <a:srgbClr val="FF0000"/>
                </a:solidFill>
              </a:rPr>
              <a:t>: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A </a:t>
            </a:r>
            <a:r>
              <a:rPr lang="en-US" sz="2400" b="1" dirty="0" smtClean="0">
                <a:solidFill>
                  <a:srgbClr val="0000FF"/>
                </a:solidFill>
              </a:rPr>
              <a:t>branch</a:t>
            </a:r>
            <a:r>
              <a:rPr lang="en-US" sz="2400" dirty="0" smtClean="0">
                <a:solidFill>
                  <a:srgbClr val="0000FF"/>
                </a:solidFill>
              </a:rPr>
              <a:t> is an outgoing edge from a node in a CFG.</a:t>
            </a:r>
          </a:p>
          <a:p>
            <a:pPr marL="731520" lvl="3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b="1" dirty="0" smtClean="0"/>
              <a:t>condition</a:t>
            </a:r>
            <a:r>
              <a:rPr lang="en-US" sz="2000" dirty="0" smtClean="0"/>
              <a:t> </a:t>
            </a:r>
            <a:r>
              <a:rPr lang="en-US" sz="2000" b="1" dirty="0" smtClean="0"/>
              <a:t>node</a:t>
            </a:r>
            <a:r>
              <a:rPr lang="en-US" sz="2000" dirty="0" smtClean="0"/>
              <a:t> has </a:t>
            </a:r>
            <a:r>
              <a:rPr lang="en-US" sz="2000" b="1" dirty="0" smtClean="0"/>
              <a:t>two outgoing branches </a:t>
            </a:r>
            <a:r>
              <a:rPr lang="en-US" sz="2000" dirty="0" smtClean="0"/>
              <a:t>– corresponding to the </a:t>
            </a:r>
            <a:r>
              <a:rPr lang="en-US" sz="2000" b="1" dirty="0" smtClean="0"/>
              <a:t>True</a:t>
            </a:r>
            <a:r>
              <a:rPr lang="en-US" sz="2000" dirty="0" smtClean="0"/>
              <a:t> and </a:t>
            </a:r>
            <a:r>
              <a:rPr lang="en-US" sz="2000" b="1" dirty="0" smtClean="0"/>
              <a:t>False</a:t>
            </a:r>
            <a:r>
              <a:rPr lang="en-US" sz="2000" dirty="0" smtClean="0"/>
              <a:t> values of the condition.</a:t>
            </a:r>
          </a:p>
          <a:p>
            <a:pPr marL="731520" lvl="3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All </a:t>
            </a:r>
            <a:r>
              <a:rPr lang="en-US" sz="2000" b="1" dirty="0" smtClean="0"/>
              <a:t>rectangular</a:t>
            </a:r>
            <a:r>
              <a:rPr lang="en-US" sz="2000" dirty="0" smtClean="0"/>
              <a:t> </a:t>
            </a:r>
            <a:r>
              <a:rPr lang="en-US" sz="2000" b="1" dirty="0" smtClean="0"/>
              <a:t>nodes</a:t>
            </a:r>
            <a:r>
              <a:rPr lang="en-US" sz="2000" dirty="0" smtClean="0"/>
              <a:t> have </a:t>
            </a:r>
            <a:r>
              <a:rPr lang="en-US" sz="2000" b="1" dirty="0" smtClean="0"/>
              <a:t>at most one outgoing branch </a:t>
            </a:r>
            <a:r>
              <a:rPr lang="en-US" sz="2000" dirty="0" smtClean="0"/>
              <a:t>(edge)</a:t>
            </a:r>
          </a:p>
          <a:p>
            <a:pPr marL="731520" lvl="3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b="1" dirty="0" smtClean="0"/>
              <a:t>exit node </a:t>
            </a:r>
            <a:r>
              <a:rPr lang="en-US" sz="2000" dirty="0" smtClean="0"/>
              <a:t>of a CFG </a:t>
            </a:r>
            <a:r>
              <a:rPr lang="en-US" sz="2000" b="1" dirty="0" smtClean="0"/>
              <a:t>does not have an outgoing branch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Covering a branch means selecting a path that contains the branch.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100% branch coverage means selecting a set of paths such that every branch is included in at least one path.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0080"/>
            <a:ext cx="7808976" cy="96665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+mn-lt"/>
              </a:rPr>
              <a:t>[3] Branch coverage criterion</a:t>
            </a:r>
            <a:endParaRPr lang="en-US" sz="3600" dirty="0">
              <a:latin typeface="+mn-lt"/>
            </a:endParaRPr>
          </a:p>
        </p:txBody>
      </p:sp>
      <p:graphicFrame>
        <p:nvGraphicFramePr>
          <p:cNvPr id="4" name="Group 51"/>
          <p:cNvGraphicFramePr>
            <a:graphicFrameLocks/>
          </p:cNvGraphicFramePr>
          <p:nvPr/>
        </p:nvGraphicFramePr>
        <p:xfrm>
          <a:off x="890457" y="2749739"/>
          <a:ext cx="7316788" cy="1828800"/>
        </p:xfrm>
        <a:graphic>
          <a:graphicData uri="http://schemas.openxmlformats.org/drawingml/2006/table">
            <a:tbl>
              <a:tblPr/>
              <a:tblGrid>
                <a:gridCol w="1891046"/>
                <a:gridCol w="5425742"/>
              </a:tblGrid>
              <a:tr h="2847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BCPath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 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1-2-3(F)-10(F)-11-13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BCPath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1-2-3(T)-4(T)-5-6(T)-7(T)-8-9-3(F)-10(T)-12-13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BCPath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1-2-3(T)-4(F)-10(F)-11-13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BCPath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1-2-3(T)-4(T)-5-6(F)-9-3(F)-10(F)-11-13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BCPath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1-2-3(T)-4(T)-5-6(T)-7(F)-9-3(F)-10(F)-11-13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90457" y="4960781"/>
            <a:ext cx="73398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Table : Paths for branch coverage  of the flow graph of Figure 7 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[4] Predicate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b="1" dirty="0" smtClean="0">
                <a:latin typeface="+mn-lt"/>
              </a:rPr>
              <a:t>coverage</a:t>
            </a:r>
            <a:r>
              <a:rPr lang="en-US" sz="3600" dirty="0" smtClean="0">
                <a:latin typeface="+mn-lt"/>
              </a:rPr>
              <a:t> criterion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413338"/>
            <a:ext cx="842221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rgbClr val="FF0000"/>
                </a:solidFill>
              </a:rPr>
              <a:t>Predicate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i="1" dirty="0" smtClean="0">
                <a:solidFill>
                  <a:srgbClr val="FF0000"/>
                </a:solidFill>
              </a:rPr>
              <a:t>coverage</a:t>
            </a:r>
            <a:r>
              <a:rPr lang="en-US" sz="2800" dirty="0" smtClean="0">
                <a:solidFill>
                  <a:srgbClr val="FF0000"/>
                </a:solidFill>
              </a:rPr>
              <a:t> criterion</a:t>
            </a:r>
          </a:p>
          <a:p>
            <a:pPr marL="274320" lvl="1" indent="-274320"/>
            <a:r>
              <a:rPr lang="en-US" sz="2800" dirty="0" smtClean="0"/>
              <a:t>	</a:t>
            </a:r>
            <a:r>
              <a:rPr lang="en-US" sz="2800" dirty="0" smtClean="0">
                <a:sym typeface="Symbol"/>
              </a:rPr>
              <a:t> </a:t>
            </a:r>
            <a:r>
              <a:rPr lang="en-US" sz="2800" dirty="0" smtClean="0"/>
              <a:t>If all possible combinations of </a:t>
            </a:r>
            <a:r>
              <a:rPr lang="en-US" sz="2800" b="1" dirty="0" smtClean="0"/>
              <a:t>truth</a:t>
            </a:r>
            <a:r>
              <a:rPr lang="en-US" sz="2800" dirty="0" smtClean="0"/>
              <a:t> </a:t>
            </a:r>
            <a:r>
              <a:rPr lang="en-US" sz="2800" b="1" dirty="0" smtClean="0"/>
              <a:t>values</a:t>
            </a:r>
            <a:r>
              <a:rPr lang="en-US" sz="2800" dirty="0" smtClean="0"/>
              <a:t> of the </a:t>
            </a:r>
          </a:p>
          <a:p>
            <a:pPr marL="274320" lvl="1" indent="-274320"/>
            <a:r>
              <a:rPr lang="en-US" sz="2800" b="1" dirty="0" smtClean="0"/>
              <a:t>       conditions</a:t>
            </a:r>
            <a:r>
              <a:rPr lang="en-US" sz="2800" dirty="0" smtClean="0"/>
              <a:t> affecting a path have been explored </a:t>
            </a:r>
          </a:p>
          <a:p>
            <a:pPr marL="274320" lvl="1" indent="-274320"/>
            <a:r>
              <a:rPr lang="en-US" sz="2800" dirty="0" smtClean="0"/>
              <a:t>       under some tests, then we say that predicate </a:t>
            </a:r>
          </a:p>
          <a:p>
            <a:pPr marL="274320" lvl="1" indent="-274320"/>
            <a:r>
              <a:rPr lang="en-US" sz="2800" dirty="0" smtClean="0"/>
              <a:t>       coverage has been achieved. </a:t>
            </a:r>
          </a:p>
          <a:p>
            <a:pPr marL="274320" indent="-274320"/>
            <a:endParaRPr lang="en-US" sz="2800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+mn-lt"/>
              </a:rPr>
              <a:t>Which Paths to Pick?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2" y="2117924"/>
            <a:ext cx="8565905" cy="4148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You must pick enough paths to achieve </a:t>
            </a:r>
            <a:r>
              <a:rPr lang="en-US" sz="2800" b="1" dirty="0" smtClean="0">
                <a:solidFill>
                  <a:srgbClr val="FF0000"/>
                </a:solidFill>
              </a:rPr>
              <a:t>statement</a:t>
            </a:r>
            <a:r>
              <a:rPr lang="en-US" sz="2800" dirty="0" smtClean="0">
                <a:solidFill>
                  <a:srgbClr val="FF0000"/>
                </a:solidFill>
              </a:rPr>
              <a:t> and </a:t>
            </a:r>
            <a:r>
              <a:rPr lang="en-US" sz="2800" b="1" dirty="0" smtClean="0">
                <a:solidFill>
                  <a:srgbClr val="FF0000"/>
                </a:solidFill>
              </a:rPr>
              <a:t>branch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coverage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</a:p>
          <a:p>
            <a:pPr marL="274320" indent="-274320">
              <a:lnSpc>
                <a:spcPct val="90000"/>
              </a:lnSpc>
              <a:spcBef>
                <a:spcPts val="600"/>
              </a:spcBef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i="1" u="sng" dirty="0" smtClean="0">
                <a:solidFill>
                  <a:srgbClr val="0000FF"/>
                </a:solidFill>
              </a:rPr>
              <a:t>Question:</a:t>
            </a:r>
            <a:r>
              <a:rPr lang="en-US" sz="2800" i="1" dirty="0" smtClean="0">
                <a:solidFill>
                  <a:srgbClr val="0000FF"/>
                </a:solidFill>
              </a:rPr>
              <a:t> What is the fewest number of paths to achieve statement and branch coverage?</a:t>
            </a:r>
          </a:p>
          <a:p>
            <a:pPr marL="731520" lvl="2" indent="-274320">
              <a:lnSpc>
                <a:spcPct val="80000"/>
              </a:lnSpc>
              <a:spcBef>
                <a:spcPts val="600"/>
              </a:spcBef>
            </a:pPr>
            <a:r>
              <a:rPr lang="en-US" sz="2800" b="1" dirty="0" smtClean="0">
                <a:sym typeface="Symbol"/>
              </a:rPr>
              <a:t>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smtClean="0"/>
              <a:t>It is better to take many simple paths than a few complicated ones.</a:t>
            </a:r>
          </a:p>
          <a:p>
            <a:pPr marL="731520" lvl="2" indent="-274320">
              <a:lnSpc>
                <a:spcPct val="80000"/>
              </a:lnSpc>
              <a:spcBef>
                <a:spcPts val="600"/>
              </a:spcBef>
              <a:buFont typeface="Symbol"/>
              <a:buChar char="-"/>
            </a:pPr>
            <a:r>
              <a:rPr lang="en-US" sz="2800" dirty="0" smtClean="0"/>
              <a:t>There is no harm in taking paths that will exercise the same code more than once.  </a:t>
            </a:r>
          </a:p>
          <a:p>
            <a:pPr marL="731520" lvl="2" indent="-274320">
              <a:lnSpc>
                <a:spcPct val="80000"/>
              </a:lnSpc>
              <a:spcBef>
                <a:spcPts val="600"/>
              </a:spcBef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Containing Infeasible Paths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0711" y="2007718"/>
            <a:ext cx="8513653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FF0000"/>
                </a:solidFill>
              </a:rPr>
              <a:t>A program unit may contain a large number of paths.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200" dirty="0" smtClean="0">
                <a:solidFill>
                  <a:srgbClr val="FF0000"/>
                </a:solidFill>
                <a:sym typeface="Symbol"/>
              </a:rPr>
              <a:t> </a:t>
            </a:r>
            <a:r>
              <a:rPr lang="en-US" sz="2000" dirty="0" smtClean="0">
                <a:solidFill>
                  <a:srgbClr val="FF0000"/>
                </a:solidFill>
              </a:rPr>
              <a:t>Path selection becomes a problem. Some selected paths may be infeasible.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000" dirty="0" smtClean="0">
                <a:solidFill>
                  <a:srgbClr val="0000FF"/>
                </a:solidFill>
                <a:sym typeface="Symbol"/>
              </a:rPr>
              <a:t> </a:t>
            </a:r>
            <a:r>
              <a:rPr lang="en-US" sz="2000" dirty="0" smtClean="0">
                <a:solidFill>
                  <a:srgbClr val="0000FF"/>
                </a:solidFill>
              </a:rPr>
              <a:t>Apply a path selection strategy:</a:t>
            </a:r>
          </a:p>
          <a:p>
            <a:pPr marL="1188720" lvl="4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Select as many short paths as feasible</a:t>
            </a:r>
          </a:p>
          <a:p>
            <a:pPr marL="1188720" lvl="4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Choose longer paths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000" dirty="0" smtClean="0">
                <a:sym typeface="Symbol"/>
              </a:rPr>
              <a:t> </a:t>
            </a:r>
            <a:r>
              <a:rPr lang="en-US" sz="2000" dirty="0" smtClean="0"/>
              <a:t>A large # of infeasible paths in CFG complicate the process of test selection.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000" dirty="0" smtClean="0">
                <a:sym typeface="Symbol"/>
              </a:rPr>
              <a:t> </a:t>
            </a:r>
            <a:r>
              <a:rPr lang="en-US" sz="2000" dirty="0" smtClean="0"/>
              <a:t>To simplify path-based unit testing, it is useful to reduce the # of infeasible paths in a program unit.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000" dirty="0" smtClean="0">
                <a:sym typeface="Symbol"/>
              </a:rPr>
              <a:t> </a:t>
            </a:r>
            <a:r>
              <a:rPr lang="en-US" sz="2000" dirty="0" smtClean="0"/>
              <a:t>There are efforts to write code with fewer/no infeasible paths.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774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Effectiveness</a:t>
            </a:r>
            <a:r>
              <a:rPr lang="en-US" sz="3600" dirty="0" smtClean="0">
                <a:latin typeface="+mn-lt"/>
              </a:rPr>
              <a:t> of Control-flow Testing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774" y="2111330"/>
            <a:ext cx="853978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dirty="0" smtClean="0"/>
              <a:t>About </a:t>
            </a:r>
            <a:r>
              <a:rPr lang="en-US" sz="2200" dirty="0" smtClean="0">
                <a:solidFill>
                  <a:srgbClr val="FF0000"/>
                </a:solidFill>
              </a:rPr>
              <a:t>65% of all bugs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smtClean="0"/>
              <a:t>can be caught in unit testing.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dirty="0" smtClean="0"/>
              <a:t>Unit testing is dominated by </a:t>
            </a:r>
            <a:r>
              <a:rPr lang="en-US" sz="2200" b="1" dirty="0" smtClean="0"/>
              <a:t>control-flow</a:t>
            </a:r>
            <a:r>
              <a:rPr lang="en-US" sz="2200" dirty="0" smtClean="0"/>
              <a:t> </a:t>
            </a:r>
            <a:r>
              <a:rPr lang="en-US" sz="2200" b="1" dirty="0" smtClean="0"/>
              <a:t>testing</a:t>
            </a:r>
            <a:r>
              <a:rPr lang="en-US" sz="2200" dirty="0" smtClean="0"/>
              <a:t> methods.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dirty="0" smtClean="0"/>
              <a:t>Statement and branch testing dominates control-flow testing.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u="sng" dirty="0" smtClean="0">
                <a:solidFill>
                  <a:srgbClr val="FF0000"/>
                </a:solidFill>
              </a:rPr>
              <a:t>Studies show that </a:t>
            </a:r>
            <a:r>
              <a:rPr lang="en-US" sz="2200" dirty="0" smtClean="0">
                <a:solidFill>
                  <a:srgbClr val="FF0000"/>
                </a:solidFill>
              </a:rPr>
              <a:t>control-flow testing catches 50% of all bugs caught during unit testing.</a:t>
            </a:r>
          </a:p>
          <a:p>
            <a:pPr marL="274320" lvl="1" indent="-274320">
              <a:spcBef>
                <a:spcPts val="600"/>
              </a:spcBef>
            </a:pPr>
            <a:r>
              <a:rPr lang="en-US" sz="2200" dirty="0" smtClean="0">
                <a:solidFill>
                  <a:srgbClr val="FF0000"/>
                </a:solidFill>
              </a:rPr>
              <a:t>		</a:t>
            </a:r>
            <a:r>
              <a:rPr lang="en-US" sz="2200" dirty="0" smtClean="0">
                <a:solidFill>
                  <a:srgbClr val="FF0000"/>
                </a:solidFill>
                <a:sym typeface="Symbol"/>
              </a:rPr>
              <a:t> </a:t>
            </a:r>
            <a:r>
              <a:rPr lang="en-US" sz="2200" dirty="0" smtClean="0">
                <a:solidFill>
                  <a:srgbClr val="FF0000"/>
                </a:solidFill>
              </a:rPr>
              <a:t>About 33% of all bugs.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dirty="0" smtClean="0"/>
              <a:t>Control-flow testing is more effective for unstructured code than for code that follows structured programming.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FF0000"/>
                </a:solidFill>
              </a:rPr>
              <a:t>Experienced programmers can bypass drawing CFGs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smtClean="0"/>
              <a:t>by doing path selection on the source.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+mn-lt"/>
                <a:cs typeface="Times New Roman" pitchFamily="18" charset="0"/>
              </a:rPr>
              <a:t>Static Analysis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132" y="2154279"/>
            <a:ext cx="859536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  <a:cs typeface="Times New Roman" pitchFamily="18" charset="0"/>
              </a:rPr>
              <a:t>Static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cs typeface="Times New Roman" pitchFamily="18" charset="0"/>
              </a:rPr>
              <a:t>Analysis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 is the task of analyzing a test object (e.g. source code, script, requirements) </a:t>
            </a:r>
            <a:r>
              <a:rPr lang="en-US" sz="2800" b="1" dirty="0" smtClean="0">
                <a:solidFill>
                  <a:srgbClr val="FF0000"/>
                </a:solidFill>
                <a:cs typeface="Times New Roman" pitchFamily="18" charset="0"/>
              </a:rPr>
              <a:t>without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cs typeface="Times New Roman" pitchFamily="18" charset="0"/>
              </a:rPr>
              <a:t>executing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 the test object.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cs typeface="Times New Roman" pitchFamily="18" charset="0"/>
              </a:rPr>
              <a:t>Possible aspects to be checked with static analysis are:</a:t>
            </a:r>
          </a:p>
          <a:p>
            <a:pPr marL="822960" lvl="2" indent="-365760">
              <a:spcBef>
                <a:spcPts val="600"/>
              </a:spcBef>
            </a:pPr>
            <a:r>
              <a:rPr lang="en-US" sz="2400" b="1" dirty="0" smtClean="0">
                <a:cs typeface="Times New Roman" pitchFamily="18" charset="0"/>
                <a:sym typeface="Symbol"/>
              </a:rPr>
              <a:t></a:t>
            </a:r>
            <a:r>
              <a:rPr lang="en-US" sz="2400" dirty="0" smtClean="0">
                <a:cs typeface="Times New Roman" pitchFamily="18" charset="0"/>
                <a:sym typeface="Symbol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programming rules and standards  (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syntax</a:t>
            </a:r>
            <a:r>
              <a:rPr lang="en-US" sz="2400" dirty="0" smtClean="0">
                <a:cs typeface="Times New Roman" pitchFamily="18" charset="0"/>
              </a:rPr>
              <a:t>, 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convention</a:t>
            </a:r>
            <a:r>
              <a:rPr lang="en-US" sz="2400" dirty="0" smtClean="0">
                <a:cs typeface="Times New Roman" pitchFamily="18" charset="0"/>
              </a:rPr>
              <a:t>)</a:t>
            </a:r>
          </a:p>
          <a:p>
            <a:pPr marL="822960" lvl="2" indent="-365760">
              <a:spcBef>
                <a:spcPts val="600"/>
              </a:spcBef>
            </a:pPr>
            <a:r>
              <a:rPr lang="en-US" sz="2400" b="1" dirty="0" smtClean="0">
                <a:cs typeface="Times New Roman" pitchFamily="18" charset="0"/>
                <a:sym typeface="Symbol"/>
              </a:rPr>
              <a:t> </a:t>
            </a:r>
            <a:r>
              <a:rPr lang="en-US" sz="2400" dirty="0" smtClean="0">
                <a:cs typeface="Times New Roman" pitchFamily="18" charset="0"/>
              </a:rPr>
              <a:t>programming design (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control flow analysis</a:t>
            </a:r>
            <a:r>
              <a:rPr lang="en-US" sz="2400" dirty="0" smtClean="0">
                <a:cs typeface="Times New Roman" pitchFamily="18" charset="0"/>
              </a:rPr>
              <a:t>)</a:t>
            </a:r>
          </a:p>
          <a:p>
            <a:pPr marL="822960" lvl="2" indent="-365760">
              <a:spcBef>
                <a:spcPts val="600"/>
              </a:spcBef>
            </a:pPr>
            <a:r>
              <a:rPr lang="en-US" sz="2400" b="1" dirty="0" smtClean="0">
                <a:cs typeface="Times New Roman" pitchFamily="18" charset="0"/>
                <a:sym typeface="Symbol"/>
              </a:rPr>
              <a:t> </a:t>
            </a:r>
            <a:r>
              <a:rPr lang="en-US" sz="2400" dirty="0" smtClean="0">
                <a:cs typeface="Times New Roman" pitchFamily="18" charset="0"/>
              </a:rPr>
              <a:t>use of data (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data flow analysis</a:t>
            </a:r>
            <a:r>
              <a:rPr lang="en-US" sz="2400" dirty="0" smtClean="0">
                <a:cs typeface="Times New Roman" pitchFamily="18" charset="0"/>
              </a:rPr>
              <a:t>)</a:t>
            </a:r>
          </a:p>
          <a:p>
            <a:pPr marL="822960" lvl="2" indent="-365760">
              <a:spcBef>
                <a:spcPts val="600"/>
              </a:spcBef>
            </a:pPr>
            <a:r>
              <a:rPr lang="en-US" sz="2400" b="1" dirty="0" smtClean="0">
                <a:cs typeface="Times New Roman" pitchFamily="18" charset="0"/>
                <a:sym typeface="Symbol"/>
              </a:rPr>
              <a:t> </a:t>
            </a:r>
            <a:r>
              <a:rPr lang="en-US" sz="2400" dirty="0" smtClean="0">
                <a:cs typeface="Times New Roman" pitchFamily="18" charset="0"/>
              </a:rPr>
              <a:t>complexity of the programming structure (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metrics</a:t>
            </a:r>
            <a:r>
              <a:rPr lang="en-US" sz="2400" dirty="0" smtClean="0">
                <a:cs typeface="Times New Roman" pitchFamily="18" charset="0"/>
              </a:rPr>
              <a:t> e.g. </a:t>
            </a:r>
            <a:r>
              <a:rPr lang="en-US" sz="2400" dirty="0" err="1" smtClean="0">
                <a:solidFill>
                  <a:srgbClr val="0000FF"/>
                </a:solidFill>
                <a:cs typeface="Times New Roman" pitchFamily="18" charset="0"/>
              </a:rPr>
              <a:t>Cyclomatic</a:t>
            </a: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 number</a:t>
            </a:r>
            <a:r>
              <a:rPr lang="en-US" sz="2400" dirty="0" smtClean="0">
                <a:cs typeface="Times New Roman" pitchFamily="18" charset="0"/>
              </a:rPr>
              <a:t>)</a:t>
            </a:r>
          </a:p>
          <a:p>
            <a:pPr marL="274320" indent="-274320">
              <a:spcBef>
                <a:spcPts val="600"/>
              </a:spcBef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Limitations</a:t>
            </a:r>
            <a:r>
              <a:rPr lang="en-US" sz="3600" dirty="0" smtClean="0">
                <a:latin typeface="+mn-lt"/>
              </a:rPr>
              <a:t> of Control-flow Testing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4585" y="2200762"/>
            <a:ext cx="85659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Control-flow testing as a sole testing technique is limited: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</a:t>
            </a:r>
            <a:r>
              <a:rPr lang="en-US" sz="28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Interface mismatches and mistakes are not caught. 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 </a:t>
            </a:r>
            <a:r>
              <a:rPr lang="en-US" sz="2800" dirty="0" smtClean="0">
                <a:solidFill>
                  <a:srgbClr val="FF0000"/>
                </a:solidFill>
              </a:rPr>
              <a:t>Not all initialization mistakes are caught by control-flow testing.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 </a:t>
            </a:r>
            <a:r>
              <a:rPr lang="en-US" sz="2800" dirty="0" smtClean="0">
                <a:solidFill>
                  <a:srgbClr val="FF0000"/>
                </a:solidFill>
              </a:rPr>
              <a:t>Specification mistakes are not caught.</a:t>
            </a:r>
          </a:p>
          <a:p>
            <a:pPr marL="274320" indent="-274320">
              <a:spcBef>
                <a:spcPts val="600"/>
              </a:spcBef>
            </a:pPr>
            <a:endParaRPr lang="en-US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623351" y="1681918"/>
            <a:ext cx="7895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i="1" dirty="0" smtClean="0"/>
              <a:t>Software Testing and Quality Assurance: Theory and Practice</a:t>
            </a:r>
            <a:r>
              <a:rPr lang="en-US" sz="2000" dirty="0" smtClean="0"/>
              <a:t>, by </a:t>
            </a:r>
            <a:r>
              <a:rPr lang="en-US" sz="2000" dirty="0" err="1" smtClean="0"/>
              <a:t>Kshirasagar</a:t>
            </a:r>
            <a:r>
              <a:rPr lang="en-US" sz="2000" dirty="0" smtClean="0"/>
              <a:t> </a:t>
            </a:r>
            <a:r>
              <a:rPr lang="en-US" sz="2000" dirty="0" err="1" smtClean="0"/>
              <a:t>Naik</a:t>
            </a:r>
            <a:r>
              <a:rPr lang="en-US" sz="2000" dirty="0" smtClean="0"/>
              <a:t>, </a:t>
            </a:r>
            <a:r>
              <a:rPr lang="en-US" sz="2000" dirty="0" err="1" smtClean="0"/>
              <a:t>Priyadarshi</a:t>
            </a:r>
            <a:r>
              <a:rPr lang="en-US" sz="2000" dirty="0" smtClean="0"/>
              <a:t> </a:t>
            </a:r>
            <a:r>
              <a:rPr lang="en-US" sz="2000" dirty="0" err="1" smtClean="0"/>
              <a:t>Tripathy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B69590A-0F27-460B-8CF7-B418C91383C5}"/>
              </a:ext>
            </a:extLst>
          </p:cNvPr>
          <p:cNvSpPr txBox="1"/>
          <p:nvPr/>
        </p:nvSpPr>
        <p:spPr>
          <a:xfrm>
            <a:off x="623351" y="1681918"/>
            <a:ext cx="78950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Software Quality Engineering: Testing, Quality Assurance and Quantifiable Improvement</a:t>
            </a:r>
            <a:r>
              <a:rPr lang="en-US" sz="2000" dirty="0" smtClean="0"/>
              <a:t>, by Jeff </a:t>
            </a:r>
            <a:r>
              <a:rPr lang="en-US" sz="2000" dirty="0" err="1" smtClean="0"/>
              <a:t>Tian</a:t>
            </a:r>
            <a:endParaRPr lang="en-US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Software Quality Assurance: From Theory to Implementation</a:t>
            </a:r>
            <a:r>
              <a:rPr lang="en-US" sz="2000" dirty="0" smtClean="0"/>
              <a:t>, by Daniel </a:t>
            </a:r>
            <a:r>
              <a:rPr lang="en-US" sz="2000" dirty="0" err="1" smtClean="0"/>
              <a:t>Galin</a:t>
            </a:r>
            <a:endParaRPr lang="en-US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Software Testing and Continuous Quality Improvement</a:t>
            </a:r>
            <a:r>
              <a:rPr lang="en-US" sz="2000" dirty="0" smtClean="0"/>
              <a:t>, by William E. Lewis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The Art of Software Testing</a:t>
            </a:r>
            <a:r>
              <a:rPr lang="en-US" sz="2000" dirty="0" smtClean="0"/>
              <a:t>, by </a:t>
            </a:r>
            <a:r>
              <a:rPr lang="en-US" sz="2000" dirty="0" err="1" smtClean="0"/>
              <a:t>Glenford</a:t>
            </a:r>
            <a:r>
              <a:rPr lang="en-US" sz="2000" dirty="0" smtClean="0"/>
              <a:t> J. Myers, Corey Sandler and Tom </a:t>
            </a:r>
            <a:r>
              <a:rPr lang="en-US" sz="2000" dirty="0" err="1" smtClean="0"/>
              <a:t>Badgett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+mn-lt"/>
              </a:rPr>
              <a:t>Control Flow Testing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7648" y="2057961"/>
            <a:ext cx="8539779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Control flow diagram shows the program flow and allows for the detection of “</a:t>
            </a:r>
            <a:r>
              <a:rPr lang="en-US" sz="2800" i="1" dirty="0" smtClean="0"/>
              <a:t>dead branches</a:t>
            </a:r>
            <a:r>
              <a:rPr lang="en-US" sz="2800" dirty="0" smtClean="0"/>
              <a:t>” and “</a:t>
            </a:r>
            <a:r>
              <a:rPr lang="en-US" sz="2800" i="1" dirty="0" smtClean="0"/>
              <a:t>unreachable code”.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FF"/>
                </a:solidFill>
              </a:rPr>
              <a:t>Aim is to find defects caused by wrong construction of program code </a:t>
            </a:r>
            <a:r>
              <a:rPr lang="en-US" sz="2800" i="1" dirty="0" smtClean="0">
                <a:solidFill>
                  <a:srgbClr val="0000FF"/>
                </a:solidFill>
              </a:rPr>
              <a:t>(dead branches, dead code etc.)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Control flow graph, Directed graph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Nodes represent statement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Edge represent control flow as decision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+mn-lt"/>
              </a:rPr>
              <a:t>Control Flow Testing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6026" y="2097500"/>
            <a:ext cx="84875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800" dirty="0" smtClean="0"/>
              <a:t>Abnormality can easily be detected:</a:t>
            </a:r>
          </a:p>
          <a:p>
            <a:pPr marL="548640" lvl="1" indent="-182880">
              <a:buFont typeface="Arial" pitchFamily="34" charset="0"/>
              <a:buChar char="–"/>
              <a:defRPr/>
            </a:pPr>
            <a:r>
              <a:rPr lang="en-US" sz="2800" dirty="0" smtClean="0"/>
              <a:t>   loop</a:t>
            </a:r>
          </a:p>
          <a:p>
            <a:pPr marL="548640" lvl="1" indent="-182880">
              <a:buFont typeface="Arial" pitchFamily="34" charset="0"/>
              <a:buChar char="–"/>
              <a:defRPr/>
            </a:pPr>
            <a:r>
              <a:rPr lang="en-US" sz="2800" dirty="0" smtClean="0"/>
              <a:t>   dead branch</a:t>
            </a:r>
          </a:p>
          <a:p>
            <a:pPr marL="548640" lvl="1" indent="-182880">
              <a:buFont typeface="Arial" pitchFamily="34" charset="0"/>
              <a:buChar char="–"/>
              <a:defRPr/>
            </a:pPr>
            <a:r>
              <a:rPr lang="en-US" sz="2800" dirty="0" smtClean="0"/>
              <a:t>   multiple return </a:t>
            </a:r>
          </a:p>
          <a:p>
            <a:pPr marL="548640" lvl="1" indent="-182880">
              <a:buFont typeface="Arial" pitchFamily="34" charset="0"/>
              <a:buChar char="–"/>
              <a:defRPr/>
            </a:pPr>
            <a:endParaRPr lang="en-US" sz="2800" dirty="0" smtClean="0"/>
          </a:p>
          <a:p>
            <a:pPr marL="548640" lvl="1" indent="-182880">
              <a:buFont typeface="Arial" pitchFamily="34" charset="0"/>
              <a:buChar char="–"/>
              <a:defRPr/>
            </a:pPr>
            <a:endParaRPr lang="en-US" sz="2800" dirty="0" smtClean="0"/>
          </a:p>
          <a:p>
            <a:pPr marL="548640" lvl="1" indent="-182880">
              <a:buFont typeface="Arial" pitchFamily="34" charset="0"/>
              <a:buChar char="–"/>
              <a:defRPr/>
            </a:pPr>
            <a:endParaRPr lang="en-US" sz="2800" dirty="0" smtClean="0"/>
          </a:p>
          <a:p>
            <a:pPr marL="548640" lvl="1" indent="-182880">
              <a:buFont typeface="Arial" pitchFamily="34" charset="0"/>
              <a:buChar char="–"/>
              <a:defRPr/>
            </a:pPr>
            <a:endParaRPr lang="en-US" sz="2800" dirty="0" smtClean="0"/>
          </a:p>
          <a:p>
            <a:pPr marL="548640" lvl="1" indent="-182880">
              <a:defRPr/>
            </a:pPr>
            <a:endParaRPr lang="en-US" sz="2800" dirty="0" smtClean="0"/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4191000" y="2897186"/>
            <a:ext cx="2743200" cy="3170632"/>
            <a:chOff x="4648200" y="2514600"/>
            <a:chExt cx="2895600" cy="3276600"/>
          </a:xfrm>
        </p:grpSpPr>
        <p:sp>
          <p:nvSpPr>
            <p:cNvPr id="6" name="Oval 5"/>
            <p:cNvSpPr/>
            <p:nvPr/>
          </p:nvSpPr>
          <p:spPr>
            <a:xfrm>
              <a:off x="6933847" y="4267200"/>
              <a:ext cx="382058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4648200" y="2514600"/>
              <a:ext cx="2895600" cy="3276600"/>
              <a:chOff x="4267200" y="2514600"/>
              <a:chExt cx="2895600" cy="32766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105047" y="2514600"/>
                <a:ext cx="382058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105047" y="3124200"/>
                <a:ext cx="382058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267200" y="3657600"/>
                <a:ext cx="380383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790407" y="3657600"/>
                <a:ext cx="382058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410024" y="4419600"/>
                <a:ext cx="380383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800071" y="4419600"/>
                <a:ext cx="382058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029642" y="5486400"/>
                <a:ext cx="380382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5" name="Straight Arrow Connector 14"/>
              <p:cNvCxnSpPr>
                <a:stCxn id="8" idx="4"/>
                <a:endCxn id="9" idx="0"/>
              </p:cNvCxnSpPr>
              <p:nvPr/>
            </p:nvCxnSpPr>
            <p:spPr>
              <a:xfrm rot="5400000">
                <a:off x="5143677" y="2971712"/>
                <a:ext cx="304800" cy="335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9" idx="3"/>
                <a:endCxn id="10" idx="7"/>
              </p:cNvCxnSpPr>
              <p:nvPr/>
            </p:nvCxnSpPr>
            <p:spPr>
              <a:xfrm rot="5400000">
                <a:off x="4717566" y="3259269"/>
                <a:ext cx="317500" cy="56806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10" idx="5"/>
                <a:endCxn id="13" idx="1"/>
              </p:cNvCxnSpPr>
              <p:nvPr/>
            </p:nvCxnSpPr>
            <p:spPr>
              <a:xfrm rot="16200000" flipH="1">
                <a:off x="4450777" y="4059458"/>
                <a:ext cx="546100" cy="2630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9" idx="5"/>
                <a:endCxn id="11" idx="1"/>
              </p:cNvCxnSpPr>
              <p:nvPr/>
            </p:nvCxnSpPr>
            <p:spPr>
              <a:xfrm rot="16200000" flipH="1">
                <a:off x="5480006" y="3336352"/>
                <a:ext cx="317500" cy="4138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1" idx="3"/>
                <a:endCxn id="12" idx="0"/>
              </p:cNvCxnSpPr>
              <p:nvPr/>
            </p:nvCxnSpPr>
            <p:spPr>
              <a:xfrm rot="5400000">
                <a:off x="5473392" y="4045611"/>
                <a:ext cx="501650" cy="2463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1" idx="5"/>
                <a:endCxn id="6" idx="1"/>
              </p:cNvCxnSpPr>
              <p:nvPr/>
            </p:nvCxnSpPr>
            <p:spPr>
              <a:xfrm rot="16200000" flipH="1">
                <a:off x="6166644" y="3868472"/>
                <a:ext cx="393700" cy="49265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2" idx="3"/>
                <a:endCxn id="14" idx="7"/>
              </p:cNvCxnSpPr>
              <p:nvPr/>
            </p:nvCxnSpPr>
            <p:spPr>
              <a:xfrm rot="5400000">
                <a:off x="4984575" y="5050102"/>
                <a:ext cx="850900" cy="1105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3" idx="4"/>
                <a:endCxn id="14" idx="0"/>
              </p:cNvCxnSpPr>
              <p:nvPr/>
            </p:nvCxnSpPr>
            <p:spPr>
              <a:xfrm rot="16200000" flipH="1">
                <a:off x="4724047" y="4991453"/>
                <a:ext cx="762000" cy="2278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6400360" y="3581400"/>
                <a:ext cx="762440" cy="1676400"/>
              </a:xfrm>
              <a:prstGeom prst="ellipse">
                <a:avLst/>
              </a:prstGeom>
              <a:solidFill>
                <a:schemeClr val="accent1">
                  <a:alpha val="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Basic Idea of Control Flow Testing 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7648" y="1981976"/>
            <a:ext cx="847446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FF"/>
                </a:solidFill>
              </a:rPr>
              <a:t>Two kinds of basic program statements: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 </a:t>
            </a:r>
            <a:r>
              <a:rPr lang="en-US" sz="2400" b="1" dirty="0" smtClean="0"/>
              <a:t>Assignment</a:t>
            </a:r>
            <a:r>
              <a:rPr lang="en-US" sz="2400" dirty="0" smtClean="0"/>
              <a:t> </a:t>
            </a:r>
            <a:r>
              <a:rPr lang="en-US" sz="2400" b="1" dirty="0" smtClean="0"/>
              <a:t>statements</a:t>
            </a:r>
            <a:r>
              <a:rPr lang="en-US" sz="2400" dirty="0" smtClean="0"/>
              <a:t> (Example:  x = 2*y; )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 </a:t>
            </a:r>
            <a:r>
              <a:rPr lang="en-US" sz="2400" b="1" dirty="0" smtClean="0"/>
              <a:t>Conditional</a:t>
            </a:r>
            <a:r>
              <a:rPr lang="en-US" sz="2400" dirty="0" smtClean="0"/>
              <a:t> </a:t>
            </a:r>
            <a:r>
              <a:rPr lang="en-US" sz="2400" b="1" dirty="0" smtClean="0"/>
              <a:t>statements</a:t>
            </a:r>
            <a:r>
              <a:rPr lang="en-US" sz="2400" dirty="0" smtClean="0"/>
              <a:t> (Example: if(), for(), while(), …)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FF"/>
                </a:solidFill>
              </a:rPr>
              <a:t>Control flow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 </a:t>
            </a:r>
            <a:r>
              <a:rPr lang="en-US" sz="2400" dirty="0" smtClean="0"/>
              <a:t>In the absence of conditional statements, program instructions are executed in the sequence they appear.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 </a:t>
            </a:r>
            <a:r>
              <a:rPr lang="en-US" sz="2400" dirty="0" smtClean="0"/>
              <a:t>Successive execution of program statements is viewed as flow of control.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 </a:t>
            </a:r>
            <a:r>
              <a:rPr lang="en-US" sz="2400" dirty="0" smtClean="0"/>
              <a:t>Conditional statements alter the default flow, sequential control flow in a program unit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Basic Idea of Control Flow Testing 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0711" y="2003033"/>
            <a:ext cx="8539779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Program path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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 program path is a sequence of statements from entry to exit. 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smtClean="0"/>
              <a:t>There can be a large number of paths in a program.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 </a:t>
            </a:r>
            <a:r>
              <a:rPr lang="en-US" sz="2400" dirty="0" smtClean="0"/>
              <a:t>There is a (input, expected output) pair for each path.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 </a:t>
            </a:r>
            <a:r>
              <a:rPr lang="en-US" sz="2400" dirty="0" smtClean="0"/>
              <a:t>Executing a path requires invoking the program unit with the right test input.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 </a:t>
            </a:r>
            <a:r>
              <a:rPr lang="en-US" sz="2400" dirty="0" smtClean="0"/>
              <a:t>Paths are chosen by using the concepts of </a:t>
            </a:r>
            <a:r>
              <a:rPr lang="en-US" sz="2400" b="1" i="1" u="sng" dirty="0" smtClean="0">
                <a:solidFill>
                  <a:srgbClr val="0000FF"/>
                </a:solidFill>
              </a:rPr>
              <a:t>path selection criteria.  </a:t>
            </a:r>
            <a:endParaRPr lang="en-US" sz="2400" b="1" i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Basic Idea of Control Flow Testing 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774" y="2204013"/>
            <a:ext cx="8487528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Function calls are mechanism to provide </a:t>
            </a:r>
            <a:r>
              <a:rPr lang="en-US" sz="2000" i="1" dirty="0" smtClean="0"/>
              <a:t>abstraction</a:t>
            </a:r>
            <a:r>
              <a:rPr lang="en-US" sz="2000" dirty="0" smtClean="0"/>
              <a:t> in program design.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A call to a program function leads to a control entering the called function.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When the called function executes its </a:t>
            </a:r>
            <a:r>
              <a:rPr lang="en-US" sz="2000" i="1" dirty="0" smtClean="0"/>
              <a:t>return</a:t>
            </a:r>
            <a:r>
              <a:rPr lang="en-US" sz="2000" dirty="0" smtClean="0"/>
              <a:t> </a:t>
            </a:r>
            <a:r>
              <a:rPr lang="en-US" sz="2000" i="1" dirty="0" smtClean="0"/>
              <a:t>statement</a:t>
            </a:r>
            <a:r>
              <a:rPr lang="en-US" sz="2000" dirty="0" smtClean="0"/>
              <a:t>, we say that control exits from the function.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b="1" dirty="0" smtClean="0"/>
              <a:t>program unit </a:t>
            </a:r>
            <a:r>
              <a:rPr lang="en-US" sz="2000" dirty="0" smtClean="0"/>
              <a:t>can be viewed as having a well-defined </a:t>
            </a:r>
            <a:r>
              <a:rPr lang="en-US" sz="2000" b="1" dirty="0" smtClean="0"/>
              <a:t>entry point </a:t>
            </a:r>
            <a:r>
              <a:rPr lang="en-US" sz="2000" dirty="0" smtClean="0"/>
              <a:t>and a well-defined </a:t>
            </a:r>
            <a:r>
              <a:rPr lang="en-US" sz="2000" b="1" dirty="0" smtClean="0"/>
              <a:t>exit point</a:t>
            </a:r>
            <a:r>
              <a:rPr lang="en-US" sz="2000" dirty="0" smtClean="0"/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FF"/>
                </a:solidFill>
              </a:rPr>
              <a:t>The execution of a sequence of instructions from the </a:t>
            </a:r>
            <a:r>
              <a:rPr lang="en-US" sz="2000" u="sng" dirty="0" smtClean="0">
                <a:solidFill>
                  <a:srgbClr val="0000FF"/>
                </a:solidFill>
              </a:rPr>
              <a:t>entry point </a:t>
            </a:r>
            <a:r>
              <a:rPr lang="en-US" sz="2000" dirty="0" smtClean="0">
                <a:solidFill>
                  <a:srgbClr val="0000FF"/>
                </a:solidFill>
              </a:rPr>
              <a:t>to the </a:t>
            </a:r>
            <a:r>
              <a:rPr lang="en-US" sz="2000" u="sng" dirty="0" smtClean="0">
                <a:solidFill>
                  <a:srgbClr val="0000FF"/>
                </a:solidFill>
              </a:rPr>
              <a:t>exit point</a:t>
            </a:r>
            <a:r>
              <a:rPr lang="en-US" sz="2000" dirty="0" smtClean="0">
                <a:solidFill>
                  <a:srgbClr val="0000FF"/>
                </a:solidFill>
              </a:rPr>
              <a:t> of a program unit is called a </a:t>
            </a:r>
            <a:r>
              <a:rPr lang="en-US" sz="2000" b="1" i="1" dirty="0" smtClean="0">
                <a:solidFill>
                  <a:srgbClr val="C00000"/>
                </a:solidFill>
              </a:rPr>
              <a:t>program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b="1" i="1" dirty="0" smtClean="0">
                <a:solidFill>
                  <a:srgbClr val="C00000"/>
                </a:solidFill>
              </a:rPr>
              <a:t>path</a:t>
            </a:r>
            <a:r>
              <a:rPr lang="en-US" sz="2000" b="1" i="1" dirty="0" smtClean="0"/>
              <a:t>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There can be a large, even infinite # of paths in a program unit. Each program path can be characterized by an </a:t>
            </a:r>
            <a:r>
              <a:rPr lang="en-US" sz="2000" b="1" dirty="0" smtClean="0"/>
              <a:t>input</a:t>
            </a:r>
            <a:r>
              <a:rPr lang="en-US" sz="2000" dirty="0" smtClean="0"/>
              <a:t> and an </a:t>
            </a:r>
            <a:r>
              <a:rPr lang="en-US" sz="2000" b="1" dirty="0" smtClean="0"/>
              <a:t>expected</a:t>
            </a:r>
            <a:r>
              <a:rPr lang="en-US" sz="2000" dirty="0" smtClean="0"/>
              <a:t> </a:t>
            </a:r>
            <a:r>
              <a:rPr lang="en-US" sz="2000" b="1" dirty="0" smtClean="0"/>
              <a:t>output</a:t>
            </a:r>
            <a:r>
              <a:rPr lang="en-US" sz="2000" dirty="0" smtClean="0"/>
              <a:t>. </a:t>
            </a:r>
          </a:p>
          <a:p>
            <a:pPr marL="274320" indent="-274320">
              <a:spcBef>
                <a:spcPts val="600"/>
              </a:spcBef>
            </a:pPr>
            <a:endParaRPr lang="en-US" sz="2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2551</Words>
  <Application>Microsoft Office PowerPoint</Application>
  <PresentationFormat>On-screen Show (4:3)</PresentationFormat>
  <Paragraphs>283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Spectrum</vt:lpstr>
      <vt:lpstr>Control Flow Testing</vt:lpstr>
      <vt:lpstr>Lecture Outline</vt:lpstr>
      <vt:lpstr>Objectives and Outcomes</vt:lpstr>
      <vt:lpstr>Static Analysis</vt:lpstr>
      <vt:lpstr>Control Flow Testing</vt:lpstr>
      <vt:lpstr>Control Flow Testing</vt:lpstr>
      <vt:lpstr>Basic Idea of Control Flow Testing </vt:lpstr>
      <vt:lpstr>Basic Idea of Control Flow Testing </vt:lpstr>
      <vt:lpstr>Basic Idea of Control Flow Testing </vt:lpstr>
      <vt:lpstr>Basic Idea of Control Flow Testing </vt:lpstr>
      <vt:lpstr>Basic Idea of Control Flow Testing </vt:lpstr>
      <vt:lpstr>Basic Idea of Control Flow Testing </vt:lpstr>
      <vt:lpstr>Control Flow Graphs</vt:lpstr>
      <vt:lpstr>Paths</vt:lpstr>
      <vt:lpstr>Paths</vt:lpstr>
      <vt:lpstr>Outline of Control Flow Testing</vt:lpstr>
      <vt:lpstr>Outline of Control Flow Testing</vt:lpstr>
      <vt:lpstr>Outline of Control Flow Testing</vt:lpstr>
      <vt:lpstr>Control Flow Graph Symbols</vt:lpstr>
      <vt:lpstr>Control Flow Graph</vt:lpstr>
      <vt:lpstr>Control Flow Graph</vt:lpstr>
      <vt:lpstr>Control Flow Graph</vt:lpstr>
      <vt:lpstr>Control Flow Graph</vt:lpstr>
      <vt:lpstr>Control Flow Graph</vt:lpstr>
      <vt:lpstr>Paths in a Control Flow Graph</vt:lpstr>
      <vt:lpstr>Path Selection Criteria</vt:lpstr>
      <vt:lpstr>Path Selection Criteria</vt:lpstr>
      <vt:lpstr>Path Selection Criteria</vt:lpstr>
      <vt:lpstr>[1] All-path coverage criterion</vt:lpstr>
      <vt:lpstr>[1] All-path coverage criterion</vt:lpstr>
      <vt:lpstr>[1] All-path coverage criterion</vt:lpstr>
      <vt:lpstr>[2] Statement coverage criterion</vt:lpstr>
      <vt:lpstr>[2] Statement coverage criterion</vt:lpstr>
      <vt:lpstr>[3] Branch coverage criterion</vt:lpstr>
      <vt:lpstr>[3] Branch coverage criterion</vt:lpstr>
      <vt:lpstr>[4] Predicate coverage criterion</vt:lpstr>
      <vt:lpstr>Which Paths to Pick?</vt:lpstr>
      <vt:lpstr>Containing Infeasible Paths</vt:lpstr>
      <vt:lpstr>Effectiveness of Control-flow Testing</vt:lpstr>
      <vt:lpstr>Limitations of Control-flow Testing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software quality assurance</dc:title>
  <dc:creator>M. Mahmudul Hasan</dc:creator>
  <cp:lastModifiedBy>Teacher</cp:lastModifiedBy>
  <cp:revision>134</cp:revision>
  <dcterms:created xsi:type="dcterms:W3CDTF">2020-04-21T14:08:46Z</dcterms:created>
  <dcterms:modified xsi:type="dcterms:W3CDTF">2020-08-30T14:05:02Z</dcterms:modified>
</cp:coreProperties>
</file>