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66" r:id="rId5"/>
    <p:sldId id="283"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300" r:id="rId21"/>
    <p:sldId id="299" r:id="rId22"/>
    <p:sldId id="301" r:id="rId23"/>
    <p:sldId id="264"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p:scale>
          <a:sx n="80" d="100"/>
          <a:sy n="80" d="100"/>
        </p:scale>
        <p:origin x="-111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9/6/2020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9/6/2020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r>
              <a:rPr lang="en-US" sz="3600" b="1" dirty="0">
                <a:latin typeface="+mn-lt"/>
              </a:rPr>
              <a:t>Data Flow Testing</a:t>
            </a: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80610260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16</a:t>
                      </a:r>
                      <a:endParaRPr lang="en-US" dirty="0"/>
                    </a:p>
                  </a:txBody>
                  <a:tcPr/>
                </a:tc>
                <a:tc>
                  <a:txBody>
                    <a:bodyPr/>
                    <a:lstStyle/>
                    <a:p>
                      <a:r>
                        <a:rPr lang="en-US" dirty="0"/>
                        <a:t>Week No:</a:t>
                      </a:r>
                    </a:p>
                  </a:txBody>
                  <a:tcPr/>
                </a:tc>
                <a:tc>
                  <a:txBody>
                    <a:bodyPr/>
                    <a:lstStyle/>
                    <a:p>
                      <a:r>
                        <a:rPr lang="en-US" dirty="0" smtClean="0"/>
                        <a:t>9</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302591" y="2252802"/>
            <a:ext cx="8497028" cy="3200876"/>
          </a:xfrm>
          <a:prstGeom prst="rect">
            <a:avLst/>
          </a:prstGeom>
        </p:spPr>
        <p:txBody>
          <a:bodyPr wrap="square">
            <a:spAutoFit/>
          </a:bodyPr>
          <a:lstStyle/>
          <a:p>
            <a:pPr marL="274320" indent="-274320">
              <a:spcBef>
                <a:spcPts val="600"/>
              </a:spcBef>
              <a:buFont typeface="Wingdings" pitchFamily="2" charset="2"/>
              <a:buChar char="§"/>
            </a:pPr>
            <a:r>
              <a:rPr lang="en-US" sz="2600" u="sng" dirty="0" smtClean="0">
                <a:solidFill>
                  <a:srgbClr val="FF0000"/>
                </a:solidFill>
              </a:rPr>
              <a:t>Anomaly:</a:t>
            </a:r>
            <a:r>
              <a:rPr lang="en-US" sz="2600" dirty="0" smtClean="0">
                <a:solidFill>
                  <a:srgbClr val="FF0000"/>
                </a:solidFill>
              </a:rPr>
              <a:t> </a:t>
            </a:r>
            <a:r>
              <a:rPr lang="en-US" sz="2600" dirty="0" smtClean="0"/>
              <a:t>An anomaly is a deviant or abnormal way of doing something.</a:t>
            </a:r>
          </a:p>
          <a:p>
            <a:pPr marL="274320" indent="-274320">
              <a:spcBef>
                <a:spcPts val="600"/>
              </a:spcBef>
              <a:buFont typeface="Arial" pitchFamily="34" charset="0"/>
              <a:buChar char="•"/>
            </a:pPr>
            <a:r>
              <a:rPr lang="en-US" sz="2600" dirty="0" smtClean="0"/>
              <a:t> </a:t>
            </a:r>
            <a:r>
              <a:rPr lang="en-US" sz="2600" i="1" dirty="0" smtClean="0">
                <a:solidFill>
                  <a:srgbClr val="FF0000"/>
                </a:solidFill>
              </a:rPr>
              <a:t>Data-flow anomalies </a:t>
            </a:r>
            <a:r>
              <a:rPr lang="en-US" sz="2600" dirty="0" smtClean="0"/>
              <a:t>represent the patterns of data usage which may lead to an incorrect execution of the code. </a:t>
            </a:r>
          </a:p>
          <a:p>
            <a:pPr marL="274320" indent="-274320">
              <a:spcBef>
                <a:spcPts val="600"/>
              </a:spcBef>
              <a:buFont typeface="Arial" pitchFamily="34" charset="0"/>
              <a:buChar char="•"/>
            </a:pPr>
            <a:r>
              <a:rPr lang="en-US" sz="2600" u="sng" dirty="0" smtClean="0">
                <a:solidFill>
                  <a:srgbClr val="0000FF"/>
                </a:solidFill>
              </a:rPr>
              <a:t>Example 1</a:t>
            </a:r>
            <a:r>
              <a:rPr lang="en-US" sz="2600" dirty="0" smtClean="0">
                <a:solidFill>
                  <a:srgbClr val="0000FF"/>
                </a:solidFill>
              </a:rPr>
              <a:t>: The second definition of </a:t>
            </a:r>
            <a:r>
              <a:rPr lang="en-US" sz="2600" i="1" dirty="0" smtClean="0">
                <a:solidFill>
                  <a:srgbClr val="0000FF"/>
                </a:solidFill>
              </a:rPr>
              <a:t>x</a:t>
            </a:r>
            <a:r>
              <a:rPr lang="en-US" sz="2600" dirty="0" smtClean="0">
                <a:solidFill>
                  <a:srgbClr val="0000FF"/>
                </a:solidFill>
              </a:rPr>
              <a:t> overrides the first.</a:t>
            </a:r>
            <a:endParaRPr lang="en-US" sz="2600" dirty="0" smtClean="0">
              <a:latin typeface="Arial Unicode MS" pitchFamily="34" charset="-128"/>
            </a:endParaRPr>
          </a:p>
          <a:p>
            <a:pPr marL="731520" lvl="3" indent="-274320">
              <a:spcBef>
                <a:spcPts val="600"/>
              </a:spcBef>
            </a:pPr>
            <a:r>
              <a:rPr lang="en-US" sz="2600" i="1" dirty="0" smtClean="0">
                <a:latin typeface="Arial Unicode MS" pitchFamily="34" charset="-128"/>
              </a:rPr>
              <a:t>x</a:t>
            </a:r>
            <a:r>
              <a:rPr lang="en-US" sz="2600" dirty="0" smtClean="0">
                <a:latin typeface="Arial Unicode MS" pitchFamily="34" charset="-128"/>
              </a:rPr>
              <a:t> = f1(y);</a:t>
            </a:r>
          </a:p>
          <a:p>
            <a:pPr marL="731520" lvl="3" indent="-274320">
              <a:spcBef>
                <a:spcPts val="600"/>
              </a:spcBef>
            </a:pPr>
            <a:r>
              <a:rPr lang="en-US" sz="2600" i="1" dirty="0" smtClean="0">
                <a:latin typeface="Arial Unicode MS" pitchFamily="34" charset="-128"/>
              </a:rPr>
              <a:t>x</a:t>
            </a:r>
            <a:r>
              <a:rPr lang="en-US" sz="2600" dirty="0" smtClean="0">
                <a:latin typeface="Arial Unicode MS" pitchFamily="34" charset="-128"/>
              </a:rPr>
              <a:t> = f2(</a:t>
            </a:r>
            <a:r>
              <a:rPr lang="en-US" sz="2600" i="1" dirty="0" smtClean="0">
                <a:latin typeface="Arial Unicode MS" pitchFamily="34" charset="-128"/>
              </a:rPr>
              <a:t>z </a:t>
            </a:r>
            <a:r>
              <a:rPr lang="en-US" sz="2600" dirty="0" smtClean="0">
                <a:latin typeface="Arial Unicode MS" pitchFamily="34" charset="-128"/>
              </a:rPr>
              <a:t>); </a:t>
            </a:r>
            <a:endParaRPr lang="en-US" sz="2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266966" y="2156088"/>
            <a:ext cx="8544529" cy="3339376"/>
          </a:xfrm>
          <a:prstGeom prst="rect">
            <a:avLst/>
          </a:prstGeom>
        </p:spPr>
        <p:txBody>
          <a:bodyPr wrap="square">
            <a:spAutoFit/>
          </a:bodyPr>
          <a:lstStyle/>
          <a:p>
            <a:pPr marL="274320" indent="-274320">
              <a:spcBef>
                <a:spcPts val="600"/>
              </a:spcBef>
              <a:buFont typeface="Wingdings" pitchFamily="2" charset="2"/>
              <a:buChar char="§"/>
            </a:pPr>
            <a:r>
              <a:rPr lang="en-US" sz="2800" i="1" u="sng" dirty="0" smtClean="0">
                <a:solidFill>
                  <a:srgbClr val="FF0000"/>
                </a:solidFill>
                <a:cs typeface="Times New Roman" pitchFamily="18" charset="0"/>
              </a:rPr>
              <a:t>Examples</a:t>
            </a:r>
            <a:r>
              <a:rPr lang="en-US" sz="2800" dirty="0" smtClean="0">
                <a:solidFill>
                  <a:srgbClr val="FF0000"/>
                </a:solidFill>
                <a:cs typeface="Times New Roman" pitchFamily="18" charset="0"/>
              </a:rPr>
              <a:t> of </a:t>
            </a:r>
            <a:r>
              <a:rPr lang="en-US" sz="2800" u="sng" dirty="0" smtClean="0">
                <a:solidFill>
                  <a:srgbClr val="FF0000"/>
                </a:solidFill>
                <a:cs typeface="Times New Roman" pitchFamily="18" charset="0"/>
              </a:rPr>
              <a:t>data flow anomaly</a:t>
            </a:r>
            <a:r>
              <a:rPr lang="en-US" sz="2800" dirty="0" smtClean="0">
                <a:solidFill>
                  <a:srgbClr val="FF0000"/>
                </a:solidFill>
                <a:cs typeface="Times New Roman" pitchFamily="18" charset="0"/>
              </a:rPr>
              <a:t>:</a:t>
            </a:r>
          </a:p>
          <a:p>
            <a:pPr marL="731520" lvl="2" indent="-274320">
              <a:spcBef>
                <a:spcPts val="600"/>
              </a:spcBef>
            </a:pPr>
            <a:r>
              <a:rPr lang="en-US" sz="2800" b="1" dirty="0" smtClean="0">
                <a:cs typeface="Times New Roman" pitchFamily="18" charset="0"/>
                <a:sym typeface="Symbol"/>
              </a:rPr>
              <a:t></a:t>
            </a:r>
            <a:r>
              <a:rPr lang="en-US" sz="2800" dirty="0" smtClean="0">
                <a:cs typeface="Times New Roman" pitchFamily="18" charset="0"/>
                <a:sym typeface="Symbol"/>
              </a:rPr>
              <a:t> </a:t>
            </a:r>
            <a:r>
              <a:rPr lang="en-US" sz="2800" dirty="0" smtClean="0">
                <a:cs typeface="Times New Roman" pitchFamily="18" charset="0"/>
              </a:rPr>
              <a:t>It is an abnormal situation to successively assign two values to a variable without using the first value.</a:t>
            </a:r>
          </a:p>
          <a:p>
            <a:pPr marL="731520" lvl="2" indent="-274320">
              <a:spcBef>
                <a:spcPts val="600"/>
              </a:spcBef>
            </a:pPr>
            <a:r>
              <a:rPr lang="en-US" sz="2800" b="1" dirty="0" smtClean="0">
                <a:cs typeface="Times New Roman" pitchFamily="18" charset="0"/>
                <a:sym typeface="Symbol"/>
              </a:rPr>
              <a:t> </a:t>
            </a:r>
            <a:r>
              <a:rPr lang="en-US" sz="2800" dirty="0" smtClean="0">
                <a:cs typeface="Times New Roman" pitchFamily="18" charset="0"/>
              </a:rPr>
              <a:t>It is abnormal to use a value of a variable before assigning a value to the variable.</a:t>
            </a:r>
          </a:p>
          <a:p>
            <a:pPr marL="731520" lvl="2" indent="-274320">
              <a:spcBef>
                <a:spcPts val="600"/>
              </a:spcBef>
            </a:pPr>
            <a:r>
              <a:rPr lang="en-US" sz="2800" b="1" dirty="0" smtClean="0">
                <a:cs typeface="Times New Roman" pitchFamily="18" charset="0"/>
                <a:sym typeface="Symbol"/>
              </a:rPr>
              <a:t> </a:t>
            </a:r>
            <a:r>
              <a:rPr lang="en-US" sz="2800" dirty="0" smtClean="0">
                <a:cs typeface="Times New Roman" pitchFamily="18" charset="0"/>
              </a:rPr>
              <a:t>Another abnormal situation is to generate a data value and never use it.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266966" y="2320898"/>
            <a:ext cx="8508903" cy="2246769"/>
          </a:xfrm>
          <a:prstGeom prst="rect">
            <a:avLst/>
          </a:prstGeom>
        </p:spPr>
        <p:txBody>
          <a:bodyPr wrap="square">
            <a:spAutoFit/>
          </a:bodyPr>
          <a:lstStyle/>
          <a:p>
            <a:pPr marL="457200" indent="-273050">
              <a:buFont typeface="Wingdings" pitchFamily="2" charset="2"/>
              <a:buChar char="§"/>
            </a:pPr>
            <a:r>
              <a:rPr lang="en-US" sz="2800" dirty="0" smtClean="0">
                <a:solidFill>
                  <a:srgbClr val="FF0000"/>
                </a:solidFill>
                <a:cs typeface="Times New Roman" pitchFamily="18" charset="0"/>
              </a:rPr>
              <a:t>Three types of abnormal situations  concerning the generation and use of data values:</a:t>
            </a:r>
          </a:p>
          <a:p>
            <a:pPr lvl="2"/>
            <a:r>
              <a:rPr lang="en-US" sz="2800" u="sng" dirty="0" smtClean="0">
                <a:solidFill>
                  <a:srgbClr val="0000FF"/>
                </a:solidFill>
                <a:cs typeface="Times New Roman" pitchFamily="18" charset="0"/>
              </a:rPr>
              <a:t>Type 1</a:t>
            </a:r>
            <a:r>
              <a:rPr lang="en-US" sz="2800" dirty="0" smtClean="0">
                <a:solidFill>
                  <a:srgbClr val="0000FF"/>
                </a:solidFill>
                <a:cs typeface="Times New Roman" pitchFamily="18" charset="0"/>
              </a:rPr>
              <a:t>: Defined and then defined again </a:t>
            </a:r>
          </a:p>
          <a:p>
            <a:pPr lvl="2"/>
            <a:r>
              <a:rPr lang="en-US" sz="2800" u="sng" dirty="0" smtClean="0">
                <a:solidFill>
                  <a:srgbClr val="0000FF"/>
                </a:solidFill>
                <a:cs typeface="Times New Roman" pitchFamily="18" charset="0"/>
              </a:rPr>
              <a:t>Type 2</a:t>
            </a:r>
            <a:r>
              <a:rPr lang="en-US" sz="2800" dirty="0" smtClean="0">
                <a:solidFill>
                  <a:srgbClr val="0000FF"/>
                </a:solidFill>
                <a:cs typeface="Times New Roman" pitchFamily="18" charset="0"/>
              </a:rPr>
              <a:t>: Undefined but referenced</a:t>
            </a:r>
          </a:p>
          <a:p>
            <a:pPr lvl="2"/>
            <a:r>
              <a:rPr lang="en-US" sz="2800" u="sng" dirty="0" smtClean="0">
                <a:solidFill>
                  <a:srgbClr val="0000FF"/>
                </a:solidFill>
                <a:cs typeface="Times New Roman" pitchFamily="18" charset="0"/>
              </a:rPr>
              <a:t>Type 3</a:t>
            </a:r>
            <a:r>
              <a:rPr lang="en-US" sz="2800" dirty="0" smtClean="0">
                <a:solidFill>
                  <a:srgbClr val="0000FF"/>
                </a:solidFill>
                <a:cs typeface="Times New Roman" pitchFamily="18" charset="0"/>
              </a:rPr>
              <a:t>: Defined but not referenced  </a:t>
            </a: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225631" y="2131638"/>
            <a:ext cx="8668987" cy="3877985"/>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Type 1</a:t>
            </a:r>
            <a:r>
              <a:rPr lang="en-US" sz="2400" dirty="0" smtClean="0">
                <a:solidFill>
                  <a:srgbClr val="FF0000"/>
                </a:solidFill>
              </a:rPr>
              <a:t>: Defined and then defined again </a:t>
            </a:r>
            <a:r>
              <a:rPr lang="en-US" sz="2400" dirty="0" smtClean="0"/>
              <a:t>(</a:t>
            </a:r>
            <a:r>
              <a:rPr lang="en-US" sz="2400" i="1" dirty="0" smtClean="0"/>
              <a:t>Example</a:t>
            </a:r>
            <a:r>
              <a:rPr lang="en-US" sz="2400" dirty="0" smtClean="0"/>
              <a:t> </a:t>
            </a:r>
            <a:r>
              <a:rPr lang="en-US" sz="2400" i="1" dirty="0" smtClean="0"/>
              <a:t>1</a:t>
            </a:r>
            <a:r>
              <a:rPr lang="en-US" sz="2400" dirty="0" smtClean="0"/>
              <a:t>)</a:t>
            </a:r>
          </a:p>
          <a:p>
            <a:pPr marL="731520" lvl="2" indent="-274320">
              <a:spcBef>
                <a:spcPts val="600"/>
              </a:spcBef>
            </a:pPr>
            <a:r>
              <a:rPr lang="en-US" sz="2400" dirty="0" smtClean="0">
                <a:solidFill>
                  <a:srgbClr val="0000FF"/>
                </a:solidFill>
                <a:sym typeface="Symbol"/>
              </a:rPr>
              <a:t> </a:t>
            </a:r>
            <a:r>
              <a:rPr lang="en-US" sz="2400" dirty="0" smtClean="0">
                <a:solidFill>
                  <a:srgbClr val="0000FF"/>
                </a:solidFill>
              </a:rPr>
              <a:t>Four interpretations of  Example 1</a:t>
            </a:r>
          </a:p>
          <a:p>
            <a:pPr marL="731520" lvl="2" indent="-274320">
              <a:spcBef>
                <a:spcPts val="600"/>
              </a:spcBef>
              <a:buFont typeface="Arial" pitchFamily="34" charset="0"/>
              <a:buChar char="•"/>
            </a:pPr>
            <a:r>
              <a:rPr lang="en-US" sz="2400" dirty="0" smtClean="0"/>
              <a:t>The first statement is redundant.</a:t>
            </a:r>
          </a:p>
          <a:p>
            <a:pPr marL="731520" lvl="2" indent="-274320">
              <a:spcBef>
                <a:spcPts val="600"/>
              </a:spcBef>
              <a:buFont typeface="Arial" pitchFamily="34" charset="0"/>
              <a:buChar char="•"/>
            </a:pPr>
            <a:r>
              <a:rPr lang="en-US" sz="2400" dirty="0" smtClean="0"/>
              <a:t>The first statement has a fault -- the intended one might be: w = f1(y).</a:t>
            </a:r>
          </a:p>
          <a:p>
            <a:pPr marL="731520" lvl="2" indent="-274320">
              <a:spcBef>
                <a:spcPts val="600"/>
              </a:spcBef>
              <a:buFont typeface="Arial" pitchFamily="34" charset="0"/>
              <a:buChar char="•"/>
            </a:pPr>
            <a:r>
              <a:rPr lang="en-US" sz="2400" dirty="0" smtClean="0"/>
              <a:t>The second statement has a fault – the intended one might be: v = f2(z).</a:t>
            </a:r>
          </a:p>
          <a:p>
            <a:pPr marL="731520" lvl="2" indent="-274320">
              <a:spcBef>
                <a:spcPts val="600"/>
              </a:spcBef>
              <a:buFont typeface="Arial" pitchFamily="34" charset="0"/>
              <a:buChar char="•"/>
            </a:pPr>
            <a:r>
              <a:rPr lang="en-US" sz="2400" dirty="0" smtClean="0"/>
              <a:t>There is a missing statement in between the two: v = f3(x).</a:t>
            </a:r>
          </a:p>
          <a:p>
            <a:pPr marL="274320" lvl="1" indent="-274320">
              <a:spcBef>
                <a:spcPts val="600"/>
              </a:spcBef>
              <a:buFont typeface="Arial" pitchFamily="34" charset="0"/>
              <a:buChar char="•"/>
            </a:pPr>
            <a:r>
              <a:rPr lang="en-US" sz="2400" i="1" dirty="0" smtClean="0">
                <a:solidFill>
                  <a:srgbClr val="FF0000"/>
                </a:solidFill>
              </a:rPr>
              <a:t>Note</a:t>
            </a:r>
            <a:r>
              <a:rPr lang="en-US" sz="2400" dirty="0" smtClean="0">
                <a:solidFill>
                  <a:srgbClr val="FF0000"/>
                </a:solidFill>
              </a:rPr>
              <a:t>: </a:t>
            </a:r>
            <a:r>
              <a:rPr lang="en-US" sz="2400" dirty="0" smtClean="0">
                <a:solidFill>
                  <a:srgbClr val="0000FF"/>
                </a:solidFill>
              </a:rPr>
              <a:t>It is for the programmer to make the desired interpretation. </a:t>
            </a:r>
            <a:endParaRPr lang="en-US"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302591" y="2061595"/>
            <a:ext cx="8508903" cy="4062651"/>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cs typeface="Times New Roman" pitchFamily="18" charset="0"/>
              </a:rPr>
              <a:t>Type 2</a:t>
            </a:r>
            <a:r>
              <a:rPr lang="en-US" sz="2400" dirty="0" smtClean="0">
                <a:solidFill>
                  <a:srgbClr val="FF0000"/>
                </a:solidFill>
                <a:cs typeface="Times New Roman" pitchFamily="18" charset="0"/>
              </a:rPr>
              <a:t>: Undefined but referenced : </a:t>
            </a:r>
          </a:p>
          <a:p>
            <a:pPr marL="274320" indent="-274320">
              <a:spcBef>
                <a:spcPts val="600"/>
              </a:spcBef>
            </a:pPr>
            <a:r>
              <a:rPr lang="en-US" sz="2400" dirty="0" smtClean="0">
                <a:solidFill>
                  <a:srgbClr val="C00000"/>
                </a:solidFill>
                <a:cs typeface="Times New Roman" pitchFamily="18" charset="0"/>
              </a:rPr>
              <a:t>	</a:t>
            </a:r>
            <a:r>
              <a:rPr lang="en-US" sz="2400" dirty="0" smtClean="0">
                <a:cs typeface="Times New Roman" pitchFamily="18" charset="0"/>
              </a:rPr>
              <a:t>A second form of data flow anomaly is to </a:t>
            </a:r>
            <a:r>
              <a:rPr lang="en-US" sz="2400" i="1" dirty="0" smtClean="0">
                <a:solidFill>
                  <a:srgbClr val="0000FF"/>
                </a:solidFill>
                <a:cs typeface="Times New Roman" pitchFamily="18" charset="0"/>
              </a:rPr>
              <a:t>use an undefined variable in a computation, </a:t>
            </a:r>
          </a:p>
          <a:p>
            <a:pPr marL="274320" indent="-274320">
              <a:spcBef>
                <a:spcPts val="600"/>
              </a:spcBef>
              <a:buFont typeface="Arial" pitchFamily="34" charset="0"/>
              <a:buChar char="•"/>
            </a:pPr>
            <a:r>
              <a:rPr lang="en-US" sz="2400" b="1" u="sng" dirty="0" smtClean="0">
                <a:cs typeface="Times New Roman" pitchFamily="18" charset="0"/>
              </a:rPr>
              <a:t>For example</a:t>
            </a:r>
            <a:r>
              <a:rPr lang="en-US" sz="2400" dirty="0" smtClean="0">
                <a:cs typeface="Times New Roman" pitchFamily="18" charset="0"/>
              </a:rPr>
              <a:t>: x = x – y – w;   /* </a:t>
            </a:r>
            <a:r>
              <a:rPr lang="en-US" sz="2400" i="1" dirty="0" smtClean="0">
                <a:solidFill>
                  <a:srgbClr val="FF0000"/>
                </a:solidFill>
                <a:cs typeface="Times New Roman" pitchFamily="18" charset="0"/>
              </a:rPr>
              <a:t>w</a:t>
            </a:r>
            <a:r>
              <a:rPr lang="en-US" sz="2400" dirty="0" smtClean="0">
                <a:solidFill>
                  <a:srgbClr val="FF0000"/>
                </a:solidFill>
                <a:cs typeface="Times New Roman" pitchFamily="18" charset="0"/>
              </a:rPr>
              <a:t> has not been initialized  by the programmer.</a:t>
            </a:r>
            <a:r>
              <a:rPr lang="en-US" sz="2400" dirty="0" smtClean="0">
                <a:cs typeface="Times New Roman" pitchFamily="18" charset="0"/>
              </a:rPr>
              <a:t> */</a:t>
            </a:r>
          </a:p>
          <a:p>
            <a:pPr marL="731520" lvl="2" indent="-274320">
              <a:spcBef>
                <a:spcPts val="600"/>
              </a:spcBef>
              <a:buFont typeface="Arial" pitchFamily="34" charset="0"/>
              <a:buChar char="•"/>
            </a:pPr>
            <a:r>
              <a:rPr lang="en-US" sz="2000" dirty="0" smtClean="0">
                <a:solidFill>
                  <a:srgbClr val="0000FF"/>
                </a:solidFill>
                <a:cs typeface="Times New Roman" pitchFamily="18" charset="0"/>
              </a:rPr>
              <a:t>Two interpretations:</a:t>
            </a:r>
          </a:p>
          <a:p>
            <a:pPr marL="1188720" lvl="4" indent="-274320">
              <a:spcBef>
                <a:spcPts val="600"/>
              </a:spcBef>
            </a:pPr>
            <a:r>
              <a:rPr lang="en-US" sz="2000" b="1" dirty="0" smtClean="0">
                <a:cs typeface="Times New Roman" pitchFamily="18" charset="0"/>
                <a:sym typeface="Symbol"/>
              </a:rPr>
              <a:t></a:t>
            </a:r>
            <a:r>
              <a:rPr lang="en-US" sz="2000" dirty="0" smtClean="0">
                <a:cs typeface="Times New Roman" pitchFamily="18" charset="0"/>
                <a:sym typeface="Symbol"/>
              </a:rPr>
              <a:t> </a:t>
            </a:r>
            <a:r>
              <a:rPr lang="en-US" sz="2000" dirty="0" smtClean="0">
                <a:cs typeface="Times New Roman" pitchFamily="18" charset="0"/>
              </a:rPr>
              <a:t>The programmer made a mistake in using w.</a:t>
            </a:r>
          </a:p>
          <a:p>
            <a:pPr marL="1188720" lvl="4" indent="-274320">
              <a:spcBef>
                <a:spcPts val="600"/>
              </a:spcBef>
            </a:pPr>
            <a:r>
              <a:rPr lang="en-US" sz="2000" b="1" dirty="0" smtClean="0">
                <a:cs typeface="Times New Roman" pitchFamily="18" charset="0"/>
                <a:sym typeface="Symbol"/>
              </a:rPr>
              <a:t> </a:t>
            </a:r>
            <a:r>
              <a:rPr lang="en-US" sz="2000" dirty="0" smtClean="0">
                <a:cs typeface="Times New Roman" pitchFamily="18" charset="0"/>
              </a:rPr>
              <a:t>The programmer wants to use the compiler assigned value of w.</a:t>
            </a:r>
          </a:p>
          <a:p>
            <a:pPr marL="731520" lvl="2" indent="-274320">
              <a:spcBef>
                <a:spcPts val="600"/>
              </a:spcBef>
              <a:buFont typeface="Arial" pitchFamily="34" charset="0"/>
              <a:buChar char="•"/>
            </a:pPr>
            <a:r>
              <a:rPr lang="en-US" sz="2000" dirty="0" smtClean="0">
                <a:cs typeface="Times New Roman" pitchFamily="18" charset="0"/>
              </a:rPr>
              <a:t>One must eliminate the anomaly either by initializing w, or replacing w with the intended variable.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 </a:t>
            </a:r>
            <a:endParaRPr lang="en-US" dirty="0">
              <a:latin typeface="+mn-lt"/>
            </a:endParaRPr>
          </a:p>
        </p:txBody>
      </p:sp>
      <p:sp>
        <p:nvSpPr>
          <p:cNvPr id="4" name="Rectangle 3"/>
          <p:cNvSpPr/>
          <p:nvPr/>
        </p:nvSpPr>
        <p:spPr>
          <a:xfrm>
            <a:off x="290716" y="2169677"/>
            <a:ext cx="8532654" cy="2908489"/>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cs typeface="Times New Roman" pitchFamily="18" charset="0"/>
              </a:rPr>
              <a:t>Type 3</a:t>
            </a:r>
            <a:r>
              <a:rPr lang="en-US" sz="2400" dirty="0" smtClean="0">
                <a:solidFill>
                  <a:srgbClr val="FF0000"/>
                </a:solidFill>
                <a:cs typeface="Times New Roman" pitchFamily="18" charset="0"/>
              </a:rPr>
              <a:t>: Defined but not referenced</a:t>
            </a:r>
          </a:p>
          <a:p>
            <a:pPr marL="274320" indent="-274320">
              <a:spcBef>
                <a:spcPts val="600"/>
              </a:spcBef>
            </a:pPr>
            <a:r>
              <a:rPr lang="en-US" sz="2400" dirty="0" smtClean="0">
                <a:solidFill>
                  <a:srgbClr val="C00000"/>
                </a:solidFill>
                <a:cs typeface="Times New Roman" pitchFamily="18" charset="0"/>
              </a:rPr>
              <a:t>	</a:t>
            </a:r>
            <a:r>
              <a:rPr lang="en-US" sz="2400" dirty="0" smtClean="0">
                <a:cs typeface="Times New Roman" pitchFamily="18" charset="0"/>
              </a:rPr>
              <a:t>A third kind of data flow anomaly is to define a variable and then to </a:t>
            </a:r>
            <a:r>
              <a:rPr lang="en-US" sz="2400" dirty="0" err="1" smtClean="0">
                <a:cs typeface="Times New Roman" pitchFamily="18" charset="0"/>
              </a:rPr>
              <a:t>undefine</a:t>
            </a:r>
            <a:r>
              <a:rPr lang="en-US" sz="2400" dirty="0" smtClean="0">
                <a:cs typeface="Times New Roman" pitchFamily="18" charset="0"/>
              </a:rPr>
              <a:t> it without using it in any subsequent computation.</a:t>
            </a:r>
          </a:p>
          <a:p>
            <a:pPr marL="731520" lvl="2" indent="-274320">
              <a:spcBef>
                <a:spcPts val="600"/>
              </a:spcBef>
            </a:pPr>
            <a:r>
              <a:rPr lang="en-US" sz="2400" dirty="0" smtClean="0">
                <a:solidFill>
                  <a:srgbClr val="0000FF"/>
                </a:solidFill>
                <a:cs typeface="Times New Roman" pitchFamily="18" charset="0"/>
                <a:sym typeface="Symbol"/>
              </a:rPr>
              <a:t> </a:t>
            </a:r>
            <a:r>
              <a:rPr lang="en-US" sz="2400" dirty="0" smtClean="0">
                <a:solidFill>
                  <a:srgbClr val="0000FF"/>
                </a:solidFill>
                <a:cs typeface="Times New Roman" pitchFamily="18" charset="0"/>
              </a:rPr>
              <a:t>For Example</a:t>
            </a:r>
            <a:r>
              <a:rPr lang="en-US" sz="2400" dirty="0" smtClean="0">
                <a:cs typeface="Times New Roman" pitchFamily="18" charset="0"/>
              </a:rPr>
              <a:t>: Consider  the statement  </a:t>
            </a:r>
            <a:r>
              <a:rPr lang="en-US" sz="2400" i="1" dirty="0" smtClean="0">
                <a:cs typeface="Times New Roman" pitchFamily="18" charset="0"/>
              </a:rPr>
              <a:t>x</a:t>
            </a:r>
            <a:r>
              <a:rPr lang="en-US" sz="2400" dirty="0" smtClean="0">
                <a:cs typeface="Times New Roman" pitchFamily="18" charset="0"/>
              </a:rPr>
              <a:t> = f(</a:t>
            </a:r>
            <a:r>
              <a:rPr lang="en-US" sz="2400" i="1" dirty="0" smtClean="0">
                <a:cs typeface="Times New Roman" pitchFamily="18" charset="0"/>
              </a:rPr>
              <a:t>x</a:t>
            </a:r>
            <a:r>
              <a:rPr lang="en-US" sz="2400" dirty="0" smtClean="0">
                <a:cs typeface="Times New Roman" pitchFamily="18" charset="0"/>
              </a:rPr>
              <a:t>, </a:t>
            </a:r>
            <a:r>
              <a:rPr lang="en-US" sz="2400" i="1" dirty="0" smtClean="0">
                <a:cs typeface="Times New Roman" pitchFamily="18" charset="0"/>
              </a:rPr>
              <a:t>y</a:t>
            </a:r>
            <a:r>
              <a:rPr lang="en-US" sz="2400" dirty="0" smtClean="0">
                <a:cs typeface="Times New Roman" pitchFamily="18" charset="0"/>
              </a:rPr>
              <a:t>) in which a new value is assigned to the variable </a:t>
            </a:r>
            <a:r>
              <a:rPr lang="en-US" sz="2400" i="1" dirty="0" smtClean="0">
                <a:cs typeface="Times New Roman" pitchFamily="18" charset="0"/>
              </a:rPr>
              <a:t>x</a:t>
            </a:r>
            <a:r>
              <a:rPr lang="en-US" sz="2400" dirty="0" smtClean="0">
                <a:cs typeface="Times New Roman" pitchFamily="18" charset="0"/>
              </a:rPr>
              <a:t>.</a:t>
            </a:r>
          </a:p>
          <a:p>
            <a:pPr marL="731520" lvl="2" indent="-274320">
              <a:spcBef>
                <a:spcPts val="600"/>
              </a:spcBef>
            </a:pPr>
            <a:r>
              <a:rPr lang="en-US" sz="2400" dirty="0" smtClean="0">
                <a:cs typeface="Times New Roman" pitchFamily="18" charset="0"/>
                <a:sym typeface="Symbol"/>
              </a:rPr>
              <a:t> </a:t>
            </a:r>
            <a:r>
              <a:rPr lang="en-US" sz="2400" dirty="0" smtClean="0">
                <a:cs typeface="Times New Roman" pitchFamily="18" charset="0"/>
              </a:rPr>
              <a:t>If the value of </a:t>
            </a:r>
            <a:r>
              <a:rPr lang="en-US" sz="2400" i="1" dirty="0" smtClean="0">
                <a:cs typeface="Times New Roman" pitchFamily="18" charset="0"/>
              </a:rPr>
              <a:t>x</a:t>
            </a:r>
            <a:r>
              <a:rPr lang="en-US" sz="2400" dirty="0" smtClean="0">
                <a:cs typeface="Times New Roman" pitchFamily="18" charset="0"/>
              </a:rPr>
              <a:t> is not used in any subsequent computation, then we have a Type 3 anomaly.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278841" y="2199968"/>
            <a:ext cx="8520778" cy="3724096"/>
          </a:xfrm>
          <a:prstGeom prst="rect">
            <a:avLst/>
          </a:prstGeom>
        </p:spPr>
        <p:txBody>
          <a:bodyPr wrap="square">
            <a:spAutoFit/>
          </a:bodyPr>
          <a:lstStyle/>
          <a:p>
            <a:pPr marL="274320" indent="-274320">
              <a:spcBef>
                <a:spcPts val="600"/>
              </a:spcBef>
              <a:buFont typeface="Arial" pitchFamily="34" charset="0"/>
              <a:buChar char="•"/>
            </a:pPr>
            <a:r>
              <a:rPr lang="en-US" sz="2800" dirty="0" smtClean="0"/>
              <a:t>The concept of a </a:t>
            </a:r>
            <a:r>
              <a:rPr lang="en-US" sz="2800" dirty="0" smtClean="0">
                <a:solidFill>
                  <a:srgbClr val="0000FF"/>
                </a:solidFill>
              </a:rPr>
              <a:t>state-transition diagram </a:t>
            </a:r>
            <a:r>
              <a:rPr lang="en-US" sz="2800" dirty="0" smtClean="0"/>
              <a:t>is used to model a </a:t>
            </a:r>
            <a:r>
              <a:rPr lang="en-US" sz="2800" b="1" dirty="0" smtClean="0"/>
              <a:t>program</a:t>
            </a:r>
            <a:r>
              <a:rPr lang="en-US" sz="2800" dirty="0" smtClean="0"/>
              <a:t> </a:t>
            </a:r>
            <a:r>
              <a:rPr lang="en-US" sz="2800" b="1" dirty="0" smtClean="0"/>
              <a:t>variable</a:t>
            </a:r>
            <a:r>
              <a:rPr lang="en-US" sz="2800" dirty="0" smtClean="0"/>
              <a:t> to identify data flow anomaly.</a:t>
            </a:r>
          </a:p>
          <a:p>
            <a:pPr marL="274320" indent="-274320">
              <a:spcBef>
                <a:spcPts val="600"/>
              </a:spcBef>
              <a:buFont typeface="Arial" pitchFamily="34" charset="0"/>
              <a:buChar char="•"/>
            </a:pPr>
            <a:r>
              <a:rPr lang="en-US" sz="2800" u="sng" dirty="0" smtClean="0">
                <a:solidFill>
                  <a:srgbClr val="C00000"/>
                </a:solidFill>
              </a:rPr>
              <a:t>Key idea</a:t>
            </a:r>
            <a:r>
              <a:rPr lang="en-US" sz="2800" dirty="0" smtClean="0"/>
              <a:t>: </a:t>
            </a:r>
            <a:r>
              <a:rPr lang="en-US" sz="2800" dirty="0" smtClean="0">
                <a:solidFill>
                  <a:srgbClr val="0000FF"/>
                </a:solidFill>
              </a:rPr>
              <a:t>“states” of program variables</a:t>
            </a:r>
            <a:r>
              <a:rPr lang="en-US" sz="2800" dirty="0" smtClean="0"/>
              <a:t> </a:t>
            </a:r>
            <a:r>
              <a:rPr lang="en-US" sz="2800" dirty="0" smtClean="0">
                <a:sym typeface="Wingdings" pitchFamily="2" charset="2"/>
              </a:rPr>
              <a:t> </a:t>
            </a:r>
            <a:r>
              <a:rPr lang="en-US" sz="2800" dirty="0" smtClean="0">
                <a:solidFill>
                  <a:srgbClr val="0000FF"/>
                </a:solidFill>
                <a:sym typeface="Wingdings" pitchFamily="2" charset="2"/>
              </a:rPr>
              <a:t>can be used to identify data flow anomaly.</a:t>
            </a:r>
            <a:endParaRPr lang="en-US" sz="2800" dirty="0" smtClean="0">
              <a:solidFill>
                <a:srgbClr val="0000FF"/>
              </a:solidFill>
            </a:endParaRPr>
          </a:p>
          <a:p>
            <a:pPr marL="274320" indent="-274320">
              <a:spcBef>
                <a:spcPts val="600"/>
              </a:spcBef>
              <a:buFont typeface="Arial" pitchFamily="34" charset="0"/>
              <a:buChar char="•"/>
            </a:pPr>
            <a:r>
              <a:rPr lang="en-US" sz="2800" dirty="0" smtClean="0"/>
              <a:t>Components of the state-transition diagrams:</a:t>
            </a:r>
          </a:p>
          <a:p>
            <a:pPr marL="731520" lvl="2" indent="-274320">
              <a:spcBef>
                <a:spcPts val="600"/>
              </a:spcBef>
              <a:buFont typeface="Wingdings" pitchFamily="2" charset="2"/>
              <a:buChar char="§"/>
            </a:pPr>
            <a:r>
              <a:rPr lang="en-US" sz="2400" b="1" dirty="0" smtClean="0">
                <a:solidFill>
                  <a:srgbClr val="0000FF"/>
                </a:solidFill>
              </a:rPr>
              <a:t>States</a:t>
            </a:r>
          </a:p>
          <a:p>
            <a:pPr marL="731520" lvl="2" indent="-274320">
              <a:spcBef>
                <a:spcPts val="600"/>
              </a:spcBef>
              <a:buFont typeface="Wingdings" pitchFamily="2" charset="2"/>
              <a:buChar char="§"/>
            </a:pPr>
            <a:r>
              <a:rPr lang="en-US" sz="2400" b="1" dirty="0" smtClean="0">
                <a:solidFill>
                  <a:srgbClr val="0000FF"/>
                </a:solidFill>
              </a:rPr>
              <a:t>Actions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 </a:t>
            </a:r>
            <a:endParaRPr lang="en-US" dirty="0">
              <a:latin typeface="+mn-lt"/>
            </a:endParaRPr>
          </a:p>
        </p:txBody>
      </p:sp>
      <p:sp>
        <p:nvSpPr>
          <p:cNvPr id="4" name="Rectangle 3"/>
          <p:cNvSpPr/>
          <p:nvPr/>
        </p:nvSpPr>
        <p:spPr>
          <a:xfrm>
            <a:off x="273132" y="1982450"/>
            <a:ext cx="8597736" cy="4031873"/>
          </a:xfrm>
          <a:prstGeom prst="rect">
            <a:avLst/>
          </a:prstGeom>
        </p:spPr>
        <p:txBody>
          <a:bodyPr wrap="square">
            <a:spAutoFit/>
          </a:bodyPr>
          <a:lstStyle/>
          <a:p>
            <a:pPr marL="274320" indent="-274320">
              <a:spcBef>
                <a:spcPts val="600"/>
              </a:spcBef>
              <a:buFont typeface="Wingdings" pitchFamily="2" charset="2"/>
              <a:buChar char="§"/>
            </a:pPr>
            <a:r>
              <a:rPr lang="en-US" sz="2400" dirty="0" smtClean="0">
                <a:solidFill>
                  <a:srgbClr val="C00000"/>
                </a:solidFill>
              </a:rPr>
              <a:t>The </a:t>
            </a:r>
            <a:r>
              <a:rPr lang="en-US" sz="2400" b="1" dirty="0" smtClean="0">
                <a:solidFill>
                  <a:srgbClr val="C00000"/>
                </a:solidFill>
              </a:rPr>
              <a:t>states</a:t>
            </a:r>
            <a:r>
              <a:rPr lang="en-US" sz="2400" dirty="0" smtClean="0">
                <a:solidFill>
                  <a:srgbClr val="C00000"/>
                </a:solidFill>
              </a:rPr>
              <a:t> </a:t>
            </a:r>
          </a:p>
          <a:p>
            <a:pPr marL="731520" lvl="3" indent="-274320">
              <a:spcBef>
                <a:spcPts val="600"/>
              </a:spcBef>
            </a:pPr>
            <a:r>
              <a:rPr lang="en-US" sz="2400" b="1" dirty="0" smtClean="0">
                <a:solidFill>
                  <a:srgbClr val="0000FF"/>
                </a:solidFill>
              </a:rPr>
              <a:t>U</a:t>
            </a:r>
            <a:r>
              <a:rPr lang="en-US" sz="2400" dirty="0" smtClean="0"/>
              <a:t>: Undefined</a:t>
            </a:r>
          </a:p>
          <a:p>
            <a:pPr marL="731520" lvl="3" indent="-274320">
              <a:spcBef>
                <a:spcPts val="600"/>
              </a:spcBef>
            </a:pPr>
            <a:r>
              <a:rPr lang="en-US" sz="2400" b="1" dirty="0" smtClean="0">
                <a:solidFill>
                  <a:srgbClr val="0000FF"/>
                </a:solidFill>
              </a:rPr>
              <a:t>D</a:t>
            </a:r>
            <a:r>
              <a:rPr lang="en-US" sz="2400" dirty="0" smtClean="0"/>
              <a:t>: Defined but not referenced</a:t>
            </a:r>
          </a:p>
          <a:p>
            <a:pPr marL="731520" lvl="3" indent="-274320">
              <a:spcBef>
                <a:spcPts val="600"/>
              </a:spcBef>
            </a:pPr>
            <a:r>
              <a:rPr lang="en-US" sz="2400" b="1" dirty="0" smtClean="0">
                <a:solidFill>
                  <a:srgbClr val="0000FF"/>
                </a:solidFill>
              </a:rPr>
              <a:t>R</a:t>
            </a:r>
            <a:r>
              <a:rPr lang="en-US" sz="2400" dirty="0" smtClean="0"/>
              <a:t>: Defined and referenced</a:t>
            </a:r>
          </a:p>
          <a:p>
            <a:pPr marL="731520" lvl="3" indent="-274320">
              <a:spcBef>
                <a:spcPts val="600"/>
              </a:spcBef>
            </a:pPr>
            <a:r>
              <a:rPr lang="en-US" sz="2400" b="1" dirty="0" smtClean="0">
                <a:solidFill>
                  <a:srgbClr val="0000FF"/>
                </a:solidFill>
              </a:rPr>
              <a:t>A</a:t>
            </a:r>
            <a:r>
              <a:rPr lang="en-US" sz="2400" dirty="0" smtClean="0"/>
              <a:t>: Abnormal</a:t>
            </a:r>
          </a:p>
          <a:p>
            <a:pPr marL="274320" indent="-274320">
              <a:spcBef>
                <a:spcPts val="600"/>
              </a:spcBef>
              <a:buFont typeface="Wingdings" pitchFamily="2" charset="2"/>
              <a:buChar char="§"/>
            </a:pPr>
            <a:r>
              <a:rPr lang="en-US" sz="2400" dirty="0" smtClean="0">
                <a:solidFill>
                  <a:srgbClr val="C00000"/>
                </a:solidFill>
              </a:rPr>
              <a:t>The </a:t>
            </a:r>
            <a:r>
              <a:rPr lang="en-US" sz="2400" b="1" dirty="0" smtClean="0">
                <a:solidFill>
                  <a:srgbClr val="C00000"/>
                </a:solidFill>
              </a:rPr>
              <a:t>actions</a:t>
            </a:r>
          </a:p>
          <a:p>
            <a:pPr marL="731520" lvl="3" indent="-274320">
              <a:spcBef>
                <a:spcPts val="600"/>
              </a:spcBef>
            </a:pPr>
            <a:r>
              <a:rPr lang="en-US" sz="2400" b="1" i="1" dirty="0" smtClean="0">
                <a:solidFill>
                  <a:srgbClr val="0000FF"/>
                </a:solidFill>
              </a:rPr>
              <a:t>d</a:t>
            </a:r>
            <a:r>
              <a:rPr lang="en-US" sz="2400" dirty="0" smtClean="0"/>
              <a:t>: define the variable</a:t>
            </a:r>
          </a:p>
          <a:p>
            <a:pPr marL="731520" lvl="3" indent="-274320">
              <a:spcBef>
                <a:spcPts val="600"/>
              </a:spcBef>
            </a:pPr>
            <a:r>
              <a:rPr lang="en-US" sz="2400" b="1" i="1" dirty="0" smtClean="0">
                <a:solidFill>
                  <a:srgbClr val="0000FF"/>
                </a:solidFill>
              </a:rPr>
              <a:t>r</a:t>
            </a:r>
            <a:r>
              <a:rPr lang="en-US" sz="2400" dirty="0" smtClean="0"/>
              <a:t>: reference/read the variable</a:t>
            </a:r>
          </a:p>
          <a:p>
            <a:pPr marL="731520" lvl="3" indent="-274320">
              <a:spcBef>
                <a:spcPts val="600"/>
              </a:spcBef>
            </a:pPr>
            <a:r>
              <a:rPr lang="en-US" sz="2400" b="1" i="1" dirty="0" smtClean="0">
                <a:solidFill>
                  <a:srgbClr val="0000FF"/>
                </a:solidFill>
              </a:rPr>
              <a:t>u</a:t>
            </a:r>
            <a:r>
              <a:rPr lang="en-US" sz="2400" dirty="0" smtClean="0"/>
              <a:t>: </a:t>
            </a:r>
            <a:r>
              <a:rPr lang="en-US" sz="2400" dirty="0" err="1" smtClean="0"/>
              <a:t>undefine</a:t>
            </a:r>
            <a:r>
              <a:rPr lang="en-US" sz="2400" dirty="0" smtClean="0"/>
              <a:t> the variable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pic>
        <p:nvPicPr>
          <p:cNvPr id="4" name="Content Placeholder 4" descr="anomaly"/>
          <p:cNvPicPr>
            <a:picLocks noChangeAspect="1" noChangeArrowheads="1"/>
          </p:cNvPicPr>
          <p:nvPr/>
        </p:nvPicPr>
        <p:blipFill>
          <a:blip r:embed="rId2" cstate="print"/>
          <a:srcRect/>
          <a:stretch>
            <a:fillRect/>
          </a:stretch>
        </p:blipFill>
        <p:spPr>
          <a:xfrm>
            <a:off x="1143000" y="2185062"/>
            <a:ext cx="5937250" cy="3491332"/>
          </a:xfrm>
          <a:prstGeom prst="rect">
            <a:avLst/>
          </a:prstGeom>
          <a:noFill/>
        </p:spPr>
      </p:pic>
      <p:sp>
        <p:nvSpPr>
          <p:cNvPr id="5" name="Rectangle 5"/>
          <p:cNvSpPr>
            <a:spLocks noChangeArrowheads="1"/>
          </p:cNvSpPr>
          <p:nvPr/>
        </p:nvSpPr>
        <p:spPr bwMode="auto">
          <a:xfrm>
            <a:off x="1447800" y="5800338"/>
            <a:ext cx="6019800" cy="400050"/>
          </a:xfrm>
          <a:prstGeom prst="rect">
            <a:avLst/>
          </a:prstGeom>
          <a:noFill/>
          <a:ln w="9525">
            <a:noFill/>
            <a:miter lim="800000"/>
            <a:headEnd/>
            <a:tailEnd/>
          </a:ln>
        </p:spPr>
        <p:txBody>
          <a:bodyPr>
            <a:spAutoFit/>
          </a:bodyPr>
          <a:lstStyle/>
          <a:p>
            <a:pPr>
              <a:defRPr/>
            </a:pPr>
            <a:r>
              <a:rPr lang="en-US" sz="2000" dirty="0">
                <a:solidFill>
                  <a:srgbClr val="FF0000"/>
                </a:solidFill>
                <a:latin typeface="+mn-lt"/>
              </a:rPr>
              <a:t>Figure 2: </a:t>
            </a:r>
            <a:r>
              <a:rPr lang="en-US" sz="2000" b="1" dirty="0">
                <a:solidFill>
                  <a:srgbClr val="0000FF"/>
                </a:solidFill>
                <a:latin typeface="+mn-lt"/>
              </a:rPr>
              <a:t>State transition diagram </a:t>
            </a:r>
            <a:r>
              <a:rPr lang="en-US" sz="2000" dirty="0">
                <a:solidFill>
                  <a:srgbClr val="0000FF"/>
                </a:solidFill>
                <a:latin typeface="+mn-lt"/>
              </a:rPr>
              <a:t>of a program </a:t>
            </a:r>
            <a:r>
              <a:rPr lang="en-US" sz="2000" b="1" dirty="0" smtClean="0">
                <a:solidFill>
                  <a:srgbClr val="0000FF"/>
                </a:solidFill>
                <a:latin typeface="+mn-lt"/>
              </a:rPr>
              <a:t>variable </a:t>
            </a:r>
            <a:endParaRPr lang="en-US" sz="2000" b="1" dirty="0">
              <a:solidFill>
                <a:srgbClr val="0000FF"/>
              </a:solidFill>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266965" y="2021969"/>
            <a:ext cx="8675153" cy="4047262"/>
          </a:xfrm>
          <a:prstGeom prst="rect">
            <a:avLst/>
          </a:prstGeom>
        </p:spPr>
        <p:txBody>
          <a:bodyPr wrap="square">
            <a:spAutoFit/>
          </a:bodyPr>
          <a:lstStyle/>
          <a:p>
            <a:pPr marL="274320" indent="-274320">
              <a:spcBef>
                <a:spcPts val="600"/>
              </a:spcBef>
              <a:buFont typeface="Arial" pitchFamily="34" charset="0"/>
              <a:buChar char="•"/>
            </a:pPr>
            <a:r>
              <a:rPr lang="en-US" sz="2800" dirty="0" smtClean="0"/>
              <a:t>Initially, a variable can remain in an “</a:t>
            </a:r>
            <a:r>
              <a:rPr lang="en-US" sz="2800" dirty="0" smtClean="0">
                <a:solidFill>
                  <a:srgbClr val="FF0000"/>
                </a:solidFill>
              </a:rPr>
              <a:t>undefined” (</a:t>
            </a:r>
            <a:r>
              <a:rPr lang="en-US" sz="2800" i="1" dirty="0" smtClean="0">
                <a:solidFill>
                  <a:srgbClr val="FF0000"/>
                </a:solidFill>
              </a:rPr>
              <a:t>U</a:t>
            </a:r>
            <a:r>
              <a:rPr lang="en-US" sz="2800" dirty="0" smtClean="0">
                <a:solidFill>
                  <a:srgbClr val="FF0000"/>
                </a:solidFill>
              </a:rPr>
              <a:t>) state</a:t>
            </a:r>
            <a:r>
              <a:rPr lang="en-US" sz="2800" dirty="0" smtClean="0"/>
              <a:t>, meaning that just a memory location has been allocated to the variable but no value has yet been assigned.</a:t>
            </a:r>
          </a:p>
          <a:p>
            <a:pPr marL="274320" indent="-274320">
              <a:spcBef>
                <a:spcPts val="600"/>
              </a:spcBef>
              <a:buFont typeface="Arial" pitchFamily="34" charset="0"/>
              <a:buChar char="•"/>
            </a:pPr>
            <a:r>
              <a:rPr lang="en-US" sz="2800" dirty="0" smtClean="0"/>
              <a:t>At a later time, the programmer can perform a computation to define (d) the variable in the form of assigning a value to the variable –this is when the variable moves to a </a:t>
            </a:r>
            <a:r>
              <a:rPr lang="en-US" sz="2800" dirty="0" smtClean="0">
                <a:solidFill>
                  <a:srgbClr val="FF0000"/>
                </a:solidFill>
              </a:rPr>
              <a:t>“defined but not referenced” (</a:t>
            </a:r>
            <a:r>
              <a:rPr lang="en-US" sz="2800" i="1" dirty="0" smtClean="0">
                <a:solidFill>
                  <a:srgbClr val="FF0000"/>
                </a:solidFill>
              </a:rPr>
              <a:t>D) </a:t>
            </a:r>
            <a:r>
              <a:rPr lang="en-US" sz="2800" dirty="0" smtClean="0">
                <a:solidFill>
                  <a:srgbClr val="FF0000"/>
                </a:solidFill>
              </a:rPr>
              <a:t>state</a:t>
            </a:r>
            <a:r>
              <a:rPr lang="en-US" sz="2800"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Lecture Outline</a:t>
            </a:r>
          </a:p>
        </p:txBody>
      </p:sp>
      <p:sp>
        <p:nvSpPr>
          <p:cNvPr id="3" name="Subtitle 2"/>
          <p:cNvSpPr>
            <a:spLocks noGrp="1"/>
          </p:cNvSpPr>
          <p:nvPr>
            <p:ph type="subTitle" idx="1"/>
          </p:nvPr>
        </p:nvSpPr>
        <p:spPr>
          <a:xfrm>
            <a:off x="277648" y="2181499"/>
            <a:ext cx="8530154" cy="3336052"/>
          </a:xfrm>
        </p:spPr>
        <p:txBody>
          <a:bodyPr>
            <a:noAutofit/>
          </a:bodyPr>
          <a:lstStyle/>
          <a:p>
            <a:pPr marL="274320" indent="-274320">
              <a:spcBef>
                <a:spcPts val="600"/>
              </a:spcBef>
              <a:buClrTx/>
              <a:buFont typeface="Arial" pitchFamily="34" charset="0"/>
              <a:buChar char="•"/>
            </a:pPr>
            <a:r>
              <a:rPr lang="en-US" sz="2800" dirty="0" smtClean="0">
                <a:solidFill>
                  <a:schemeClr val="tx1"/>
                </a:solidFill>
              </a:rPr>
              <a:t>The General Idea</a:t>
            </a:r>
          </a:p>
          <a:p>
            <a:pPr marL="274320" indent="-274320">
              <a:spcBef>
                <a:spcPts val="600"/>
              </a:spcBef>
              <a:buClrTx/>
              <a:buFont typeface="Arial" pitchFamily="34" charset="0"/>
              <a:buChar char="•"/>
            </a:pPr>
            <a:r>
              <a:rPr lang="en-US" sz="2800" dirty="0" smtClean="0">
                <a:solidFill>
                  <a:schemeClr val="tx1"/>
                </a:solidFill>
              </a:rPr>
              <a:t>Data Flow Anomaly</a:t>
            </a:r>
          </a:p>
          <a:p>
            <a:pPr marL="274320" indent="-274320">
              <a:spcBef>
                <a:spcPts val="600"/>
              </a:spcBef>
              <a:buClrTx/>
              <a:buFont typeface="Arial" pitchFamily="34" charset="0"/>
              <a:buChar char="•"/>
            </a:pPr>
            <a:r>
              <a:rPr lang="en-US" sz="2800" dirty="0" smtClean="0">
                <a:solidFill>
                  <a:schemeClr val="tx1"/>
                </a:solidFill>
              </a:rPr>
              <a:t>Data Flow Testing Criteria</a:t>
            </a:r>
          </a:p>
          <a:p>
            <a:pPr marL="274320" indent="-274320">
              <a:spcBef>
                <a:spcPts val="600"/>
              </a:spcBef>
              <a:buClrTx/>
              <a:buFont typeface="Arial" pitchFamily="34" charset="0"/>
              <a:buChar char="•"/>
            </a:pPr>
            <a:r>
              <a:rPr lang="en-US" sz="2800" dirty="0" smtClean="0">
                <a:solidFill>
                  <a:schemeClr val="tx1"/>
                </a:solidFill>
              </a:rPr>
              <a:t>Feasible Path</a:t>
            </a:r>
          </a:p>
          <a:p>
            <a:pPr marL="274320" indent="-274320">
              <a:spcBef>
                <a:spcPts val="600"/>
              </a:spcBef>
              <a:buClrTx/>
              <a:buFont typeface="Arial" pitchFamily="34" charset="0"/>
              <a:buChar char="•"/>
            </a:pPr>
            <a:r>
              <a:rPr lang="en-US" sz="2800" dirty="0" smtClean="0">
                <a:solidFill>
                  <a:schemeClr val="tx1"/>
                </a:solidFill>
              </a:rPr>
              <a:t>Comparison of Testing Techniques</a:t>
            </a:r>
          </a:p>
          <a:p>
            <a:pPr marL="274320" indent="-274320">
              <a:spcBef>
                <a:spcPts val="600"/>
              </a:spcBef>
              <a:buClrTx/>
              <a:buFont typeface="Arial" pitchFamily="34" charset="0"/>
              <a:buChar char="•"/>
            </a:pPr>
            <a:r>
              <a:rPr lang="en-US" sz="2800" dirty="0" smtClean="0">
                <a:solidFill>
                  <a:schemeClr val="tx1"/>
                </a:solidFill>
              </a:rPr>
              <a:t>Summary</a:t>
            </a:r>
            <a:endParaRPr lang="en-US" sz="28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Data Flow Anomaly</a:t>
            </a:r>
            <a:endParaRPr lang="en-US" dirty="0">
              <a:latin typeface="+mn-lt"/>
            </a:endParaRPr>
          </a:p>
        </p:txBody>
      </p:sp>
      <p:sp>
        <p:nvSpPr>
          <p:cNvPr id="4" name="Rectangle 3"/>
          <p:cNvSpPr/>
          <p:nvPr/>
        </p:nvSpPr>
        <p:spPr>
          <a:xfrm>
            <a:off x="314466" y="2109868"/>
            <a:ext cx="8508903" cy="4047262"/>
          </a:xfrm>
          <a:prstGeom prst="rect">
            <a:avLst/>
          </a:prstGeom>
        </p:spPr>
        <p:txBody>
          <a:bodyPr wrap="square">
            <a:spAutoFit/>
          </a:bodyPr>
          <a:lstStyle/>
          <a:p>
            <a:pPr marL="274320" indent="-274320">
              <a:spcBef>
                <a:spcPts val="600"/>
              </a:spcBef>
              <a:buFont typeface="Arial" pitchFamily="34" charset="0"/>
              <a:buChar char="•"/>
            </a:pPr>
            <a:r>
              <a:rPr lang="en-US" sz="2800" dirty="0" smtClean="0"/>
              <a:t>At a later time, the programmer can reference (r), that is, read, the value of the variable, thereby moving the variable to a “</a:t>
            </a:r>
            <a:r>
              <a:rPr lang="en-US" sz="2800" dirty="0" smtClean="0">
                <a:solidFill>
                  <a:srgbClr val="FF0000"/>
                </a:solidFill>
              </a:rPr>
              <a:t>defined and referenced” state </a:t>
            </a:r>
            <a:r>
              <a:rPr lang="en-US" sz="2800" i="1" dirty="0" smtClean="0">
                <a:solidFill>
                  <a:srgbClr val="FF0000"/>
                </a:solidFill>
              </a:rPr>
              <a:t>(R</a:t>
            </a:r>
            <a:r>
              <a:rPr lang="en-US" sz="2800" dirty="0" smtClean="0">
                <a:solidFill>
                  <a:srgbClr val="FF0000"/>
                </a:solidFill>
              </a:rPr>
              <a:t>) . </a:t>
            </a:r>
            <a:r>
              <a:rPr lang="en-US" sz="2800" dirty="0" smtClean="0"/>
              <a:t>The variable remains in the R state as long as the programmer keep referencing the value of the variable. </a:t>
            </a:r>
          </a:p>
          <a:p>
            <a:pPr marL="274320" indent="-274320">
              <a:spcBef>
                <a:spcPts val="600"/>
              </a:spcBef>
              <a:buFont typeface="Arial" pitchFamily="34" charset="0"/>
              <a:buChar char="•"/>
            </a:pPr>
            <a:r>
              <a:rPr lang="en-US" sz="2800" dirty="0" smtClean="0"/>
              <a:t>If the programmer assigns a new value to the variable, the variable moves back to the</a:t>
            </a:r>
            <a:r>
              <a:rPr lang="en-US" sz="2800" i="1" dirty="0" smtClean="0"/>
              <a:t> D </a:t>
            </a:r>
            <a:r>
              <a:rPr lang="en-US" sz="2800" dirty="0" smtClean="0"/>
              <a:t>state. On the other hand, the programmer can take an action to </a:t>
            </a:r>
            <a:r>
              <a:rPr lang="en-US" sz="2800" dirty="0" err="1" smtClean="0"/>
              <a:t>undefine</a:t>
            </a:r>
            <a:r>
              <a:rPr lang="en-US" sz="2800" dirty="0" smtClean="0"/>
              <a:t> (u) the variable.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Data Flow Anomaly</a:t>
            </a:r>
            <a:endParaRPr lang="en-US" dirty="0">
              <a:latin typeface="+mn-lt"/>
            </a:endParaRPr>
          </a:p>
        </p:txBody>
      </p:sp>
      <p:sp>
        <p:nvSpPr>
          <p:cNvPr id="4" name="Rectangle 3"/>
          <p:cNvSpPr/>
          <p:nvPr/>
        </p:nvSpPr>
        <p:spPr>
          <a:xfrm>
            <a:off x="302591" y="2132718"/>
            <a:ext cx="8461402" cy="3200876"/>
          </a:xfrm>
          <a:prstGeom prst="rect">
            <a:avLst/>
          </a:prstGeom>
        </p:spPr>
        <p:txBody>
          <a:bodyPr wrap="square">
            <a:spAutoFit/>
          </a:bodyPr>
          <a:lstStyle/>
          <a:p>
            <a:pPr marL="274320" indent="-274320">
              <a:spcBef>
                <a:spcPts val="600"/>
              </a:spcBef>
              <a:buFont typeface="Arial" pitchFamily="34" charset="0"/>
              <a:buChar char="•"/>
            </a:pPr>
            <a:r>
              <a:rPr lang="en-US" sz="2400" dirty="0" smtClean="0"/>
              <a:t>However, the </a:t>
            </a:r>
            <a:r>
              <a:rPr lang="en-US" sz="2400" dirty="0" smtClean="0">
                <a:solidFill>
                  <a:srgbClr val="FF0000"/>
                </a:solidFill>
              </a:rPr>
              <a:t>programmer can make mistakes </a:t>
            </a:r>
            <a:r>
              <a:rPr lang="en-US" sz="2400" dirty="0" smtClean="0"/>
              <a:t>by taking the </a:t>
            </a:r>
            <a:r>
              <a:rPr lang="en-US" sz="2400" dirty="0" smtClean="0">
                <a:solidFill>
                  <a:srgbClr val="FF0000"/>
                </a:solidFill>
              </a:rPr>
              <a:t>wrong</a:t>
            </a:r>
            <a:r>
              <a:rPr lang="en-US" sz="2400" dirty="0" smtClean="0"/>
              <a:t> </a:t>
            </a:r>
            <a:r>
              <a:rPr lang="en-US" sz="2400" dirty="0" smtClean="0">
                <a:solidFill>
                  <a:srgbClr val="FF0000"/>
                </a:solidFill>
              </a:rPr>
              <a:t>actions</a:t>
            </a:r>
            <a:r>
              <a:rPr lang="en-US" sz="2400" dirty="0" smtClean="0"/>
              <a:t> while a variable is in a certain state. </a:t>
            </a:r>
            <a:r>
              <a:rPr lang="en-US" sz="2400" b="1" u="sng" dirty="0" smtClean="0">
                <a:solidFill>
                  <a:srgbClr val="0000FF"/>
                </a:solidFill>
              </a:rPr>
              <a:t>For example</a:t>
            </a:r>
            <a:r>
              <a:rPr lang="en-US" sz="2400" dirty="0" smtClean="0">
                <a:solidFill>
                  <a:srgbClr val="0000FF"/>
                </a:solidFill>
              </a:rPr>
              <a:t>,</a:t>
            </a:r>
          </a:p>
          <a:p>
            <a:pPr marL="274320" indent="-274320">
              <a:spcBef>
                <a:spcPts val="600"/>
              </a:spcBef>
              <a:buFont typeface="Arial" pitchFamily="34" charset="0"/>
              <a:buChar char="•"/>
            </a:pPr>
            <a:r>
              <a:rPr lang="en-US" sz="2400" dirty="0" smtClean="0"/>
              <a:t>If a variable is in the state </a:t>
            </a:r>
            <a:r>
              <a:rPr lang="en-US" sz="2400" i="1" dirty="0" smtClean="0"/>
              <a:t>U</a:t>
            </a:r>
            <a:r>
              <a:rPr lang="en-US" sz="2400" dirty="0" smtClean="0"/>
              <a:t> –that is the variable is still undefined –and a programmer reads (r) the variable, then the variable moves to an </a:t>
            </a:r>
            <a:r>
              <a:rPr lang="en-US" sz="2400" dirty="0" smtClean="0">
                <a:solidFill>
                  <a:srgbClr val="0000FF"/>
                </a:solidFill>
              </a:rPr>
              <a:t>abnormal (</a:t>
            </a:r>
            <a:r>
              <a:rPr lang="en-US" sz="2400" i="1" dirty="0" smtClean="0">
                <a:solidFill>
                  <a:srgbClr val="0000FF"/>
                </a:solidFill>
              </a:rPr>
              <a:t>A</a:t>
            </a:r>
            <a:r>
              <a:rPr lang="en-US" sz="2400" dirty="0" smtClean="0">
                <a:solidFill>
                  <a:srgbClr val="0000FF"/>
                </a:solidFill>
              </a:rPr>
              <a:t>) state</a:t>
            </a:r>
            <a:r>
              <a:rPr lang="en-US" sz="2400" dirty="0" smtClean="0"/>
              <a:t>.</a:t>
            </a:r>
          </a:p>
          <a:p>
            <a:pPr marL="274320" indent="-274320">
              <a:spcBef>
                <a:spcPts val="600"/>
              </a:spcBef>
              <a:buFont typeface="Arial" pitchFamily="34" charset="0"/>
              <a:buChar char="•"/>
            </a:pPr>
            <a:r>
              <a:rPr lang="en-US" sz="2400" dirty="0" smtClean="0"/>
              <a:t>Similarly, while a variable is in the state </a:t>
            </a:r>
            <a:r>
              <a:rPr lang="en-US" sz="2400" i="1" dirty="0" smtClean="0"/>
              <a:t>D</a:t>
            </a:r>
            <a:r>
              <a:rPr lang="en-US" sz="2400" dirty="0" smtClean="0"/>
              <a:t> and programmer </a:t>
            </a:r>
            <a:r>
              <a:rPr lang="en-US" sz="2400" dirty="0" err="1" smtClean="0"/>
              <a:t>undefines</a:t>
            </a:r>
            <a:r>
              <a:rPr lang="en-US" sz="2400" dirty="0" smtClean="0"/>
              <a:t> (u) the variable or redefines (d) the variable, then the variable moves to the </a:t>
            </a:r>
            <a:r>
              <a:rPr lang="en-US" sz="2400" dirty="0" smtClean="0">
                <a:solidFill>
                  <a:srgbClr val="0000FF"/>
                </a:solidFill>
              </a:rPr>
              <a:t>abnormal (</a:t>
            </a:r>
            <a:r>
              <a:rPr lang="en-US" sz="2400" i="1" dirty="0" smtClean="0">
                <a:solidFill>
                  <a:srgbClr val="0000FF"/>
                </a:solidFill>
              </a:rPr>
              <a:t>A</a:t>
            </a:r>
            <a:r>
              <a:rPr lang="en-US" sz="2400" dirty="0" smtClean="0">
                <a:solidFill>
                  <a:srgbClr val="0000FF"/>
                </a:solidFill>
              </a:rPr>
              <a:t>) state</a:t>
            </a:r>
            <a:r>
              <a:rPr lang="en-US" sz="2400" dirty="0" smtClean="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Data Flow Anomaly</a:t>
            </a:r>
            <a:endParaRPr lang="en-US" dirty="0">
              <a:latin typeface="+mn-lt"/>
            </a:endParaRPr>
          </a:p>
        </p:txBody>
      </p:sp>
      <p:sp>
        <p:nvSpPr>
          <p:cNvPr id="4" name="Rectangle 3"/>
          <p:cNvSpPr/>
          <p:nvPr/>
        </p:nvSpPr>
        <p:spPr>
          <a:xfrm>
            <a:off x="207591" y="2271864"/>
            <a:ext cx="8402025" cy="2831544"/>
          </a:xfrm>
          <a:prstGeom prst="rect">
            <a:avLst/>
          </a:prstGeom>
        </p:spPr>
        <p:txBody>
          <a:bodyPr wrap="square">
            <a:spAutoFit/>
          </a:bodyPr>
          <a:lstStyle/>
          <a:p>
            <a:pPr marL="274320" indent="-274320">
              <a:spcBef>
                <a:spcPts val="600"/>
              </a:spcBef>
              <a:buFont typeface="Arial" pitchFamily="34" charset="0"/>
              <a:buChar char="•"/>
            </a:pPr>
            <a:r>
              <a:rPr lang="en-US" sz="2800" dirty="0" smtClean="0"/>
              <a:t>Once a variable enters the abnormal state (</a:t>
            </a:r>
            <a:r>
              <a:rPr lang="en-US" sz="2800" i="1" dirty="0" smtClean="0"/>
              <a:t>A</a:t>
            </a:r>
            <a:r>
              <a:rPr lang="en-US" sz="2800" dirty="0" smtClean="0"/>
              <a:t>), it remains in that state irrespective of what action – </a:t>
            </a:r>
            <a:r>
              <a:rPr lang="en-US" sz="2800" i="1" dirty="0" smtClean="0"/>
              <a:t>d, u, </a:t>
            </a:r>
            <a:r>
              <a:rPr lang="en-US" sz="2800" dirty="0" smtClean="0"/>
              <a:t>or </a:t>
            </a:r>
            <a:r>
              <a:rPr lang="en-US" sz="2800" i="1" dirty="0" smtClean="0"/>
              <a:t>r</a:t>
            </a:r>
            <a:r>
              <a:rPr lang="en-US" sz="2800" dirty="0" smtClean="0"/>
              <a:t>   is taken.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The abnormal state of a variable means that a programming anomaly has occurred. </a:t>
            </a:r>
            <a:r>
              <a:rPr lang="en-US" sz="2800" dirty="0" smtClean="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23351" y="1681918"/>
            <a:ext cx="7895007" cy="707886"/>
          </a:xfrm>
          <a:prstGeom prst="rect">
            <a:avLst/>
          </a:prstGeom>
          <a:noFill/>
        </p:spPr>
        <p:txBody>
          <a:bodyPr wrap="square" rtlCol="0">
            <a:spAutoFit/>
          </a:bodyPr>
          <a:lstStyle/>
          <a:p>
            <a:pPr marL="274320" lvl="0" indent="-274320">
              <a:spcBef>
                <a:spcPts val="600"/>
              </a:spcBef>
              <a:buFont typeface="Arial" pitchFamily="34" charset="0"/>
              <a:buChar char="•"/>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5B69590A-0F27-460B-8CF7-B418C91383C5}"/>
              </a:ext>
            </a:extLst>
          </p:cNvPr>
          <p:cNvSpPr txBox="1"/>
          <p:nvPr/>
        </p:nvSpPr>
        <p:spPr>
          <a:xfrm>
            <a:off x="623351" y="1681918"/>
            <a:ext cx="7895007" cy="2554545"/>
          </a:xfrm>
          <a:prstGeom prst="rect">
            <a:avLst/>
          </a:prstGeom>
          <a:noFill/>
        </p:spPr>
        <p:txBody>
          <a:bodyPr wrap="square" rtlCol="0">
            <a:spAutoFit/>
          </a:bodyPr>
          <a:lstStyle/>
          <a:p>
            <a:pPr marL="457200" lvl="0" indent="-457200">
              <a:buFont typeface="+mj-lt"/>
              <a:buAutoNum type="arabicPeriod"/>
            </a:pPr>
            <a:r>
              <a:rPr lang="en-US" sz="2000" i="1" dirty="0" smtClean="0"/>
              <a:t>Software Quality Engineering: Testing, Quality Assurance and Quantifiable Improvement</a:t>
            </a:r>
            <a:r>
              <a:rPr lang="en-US" sz="2000" dirty="0" smtClean="0"/>
              <a:t>, by Jeff </a:t>
            </a:r>
            <a:r>
              <a:rPr lang="en-US" sz="2000" dirty="0" err="1" smtClean="0"/>
              <a:t>Tian</a:t>
            </a:r>
            <a:endParaRPr lang="en-US" sz="2000" dirty="0" smtClean="0"/>
          </a:p>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457200" lvl="0" indent="-457200">
              <a:buFont typeface="+mj-lt"/>
              <a:buAutoNum type="arabicPeriod"/>
            </a:pPr>
            <a:r>
              <a:rPr lang="en-US" sz="2000" i="1" dirty="0" smtClean="0"/>
              <a:t>Software Testing and Continuous Quality Improvement</a:t>
            </a:r>
            <a:r>
              <a:rPr lang="en-US" sz="2000" dirty="0" smtClean="0"/>
              <a:t>, by William E. Lewis</a:t>
            </a:r>
          </a:p>
          <a:p>
            <a:pPr marL="457200" lvl="0" indent="-457200">
              <a:buFont typeface="+mj-lt"/>
              <a:buAutoNum type="arabicPeriod"/>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endParaRPr lang="en-US" sz="2000" dirty="0" smtClean="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1985557"/>
            <a:ext cx="8395113" cy="3939540"/>
          </a:xfrm>
          <a:prstGeom prst="rect">
            <a:avLst/>
          </a:prstGeom>
          <a:noFill/>
        </p:spPr>
        <p:txBody>
          <a:bodyPr wrap="square" rtlCol="0">
            <a:spAutoFit/>
          </a:bodyPr>
          <a:lstStyle/>
          <a:p>
            <a:pPr marL="274320" indent="-274320">
              <a:spcBef>
                <a:spcPts val="600"/>
              </a:spcBef>
              <a:buClrTx/>
              <a:buSzPct val="100000"/>
              <a:buFont typeface="Arial" pitchFamily="34" charset="0"/>
              <a:buChar char="•"/>
            </a:pPr>
            <a:r>
              <a:rPr lang="en-US" sz="2400" b="1" dirty="0" smtClean="0">
                <a:solidFill>
                  <a:srgbClr val="FF0000"/>
                </a:solidFill>
              </a:rPr>
              <a:t>Objectives</a:t>
            </a:r>
            <a:r>
              <a:rPr lang="en-US" sz="2400" dirty="0" smtClean="0"/>
              <a:t>: To understand the basic concept of data flow testing, to understand three different types of data flow anomalies, to understand data flow testing criteria, to understand the effectiveness of different types of testing.</a:t>
            </a:r>
          </a:p>
          <a:p>
            <a:pPr marL="274320" indent="-274320">
              <a:spcBef>
                <a:spcPts val="600"/>
              </a:spcBef>
              <a:buClrTx/>
              <a:buSzPct val="100000"/>
              <a:buFont typeface="Arial" pitchFamily="34" charset="0"/>
              <a:buChar char="•"/>
            </a:pPr>
            <a:endParaRPr lang="en-US" sz="2400" dirty="0" smtClean="0"/>
          </a:p>
          <a:p>
            <a:pPr marL="274320" indent="-274320">
              <a:spcBef>
                <a:spcPts val="600"/>
              </a:spcBef>
              <a:buFont typeface="Arial" pitchFamily="34" charset="0"/>
              <a:buChar char="•"/>
            </a:pPr>
            <a:r>
              <a:rPr lang="en-US" sz="2400" b="1" dirty="0" smtClean="0">
                <a:solidFill>
                  <a:srgbClr val="FF0000"/>
                </a:solidFill>
              </a:rPr>
              <a:t>Outcomes</a:t>
            </a:r>
            <a:r>
              <a:rPr lang="en-US" sz="2400" dirty="0" smtClean="0"/>
              <a:t>: Students are expected to be able to explain data flow testing, be able to explain three different types of data flow anomalies, be able to explain the data flow testing criteria, be able to compare the effectiveness of data flow testing with random testing and control flow testing.</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The General Idea</a:t>
            </a:r>
            <a:endParaRPr lang="en-US" dirty="0">
              <a:latin typeface="+mn-lt"/>
            </a:endParaRPr>
          </a:p>
        </p:txBody>
      </p:sp>
      <p:sp>
        <p:nvSpPr>
          <p:cNvPr id="7" name="Content Placeholder 2">
            <a:extLst>
              <a:ext uri="{FF2B5EF4-FFF2-40B4-BE49-F238E27FC236}">
                <a16:creationId xmlns="" xmlns:a16="http://schemas.microsoft.com/office/drawing/2014/main" id="{09488450-C2A2-4E1F-AF1A-D3B6108BDCB6}"/>
              </a:ext>
            </a:extLst>
          </p:cNvPr>
          <p:cNvSpPr txBox="1">
            <a:spLocks/>
          </p:cNvSpPr>
          <p:nvPr/>
        </p:nvSpPr>
        <p:spPr>
          <a:xfrm>
            <a:off x="559352" y="2131826"/>
            <a:ext cx="8327973" cy="397400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SzPct val="100000"/>
              <a:buFont typeface="Arial" pitchFamily="34" charset="0"/>
              <a:buChar char="•"/>
            </a:pPr>
            <a:r>
              <a:rPr lang="en-US" sz="2200" dirty="0">
                <a:solidFill>
                  <a:schemeClr val="tx1"/>
                </a:solidFill>
              </a:rPr>
              <a:t>A program unit accepts inputs, performs computations, assigns new values to variables, and returns results.</a:t>
            </a:r>
          </a:p>
          <a:p>
            <a:pPr>
              <a:buClrTx/>
              <a:buSzPct val="100000"/>
              <a:buFont typeface="Arial" pitchFamily="34" charset="0"/>
              <a:buChar char="•"/>
            </a:pPr>
            <a:r>
              <a:rPr lang="en-US" sz="2200" dirty="0">
                <a:solidFill>
                  <a:schemeClr val="tx1"/>
                </a:solidFill>
              </a:rPr>
              <a:t>One can visualize of “</a:t>
            </a:r>
            <a:r>
              <a:rPr lang="en-US" sz="2200" b="1" dirty="0">
                <a:solidFill>
                  <a:schemeClr val="tx1"/>
                </a:solidFill>
              </a:rPr>
              <a:t>flow</a:t>
            </a:r>
            <a:r>
              <a:rPr lang="en-US" sz="2200" dirty="0">
                <a:solidFill>
                  <a:schemeClr val="tx1"/>
                </a:solidFill>
              </a:rPr>
              <a:t>” of </a:t>
            </a:r>
            <a:r>
              <a:rPr lang="en-US" sz="2200" b="1" dirty="0">
                <a:solidFill>
                  <a:schemeClr val="tx1"/>
                </a:solidFill>
              </a:rPr>
              <a:t>data values </a:t>
            </a:r>
            <a:r>
              <a:rPr lang="en-US" sz="2200" dirty="0">
                <a:solidFill>
                  <a:schemeClr val="tx1"/>
                </a:solidFill>
              </a:rPr>
              <a:t>from one statement to another.</a:t>
            </a:r>
          </a:p>
          <a:p>
            <a:pPr>
              <a:buClrTx/>
              <a:buSzPct val="100000"/>
              <a:buFont typeface="Arial" pitchFamily="34" charset="0"/>
              <a:buChar char="•"/>
            </a:pPr>
            <a:r>
              <a:rPr lang="en-US" sz="2200" dirty="0">
                <a:solidFill>
                  <a:schemeClr val="tx1"/>
                </a:solidFill>
              </a:rPr>
              <a:t>A data value produced in one statement is expected to be used later.</a:t>
            </a:r>
          </a:p>
          <a:p>
            <a:pPr>
              <a:buClrTx/>
              <a:buSzPct val="100000"/>
              <a:buFont typeface="Arial" pitchFamily="34" charset="0"/>
              <a:buChar char="•"/>
            </a:pPr>
            <a:r>
              <a:rPr lang="en-US" sz="2200" u="sng" dirty="0">
                <a:solidFill>
                  <a:srgbClr val="FF0000"/>
                </a:solidFill>
              </a:rPr>
              <a:t>Example:</a:t>
            </a:r>
          </a:p>
          <a:p>
            <a:pPr lvl="2">
              <a:buClrTx/>
              <a:buSzPct val="100000"/>
              <a:buFont typeface="Arial" pitchFamily="34" charset="0"/>
              <a:buChar char="•"/>
            </a:pPr>
            <a:r>
              <a:rPr lang="en-US" sz="2000" dirty="0">
                <a:solidFill>
                  <a:schemeClr val="tx1"/>
                </a:solidFill>
              </a:rPr>
              <a:t>Obtain a file pointer ……. use it later</a:t>
            </a:r>
          </a:p>
          <a:p>
            <a:pPr lvl="2">
              <a:buClrTx/>
              <a:buSzPct val="100000"/>
              <a:buNone/>
            </a:pPr>
            <a:r>
              <a:rPr lang="en-US" sz="2000" dirty="0" smtClean="0">
                <a:solidFill>
                  <a:srgbClr val="0000FF"/>
                </a:solidFill>
                <a:sym typeface="Symbol"/>
              </a:rPr>
              <a:t> </a:t>
            </a:r>
            <a:r>
              <a:rPr lang="en-US" sz="2000" dirty="0" smtClean="0">
                <a:solidFill>
                  <a:srgbClr val="0000FF"/>
                </a:solidFill>
              </a:rPr>
              <a:t>If </a:t>
            </a:r>
            <a:r>
              <a:rPr lang="en-US" sz="2000" dirty="0">
                <a:solidFill>
                  <a:srgbClr val="0000FF"/>
                </a:solidFill>
              </a:rPr>
              <a:t>the later use is never verified, we do not know if the earlier assignment is acceptable</a:t>
            </a: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The General Idea</a:t>
            </a:r>
            <a:endParaRPr lang="en-US" dirty="0">
              <a:latin typeface="+mn-lt"/>
            </a:endParaRPr>
          </a:p>
        </p:txBody>
      </p:sp>
      <p:sp>
        <p:nvSpPr>
          <p:cNvPr id="4" name="Rectangle 3"/>
          <p:cNvSpPr/>
          <p:nvPr/>
        </p:nvSpPr>
        <p:spPr>
          <a:xfrm>
            <a:off x="255091" y="2125330"/>
            <a:ext cx="8544529" cy="3785652"/>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Two motivations of data flow testing</a:t>
            </a:r>
          </a:p>
          <a:p>
            <a:pPr marL="731520" lvl="2" indent="-274320">
              <a:spcBef>
                <a:spcPts val="600"/>
              </a:spcBef>
              <a:buFontTx/>
              <a:buChar char="•"/>
            </a:pPr>
            <a:r>
              <a:rPr lang="en-US" sz="2400" dirty="0" smtClean="0"/>
              <a:t>The memory location for a variable is accessed in a “desirable” way.</a:t>
            </a:r>
          </a:p>
          <a:p>
            <a:pPr marL="731520" lvl="2" indent="-274320">
              <a:spcBef>
                <a:spcPts val="600"/>
              </a:spcBef>
              <a:buFontTx/>
              <a:buChar char="•"/>
            </a:pPr>
            <a:r>
              <a:rPr lang="en-US" sz="2400" dirty="0" smtClean="0"/>
              <a:t>Verify the correctness of data values “</a:t>
            </a:r>
            <a:r>
              <a:rPr lang="en-US" sz="2400" dirty="0" smtClean="0">
                <a:solidFill>
                  <a:srgbClr val="0000FF"/>
                </a:solidFill>
              </a:rPr>
              <a:t>defined</a:t>
            </a:r>
            <a:r>
              <a:rPr lang="en-US" sz="2400" dirty="0" smtClean="0"/>
              <a:t>” (i.e. generated) – observe that all the “</a:t>
            </a:r>
            <a:r>
              <a:rPr lang="en-US" sz="2400" dirty="0" smtClean="0">
                <a:solidFill>
                  <a:srgbClr val="0000FF"/>
                </a:solidFill>
              </a:rPr>
              <a:t>uses</a:t>
            </a:r>
            <a:r>
              <a:rPr lang="en-US" sz="2400" dirty="0" smtClean="0"/>
              <a:t>” of the value produce the desired results.</a:t>
            </a:r>
          </a:p>
          <a:p>
            <a:pPr marL="274320" indent="-274320">
              <a:spcBef>
                <a:spcPts val="600"/>
              </a:spcBef>
              <a:buFont typeface="Arial" pitchFamily="34" charset="0"/>
              <a:buChar char="•"/>
            </a:pPr>
            <a:r>
              <a:rPr lang="en-US" sz="2400" u="sng" dirty="0" smtClean="0">
                <a:solidFill>
                  <a:srgbClr val="FF0000"/>
                </a:solidFill>
              </a:rPr>
              <a:t>Idea</a:t>
            </a:r>
            <a:r>
              <a:rPr lang="en-US" sz="2400" dirty="0" smtClean="0">
                <a:solidFill>
                  <a:srgbClr val="C00000"/>
                </a:solidFill>
              </a:rPr>
              <a:t>: </a:t>
            </a:r>
            <a:r>
              <a:rPr lang="en-US" sz="2400" dirty="0" smtClean="0"/>
              <a:t>A programmer can perform a number of tests on data values. </a:t>
            </a:r>
          </a:p>
          <a:p>
            <a:pPr marL="731520" lvl="1" indent="-274320">
              <a:spcBef>
                <a:spcPts val="600"/>
              </a:spcBef>
            </a:pPr>
            <a:r>
              <a:rPr lang="en-US" sz="2400" dirty="0" smtClean="0">
                <a:solidFill>
                  <a:srgbClr val="0000FF"/>
                </a:solidFill>
                <a:sym typeface="Symbol"/>
              </a:rPr>
              <a:t> </a:t>
            </a:r>
            <a:r>
              <a:rPr lang="en-US" sz="2400" dirty="0" smtClean="0">
                <a:solidFill>
                  <a:srgbClr val="0000FF"/>
                </a:solidFill>
              </a:rPr>
              <a:t>These tests are collectively known as ‘data flow testing’. </a:t>
            </a: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The General Idea</a:t>
            </a:r>
            <a:endParaRPr lang="en-US" dirty="0">
              <a:latin typeface="+mn-lt"/>
            </a:endParaRPr>
          </a:p>
        </p:txBody>
      </p:sp>
      <p:sp>
        <p:nvSpPr>
          <p:cNvPr id="4" name="Rectangle 3"/>
          <p:cNvSpPr/>
          <p:nvPr/>
        </p:nvSpPr>
        <p:spPr>
          <a:xfrm>
            <a:off x="261257" y="2389354"/>
            <a:ext cx="8621486" cy="3539430"/>
          </a:xfrm>
          <a:prstGeom prst="rect">
            <a:avLst/>
          </a:prstGeom>
        </p:spPr>
        <p:txBody>
          <a:bodyPr wrap="square">
            <a:spAutoFit/>
          </a:bodyPr>
          <a:lstStyle/>
          <a:p>
            <a:pPr marL="274320" indent="-274320">
              <a:spcBef>
                <a:spcPts val="600"/>
              </a:spcBef>
              <a:buFont typeface="Arial" pitchFamily="34" charset="0"/>
              <a:buChar char="•"/>
            </a:pPr>
            <a:r>
              <a:rPr lang="en-US" altLang="zh-TW" sz="2800" dirty="0" smtClean="0">
                <a:solidFill>
                  <a:srgbClr val="FF0000"/>
                </a:solidFill>
              </a:rPr>
              <a:t>Data flow testing is a form of structural testing and a white box testing technique that focuses on program </a:t>
            </a:r>
            <a:r>
              <a:rPr lang="en-US" altLang="zh-TW" sz="2800" u="sng" dirty="0" smtClean="0">
                <a:solidFill>
                  <a:srgbClr val="FF0000"/>
                </a:solidFill>
              </a:rPr>
              <a:t>variables </a:t>
            </a:r>
            <a:r>
              <a:rPr lang="en-US" altLang="zh-TW" sz="2800" dirty="0" smtClean="0">
                <a:solidFill>
                  <a:srgbClr val="FF0000"/>
                </a:solidFill>
              </a:rPr>
              <a:t>and the </a:t>
            </a:r>
            <a:r>
              <a:rPr lang="en-US" altLang="zh-TW" sz="2800" u="sng" dirty="0" smtClean="0">
                <a:solidFill>
                  <a:srgbClr val="FF0000"/>
                </a:solidFill>
              </a:rPr>
              <a:t>paths</a:t>
            </a:r>
            <a:r>
              <a:rPr lang="en-US" altLang="zh-TW" sz="2800" dirty="0" smtClean="0">
                <a:solidFill>
                  <a:srgbClr val="FF0000"/>
                </a:solidFill>
              </a:rPr>
              <a:t>:</a:t>
            </a:r>
          </a:p>
          <a:p>
            <a:pPr marL="731520" lvl="2" indent="-274320">
              <a:spcBef>
                <a:spcPts val="600"/>
              </a:spcBef>
            </a:pPr>
            <a:r>
              <a:rPr lang="en-US" altLang="zh-TW" sz="2400" b="1" dirty="0" smtClean="0">
                <a:sym typeface="Symbol"/>
              </a:rPr>
              <a:t></a:t>
            </a:r>
            <a:r>
              <a:rPr lang="en-US" altLang="zh-TW" sz="2400" dirty="0" smtClean="0">
                <a:sym typeface="Symbol"/>
              </a:rPr>
              <a:t> </a:t>
            </a:r>
            <a:r>
              <a:rPr lang="en-US" altLang="zh-TW" sz="2400" dirty="0" smtClean="0"/>
              <a:t>From the point where a variable, </a:t>
            </a:r>
            <a:r>
              <a:rPr lang="en-US" altLang="zh-TW" sz="2400" i="1" dirty="0" smtClean="0"/>
              <a:t>v</a:t>
            </a:r>
            <a:r>
              <a:rPr lang="en-US" altLang="zh-TW" sz="2400" dirty="0" smtClean="0"/>
              <a:t>, is defined or assigned a value</a:t>
            </a:r>
          </a:p>
          <a:p>
            <a:pPr marL="731520" lvl="2" indent="-274320">
              <a:spcBef>
                <a:spcPts val="600"/>
              </a:spcBef>
              <a:buFont typeface="Symbol"/>
              <a:buChar char="-"/>
            </a:pPr>
            <a:r>
              <a:rPr lang="en-US" altLang="zh-TW" sz="2400" dirty="0" smtClean="0"/>
              <a:t>To the point where that variable, </a:t>
            </a:r>
            <a:r>
              <a:rPr lang="en-US" altLang="zh-TW" sz="2400" i="1" dirty="0" smtClean="0"/>
              <a:t>v</a:t>
            </a:r>
            <a:r>
              <a:rPr lang="en-US" altLang="zh-TW" sz="2400" dirty="0" smtClean="0"/>
              <a:t>, is used</a:t>
            </a:r>
            <a:r>
              <a:rPr lang="en-US" sz="2400" dirty="0" smtClean="0"/>
              <a:t>  </a:t>
            </a:r>
          </a:p>
          <a:p>
            <a:pPr marL="731520" lvl="2" indent="-274320">
              <a:spcBef>
                <a:spcPts val="600"/>
              </a:spcBef>
              <a:buFont typeface="Symbol"/>
              <a:buChar char="-"/>
            </a:pPr>
            <a:endParaRPr lang="en-US" sz="2400" dirty="0" smtClean="0"/>
          </a:p>
          <a:p>
            <a:pPr marL="731520" lvl="2" indent="-274320">
              <a:spcBef>
                <a:spcPts val="600"/>
              </a:spcBef>
              <a:buFont typeface="Symbol"/>
              <a:buChar char="-"/>
            </a:pP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The General Idea </a:t>
            </a:r>
            <a:endParaRPr lang="en-US" dirty="0">
              <a:latin typeface="+mn-lt"/>
            </a:endParaRPr>
          </a:p>
        </p:txBody>
      </p:sp>
      <p:sp>
        <p:nvSpPr>
          <p:cNvPr id="4" name="Rectangle 3"/>
          <p:cNvSpPr/>
          <p:nvPr/>
        </p:nvSpPr>
        <p:spPr>
          <a:xfrm>
            <a:off x="243216" y="2243087"/>
            <a:ext cx="8568280" cy="2323713"/>
          </a:xfrm>
          <a:prstGeom prst="rect">
            <a:avLst/>
          </a:prstGeom>
        </p:spPr>
        <p:txBody>
          <a:bodyPr wrap="square">
            <a:spAutoFit/>
          </a:bodyPr>
          <a:lstStyle/>
          <a:p>
            <a:pPr marL="274320" indent="-274320">
              <a:spcBef>
                <a:spcPts val="600"/>
              </a:spcBef>
              <a:buFont typeface="Arial" pitchFamily="34" charset="0"/>
              <a:buChar char="•"/>
            </a:pPr>
            <a:r>
              <a:rPr lang="en-US" sz="2800" dirty="0" smtClean="0"/>
              <a:t>Data Flow Testing (DFT) looks at the life cycle of a data (or variable), checks if the usage may cause failure or anomaly, such as "definition is missing", "unreachable code", "incorrect assignment of input statement", etc. </a:t>
            </a:r>
          </a:p>
          <a:p>
            <a:pPr marL="274320" indent="-274320">
              <a:spcBef>
                <a:spcPts val="600"/>
              </a:spcBef>
            </a:pPr>
            <a:endParaRPr lang="en-US"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The General Idea</a:t>
            </a:r>
            <a:endParaRPr lang="en-US" dirty="0">
              <a:latin typeface="+mn-lt"/>
            </a:endParaRPr>
          </a:p>
        </p:txBody>
      </p:sp>
      <p:sp>
        <p:nvSpPr>
          <p:cNvPr id="4" name="Rectangle 3"/>
          <p:cNvSpPr/>
          <p:nvPr/>
        </p:nvSpPr>
        <p:spPr>
          <a:xfrm>
            <a:off x="338216" y="2140826"/>
            <a:ext cx="8520778" cy="3924151"/>
          </a:xfrm>
          <a:prstGeom prst="rect">
            <a:avLst/>
          </a:prstGeom>
        </p:spPr>
        <p:txBody>
          <a:bodyPr wrap="square">
            <a:spAutoFit/>
          </a:bodyPr>
          <a:lstStyle/>
          <a:p>
            <a:pPr marL="274320" indent="-274320">
              <a:spcBef>
                <a:spcPts val="600"/>
              </a:spcBef>
              <a:buFont typeface="Arial" pitchFamily="34" charset="0"/>
              <a:buChar char="•"/>
            </a:pPr>
            <a:r>
              <a:rPr lang="en-US" sz="2800" dirty="0" smtClean="0"/>
              <a:t>Data flow testing can be performed at two conceptual levels.</a:t>
            </a:r>
          </a:p>
          <a:p>
            <a:pPr marL="731520" lvl="2" indent="-274320">
              <a:spcBef>
                <a:spcPts val="600"/>
              </a:spcBef>
            </a:pPr>
            <a:r>
              <a:rPr lang="en-US" sz="2800" dirty="0" smtClean="0">
                <a:solidFill>
                  <a:srgbClr val="0000FF"/>
                </a:solidFill>
                <a:sym typeface="Symbol"/>
              </a:rPr>
              <a:t></a:t>
            </a:r>
            <a:r>
              <a:rPr lang="en-US" sz="2800" b="1" dirty="0" smtClean="0">
                <a:solidFill>
                  <a:srgbClr val="0000FF"/>
                </a:solidFill>
                <a:sym typeface="Symbol"/>
              </a:rPr>
              <a:t> </a:t>
            </a:r>
            <a:r>
              <a:rPr lang="en-US" sz="2800" b="1" dirty="0" smtClean="0">
                <a:solidFill>
                  <a:srgbClr val="0000FF"/>
                </a:solidFill>
              </a:rPr>
              <a:t>Static</a:t>
            </a:r>
            <a:r>
              <a:rPr lang="en-US" sz="2800" dirty="0" smtClean="0">
                <a:solidFill>
                  <a:srgbClr val="0000FF"/>
                </a:solidFill>
              </a:rPr>
              <a:t> data flow testing</a:t>
            </a:r>
          </a:p>
          <a:p>
            <a:pPr marL="731520" lvl="2" indent="-274320">
              <a:spcBef>
                <a:spcPts val="600"/>
              </a:spcBef>
            </a:pPr>
            <a:r>
              <a:rPr lang="en-US" sz="2800" dirty="0" smtClean="0">
                <a:solidFill>
                  <a:srgbClr val="0000FF"/>
                </a:solidFill>
                <a:sym typeface="Symbol"/>
              </a:rPr>
              <a:t> </a:t>
            </a:r>
            <a:r>
              <a:rPr lang="en-US" sz="2800" b="1" dirty="0" smtClean="0">
                <a:solidFill>
                  <a:srgbClr val="0000FF"/>
                </a:solidFill>
              </a:rPr>
              <a:t>Dynamic</a:t>
            </a:r>
            <a:r>
              <a:rPr lang="en-US" sz="2800" dirty="0" smtClean="0">
                <a:solidFill>
                  <a:srgbClr val="0000FF"/>
                </a:solidFill>
              </a:rPr>
              <a:t> data flow testing</a:t>
            </a:r>
          </a:p>
          <a:p>
            <a:pPr marL="274320" lvl="1" indent="-274320">
              <a:spcBef>
                <a:spcPts val="600"/>
              </a:spcBef>
              <a:buFont typeface="Arial" pitchFamily="34" charset="0"/>
              <a:buChar char="•"/>
            </a:pPr>
            <a:endParaRPr lang="en-US" sz="2800" dirty="0" smtClean="0">
              <a:solidFill>
                <a:srgbClr val="0000FF"/>
              </a:solidFill>
            </a:endParaRPr>
          </a:p>
          <a:p>
            <a:pPr marL="274320" lvl="1"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i="1" u="sng" dirty="0" smtClean="0">
                <a:solidFill>
                  <a:srgbClr val="FF0000"/>
                </a:solidFill>
              </a:rPr>
              <a:t>Note</a:t>
            </a:r>
            <a:r>
              <a:rPr lang="en-US" sz="2800" dirty="0" smtClean="0">
                <a:solidFill>
                  <a:srgbClr val="FF0000"/>
                </a:solidFill>
              </a:rPr>
              <a:t>: For this course, we will cover only </a:t>
            </a:r>
            <a:r>
              <a:rPr lang="en-US" sz="2800" b="1" dirty="0" smtClean="0">
                <a:solidFill>
                  <a:srgbClr val="FF0000"/>
                </a:solidFill>
              </a:rPr>
              <a:t>static</a:t>
            </a:r>
            <a:r>
              <a:rPr lang="en-US" sz="2800" dirty="0" smtClean="0">
                <a:solidFill>
                  <a:srgbClr val="FF0000"/>
                </a:solidFill>
              </a:rPr>
              <a:t> </a:t>
            </a:r>
            <a:r>
              <a:rPr lang="en-US" sz="2800" b="1" dirty="0" smtClean="0">
                <a:solidFill>
                  <a:srgbClr val="FF0000"/>
                </a:solidFill>
              </a:rPr>
              <a:t>data flow testing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mn-lt"/>
              </a:rPr>
              <a:t>Static Data Flow Testing</a:t>
            </a:r>
            <a:endParaRPr lang="en-US" dirty="0">
              <a:latin typeface="+mn-lt"/>
            </a:endParaRPr>
          </a:p>
        </p:txBody>
      </p:sp>
      <p:sp>
        <p:nvSpPr>
          <p:cNvPr id="4" name="Rectangle 3"/>
          <p:cNvSpPr/>
          <p:nvPr/>
        </p:nvSpPr>
        <p:spPr>
          <a:xfrm>
            <a:off x="261257" y="2336393"/>
            <a:ext cx="8645237" cy="2985433"/>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Static data flow testing:</a:t>
            </a:r>
          </a:p>
          <a:p>
            <a:pPr marL="731520" lvl="2" indent="-274320">
              <a:spcBef>
                <a:spcPts val="600"/>
              </a:spcBef>
            </a:pPr>
            <a:r>
              <a:rPr lang="en-US" sz="2800" b="1" dirty="0" smtClean="0">
                <a:sym typeface="Symbol"/>
              </a:rPr>
              <a:t></a:t>
            </a:r>
            <a:r>
              <a:rPr lang="en-US" sz="2800" dirty="0" smtClean="0">
                <a:sym typeface="Symbol"/>
              </a:rPr>
              <a:t> </a:t>
            </a:r>
            <a:r>
              <a:rPr lang="en-US" sz="2800" dirty="0" smtClean="0"/>
              <a:t>Analyze source code.</a:t>
            </a:r>
          </a:p>
          <a:p>
            <a:pPr marL="731520" lvl="2" indent="-274320">
              <a:spcBef>
                <a:spcPts val="600"/>
              </a:spcBef>
            </a:pPr>
            <a:r>
              <a:rPr lang="en-US" sz="2800" b="1" dirty="0" smtClean="0">
                <a:sym typeface="Symbol"/>
              </a:rPr>
              <a:t> </a:t>
            </a:r>
            <a:r>
              <a:rPr lang="en-US" sz="2800" dirty="0" smtClean="0"/>
              <a:t>Does not involve actual execution of source code.</a:t>
            </a:r>
          </a:p>
          <a:p>
            <a:pPr marL="731520" lvl="2" indent="-274320">
              <a:spcBef>
                <a:spcPts val="600"/>
              </a:spcBef>
            </a:pPr>
            <a:r>
              <a:rPr lang="en-US" sz="2800" b="1" dirty="0" smtClean="0">
                <a:sym typeface="Symbol"/>
              </a:rPr>
              <a:t> </a:t>
            </a:r>
            <a:r>
              <a:rPr lang="en-US" sz="2800" dirty="0" smtClean="0"/>
              <a:t>Identify potential defects, commonly known as </a:t>
            </a:r>
            <a:r>
              <a:rPr lang="en-US" sz="2800" i="1" dirty="0" smtClean="0">
                <a:solidFill>
                  <a:srgbClr val="0000FF"/>
                </a:solidFill>
              </a:rPr>
              <a:t>data flow anomaly.</a:t>
            </a:r>
          </a:p>
          <a:p>
            <a:pPr marL="274320" indent="-274320">
              <a:spcBef>
                <a:spcPts val="600"/>
              </a:spcBef>
            </a:pPr>
            <a:endParaRPr lang="en-US" sz="28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436</TotalTime>
  <Words>1272</Words>
  <Application>Microsoft Office PowerPoint</Application>
  <PresentationFormat>On-screen Show (4:3)</PresentationFormat>
  <Paragraphs>130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Spectrum</vt:lpstr>
      <vt:lpstr>Data Flow Testing</vt:lpstr>
      <vt:lpstr>Lecture Outline</vt:lpstr>
      <vt:lpstr>Objectives and Outcomes</vt:lpstr>
      <vt:lpstr>The General Idea</vt:lpstr>
      <vt:lpstr>The General Idea</vt:lpstr>
      <vt:lpstr>The General Idea</vt:lpstr>
      <vt:lpstr>The General Idea </vt:lpstr>
      <vt:lpstr>The General Idea</vt:lpstr>
      <vt:lpstr>Static Data Flow Testing</vt:lpstr>
      <vt:lpstr>Data Flow Anomaly</vt:lpstr>
      <vt:lpstr>Data Flow Anomaly</vt:lpstr>
      <vt:lpstr>Data Flow Anomaly</vt:lpstr>
      <vt:lpstr>Data Flow Anomaly</vt:lpstr>
      <vt:lpstr>Data Flow Anomaly</vt:lpstr>
      <vt:lpstr>Data Flow Anomaly </vt:lpstr>
      <vt:lpstr>Data Flow Anomaly</vt:lpstr>
      <vt:lpstr>Data Flow Anomaly </vt:lpstr>
      <vt:lpstr>Data Flow Anomaly</vt:lpstr>
      <vt:lpstr>Data Flow Anomaly</vt:lpstr>
      <vt:lpstr>Data Flow Anomaly</vt:lpstr>
      <vt:lpstr>Data Flow Anomaly</vt:lpstr>
      <vt:lpstr>Data Flow Anomaly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Teacher</cp:lastModifiedBy>
  <cp:revision>172</cp:revision>
  <dcterms:created xsi:type="dcterms:W3CDTF">2020-04-21T14:08:46Z</dcterms:created>
  <dcterms:modified xsi:type="dcterms:W3CDTF">2020-09-06T03:26:31Z</dcterms:modified>
</cp:coreProperties>
</file>