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264" r:id="rId23"/>
    <p:sldId id="26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8" autoAdjust="0"/>
    <p:restoredTop sz="94724"/>
  </p:normalViewPr>
  <p:slideViewPr>
    <p:cSldViewPr snapToGrid="0" snapToObjects="1">
      <p:cViewPr>
        <p:scale>
          <a:sx n="80" d="100"/>
          <a:sy n="80" d="100"/>
        </p:scale>
        <p:origin x="-1110"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9/6/2020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9/6/2020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9/6/2020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9/6/2020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96413"/>
            <a:ext cx="7808976" cy="740728"/>
          </a:xfrm>
        </p:spPr>
        <p:txBody>
          <a:bodyPr>
            <a:normAutofit/>
          </a:bodyPr>
          <a:lstStyle/>
          <a:p>
            <a:r>
              <a:rPr lang="en-US" sz="3600" b="1" dirty="0">
                <a:latin typeface="+mn-lt"/>
              </a:rPr>
              <a:t>Data Flow </a:t>
            </a:r>
            <a:r>
              <a:rPr lang="en-US" sz="3600" b="1" dirty="0" smtClean="0">
                <a:latin typeface="+mn-lt"/>
              </a:rPr>
              <a:t>Testing (cont.)</a:t>
            </a:r>
            <a:endParaRPr lang="en-US" sz="3600" b="1" dirty="0">
              <a:latin typeface="+mn-lt"/>
            </a:endParaRPr>
          </a:p>
        </p:txBody>
      </p:sp>
      <p:sp>
        <p:nvSpPr>
          <p:cNvPr id="3" name="Subtitle 2"/>
          <p:cNvSpPr>
            <a:spLocks noGrp="1"/>
          </p:cNvSpPr>
          <p:nvPr>
            <p:ph type="subTitle" idx="1"/>
          </p:nvPr>
        </p:nvSpPr>
        <p:spPr>
          <a:xfrm>
            <a:off x="476205" y="1532427"/>
            <a:ext cx="2789509" cy="484632"/>
          </a:xfrm>
        </p:spPr>
        <p:txBody>
          <a:bodyPr/>
          <a:lstStyle/>
          <a:p>
            <a:r>
              <a:rPr lang="en-US" dirty="0"/>
              <a:t>Course Code: CSC4133</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806102601"/>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17</a:t>
                      </a:r>
                      <a:endParaRPr lang="en-US" dirty="0"/>
                    </a:p>
                  </a:txBody>
                  <a:tcPr/>
                </a:tc>
                <a:tc>
                  <a:txBody>
                    <a:bodyPr/>
                    <a:lstStyle/>
                    <a:p>
                      <a:r>
                        <a:rPr lang="en-US" dirty="0"/>
                        <a:t>Week No:</a:t>
                      </a:r>
                    </a:p>
                  </a:txBody>
                  <a:tcPr/>
                </a:tc>
                <a:tc>
                  <a:txBody>
                    <a:bodyPr/>
                    <a:lstStyle/>
                    <a:p>
                      <a:r>
                        <a:rPr lang="en-US" dirty="0" smtClean="0"/>
                        <a:t>10</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a:t>
                      </a:r>
                      <a:r>
                        <a:rPr lang="en-US" i="1" baseline="0" dirty="0" smtClean="0"/>
                        <a:t>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Software Quality and Testing</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Data Flow Anomaly</a:t>
            </a:r>
            <a:endParaRPr lang="en-US" dirty="0">
              <a:latin typeface="+mn-lt"/>
            </a:endParaRPr>
          </a:p>
        </p:txBody>
      </p:sp>
      <p:sp>
        <p:nvSpPr>
          <p:cNvPr id="4" name="Rectangle 3"/>
          <p:cNvSpPr/>
          <p:nvPr/>
        </p:nvSpPr>
        <p:spPr>
          <a:xfrm>
            <a:off x="237506" y="2268424"/>
            <a:ext cx="8692738" cy="2354491"/>
          </a:xfrm>
          <a:prstGeom prst="rect">
            <a:avLst/>
          </a:prstGeom>
        </p:spPr>
        <p:txBody>
          <a:bodyPr wrap="square">
            <a:spAutoFit/>
          </a:bodyPr>
          <a:lstStyle/>
          <a:p>
            <a:pPr marL="274320" indent="-274320">
              <a:spcBef>
                <a:spcPts val="600"/>
              </a:spcBef>
              <a:buFont typeface="Wingdings" pitchFamily="2" charset="2"/>
              <a:buChar char="§"/>
              <a:defRPr/>
            </a:pPr>
            <a:r>
              <a:rPr lang="en-US" sz="2800" dirty="0" smtClean="0">
                <a:solidFill>
                  <a:srgbClr val="FF0000"/>
                </a:solidFill>
              </a:rPr>
              <a:t>What to do after detecting a data flow anomaly?</a:t>
            </a:r>
          </a:p>
          <a:p>
            <a:pPr marL="274320" indent="-274320">
              <a:spcBef>
                <a:spcPts val="600"/>
              </a:spcBef>
              <a:buFont typeface="Arial" pitchFamily="34" charset="0"/>
              <a:buChar char="•"/>
              <a:defRPr/>
            </a:pPr>
            <a:r>
              <a:rPr lang="en-US" sz="2800" dirty="0" smtClean="0">
                <a:solidFill>
                  <a:srgbClr val="0000FF"/>
                </a:solidFill>
              </a:rPr>
              <a:t>The programmers must analyze the causes of data flow anomalies and eliminate them.</a:t>
            </a:r>
          </a:p>
          <a:p>
            <a:pPr marL="731520" lvl="2" indent="-274320">
              <a:spcBef>
                <a:spcPts val="600"/>
              </a:spcBef>
              <a:buFont typeface="Arial" charset="0"/>
              <a:buChar char="–"/>
              <a:defRPr/>
            </a:pPr>
            <a:r>
              <a:rPr lang="en-US" sz="2400" dirty="0" smtClean="0"/>
              <a:t>Investigate the cause of the anomaly.</a:t>
            </a:r>
          </a:p>
          <a:p>
            <a:pPr marL="731520" lvl="2" indent="-274320">
              <a:spcBef>
                <a:spcPts val="600"/>
              </a:spcBef>
              <a:buFont typeface="Arial" charset="0"/>
              <a:buChar char="–"/>
              <a:defRPr/>
            </a:pPr>
            <a:r>
              <a:rPr lang="en-US" sz="2400" dirty="0" smtClean="0"/>
              <a:t>To fix an anomaly, write new code or modify the existing code.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Data Flow Graph</a:t>
            </a:r>
            <a:endParaRPr lang="en-US" dirty="0">
              <a:latin typeface="+mn-lt"/>
            </a:endParaRPr>
          </a:p>
        </p:txBody>
      </p:sp>
      <p:sp>
        <p:nvSpPr>
          <p:cNvPr id="4" name="Rectangle 3"/>
          <p:cNvSpPr/>
          <p:nvPr/>
        </p:nvSpPr>
        <p:spPr>
          <a:xfrm>
            <a:off x="255091" y="2136339"/>
            <a:ext cx="8497028" cy="4124206"/>
          </a:xfrm>
          <a:prstGeom prst="rect">
            <a:avLst/>
          </a:prstGeom>
        </p:spPr>
        <p:txBody>
          <a:bodyPr wrap="square">
            <a:spAutoFit/>
          </a:bodyPr>
          <a:lstStyle/>
          <a:p>
            <a:pPr marL="274320" indent="-274320">
              <a:spcBef>
                <a:spcPts val="600"/>
              </a:spcBef>
              <a:buFont typeface="Arial" pitchFamily="34" charset="0"/>
              <a:buChar char="•"/>
            </a:pPr>
            <a:r>
              <a:rPr lang="en-US" sz="2800" b="1" dirty="0" smtClean="0"/>
              <a:t>Data-flow testing</a:t>
            </a:r>
            <a:r>
              <a:rPr lang="en-US" sz="2800" dirty="0" smtClean="0"/>
              <a:t> uses the data flow graph to explore the unreasonable things that can happen to data (</a:t>
            </a:r>
            <a:r>
              <a:rPr lang="en-US" sz="2800" i="1" dirty="0" smtClean="0"/>
              <a:t>i.e.,</a:t>
            </a:r>
            <a:r>
              <a:rPr lang="en-US" sz="2800" dirty="0" smtClean="0"/>
              <a:t> </a:t>
            </a:r>
            <a:r>
              <a:rPr lang="en-US" sz="2800" b="1" i="1" dirty="0" smtClean="0">
                <a:solidFill>
                  <a:srgbClr val="FF0000"/>
                </a:solidFill>
              </a:rPr>
              <a:t>anomalies</a:t>
            </a:r>
            <a:r>
              <a:rPr lang="en-US" sz="2800" dirty="0" smtClean="0"/>
              <a:t>).</a:t>
            </a:r>
          </a:p>
          <a:p>
            <a:pPr marL="274320" indent="-274320">
              <a:spcBef>
                <a:spcPts val="600"/>
              </a:spcBef>
              <a:buFont typeface="Arial" pitchFamily="34" charset="0"/>
              <a:buChar char="•"/>
            </a:pPr>
            <a:r>
              <a:rPr lang="en-US" sz="2800" dirty="0" smtClean="0">
                <a:solidFill>
                  <a:srgbClr val="FF0000"/>
                </a:solidFill>
              </a:rPr>
              <a:t>In practice, programmers may not draw data flow graphs by hand.</a:t>
            </a:r>
            <a:r>
              <a:rPr lang="en-US" sz="2800" dirty="0" smtClean="0"/>
              <a:t> Instead, language translators are modified to produce data flow graphs from program units.</a:t>
            </a:r>
          </a:p>
          <a:p>
            <a:pPr marL="274320" indent="-274320">
              <a:spcBef>
                <a:spcPts val="600"/>
              </a:spcBef>
              <a:buFont typeface="Arial" pitchFamily="34" charset="0"/>
              <a:buChar char="•"/>
            </a:pPr>
            <a:r>
              <a:rPr lang="en-US" sz="2800" dirty="0" smtClean="0"/>
              <a:t>A data flow graph is drawn with the objective of identifying </a:t>
            </a:r>
            <a:r>
              <a:rPr lang="en-US" sz="2800" b="1" dirty="0" smtClean="0">
                <a:solidFill>
                  <a:srgbClr val="0000FF"/>
                </a:solidFill>
              </a:rPr>
              <a:t>data</a:t>
            </a:r>
            <a:r>
              <a:rPr lang="en-US" sz="2800" dirty="0" smtClean="0"/>
              <a:t> </a:t>
            </a:r>
            <a:r>
              <a:rPr lang="en-US" sz="2800" b="1" i="1" dirty="0" smtClean="0">
                <a:solidFill>
                  <a:srgbClr val="0000FF"/>
                </a:solidFill>
              </a:rPr>
              <a:t>definitions</a:t>
            </a:r>
            <a:r>
              <a:rPr lang="en-US" sz="2800" dirty="0" smtClean="0"/>
              <a:t> and their </a:t>
            </a:r>
            <a:r>
              <a:rPr lang="en-US" sz="2800" b="1" i="1" dirty="0" smtClean="0">
                <a:solidFill>
                  <a:srgbClr val="0000FF"/>
                </a:solidFill>
              </a:rPr>
              <a:t>uses</a:t>
            </a:r>
            <a:r>
              <a:rPr lang="en-US" sz="2800" dirty="0" smtClean="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Data Flow Graph</a:t>
            </a:r>
            <a:endParaRPr lang="en-US" dirty="0">
              <a:latin typeface="+mn-lt"/>
            </a:endParaRPr>
          </a:p>
        </p:txBody>
      </p:sp>
      <p:sp>
        <p:nvSpPr>
          <p:cNvPr id="4" name="Rectangle 3"/>
          <p:cNvSpPr/>
          <p:nvPr/>
        </p:nvSpPr>
        <p:spPr>
          <a:xfrm>
            <a:off x="255091" y="2140466"/>
            <a:ext cx="8520778" cy="3493264"/>
          </a:xfrm>
          <a:prstGeom prst="rect">
            <a:avLst/>
          </a:prstGeom>
        </p:spPr>
        <p:txBody>
          <a:bodyPr wrap="square">
            <a:spAutoFit/>
          </a:bodyPr>
          <a:lstStyle/>
          <a:p>
            <a:pPr marL="274320" indent="-274320">
              <a:spcBef>
                <a:spcPts val="600"/>
              </a:spcBef>
              <a:buFont typeface="Arial" pitchFamily="34" charset="0"/>
              <a:buChar char="•"/>
            </a:pPr>
            <a:r>
              <a:rPr lang="en-US" sz="2800" dirty="0" smtClean="0"/>
              <a:t>Each occurrence of a data variable is classified as follows:</a:t>
            </a:r>
          </a:p>
          <a:p>
            <a:pPr marL="731520" lvl="2" indent="-274320">
              <a:spcBef>
                <a:spcPts val="600"/>
              </a:spcBef>
              <a:buFont typeface="Wingdings" pitchFamily="2" charset="2"/>
              <a:buChar char="§"/>
            </a:pPr>
            <a:r>
              <a:rPr lang="en-US" sz="2800" dirty="0" smtClean="0">
                <a:solidFill>
                  <a:srgbClr val="FF0000"/>
                </a:solidFill>
              </a:rPr>
              <a:t>(d) Definition</a:t>
            </a:r>
          </a:p>
          <a:p>
            <a:pPr marL="731520" lvl="2" indent="-274320">
              <a:spcBef>
                <a:spcPts val="600"/>
              </a:spcBef>
              <a:buFont typeface="Wingdings" pitchFamily="2" charset="2"/>
              <a:buChar char="§"/>
            </a:pPr>
            <a:r>
              <a:rPr lang="en-US" sz="2800" dirty="0" smtClean="0">
                <a:solidFill>
                  <a:srgbClr val="FF0000"/>
                </a:solidFill>
              </a:rPr>
              <a:t>(k) Kill</a:t>
            </a:r>
          </a:p>
          <a:p>
            <a:pPr marL="731520" lvl="2" indent="-274320">
              <a:spcBef>
                <a:spcPts val="600"/>
              </a:spcBef>
              <a:buFont typeface="Wingdings" pitchFamily="2" charset="2"/>
              <a:buChar char="§"/>
            </a:pPr>
            <a:r>
              <a:rPr lang="en-US" sz="2800" dirty="0" smtClean="0">
                <a:solidFill>
                  <a:srgbClr val="FF0000"/>
                </a:solidFill>
              </a:rPr>
              <a:t>(u) Use</a:t>
            </a:r>
          </a:p>
          <a:p>
            <a:pPr marL="1188720" lvl="5" indent="-274320">
              <a:spcBef>
                <a:spcPts val="600"/>
              </a:spcBef>
              <a:buFont typeface="Arial" panose="020B0604020202020204" pitchFamily="34" charset="0"/>
              <a:buChar char="•"/>
            </a:pPr>
            <a:r>
              <a:rPr lang="en-US" sz="2800" dirty="0" smtClean="0">
                <a:solidFill>
                  <a:srgbClr val="0000FF"/>
                </a:solidFill>
              </a:rPr>
              <a:t> </a:t>
            </a:r>
            <a:r>
              <a:rPr lang="en-US" sz="2800" b="1" dirty="0" smtClean="0">
                <a:solidFill>
                  <a:srgbClr val="0000FF"/>
                </a:solidFill>
              </a:rPr>
              <a:t>c-use</a:t>
            </a:r>
            <a:r>
              <a:rPr lang="en-US" sz="2800" dirty="0" smtClean="0">
                <a:solidFill>
                  <a:srgbClr val="0000FF"/>
                </a:solidFill>
              </a:rPr>
              <a:t>: Used in a calculation</a:t>
            </a:r>
          </a:p>
          <a:p>
            <a:pPr marL="1188720" lvl="5" indent="-274320">
              <a:spcBef>
                <a:spcPts val="600"/>
              </a:spcBef>
              <a:buFont typeface="Arial" panose="020B0604020202020204" pitchFamily="34" charset="0"/>
              <a:buChar char="•"/>
            </a:pPr>
            <a:r>
              <a:rPr lang="en-US" sz="2800" dirty="0" smtClean="0">
                <a:solidFill>
                  <a:srgbClr val="0000FF"/>
                </a:solidFill>
              </a:rPr>
              <a:t> </a:t>
            </a:r>
            <a:r>
              <a:rPr lang="en-US" sz="2800" b="1" dirty="0" smtClean="0">
                <a:solidFill>
                  <a:srgbClr val="0000FF"/>
                </a:solidFill>
              </a:rPr>
              <a:t>p-use</a:t>
            </a:r>
            <a:r>
              <a:rPr lang="en-US" sz="2800" dirty="0" smtClean="0">
                <a:solidFill>
                  <a:srgbClr val="0000FF"/>
                </a:solidFill>
              </a:rPr>
              <a:t>: Used in a predicate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Data Flow Graph</a:t>
            </a:r>
            <a:endParaRPr lang="en-US" dirty="0">
              <a:latin typeface="+mn-lt"/>
            </a:endParaRPr>
          </a:p>
        </p:txBody>
      </p:sp>
      <p:sp>
        <p:nvSpPr>
          <p:cNvPr id="4" name="Rectangle 3"/>
          <p:cNvSpPr/>
          <p:nvPr/>
        </p:nvSpPr>
        <p:spPr>
          <a:xfrm>
            <a:off x="249380" y="2252568"/>
            <a:ext cx="8633361" cy="3708708"/>
          </a:xfrm>
          <a:prstGeom prst="rect">
            <a:avLst/>
          </a:prstGeom>
        </p:spPr>
        <p:txBody>
          <a:bodyPr wrap="square">
            <a:spAutoFit/>
          </a:bodyPr>
          <a:lstStyle/>
          <a:p>
            <a:pPr marL="274320" lvl="1" indent="-274320">
              <a:spcBef>
                <a:spcPts val="600"/>
              </a:spcBef>
              <a:buFont typeface="Wingdings" pitchFamily="2" charset="2"/>
              <a:buChar char="§"/>
            </a:pPr>
            <a:r>
              <a:rPr lang="en-US" sz="2000" b="1" dirty="0" smtClean="0">
                <a:solidFill>
                  <a:srgbClr val="FF0000"/>
                </a:solidFill>
              </a:rPr>
              <a:t>Definition</a:t>
            </a:r>
            <a:r>
              <a:rPr lang="en-US" sz="2000" dirty="0" smtClean="0">
                <a:solidFill>
                  <a:srgbClr val="FF0000"/>
                </a:solidFill>
              </a:rPr>
              <a:t>: </a:t>
            </a:r>
            <a:r>
              <a:rPr lang="en-US" sz="2000" dirty="0" smtClean="0"/>
              <a:t>This occurs when a value is moved into the memory location of the variable (i.e. A variable gets  new value)</a:t>
            </a:r>
          </a:p>
          <a:p>
            <a:pPr marL="274320" lvl="2" indent="-274320">
              <a:spcBef>
                <a:spcPts val="600"/>
              </a:spcBef>
            </a:pPr>
            <a:r>
              <a:rPr lang="en-US" sz="2000" dirty="0" smtClean="0"/>
              <a:t>		</a:t>
            </a:r>
            <a:r>
              <a:rPr lang="en-US" sz="2000" dirty="0" err="1" smtClean="0"/>
              <a:t>i</a:t>
            </a:r>
            <a:r>
              <a:rPr lang="en-US" sz="2000" dirty="0" smtClean="0"/>
              <a:t> = x;  	/* The variable </a:t>
            </a:r>
            <a:r>
              <a:rPr lang="en-US" sz="2000" dirty="0" err="1" smtClean="0"/>
              <a:t>i</a:t>
            </a:r>
            <a:r>
              <a:rPr lang="en-US" sz="2000" dirty="0" smtClean="0"/>
              <a:t> gets a new value. */</a:t>
            </a:r>
          </a:p>
          <a:p>
            <a:pPr marL="274320" lvl="1" indent="-274320">
              <a:spcBef>
                <a:spcPts val="600"/>
              </a:spcBef>
              <a:buFont typeface="Wingdings" pitchFamily="2" charset="2"/>
              <a:buChar char="§"/>
            </a:pPr>
            <a:r>
              <a:rPr lang="en-US" sz="2000" b="1" dirty="0" err="1" smtClean="0">
                <a:solidFill>
                  <a:srgbClr val="FF0000"/>
                </a:solidFill>
              </a:rPr>
              <a:t>Undefinition</a:t>
            </a:r>
            <a:r>
              <a:rPr lang="en-US" sz="2000" b="1" dirty="0" smtClean="0">
                <a:solidFill>
                  <a:srgbClr val="FF0000"/>
                </a:solidFill>
              </a:rPr>
              <a:t> / kill: </a:t>
            </a:r>
            <a:r>
              <a:rPr lang="en-US" sz="2000" dirty="0" smtClean="0"/>
              <a:t>This occurs if the value and the location become unbound.</a:t>
            </a:r>
          </a:p>
          <a:p>
            <a:pPr marL="274320" lvl="1" indent="-274320">
              <a:spcBef>
                <a:spcPts val="600"/>
              </a:spcBef>
              <a:buFont typeface="Wingdings" pitchFamily="2" charset="2"/>
              <a:buChar char="§"/>
            </a:pPr>
            <a:r>
              <a:rPr lang="en-US" sz="2000" b="1" dirty="0" smtClean="0">
                <a:solidFill>
                  <a:srgbClr val="FF0000"/>
                </a:solidFill>
              </a:rPr>
              <a:t>Use: </a:t>
            </a:r>
            <a:r>
              <a:rPr lang="en-US" sz="2000" dirty="0" smtClean="0"/>
              <a:t>This occurs when the value is fetched from the memory location of the variable. There are </a:t>
            </a:r>
            <a:r>
              <a:rPr lang="en-US" sz="2000" b="1" dirty="0" smtClean="0"/>
              <a:t>two forms</a:t>
            </a:r>
            <a:r>
              <a:rPr lang="en-US" sz="2000" dirty="0" smtClean="0"/>
              <a:t> </a:t>
            </a:r>
            <a:r>
              <a:rPr lang="en-US" sz="2000" b="1" dirty="0" smtClean="0"/>
              <a:t>of</a:t>
            </a:r>
            <a:r>
              <a:rPr lang="en-US" sz="2000" dirty="0" smtClean="0"/>
              <a:t> </a:t>
            </a:r>
            <a:r>
              <a:rPr lang="en-US" sz="2000" b="1" dirty="0" smtClean="0"/>
              <a:t>uses</a:t>
            </a:r>
            <a:r>
              <a:rPr lang="en-US" sz="2000" dirty="0" smtClean="0"/>
              <a:t> of a variable –</a:t>
            </a:r>
          </a:p>
          <a:p>
            <a:pPr marL="731520" lvl="3" indent="-274320">
              <a:spcBef>
                <a:spcPts val="600"/>
              </a:spcBef>
              <a:buFont typeface="Arial" pitchFamily="34" charset="0"/>
              <a:buChar char="•"/>
            </a:pPr>
            <a:r>
              <a:rPr lang="en-US" sz="2000" b="1" dirty="0" smtClean="0">
                <a:solidFill>
                  <a:srgbClr val="0000FF"/>
                </a:solidFill>
              </a:rPr>
              <a:t>Computation use (c-use)</a:t>
            </a:r>
          </a:p>
          <a:p>
            <a:pPr marL="731520" lvl="3" indent="-274320">
              <a:spcBef>
                <a:spcPts val="600"/>
              </a:spcBef>
            </a:pPr>
            <a:r>
              <a:rPr lang="en-US" sz="2000" i="1" dirty="0" smtClean="0"/>
              <a:t>	</a:t>
            </a:r>
            <a:r>
              <a:rPr lang="en-US" sz="2000" i="1" u="sng" dirty="0" smtClean="0"/>
              <a:t>Example</a:t>
            </a:r>
            <a:r>
              <a:rPr lang="en-US" sz="2000" dirty="0" smtClean="0"/>
              <a:t>: x = 2*y;       /* y has been used to compute value of x. */</a:t>
            </a:r>
          </a:p>
          <a:p>
            <a:pPr marL="731520" lvl="3" indent="-274320">
              <a:spcBef>
                <a:spcPts val="600"/>
              </a:spcBef>
              <a:buFont typeface="Arial" pitchFamily="34" charset="0"/>
              <a:buChar char="•"/>
            </a:pPr>
            <a:r>
              <a:rPr lang="en-US" sz="2000" b="1" dirty="0" smtClean="0">
                <a:solidFill>
                  <a:srgbClr val="0000FF"/>
                </a:solidFill>
              </a:rPr>
              <a:t>Predicate use (p-use)</a:t>
            </a:r>
          </a:p>
          <a:p>
            <a:pPr marL="731520" lvl="3" indent="-274320">
              <a:spcBef>
                <a:spcPts val="600"/>
              </a:spcBef>
            </a:pPr>
            <a:r>
              <a:rPr lang="en-US" sz="2000" i="1" dirty="0" smtClean="0"/>
              <a:t>	</a:t>
            </a:r>
            <a:r>
              <a:rPr lang="en-US" sz="2000" i="1" u="sng" dirty="0" smtClean="0"/>
              <a:t>Example</a:t>
            </a:r>
            <a:r>
              <a:rPr lang="en-US" sz="2000" dirty="0" smtClean="0"/>
              <a:t>:  if (y &gt; 100) { …}       /* y has been used in a condition. */  </a:t>
            </a:r>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mn-lt"/>
              </a:rPr>
              <a:t>Example: Definition and Uses</a:t>
            </a:r>
            <a:endParaRPr lang="en-US" sz="3600" dirty="0">
              <a:latin typeface="+mn-lt"/>
            </a:endParaRPr>
          </a:p>
        </p:txBody>
      </p:sp>
      <p:sp>
        <p:nvSpPr>
          <p:cNvPr id="4" name="Rectangle 3"/>
          <p:cNvSpPr txBox="1">
            <a:spLocks noChangeArrowheads="1"/>
          </p:cNvSpPr>
          <p:nvPr/>
        </p:nvSpPr>
        <p:spPr bwMode="auto">
          <a:xfrm>
            <a:off x="762000" y="2897590"/>
            <a:ext cx="3810000" cy="2970810"/>
          </a:xfrm>
          <a:prstGeom prst="rect">
            <a:avLst/>
          </a:prstGeom>
          <a:noFill/>
          <a:ln w="9525">
            <a:noFill/>
            <a:miter lim="800000"/>
            <a:headEnd/>
            <a:tailEnd/>
          </a:ln>
        </p:spPr>
        <p:txBody>
          <a:bodyPr/>
          <a:lstStyle/>
          <a:p>
            <a:pPr marL="342900" indent="-342900" eaLnBrk="0" hangingPunct="0">
              <a:lnSpc>
                <a:spcPct val="90000"/>
              </a:lnSpc>
              <a:spcBef>
                <a:spcPct val="20000"/>
              </a:spcBef>
              <a:defRPr/>
            </a:pPr>
            <a:r>
              <a:rPr lang="en-US" sz="2400" dirty="0">
                <a:latin typeface="Comic Sans MS" pitchFamily="1" charset="0"/>
                <a:cs typeface="+mn-cs"/>
              </a:rPr>
              <a:t>1.    read (x, y);</a:t>
            </a:r>
          </a:p>
          <a:p>
            <a:pPr marL="342900" indent="-342900" eaLnBrk="0" hangingPunct="0">
              <a:lnSpc>
                <a:spcPct val="90000"/>
              </a:lnSpc>
              <a:spcBef>
                <a:spcPct val="20000"/>
              </a:spcBef>
              <a:defRPr/>
            </a:pPr>
            <a:r>
              <a:rPr lang="en-US" sz="2400" dirty="0">
                <a:latin typeface="Comic Sans MS" pitchFamily="1" charset="0"/>
                <a:cs typeface="+mn-cs"/>
              </a:rPr>
              <a:t>2.    z = x + 2;</a:t>
            </a:r>
          </a:p>
          <a:p>
            <a:pPr marL="342900" indent="-342900" eaLnBrk="0" hangingPunct="0">
              <a:lnSpc>
                <a:spcPct val="90000"/>
              </a:lnSpc>
              <a:spcBef>
                <a:spcPct val="20000"/>
              </a:spcBef>
              <a:defRPr/>
            </a:pPr>
            <a:r>
              <a:rPr lang="en-US" sz="2400" dirty="0">
                <a:latin typeface="Comic Sans MS" pitchFamily="1" charset="0"/>
                <a:cs typeface="+mn-cs"/>
              </a:rPr>
              <a:t>3.    if (z &lt; y)</a:t>
            </a:r>
          </a:p>
          <a:p>
            <a:pPr marL="342900" indent="-342900" eaLnBrk="0" hangingPunct="0">
              <a:lnSpc>
                <a:spcPct val="90000"/>
              </a:lnSpc>
              <a:spcBef>
                <a:spcPct val="20000"/>
              </a:spcBef>
              <a:defRPr/>
            </a:pPr>
            <a:r>
              <a:rPr lang="en-US" sz="2400" dirty="0">
                <a:latin typeface="Comic Sans MS" pitchFamily="1" charset="0"/>
                <a:cs typeface="+mn-cs"/>
              </a:rPr>
              <a:t>4   	w = x + 1;</a:t>
            </a:r>
          </a:p>
          <a:p>
            <a:pPr marL="342900" indent="-342900" eaLnBrk="0" hangingPunct="0">
              <a:lnSpc>
                <a:spcPct val="90000"/>
              </a:lnSpc>
              <a:spcBef>
                <a:spcPct val="20000"/>
              </a:spcBef>
              <a:defRPr/>
            </a:pPr>
            <a:r>
              <a:rPr lang="en-US" sz="2400" dirty="0">
                <a:latin typeface="Comic Sans MS" pitchFamily="1" charset="0"/>
                <a:cs typeface="+mn-cs"/>
              </a:rPr>
              <a:t>	  else</a:t>
            </a:r>
          </a:p>
          <a:p>
            <a:pPr marL="342900" indent="-342900" eaLnBrk="0" hangingPunct="0">
              <a:lnSpc>
                <a:spcPct val="90000"/>
              </a:lnSpc>
              <a:spcBef>
                <a:spcPct val="20000"/>
              </a:spcBef>
              <a:defRPr/>
            </a:pPr>
            <a:r>
              <a:rPr lang="en-US" sz="2400" dirty="0">
                <a:latin typeface="Comic Sans MS" pitchFamily="1" charset="0"/>
                <a:cs typeface="+mn-cs"/>
              </a:rPr>
              <a:t>5.  	y = y + 1;</a:t>
            </a:r>
          </a:p>
          <a:p>
            <a:pPr marL="342900" indent="-342900" eaLnBrk="0" hangingPunct="0">
              <a:lnSpc>
                <a:spcPct val="90000"/>
              </a:lnSpc>
              <a:spcBef>
                <a:spcPct val="20000"/>
              </a:spcBef>
              <a:defRPr/>
            </a:pPr>
            <a:r>
              <a:rPr lang="en-US" sz="2400" dirty="0">
                <a:latin typeface="Comic Sans MS" pitchFamily="1" charset="0"/>
                <a:cs typeface="+mn-cs"/>
              </a:rPr>
              <a:t>6.    print (x, y, w, z);</a:t>
            </a:r>
          </a:p>
        </p:txBody>
      </p:sp>
      <p:sp>
        <p:nvSpPr>
          <p:cNvPr id="5" name="Text Box 4"/>
          <p:cNvSpPr txBox="1">
            <a:spLocks noChangeArrowheads="1"/>
          </p:cNvSpPr>
          <p:nvPr/>
        </p:nvSpPr>
        <p:spPr>
          <a:xfrm>
            <a:off x="457200" y="2336450"/>
            <a:ext cx="8229600" cy="424732"/>
          </a:xfrm>
          <a:prstGeom prst="rect">
            <a:avLst/>
          </a:prstGeom>
        </p:spPr>
        <p:txBody>
          <a:bodyPr vert="horz" lIns="91440" tIns="45720" rIns="91440" bIns="45720" rtlCol="0">
            <a:spAutoFit/>
          </a:bodyPr>
          <a:lstStyle/>
          <a:p>
            <a:pPr marL="0" marR="0" lvl="0" indent="0" algn="l" defTabSz="914400" rtl="0" eaLnBrk="1" fontAlgn="auto" latinLnBrk="0" hangingPunct="1">
              <a:lnSpc>
                <a:spcPct val="90000"/>
              </a:lnSpc>
              <a:spcBef>
                <a:spcPct val="50000"/>
              </a:spcBef>
              <a:spcAft>
                <a:spcPts val="0"/>
              </a:spcAft>
              <a:buClr>
                <a:schemeClr val="bg1">
                  <a:lumMod val="65000"/>
                </a:schemeClr>
              </a:buClr>
              <a:buSzPct val="90000"/>
              <a:buFont typeface="Wingdings" pitchFamily="2" charset="2"/>
              <a:buNone/>
              <a:tabLst/>
              <a:defRPr/>
            </a:pPr>
            <a:r>
              <a:rPr kumimoji="0" lang="en-US" sz="2400" b="0" i="0" u="none" strike="noStrike" kern="1200" cap="none" spc="0" normalizeH="0" baseline="0" noProof="0" dirty="0" smtClean="0">
                <a:ln>
                  <a:noFill/>
                </a:ln>
                <a:solidFill>
                  <a:srgbClr val="FF0000"/>
                </a:solidFill>
                <a:effectLst/>
                <a:uLnTx/>
                <a:uFillTx/>
                <a:latin typeface="Palatino"/>
                <a:ea typeface="+mn-ea"/>
                <a:cs typeface="+mn-cs"/>
              </a:rPr>
              <a:t>What are the </a:t>
            </a:r>
            <a:r>
              <a:rPr kumimoji="0" lang="en-US" sz="2400" b="1" i="1" u="none" strike="noStrike" kern="1200" cap="none" spc="0" normalizeH="0" baseline="0" noProof="0" dirty="0" smtClean="0">
                <a:ln>
                  <a:noFill/>
                </a:ln>
                <a:solidFill>
                  <a:srgbClr val="FF0000"/>
                </a:solidFill>
                <a:effectLst/>
                <a:uLnTx/>
                <a:uFillTx/>
                <a:latin typeface="Palatino"/>
                <a:ea typeface="+mn-ea"/>
                <a:cs typeface="+mn-cs"/>
              </a:rPr>
              <a:t>definitions</a:t>
            </a:r>
            <a:r>
              <a:rPr kumimoji="0" lang="en-US" sz="2400" b="0" i="0" u="none" strike="noStrike" kern="1200" cap="none" spc="0" normalizeH="0" baseline="0" noProof="0" dirty="0" smtClean="0">
                <a:ln>
                  <a:noFill/>
                </a:ln>
                <a:solidFill>
                  <a:srgbClr val="FF0000"/>
                </a:solidFill>
                <a:effectLst/>
                <a:uLnTx/>
                <a:uFillTx/>
                <a:latin typeface="Palatino"/>
                <a:ea typeface="+mn-ea"/>
                <a:cs typeface="+mn-cs"/>
              </a:rPr>
              <a:t> and </a:t>
            </a:r>
            <a:r>
              <a:rPr kumimoji="0" lang="en-US" sz="2400" b="1" i="1" u="none" strike="noStrike" kern="1200" cap="none" spc="0" normalizeH="0" baseline="0" noProof="0" dirty="0" smtClean="0">
                <a:ln>
                  <a:noFill/>
                </a:ln>
                <a:solidFill>
                  <a:srgbClr val="FF0000"/>
                </a:solidFill>
                <a:effectLst/>
                <a:uLnTx/>
                <a:uFillTx/>
                <a:latin typeface="Palatino"/>
                <a:ea typeface="+mn-ea"/>
                <a:cs typeface="+mn-cs"/>
              </a:rPr>
              <a:t>uses</a:t>
            </a:r>
            <a:r>
              <a:rPr kumimoji="0" lang="en-US" sz="2400" b="0" i="0" u="none" strike="noStrike" kern="1200" cap="none" spc="0" normalizeH="0" baseline="0" noProof="0" dirty="0" smtClean="0">
                <a:ln>
                  <a:noFill/>
                </a:ln>
                <a:solidFill>
                  <a:srgbClr val="FF0000"/>
                </a:solidFill>
                <a:effectLst/>
                <a:uLnTx/>
                <a:uFillTx/>
                <a:latin typeface="Palatino"/>
                <a:ea typeface="+mn-ea"/>
                <a:cs typeface="+mn-cs"/>
              </a:rPr>
              <a:t> for the program below?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mn-lt"/>
              </a:rPr>
              <a:t>Example: Definition and Uses</a:t>
            </a:r>
            <a:endParaRPr lang="en-US" sz="3600" dirty="0">
              <a:latin typeface="+mn-lt"/>
            </a:endParaRPr>
          </a:p>
        </p:txBody>
      </p:sp>
      <p:sp>
        <p:nvSpPr>
          <p:cNvPr id="4" name="Content Placeholder 2"/>
          <p:cNvSpPr txBox="1">
            <a:spLocks/>
          </p:cNvSpPr>
          <p:nvPr/>
        </p:nvSpPr>
        <p:spPr>
          <a:xfrm>
            <a:off x="457200" y="1877275"/>
            <a:ext cx="8229600" cy="4525963"/>
          </a:xfrm>
          <a:prstGeom prst="rect">
            <a:avLst/>
          </a:prstGeom>
        </p:spPr>
        <p:txBody>
          <a:bodyPr vert="horz" lIns="91440" tIns="45720" rIns="91440" bIns="45720" rtlCol="0">
            <a:normAutofit fontScale="92500" lnSpcReduction="10000"/>
          </a:bodyPr>
          <a:lstStyle/>
          <a:p>
            <a:pPr marL="0" marR="0" lvl="0" indent="0" algn="l" defTabSz="914400" rtl="0" eaLnBrk="1" fontAlgn="auto" latinLnBrk="0" hangingPunct="1">
              <a:lnSpc>
                <a:spcPct val="100000"/>
              </a:lnSpc>
              <a:spcBef>
                <a:spcPts val="0"/>
              </a:spcBef>
              <a:spcAft>
                <a:spcPts val="0"/>
              </a:spcAft>
              <a:buClr>
                <a:schemeClr val="bg1">
                  <a:lumMod val="65000"/>
                </a:schemeClr>
              </a:buClr>
              <a:buSzPct val="90000"/>
              <a:buFontTx/>
              <a:buNone/>
              <a:tabLst/>
              <a:defRPr/>
            </a:pPr>
            <a:endParaRPr kumimoji="0" lang="en-US" sz="2000" b="0" i="0" u="none" strike="noStrike" kern="1200" cap="none" spc="0" normalizeH="0" baseline="0" noProof="0" dirty="0" smtClean="0">
              <a:ln>
                <a:noFill/>
              </a:ln>
              <a:effectLst/>
              <a:uLnTx/>
              <a:uFillTx/>
              <a:latin typeface="Comic Sans MS" pitchFamily="66" charset="0"/>
              <a:ea typeface="+mn-ea"/>
              <a:cs typeface="+mn-cs"/>
            </a:endParaRPr>
          </a:p>
          <a:p>
            <a:pPr>
              <a:buFontTx/>
              <a:buNone/>
            </a:pPr>
            <a:r>
              <a:rPr kumimoji="0" lang="en-US" sz="2000" b="0" i="0" u="none" strike="noStrike" kern="1200" cap="none" spc="0" normalizeH="0" baseline="0" noProof="0" dirty="0" smtClean="0">
                <a:ln>
                  <a:noFill/>
                </a:ln>
                <a:effectLst/>
                <a:uLnTx/>
                <a:uFillTx/>
                <a:latin typeface="Comic Sans MS" pitchFamily="66" charset="0"/>
                <a:ea typeface="+mn-ea"/>
                <a:cs typeface="+mn-cs"/>
              </a:rPr>
              <a:t>				</a:t>
            </a:r>
            <a:endParaRPr lang="en-US" sz="2000" dirty="0" smtClean="0">
              <a:latin typeface="Comic Sans MS" pitchFamily="66" charset="0"/>
            </a:endParaRPr>
          </a:p>
          <a:p>
            <a:pPr>
              <a:buFontTx/>
              <a:buNone/>
            </a:pPr>
            <a:r>
              <a:rPr lang="en-US" sz="2000" dirty="0" smtClean="0">
                <a:latin typeface="Comic Sans MS" pitchFamily="66" charset="0"/>
              </a:rPr>
              <a:t>				</a:t>
            </a:r>
          </a:p>
          <a:p>
            <a:pPr>
              <a:buFontTx/>
              <a:buNone/>
            </a:pPr>
            <a:r>
              <a:rPr lang="en-US" sz="2000" dirty="0" smtClean="0">
                <a:latin typeface="Comic Sans MS" pitchFamily="66" charset="0"/>
              </a:rPr>
              <a:t>      			</a:t>
            </a:r>
            <a:r>
              <a:rPr lang="en-US" sz="2000" b="1" u="sng" dirty="0" smtClean="0">
                <a:solidFill>
                  <a:srgbClr val="FF0000"/>
                </a:solidFill>
                <a:latin typeface="Comic Sans MS" pitchFamily="66" charset="0"/>
              </a:rPr>
              <a:t>Definition</a:t>
            </a:r>
            <a:r>
              <a:rPr lang="en-US" sz="2000" dirty="0" smtClean="0">
                <a:solidFill>
                  <a:srgbClr val="FF0000"/>
                </a:solidFill>
                <a:latin typeface="Comic Sans MS" pitchFamily="66" charset="0"/>
              </a:rPr>
              <a:t>	</a:t>
            </a:r>
            <a:r>
              <a:rPr lang="en-US" sz="2000" b="1" u="sng" dirty="0" smtClean="0">
                <a:solidFill>
                  <a:srgbClr val="FF0000"/>
                </a:solidFill>
                <a:latin typeface="Comic Sans MS" pitchFamily="66" charset="0"/>
              </a:rPr>
              <a:t>C-use</a:t>
            </a:r>
            <a:r>
              <a:rPr lang="en-US" sz="2000" dirty="0" smtClean="0">
                <a:solidFill>
                  <a:srgbClr val="FF0000"/>
                </a:solidFill>
                <a:latin typeface="Comic Sans MS" pitchFamily="66" charset="0"/>
              </a:rPr>
              <a:t>		</a:t>
            </a:r>
            <a:r>
              <a:rPr lang="en-US" sz="2000" b="1" u="sng" dirty="0" smtClean="0">
                <a:solidFill>
                  <a:srgbClr val="FF0000"/>
                </a:solidFill>
                <a:latin typeface="Comic Sans MS" pitchFamily="66" charset="0"/>
              </a:rPr>
              <a:t>P-use</a:t>
            </a:r>
          </a:p>
          <a:p>
            <a:pPr>
              <a:buFontTx/>
              <a:buNone/>
            </a:pPr>
            <a:endParaRPr lang="en-US" sz="2000" b="1" u="sng" dirty="0" smtClean="0">
              <a:latin typeface="Comic Sans MS" pitchFamily="66" charset="0"/>
            </a:endParaRPr>
          </a:p>
          <a:p>
            <a:pPr>
              <a:buFontTx/>
              <a:buNone/>
            </a:pPr>
            <a:r>
              <a:rPr lang="en-US" sz="2000" dirty="0" smtClean="0">
                <a:latin typeface="Comic Sans MS" pitchFamily="66" charset="0"/>
              </a:rPr>
              <a:t>1.    read (x, y);		  x, y</a:t>
            </a:r>
          </a:p>
          <a:p>
            <a:pPr>
              <a:buFontTx/>
              <a:buNone/>
            </a:pPr>
            <a:r>
              <a:rPr lang="en-US" sz="2000" dirty="0" smtClean="0">
                <a:latin typeface="Comic Sans MS" pitchFamily="66" charset="0"/>
              </a:rPr>
              <a:t>2.    z = x + 2;		  z		x</a:t>
            </a:r>
          </a:p>
          <a:p>
            <a:pPr>
              <a:buFontTx/>
              <a:buNone/>
            </a:pPr>
            <a:r>
              <a:rPr lang="en-US" sz="2000" dirty="0" smtClean="0">
                <a:latin typeface="Comic Sans MS" pitchFamily="66" charset="0"/>
              </a:rPr>
              <a:t>3.    if (z &lt; y)						z, y</a:t>
            </a:r>
          </a:p>
          <a:p>
            <a:pPr>
              <a:buFontTx/>
              <a:buNone/>
            </a:pPr>
            <a:r>
              <a:rPr lang="en-US" sz="2000" dirty="0" smtClean="0">
                <a:latin typeface="Comic Sans MS" pitchFamily="66" charset="0"/>
              </a:rPr>
              <a:t>4   	w = x + 1;	  w		x</a:t>
            </a:r>
          </a:p>
          <a:p>
            <a:pPr>
              <a:buFontTx/>
              <a:buNone/>
            </a:pPr>
            <a:r>
              <a:rPr lang="en-US" sz="2000" dirty="0" smtClean="0">
                <a:latin typeface="Comic Sans MS" pitchFamily="66" charset="0"/>
              </a:rPr>
              <a:t>	  else</a:t>
            </a:r>
          </a:p>
          <a:p>
            <a:pPr>
              <a:buFontTx/>
              <a:buNone/>
            </a:pPr>
            <a:r>
              <a:rPr lang="en-US" sz="2000" dirty="0" smtClean="0">
                <a:latin typeface="Comic Sans MS" pitchFamily="66" charset="0"/>
              </a:rPr>
              <a:t>5.  	y = y + 1;	  y		</a:t>
            </a:r>
            <a:r>
              <a:rPr lang="en-US" sz="2000" dirty="0" err="1" smtClean="0">
                <a:latin typeface="Comic Sans MS" pitchFamily="66" charset="0"/>
              </a:rPr>
              <a:t>y</a:t>
            </a:r>
            <a:endParaRPr lang="en-US" sz="2000" dirty="0" smtClean="0">
              <a:latin typeface="Comic Sans MS" pitchFamily="66" charset="0"/>
            </a:endParaRPr>
          </a:p>
          <a:p>
            <a:pPr>
              <a:buFontTx/>
              <a:buNone/>
            </a:pPr>
            <a:r>
              <a:rPr lang="en-US" sz="2000" dirty="0" smtClean="0">
                <a:latin typeface="Comic Sans MS" pitchFamily="66" charset="0"/>
              </a:rPr>
              <a:t>6.    print (x, y, w, z);			x, y, w, z</a:t>
            </a:r>
          </a:p>
          <a:p>
            <a:pPr>
              <a:buFont typeface="Arial" pitchFamily="34" charset="0"/>
              <a:buNone/>
            </a:pPr>
            <a:r>
              <a:rPr lang="en-US" sz="2000" dirty="0" smtClean="0"/>
              <a:t> </a:t>
            </a:r>
          </a:p>
          <a:p>
            <a:pPr marL="0" marR="0" lvl="0" indent="0" algn="l" defTabSz="914400" rtl="0" eaLnBrk="1" fontAlgn="auto" latinLnBrk="0" hangingPunct="1">
              <a:lnSpc>
                <a:spcPct val="100000"/>
              </a:lnSpc>
              <a:spcBef>
                <a:spcPts val="0"/>
              </a:spcBef>
              <a:spcAft>
                <a:spcPts val="0"/>
              </a:spcAft>
              <a:buClr>
                <a:schemeClr val="bg1">
                  <a:lumMod val="65000"/>
                </a:schemeClr>
              </a:buClr>
              <a:buSzPct val="90000"/>
              <a:buFontTx/>
              <a:buNone/>
              <a:tabLst/>
              <a:defRPr/>
            </a:pPr>
            <a:r>
              <a:rPr kumimoji="0" lang="en-US" sz="2000" b="1" i="0" u="sng" strike="noStrike" kern="1200" cap="none" spc="0" normalizeH="0" baseline="0" noProof="0" dirty="0" smtClean="0">
                <a:ln>
                  <a:noFill/>
                </a:ln>
                <a:effectLst/>
                <a:uLnTx/>
                <a:uFillTx/>
                <a:latin typeface="Comic Sans MS" pitchFamily="66" charset="0"/>
                <a:ea typeface="+mn-ea"/>
                <a:cs typeface="+mn-cs"/>
              </a:rPr>
              <a:t> </a:t>
            </a:r>
          </a:p>
          <a:p>
            <a:pPr marL="0" marR="0" lvl="0" indent="0" algn="l" defTabSz="914400" rtl="0" eaLnBrk="1" fontAlgn="auto" latinLnBrk="0" hangingPunct="1">
              <a:lnSpc>
                <a:spcPct val="100000"/>
              </a:lnSpc>
              <a:spcBef>
                <a:spcPts val="0"/>
              </a:spcBef>
              <a:spcAft>
                <a:spcPts val="0"/>
              </a:spcAft>
              <a:buClr>
                <a:schemeClr val="bg1">
                  <a:lumMod val="65000"/>
                </a:schemeClr>
              </a:buClr>
              <a:buSzPct val="90000"/>
              <a:buFontTx/>
              <a:buNone/>
              <a:tabLst/>
              <a:defRPr/>
            </a:pPr>
            <a:endParaRPr kumimoji="0" lang="en-US" sz="2000" b="0" i="0" u="none" strike="noStrike" kern="1200" cap="none" spc="0" normalizeH="0" baseline="0" noProof="0" dirty="0" smtClean="0">
              <a:ln>
                <a:noFill/>
              </a:ln>
              <a:effectLst/>
              <a:uLnTx/>
              <a:uFillTx/>
              <a:latin typeface="Comic Sans MS" pitchFamily="66" charset="0"/>
              <a:ea typeface="+mn-ea"/>
              <a:cs typeface="+mn-cs"/>
            </a:endParaRPr>
          </a:p>
          <a:p>
            <a:pPr marL="0" marR="0" lvl="0" indent="0" algn="l" defTabSz="914400" rtl="0" eaLnBrk="1" fontAlgn="auto" latinLnBrk="0" hangingPunct="1">
              <a:lnSpc>
                <a:spcPct val="100000"/>
              </a:lnSpc>
              <a:spcBef>
                <a:spcPts val="0"/>
              </a:spcBef>
              <a:spcAft>
                <a:spcPts val="0"/>
              </a:spcAft>
              <a:buClr>
                <a:schemeClr val="bg1">
                  <a:lumMod val="65000"/>
                </a:schemeClr>
              </a:buClr>
              <a:buSzPct val="90000"/>
              <a:buFont typeface="Arial" pitchFamily="34" charset="0"/>
              <a:buNone/>
              <a:tabLst/>
              <a:defRPr/>
            </a:pPr>
            <a:r>
              <a:rPr kumimoji="0" lang="en-US" sz="2000" b="0" i="0" u="none" strike="noStrike" kern="1200" cap="none" spc="0" normalizeH="0" baseline="0" noProof="0" dirty="0" smtClean="0">
                <a:ln>
                  <a:noFill/>
                </a:ln>
                <a:effectLst/>
                <a:uLnTx/>
                <a:uFillTx/>
                <a:latin typeface="+mn-lt"/>
                <a:ea typeface="+mn-ea"/>
                <a:cs typeface="+mn-cs"/>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Data Flow Testing Criteria</a:t>
            </a:r>
            <a:endParaRPr lang="en-US" dirty="0">
              <a:latin typeface="+mn-lt"/>
            </a:endParaRPr>
          </a:p>
        </p:txBody>
      </p:sp>
      <p:sp>
        <p:nvSpPr>
          <p:cNvPr id="4" name="Rectangle 3"/>
          <p:cNvSpPr/>
          <p:nvPr/>
        </p:nvSpPr>
        <p:spPr>
          <a:xfrm>
            <a:off x="219466" y="2534755"/>
            <a:ext cx="8508903" cy="1969770"/>
          </a:xfrm>
          <a:prstGeom prst="rect">
            <a:avLst/>
          </a:prstGeom>
        </p:spPr>
        <p:txBody>
          <a:bodyPr wrap="square">
            <a:spAutoFit/>
          </a:bodyPr>
          <a:lstStyle/>
          <a:p>
            <a:pPr marL="274320" indent="-274320">
              <a:spcBef>
                <a:spcPts val="600"/>
              </a:spcBef>
              <a:buFont typeface="Arial" pitchFamily="34" charset="0"/>
              <a:buChar char="•"/>
            </a:pPr>
            <a:r>
              <a:rPr lang="en-US" sz="2800" dirty="0" smtClean="0"/>
              <a:t>Data flow testing criteria are based on two fundamental concepts:</a:t>
            </a:r>
          </a:p>
          <a:p>
            <a:pPr marL="971550" lvl="2" indent="-514350">
              <a:spcBef>
                <a:spcPts val="600"/>
              </a:spcBef>
              <a:buFont typeface="+mj-lt"/>
              <a:buAutoNum type="arabicParenR"/>
            </a:pPr>
            <a:r>
              <a:rPr lang="en-US" sz="2800" dirty="0" smtClean="0">
                <a:solidFill>
                  <a:srgbClr val="FF0000"/>
                </a:solidFill>
              </a:rPr>
              <a:t>Definitions </a:t>
            </a:r>
          </a:p>
          <a:p>
            <a:pPr marL="971550" lvl="2" indent="-514350">
              <a:spcBef>
                <a:spcPts val="600"/>
              </a:spcBef>
              <a:buFont typeface="+mj-lt"/>
              <a:buAutoNum type="arabicParenR"/>
            </a:pPr>
            <a:r>
              <a:rPr lang="en-US" sz="2800" dirty="0" smtClean="0">
                <a:solidFill>
                  <a:srgbClr val="FF0000"/>
                </a:solidFill>
              </a:rPr>
              <a:t>Uses</a:t>
            </a:r>
            <a:r>
              <a:rPr lang="en-US" sz="2800" dirty="0" smtClean="0"/>
              <a:t> (both c-uses and p-uses of variables)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Feasible Paths </a:t>
            </a:r>
            <a:endParaRPr lang="en-US" dirty="0">
              <a:latin typeface="+mn-lt"/>
            </a:endParaRPr>
          </a:p>
        </p:txBody>
      </p:sp>
      <p:sp>
        <p:nvSpPr>
          <p:cNvPr id="4" name="Rectangle 3"/>
          <p:cNvSpPr/>
          <p:nvPr/>
        </p:nvSpPr>
        <p:spPr>
          <a:xfrm>
            <a:off x="237506" y="2209429"/>
            <a:ext cx="8657112" cy="3785652"/>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sym typeface="Wingdings" pitchFamily="2" charset="2"/>
              </a:rPr>
              <a:t>Executable (feasible) path</a:t>
            </a:r>
          </a:p>
          <a:p>
            <a:pPr marL="731520" lvl="2" indent="-274320">
              <a:spcBef>
                <a:spcPts val="600"/>
              </a:spcBef>
            </a:pPr>
            <a:r>
              <a:rPr lang="en-US" sz="2400" b="1" dirty="0" smtClean="0">
                <a:sym typeface="Symbol"/>
              </a:rPr>
              <a:t></a:t>
            </a:r>
            <a:r>
              <a:rPr lang="en-US" sz="2400" dirty="0" smtClean="0">
                <a:sym typeface="Symbol"/>
              </a:rPr>
              <a:t> </a:t>
            </a:r>
            <a:r>
              <a:rPr lang="en-US" sz="2400" dirty="0" smtClean="0">
                <a:sym typeface="Wingdings" pitchFamily="2" charset="2"/>
              </a:rPr>
              <a:t>Given a data flow graph, </a:t>
            </a:r>
            <a:r>
              <a:rPr lang="en-US" sz="2400" dirty="0" smtClean="0">
                <a:solidFill>
                  <a:srgbClr val="0000FF"/>
                </a:solidFill>
                <a:sym typeface="Wingdings" pitchFamily="2" charset="2"/>
              </a:rPr>
              <a:t>a path is a sequence of nodes and edges.</a:t>
            </a:r>
          </a:p>
          <a:p>
            <a:pPr marL="731520" lvl="2" indent="-274320">
              <a:spcBef>
                <a:spcPts val="600"/>
              </a:spcBef>
            </a:pPr>
            <a:r>
              <a:rPr lang="en-US" sz="2400" b="1" dirty="0" smtClean="0">
                <a:sym typeface="Symbol"/>
              </a:rPr>
              <a:t> </a:t>
            </a:r>
            <a:r>
              <a:rPr lang="en-US" sz="2400" dirty="0" smtClean="0">
                <a:sym typeface="Wingdings" pitchFamily="2" charset="2"/>
              </a:rPr>
              <a:t>A complete path is a sequence of nodes and edges starting from the initial node of the graph to one of its exit nodes.</a:t>
            </a:r>
          </a:p>
          <a:p>
            <a:pPr marL="731520" lvl="2" indent="-274320">
              <a:spcBef>
                <a:spcPts val="600"/>
              </a:spcBef>
            </a:pPr>
            <a:r>
              <a:rPr lang="en-US" sz="2400" b="1" dirty="0" smtClean="0">
                <a:sym typeface="Symbol"/>
              </a:rPr>
              <a:t> </a:t>
            </a:r>
            <a:r>
              <a:rPr lang="en-US" sz="2400" dirty="0" smtClean="0">
                <a:sym typeface="Wingdings" pitchFamily="2" charset="2"/>
              </a:rPr>
              <a:t>A complete path is executable if there exists an assignment of values to input variables and global variables such that all the path predicates evaluate to true. </a:t>
            </a:r>
          </a:p>
          <a:p>
            <a:pPr marL="731520" lvl="2" indent="-274320">
              <a:spcBef>
                <a:spcPts val="600"/>
              </a:spcBef>
            </a:pPr>
            <a:r>
              <a:rPr lang="en-US" sz="2400" b="1" dirty="0" smtClean="0">
                <a:sym typeface="Symbol"/>
              </a:rPr>
              <a:t> </a:t>
            </a:r>
            <a:r>
              <a:rPr lang="en-US" sz="2400" i="1" dirty="0" smtClean="0">
                <a:solidFill>
                  <a:srgbClr val="0000FF"/>
                </a:solidFill>
                <a:sym typeface="Wingdings" pitchFamily="2" charset="2"/>
              </a:rPr>
              <a:t>Executable</a:t>
            </a:r>
            <a:r>
              <a:rPr lang="en-US" sz="2400" i="1" dirty="0" smtClean="0">
                <a:sym typeface="Wingdings" pitchFamily="2" charset="2"/>
              </a:rPr>
              <a:t> </a:t>
            </a:r>
            <a:r>
              <a:rPr lang="en-US" sz="2400" i="1" dirty="0" smtClean="0">
                <a:solidFill>
                  <a:srgbClr val="0000FF"/>
                </a:solidFill>
                <a:sym typeface="Wingdings" pitchFamily="2" charset="2"/>
              </a:rPr>
              <a:t>paths</a:t>
            </a:r>
            <a:r>
              <a:rPr lang="en-US" sz="2400" i="1" dirty="0" smtClean="0">
                <a:sym typeface="Wingdings" pitchFamily="2" charset="2"/>
              </a:rPr>
              <a:t> </a:t>
            </a:r>
            <a:r>
              <a:rPr lang="en-US" sz="2400" dirty="0" smtClean="0">
                <a:sym typeface="Wingdings" pitchFamily="2" charset="2"/>
              </a:rPr>
              <a:t>are also known as </a:t>
            </a:r>
            <a:r>
              <a:rPr lang="en-US" sz="2400" i="1" dirty="0" smtClean="0">
                <a:solidFill>
                  <a:srgbClr val="0000FF"/>
                </a:solidFill>
                <a:sym typeface="Wingdings" pitchFamily="2" charset="2"/>
              </a:rPr>
              <a:t>feasible</a:t>
            </a:r>
            <a:r>
              <a:rPr lang="en-US" sz="2400" i="1" dirty="0" smtClean="0">
                <a:sym typeface="Wingdings" pitchFamily="2" charset="2"/>
              </a:rPr>
              <a:t> </a:t>
            </a:r>
            <a:r>
              <a:rPr lang="en-US" sz="2400" i="1" dirty="0" smtClean="0">
                <a:solidFill>
                  <a:srgbClr val="0000FF"/>
                </a:solidFill>
                <a:sym typeface="Wingdings" pitchFamily="2" charset="2"/>
              </a:rPr>
              <a:t>path</a:t>
            </a:r>
            <a:r>
              <a:rPr lang="en-US" sz="2400" i="1" dirty="0" smtClean="0">
                <a:sym typeface="Wingdings" pitchFamily="2" charset="2"/>
              </a:rPr>
              <a:t>. </a:t>
            </a:r>
            <a:endParaRPr lang="en-US" sz="24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mn-lt"/>
              </a:rPr>
              <a:t>Comparison of Testing Techniques</a:t>
            </a:r>
            <a:endParaRPr lang="en-US" sz="3600" dirty="0">
              <a:latin typeface="+mn-lt"/>
            </a:endParaRPr>
          </a:p>
        </p:txBody>
      </p:sp>
      <p:sp>
        <p:nvSpPr>
          <p:cNvPr id="4" name="Rectangle 3"/>
          <p:cNvSpPr/>
          <p:nvPr/>
        </p:nvSpPr>
        <p:spPr>
          <a:xfrm>
            <a:off x="302591" y="2203715"/>
            <a:ext cx="8520778" cy="3770263"/>
          </a:xfrm>
          <a:prstGeom prst="rect">
            <a:avLst/>
          </a:prstGeom>
        </p:spPr>
        <p:txBody>
          <a:bodyPr wrap="square">
            <a:spAutoFit/>
          </a:bodyPr>
          <a:lstStyle/>
          <a:p>
            <a:pPr marL="274320" indent="-274320">
              <a:spcBef>
                <a:spcPts val="600"/>
              </a:spcBef>
              <a:buFont typeface="Arial" pitchFamily="34" charset="0"/>
              <a:buChar char="•"/>
            </a:pPr>
            <a:r>
              <a:rPr lang="en-US" sz="2600" dirty="0" smtClean="0"/>
              <a:t>So far we have discussed two major techniques for generating test data from source code, namely control flow-based path selection and data flow-based path selection.</a:t>
            </a:r>
          </a:p>
          <a:p>
            <a:pPr marL="274320" indent="-274320">
              <a:spcBef>
                <a:spcPts val="600"/>
              </a:spcBef>
              <a:buFont typeface="Arial" pitchFamily="34" charset="0"/>
              <a:buChar char="•"/>
            </a:pPr>
            <a:r>
              <a:rPr lang="en-US" sz="2600" dirty="0" smtClean="0">
                <a:solidFill>
                  <a:srgbClr val="0000FF"/>
                </a:solidFill>
              </a:rPr>
              <a:t>Programmers often randomly select test data based on their own understanding of the code they have written. </a:t>
            </a:r>
            <a:r>
              <a:rPr lang="en-US" sz="2600" dirty="0" smtClean="0"/>
              <a:t>Therefore, it is natural to compare the effectiveness of the three test generation techniques, namely </a:t>
            </a:r>
            <a:r>
              <a:rPr lang="en-US" sz="2600" u="sng" dirty="0" smtClean="0"/>
              <a:t>random test selection</a:t>
            </a:r>
            <a:r>
              <a:rPr lang="en-US" sz="2600" dirty="0" smtClean="0"/>
              <a:t>, test selection based on </a:t>
            </a:r>
            <a:r>
              <a:rPr lang="en-US" sz="2600" u="sng" dirty="0" smtClean="0"/>
              <a:t>control flow</a:t>
            </a:r>
            <a:r>
              <a:rPr lang="en-US" sz="2600" dirty="0" smtClean="0"/>
              <a:t>, and test selection based on </a:t>
            </a:r>
            <a:r>
              <a:rPr lang="en-US" sz="2600" u="sng" dirty="0" smtClean="0"/>
              <a:t>data flow</a:t>
            </a:r>
            <a:r>
              <a:rPr lang="en-US" sz="2600" dirty="0" smtClean="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mn-lt"/>
              </a:rPr>
              <a:t>Comparison of Testing Techniques</a:t>
            </a:r>
            <a:endParaRPr lang="en-US" sz="3600" dirty="0">
              <a:latin typeface="+mn-lt"/>
            </a:endParaRPr>
          </a:p>
        </p:txBody>
      </p:sp>
      <p:pic>
        <p:nvPicPr>
          <p:cNvPr id="4" name="Picture 5" descr="faultlimit"/>
          <p:cNvPicPr>
            <a:picLocks noChangeAspect="1" noChangeArrowheads="1"/>
          </p:cNvPicPr>
          <p:nvPr/>
        </p:nvPicPr>
        <p:blipFill>
          <a:blip r:embed="rId2" cstate="print"/>
          <a:srcRect/>
          <a:stretch>
            <a:fillRect/>
          </a:stretch>
        </p:blipFill>
        <p:spPr>
          <a:xfrm>
            <a:off x="1066800" y="2213951"/>
            <a:ext cx="6032500" cy="3070562"/>
          </a:xfrm>
          <a:prstGeom prst="rect">
            <a:avLst/>
          </a:prstGeom>
          <a:noFill/>
        </p:spPr>
      </p:pic>
      <p:sp>
        <p:nvSpPr>
          <p:cNvPr id="5" name="Rectangle 5"/>
          <p:cNvSpPr>
            <a:spLocks noChangeArrowheads="1"/>
          </p:cNvSpPr>
          <p:nvPr/>
        </p:nvSpPr>
        <p:spPr bwMode="auto">
          <a:xfrm>
            <a:off x="685800" y="5700263"/>
            <a:ext cx="7924800" cy="461962"/>
          </a:xfrm>
          <a:prstGeom prst="rect">
            <a:avLst/>
          </a:prstGeom>
          <a:noFill/>
          <a:ln w="9525">
            <a:noFill/>
            <a:miter lim="800000"/>
            <a:headEnd/>
            <a:tailEnd/>
          </a:ln>
        </p:spPr>
        <p:txBody>
          <a:bodyPr>
            <a:spAutoFit/>
          </a:bodyPr>
          <a:lstStyle/>
          <a:p>
            <a:pPr>
              <a:defRPr/>
            </a:pPr>
            <a:r>
              <a:rPr lang="en-US" sz="2400" dirty="0">
                <a:solidFill>
                  <a:srgbClr val="FF0000"/>
                </a:solidFill>
                <a:latin typeface="+mn-lt"/>
                <a:sym typeface="Wingdings" pitchFamily="2" charset="2"/>
              </a:rPr>
              <a:t>Figure 7: Limitations of different fault detection techniques </a:t>
            </a:r>
            <a:r>
              <a:rPr lang="en-US" sz="2400" dirty="0" smtClean="0">
                <a:solidFill>
                  <a:srgbClr val="FF0000"/>
                </a:solidFill>
                <a:latin typeface="+mn-lt"/>
                <a:sym typeface="Wingdings" pitchFamily="2" charset="2"/>
              </a:rPr>
              <a:t> </a:t>
            </a:r>
            <a:endParaRPr lang="en-US" sz="2400" dirty="0">
              <a:solidFill>
                <a:srgbClr val="FF0000"/>
              </a:solidFill>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mn-lt"/>
              </a:rPr>
              <a:t>Lecture Outline</a:t>
            </a:r>
          </a:p>
        </p:txBody>
      </p:sp>
      <p:sp>
        <p:nvSpPr>
          <p:cNvPr id="3" name="Subtitle 2"/>
          <p:cNvSpPr>
            <a:spLocks noGrp="1"/>
          </p:cNvSpPr>
          <p:nvPr>
            <p:ph type="subTitle" idx="1"/>
          </p:nvPr>
        </p:nvSpPr>
        <p:spPr>
          <a:xfrm>
            <a:off x="277648" y="2181499"/>
            <a:ext cx="8530154" cy="3336052"/>
          </a:xfrm>
        </p:spPr>
        <p:txBody>
          <a:bodyPr>
            <a:noAutofit/>
          </a:bodyPr>
          <a:lstStyle/>
          <a:p>
            <a:pPr marL="274320" indent="-274320">
              <a:spcBef>
                <a:spcPts val="600"/>
              </a:spcBef>
              <a:buClrTx/>
              <a:buFont typeface="Arial" pitchFamily="34" charset="0"/>
              <a:buChar char="•"/>
            </a:pPr>
            <a:r>
              <a:rPr lang="en-US" sz="2800" dirty="0" smtClean="0">
                <a:solidFill>
                  <a:schemeClr val="tx1"/>
                </a:solidFill>
              </a:rPr>
              <a:t>The General Idea</a:t>
            </a:r>
          </a:p>
          <a:p>
            <a:pPr marL="274320" indent="-274320">
              <a:spcBef>
                <a:spcPts val="600"/>
              </a:spcBef>
              <a:buClrTx/>
              <a:buFont typeface="Arial" pitchFamily="34" charset="0"/>
              <a:buChar char="•"/>
            </a:pPr>
            <a:r>
              <a:rPr lang="en-US" sz="2800" dirty="0" smtClean="0">
                <a:solidFill>
                  <a:schemeClr val="tx1"/>
                </a:solidFill>
              </a:rPr>
              <a:t>Data Flow Anomaly</a:t>
            </a:r>
          </a:p>
          <a:p>
            <a:pPr marL="274320" indent="-274320">
              <a:spcBef>
                <a:spcPts val="600"/>
              </a:spcBef>
              <a:buClrTx/>
              <a:buFont typeface="Arial" pitchFamily="34" charset="0"/>
              <a:buChar char="•"/>
            </a:pPr>
            <a:r>
              <a:rPr lang="en-US" sz="2800" dirty="0" smtClean="0">
                <a:solidFill>
                  <a:schemeClr val="tx1"/>
                </a:solidFill>
              </a:rPr>
              <a:t>Data Flow Testing Criteria</a:t>
            </a:r>
          </a:p>
          <a:p>
            <a:pPr marL="274320" indent="-274320">
              <a:spcBef>
                <a:spcPts val="600"/>
              </a:spcBef>
              <a:buClrTx/>
              <a:buFont typeface="Arial" pitchFamily="34" charset="0"/>
              <a:buChar char="•"/>
            </a:pPr>
            <a:r>
              <a:rPr lang="en-US" sz="2800" dirty="0" smtClean="0">
                <a:solidFill>
                  <a:schemeClr val="tx1"/>
                </a:solidFill>
              </a:rPr>
              <a:t>Feasible Path</a:t>
            </a:r>
          </a:p>
          <a:p>
            <a:pPr marL="274320" indent="-274320">
              <a:spcBef>
                <a:spcPts val="600"/>
              </a:spcBef>
              <a:buClrTx/>
              <a:buFont typeface="Arial" pitchFamily="34" charset="0"/>
              <a:buChar char="•"/>
            </a:pPr>
            <a:r>
              <a:rPr lang="en-US" sz="2800" dirty="0" smtClean="0">
                <a:solidFill>
                  <a:schemeClr val="tx1"/>
                </a:solidFill>
              </a:rPr>
              <a:t>Comparison of Testing Techniques</a:t>
            </a:r>
          </a:p>
          <a:p>
            <a:pPr marL="274320" indent="-274320">
              <a:spcBef>
                <a:spcPts val="600"/>
              </a:spcBef>
              <a:buClrTx/>
              <a:buFont typeface="Arial" pitchFamily="34" charset="0"/>
              <a:buChar char="•"/>
            </a:pPr>
            <a:r>
              <a:rPr lang="en-US" sz="2800" dirty="0" smtClean="0">
                <a:solidFill>
                  <a:schemeClr val="tx1"/>
                </a:solidFill>
              </a:rPr>
              <a:t>Summary</a:t>
            </a:r>
            <a:endParaRPr lang="en-US" sz="2800"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Summary</a:t>
            </a:r>
            <a:endParaRPr lang="en-US" dirty="0">
              <a:latin typeface="+mn-lt"/>
            </a:endParaRPr>
          </a:p>
        </p:txBody>
      </p:sp>
      <p:sp>
        <p:nvSpPr>
          <p:cNvPr id="4" name="Rectangle 3"/>
          <p:cNvSpPr/>
          <p:nvPr/>
        </p:nvSpPr>
        <p:spPr>
          <a:xfrm>
            <a:off x="302591" y="2036998"/>
            <a:ext cx="8508903" cy="4278094"/>
          </a:xfrm>
          <a:prstGeom prst="rect">
            <a:avLst/>
          </a:prstGeom>
        </p:spPr>
        <p:txBody>
          <a:bodyPr wrap="square">
            <a:spAutoFit/>
          </a:bodyPr>
          <a:lstStyle/>
          <a:p>
            <a:pPr marL="274320" indent="-274320">
              <a:spcBef>
                <a:spcPts val="600"/>
              </a:spcBef>
              <a:buFont typeface="Arial" pitchFamily="34" charset="0"/>
              <a:buChar char="•"/>
            </a:pPr>
            <a:r>
              <a:rPr lang="en-US" sz="2200" dirty="0" smtClean="0"/>
              <a:t>Flow of data in a program can be visualized by considering the fact that a program unit accepts input data, transforms the input data through a sequence of computations, and finally, produces the output data. </a:t>
            </a:r>
          </a:p>
          <a:p>
            <a:pPr marL="274320" indent="-274320">
              <a:spcBef>
                <a:spcPts val="600"/>
              </a:spcBef>
              <a:buFont typeface="Arial" pitchFamily="34" charset="0"/>
              <a:buChar char="•"/>
            </a:pPr>
            <a:r>
              <a:rPr lang="en-US" sz="2200" dirty="0" smtClean="0"/>
              <a:t>One can imagine </a:t>
            </a:r>
            <a:r>
              <a:rPr lang="en-US" sz="2200" b="1" dirty="0" smtClean="0"/>
              <a:t>data values</a:t>
            </a:r>
            <a:r>
              <a:rPr lang="en-US" sz="2200" dirty="0" smtClean="0"/>
              <a:t> to be flowing from one assignment statement defining a variable to another assignment statement or a predicate where the value is </a:t>
            </a:r>
            <a:r>
              <a:rPr lang="en-US" sz="2200" b="1" dirty="0" smtClean="0"/>
              <a:t>used</a:t>
            </a:r>
            <a:r>
              <a:rPr lang="en-US" sz="2200" dirty="0" smtClean="0"/>
              <a:t>.</a:t>
            </a:r>
          </a:p>
          <a:p>
            <a:pPr marL="274320" indent="-274320">
              <a:spcBef>
                <a:spcPts val="600"/>
              </a:spcBef>
              <a:buFont typeface="Arial" pitchFamily="34" charset="0"/>
              <a:buChar char="•"/>
            </a:pPr>
            <a:r>
              <a:rPr lang="en-US" sz="2200" dirty="0" smtClean="0"/>
              <a:t>Three fundamental actions associated with a variable are –</a:t>
            </a:r>
          </a:p>
          <a:p>
            <a:pPr marL="731520" lvl="2" indent="-274320">
              <a:spcBef>
                <a:spcPts val="600"/>
              </a:spcBef>
              <a:buFont typeface="Wingdings" pitchFamily="2" charset="2"/>
              <a:buChar char="§"/>
            </a:pPr>
            <a:r>
              <a:rPr lang="en-US" sz="2200" dirty="0" err="1" smtClean="0"/>
              <a:t>undefine</a:t>
            </a:r>
            <a:r>
              <a:rPr lang="en-US" sz="2200" dirty="0" smtClean="0"/>
              <a:t> (u)</a:t>
            </a:r>
          </a:p>
          <a:p>
            <a:pPr marL="731520" lvl="2" indent="-274320">
              <a:spcBef>
                <a:spcPts val="600"/>
              </a:spcBef>
              <a:buFont typeface="Wingdings" pitchFamily="2" charset="2"/>
              <a:buChar char="§"/>
            </a:pPr>
            <a:r>
              <a:rPr lang="en-US" sz="2200" dirty="0" smtClean="0"/>
              <a:t>define (d)</a:t>
            </a:r>
          </a:p>
          <a:p>
            <a:pPr marL="731520" lvl="2" indent="-274320">
              <a:spcBef>
                <a:spcPts val="600"/>
              </a:spcBef>
              <a:buFont typeface="Wingdings" pitchFamily="2" charset="2"/>
              <a:buChar char="§"/>
            </a:pPr>
            <a:r>
              <a:rPr lang="en-US" sz="2200" dirty="0" smtClean="0"/>
              <a:t>reference (r)</a:t>
            </a:r>
          </a:p>
          <a:p>
            <a:pPr marL="274320" indent="-274320">
              <a:spcBef>
                <a:spcPts val="600"/>
              </a:spcBef>
            </a:pPr>
            <a:endParaRPr lang="en-US" sz="22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Summary</a:t>
            </a:r>
            <a:endParaRPr lang="en-US" dirty="0">
              <a:latin typeface="+mn-lt"/>
            </a:endParaRPr>
          </a:p>
        </p:txBody>
      </p:sp>
      <p:sp>
        <p:nvSpPr>
          <p:cNvPr id="4" name="Rectangle 3"/>
          <p:cNvSpPr/>
          <p:nvPr/>
        </p:nvSpPr>
        <p:spPr>
          <a:xfrm>
            <a:off x="290716" y="2116843"/>
            <a:ext cx="8520778" cy="4170372"/>
          </a:xfrm>
          <a:prstGeom prst="rect">
            <a:avLst/>
          </a:prstGeom>
        </p:spPr>
        <p:txBody>
          <a:bodyPr wrap="square">
            <a:spAutoFit/>
          </a:bodyPr>
          <a:lstStyle/>
          <a:p>
            <a:pPr marL="274320" indent="-274320">
              <a:spcBef>
                <a:spcPts val="600"/>
              </a:spcBef>
              <a:buFont typeface="Arial" pitchFamily="34" charset="0"/>
              <a:buChar char="•"/>
              <a:defRPr/>
            </a:pPr>
            <a:r>
              <a:rPr lang="en-US" sz="2000" b="1" dirty="0" smtClean="0">
                <a:cs typeface="Times New Roman" pitchFamily="18" charset="0"/>
                <a:sym typeface="Wingdings" pitchFamily="2" charset="2"/>
              </a:rPr>
              <a:t>Data flow</a:t>
            </a:r>
            <a:r>
              <a:rPr lang="en-US" sz="2000" dirty="0" smtClean="0">
                <a:cs typeface="Times New Roman" pitchFamily="18" charset="0"/>
                <a:sym typeface="Wingdings" pitchFamily="2" charset="2"/>
              </a:rPr>
              <a:t> is a readily identifiable concept in a program unit.</a:t>
            </a:r>
          </a:p>
          <a:p>
            <a:pPr marL="274320" indent="-274320">
              <a:spcBef>
                <a:spcPts val="600"/>
              </a:spcBef>
              <a:buFont typeface="Arial" pitchFamily="34" charset="0"/>
              <a:buChar char="•"/>
              <a:defRPr/>
            </a:pPr>
            <a:r>
              <a:rPr lang="en-US" sz="2000" dirty="0" smtClean="0">
                <a:cs typeface="Times New Roman" pitchFamily="18" charset="0"/>
                <a:sym typeface="Wingdings" pitchFamily="2" charset="2"/>
              </a:rPr>
              <a:t>Data flow testing can be:</a:t>
            </a:r>
          </a:p>
          <a:p>
            <a:pPr marL="731520" lvl="2" indent="-274320">
              <a:spcBef>
                <a:spcPts val="600"/>
              </a:spcBef>
              <a:defRPr/>
            </a:pPr>
            <a:r>
              <a:rPr lang="en-US" sz="2000" b="1" dirty="0" smtClean="0">
                <a:solidFill>
                  <a:srgbClr val="0000FF"/>
                </a:solidFill>
                <a:cs typeface="Times New Roman" pitchFamily="18" charset="0"/>
                <a:sym typeface="Symbol"/>
              </a:rPr>
              <a:t></a:t>
            </a:r>
            <a:r>
              <a:rPr lang="en-US" sz="2000" dirty="0" smtClean="0">
                <a:solidFill>
                  <a:srgbClr val="0000FF"/>
                </a:solidFill>
                <a:cs typeface="Times New Roman" pitchFamily="18" charset="0"/>
                <a:sym typeface="Symbol"/>
              </a:rPr>
              <a:t> </a:t>
            </a:r>
            <a:r>
              <a:rPr lang="en-US" sz="2000" dirty="0" smtClean="0">
                <a:solidFill>
                  <a:srgbClr val="0000FF"/>
                </a:solidFill>
                <a:cs typeface="Times New Roman" pitchFamily="18" charset="0"/>
                <a:sym typeface="Wingdings" pitchFamily="2" charset="2"/>
              </a:rPr>
              <a:t>Static</a:t>
            </a:r>
          </a:p>
          <a:p>
            <a:pPr marL="731520" lvl="2" indent="-274320">
              <a:spcBef>
                <a:spcPts val="600"/>
              </a:spcBef>
              <a:defRPr/>
            </a:pPr>
            <a:r>
              <a:rPr lang="en-US" sz="2000" b="1" dirty="0" smtClean="0">
                <a:solidFill>
                  <a:srgbClr val="0000FF"/>
                </a:solidFill>
                <a:cs typeface="Times New Roman" pitchFamily="18" charset="0"/>
                <a:sym typeface="Symbol"/>
              </a:rPr>
              <a:t> </a:t>
            </a:r>
            <a:r>
              <a:rPr lang="en-US" sz="2000" dirty="0" smtClean="0">
                <a:solidFill>
                  <a:srgbClr val="0000FF"/>
                </a:solidFill>
                <a:cs typeface="Times New Roman" pitchFamily="18" charset="0"/>
                <a:sym typeface="Wingdings" pitchFamily="2" charset="2"/>
              </a:rPr>
              <a:t>Dynamic</a:t>
            </a:r>
          </a:p>
          <a:p>
            <a:pPr marL="274320" indent="-274320">
              <a:spcBef>
                <a:spcPts val="600"/>
              </a:spcBef>
              <a:buFont typeface="Arial" pitchFamily="34" charset="0"/>
              <a:buChar char="•"/>
              <a:defRPr/>
            </a:pPr>
            <a:r>
              <a:rPr lang="en-US" sz="2000" dirty="0" smtClean="0">
                <a:cs typeface="Times New Roman" pitchFamily="18" charset="0"/>
                <a:sym typeface="Wingdings" pitchFamily="2" charset="2"/>
              </a:rPr>
              <a:t>Static data flow analysis</a:t>
            </a:r>
          </a:p>
          <a:p>
            <a:pPr marL="731520" lvl="2" indent="-274320">
              <a:spcBef>
                <a:spcPts val="600"/>
              </a:spcBef>
              <a:defRPr/>
            </a:pPr>
            <a:r>
              <a:rPr lang="en-US" sz="2000" b="1" dirty="0" smtClean="0">
                <a:solidFill>
                  <a:srgbClr val="0000FF"/>
                </a:solidFill>
                <a:cs typeface="Times New Roman" pitchFamily="18" charset="0"/>
                <a:sym typeface="Symbol"/>
              </a:rPr>
              <a:t> </a:t>
            </a:r>
            <a:r>
              <a:rPr lang="en-US" sz="2000" b="1" dirty="0" smtClean="0">
                <a:solidFill>
                  <a:srgbClr val="0000FF"/>
                </a:solidFill>
                <a:cs typeface="Times New Roman" pitchFamily="18" charset="0"/>
                <a:sym typeface="Wingdings" pitchFamily="2" charset="2"/>
              </a:rPr>
              <a:t>Data</a:t>
            </a:r>
            <a:r>
              <a:rPr lang="en-US" sz="2000" dirty="0" smtClean="0">
                <a:solidFill>
                  <a:srgbClr val="0000FF"/>
                </a:solidFill>
                <a:cs typeface="Times New Roman" pitchFamily="18" charset="0"/>
                <a:sym typeface="Wingdings" pitchFamily="2" charset="2"/>
              </a:rPr>
              <a:t> </a:t>
            </a:r>
            <a:r>
              <a:rPr lang="en-US" sz="2000" b="1" dirty="0" smtClean="0">
                <a:solidFill>
                  <a:srgbClr val="0000FF"/>
                </a:solidFill>
                <a:cs typeface="Times New Roman" pitchFamily="18" charset="0"/>
                <a:sym typeface="Wingdings" pitchFamily="2" charset="2"/>
              </a:rPr>
              <a:t>flow</a:t>
            </a:r>
            <a:r>
              <a:rPr lang="en-US" sz="2000" dirty="0" smtClean="0">
                <a:solidFill>
                  <a:srgbClr val="0000FF"/>
                </a:solidFill>
                <a:cs typeface="Times New Roman" pitchFamily="18" charset="0"/>
                <a:sym typeface="Wingdings" pitchFamily="2" charset="2"/>
              </a:rPr>
              <a:t> </a:t>
            </a:r>
            <a:r>
              <a:rPr lang="en-US" sz="2000" b="1" dirty="0" smtClean="0">
                <a:solidFill>
                  <a:srgbClr val="0000FF"/>
                </a:solidFill>
                <a:cs typeface="Times New Roman" pitchFamily="18" charset="0"/>
                <a:sym typeface="Wingdings" pitchFamily="2" charset="2"/>
              </a:rPr>
              <a:t>anomaly</a:t>
            </a:r>
            <a:r>
              <a:rPr lang="en-US" sz="2000" dirty="0" smtClean="0">
                <a:solidFill>
                  <a:srgbClr val="0000FF"/>
                </a:solidFill>
                <a:cs typeface="Times New Roman" pitchFamily="18" charset="0"/>
                <a:sym typeface="Wingdings" pitchFamily="2" charset="2"/>
              </a:rPr>
              <a:t> can occur due to programming errors.</a:t>
            </a:r>
          </a:p>
          <a:p>
            <a:pPr marL="731520" lvl="2" indent="-274320">
              <a:spcBef>
                <a:spcPts val="600"/>
              </a:spcBef>
              <a:defRPr/>
            </a:pPr>
            <a:r>
              <a:rPr lang="en-US" sz="2000" b="1" dirty="0" smtClean="0">
                <a:solidFill>
                  <a:srgbClr val="0000FF"/>
                </a:solidFill>
                <a:cs typeface="Times New Roman" pitchFamily="18" charset="0"/>
                <a:sym typeface="Symbol"/>
              </a:rPr>
              <a:t> </a:t>
            </a:r>
            <a:r>
              <a:rPr lang="en-US" sz="2000" dirty="0" smtClean="0">
                <a:solidFill>
                  <a:srgbClr val="0000FF"/>
                </a:solidFill>
                <a:cs typeface="Times New Roman" pitchFamily="18" charset="0"/>
                <a:sym typeface="Wingdings" pitchFamily="2" charset="2"/>
              </a:rPr>
              <a:t>Individual actions on a variable do not cause data flow anomaly; instead, certain sequence of actions lead to data flow anomaly.</a:t>
            </a:r>
          </a:p>
          <a:p>
            <a:pPr marL="731520" lvl="2" indent="-274320">
              <a:spcBef>
                <a:spcPts val="600"/>
              </a:spcBef>
              <a:defRPr/>
            </a:pPr>
            <a:r>
              <a:rPr lang="en-US" sz="2000" b="1" dirty="0" smtClean="0">
                <a:solidFill>
                  <a:srgbClr val="0000FF"/>
                </a:solidFill>
                <a:cs typeface="Times New Roman" pitchFamily="18" charset="0"/>
                <a:sym typeface="Symbol"/>
              </a:rPr>
              <a:t> </a:t>
            </a:r>
            <a:r>
              <a:rPr lang="en-US" sz="2000" b="1" dirty="0" smtClean="0">
                <a:solidFill>
                  <a:srgbClr val="0000FF"/>
                </a:solidFill>
                <a:cs typeface="Times New Roman" pitchFamily="18" charset="0"/>
                <a:sym typeface="Wingdings" pitchFamily="2" charset="2"/>
              </a:rPr>
              <a:t>Three</a:t>
            </a:r>
            <a:r>
              <a:rPr lang="en-US" sz="2000" dirty="0" smtClean="0">
                <a:solidFill>
                  <a:srgbClr val="0000FF"/>
                </a:solidFill>
                <a:cs typeface="Times New Roman" pitchFamily="18" charset="0"/>
                <a:sym typeface="Wingdings" pitchFamily="2" charset="2"/>
              </a:rPr>
              <a:t> types of data flow anomalies</a:t>
            </a:r>
          </a:p>
          <a:p>
            <a:pPr marL="1188720" lvl="4" indent="-274320">
              <a:spcBef>
                <a:spcPts val="600"/>
              </a:spcBef>
              <a:buFont typeface="Arial" pitchFamily="34" charset="0"/>
              <a:buChar char="•"/>
              <a:defRPr/>
            </a:pPr>
            <a:r>
              <a:rPr lang="en-US" sz="2000" dirty="0" smtClean="0">
                <a:solidFill>
                  <a:srgbClr val="FF0000"/>
                </a:solidFill>
                <a:cs typeface="Times New Roman" pitchFamily="18" charset="0"/>
                <a:sym typeface="Wingdings" pitchFamily="2" charset="2"/>
              </a:rPr>
              <a:t>(Type 1: </a:t>
            </a:r>
            <a:r>
              <a:rPr lang="en-US" sz="2000" i="1" dirty="0" err="1" smtClean="0">
                <a:solidFill>
                  <a:srgbClr val="FF0000"/>
                </a:solidFill>
                <a:cs typeface="Times New Roman" pitchFamily="18" charset="0"/>
                <a:sym typeface="Wingdings" pitchFamily="2" charset="2"/>
              </a:rPr>
              <a:t>dd</a:t>
            </a:r>
            <a:r>
              <a:rPr lang="en-US" sz="2000" dirty="0" smtClean="0">
                <a:solidFill>
                  <a:srgbClr val="FF0000"/>
                </a:solidFill>
                <a:cs typeface="Times New Roman" pitchFamily="18" charset="0"/>
                <a:sym typeface="Wingdings" pitchFamily="2" charset="2"/>
              </a:rPr>
              <a:t>), (Type 2: </a:t>
            </a:r>
            <a:r>
              <a:rPr lang="en-US" sz="2000" i="1" dirty="0" err="1" smtClean="0">
                <a:solidFill>
                  <a:srgbClr val="FF0000"/>
                </a:solidFill>
                <a:cs typeface="Times New Roman" pitchFamily="18" charset="0"/>
                <a:sym typeface="Wingdings" pitchFamily="2" charset="2"/>
              </a:rPr>
              <a:t>ur</a:t>
            </a:r>
            <a:r>
              <a:rPr lang="en-US" sz="2000" dirty="0" smtClean="0">
                <a:solidFill>
                  <a:srgbClr val="FF0000"/>
                </a:solidFill>
                <a:cs typeface="Times New Roman" pitchFamily="18" charset="0"/>
                <a:sym typeface="Wingdings" pitchFamily="2" charset="2"/>
              </a:rPr>
              <a:t>), (Type 3, </a:t>
            </a:r>
            <a:r>
              <a:rPr lang="en-US" sz="2000" i="1" dirty="0" smtClean="0">
                <a:solidFill>
                  <a:srgbClr val="FF0000"/>
                </a:solidFill>
                <a:cs typeface="Times New Roman" pitchFamily="18" charset="0"/>
                <a:sym typeface="Wingdings" pitchFamily="2" charset="2"/>
              </a:rPr>
              <a:t>du</a:t>
            </a:r>
            <a:r>
              <a:rPr lang="en-US" sz="2000" dirty="0" smtClean="0">
                <a:solidFill>
                  <a:srgbClr val="FF0000"/>
                </a:solidFill>
                <a:cs typeface="Times New Roman" pitchFamily="18" charset="0"/>
                <a:sym typeface="Wingdings" pitchFamily="2" charset="2"/>
              </a:rPr>
              <a:t>)</a:t>
            </a:r>
          </a:p>
          <a:p>
            <a:pPr marL="1188720" lvl="4" indent="-274320">
              <a:spcBef>
                <a:spcPts val="600"/>
              </a:spcBef>
              <a:buFont typeface="Arial" pitchFamily="34" charset="0"/>
              <a:buChar char="•"/>
              <a:defRPr/>
            </a:pPr>
            <a:r>
              <a:rPr lang="en-US" sz="2000" b="1" dirty="0" smtClean="0">
                <a:solidFill>
                  <a:srgbClr val="FF0000"/>
                </a:solidFill>
                <a:cs typeface="Times New Roman" pitchFamily="18" charset="0"/>
                <a:sym typeface="Wingdings" pitchFamily="2" charset="2"/>
              </a:rPr>
              <a:t>Analyze the code </a:t>
            </a:r>
            <a:r>
              <a:rPr lang="en-US" sz="2000" dirty="0" smtClean="0">
                <a:solidFill>
                  <a:srgbClr val="FF0000"/>
                </a:solidFill>
                <a:cs typeface="Times New Roman" pitchFamily="18" charset="0"/>
                <a:sym typeface="Wingdings" pitchFamily="2" charset="2"/>
              </a:rPr>
              <a:t>to </a:t>
            </a:r>
            <a:r>
              <a:rPr lang="en-US" sz="2000" b="1" dirty="0" smtClean="0">
                <a:solidFill>
                  <a:srgbClr val="FF0000"/>
                </a:solidFill>
                <a:cs typeface="Times New Roman" pitchFamily="18" charset="0"/>
                <a:sym typeface="Wingdings" pitchFamily="2" charset="2"/>
              </a:rPr>
              <a:t>identify</a:t>
            </a:r>
            <a:r>
              <a:rPr lang="en-US" sz="2000" dirty="0" smtClean="0">
                <a:solidFill>
                  <a:srgbClr val="FF0000"/>
                </a:solidFill>
                <a:cs typeface="Times New Roman" pitchFamily="18" charset="0"/>
                <a:sym typeface="Wingdings" pitchFamily="2" charset="2"/>
              </a:rPr>
              <a:t> and </a:t>
            </a:r>
            <a:r>
              <a:rPr lang="en-US" sz="2000" b="1" dirty="0" smtClean="0">
                <a:solidFill>
                  <a:srgbClr val="FF0000"/>
                </a:solidFill>
                <a:cs typeface="Times New Roman" pitchFamily="18" charset="0"/>
                <a:sym typeface="Wingdings" pitchFamily="2" charset="2"/>
              </a:rPr>
              <a:t>remove</a:t>
            </a:r>
            <a:r>
              <a:rPr lang="en-US" sz="2000" dirty="0" smtClean="0">
                <a:solidFill>
                  <a:srgbClr val="FF0000"/>
                </a:solidFill>
                <a:cs typeface="Times New Roman" pitchFamily="18" charset="0"/>
                <a:sym typeface="Wingdings" pitchFamily="2" charset="2"/>
              </a:rPr>
              <a:t> </a:t>
            </a:r>
            <a:r>
              <a:rPr lang="en-US" sz="2000" i="1" dirty="0" smtClean="0">
                <a:solidFill>
                  <a:srgbClr val="FF0000"/>
                </a:solidFill>
                <a:cs typeface="Times New Roman" pitchFamily="18" charset="0"/>
                <a:sym typeface="Wingdings" pitchFamily="2" charset="2"/>
              </a:rPr>
              <a:t>data flow anomalies</a:t>
            </a:r>
            <a:r>
              <a:rPr lang="en-US" sz="2000" dirty="0" smtClean="0">
                <a:solidFill>
                  <a:srgbClr val="FF0000"/>
                </a:solidFill>
                <a:cs typeface="Times New Roman" pitchFamily="18" charset="0"/>
                <a:sym typeface="Wingdings" pitchFamily="2" charset="2"/>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623351" y="1681918"/>
            <a:ext cx="7895007" cy="707886"/>
          </a:xfrm>
          <a:prstGeom prst="rect">
            <a:avLst/>
          </a:prstGeom>
          <a:noFill/>
        </p:spPr>
        <p:txBody>
          <a:bodyPr wrap="square" rtlCol="0">
            <a:spAutoFit/>
          </a:bodyPr>
          <a:lstStyle/>
          <a:p>
            <a:pPr marL="274320" lvl="0" indent="-274320">
              <a:spcBef>
                <a:spcPts val="600"/>
              </a:spcBef>
              <a:buFont typeface="Arial" pitchFamily="34" charset="0"/>
              <a:buChar char="•"/>
            </a:pPr>
            <a:r>
              <a:rPr lang="en-US" sz="2000" i="1" dirty="0" smtClean="0"/>
              <a:t>Software Testing and Quality Assurance: Theory and Practice</a:t>
            </a:r>
            <a:r>
              <a:rPr lang="en-US" sz="2000" dirty="0" smtClean="0"/>
              <a:t>, by </a:t>
            </a:r>
            <a:r>
              <a:rPr lang="en-US" sz="2000" dirty="0" err="1" smtClean="0"/>
              <a:t>Kshirasagar</a:t>
            </a:r>
            <a:r>
              <a:rPr lang="en-US" sz="2000" dirty="0" smtClean="0"/>
              <a:t> </a:t>
            </a:r>
            <a:r>
              <a:rPr lang="en-US" sz="2000" dirty="0" err="1" smtClean="0"/>
              <a:t>Naik</a:t>
            </a:r>
            <a:r>
              <a:rPr lang="en-US" sz="2000" dirty="0" smtClean="0"/>
              <a:t>, </a:t>
            </a:r>
            <a:r>
              <a:rPr lang="en-US" sz="2000" dirty="0" err="1" smtClean="0"/>
              <a:t>Priyadarshi</a:t>
            </a:r>
            <a:r>
              <a:rPr lang="en-US" sz="2000" dirty="0" smtClean="0"/>
              <a:t> </a:t>
            </a:r>
            <a:r>
              <a:rPr lang="en-US" sz="2000" dirty="0" err="1" smtClean="0"/>
              <a:t>Tripathy</a:t>
            </a:r>
            <a:endParaRPr lang="en-US" sz="2000" dirty="0"/>
          </a:p>
        </p:txBody>
      </p:sp>
    </p:spTree>
    <p:extLst>
      <p:ext uri="{BB962C8B-B14F-4D97-AF65-F5344CB8AC3E}">
        <p14:creationId xmlns:p14="http://schemas.microsoft.com/office/powerpoint/2010/main" val="1923382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 xmlns:a16="http://schemas.microsoft.com/office/drawing/2014/main" id="{5B69590A-0F27-460B-8CF7-B418C91383C5}"/>
              </a:ext>
            </a:extLst>
          </p:cNvPr>
          <p:cNvSpPr txBox="1"/>
          <p:nvPr/>
        </p:nvSpPr>
        <p:spPr>
          <a:xfrm>
            <a:off x="623351" y="1681918"/>
            <a:ext cx="7895007" cy="2554545"/>
          </a:xfrm>
          <a:prstGeom prst="rect">
            <a:avLst/>
          </a:prstGeom>
          <a:noFill/>
        </p:spPr>
        <p:txBody>
          <a:bodyPr wrap="square" rtlCol="0">
            <a:spAutoFit/>
          </a:bodyPr>
          <a:lstStyle/>
          <a:p>
            <a:pPr marL="457200" lvl="0" indent="-457200">
              <a:buFont typeface="+mj-lt"/>
              <a:buAutoNum type="arabicPeriod"/>
            </a:pPr>
            <a:r>
              <a:rPr lang="en-US" sz="2000" i="1" dirty="0" smtClean="0"/>
              <a:t>Software Quality Engineering: Testing, Quality Assurance and Quantifiable Improvement</a:t>
            </a:r>
            <a:r>
              <a:rPr lang="en-US" sz="2000" dirty="0" smtClean="0"/>
              <a:t>, by Jeff </a:t>
            </a:r>
            <a:r>
              <a:rPr lang="en-US" sz="2000" dirty="0" err="1" smtClean="0"/>
              <a:t>Tian</a:t>
            </a:r>
            <a:endParaRPr lang="en-US" sz="2000" dirty="0" smtClean="0"/>
          </a:p>
          <a:p>
            <a:pPr marL="457200" lvl="0" indent="-457200">
              <a:buFont typeface="+mj-lt"/>
              <a:buAutoNum type="arabicPeriod"/>
            </a:pPr>
            <a:r>
              <a:rPr lang="en-US" sz="2000" i="1" dirty="0" smtClean="0"/>
              <a:t>Software Quality Assurance: From Theory to Implementation</a:t>
            </a:r>
            <a:r>
              <a:rPr lang="en-US" sz="2000" dirty="0" smtClean="0"/>
              <a:t>, by Daniel </a:t>
            </a:r>
            <a:r>
              <a:rPr lang="en-US" sz="2000" dirty="0" err="1" smtClean="0"/>
              <a:t>Galin</a:t>
            </a:r>
            <a:endParaRPr lang="en-US" sz="2000" dirty="0" smtClean="0"/>
          </a:p>
          <a:p>
            <a:pPr marL="457200" lvl="0" indent="-457200">
              <a:buFont typeface="+mj-lt"/>
              <a:buAutoNum type="arabicPeriod"/>
            </a:pPr>
            <a:r>
              <a:rPr lang="en-US" sz="2000" i="1" dirty="0" smtClean="0"/>
              <a:t>Software Testing and Continuous Quality Improvement</a:t>
            </a:r>
            <a:r>
              <a:rPr lang="en-US" sz="2000" dirty="0" smtClean="0"/>
              <a:t>, by William E. Lewis</a:t>
            </a:r>
          </a:p>
          <a:p>
            <a:pPr marL="457200" lvl="0" indent="-457200">
              <a:buFont typeface="+mj-lt"/>
              <a:buAutoNum type="arabicPeriod"/>
            </a:pPr>
            <a:r>
              <a:rPr lang="en-US" sz="2000" i="1" dirty="0" smtClean="0"/>
              <a:t>The Art of Software Testing</a:t>
            </a:r>
            <a:r>
              <a:rPr lang="en-US" sz="2000" dirty="0" smtClean="0"/>
              <a:t>, by </a:t>
            </a:r>
            <a:r>
              <a:rPr lang="en-US" sz="2000" dirty="0" err="1" smtClean="0"/>
              <a:t>Glenford</a:t>
            </a:r>
            <a:r>
              <a:rPr lang="en-US" sz="2000" dirty="0" smtClean="0"/>
              <a:t> J. Myers, Corey Sandler and Tom </a:t>
            </a:r>
            <a:r>
              <a:rPr lang="en-US" sz="2000" dirty="0" err="1" smtClean="0"/>
              <a:t>Badgett</a:t>
            </a:r>
            <a:endParaRPr lang="en-US" sz="2000" dirty="0" smtClean="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latin typeface="+mn-lt"/>
              </a:rPr>
              <a:t>Objectives and Outcomes</a:t>
            </a:r>
            <a:endParaRPr lang="en-US" dirty="0">
              <a:latin typeface="+mn-lt"/>
            </a:endParaRPr>
          </a:p>
        </p:txBody>
      </p:sp>
      <p:sp>
        <p:nvSpPr>
          <p:cNvPr id="4" name="TextBox 3"/>
          <p:cNvSpPr txBox="1"/>
          <p:nvPr/>
        </p:nvSpPr>
        <p:spPr>
          <a:xfrm>
            <a:off x="421341" y="1985557"/>
            <a:ext cx="8395113" cy="3939540"/>
          </a:xfrm>
          <a:prstGeom prst="rect">
            <a:avLst/>
          </a:prstGeom>
          <a:noFill/>
        </p:spPr>
        <p:txBody>
          <a:bodyPr wrap="square" rtlCol="0">
            <a:spAutoFit/>
          </a:bodyPr>
          <a:lstStyle/>
          <a:p>
            <a:pPr marL="274320" indent="-274320">
              <a:spcBef>
                <a:spcPts val="600"/>
              </a:spcBef>
              <a:buClrTx/>
              <a:buSzPct val="100000"/>
              <a:buFont typeface="Arial" pitchFamily="34" charset="0"/>
              <a:buChar char="•"/>
            </a:pPr>
            <a:r>
              <a:rPr lang="en-US" sz="2400" b="1" dirty="0" smtClean="0">
                <a:solidFill>
                  <a:srgbClr val="FF0000"/>
                </a:solidFill>
              </a:rPr>
              <a:t>Objectives</a:t>
            </a:r>
            <a:r>
              <a:rPr lang="en-US" sz="2400" dirty="0" smtClean="0"/>
              <a:t>: To understand the basic concept of data flow testing, to understand three different types of data flow anomalies, to understand data flow testing criteria, to understand the effectiveness of different types of testing.</a:t>
            </a:r>
          </a:p>
          <a:p>
            <a:pPr marL="274320" indent="-274320">
              <a:spcBef>
                <a:spcPts val="600"/>
              </a:spcBef>
              <a:buClrTx/>
              <a:buSzPct val="100000"/>
              <a:buFont typeface="Arial" pitchFamily="34" charset="0"/>
              <a:buChar char="•"/>
            </a:pPr>
            <a:endParaRPr lang="en-US" sz="2400" dirty="0" smtClean="0"/>
          </a:p>
          <a:p>
            <a:pPr marL="274320" indent="-274320">
              <a:spcBef>
                <a:spcPts val="600"/>
              </a:spcBef>
              <a:buFont typeface="Arial" pitchFamily="34" charset="0"/>
              <a:buChar char="•"/>
            </a:pPr>
            <a:r>
              <a:rPr lang="en-US" sz="2400" b="1" dirty="0" smtClean="0">
                <a:solidFill>
                  <a:srgbClr val="FF0000"/>
                </a:solidFill>
              </a:rPr>
              <a:t>Outcomes</a:t>
            </a:r>
            <a:r>
              <a:rPr lang="en-US" sz="2400" dirty="0" smtClean="0"/>
              <a:t>: Students are expected to be able to explain data flow testing, be able to explain three different types of data flow anomalies, be able to explain the data flow testing criteria, be able to compare the effectiveness of data flow testing with random testing and control flow testing.</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Data Flow Anomaly</a:t>
            </a:r>
            <a:endParaRPr lang="en-US" dirty="0">
              <a:latin typeface="+mn-lt"/>
            </a:endParaRPr>
          </a:p>
        </p:txBody>
      </p:sp>
      <p:sp>
        <p:nvSpPr>
          <p:cNvPr id="4" name="Rectangle 3"/>
          <p:cNvSpPr/>
          <p:nvPr/>
        </p:nvSpPr>
        <p:spPr>
          <a:xfrm>
            <a:off x="302591" y="2207735"/>
            <a:ext cx="8497028" cy="2985433"/>
          </a:xfrm>
          <a:prstGeom prst="rect">
            <a:avLst/>
          </a:prstGeom>
        </p:spPr>
        <p:txBody>
          <a:bodyPr wrap="square">
            <a:spAutoFit/>
          </a:bodyPr>
          <a:lstStyle/>
          <a:p>
            <a:pPr marL="274320" indent="-274320">
              <a:spcBef>
                <a:spcPts val="600"/>
              </a:spcBef>
              <a:buFont typeface="Wingdings" pitchFamily="2" charset="2"/>
              <a:buChar char="§"/>
            </a:pPr>
            <a:r>
              <a:rPr lang="en-US" sz="2400" u="sng" dirty="0" smtClean="0">
                <a:solidFill>
                  <a:srgbClr val="FF0000"/>
                </a:solidFill>
              </a:rPr>
              <a:t>Obvious question</a:t>
            </a:r>
            <a:r>
              <a:rPr lang="en-US" sz="2400" dirty="0" smtClean="0">
                <a:solidFill>
                  <a:srgbClr val="FF0000"/>
                </a:solidFill>
              </a:rPr>
              <a:t>: What is the relationship between the </a:t>
            </a:r>
            <a:r>
              <a:rPr lang="en-US" sz="2400" b="1" dirty="0" smtClean="0">
                <a:solidFill>
                  <a:srgbClr val="FF0000"/>
                </a:solidFill>
              </a:rPr>
              <a:t>Type 1, Type 2,</a:t>
            </a:r>
            <a:r>
              <a:rPr lang="en-US" sz="2400" dirty="0" smtClean="0">
                <a:solidFill>
                  <a:srgbClr val="FF0000"/>
                </a:solidFill>
              </a:rPr>
              <a:t> and </a:t>
            </a:r>
            <a:r>
              <a:rPr lang="en-US" sz="2400" b="1" dirty="0" smtClean="0">
                <a:solidFill>
                  <a:srgbClr val="FF0000"/>
                </a:solidFill>
              </a:rPr>
              <a:t>Type 3</a:t>
            </a:r>
            <a:r>
              <a:rPr lang="en-US" sz="2400" dirty="0" smtClean="0">
                <a:solidFill>
                  <a:srgbClr val="FF0000"/>
                </a:solidFill>
              </a:rPr>
              <a:t> anomalies and Figure 2?</a:t>
            </a:r>
          </a:p>
          <a:p>
            <a:pPr marL="274320" indent="-274320">
              <a:spcBef>
                <a:spcPts val="600"/>
              </a:spcBef>
              <a:buFont typeface="Arial" pitchFamily="34" charset="0"/>
              <a:buChar char="•"/>
            </a:pPr>
            <a:r>
              <a:rPr lang="en-US" sz="2400" dirty="0" smtClean="0"/>
              <a:t>The three types of anomalies (Type 1, Type 2, and Type 3) are found in the diagram in the form of </a:t>
            </a:r>
            <a:r>
              <a:rPr lang="en-US" sz="2400" b="1" dirty="0" smtClean="0"/>
              <a:t>action sequences</a:t>
            </a:r>
            <a:r>
              <a:rPr lang="en-US" sz="2400" dirty="0" smtClean="0"/>
              <a:t>:</a:t>
            </a:r>
          </a:p>
          <a:p>
            <a:pPr marL="731520" lvl="2" indent="-274320">
              <a:spcBef>
                <a:spcPts val="600"/>
              </a:spcBef>
              <a:buFont typeface="Arial" pitchFamily="34" charset="0"/>
              <a:buChar char="•"/>
            </a:pPr>
            <a:r>
              <a:rPr lang="en-US" sz="2400" u="sng" dirty="0" smtClean="0">
                <a:solidFill>
                  <a:srgbClr val="0000FF"/>
                </a:solidFill>
              </a:rPr>
              <a:t>Type 1</a:t>
            </a:r>
            <a:r>
              <a:rPr lang="en-US" sz="2400" dirty="0" smtClean="0">
                <a:solidFill>
                  <a:srgbClr val="0000FF"/>
                </a:solidFill>
              </a:rPr>
              <a:t>: </a:t>
            </a:r>
            <a:r>
              <a:rPr lang="en-US" sz="2400" b="1" i="1" dirty="0" err="1" smtClean="0">
                <a:solidFill>
                  <a:srgbClr val="0000FF"/>
                </a:solidFill>
              </a:rPr>
              <a:t>dd</a:t>
            </a:r>
            <a:endParaRPr lang="en-US" sz="2400" b="1" i="1" dirty="0" smtClean="0">
              <a:solidFill>
                <a:srgbClr val="0000FF"/>
              </a:solidFill>
            </a:endParaRPr>
          </a:p>
          <a:p>
            <a:pPr marL="731520" lvl="2" indent="-274320">
              <a:spcBef>
                <a:spcPts val="600"/>
              </a:spcBef>
              <a:buFont typeface="Arial" pitchFamily="34" charset="0"/>
              <a:buChar char="•"/>
            </a:pPr>
            <a:r>
              <a:rPr lang="en-US" sz="2400" u="sng" dirty="0" smtClean="0">
                <a:solidFill>
                  <a:srgbClr val="0000FF"/>
                </a:solidFill>
              </a:rPr>
              <a:t>Type 2</a:t>
            </a:r>
            <a:r>
              <a:rPr lang="en-US" sz="2400" dirty="0" smtClean="0">
                <a:solidFill>
                  <a:srgbClr val="0000FF"/>
                </a:solidFill>
              </a:rPr>
              <a:t>: </a:t>
            </a:r>
            <a:r>
              <a:rPr lang="en-US" sz="2400" b="1" i="1" dirty="0" err="1" smtClean="0">
                <a:solidFill>
                  <a:srgbClr val="0000FF"/>
                </a:solidFill>
              </a:rPr>
              <a:t>ur</a:t>
            </a:r>
            <a:endParaRPr lang="en-US" sz="2400" b="1" i="1" dirty="0" smtClean="0">
              <a:solidFill>
                <a:srgbClr val="0000FF"/>
              </a:solidFill>
            </a:endParaRPr>
          </a:p>
          <a:p>
            <a:pPr marL="731520" lvl="2" indent="-274320">
              <a:spcBef>
                <a:spcPts val="600"/>
              </a:spcBef>
              <a:buFont typeface="Arial" pitchFamily="34" charset="0"/>
              <a:buChar char="•"/>
            </a:pPr>
            <a:r>
              <a:rPr lang="en-US" sz="2400" u="sng" dirty="0" smtClean="0">
                <a:solidFill>
                  <a:srgbClr val="0000FF"/>
                </a:solidFill>
              </a:rPr>
              <a:t>Type 3</a:t>
            </a:r>
            <a:r>
              <a:rPr lang="en-US" sz="2400" dirty="0" smtClean="0">
                <a:solidFill>
                  <a:srgbClr val="0000FF"/>
                </a:solidFill>
              </a:rPr>
              <a:t>: </a:t>
            </a:r>
            <a:r>
              <a:rPr lang="en-US" sz="2400" b="1" i="1" dirty="0" smtClean="0">
                <a:solidFill>
                  <a:srgbClr val="0000FF"/>
                </a:solidFill>
              </a:rPr>
              <a:t>du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latin typeface="+mn-lt"/>
              </a:rPr>
              <a:t>Data Flow Anomaly</a:t>
            </a:r>
            <a:endParaRPr lang="en-US" dirty="0">
              <a:latin typeface="+mn-lt"/>
            </a:endParaRPr>
          </a:p>
        </p:txBody>
      </p:sp>
      <p:sp>
        <p:nvSpPr>
          <p:cNvPr id="4" name="Rectangle 3"/>
          <p:cNvSpPr/>
          <p:nvPr/>
        </p:nvSpPr>
        <p:spPr>
          <a:xfrm>
            <a:off x="278841" y="2114896"/>
            <a:ext cx="8497028" cy="2831544"/>
          </a:xfrm>
          <a:prstGeom prst="rect">
            <a:avLst/>
          </a:prstGeom>
        </p:spPr>
        <p:txBody>
          <a:bodyPr wrap="square">
            <a:spAutoFit/>
          </a:bodyPr>
          <a:lstStyle/>
          <a:p>
            <a:pPr marL="274320" indent="-274320">
              <a:spcBef>
                <a:spcPts val="600"/>
              </a:spcBef>
              <a:buFont typeface="Arial" pitchFamily="34" charset="0"/>
              <a:buChar char="•"/>
            </a:pPr>
            <a:r>
              <a:rPr lang="en-US" sz="2800" dirty="0" smtClean="0"/>
              <a:t>Data flow anomaly  can be detected by using the idea of </a:t>
            </a:r>
            <a:r>
              <a:rPr lang="en-US" sz="2800" i="1" dirty="0" smtClean="0"/>
              <a:t>program instrumentation.</a:t>
            </a:r>
          </a:p>
          <a:p>
            <a:pPr marL="274320" lvl="1" indent="-274320">
              <a:spcBef>
                <a:spcPts val="600"/>
              </a:spcBef>
              <a:buFont typeface="Arial" pitchFamily="34" charset="0"/>
              <a:buChar char="•"/>
            </a:pPr>
            <a:r>
              <a:rPr lang="en-US" sz="2800" dirty="0" smtClean="0">
                <a:solidFill>
                  <a:srgbClr val="0000FF"/>
                </a:solidFill>
              </a:rPr>
              <a:t>Program instrumentation</a:t>
            </a:r>
            <a:r>
              <a:rPr lang="en-US" sz="2800" dirty="0" smtClean="0"/>
              <a:t>: Insert new code to monitor the states of variables.</a:t>
            </a:r>
          </a:p>
          <a:p>
            <a:pPr marL="274320" lvl="1" indent="-274320">
              <a:spcBef>
                <a:spcPts val="600"/>
              </a:spcBef>
              <a:buFont typeface="Arial" pitchFamily="34" charset="0"/>
              <a:buChar char="•"/>
            </a:pPr>
            <a:r>
              <a:rPr lang="en-US" sz="2800" dirty="0" smtClean="0"/>
              <a:t>If the state sequence contains </a:t>
            </a:r>
            <a:r>
              <a:rPr lang="en-US" sz="2800" b="1" i="1" dirty="0" err="1" smtClean="0"/>
              <a:t>dd</a:t>
            </a:r>
            <a:r>
              <a:rPr lang="en-US" sz="2800" b="1" dirty="0" smtClean="0"/>
              <a:t>,</a:t>
            </a:r>
            <a:r>
              <a:rPr lang="en-US" sz="2800" dirty="0" smtClean="0"/>
              <a:t> </a:t>
            </a:r>
            <a:r>
              <a:rPr lang="en-US" sz="2800" b="1" i="1" dirty="0" err="1" smtClean="0"/>
              <a:t>ur</a:t>
            </a:r>
            <a:r>
              <a:rPr lang="en-US" sz="2800" dirty="0" smtClean="0"/>
              <a:t>, or </a:t>
            </a:r>
            <a:r>
              <a:rPr lang="en-US" sz="2800" b="1" i="1" dirty="0" smtClean="0"/>
              <a:t>du</a:t>
            </a:r>
            <a:r>
              <a:rPr lang="en-US" sz="2800" dirty="0" smtClean="0"/>
              <a:t> sequence, a data flow anomaly is said to have occurred.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Data Flow Anomaly</a:t>
            </a:r>
            <a:endParaRPr lang="en-US" dirty="0">
              <a:latin typeface="+mn-lt"/>
            </a:endParaRPr>
          </a:p>
        </p:txBody>
      </p:sp>
      <p:sp>
        <p:nvSpPr>
          <p:cNvPr id="4" name="Rectangle 3"/>
          <p:cNvSpPr/>
          <p:nvPr/>
        </p:nvSpPr>
        <p:spPr>
          <a:xfrm>
            <a:off x="290716" y="2081958"/>
            <a:ext cx="8508903" cy="3924151"/>
          </a:xfrm>
          <a:prstGeom prst="rect">
            <a:avLst/>
          </a:prstGeom>
        </p:spPr>
        <p:txBody>
          <a:bodyPr wrap="square">
            <a:spAutoFit/>
          </a:bodyPr>
          <a:lstStyle/>
          <a:p>
            <a:pPr marL="274320" indent="-274320">
              <a:spcBef>
                <a:spcPts val="600"/>
              </a:spcBef>
              <a:buFont typeface="Arial" pitchFamily="34" charset="0"/>
              <a:buChar char="•"/>
            </a:pPr>
            <a:r>
              <a:rPr lang="en-US" sz="2600" u="sng" dirty="0" smtClean="0">
                <a:solidFill>
                  <a:srgbClr val="FF0000"/>
                </a:solidFill>
              </a:rPr>
              <a:t>Question</a:t>
            </a:r>
            <a:r>
              <a:rPr lang="en-US" sz="2600" dirty="0" smtClean="0">
                <a:solidFill>
                  <a:srgbClr val="FF0000"/>
                </a:solidFill>
              </a:rPr>
              <a:t>: Does the presence of data flow anomaly  always mean that execution of the program will result in a failure?</a:t>
            </a:r>
          </a:p>
          <a:p>
            <a:pPr marL="274320" indent="-274320">
              <a:spcBef>
                <a:spcPts val="600"/>
              </a:spcBef>
              <a:buFont typeface="Arial" pitchFamily="34" charset="0"/>
              <a:buChar char="•"/>
            </a:pPr>
            <a:r>
              <a:rPr lang="en-US" sz="2600" i="1" u="sng" dirty="0" smtClean="0">
                <a:solidFill>
                  <a:srgbClr val="0000FF"/>
                </a:solidFill>
              </a:rPr>
              <a:t>Answer</a:t>
            </a:r>
            <a:r>
              <a:rPr lang="en-US" sz="2600" i="1" dirty="0" smtClean="0">
                <a:solidFill>
                  <a:srgbClr val="0000FF"/>
                </a:solidFill>
              </a:rPr>
              <a:t>: Not always…</a:t>
            </a:r>
          </a:p>
          <a:p>
            <a:pPr marL="274320" lvl="1" indent="-274320">
              <a:spcBef>
                <a:spcPts val="600"/>
              </a:spcBef>
              <a:buFont typeface="Arial" pitchFamily="34" charset="0"/>
              <a:buChar char="•"/>
            </a:pPr>
            <a:r>
              <a:rPr lang="en-US" sz="2600" dirty="0" smtClean="0"/>
              <a:t>The presence of a data flow anomaly in a program </a:t>
            </a:r>
            <a:r>
              <a:rPr lang="en-US" sz="2600" dirty="0" smtClean="0">
                <a:solidFill>
                  <a:srgbClr val="FF0000"/>
                </a:solidFill>
              </a:rPr>
              <a:t>does</a:t>
            </a:r>
            <a:r>
              <a:rPr lang="en-US" sz="2600" dirty="0" smtClean="0"/>
              <a:t> </a:t>
            </a:r>
            <a:r>
              <a:rPr lang="en-US" sz="2600" dirty="0" smtClean="0">
                <a:solidFill>
                  <a:srgbClr val="FF0000"/>
                </a:solidFill>
              </a:rPr>
              <a:t>not</a:t>
            </a:r>
            <a:r>
              <a:rPr lang="en-US" sz="2600" dirty="0" smtClean="0"/>
              <a:t> </a:t>
            </a:r>
            <a:r>
              <a:rPr lang="en-US" sz="2600" dirty="0" smtClean="0">
                <a:solidFill>
                  <a:srgbClr val="FF0000"/>
                </a:solidFill>
              </a:rPr>
              <a:t>necessarily</a:t>
            </a:r>
            <a:r>
              <a:rPr lang="en-US" sz="2600" dirty="0" smtClean="0"/>
              <a:t> mean that execution of the program will result in a failure.</a:t>
            </a:r>
          </a:p>
          <a:p>
            <a:pPr marL="274320" lvl="1" indent="-274320">
              <a:spcBef>
                <a:spcPts val="600"/>
              </a:spcBef>
              <a:buFont typeface="Arial" pitchFamily="34" charset="0"/>
              <a:buChar char="•"/>
            </a:pPr>
            <a:r>
              <a:rPr lang="en-US" sz="2600" dirty="0" smtClean="0"/>
              <a:t>A data flow anomaly simply means that the </a:t>
            </a:r>
            <a:r>
              <a:rPr lang="en-US" sz="2600" b="1" dirty="0" smtClean="0">
                <a:solidFill>
                  <a:srgbClr val="FF0000"/>
                </a:solidFill>
              </a:rPr>
              <a:t>program</a:t>
            </a:r>
            <a:r>
              <a:rPr lang="en-US" sz="2600" dirty="0" smtClean="0">
                <a:solidFill>
                  <a:srgbClr val="FF0000"/>
                </a:solidFill>
              </a:rPr>
              <a:t> </a:t>
            </a:r>
            <a:r>
              <a:rPr lang="en-US" sz="2600" b="1" i="1" dirty="0" smtClean="0">
                <a:solidFill>
                  <a:srgbClr val="FF0000"/>
                </a:solidFill>
              </a:rPr>
              <a:t>may</a:t>
            </a:r>
            <a:r>
              <a:rPr lang="en-US" sz="2600" dirty="0" smtClean="0">
                <a:solidFill>
                  <a:srgbClr val="FF0000"/>
                </a:solidFill>
              </a:rPr>
              <a:t> </a:t>
            </a:r>
            <a:r>
              <a:rPr lang="en-US" sz="2600" b="1" dirty="0" smtClean="0">
                <a:solidFill>
                  <a:srgbClr val="FF0000"/>
                </a:solidFill>
              </a:rPr>
              <a:t>fail</a:t>
            </a:r>
            <a:r>
              <a:rPr lang="en-US" sz="2600" dirty="0" smtClean="0"/>
              <a:t>, and therefore the programmer must investigate the cause of the anomaly.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Data Flow Anomaly</a:t>
            </a:r>
            <a:endParaRPr lang="en-US" dirty="0">
              <a:latin typeface="+mn-lt"/>
            </a:endParaRPr>
          </a:p>
        </p:txBody>
      </p:sp>
      <p:sp>
        <p:nvSpPr>
          <p:cNvPr id="4" name="Rectangle 3"/>
          <p:cNvSpPr/>
          <p:nvPr/>
        </p:nvSpPr>
        <p:spPr>
          <a:xfrm>
            <a:off x="124466" y="2081218"/>
            <a:ext cx="8473277" cy="3693319"/>
          </a:xfrm>
          <a:prstGeom prst="rect">
            <a:avLst/>
          </a:prstGeom>
        </p:spPr>
        <p:txBody>
          <a:bodyPr wrap="square">
            <a:spAutoFit/>
          </a:bodyPr>
          <a:lstStyle/>
          <a:p>
            <a:pPr marL="274320" indent="-274320">
              <a:spcBef>
                <a:spcPts val="600"/>
              </a:spcBef>
              <a:buFont typeface="Arial" pitchFamily="34" charset="0"/>
              <a:buChar char="•"/>
            </a:pPr>
            <a:r>
              <a:rPr lang="en-US" sz="2800" b="1" u="sng" dirty="0" smtClean="0">
                <a:solidFill>
                  <a:srgbClr val="FF0000"/>
                </a:solidFill>
              </a:rPr>
              <a:t>Scenario 1:</a:t>
            </a:r>
            <a:r>
              <a:rPr lang="en-US" sz="2800" dirty="0" smtClean="0">
                <a:solidFill>
                  <a:srgbClr val="FF0000"/>
                </a:solidFill>
              </a:rPr>
              <a:t> A data flow anomaly does not lead to program failure</a:t>
            </a:r>
            <a:r>
              <a:rPr lang="en-US" sz="2800" u="sng" dirty="0" smtClean="0">
                <a:solidFill>
                  <a:srgbClr val="FF0000"/>
                </a:solidFill>
              </a:rPr>
              <a:t> </a:t>
            </a:r>
          </a:p>
          <a:p>
            <a:pPr marL="274320" indent="-274320">
              <a:spcBef>
                <a:spcPts val="600"/>
              </a:spcBef>
            </a:pPr>
            <a:r>
              <a:rPr lang="en-US" sz="2800" dirty="0" smtClean="0"/>
              <a:t>	Let us consider the </a:t>
            </a:r>
            <a:r>
              <a:rPr lang="en-US" sz="2800" i="1" dirty="0" err="1" smtClean="0"/>
              <a:t>dd</a:t>
            </a:r>
            <a:r>
              <a:rPr lang="en-US" sz="2800" i="1" dirty="0" smtClean="0"/>
              <a:t> </a:t>
            </a:r>
            <a:r>
              <a:rPr lang="en-US" sz="2800" dirty="0" smtClean="0"/>
              <a:t>anomaly in Example 1. </a:t>
            </a:r>
          </a:p>
          <a:p>
            <a:pPr marL="274320" indent="-274320">
              <a:spcBef>
                <a:spcPts val="600"/>
              </a:spcBef>
            </a:pPr>
            <a:r>
              <a:rPr lang="en-US" sz="2800" dirty="0" smtClean="0"/>
              <a:t>	If the real intention of the programmer was to perform the second computation and the first computation produces no side effects, then the first computation merely represents a waste of processing power. Thus </a:t>
            </a:r>
            <a:r>
              <a:rPr lang="en-US" sz="2800" dirty="0" err="1" smtClean="0"/>
              <a:t>dd</a:t>
            </a:r>
            <a:r>
              <a:rPr lang="en-US" sz="2800" dirty="0" smtClean="0"/>
              <a:t> anomaly will not lead to program failure.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latin typeface="+mn-lt"/>
              </a:rPr>
              <a:t>Data Flow Anomaly</a:t>
            </a:r>
            <a:endParaRPr lang="en-US" dirty="0">
              <a:latin typeface="+mn-lt"/>
            </a:endParaRPr>
          </a:p>
        </p:txBody>
      </p:sp>
      <p:sp>
        <p:nvSpPr>
          <p:cNvPr id="4" name="Rectangle 3"/>
          <p:cNvSpPr/>
          <p:nvPr/>
        </p:nvSpPr>
        <p:spPr>
          <a:xfrm>
            <a:off x="219466" y="2155961"/>
            <a:ext cx="8437651" cy="2323713"/>
          </a:xfrm>
          <a:prstGeom prst="rect">
            <a:avLst/>
          </a:prstGeom>
        </p:spPr>
        <p:txBody>
          <a:bodyPr wrap="square">
            <a:spAutoFit/>
          </a:bodyPr>
          <a:lstStyle/>
          <a:p>
            <a:pPr marL="274320" indent="-274320">
              <a:spcBef>
                <a:spcPts val="600"/>
              </a:spcBef>
              <a:buFont typeface="Arial" pitchFamily="34" charset="0"/>
              <a:buChar char="•"/>
            </a:pPr>
            <a:r>
              <a:rPr lang="en-US" sz="2800" b="1" u="sng" dirty="0" smtClean="0">
                <a:solidFill>
                  <a:srgbClr val="FF0000"/>
                </a:solidFill>
              </a:rPr>
              <a:t>Scenario 2</a:t>
            </a:r>
            <a:r>
              <a:rPr lang="en-US" sz="2800" dirty="0" smtClean="0">
                <a:solidFill>
                  <a:srgbClr val="FF0000"/>
                </a:solidFill>
              </a:rPr>
              <a:t>: A data flow anomaly leads to a program failure </a:t>
            </a:r>
          </a:p>
          <a:p>
            <a:pPr marL="274320" indent="-274320">
              <a:spcBef>
                <a:spcPts val="600"/>
              </a:spcBef>
            </a:pPr>
            <a:r>
              <a:rPr lang="en-US" sz="2800" dirty="0" smtClean="0"/>
              <a:t>	If a statement is missing in between the two statements in Example 1, then the program can possibly lead to a failure.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Data Flow Anomaly</a:t>
            </a:r>
            <a:endParaRPr lang="en-US" dirty="0">
              <a:latin typeface="+mn-lt"/>
            </a:endParaRPr>
          </a:p>
        </p:txBody>
      </p:sp>
      <p:sp>
        <p:nvSpPr>
          <p:cNvPr id="4" name="Rectangle 3"/>
          <p:cNvSpPr/>
          <p:nvPr/>
        </p:nvSpPr>
        <p:spPr>
          <a:xfrm>
            <a:off x="255091" y="2090172"/>
            <a:ext cx="8556404" cy="3970318"/>
          </a:xfrm>
          <a:prstGeom prst="rect">
            <a:avLst/>
          </a:prstGeom>
        </p:spPr>
        <p:txBody>
          <a:bodyPr wrap="square">
            <a:spAutoFit/>
          </a:bodyPr>
          <a:lstStyle/>
          <a:p>
            <a:pPr marL="381000" indent="-381000">
              <a:buFont typeface="Arial" pitchFamily="34" charset="0"/>
              <a:buChar char="•"/>
            </a:pPr>
            <a:r>
              <a:rPr lang="en-US" altLang="zh-TW" sz="2800" dirty="0" smtClean="0">
                <a:solidFill>
                  <a:srgbClr val="FF0000"/>
                </a:solidFill>
              </a:rPr>
              <a:t>While data flow anomalies are dangerous signs, they may or may not lead to defects.</a:t>
            </a:r>
          </a:p>
          <a:p>
            <a:pPr marL="800100" lvl="1" indent="-342900"/>
            <a:r>
              <a:rPr lang="en-US" altLang="zh-TW" sz="2800" b="1" dirty="0" smtClean="0">
                <a:sym typeface="Symbol"/>
              </a:rPr>
              <a:t></a:t>
            </a:r>
            <a:r>
              <a:rPr lang="en-US" altLang="zh-TW" sz="2800" dirty="0" smtClean="0">
                <a:sym typeface="Symbol"/>
              </a:rPr>
              <a:t> </a:t>
            </a:r>
            <a:r>
              <a:rPr lang="en-US" altLang="zh-TW" sz="2800" dirty="0" smtClean="0"/>
              <a:t>A defined, but never used variable may just be extra stuff</a:t>
            </a:r>
          </a:p>
          <a:p>
            <a:pPr marL="800100" lvl="1" indent="-342900"/>
            <a:r>
              <a:rPr lang="en-US" altLang="zh-TW" sz="2800" b="1" dirty="0" smtClean="0">
                <a:sym typeface="Symbol"/>
              </a:rPr>
              <a:t> </a:t>
            </a:r>
            <a:r>
              <a:rPr lang="en-US" altLang="zh-TW" sz="2800" dirty="0" smtClean="0"/>
              <a:t>Some compilers will assign an initial value of zero or blank to all undefined variable based on the data type</a:t>
            </a:r>
          </a:p>
          <a:p>
            <a:pPr marL="800100" lvl="1" indent="-342900"/>
            <a:r>
              <a:rPr lang="en-US" altLang="zh-TW" sz="2800" b="1" dirty="0" smtClean="0">
                <a:sym typeface="Symbol"/>
              </a:rPr>
              <a:t> </a:t>
            </a:r>
            <a:r>
              <a:rPr lang="en-US" altLang="zh-TW" sz="2800" dirty="0" smtClean="0"/>
              <a:t>Multiple definitions prior to usage may just be bad and wasteful logic </a:t>
            </a:r>
            <a:endParaRPr lang="en-US" sz="2800" dirty="0" smtClean="0"/>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473</TotalTime>
  <Words>1159</Words>
  <Application>Microsoft Office PowerPoint</Application>
  <PresentationFormat>On-screen Show (4:3)</PresentationFormat>
  <Paragraphs>141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Spectrum</vt:lpstr>
      <vt:lpstr>Data Flow Testing (cont.)</vt:lpstr>
      <vt:lpstr>Lecture Outline</vt:lpstr>
      <vt:lpstr>Objectives and Outcomes</vt:lpstr>
      <vt:lpstr>Data Flow Anomaly</vt:lpstr>
      <vt:lpstr>Data Flow Anomaly</vt:lpstr>
      <vt:lpstr>Data Flow Anomaly</vt:lpstr>
      <vt:lpstr>Data Flow Anomaly</vt:lpstr>
      <vt:lpstr>Data Flow Anomaly</vt:lpstr>
      <vt:lpstr>Data Flow Anomaly</vt:lpstr>
      <vt:lpstr>Data Flow Anomaly</vt:lpstr>
      <vt:lpstr>Data Flow Graph</vt:lpstr>
      <vt:lpstr>Data Flow Graph</vt:lpstr>
      <vt:lpstr>Data Flow Graph</vt:lpstr>
      <vt:lpstr>Example: Definition and Uses</vt:lpstr>
      <vt:lpstr>Example: Definition and Uses</vt:lpstr>
      <vt:lpstr>Data Flow Testing Criteria</vt:lpstr>
      <vt:lpstr>Feasible Paths </vt:lpstr>
      <vt:lpstr>Comparison of Testing Techniques</vt:lpstr>
      <vt:lpstr>Comparison of Testing Techniques</vt:lpstr>
      <vt:lpstr>Summary</vt:lpstr>
      <vt:lpstr>Summary</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software quality assurance</dc:title>
  <dc:creator>M. Mahmudul Hasan</dc:creator>
  <cp:lastModifiedBy>Teacher</cp:lastModifiedBy>
  <cp:revision>176</cp:revision>
  <dcterms:created xsi:type="dcterms:W3CDTF">2020-04-21T14:08:46Z</dcterms:created>
  <dcterms:modified xsi:type="dcterms:W3CDTF">2020-09-06T03:26:46Z</dcterms:modified>
</cp:coreProperties>
</file>