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3" r:id="rId4"/>
    <p:sldId id="267" r:id="rId5"/>
    <p:sldId id="304"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264" r:id="rId33"/>
    <p:sldId id="26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8" autoAdjust="0"/>
    <p:restoredTop sz="94724"/>
  </p:normalViewPr>
  <p:slideViewPr>
    <p:cSldViewPr snapToGrid="0" snapToObjects="1">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9/6/2020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9/6/2020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96413"/>
            <a:ext cx="7808976" cy="740728"/>
          </a:xfrm>
        </p:spPr>
        <p:txBody>
          <a:bodyPr>
            <a:normAutofit/>
          </a:bodyPr>
          <a:lstStyle/>
          <a:p>
            <a:r>
              <a:rPr lang="en-US" sz="3200" b="1" dirty="0"/>
              <a:t>Domain Testing</a:t>
            </a: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6540511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18</a:t>
                      </a:r>
                      <a:endParaRPr lang="en-US" dirty="0"/>
                    </a:p>
                  </a:txBody>
                  <a:tcPr/>
                </a:tc>
                <a:tc>
                  <a:txBody>
                    <a:bodyPr/>
                    <a:lstStyle/>
                    <a:p>
                      <a:r>
                        <a:rPr lang="en-US" dirty="0"/>
                        <a:t>Week No:</a:t>
                      </a:r>
                    </a:p>
                  </a:txBody>
                  <a:tcPr/>
                </a:tc>
                <a:tc>
                  <a:txBody>
                    <a:bodyPr/>
                    <a:lstStyle/>
                    <a:p>
                      <a:r>
                        <a:rPr lang="en-US" dirty="0" smtClean="0"/>
                        <a:t>10</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Domain Error</a:t>
            </a:r>
            <a:endParaRPr lang="en-US" dirty="0">
              <a:latin typeface="+mn-lt"/>
            </a:endParaRPr>
          </a:p>
        </p:txBody>
      </p:sp>
      <p:pic>
        <p:nvPicPr>
          <p:cNvPr id="4" name="Picture 5" descr="domainconcept"/>
          <p:cNvPicPr>
            <a:picLocks noChangeAspect="1" noChangeArrowheads="1"/>
          </p:cNvPicPr>
          <p:nvPr/>
        </p:nvPicPr>
        <p:blipFill>
          <a:blip r:embed="rId2" cstate="print"/>
          <a:srcRect/>
          <a:stretch>
            <a:fillRect/>
          </a:stretch>
        </p:blipFill>
        <p:spPr>
          <a:xfrm>
            <a:off x="1981200" y="2095646"/>
            <a:ext cx="4776788" cy="3795703"/>
          </a:xfrm>
          <a:prstGeom prst="rect">
            <a:avLst/>
          </a:prstGeom>
          <a:noFill/>
        </p:spPr>
      </p:pic>
      <p:sp>
        <p:nvSpPr>
          <p:cNvPr id="5" name="Rectangle 5"/>
          <p:cNvSpPr>
            <a:spLocks noChangeArrowheads="1"/>
          </p:cNvSpPr>
          <p:nvPr/>
        </p:nvSpPr>
        <p:spPr bwMode="auto">
          <a:xfrm>
            <a:off x="1295400" y="5822181"/>
            <a:ext cx="6324600" cy="369887"/>
          </a:xfrm>
          <a:prstGeom prst="rect">
            <a:avLst/>
          </a:prstGeom>
          <a:noFill/>
          <a:ln w="9525">
            <a:noFill/>
            <a:miter lim="800000"/>
            <a:headEnd/>
            <a:tailEnd/>
          </a:ln>
        </p:spPr>
        <p:txBody>
          <a:bodyPr>
            <a:spAutoFit/>
          </a:bodyPr>
          <a:lstStyle/>
          <a:p>
            <a:pPr lvl="1">
              <a:defRPr/>
            </a:pPr>
            <a:r>
              <a:rPr lang="en-US" dirty="0">
                <a:solidFill>
                  <a:srgbClr val="FF0000"/>
                </a:solidFill>
                <a:latin typeface="+mn-lt"/>
              </a:rPr>
              <a:t>Figure 6.1: Illustration of the concept of program domains. </a:t>
            </a:r>
            <a:r>
              <a:rPr lang="en-US" dirty="0" smtClean="0">
                <a:solidFill>
                  <a:srgbClr val="FF0000"/>
                </a:solidFill>
                <a:latin typeface="+mn-lt"/>
              </a:rPr>
              <a:t> </a:t>
            </a:r>
            <a:endParaRPr lang="en-US" dirty="0">
              <a:solidFill>
                <a:srgbClr val="FF0000"/>
              </a:solidFill>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Domain Error</a:t>
            </a:r>
            <a:endParaRPr lang="en-US" dirty="0">
              <a:latin typeface="+mn-lt"/>
            </a:endParaRPr>
          </a:p>
        </p:txBody>
      </p:sp>
      <p:sp>
        <p:nvSpPr>
          <p:cNvPr id="4" name="Rectangle 3"/>
          <p:cNvSpPr/>
          <p:nvPr/>
        </p:nvSpPr>
        <p:spPr>
          <a:xfrm>
            <a:off x="156753" y="2052451"/>
            <a:ext cx="8765177" cy="4124206"/>
          </a:xfrm>
          <a:prstGeom prst="rect">
            <a:avLst/>
          </a:prstGeom>
        </p:spPr>
        <p:txBody>
          <a:bodyPr wrap="square">
            <a:spAutoFit/>
          </a:bodyPr>
          <a:lstStyle/>
          <a:p>
            <a:pPr marL="274320" indent="-274320">
              <a:spcBef>
                <a:spcPts val="600"/>
              </a:spcBef>
              <a:buFont typeface="Arial" pitchFamily="34" charset="0"/>
              <a:buChar char="•"/>
            </a:pPr>
            <a:r>
              <a:rPr lang="en-US" sz="2200" dirty="0" smtClean="0"/>
              <a:t>A program can be viewed as an abstract classifier that partitions the input domain into a finite number of sub-domains such that a separate program path executes for each input sub-domain. Thus, a program is seen to be mapping the input sub-domains to its execution paths.</a:t>
            </a:r>
          </a:p>
          <a:p>
            <a:pPr marL="274320" indent="-274320">
              <a:spcBef>
                <a:spcPts val="600"/>
              </a:spcBef>
              <a:buFont typeface="Arial" pitchFamily="34" charset="0"/>
              <a:buChar char="•"/>
            </a:pPr>
            <a:r>
              <a:rPr lang="en-US" sz="2200" dirty="0" smtClean="0"/>
              <a:t>Program sub-domains can be identified by considering individual paths in the program and evaluating path predicates.</a:t>
            </a:r>
          </a:p>
          <a:p>
            <a:pPr marL="274320" indent="-274320">
              <a:spcBef>
                <a:spcPts val="600"/>
              </a:spcBef>
              <a:buFont typeface="Arial" pitchFamily="34" charset="0"/>
              <a:buChar char="•"/>
            </a:pPr>
            <a:r>
              <a:rPr lang="en-US" sz="2200" dirty="0" smtClean="0"/>
              <a:t>Each sub-domain, also called domain, is defined by a set of boundaries.</a:t>
            </a:r>
          </a:p>
          <a:p>
            <a:pPr marL="274320" indent="-274320">
              <a:spcBef>
                <a:spcPts val="600"/>
              </a:spcBef>
              <a:buFont typeface="Arial" pitchFamily="34" charset="0"/>
              <a:buChar char="•"/>
            </a:pPr>
            <a:r>
              <a:rPr lang="en-US" sz="2200" dirty="0" smtClean="0"/>
              <a:t>Often input data points would fall in a wrong domain if there are faults in defining domain boundaries, thereby executing the wrong paths.</a:t>
            </a:r>
          </a:p>
          <a:p>
            <a:pPr marL="274320" indent="-274320">
              <a:spcBef>
                <a:spcPts val="600"/>
              </a:spcBef>
              <a:buFont typeface="Arial" pitchFamily="34" charset="0"/>
              <a:buChar char="•"/>
            </a:pPr>
            <a:r>
              <a:rPr lang="en-US" sz="2200" dirty="0" smtClean="0"/>
              <a:t>A program does different computations for different subsets of its input domain.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Domain &amp; Domain Errors </a:t>
            </a:r>
            <a:endParaRPr lang="en-US" dirty="0">
              <a:latin typeface="+mn-lt"/>
            </a:endParaRPr>
          </a:p>
        </p:txBody>
      </p:sp>
      <p:sp>
        <p:nvSpPr>
          <p:cNvPr id="4" name="Rectangle 3"/>
          <p:cNvSpPr/>
          <p:nvPr/>
        </p:nvSpPr>
        <p:spPr>
          <a:xfrm>
            <a:off x="212333" y="2209681"/>
            <a:ext cx="8513653" cy="4093428"/>
          </a:xfrm>
          <a:prstGeom prst="rect">
            <a:avLst/>
          </a:prstGeom>
        </p:spPr>
        <p:txBody>
          <a:bodyPr wrap="square">
            <a:spAutoFit/>
          </a:bodyPr>
          <a:lstStyle/>
          <a:p>
            <a:pPr marL="274320" indent="-274320">
              <a:spcBef>
                <a:spcPts val="600"/>
              </a:spcBef>
              <a:buFont typeface="Arial" pitchFamily="34" charset="0"/>
              <a:buChar char="•"/>
            </a:pPr>
            <a:r>
              <a:rPr lang="en-US" sz="2400" b="1" u="sng" dirty="0" smtClean="0">
                <a:solidFill>
                  <a:srgbClr val="FF0000"/>
                </a:solidFill>
              </a:rPr>
              <a:t>Domain</a:t>
            </a:r>
            <a:r>
              <a:rPr lang="en-US" sz="2400" dirty="0" smtClean="0">
                <a:solidFill>
                  <a:srgbClr val="FF0000"/>
                </a:solidFill>
              </a:rPr>
              <a:t>: A domain is a set of input values for which the program performs the same computation for every member of the set. </a:t>
            </a:r>
          </a:p>
          <a:p>
            <a:pPr marL="274320" indent="-274320">
              <a:spcBef>
                <a:spcPts val="600"/>
              </a:spcBef>
              <a:buFont typeface="Arial" pitchFamily="34" charset="0"/>
              <a:buChar char="•"/>
            </a:pPr>
            <a:r>
              <a:rPr lang="en-US" sz="2400" u="sng" dirty="0" smtClean="0">
                <a:solidFill>
                  <a:srgbClr val="0000FF"/>
                </a:solidFill>
              </a:rPr>
              <a:t>Domain error</a:t>
            </a:r>
            <a:r>
              <a:rPr lang="en-US" sz="2400" dirty="0" smtClean="0">
                <a:solidFill>
                  <a:srgbClr val="0000FF"/>
                </a:solidFill>
              </a:rPr>
              <a:t>: A program is said to have a </a:t>
            </a:r>
            <a:r>
              <a:rPr lang="en-US" sz="2400" b="1" i="1" dirty="0" smtClean="0">
                <a:solidFill>
                  <a:srgbClr val="0000FF"/>
                </a:solidFill>
              </a:rPr>
              <a:t>domain error </a:t>
            </a:r>
            <a:r>
              <a:rPr lang="en-US" sz="2400" dirty="0" smtClean="0">
                <a:solidFill>
                  <a:srgbClr val="0000FF"/>
                </a:solidFill>
              </a:rPr>
              <a:t>if the program incorrectly performs input classification.</a:t>
            </a:r>
          </a:p>
          <a:p>
            <a:pPr marL="731520" lvl="2" indent="-274320">
              <a:spcBef>
                <a:spcPts val="600"/>
              </a:spcBef>
            </a:pPr>
            <a:r>
              <a:rPr lang="en-US" sz="2400" b="1" dirty="0" smtClean="0">
                <a:sym typeface="Symbol"/>
              </a:rPr>
              <a:t></a:t>
            </a:r>
            <a:r>
              <a:rPr lang="en-US" sz="2400" dirty="0" smtClean="0">
                <a:sym typeface="Symbol"/>
              </a:rPr>
              <a:t> </a:t>
            </a:r>
            <a:r>
              <a:rPr lang="en-US" sz="2400" u="sng" dirty="0" smtClean="0"/>
              <a:t>Wrong classification</a:t>
            </a:r>
            <a:r>
              <a:rPr lang="en-US" sz="2400" dirty="0" smtClean="0"/>
              <a:t>: This means a wrong path is executed for a specific input data.</a:t>
            </a:r>
          </a:p>
          <a:p>
            <a:pPr marL="731520" lvl="2" indent="-274320">
              <a:spcBef>
                <a:spcPts val="600"/>
              </a:spcBef>
            </a:pPr>
            <a:r>
              <a:rPr lang="en-US" sz="2400" b="1" dirty="0" smtClean="0">
                <a:sym typeface="Symbol"/>
              </a:rPr>
              <a:t> </a:t>
            </a:r>
            <a:r>
              <a:rPr lang="en-US" sz="2400" dirty="0" smtClean="0"/>
              <a:t>Assuming that adjacent domains perform different computations, a domain error will cause the program to produce incorrect output.</a:t>
            </a:r>
          </a:p>
          <a:p>
            <a:pPr marL="274320" lvl="1" indent="-274320">
              <a:spcBef>
                <a:spcPts val="600"/>
              </a:spcBef>
              <a:buFont typeface="Arial" pitchFamily="34" charset="0"/>
              <a:buChar char="•"/>
            </a:pPr>
            <a:endParaRPr lang="en-US" sz="2400" dirty="0" smtClean="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Testing for Domain Errors </a:t>
            </a:r>
            <a:endParaRPr lang="en-US" sz="4000" dirty="0">
              <a:latin typeface="+mn-lt"/>
            </a:endParaRPr>
          </a:p>
        </p:txBody>
      </p:sp>
      <p:sp>
        <p:nvSpPr>
          <p:cNvPr id="4" name="Rectangle 3"/>
          <p:cNvSpPr/>
          <p:nvPr/>
        </p:nvSpPr>
        <p:spPr>
          <a:xfrm>
            <a:off x="222067" y="2100435"/>
            <a:ext cx="8673737" cy="4216539"/>
          </a:xfrm>
          <a:prstGeom prst="rect">
            <a:avLst/>
          </a:prstGeom>
        </p:spPr>
        <p:txBody>
          <a:bodyPr wrap="square">
            <a:spAutoFit/>
          </a:bodyPr>
          <a:lstStyle/>
          <a:p>
            <a:pPr marL="274320" indent="-274320">
              <a:spcBef>
                <a:spcPts val="600"/>
              </a:spcBef>
              <a:buFont typeface="Arial" pitchFamily="34" charset="0"/>
              <a:buChar char="•"/>
            </a:pPr>
            <a:r>
              <a:rPr lang="en-US" sz="2000" dirty="0" smtClean="0"/>
              <a:t>The idea of </a:t>
            </a:r>
            <a:r>
              <a:rPr lang="en-US" sz="2000" i="1" dirty="0" smtClean="0">
                <a:solidFill>
                  <a:srgbClr val="FF0000"/>
                </a:solidFill>
              </a:rPr>
              <a:t>domain testing </a:t>
            </a:r>
            <a:r>
              <a:rPr lang="en-US" sz="2000" dirty="0" smtClean="0"/>
              <a:t>was first studied by </a:t>
            </a:r>
            <a:r>
              <a:rPr lang="en-US" sz="2000" dirty="0" smtClean="0">
                <a:solidFill>
                  <a:srgbClr val="FF0000"/>
                </a:solidFill>
              </a:rPr>
              <a:t>White</a:t>
            </a:r>
            <a:r>
              <a:rPr lang="en-US" sz="2000" dirty="0" smtClean="0"/>
              <a:t> and </a:t>
            </a:r>
            <a:r>
              <a:rPr lang="en-US" sz="2000" dirty="0" smtClean="0">
                <a:solidFill>
                  <a:srgbClr val="FF0000"/>
                </a:solidFill>
              </a:rPr>
              <a:t>Cohen</a:t>
            </a:r>
            <a:r>
              <a:rPr lang="en-US" sz="2000" dirty="0" smtClean="0"/>
              <a:t> in </a:t>
            </a:r>
            <a:r>
              <a:rPr lang="en-US" sz="2000" b="1" dirty="0" smtClean="0"/>
              <a:t>1978</a:t>
            </a:r>
            <a:r>
              <a:rPr lang="en-US" sz="2000" dirty="0" smtClean="0"/>
              <a:t>.</a:t>
            </a:r>
          </a:p>
          <a:p>
            <a:pPr marL="274320" indent="-274320">
              <a:spcBef>
                <a:spcPts val="600"/>
              </a:spcBef>
              <a:buFont typeface="Arial" pitchFamily="34" charset="0"/>
              <a:buChar char="•"/>
            </a:pPr>
            <a:r>
              <a:rPr lang="en-US" sz="2000" dirty="0" smtClean="0"/>
              <a:t>Domain testing differs from control/data flow testing.</a:t>
            </a:r>
          </a:p>
          <a:p>
            <a:pPr marL="274320" indent="-274320">
              <a:spcBef>
                <a:spcPts val="600"/>
              </a:spcBef>
              <a:buFont typeface="Arial" pitchFamily="34" charset="0"/>
              <a:buChar char="•"/>
            </a:pPr>
            <a:r>
              <a:rPr lang="en-US" sz="2000" b="1" u="sng" dirty="0" smtClean="0">
                <a:solidFill>
                  <a:srgbClr val="FF0000"/>
                </a:solidFill>
              </a:rPr>
              <a:t>Flashback</a:t>
            </a:r>
            <a:r>
              <a:rPr lang="en-US" sz="2000" dirty="0" smtClean="0">
                <a:solidFill>
                  <a:srgbClr val="FF0000"/>
                </a:solidFill>
              </a:rPr>
              <a:t>: </a:t>
            </a:r>
            <a:r>
              <a:rPr lang="en-US" sz="2000" b="1" dirty="0" smtClean="0">
                <a:solidFill>
                  <a:srgbClr val="FF0000"/>
                </a:solidFill>
              </a:rPr>
              <a:t>Control/data flow testing </a:t>
            </a:r>
          </a:p>
          <a:p>
            <a:pPr marL="731520" lvl="2" indent="-274320">
              <a:spcBef>
                <a:spcPts val="600"/>
              </a:spcBef>
            </a:pPr>
            <a:r>
              <a:rPr lang="en-US" b="1" dirty="0" smtClean="0">
                <a:sym typeface="Symbol"/>
              </a:rPr>
              <a:t></a:t>
            </a:r>
            <a:r>
              <a:rPr lang="en-US" dirty="0" smtClean="0">
                <a:sym typeface="Symbol"/>
              </a:rPr>
              <a:t> </a:t>
            </a:r>
            <a:r>
              <a:rPr lang="en-US" dirty="0" smtClean="0"/>
              <a:t>While selecting paths and the corresponding test data, no assumption is made about any kind of error in the program ( i.e. no specific types of faults are explicitly considered for detection).</a:t>
            </a:r>
          </a:p>
          <a:p>
            <a:pPr marL="731520" lvl="2" indent="-274320">
              <a:spcBef>
                <a:spcPts val="600"/>
              </a:spcBef>
            </a:pPr>
            <a:r>
              <a:rPr lang="en-US" b="1" dirty="0" smtClean="0">
                <a:sym typeface="Symbol"/>
              </a:rPr>
              <a:t> </a:t>
            </a:r>
            <a:r>
              <a:rPr lang="en-US" dirty="0" smtClean="0"/>
              <a:t>Draw a graph – control flow or data flow.</a:t>
            </a:r>
          </a:p>
          <a:p>
            <a:pPr marL="731520" lvl="2" indent="-274320">
              <a:spcBef>
                <a:spcPts val="600"/>
              </a:spcBef>
            </a:pPr>
            <a:r>
              <a:rPr lang="en-US" b="1" dirty="0" smtClean="0">
                <a:sym typeface="Symbol"/>
              </a:rPr>
              <a:t> </a:t>
            </a:r>
            <a:r>
              <a:rPr lang="en-US" dirty="0" smtClean="0"/>
              <a:t>Select paths based on path selection criteria: statement coverage, branch coverage..</a:t>
            </a:r>
          </a:p>
          <a:p>
            <a:pPr marL="731520" lvl="2" indent="-274320">
              <a:spcBef>
                <a:spcPts val="600"/>
              </a:spcBef>
            </a:pPr>
            <a:r>
              <a:rPr lang="en-US" b="1" dirty="0" smtClean="0">
                <a:sym typeface="Symbol"/>
              </a:rPr>
              <a:t> </a:t>
            </a:r>
            <a:r>
              <a:rPr lang="en-US" dirty="0" smtClean="0"/>
              <a:t>Generate input data from the selected paths.</a:t>
            </a:r>
          </a:p>
          <a:p>
            <a:pPr marL="274320" indent="-274320">
              <a:spcBef>
                <a:spcPts val="600"/>
              </a:spcBef>
              <a:buFont typeface="Arial" pitchFamily="34" charset="0"/>
              <a:buChar char="•"/>
            </a:pPr>
            <a:r>
              <a:rPr lang="en-US" sz="2000" b="1" dirty="0" smtClean="0">
                <a:solidFill>
                  <a:srgbClr val="FF0000"/>
                </a:solidFill>
              </a:rPr>
              <a:t>In contrast, in domain testing : </a:t>
            </a:r>
            <a:r>
              <a:rPr lang="en-US" sz="2000" dirty="0" smtClean="0">
                <a:solidFill>
                  <a:srgbClr val="0000FF"/>
                </a:solidFill>
              </a:rPr>
              <a:t>One defines a category of faults, known as </a:t>
            </a:r>
            <a:r>
              <a:rPr lang="en-US" sz="2000" i="1" dirty="0" smtClean="0">
                <a:solidFill>
                  <a:srgbClr val="0000FF"/>
                </a:solidFill>
              </a:rPr>
              <a:t>domain errors</a:t>
            </a:r>
            <a:r>
              <a:rPr lang="en-US" sz="2000" dirty="0" smtClean="0">
                <a:solidFill>
                  <a:srgbClr val="0000FF"/>
                </a:solidFill>
              </a:rPr>
              <a:t>, and selects test data to detect those faults. </a:t>
            </a:r>
          </a:p>
          <a:p>
            <a:pPr marL="274320" indent="-274320">
              <a:spcBef>
                <a:spcPts val="600"/>
              </a:spcBef>
            </a:pPr>
            <a:endParaRPr lang="en-US" sz="2000" dirty="0" smtClean="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Testing for Domain Errors </a:t>
            </a:r>
            <a:endParaRPr lang="en-US" dirty="0">
              <a:latin typeface="+mn-lt"/>
            </a:endParaRPr>
          </a:p>
        </p:txBody>
      </p:sp>
      <p:sp>
        <p:nvSpPr>
          <p:cNvPr id="4" name="Rectangle 3"/>
          <p:cNvSpPr/>
          <p:nvPr/>
        </p:nvSpPr>
        <p:spPr>
          <a:xfrm>
            <a:off x="251522" y="2156187"/>
            <a:ext cx="8422213" cy="2046714"/>
          </a:xfrm>
          <a:prstGeom prst="rect">
            <a:avLst/>
          </a:prstGeom>
        </p:spPr>
        <p:txBody>
          <a:bodyPr wrap="square">
            <a:spAutoFit/>
          </a:bodyPr>
          <a:lstStyle/>
          <a:p>
            <a:pPr marL="274320" indent="-274320">
              <a:spcBef>
                <a:spcPts val="600"/>
              </a:spcBef>
              <a:buFont typeface="Arial" pitchFamily="34" charset="0"/>
              <a:buChar char="•"/>
            </a:pPr>
            <a:r>
              <a:rPr lang="en-US" sz="2800" dirty="0" smtClean="0"/>
              <a:t>We will discuss the following:</a:t>
            </a:r>
          </a:p>
          <a:p>
            <a:pPr marL="731520" lvl="2" indent="-274320">
              <a:spcBef>
                <a:spcPts val="600"/>
              </a:spcBef>
            </a:pPr>
            <a:r>
              <a:rPr lang="en-US" sz="2800" b="1" dirty="0" smtClean="0">
                <a:solidFill>
                  <a:srgbClr val="0000FF"/>
                </a:solidFill>
                <a:sym typeface="Symbol"/>
              </a:rPr>
              <a:t></a:t>
            </a:r>
            <a:r>
              <a:rPr lang="en-US" sz="2800" dirty="0" smtClean="0">
                <a:solidFill>
                  <a:srgbClr val="0000FF"/>
                </a:solidFill>
                <a:sym typeface="Symbol"/>
              </a:rPr>
              <a:t> </a:t>
            </a:r>
            <a:r>
              <a:rPr lang="en-US" sz="2800" dirty="0" smtClean="0">
                <a:solidFill>
                  <a:srgbClr val="0000FF"/>
                </a:solidFill>
              </a:rPr>
              <a:t>Sources of domain</a:t>
            </a:r>
          </a:p>
          <a:p>
            <a:pPr marL="731520" lvl="2" indent="-274320">
              <a:spcBef>
                <a:spcPts val="600"/>
              </a:spcBef>
            </a:pPr>
            <a:r>
              <a:rPr lang="en-US" sz="2800" b="1" dirty="0" smtClean="0">
                <a:solidFill>
                  <a:srgbClr val="0000FF"/>
                </a:solidFill>
                <a:sym typeface="Symbol"/>
              </a:rPr>
              <a:t> </a:t>
            </a:r>
            <a:r>
              <a:rPr lang="en-US" sz="2800" dirty="0" smtClean="0">
                <a:solidFill>
                  <a:srgbClr val="0000FF"/>
                </a:solidFill>
              </a:rPr>
              <a:t>Types of domain errors</a:t>
            </a:r>
          </a:p>
          <a:p>
            <a:pPr marL="731520" lvl="2" indent="-274320">
              <a:spcBef>
                <a:spcPts val="600"/>
              </a:spcBef>
            </a:pPr>
            <a:r>
              <a:rPr lang="en-US" sz="2800" b="1" dirty="0" smtClean="0">
                <a:solidFill>
                  <a:srgbClr val="0000FF"/>
                </a:solidFill>
                <a:sym typeface="Symbol"/>
              </a:rPr>
              <a:t></a:t>
            </a:r>
            <a:r>
              <a:rPr lang="en-US" sz="2800" dirty="0" smtClean="0">
                <a:solidFill>
                  <a:srgbClr val="0000FF"/>
                </a:solidFill>
              </a:rPr>
              <a:t> Selecting test data to reveal domain errors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Sources of domains</a:t>
            </a:r>
            <a:endParaRPr lang="en-US" dirty="0">
              <a:latin typeface="+mn-lt"/>
            </a:endParaRPr>
          </a:p>
        </p:txBody>
      </p:sp>
      <p:sp>
        <p:nvSpPr>
          <p:cNvPr id="4" name="Rectangle 3"/>
          <p:cNvSpPr/>
          <p:nvPr/>
        </p:nvSpPr>
        <p:spPr>
          <a:xfrm>
            <a:off x="195943" y="2206147"/>
            <a:ext cx="8752114" cy="2800767"/>
          </a:xfrm>
          <a:prstGeom prst="rect">
            <a:avLst/>
          </a:prstGeom>
        </p:spPr>
        <p:txBody>
          <a:bodyPr wrap="square">
            <a:spAutoFit/>
          </a:bodyPr>
          <a:lstStyle/>
          <a:p>
            <a:pPr marL="274320" indent="-274320">
              <a:spcBef>
                <a:spcPts val="600"/>
              </a:spcBef>
              <a:buFont typeface="Arial" pitchFamily="34" charset="0"/>
              <a:buChar char="•"/>
            </a:pPr>
            <a:r>
              <a:rPr lang="en-US" sz="2800" dirty="0" smtClean="0"/>
              <a:t>Domains can be identified from both specifications and programs.</a:t>
            </a:r>
          </a:p>
          <a:p>
            <a:pPr marL="274320" indent="-274320">
              <a:spcBef>
                <a:spcPts val="600"/>
              </a:spcBef>
              <a:buFont typeface="Arial" pitchFamily="34" charset="0"/>
              <a:buChar char="•"/>
            </a:pPr>
            <a:r>
              <a:rPr lang="en-US" sz="2800" dirty="0" smtClean="0">
                <a:solidFill>
                  <a:srgbClr val="0000FF"/>
                </a:solidFill>
              </a:rPr>
              <a:t>A method to identify domains from the source code:</a:t>
            </a:r>
          </a:p>
          <a:p>
            <a:pPr marL="731520" lvl="2" indent="-274320">
              <a:spcBef>
                <a:spcPts val="600"/>
              </a:spcBef>
            </a:pPr>
            <a:r>
              <a:rPr lang="en-US" sz="2400" b="1" dirty="0" smtClean="0">
                <a:sym typeface="Symbol"/>
              </a:rPr>
              <a:t></a:t>
            </a:r>
            <a:r>
              <a:rPr lang="en-US" sz="2400" dirty="0" smtClean="0">
                <a:sym typeface="Symbol"/>
              </a:rPr>
              <a:t> </a:t>
            </a:r>
            <a:r>
              <a:rPr lang="en-US" sz="2400" dirty="0" smtClean="0"/>
              <a:t>Draw a control flow graph from the given source code.</a:t>
            </a:r>
          </a:p>
          <a:p>
            <a:pPr marL="731520" lvl="2" indent="-274320">
              <a:spcBef>
                <a:spcPts val="600"/>
              </a:spcBef>
            </a:pPr>
            <a:r>
              <a:rPr lang="en-US" sz="2400" b="1" dirty="0" smtClean="0">
                <a:sym typeface="Symbol"/>
              </a:rPr>
              <a:t> </a:t>
            </a:r>
            <a:r>
              <a:rPr lang="en-US" sz="2400" dirty="0" smtClean="0"/>
              <a:t>Find all possible interpretations of the predicates.</a:t>
            </a:r>
          </a:p>
          <a:p>
            <a:pPr marL="731520" lvl="2" indent="-274320">
              <a:spcBef>
                <a:spcPts val="600"/>
              </a:spcBef>
            </a:pPr>
            <a:r>
              <a:rPr lang="en-US" sz="2400" b="1" dirty="0" smtClean="0">
                <a:sym typeface="Symbol"/>
              </a:rPr>
              <a:t> </a:t>
            </a:r>
            <a:r>
              <a:rPr lang="en-US" sz="2400" dirty="0" smtClean="0"/>
              <a:t>Analyze the interpreted predicates to identify domains.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Sources of Domains</a:t>
            </a:r>
            <a:endParaRPr lang="en-US" dirty="0">
              <a:latin typeface="+mn-lt"/>
            </a:endParaRPr>
          </a:p>
        </p:txBody>
      </p:sp>
      <p:sp>
        <p:nvSpPr>
          <p:cNvPr id="4" name="Rectangle 3"/>
          <p:cNvSpPr/>
          <p:nvPr/>
        </p:nvSpPr>
        <p:spPr>
          <a:xfrm>
            <a:off x="277648" y="2199520"/>
            <a:ext cx="8526716" cy="3477875"/>
          </a:xfrm>
          <a:prstGeom prst="rect">
            <a:avLst/>
          </a:prstGeom>
        </p:spPr>
        <p:txBody>
          <a:bodyPr wrap="square">
            <a:spAutoFit/>
          </a:bodyPr>
          <a:lstStyle/>
          <a:p>
            <a:r>
              <a:rPr lang="en-US" sz="2000" dirty="0" err="1" smtClean="0"/>
              <a:t>int</a:t>
            </a:r>
            <a:r>
              <a:rPr lang="en-US" sz="2000" dirty="0" smtClean="0"/>
              <a:t> </a:t>
            </a:r>
            <a:r>
              <a:rPr lang="en-US" sz="2000" dirty="0" err="1" smtClean="0"/>
              <a:t>codedomain</a:t>
            </a:r>
            <a:r>
              <a:rPr lang="en-US" sz="2000" dirty="0" smtClean="0"/>
              <a:t>(</a:t>
            </a:r>
            <a:r>
              <a:rPr lang="en-US" sz="2000" dirty="0" err="1" smtClean="0"/>
              <a:t>int</a:t>
            </a:r>
            <a:r>
              <a:rPr lang="en-US" sz="2000" dirty="0" smtClean="0"/>
              <a:t> x, </a:t>
            </a:r>
            <a:r>
              <a:rPr lang="en-US" sz="2000" dirty="0" err="1" smtClean="0"/>
              <a:t>int</a:t>
            </a:r>
            <a:r>
              <a:rPr lang="en-US" sz="2000" dirty="0" smtClean="0"/>
              <a:t> y){ </a:t>
            </a:r>
          </a:p>
          <a:p>
            <a:r>
              <a:rPr lang="en-US" sz="2000" dirty="0" smtClean="0"/>
              <a:t>         </a:t>
            </a:r>
            <a:r>
              <a:rPr lang="en-US" sz="2000" dirty="0" err="1" smtClean="0"/>
              <a:t>int</a:t>
            </a:r>
            <a:r>
              <a:rPr lang="en-US" sz="2000" dirty="0" smtClean="0"/>
              <a:t> c, d, k ;</a:t>
            </a:r>
          </a:p>
          <a:p>
            <a:r>
              <a:rPr lang="en-US" sz="2000" dirty="0" smtClean="0"/>
              <a:t>         c = x + y;</a:t>
            </a:r>
          </a:p>
          <a:p>
            <a:r>
              <a:rPr lang="en-US" sz="2000" dirty="0" smtClean="0"/>
              <a:t>         </a:t>
            </a:r>
            <a:r>
              <a:rPr lang="en-US" sz="2000" dirty="0" smtClean="0">
                <a:solidFill>
                  <a:srgbClr val="FF0000"/>
                </a:solidFill>
              </a:rPr>
              <a:t>if (c &gt; 5) </a:t>
            </a:r>
            <a:r>
              <a:rPr lang="en-US" sz="2000" dirty="0" smtClean="0"/>
              <a:t>d = c - x/2;</a:t>
            </a:r>
          </a:p>
          <a:p>
            <a:r>
              <a:rPr lang="en-US" sz="2000" dirty="0" smtClean="0"/>
              <a:t>         else       d = c + x/2;</a:t>
            </a:r>
          </a:p>
          <a:p>
            <a:r>
              <a:rPr lang="en-US" sz="2000" dirty="0" smtClean="0"/>
              <a:t>         </a:t>
            </a:r>
            <a:r>
              <a:rPr lang="en-US" sz="2000" dirty="0" smtClean="0">
                <a:solidFill>
                  <a:srgbClr val="FF0000"/>
                </a:solidFill>
              </a:rPr>
              <a:t>if (d &gt;= c + 2) </a:t>
            </a:r>
            <a:r>
              <a:rPr lang="en-US" sz="2000" dirty="0" smtClean="0"/>
              <a:t>k = x + d/2; </a:t>
            </a:r>
          </a:p>
          <a:p>
            <a:r>
              <a:rPr lang="en-US" sz="2000" dirty="0" smtClean="0"/>
              <a:t>         else            k = y + d/4;</a:t>
            </a:r>
          </a:p>
          <a:p>
            <a:r>
              <a:rPr lang="en-US" sz="2000" dirty="0" smtClean="0"/>
              <a:t>         return(k);</a:t>
            </a:r>
          </a:p>
          <a:p>
            <a:r>
              <a:rPr lang="en-US" sz="2000" dirty="0" smtClean="0"/>
              <a:t>     }</a:t>
            </a:r>
          </a:p>
          <a:p>
            <a:endParaRPr lang="en-US" sz="2000" dirty="0" smtClean="0"/>
          </a:p>
          <a:p>
            <a:r>
              <a:rPr lang="en-US" sz="2000" dirty="0" smtClean="0">
                <a:solidFill>
                  <a:srgbClr val="C00000"/>
                </a:solidFill>
              </a:rPr>
              <a:t>	</a:t>
            </a:r>
            <a:r>
              <a:rPr lang="en-US" sz="2000" dirty="0" smtClean="0">
                <a:solidFill>
                  <a:srgbClr val="0000FF"/>
                </a:solidFill>
              </a:rPr>
              <a:t>Fig. 6.2: A function to explain program domains.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Domain Error</a:t>
            </a:r>
            <a:endParaRPr lang="en-US" dirty="0">
              <a:latin typeface="+mn-lt"/>
            </a:endParaRPr>
          </a:p>
        </p:txBody>
      </p:sp>
      <p:pic>
        <p:nvPicPr>
          <p:cNvPr id="4" name="Content Placeholder 4" descr="cfgcodedomain"/>
          <p:cNvPicPr>
            <a:picLocks noChangeAspect="1" noChangeArrowheads="1"/>
          </p:cNvPicPr>
          <p:nvPr/>
        </p:nvPicPr>
        <p:blipFill>
          <a:blip r:embed="rId2" cstate="print"/>
          <a:srcRect/>
          <a:stretch>
            <a:fillRect/>
          </a:stretch>
        </p:blipFill>
        <p:spPr>
          <a:xfrm>
            <a:off x="1319213" y="2033462"/>
            <a:ext cx="5202237" cy="3766457"/>
          </a:xfrm>
          <a:prstGeom prst="rect">
            <a:avLst/>
          </a:prstGeom>
          <a:noFill/>
        </p:spPr>
      </p:pic>
      <p:sp>
        <p:nvSpPr>
          <p:cNvPr id="5" name="Rectangle 5"/>
          <p:cNvSpPr>
            <a:spLocks noChangeArrowheads="1"/>
          </p:cNvSpPr>
          <p:nvPr/>
        </p:nvSpPr>
        <p:spPr bwMode="auto">
          <a:xfrm>
            <a:off x="1295400" y="5907088"/>
            <a:ext cx="5867400" cy="369887"/>
          </a:xfrm>
          <a:prstGeom prst="rect">
            <a:avLst/>
          </a:prstGeom>
          <a:noFill/>
          <a:ln w="9525">
            <a:noFill/>
            <a:miter lim="800000"/>
            <a:headEnd/>
            <a:tailEnd/>
          </a:ln>
        </p:spPr>
        <p:txBody>
          <a:bodyPr>
            <a:spAutoFit/>
          </a:bodyPr>
          <a:lstStyle/>
          <a:p>
            <a:pPr>
              <a:defRPr/>
            </a:pPr>
            <a:r>
              <a:rPr lang="en-US" dirty="0">
                <a:solidFill>
                  <a:srgbClr val="FF0000"/>
                </a:solidFill>
                <a:latin typeface="+mn-lt"/>
              </a:rPr>
              <a:t>Figure 6.3: </a:t>
            </a:r>
            <a:r>
              <a:rPr lang="en-US" b="1" dirty="0">
                <a:solidFill>
                  <a:srgbClr val="FF0000"/>
                </a:solidFill>
                <a:latin typeface="+mn-lt"/>
              </a:rPr>
              <a:t>Control flow graph </a:t>
            </a:r>
            <a:r>
              <a:rPr lang="en-US" dirty="0">
                <a:solidFill>
                  <a:srgbClr val="FF0000"/>
                </a:solidFill>
                <a:latin typeface="+mn-lt"/>
              </a:rPr>
              <a:t>rep. of the function in Fig. 6.2</a:t>
            </a:r>
            <a:r>
              <a:rPr lang="en-US" dirty="0" smtClean="0">
                <a:solidFill>
                  <a:srgbClr val="FF0000"/>
                </a:solidFill>
                <a:latin typeface="+mn-lt"/>
              </a:rPr>
              <a:t>. </a:t>
            </a:r>
            <a:endParaRPr lang="en-US" dirty="0">
              <a:solidFill>
                <a:srgbClr val="FF0000"/>
              </a:solidFill>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Domain Error</a:t>
            </a:r>
            <a:endParaRPr lang="en-US" dirty="0">
              <a:latin typeface="+mn-lt"/>
            </a:endParaRPr>
          </a:p>
        </p:txBody>
      </p:sp>
      <p:pic>
        <p:nvPicPr>
          <p:cNvPr id="4" name="Picture 5" descr="domcodedom"/>
          <p:cNvPicPr>
            <a:picLocks noChangeAspect="1" noChangeArrowheads="1"/>
          </p:cNvPicPr>
          <p:nvPr/>
        </p:nvPicPr>
        <p:blipFill>
          <a:blip r:embed="rId2" cstate="print"/>
          <a:srcRect/>
          <a:stretch>
            <a:fillRect/>
          </a:stretch>
        </p:blipFill>
        <p:spPr>
          <a:xfrm>
            <a:off x="1676400" y="2022572"/>
            <a:ext cx="4667250" cy="3646714"/>
          </a:xfrm>
          <a:prstGeom prst="rect">
            <a:avLst/>
          </a:prstGeom>
          <a:noFill/>
        </p:spPr>
      </p:pic>
      <p:sp>
        <p:nvSpPr>
          <p:cNvPr id="5" name="Rectangle 5"/>
          <p:cNvSpPr>
            <a:spLocks noChangeArrowheads="1"/>
          </p:cNvSpPr>
          <p:nvPr/>
        </p:nvSpPr>
        <p:spPr bwMode="auto">
          <a:xfrm>
            <a:off x="914400" y="5715000"/>
            <a:ext cx="7696200" cy="369332"/>
          </a:xfrm>
          <a:prstGeom prst="rect">
            <a:avLst/>
          </a:prstGeom>
          <a:noFill/>
          <a:ln w="9525">
            <a:noFill/>
            <a:miter lim="800000"/>
            <a:headEnd/>
            <a:tailEnd/>
          </a:ln>
        </p:spPr>
        <p:txBody>
          <a:bodyPr>
            <a:spAutoFit/>
          </a:bodyPr>
          <a:lstStyle/>
          <a:p>
            <a:pPr>
              <a:defRPr/>
            </a:pPr>
            <a:r>
              <a:rPr lang="en-US" dirty="0">
                <a:solidFill>
                  <a:srgbClr val="FF0000"/>
                </a:solidFill>
                <a:latin typeface="+mn-lt"/>
              </a:rPr>
              <a:t>Figure 6.4: Domains obtained from interpreted predicates in Figure </a:t>
            </a:r>
            <a:r>
              <a:rPr lang="en-US" dirty="0" smtClean="0">
                <a:solidFill>
                  <a:srgbClr val="FF0000"/>
                </a:solidFill>
                <a:latin typeface="+mn-lt"/>
              </a:rPr>
              <a:t>6.3</a:t>
            </a:r>
            <a:endParaRPr lang="en-US" dirty="0">
              <a:solidFill>
                <a:srgbClr val="FF0000"/>
              </a:solidFill>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Types of Domain Errors</a:t>
            </a:r>
            <a:endParaRPr lang="en-US" dirty="0">
              <a:latin typeface="+mn-lt"/>
            </a:endParaRPr>
          </a:p>
        </p:txBody>
      </p:sp>
      <p:sp>
        <p:nvSpPr>
          <p:cNvPr id="4" name="Rectangle 3"/>
          <p:cNvSpPr/>
          <p:nvPr/>
        </p:nvSpPr>
        <p:spPr>
          <a:xfrm>
            <a:off x="182879" y="1945743"/>
            <a:ext cx="8739051" cy="4419030"/>
          </a:xfrm>
          <a:prstGeom prst="rect">
            <a:avLst/>
          </a:prstGeom>
        </p:spPr>
        <p:txBody>
          <a:bodyPr wrap="square">
            <a:spAutoFit/>
          </a:bodyPr>
          <a:lstStyle/>
          <a:p>
            <a:pPr marL="274320" indent="-274320">
              <a:lnSpc>
                <a:spcPct val="120000"/>
              </a:lnSpc>
              <a:spcBef>
                <a:spcPts val="600"/>
              </a:spcBef>
              <a:buFont typeface="Arial" pitchFamily="34" charset="0"/>
              <a:buChar char="•"/>
              <a:defRPr/>
            </a:pPr>
            <a:r>
              <a:rPr lang="en-US" dirty="0" smtClean="0"/>
              <a:t>Recall that, </a:t>
            </a:r>
            <a:r>
              <a:rPr lang="en-US" dirty="0" smtClean="0">
                <a:solidFill>
                  <a:srgbClr val="FF0000"/>
                </a:solidFill>
              </a:rPr>
              <a:t>A domain is a set of values for which the program performs identical computations.</a:t>
            </a:r>
          </a:p>
          <a:p>
            <a:pPr marL="274320" indent="-274320">
              <a:lnSpc>
                <a:spcPct val="120000"/>
              </a:lnSpc>
              <a:spcBef>
                <a:spcPts val="600"/>
              </a:spcBef>
              <a:buFont typeface="Arial" pitchFamily="34" charset="0"/>
              <a:buChar char="•"/>
              <a:defRPr/>
            </a:pPr>
            <a:r>
              <a:rPr lang="en-US" dirty="0" smtClean="0"/>
              <a:t>From a geometrical perspective, a domain is defined by a set of constraints, called </a:t>
            </a:r>
            <a:r>
              <a:rPr lang="en-US" i="1" dirty="0" smtClean="0">
                <a:solidFill>
                  <a:srgbClr val="0000FF"/>
                </a:solidFill>
              </a:rPr>
              <a:t>boundary</a:t>
            </a:r>
            <a:r>
              <a:rPr lang="en-US" i="1" dirty="0" smtClean="0"/>
              <a:t> </a:t>
            </a:r>
            <a:r>
              <a:rPr lang="en-US" i="1" dirty="0" smtClean="0">
                <a:solidFill>
                  <a:srgbClr val="0000FF"/>
                </a:solidFill>
              </a:rPr>
              <a:t>inequalities</a:t>
            </a:r>
            <a:r>
              <a:rPr lang="en-US" dirty="0" smtClean="0"/>
              <a:t>.</a:t>
            </a:r>
          </a:p>
          <a:p>
            <a:pPr marL="274320" indent="-274320">
              <a:lnSpc>
                <a:spcPct val="120000"/>
              </a:lnSpc>
              <a:spcBef>
                <a:spcPts val="600"/>
              </a:spcBef>
              <a:buFont typeface="Arial" pitchFamily="34" charset="0"/>
              <a:buChar char="•"/>
              <a:defRPr/>
            </a:pPr>
            <a:r>
              <a:rPr lang="en-US" dirty="0" smtClean="0"/>
              <a:t>The properties of a domain are discussed in terms of the properties of its boundaries.</a:t>
            </a:r>
          </a:p>
          <a:p>
            <a:pPr marL="731520" lvl="2" indent="-274320">
              <a:lnSpc>
                <a:spcPct val="120000"/>
              </a:lnSpc>
              <a:spcBef>
                <a:spcPts val="600"/>
              </a:spcBef>
              <a:defRPr/>
            </a:pPr>
            <a:r>
              <a:rPr lang="en-US" b="1" dirty="0" smtClean="0">
                <a:solidFill>
                  <a:srgbClr val="FF0000"/>
                </a:solidFill>
                <a:sym typeface="Symbol"/>
              </a:rPr>
              <a:t></a:t>
            </a:r>
            <a:r>
              <a:rPr lang="en-US" dirty="0" smtClean="0">
                <a:solidFill>
                  <a:srgbClr val="FF0000"/>
                </a:solidFill>
                <a:sym typeface="Symbol"/>
              </a:rPr>
              <a:t> </a:t>
            </a:r>
            <a:r>
              <a:rPr lang="en-US" dirty="0" smtClean="0">
                <a:solidFill>
                  <a:srgbClr val="FF0000"/>
                </a:solidFill>
              </a:rPr>
              <a:t>Closed boundary</a:t>
            </a:r>
          </a:p>
          <a:p>
            <a:pPr marL="731520" lvl="2" indent="-274320">
              <a:lnSpc>
                <a:spcPct val="120000"/>
              </a:lnSpc>
              <a:spcBef>
                <a:spcPts val="600"/>
              </a:spcBef>
              <a:defRPr/>
            </a:pPr>
            <a:r>
              <a:rPr lang="en-US" b="1" dirty="0" smtClean="0">
                <a:solidFill>
                  <a:srgbClr val="FF0000"/>
                </a:solidFill>
                <a:sym typeface="Symbol"/>
              </a:rPr>
              <a:t> </a:t>
            </a:r>
            <a:r>
              <a:rPr lang="en-US" dirty="0" smtClean="0">
                <a:solidFill>
                  <a:srgbClr val="FF0000"/>
                </a:solidFill>
              </a:rPr>
              <a:t>Open boundary</a:t>
            </a:r>
          </a:p>
          <a:p>
            <a:pPr marL="731520" lvl="2" indent="-274320">
              <a:lnSpc>
                <a:spcPct val="120000"/>
              </a:lnSpc>
              <a:spcBef>
                <a:spcPts val="600"/>
              </a:spcBef>
              <a:defRPr/>
            </a:pPr>
            <a:r>
              <a:rPr lang="en-US" b="1" dirty="0" smtClean="0">
                <a:solidFill>
                  <a:srgbClr val="FF0000"/>
                </a:solidFill>
                <a:sym typeface="Symbol"/>
              </a:rPr>
              <a:t> </a:t>
            </a:r>
            <a:r>
              <a:rPr lang="en-US" dirty="0" smtClean="0">
                <a:solidFill>
                  <a:srgbClr val="FF0000"/>
                </a:solidFill>
              </a:rPr>
              <a:t>Closed domain</a:t>
            </a:r>
          </a:p>
          <a:p>
            <a:pPr marL="731520" lvl="2" indent="-274320">
              <a:lnSpc>
                <a:spcPct val="120000"/>
              </a:lnSpc>
              <a:spcBef>
                <a:spcPts val="600"/>
              </a:spcBef>
              <a:defRPr/>
            </a:pPr>
            <a:r>
              <a:rPr lang="en-US" b="1" dirty="0" smtClean="0">
                <a:solidFill>
                  <a:srgbClr val="FF0000"/>
                </a:solidFill>
                <a:sym typeface="Symbol"/>
              </a:rPr>
              <a:t> </a:t>
            </a:r>
            <a:r>
              <a:rPr lang="en-US" dirty="0" smtClean="0">
                <a:solidFill>
                  <a:srgbClr val="FF0000"/>
                </a:solidFill>
              </a:rPr>
              <a:t>Open domain</a:t>
            </a:r>
          </a:p>
          <a:p>
            <a:pPr marL="731520" lvl="2" indent="-274320">
              <a:lnSpc>
                <a:spcPct val="120000"/>
              </a:lnSpc>
              <a:spcBef>
                <a:spcPts val="600"/>
              </a:spcBef>
              <a:defRPr/>
            </a:pPr>
            <a:r>
              <a:rPr lang="en-US" b="1" dirty="0" smtClean="0">
                <a:solidFill>
                  <a:srgbClr val="FF0000"/>
                </a:solidFill>
                <a:sym typeface="Symbol"/>
              </a:rPr>
              <a:t> </a:t>
            </a:r>
            <a:r>
              <a:rPr lang="en-US" dirty="0" smtClean="0">
                <a:solidFill>
                  <a:srgbClr val="FF0000"/>
                </a:solidFill>
              </a:rPr>
              <a:t>Extreme point</a:t>
            </a:r>
          </a:p>
          <a:p>
            <a:pPr marL="731520" lvl="2" indent="-274320">
              <a:lnSpc>
                <a:spcPct val="120000"/>
              </a:lnSpc>
              <a:spcBef>
                <a:spcPts val="600"/>
              </a:spcBef>
              <a:defRPr/>
            </a:pPr>
            <a:r>
              <a:rPr lang="en-US" b="1" dirty="0" smtClean="0">
                <a:solidFill>
                  <a:srgbClr val="FF0000"/>
                </a:solidFill>
                <a:sym typeface="Symbol"/>
              </a:rPr>
              <a:t> </a:t>
            </a:r>
            <a:r>
              <a:rPr lang="en-US" dirty="0" smtClean="0">
                <a:solidFill>
                  <a:srgbClr val="FF0000"/>
                </a:solidFill>
              </a:rPr>
              <a:t>Adjacent domain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Lecture Outline</a:t>
            </a:r>
          </a:p>
        </p:txBody>
      </p:sp>
      <p:sp>
        <p:nvSpPr>
          <p:cNvPr id="3" name="Subtitle 2"/>
          <p:cNvSpPr>
            <a:spLocks noGrp="1"/>
          </p:cNvSpPr>
          <p:nvPr>
            <p:ph type="subTitle" idx="1"/>
          </p:nvPr>
        </p:nvSpPr>
        <p:spPr>
          <a:xfrm>
            <a:off x="329941" y="2063932"/>
            <a:ext cx="8464798" cy="4336869"/>
          </a:xfrm>
        </p:spPr>
        <p:txBody>
          <a:bodyPr>
            <a:noAutofit/>
          </a:bodyPr>
          <a:lstStyle/>
          <a:p>
            <a:pPr marL="274320" indent="-274320">
              <a:buClrTx/>
              <a:buFont typeface="Arial" pitchFamily="34" charset="0"/>
              <a:buChar char="•"/>
            </a:pPr>
            <a:r>
              <a:rPr lang="en-US" sz="2800" dirty="0" smtClean="0">
                <a:solidFill>
                  <a:schemeClr val="tx1"/>
                </a:solidFill>
              </a:rPr>
              <a:t>Basic Idea </a:t>
            </a:r>
          </a:p>
          <a:p>
            <a:pPr marL="274320" indent="-274320">
              <a:buClrTx/>
              <a:buFont typeface="Arial" pitchFamily="34" charset="0"/>
              <a:buChar char="•"/>
            </a:pPr>
            <a:r>
              <a:rPr lang="en-US" sz="2800" dirty="0" smtClean="0">
                <a:solidFill>
                  <a:schemeClr val="tx1"/>
                </a:solidFill>
              </a:rPr>
              <a:t>Domain Error</a:t>
            </a:r>
          </a:p>
          <a:p>
            <a:pPr marL="274320" indent="-274320">
              <a:buClrTx/>
              <a:buFont typeface="Arial" pitchFamily="34" charset="0"/>
              <a:buChar char="•"/>
            </a:pPr>
            <a:r>
              <a:rPr lang="en-US" sz="2800" dirty="0" smtClean="0">
                <a:solidFill>
                  <a:schemeClr val="tx1"/>
                </a:solidFill>
              </a:rPr>
              <a:t>Testing for Domain Errors</a:t>
            </a:r>
          </a:p>
          <a:p>
            <a:pPr marL="274320" indent="-274320">
              <a:buClrTx/>
              <a:buFont typeface="Arial" pitchFamily="34" charset="0"/>
              <a:buChar char="•"/>
            </a:pPr>
            <a:r>
              <a:rPr lang="en-US" sz="2800" dirty="0" smtClean="0">
                <a:solidFill>
                  <a:schemeClr val="tx1"/>
                </a:solidFill>
              </a:rPr>
              <a:t>Sources of Domains</a:t>
            </a:r>
          </a:p>
          <a:p>
            <a:pPr marL="274320" indent="-274320">
              <a:buClrTx/>
              <a:buFont typeface="Arial" pitchFamily="34" charset="0"/>
              <a:buChar char="•"/>
            </a:pPr>
            <a:r>
              <a:rPr lang="en-US" sz="2800" dirty="0" smtClean="0">
                <a:solidFill>
                  <a:schemeClr val="tx1"/>
                </a:solidFill>
              </a:rPr>
              <a:t>Types of Domain Errors</a:t>
            </a:r>
          </a:p>
          <a:p>
            <a:pPr marL="274320" indent="-274320">
              <a:buClrTx/>
              <a:buFont typeface="Arial" pitchFamily="34" charset="0"/>
              <a:buChar char="•"/>
            </a:pPr>
            <a:r>
              <a:rPr lang="en-US" sz="2800" b="1" dirty="0" smtClean="0">
                <a:solidFill>
                  <a:schemeClr val="tx1"/>
                </a:solidFill>
              </a:rPr>
              <a:t>ON</a:t>
            </a:r>
            <a:r>
              <a:rPr lang="en-US" sz="2800" dirty="0" smtClean="0">
                <a:solidFill>
                  <a:schemeClr val="tx1"/>
                </a:solidFill>
              </a:rPr>
              <a:t> and </a:t>
            </a:r>
            <a:r>
              <a:rPr lang="en-US" sz="2800" b="1" dirty="0" smtClean="0">
                <a:solidFill>
                  <a:schemeClr val="tx1"/>
                </a:solidFill>
              </a:rPr>
              <a:t>OFF</a:t>
            </a:r>
            <a:r>
              <a:rPr lang="en-US" sz="2800" dirty="0" smtClean="0">
                <a:solidFill>
                  <a:schemeClr val="tx1"/>
                </a:solidFill>
              </a:rPr>
              <a:t> Points</a:t>
            </a:r>
          </a:p>
          <a:p>
            <a:pPr marL="274320" indent="-274320">
              <a:buClrTx/>
              <a:buFont typeface="Arial" pitchFamily="34" charset="0"/>
              <a:buChar char="•"/>
            </a:pPr>
            <a:r>
              <a:rPr lang="en-US" sz="2800" dirty="0" smtClean="0">
                <a:solidFill>
                  <a:schemeClr val="tx1"/>
                </a:solidFill>
              </a:rPr>
              <a:t>Test Selection Criterion</a:t>
            </a:r>
          </a:p>
          <a:p>
            <a:pPr marL="274320" indent="-274320">
              <a:buClrTx/>
              <a:buFont typeface="Arial" pitchFamily="34" charset="0"/>
              <a:buChar char="•"/>
            </a:pPr>
            <a:r>
              <a:rPr lang="en-US" sz="2800" dirty="0" smtClean="0">
                <a:solidFill>
                  <a:schemeClr val="tx1"/>
                </a:solidFill>
              </a:rPr>
              <a:t>Summary</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Types of Domain Errors</a:t>
            </a:r>
            <a:endParaRPr lang="en-US" dirty="0">
              <a:latin typeface="+mn-lt"/>
            </a:endParaRPr>
          </a:p>
        </p:txBody>
      </p:sp>
      <p:sp>
        <p:nvSpPr>
          <p:cNvPr id="4" name="Rectangle 3"/>
          <p:cNvSpPr/>
          <p:nvPr/>
        </p:nvSpPr>
        <p:spPr>
          <a:xfrm>
            <a:off x="169817" y="1996122"/>
            <a:ext cx="8804366" cy="4462760"/>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Closed boundary: </a:t>
            </a:r>
            <a:r>
              <a:rPr lang="en-US" sz="2400" dirty="0" smtClean="0">
                <a:solidFill>
                  <a:srgbClr val="0000FF"/>
                </a:solidFill>
              </a:rPr>
              <a:t>A boundary is said to be </a:t>
            </a:r>
            <a:r>
              <a:rPr lang="en-US" sz="2400" b="1" dirty="0" smtClean="0">
                <a:solidFill>
                  <a:srgbClr val="0000FF"/>
                </a:solidFill>
              </a:rPr>
              <a:t>closed</a:t>
            </a:r>
            <a:r>
              <a:rPr lang="en-US" sz="2400" dirty="0" smtClean="0">
                <a:solidFill>
                  <a:srgbClr val="0000FF"/>
                </a:solidFill>
              </a:rPr>
              <a:t> if the points on the boundary are </a:t>
            </a:r>
            <a:r>
              <a:rPr lang="en-US" sz="2400" b="1" dirty="0" smtClean="0">
                <a:solidFill>
                  <a:srgbClr val="0000FF"/>
                </a:solidFill>
              </a:rPr>
              <a:t>included</a:t>
            </a:r>
            <a:r>
              <a:rPr lang="en-US" sz="2400" dirty="0" smtClean="0">
                <a:solidFill>
                  <a:srgbClr val="0000FF"/>
                </a:solidFill>
              </a:rPr>
              <a:t> in the domain of interest.</a:t>
            </a:r>
          </a:p>
          <a:p>
            <a:pPr marL="731520" lvl="2" indent="-274320">
              <a:spcBef>
                <a:spcPts val="600"/>
              </a:spcBef>
              <a:buFont typeface="Wingdings" pitchFamily="2" charset="2"/>
              <a:buChar char="§"/>
            </a:pPr>
            <a:r>
              <a:rPr lang="en-US" sz="2400" u="sng" dirty="0" smtClean="0"/>
              <a:t>Example</a:t>
            </a:r>
            <a:r>
              <a:rPr lang="en-US" sz="2400" dirty="0" smtClean="0"/>
              <a:t>: Consider the TT domain in Fig. 6.4 and the boundary defined by the inequality P2: x </a:t>
            </a:r>
            <a:r>
              <a:rPr lang="en-US" sz="2400" dirty="0" smtClean="0">
                <a:cs typeface="Times New Roman" pitchFamily="18" charset="0"/>
              </a:rPr>
              <a:t>≤</a:t>
            </a:r>
            <a:r>
              <a:rPr lang="en-US" sz="2400" dirty="0" smtClean="0"/>
              <a:t> </a:t>
            </a:r>
            <a:r>
              <a:rPr lang="en-US" sz="2400" dirty="0" smtClean="0">
                <a:sym typeface="Symbol"/>
              </a:rPr>
              <a:t> </a:t>
            </a:r>
            <a:r>
              <a:rPr lang="en-US" sz="2400" dirty="0" smtClean="0"/>
              <a:t>4. This is a closed boundary of domain TT.</a:t>
            </a:r>
          </a:p>
          <a:p>
            <a:pPr marL="274320" indent="-274320">
              <a:spcBef>
                <a:spcPts val="600"/>
              </a:spcBef>
              <a:buFont typeface="Arial" pitchFamily="34" charset="0"/>
              <a:buChar char="•"/>
            </a:pPr>
            <a:r>
              <a:rPr lang="en-US" sz="2400" dirty="0" smtClean="0">
                <a:solidFill>
                  <a:srgbClr val="FF0000"/>
                </a:solidFill>
              </a:rPr>
              <a:t>Open boundary: </a:t>
            </a:r>
            <a:r>
              <a:rPr lang="en-US" sz="2400" dirty="0" smtClean="0">
                <a:solidFill>
                  <a:srgbClr val="0000FF"/>
                </a:solidFill>
              </a:rPr>
              <a:t>A boundary is said to be </a:t>
            </a:r>
            <a:r>
              <a:rPr lang="en-US" sz="2400" b="1" dirty="0" smtClean="0">
                <a:solidFill>
                  <a:srgbClr val="0000FF"/>
                </a:solidFill>
              </a:rPr>
              <a:t>open</a:t>
            </a:r>
            <a:r>
              <a:rPr lang="en-US" sz="2400" dirty="0" smtClean="0">
                <a:solidFill>
                  <a:srgbClr val="0000FF"/>
                </a:solidFill>
              </a:rPr>
              <a:t> if the points of the boundary do not belong to the domain of interest.</a:t>
            </a:r>
          </a:p>
          <a:p>
            <a:pPr marL="731520" lvl="2" indent="-274320">
              <a:spcBef>
                <a:spcPts val="600"/>
              </a:spcBef>
              <a:buFont typeface="Wingdings" pitchFamily="2" charset="2"/>
              <a:buChar char="§"/>
            </a:pPr>
            <a:r>
              <a:rPr lang="en-US" sz="2400" u="sng" dirty="0" smtClean="0"/>
              <a:t>Example</a:t>
            </a:r>
            <a:r>
              <a:rPr lang="en-US" sz="2400" dirty="0" smtClean="0"/>
              <a:t>: Consider the domain TT in Fig. 6.4 and its boundary defined by the inequality P1: x + y &gt;  5. This is an open boundary of the domain TT.</a:t>
            </a:r>
          </a:p>
          <a:p>
            <a:pPr marL="274320" indent="-274320">
              <a:spcBef>
                <a:spcPts val="600"/>
              </a:spcBef>
            </a:pPr>
            <a:endParaRPr lang="en-US" sz="2400" i="1" dirty="0" smtClean="0">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Types of Domain Errors</a:t>
            </a:r>
            <a:endParaRPr lang="en-US" dirty="0">
              <a:latin typeface="+mn-lt"/>
            </a:endParaRPr>
          </a:p>
        </p:txBody>
      </p:sp>
      <p:sp>
        <p:nvSpPr>
          <p:cNvPr id="4" name="Rectangle 3"/>
          <p:cNvSpPr/>
          <p:nvPr/>
        </p:nvSpPr>
        <p:spPr>
          <a:xfrm>
            <a:off x="222069" y="2178204"/>
            <a:ext cx="8699862" cy="3724096"/>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Closed domain: </a:t>
            </a:r>
            <a:r>
              <a:rPr lang="en-US" sz="2400" dirty="0" smtClean="0"/>
              <a:t>A domain is said to be </a:t>
            </a:r>
            <a:r>
              <a:rPr lang="en-US" sz="2400" b="1" dirty="0" smtClean="0"/>
              <a:t>closed</a:t>
            </a:r>
            <a:r>
              <a:rPr lang="en-US" sz="2400" dirty="0" smtClean="0"/>
              <a:t> </a:t>
            </a:r>
            <a:r>
              <a:rPr lang="en-US" sz="2400" i="1" dirty="0" smtClean="0"/>
              <a:t>if all of its boundaries are closed.</a:t>
            </a:r>
          </a:p>
          <a:p>
            <a:pPr marL="274320" indent="-274320">
              <a:spcBef>
                <a:spcPts val="600"/>
              </a:spcBef>
              <a:buFont typeface="Arial" pitchFamily="34" charset="0"/>
              <a:buChar char="•"/>
            </a:pPr>
            <a:r>
              <a:rPr lang="en-US" sz="2400" dirty="0" smtClean="0">
                <a:solidFill>
                  <a:srgbClr val="FF0000"/>
                </a:solidFill>
              </a:rPr>
              <a:t>Open domain: </a:t>
            </a:r>
            <a:r>
              <a:rPr lang="en-US" sz="2400" dirty="0" smtClean="0"/>
              <a:t>A domain is said to be </a:t>
            </a:r>
            <a:r>
              <a:rPr lang="en-US" sz="2400" b="1" dirty="0" smtClean="0"/>
              <a:t>open</a:t>
            </a:r>
            <a:r>
              <a:rPr lang="en-US" sz="2400" dirty="0" smtClean="0"/>
              <a:t> </a:t>
            </a:r>
            <a:r>
              <a:rPr lang="en-US" sz="2400" i="1" dirty="0" smtClean="0"/>
              <a:t>if some of its boundaries are open. </a:t>
            </a:r>
            <a:endParaRPr lang="en-US" sz="2400" dirty="0" smtClean="0">
              <a:cs typeface="Times New Roman" pitchFamily="18" charset="0"/>
            </a:endParaRPr>
          </a:p>
          <a:p>
            <a:pPr marL="274320" indent="-274320">
              <a:spcBef>
                <a:spcPts val="600"/>
              </a:spcBef>
              <a:buFont typeface="Arial" pitchFamily="34" charset="0"/>
              <a:buChar char="•"/>
            </a:pPr>
            <a:r>
              <a:rPr lang="en-US" sz="2400" dirty="0" smtClean="0">
                <a:solidFill>
                  <a:srgbClr val="FF0000"/>
                </a:solidFill>
                <a:cs typeface="Times New Roman" pitchFamily="18" charset="0"/>
              </a:rPr>
              <a:t>Extreme point: </a:t>
            </a:r>
            <a:r>
              <a:rPr lang="en-US" sz="2400" dirty="0" smtClean="0">
                <a:cs typeface="Times New Roman" pitchFamily="18" charset="0"/>
              </a:rPr>
              <a:t>An extreme point is a point where two or more boundaries cross.</a:t>
            </a:r>
          </a:p>
          <a:p>
            <a:pPr marL="274320" indent="-274320">
              <a:spcBef>
                <a:spcPts val="600"/>
              </a:spcBef>
              <a:buFont typeface="Arial" pitchFamily="34" charset="0"/>
              <a:buChar char="•"/>
            </a:pPr>
            <a:r>
              <a:rPr lang="en-US" sz="2400" dirty="0" smtClean="0">
                <a:solidFill>
                  <a:srgbClr val="FF0000"/>
                </a:solidFill>
                <a:cs typeface="Times New Roman" pitchFamily="18" charset="0"/>
              </a:rPr>
              <a:t>Adjacent domains: </a:t>
            </a:r>
            <a:r>
              <a:rPr lang="en-US" sz="2400" dirty="0" smtClean="0">
                <a:cs typeface="Times New Roman" pitchFamily="18" charset="0"/>
              </a:rPr>
              <a:t>Two domains are said to be adjacent if they have a boundary inequality in common.</a:t>
            </a:r>
          </a:p>
          <a:p>
            <a:pPr marL="274320" indent="-274320">
              <a:spcBef>
                <a:spcPts val="600"/>
              </a:spcBef>
            </a:pPr>
            <a:endParaRPr lang="en-US" sz="2400" dirty="0" smtClean="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Types of Domain Errors</a:t>
            </a:r>
            <a:endParaRPr lang="en-US" dirty="0">
              <a:latin typeface="+mn-lt"/>
            </a:endParaRPr>
          </a:p>
        </p:txBody>
      </p:sp>
      <p:sp>
        <p:nvSpPr>
          <p:cNvPr id="4" name="Rectangle 3"/>
          <p:cNvSpPr/>
          <p:nvPr/>
        </p:nvSpPr>
        <p:spPr>
          <a:xfrm>
            <a:off x="303774" y="2080202"/>
            <a:ext cx="8500590" cy="4847481"/>
          </a:xfrm>
          <a:prstGeom prst="rect">
            <a:avLst/>
          </a:prstGeom>
        </p:spPr>
        <p:txBody>
          <a:bodyPr wrap="square">
            <a:spAutoFit/>
          </a:bodyPr>
          <a:lstStyle/>
          <a:p>
            <a:pPr marL="274320" indent="-274320">
              <a:spcBef>
                <a:spcPts val="600"/>
              </a:spcBef>
              <a:buFont typeface="Arial" pitchFamily="34" charset="0"/>
              <a:buChar char="•"/>
            </a:pPr>
            <a:r>
              <a:rPr lang="en-US" sz="2400" b="1" u="sng" dirty="0" smtClean="0">
                <a:solidFill>
                  <a:srgbClr val="FF0000"/>
                </a:solidFill>
              </a:rPr>
              <a:t>Note</a:t>
            </a:r>
            <a:r>
              <a:rPr lang="en-US" sz="2400" dirty="0" smtClean="0">
                <a:solidFill>
                  <a:srgbClr val="C00000"/>
                </a:solidFill>
              </a:rPr>
              <a:t>:</a:t>
            </a:r>
          </a:p>
          <a:p>
            <a:pPr marL="731520" lvl="2" indent="-274320">
              <a:spcBef>
                <a:spcPts val="600"/>
              </a:spcBef>
            </a:pPr>
            <a:r>
              <a:rPr lang="en-US" sz="2400" dirty="0" smtClean="0">
                <a:solidFill>
                  <a:srgbClr val="0000FF"/>
                </a:solidFill>
                <a:sym typeface="Symbol"/>
              </a:rPr>
              <a:t> </a:t>
            </a:r>
            <a:r>
              <a:rPr lang="en-US" sz="2400" dirty="0" smtClean="0">
                <a:solidFill>
                  <a:srgbClr val="0000FF"/>
                </a:solidFill>
              </a:rPr>
              <a:t>A program path will have a </a:t>
            </a:r>
            <a:r>
              <a:rPr lang="en-US" sz="2400" b="1" dirty="0" smtClean="0">
                <a:solidFill>
                  <a:srgbClr val="0000FF"/>
                </a:solidFill>
              </a:rPr>
              <a:t>domain</a:t>
            </a:r>
            <a:r>
              <a:rPr lang="en-US" sz="2400" dirty="0" smtClean="0">
                <a:solidFill>
                  <a:srgbClr val="0000FF"/>
                </a:solidFill>
              </a:rPr>
              <a:t> </a:t>
            </a:r>
            <a:r>
              <a:rPr lang="en-US" sz="2400" b="1" dirty="0" smtClean="0">
                <a:solidFill>
                  <a:srgbClr val="0000FF"/>
                </a:solidFill>
              </a:rPr>
              <a:t>error</a:t>
            </a:r>
            <a:r>
              <a:rPr lang="en-US" sz="2400" dirty="0" smtClean="0">
                <a:solidFill>
                  <a:srgbClr val="0000FF"/>
                </a:solidFill>
              </a:rPr>
              <a:t> if there is incorrect</a:t>
            </a:r>
            <a:r>
              <a:rPr lang="en-US" sz="2400" b="1" dirty="0" smtClean="0">
                <a:solidFill>
                  <a:srgbClr val="0000FF"/>
                </a:solidFill>
              </a:rPr>
              <a:t> </a:t>
            </a:r>
            <a:r>
              <a:rPr lang="en-US" sz="2400" dirty="0" smtClean="0">
                <a:solidFill>
                  <a:srgbClr val="0000FF"/>
                </a:solidFill>
              </a:rPr>
              <a:t>formulation of a path predicate.</a:t>
            </a:r>
          </a:p>
          <a:p>
            <a:pPr marL="731520" lvl="2" indent="-274320">
              <a:spcBef>
                <a:spcPts val="600"/>
              </a:spcBef>
            </a:pPr>
            <a:r>
              <a:rPr lang="en-US" sz="2400" dirty="0" smtClean="0">
                <a:sym typeface="Symbol"/>
              </a:rPr>
              <a:t> </a:t>
            </a:r>
            <a:r>
              <a:rPr lang="en-US" sz="2400" dirty="0" smtClean="0"/>
              <a:t>An incorrect predicate expression causes a boundary segment to</a:t>
            </a:r>
          </a:p>
          <a:p>
            <a:pPr marL="1188720" lvl="4" indent="-274320">
              <a:spcBef>
                <a:spcPts val="600"/>
              </a:spcBef>
              <a:buFont typeface="Arial" pitchFamily="34" charset="0"/>
              <a:buChar char="•"/>
            </a:pPr>
            <a:r>
              <a:rPr lang="en-US" sz="2000" dirty="0" smtClean="0"/>
              <a:t>be shifted from its correct position, or</a:t>
            </a:r>
          </a:p>
          <a:p>
            <a:pPr marL="1188720" lvl="4" indent="-274320">
              <a:spcBef>
                <a:spcPts val="600"/>
              </a:spcBef>
              <a:buFont typeface="Arial" pitchFamily="34" charset="0"/>
              <a:buChar char="•"/>
            </a:pPr>
            <a:r>
              <a:rPr lang="en-US" sz="2000" dirty="0" smtClean="0"/>
              <a:t>have an incorrect relational operator</a:t>
            </a:r>
          </a:p>
          <a:p>
            <a:pPr marL="274320" indent="-274320">
              <a:spcBef>
                <a:spcPts val="600"/>
              </a:spcBef>
              <a:buFont typeface="Arial" pitchFamily="34" charset="0"/>
              <a:buChar char="•"/>
            </a:pPr>
            <a:r>
              <a:rPr lang="en-US" sz="2400" dirty="0" smtClean="0">
                <a:solidFill>
                  <a:srgbClr val="FF0000"/>
                </a:solidFill>
              </a:rPr>
              <a:t>A domain error can be caused by</a:t>
            </a:r>
          </a:p>
          <a:p>
            <a:pPr marL="731520" lvl="2" indent="-274320">
              <a:spcBef>
                <a:spcPts val="600"/>
              </a:spcBef>
            </a:pPr>
            <a:r>
              <a:rPr lang="en-US" sz="2000" b="1" dirty="0" smtClean="0">
                <a:solidFill>
                  <a:srgbClr val="FF0000"/>
                </a:solidFill>
                <a:sym typeface="Symbol"/>
              </a:rPr>
              <a:t></a:t>
            </a:r>
            <a:r>
              <a:rPr lang="en-US" sz="2000" dirty="0" smtClean="0">
                <a:solidFill>
                  <a:srgbClr val="FF0000"/>
                </a:solidFill>
                <a:sym typeface="Symbol"/>
              </a:rPr>
              <a:t> </a:t>
            </a:r>
            <a:r>
              <a:rPr lang="en-US" sz="2000" dirty="0" smtClean="0">
                <a:solidFill>
                  <a:srgbClr val="FF0000"/>
                </a:solidFill>
              </a:rPr>
              <a:t>An incorrectly specified predicate, or</a:t>
            </a:r>
          </a:p>
          <a:p>
            <a:pPr marL="731520" lvl="2" indent="-274320">
              <a:spcBef>
                <a:spcPts val="600"/>
              </a:spcBef>
            </a:pPr>
            <a:r>
              <a:rPr lang="en-US" sz="2000" dirty="0" smtClean="0">
                <a:solidFill>
                  <a:srgbClr val="FF0000"/>
                </a:solidFill>
                <a:sym typeface="Symbol"/>
              </a:rPr>
              <a:t> </a:t>
            </a:r>
            <a:r>
              <a:rPr lang="en-US" sz="2000" dirty="0" smtClean="0">
                <a:solidFill>
                  <a:srgbClr val="FF0000"/>
                </a:solidFill>
              </a:rPr>
              <a:t>An incorrect assignment which affects a variable used in the predicate. </a:t>
            </a:r>
          </a:p>
          <a:p>
            <a:pPr marL="731520" lvl="2" indent="-274320">
              <a:spcBef>
                <a:spcPts val="600"/>
              </a:spcBef>
              <a:buFont typeface="Symbol"/>
              <a:buChar char="-"/>
            </a:pPr>
            <a:endParaRPr lang="en-US" sz="2000" dirty="0" smtClean="0">
              <a:solidFill>
                <a:srgbClr val="C00000"/>
              </a:solidFill>
            </a:endParaRPr>
          </a:p>
          <a:p>
            <a:pPr marL="731520" lvl="2" indent="-274320">
              <a:spcBef>
                <a:spcPts val="600"/>
              </a:spcBef>
              <a:buFont typeface="Symbol"/>
              <a:buChar char="-"/>
            </a:pPr>
            <a:endParaRPr lang="en-US" sz="2000" dirty="0" smtClean="0">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Types of Domain Errors</a:t>
            </a:r>
            <a:endParaRPr lang="en-US" dirty="0">
              <a:latin typeface="+mn-lt"/>
            </a:endParaRPr>
          </a:p>
        </p:txBody>
      </p:sp>
      <p:sp>
        <p:nvSpPr>
          <p:cNvPr id="4" name="Rectangle 3"/>
          <p:cNvSpPr/>
          <p:nvPr/>
        </p:nvSpPr>
        <p:spPr>
          <a:xfrm>
            <a:off x="225396" y="2249062"/>
            <a:ext cx="8474465" cy="2046714"/>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There are three types of boundary errors:</a:t>
            </a:r>
          </a:p>
          <a:p>
            <a:pPr marL="971550" lvl="2" indent="-514350">
              <a:spcBef>
                <a:spcPts val="600"/>
              </a:spcBef>
              <a:buFont typeface="+mj-lt"/>
              <a:buAutoNum type="arabicParenR"/>
            </a:pPr>
            <a:r>
              <a:rPr lang="en-US" sz="2800" dirty="0" smtClean="0"/>
              <a:t>Closure error</a:t>
            </a:r>
          </a:p>
          <a:p>
            <a:pPr marL="971550" lvl="2" indent="-514350">
              <a:spcBef>
                <a:spcPts val="600"/>
              </a:spcBef>
              <a:buFont typeface="+mj-lt"/>
              <a:buAutoNum type="arabicParenR"/>
            </a:pPr>
            <a:r>
              <a:rPr lang="en-US" sz="2800" dirty="0" smtClean="0"/>
              <a:t>Shifted-boundary error</a:t>
            </a:r>
          </a:p>
          <a:p>
            <a:pPr marL="971550" lvl="2" indent="-514350">
              <a:spcBef>
                <a:spcPts val="600"/>
              </a:spcBef>
              <a:buFont typeface="+mj-lt"/>
              <a:buAutoNum type="arabicParenR"/>
            </a:pPr>
            <a:r>
              <a:rPr lang="en-US" sz="2800" dirty="0" smtClean="0"/>
              <a:t>Tilted-boundary error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Types of Domain Errors</a:t>
            </a:r>
            <a:endParaRPr lang="en-US" dirty="0">
              <a:latin typeface="+mn-lt"/>
            </a:endParaRPr>
          </a:p>
        </p:txBody>
      </p:sp>
      <p:sp>
        <p:nvSpPr>
          <p:cNvPr id="4" name="Rectangle 3"/>
          <p:cNvSpPr/>
          <p:nvPr/>
        </p:nvSpPr>
        <p:spPr>
          <a:xfrm>
            <a:off x="290711" y="2175945"/>
            <a:ext cx="8552842" cy="3801041"/>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Closure error: </a:t>
            </a:r>
            <a:r>
              <a:rPr lang="en-US" sz="2400" dirty="0" smtClean="0">
                <a:solidFill>
                  <a:srgbClr val="0000FF"/>
                </a:solidFill>
              </a:rPr>
              <a:t>A closure error occurs if a boundary is open when the intention is to have a closed boundary, or vice versa.</a:t>
            </a:r>
          </a:p>
          <a:p>
            <a:pPr marL="731520" lvl="2" indent="-274320">
              <a:spcBef>
                <a:spcPts val="600"/>
              </a:spcBef>
              <a:buFont typeface="Wingdings" pitchFamily="2" charset="2"/>
              <a:buChar char="§"/>
            </a:pPr>
            <a:r>
              <a:rPr lang="en-US" sz="2400" u="sng" dirty="0" smtClean="0"/>
              <a:t>Example</a:t>
            </a:r>
            <a:r>
              <a:rPr lang="en-US" sz="2400" dirty="0" smtClean="0"/>
              <a:t>: The relational operator </a:t>
            </a:r>
            <a:r>
              <a:rPr lang="en-US" sz="2400" dirty="0" smtClean="0">
                <a:cs typeface="Times New Roman" pitchFamily="18" charset="0"/>
              </a:rPr>
              <a:t>≤</a:t>
            </a:r>
            <a:r>
              <a:rPr lang="en-US" sz="2400" dirty="0" smtClean="0"/>
              <a:t>  is implemented as &lt;.</a:t>
            </a:r>
          </a:p>
          <a:p>
            <a:pPr marL="274320" lvl="1" indent="-274320">
              <a:spcBef>
                <a:spcPts val="600"/>
              </a:spcBef>
              <a:buFont typeface="Arial" pitchFamily="34" charset="0"/>
              <a:buChar char="•"/>
            </a:pPr>
            <a:endParaRPr lang="en-US" sz="2400" dirty="0" smtClean="0"/>
          </a:p>
          <a:p>
            <a:pPr marL="274320" indent="-274320">
              <a:spcBef>
                <a:spcPts val="600"/>
              </a:spcBef>
              <a:buFont typeface="Arial" pitchFamily="34" charset="0"/>
              <a:buChar char="•"/>
            </a:pPr>
            <a:r>
              <a:rPr lang="en-US" sz="2400" dirty="0" smtClean="0">
                <a:solidFill>
                  <a:srgbClr val="FF0000"/>
                </a:solidFill>
              </a:rPr>
              <a:t>Shifted-boundary error: </a:t>
            </a:r>
            <a:r>
              <a:rPr lang="en-US" sz="2400" dirty="0" smtClean="0">
                <a:solidFill>
                  <a:srgbClr val="0000FF"/>
                </a:solidFill>
              </a:rPr>
              <a:t>A  shifted boundary error occurs when the implemented boundary is </a:t>
            </a:r>
            <a:r>
              <a:rPr lang="en-US" sz="2400" b="1" dirty="0" smtClean="0">
                <a:solidFill>
                  <a:srgbClr val="0000FF"/>
                </a:solidFill>
              </a:rPr>
              <a:t>parallel</a:t>
            </a:r>
            <a:r>
              <a:rPr lang="en-US" sz="2400" dirty="0" smtClean="0">
                <a:solidFill>
                  <a:srgbClr val="0000FF"/>
                </a:solidFill>
              </a:rPr>
              <a:t> to the intended boundary.</a:t>
            </a:r>
          </a:p>
          <a:p>
            <a:pPr marL="731520" lvl="2" indent="-274320">
              <a:spcBef>
                <a:spcPts val="600"/>
              </a:spcBef>
              <a:buFont typeface="Wingdings" pitchFamily="2" charset="2"/>
              <a:buChar char="§"/>
            </a:pPr>
            <a:r>
              <a:rPr lang="en-US" sz="2400" u="sng" dirty="0" smtClean="0"/>
              <a:t>Example</a:t>
            </a:r>
            <a:r>
              <a:rPr lang="en-US" sz="2400" dirty="0" smtClean="0"/>
              <a:t>: Let the intended boundary be </a:t>
            </a:r>
            <a:r>
              <a:rPr lang="en-US" sz="2400" u="sng" dirty="0" smtClean="0"/>
              <a:t>x + y &gt; 4</a:t>
            </a:r>
            <a:r>
              <a:rPr lang="en-US" sz="2400" dirty="0" smtClean="0"/>
              <a:t>, whereas the actual boundary is </a:t>
            </a:r>
            <a:r>
              <a:rPr lang="en-US" sz="2400" u="sng" dirty="0" smtClean="0"/>
              <a:t>x + y &gt; 5</a:t>
            </a:r>
            <a:r>
              <a:rPr lang="en-US" sz="2400" dirty="0" smtClean="0"/>
              <a:t>.</a:t>
            </a:r>
          </a:p>
          <a:p>
            <a:pPr marL="731520" lvl="2" indent="-274320">
              <a:spcBef>
                <a:spcPts val="600"/>
              </a:spcBef>
              <a:buFont typeface="Wingdings" pitchFamily="2" charset="2"/>
              <a:buChar char="§"/>
            </a:pPr>
            <a:endParaRPr lang="en-US" sz="24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Types of Domain Errors</a:t>
            </a:r>
            <a:endParaRPr lang="en-US" dirty="0">
              <a:latin typeface="+mn-lt"/>
            </a:endParaRPr>
          </a:p>
        </p:txBody>
      </p:sp>
      <p:sp>
        <p:nvSpPr>
          <p:cNvPr id="4" name="Rectangle 3"/>
          <p:cNvSpPr/>
          <p:nvPr/>
        </p:nvSpPr>
        <p:spPr>
          <a:xfrm>
            <a:off x="316837" y="2374866"/>
            <a:ext cx="8422213" cy="2646878"/>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Tilted-boundary error: </a:t>
            </a:r>
            <a:r>
              <a:rPr lang="en-US" sz="2800" dirty="0" smtClean="0">
                <a:solidFill>
                  <a:srgbClr val="0000FF"/>
                </a:solidFill>
              </a:rPr>
              <a:t>A tilted-boundary error occurs if the </a:t>
            </a:r>
            <a:r>
              <a:rPr lang="en-US" sz="2800" b="1" dirty="0" smtClean="0">
                <a:solidFill>
                  <a:srgbClr val="0000FF"/>
                </a:solidFill>
              </a:rPr>
              <a:t>constant</a:t>
            </a:r>
            <a:r>
              <a:rPr lang="en-US" sz="2800" dirty="0" smtClean="0">
                <a:solidFill>
                  <a:srgbClr val="0000FF"/>
                </a:solidFill>
              </a:rPr>
              <a:t> </a:t>
            </a:r>
            <a:r>
              <a:rPr lang="en-US" sz="2800" b="1" dirty="0" smtClean="0">
                <a:solidFill>
                  <a:srgbClr val="0000FF"/>
                </a:solidFill>
              </a:rPr>
              <a:t>coefficients</a:t>
            </a:r>
            <a:r>
              <a:rPr lang="en-US" sz="2800" dirty="0" smtClean="0">
                <a:solidFill>
                  <a:srgbClr val="0000FF"/>
                </a:solidFill>
              </a:rPr>
              <a:t> of the </a:t>
            </a:r>
            <a:r>
              <a:rPr lang="en-US" sz="2800" b="1" dirty="0" smtClean="0">
                <a:solidFill>
                  <a:srgbClr val="0000FF"/>
                </a:solidFill>
              </a:rPr>
              <a:t>variables</a:t>
            </a:r>
            <a:r>
              <a:rPr lang="en-US" sz="2800" dirty="0" smtClean="0">
                <a:solidFill>
                  <a:srgbClr val="0000FF"/>
                </a:solidFill>
              </a:rPr>
              <a:t> </a:t>
            </a:r>
            <a:r>
              <a:rPr lang="en-US" sz="2800" b="1" dirty="0" smtClean="0">
                <a:solidFill>
                  <a:srgbClr val="0000FF"/>
                </a:solidFill>
              </a:rPr>
              <a:t>in a predicate </a:t>
            </a:r>
            <a:r>
              <a:rPr lang="en-US" sz="2800" dirty="0" smtClean="0">
                <a:solidFill>
                  <a:srgbClr val="0000FF"/>
                </a:solidFill>
              </a:rPr>
              <a:t>defining a boundary take up wrong values.</a:t>
            </a:r>
          </a:p>
          <a:p>
            <a:pPr marL="731520" lvl="2" indent="-274320">
              <a:spcBef>
                <a:spcPts val="600"/>
              </a:spcBef>
              <a:buFont typeface="Wingdings" pitchFamily="2" charset="2"/>
              <a:buChar char="§"/>
            </a:pPr>
            <a:endParaRPr lang="en-US" sz="2400" u="sng" dirty="0" smtClean="0"/>
          </a:p>
          <a:p>
            <a:pPr marL="731520" lvl="2" indent="-274320">
              <a:spcBef>
                <a:spcPts val="600"/>
              </a:spcBef>
              <a:buFont typeface="Wingdings" pitchFamily="2" charset="2"/>
              <a:buChar char="§"/>
            </a:pPr>
            <a:r>
              <a:rPr lang="en-US" sz="2400" u="sng" dirty="0" smtClean="0"/>
              <a:t>Example</a:t>
            </a:r>
            <a:r>
              <a:rPr lang="en-US" sz="2400" dirty="0" smtClean="0"/>
              <a:t>: Let the intended boundary be </a:t>
            </a:r>
            <a:r>
              <a:rPr lang="en-US" sz="2400" u="sng" dirty="0" smtClean="0"/>
              <a:t>x + 0.5*y &gt; 5</a:t>
            </a:r>
            <a:r>
              <a:rPr lang="en-US" sz="2400" dirty="0" smtClean="0"/>
              <a:t>, whereas the actual boundary is </a:t>
            </a:r>
            <a:r>
              <a:rPr lang="en-US" sz="2400" u="sng" dirty="0" smtClean="0"/>
              <a:t>x + y &gt; 5</a:t>
            </a:r>
            <a:r>
              <a:rPr lang="en-US" sz="2400" dirty="0" smtClean="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ON and OFF Points</a:t>
            </a:r>
            <a:endParaRPr lang="en-US" dirty="0">
              <a:latin typeface="+mn-lt"/>
            </a:endParaRPr>
          </a:p>
        </p:txBody>
      </p:sp>
      <p:sp>
        <p:nvSpPr>
          <p:cNvPr id="4" name="Rectangle 3"/>
          <p:cNvSpPr/>
          <p:nvPr/>
        </p:nvSpPr>
        <p:spPr>
          <a:xfrm>
            <a:off x="251522" y="2071441"/>
            <a:ext cx="8461402" cy="4078039"/>
          </a:xfrm>
          <a:prstGeom prst="rect">
            <a:avLst/>
          </a:prstGeom>
        </p:spPr>
        <p:txBody>
          <a:bodyPr wrap="square">
            <a:spAutoFit/>
          </a:bodyPr>
          <a:lstStyle/>
          <a:p>
            <a:pPr marL="274320" indent="-274320">
              <a:spcBef>
                <a:spcPts val="600"/>
              </a:spcBef>
              <a:buFont typeface="Arial" pitchFamily="34" charset="0"/>
              <a:buChar char="•"/>
            </a:pPr>
            <a:r>
              <a:rPr lang="en-US" sz="2400" b="1" u="sng" dirty="0" smtClean="0">
                <a:solidFill>
                  <a:srgbClr val="FF0000"/>
                </a:solidFill>
              </a:rPr>
              <a:t>Idea</a:t>
            </a:r>
          </a:p>
          <a:p>
            <a:pPr marL="731520" lvl="2" indent="-274320">
              <a:spcBef>
                <a:spcPts val="600"/>
              </a:spcBef>
              <a:buFont typeface="Symbol" pitchFamily="18" charset="2"/>
              <a:buChar char="-"/>
            </a:pPr>
            <a:r>
              <a:rPr lang="en-US" sz="2000" i="1" dirty="0" smtClean="0">
                <a:solidFill>
                  <a:srgbClr val="0000FF"/>
                </a:solidFill>
              </a:rPr>
              <a:t>Data </a:t>
            </a:r>
            <a:r>
              <a:rPr lang="en-US" sz="2000" i="1" dirty="0" smtClean="0">
                <a:solidFill>
                  <a:srgbClr val="FF0000"/>
                </a:solidFill>
              </a:rPr>
              <a:t>points</a:t>
            </a:r>
            <a:r>
              <a:rPr lang="en-US" sz="2000" i="1" dirty="0" smtClean="0">
                <a:solidFill>
                  <a:srgbClr val="0000FF"/>
                </a:solidFill>
              </a:rPr>
              <a:t> </a:t>
            </a:r>
            <a:r>
              <a:rPr lang="en-US" sz="2000" i="1" dirty="0" smtClean="0">
                <a:solidFill>
                  <a:srgbClr val="FF0000"/>
                </a:solidFill>
              </a:rPr>
              <a:t>on or near a boundary </a:t>
            </a:r>
            <a:r>
              <a:rPr lang="en-US" sz="2000" i="1" dirty="0" smtClean="0">
                <a:solidFill>
                  <a:srgbClr val="0000FF"/>
                </a:solidFill>
              </a:rPr>
              <a:t>are </a:t>
            </a:r>
            <a:r>
              <a:rPr lang="en-US" sz="2000" b="1" i="1" dirty="0" smtClean="0">
                <a:solidFill>
                  <a:srgbClr val="FF0000"/>
                </a:solidFill>
              </a:rPr>
              <a:t>most</a:t>
            </a:r>
            <a:r>
              <a:rPr lang="en-US" sz="2000" i="1" dirty="0" smtClean="0">
                <a:solidFill>
                  <a:srgbClr val="FF0000"/>
                </a:solidFill>
              </a:rPr>
              <a:t> </a:t>
            </a:r>
            <a:r>
              <a:rPr lang="en-US" sz="2000" b="1" i="1" dirty="0" smtClean="0">
                <a:solidFill>
                  <a:srgbClr val="FF0000"/>
                </a:solidFill>
              </a:rPr>
              <a:t>sensitive</a:t>
            </a:r>
            <a:r>
              <a:rPr lang="en-US" sz="2000" i="1" dirty="0" smtClean="0">
                <a:solidFill>
                  <a:srgbClr val="FF0000"/>
                </a:solidFill>
              </a:rPr>
              <a:t> </a:t>
            </a:r>
            <a:r>
              <a:rPr lang="en-US" sz="2000" i="1" dirty="0" smtClean="0">
                <a:solidFill>
                  <a:srgbClr val="0000FF"/>
                </a:solidFill>
              </a:rPr>
              <a:t>to domain errors. </a:t>
            </a:r>
          </a:p>
          <a:p>
            <a:pPr marL="731520" lvl="2" indent="-274320">
              <a:spcBef>
                <a:spcPts val="600"/>
              </a:spcBef>
              <a:buFont typeface="Symbol" pitchFamily="18" charset="2"/>
              <a:buChar char="-"/>
            </a:pPr>
            <a:r>
              <a:rPr lang="en-US" sz="2000" b="1" i="1" dirty="0" smtClean="0">
                <a:solidFill>
                  <a:srgbClr val="0000FF"/>
                </a:solidFill>
              </a:rPr>
              <a:t>Sensitive</a:t>
            </a:r>
            <a:r>
              <a:rPr lang="en-US" sz="2000" dirty="0" smtClean="0">
                <a:solidFill>
                  <a:srgbClr val="0000FF"/>
                </a:solidFill>
              </a:rPr>
              <a:t> means a data point falling in the </a:t>
            </a:r>
            <a:r>
              <a:rPr lang="en-US" sz="2000" i="1" dirty="0" smtClean="0">
                <a:solidFill>
                  <a:srgbClr val="0000FF"/>
                </a:solidFill>
              </a:rPr>
              <a:t>wrong domain</a:t>
            </a:r>
            <a:r>
              <a:rPr lang="en-US" sz="2000" dirty="0" smtClean="0">
                <a:solidFill>
                  <a:srgbClr val="0000FF"/>
                </a:solidFill>
              </a:rPr>
              <a:t>.</a:t>
            </a:r>
          </a:p>
          <a:p>
            <a:pPr marL="731520" lvl="2" indent="-274320">
              <a:spcBef>
                <a:spcPts val="600"/>
              </a:spcBef>
            </a:pPr>
            <a:r>
              <a:rPr lang="en-US" sz="2000" dirty="0" smtClean="0">
                <a:sym typeface="Symbol"/>
              </a:rPr>
              <a:t>  </a:t>
            </a:r>
            <a:r>
              <a:rPr lang="en-US" sz="2000" dirty="0" smtClean="0"/>
              <a:t>The objective is to identify the data points most sensitive to domain errors so that errors can be detected by examining the program with those input values.</a:t>
            </a:r>
          </a:p>
          <a:p>
            <a:pPr marL="731520" lvl="2" indent="-274320">
              <a:spcBef>
                <a:spcPts val="600"/>
              </a:spcBef>
            </a:pPr>
            <a:r>
              <a:rPr lang="en-US" sz="2000" dirty="0" smtClean="0">
                <a:sym typeface="Symbol"/>
              </a:rPr>
              <a:t> </a:t>
            </a:r>
            <a:r>
              <a:rPr lang="en-US" sz="2000" dirty="0" smtClean="0"/>
              <a:t>Based on the above idea, we define two kinds of data points near domain boundaries –</a:t>
            </a:r>
          </a:p>
          <a:p>
            <a:pPr marL="1463040" lvl="5" indent="-274320">
              <a:spcBef>
                <a:spcPts val="600"/>
              </a:spcBef>
              <a:buFont typeface="+mj-lt"/>
              <a:buAutoNum type="arabicParenR"/>
            </a:pPr>
            <a:r>
              <a:rPr lang="en-US" sz="2000" dirty="0" smtClean="0">
                <a:solidFill>
                  <a:srgbClr val="FF0000"/>
                </a:solidFill>
              </a:rPr>
              <a:t> ON point</a:t>
            </a:r>
          </a:p>
          <a:p>
            <a:pPr marL="1463040" lvl="5" indent="-274320">
              <a:spcBef>
                <a:spcPts val="600"/>
              </a:spcBef>
              <a:buFont typeface="+mj-lt"/>
              <a:buAutoNum type="arabicParenR"/>
            </a:pPr>
            <a:r>
              <a:rPr lang="en-US" sz="2000" dirty="0" smtClean="0">
                <a:solidFill>
                  <a:srgbClr val="FF0000"/>
                </a:solidFill>
              </a:rPr>
              <a:t> OFF point </a:t>
            </a:r>
          </a:p>
          <a:p>
            <a:pPr marL="1463040" lvl="5" indent="-274320">
              <a:spcBef>
                <a:spcPts val="600"/>
              </a:spcBef>
            </a:pPr>
            <a:endParaRPr lang="en-US" sz="2000" dirty="0" smtClean="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ON and OFF Points</a:t>
            </a:r>
            <a:endParaRPr lang="en-US" dirty="0">
              <a:latin typeface="+mn-lt"/>
            </a:endParaRPr>
          </a:p>
        </p:txBody>
      </p:sp>
      <p:sp>
        <p:nvSpPr>
          <p:cNvPr id="4" name="Rectangle 3"/>
          <p:cNvSpPr/>
          <p:nvPr/>
        </p:nvSpPr>
        <p:spPr>
          <a:xfrm>
            <a:off x="225396" y="2281082"/>
            <a:ext cx="8474465" cy="341632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ON point : </a:t>
            </a:r>
            <a:r>
              <a:rPr lang="en-US" sz="2800" dirty="0" smtClean="0"/>
              <a:t>It is a point </a:t>
            </a:r>
            <a:r>
              <a:rPr lang="en-US" sz="2800" b="1" dirty="0" smtClean="0"/>
              <a:t>on the boundary </a:t>
            </a:r>
            <a:r>
              <a:rPr lang="en-US" sz="2800" dirty="0" smtClean="0"/>
              <a:t>or “</a:t>
            </a:r>
            <a:r>
              <a:rPr lang="en-US" sz="2800" b="1" dirty="0" smtClean="0"/>
              <a:t>very close</a:t>
            </a:r>
            <a:r>
              <a:rPr lang="en-US" sz="2800" dirty="0" smtClean="0"/>
              <a:t>” to the boundary.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b="1" dirty="0" smtClean="0">
                <a:solidFill>
                  <a:srgbClr val="FF0000"/>
                </a:solidFill>
              </a:rPr>
              <a:t>OFF point : </a:t>
            </a:r>
            <a:r>
              <a:rPr lang="en-US" sz="2800" dirty="0" smtClean="0"/>
              <a:t>An OFF point of a boundary lies </a:t>
            </a:r>
            <a:r>
              <a:rPr lang="en-US" sz="2800" b="1" dirty="0" smtClean="0"/>
              <a:t>away</a:t>
            </a:r>
            <a:r>
              <a:rPr lang="en-US" sz="2800" dirty="0" smtClean="0"/>
              <a:t> from the boundary.</a:t>
            </a:r>
          </a:p>
          <a:p>
            <a:pPr marL="274320" lvl="1" indent="-274320">
              <a:spcBef>
                <a:spcPts val="600"/>
              </a:spcBef>
              <a:buFont typeface="Arial" pitchFamily="34" charset="0"/>
              <a:buChar char="•"/>
            </a:pPr>
            <a:endParaRPr lang="en-US" sz="2800" dirty="0" smtClean="0"/>
          </a:p>
          <a:p>
            <a:pPr marL="274320" lvl="1" indent="-274320">
              <a:spcBef>
                <a:spcPts val="600"/>
              </a:spcBef>
              <a:buFont typeface="Arial" pitchFamily="34" charset="0"/>
              <a:buChar char="•"/>
            </a:pPr>
            <a:endParaRPr lang="en-US" sz="28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ON and OFF Points</a:t>
            </a:r>
            <a:endParaRPr lang="en-US" dirty="0">
              <a:latin typeface="+mn-lt"/>
            </a:endParaRPr>
          </a:p>
        </p:txBody>
      </p:sp>
      <p:pic>
        <p:nvPicPr>
          <p:cNvPr id="4" name="Content Placeholder 4" descr="onoff"/>
          <p:cNvPicPr>
            <a:picLocks noChangeAspect="1" noChangeArrowheads="1"/>
          </p:cNvPicPr>
          <p:nvPr/>
        </p:nvPicPr>
        <p:blipFill>
          <a:blip r:embed="rId2" cstate="print"/>
          <a:srcRect/>
          <a:stretch>
            <a:fillRect/>
          </a:stretch>
        </p:blipFill>
        <p:spPr>
          <a:xfrm>
            <a:off x="990600" y="2105306"/>
            <a:ext cx="6288088" cy="3603164"/>
          </a:xfrm>
          <a:prstGeom prst="rect">
            <a:avLst/>
          </a:prstGeom>
          <a:noFill/>
        </p:spPr>
      </p:pic>
      <p:sp>
        <p:nvSpPr>
          <p:cNvPr id="5" name="Rectangle 5"/>
          <p:cNvSpPr>
            <a:spLocks noChangeArrowheads="1"/>
          </p:cNvSpPr>
          <p:nvPr/>
        </p:nvSpPr>
        <p:spPr bwMode="auto">
          <a:xfrm>
            <a:off x="2610073" y="5810792"/>
            <a:ext cx="3932237" cy="400050"/>
          </a:xfrm>
          <a:prstGeom prst="rect">
            <a:avLst/>
          </a:prstGeom>
          <a:noFill/>
          <a:ln w="9525">
            <a:noFill/>
            <a:miter lim="800000"/>
            <a:headEnd/>
            <a:tailEnd/>
          </a:ln>
        </p:spPr>
        <p:txBody>
          <a:bodyPr>
            <a:spAutoFit/>
          </a:bodyPr>
          <a:lstStyle/>
          <a:p>
            <a:pPr algn="ctr">
              <a:defRPr/>
            </a:pPr>
            <a:r>
              <a:rPr lang="en-US" sz="2000" b="1" dirty="0">
                <a:solidFill>
                  <a:srgbClr val="FF0000"/>
                </a:solidFill>
                <a:latin typeface="+mn-lt"/>
              </a:rPr>
              <a:t>Figure 6.5: ON and OFF </a:t>
            </a:r>
            <a:r>
              <a:rPr lang="en-US" sz="2000" b="1" dirty="0" smtClean="0">
                <a:solidFill>
                  <a:srgbClr val="FF0000"/>
                </a:solidFill>
                <a:latin typeface="+mn-lt"/>
              </a:rPr>
              <a:t>points </a:t>
            </a:r>
            <a:endParaRPr lang="en-US" sz="2000" b="1" dirty="0">
              <a:solidFill>
                <a:srgbClr val="FF0000"/>
              </a:solidFill>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Test Selection Criterion</a:t>
            </a:r>
            <a:endParaRPr lang="en-US" dirty="0">
              <a:latin typeface="+mn-lt"/>
            </a:endParaRPr>
          </a:p>
        </p:txBody>
      </p:sp>
      <p:sp>
        <p:nvSpPr>
          <p:cNvPr id="4" name="Rectangle 3"/>
          <p:cNvSpPr/>
          <p:nvPr/>
        </p:nvSpPr>
        <p:spPr>
          <a:xfrm>
            <a:off x="316837" y="2306316"/>
            <a:ext cx="8356899" cy="1892826"/>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Test Selection criterion: </a:t>
            </a:r>
            <a:r>
              <a:rPr lang="en-US" sz="2800" dirty="0" smtClean="0"/>
              <a:t>For each domain and for each boundary, </a:t>
            </a:r>
            <a:r>
              <a:rPr lang="en-US" sz="2800" dirty="0" smtClean="0">
                <a:solidFill>
                  <a:srgbClr val="0000FF"/>
                </a:solidFill>
              </a:rPr>
              <a:t>select three points A, C, and B in an </a:t>
            </a:r>
            <a:r>
              <a:rPr lang="en-US" sz="2800" b="1" dirty="0" smtClean="0">
                <a:solidFill>
                  <a:srgbClr val="0000FF"/>
                </a:solidFill>
              </a:rPr>
              <a:t>ON-OFF-ON</a:t>
            </a:r>
            <a:r>
              <a:rPr lang="en-US" sz="2800" dirty="0" smtClean="0">
                <a:solidFill>
                  <a:srgbClr val="0000FF"/>
                </a:solidFill>
              </a:rPr>
              <a:t> sequence.</a:t>
            </a:r>
          </a:p>
          <a:p>
            <a:pPr marL="274320" indent="-274320">
              <a:spcBef>
                <a:spcPts val="600"/>
              </a:spcBef>
            </a:pP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1985557"/>
            <a:ext cx="8395113" cy="3570208"/>
          </a:xfrm>
          <a:prstGeom prst="rect">
            <a:avLst/>
          </a:prstGeom>
          <a:noFill/>
        </p:spPr>
        <p:txBody>
          <a:bodyPr wrap="square" rtlCol="0">
            <a:spAutoFit/>
          </a:bodyPr>
          <a:lstStyle/>
          <a:p>
            <a:pPr marL="274320" indent="-274320">
              <a:spcBef>
                <a:spcPts val="600"/>
              </a:spcBef>
              <a:buClrTx/>
              <a:buSzPct val="100000"/>
              <a:buFont typeface="Arial" pitchFamily="34" charset="0"/>
              <a:buChar char="•"/>
            </a:pPr>
            <a:r>
              <a:rPr lang="en-US" sz="2400" b="1" dirty="0" smtClean="0">
                <a:solidFill>
                  <a:srgbClr val="FF0000"/>
                </a:solidFill>
              </a:rPr>
              <a:t>Objectives</a:t>
            </a:r>
            <a:r>
              <a:rPr lang="en-US" sz="2400" dirty="0" smtClean="0"/>
              <a:t>: To understand the basic concept of domain testing, to understand different types of domain errors, to understand ON and OFF points, to understand the test selection criteria in domain testing.</a:t>
            </a:r>
          </a:p>
          <a:p>
            <a:pPr marL="274320" indent="-274320">
              <a:spcBef>
                <a:spcPts val="600"/>
              </a:spcBef>
              <a:buClrTx/>
              <a:buSzPct val="100000"/>
              <a:buFont typeface="Arial" pitchFamily="34" charset="0"/>
              <a:buChar char="•"/>
            </a:pPr>
            <a:endParaRPr lang="en-US" sz="2400" dirty="0" smtClean="0"/>
          </a:p>
          <a:p>
            <a:pPr marL="274320" indent="-274320">
              <a:spcBef>
                <a:spcPts val="600"/>
              </a:spcBef>
              <a:buFont typeface="Arial" pitchFamily="34" charset="0"/>
              <a:buChar char="•"/>
            </a:pPr>
            <a:r>
              <a:rPr lang="en-US" sz="2400" b="1" dirty="0" smtClean="0">
                <a:solidFill>
                  <a:srgbClr val="FF0000"/>
                </a:solidFill>
              </a:rPr>
              <a:t>Outcomes</a:t>
            </a:r>
            <a:r>
              <a:rPr lang="en-US" sz="2400" dirty="0" smtClean="0"/>
              <a:t>: Students are expected to be able to explain domain testing, be able to explain different types of domain errors, be able to explain ON and OFF points and the test selection criteria of ON OFF points for better test coverage.</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Summary</a:t>
            </a:r>
            <a:endParaRPr lang="en-US" dirty="0">
              <a:latin typeface="+mn-lt"/>
            </a:endParaRPr>
          </a:p>
        </p:txBody>
      </p:sp>
      <p:sp>
        <p:nvSpPr>
          <p:cNvPr id="4" name="Rectangle 3"/>
          <p:cNvSpPr/>
          <p:nvPr/>
        </p:nvSpPr>
        <p:spPr>
          <a:xfrm>
            <a:off x="261257" y="2076996"/>
            <a:ext cx="8634549" cy="3939540"/>
          </a:xfrm>
          <a:prstGeom prst="rect">
            <a:avLst/>
          </a:prstGeom>
        </p:spPr>
        <p:txBody>
          <a:bodyPr wrap="square">
            <a:spAutoFit/>
          </a:bodyPr>
          <a:lstStyle/>
          <a:p>
            <a:pPr marL="274320" lvl="1" indent="-274320">
              <a:spcBef>
                <a:spcPts val="600"/>
              </a:spcBef>
              <a:buFont typeface="Arial" pitchFamily="34" charset="0"/>
              <a:buChar char="•"/>
            </a:pPr>
            <a:r>
              <a:rPr lang="en-US" sz="2000" b="1" dirty="0" smtClean="0">
                <a:solidFill>
                  <a:srgbClr val="FF0000"/>
                </a:solidFill>
              </a:rPr>
              <a:t>Two</a:t>
            </a:r>
            <a:r>
              <a:rPr lang="en-US" sz="2000" dirty="0" smtClean="0">
                <a:solidFill>
                  <a:srgbClr val="FF0000"/>
                </a:solidFill>
              </a:rPr>
              <a:t> </a:t>
            </a:r>
            <a:r>
              <a:rPr lang="en-US" sz="2000" b="1" dirty="0" smtClean="0">
                <a:solidFill>
                  <a:srgbClr val="FF0000"/>
                </a:solidFill>
              </a:rPr>
              <a:t>kinds</a:t>
            </a:r>
            <a:r>
              <a:rPr lang="en-US" sz="2000" dirty="0" smtClean="0">
                <a:solidFill>
                  <a:srgbClr val="FF0000"/>
                </a:solidFill>
              </a:rPr>
              <a:t> of </a:t>
            </a:r>
            <a:r>
              <a:rPr lang="en-US" sz="2000" b="1" dirty="0" smtClean="0">
                <a:solidFill>
                  <a:srgbClr val="FF0000"/>
                </a:solidFill>
              </a:rPr>
              <a:t>program</a:t>
            </a:r>
            <a:r>
              <a:rPr lang="en-US" sz="2000" dirty="0" smtClean="0">
                <a:solidFill>
                  <a:srgbClr val="FF0000"/>
                </a:solidFill>
              </a:rPr>
              <a:t> </a:t>
            </a:r>
            <a:r>
              <a:rPr lang="en-US" sz="2000" b="1" dirty="0" smtClean="0">
                <a:solidFill>
                  <a:srgbClr val="FF0000"/>
                </a:solidFill>
              </a:rPr>
              <a:t>error</a:t>
            </a:r>
            <a:r>
              <a:rPr lang="en-US" sz="2000" dirty="0" smtClean="0"/>
              <a:t>: </a:t>
            </a:r>
            <a:r>
              <a:rPr lang="en-US" sz="2000" b="1" dirty="0" smtClean="0">
                <a:solidFill>
                  <a:srgbClr val="FF0000"/>
                </a:solidFill>
              </a:rPr>
              <a:t>computation errors </a:t>
            </a:r>
            <a:r>
              <a:rPr lang="en-US" sz="2000" dirty="0" smtClean="0"/>
              <a:t>and </a:t>
            </a:r>
            <a:r>
              <a:rPr lang="en-US" sz="2000" b="1" dirty="0" smtClean="0">
                <a:solidFill>
                  <a:srgbClr val="FF0000"/>
                </a:solidFill>
              </a:rPr>
              <a:t>domain errors</a:t>
            </a:r>
          </a:p>
          <a:p>
            <a:pPr marL="274320" lvl="1" indent="-274320">
              <a:spcBef>
                <a:spcPts val="600"/>
              </a:spcBef>
              <a:buFont typeface="Arial" pitchFamily="34" charset="0"/>
              <a:buChar char="•"/>
            </a:pPr>
            <a:r>
              <a:rPr lang="en-US" sz="2000" u="sng" dirty="0" smtClean="0"/>
              <a:t>Domain</a:t>
            </a:r>
            <a:r>
              <a:rPr lang="en-US" sz="2000" dirty="0" smtClean="0"/>
              <a:t>: A set of inputs for which the program executes the same path.</a:t>
            </a:r>
          </a:p>
          <a:p>
            <a:pPr marL="274320" lvl="1" indent="-274320">
              <a:spcBef>
                <a:spcPts val="600"/>
              </a:spcBef>
              <a:buFont typeface="Arial" pitchFamily="34" charset="0"/>
              <a:buChar char="•"/>
            </a:pPr>
            <a:r>
              <a:rPr lang="en-US" sz="2000" u="sng" dirty="0" smtClean="0"/>
              <a:t>Domain error</a:t>
            </a:r>
            <a:r>
              <a:rPr lang="en-US" sz="2000" dirty="0" smtClean="0"/>
              <a:t>: </a:t>
            </a:r>
            <a:r>
              <a:rPr lang="en-US" sz="2000" dirty="0" smtClean="0">
                <a:solidFill>
                  <a:srgbClr val="0000FF"/>
                </a:solidFill>
              </a:rPr>
              <a:t>A domain error occurs when an input value causes the program to execute the </a:t>
            </a:r>
            <a:r>
              <a:rPr lang="en-US" sz="2000" b="1" i="1" dirty="0" smtClean="0">
                <a:solidFill>
                  <a:srgbClr val="0000FF"/>
                </a:solidFill>
              </a:rPr>
              <a:t>wrong</a:t>
            </a:r>
            <a:r>
              <a:rPr lang="en-US" sz="2000" dirty="0" smtClean="0">
                <a:solidFill>
                  <a:srgbClr val="0000FF"/>
                </a:solidFill>
              </a:rPr>
              <a:t> </a:t>
            </a:r>
            <a:r>
              <a:rPr lang="en-US" sz="2000" b="1" i="1" dirty="0" smtClean="0">
                <a:solidFill>
                  <a:srgbClr val="0000FF"/>
                </a:solidFill>
              </a:rPr>
              <a:t>path</a:t>
            </a:r>
            <a:r>
              <a:rPr lang="en-US" sz="2000" dirty="0" smtClean="0">
                <a:solidFill>
                  <a:srgbClr val="0000FF"/>
                </a:solidFill>
              </a:rPr>
              <a:t>. </a:t>
            </a:r>
          </a:p>
          <a:p>
            <a:pPr marL="274320" lvl="1" indent="-274320">
              <a:spcBef>
                <a:spcPts val="600"/>
              </a:spcBef>
              <a:buFont typeface="Arial" pitchFamily="34" charset="0"/>
              <a:buChar char="•"/>
            </a:pPr>
            <a:r>
              <a:rPr lang="en-US" sz="2000" dirty="0" smtClean="0"/>
              <a:t>A program is viewed as an input classifier. It classifies the input into a set of (sub)domains such that the program executes a different path for each domain.</a:t>
            </a:r>
          </a:p>
          <a:p>
            <a:pPr marL="274320" lvl="1" indent="-274320">
              <a:spcBef>
                <a:spcPts val="600"/>
              </a:spcBef>
              <a:buFont typeface="Arial" pitchFamily="34" charset="0"/>
              <a:buChar char="•"/>
            </a:pPr>
            <a:r>
              <a:rPr lang="en-US" sz="2000" dirty="0" smtClean="0"/>
              <a:t>Each domain is identified by a set of boundaries, and each boundary is expressed as a boundary condition.</a:t>
            </a:r>
          </a:p>
          <a:p>
            <a:pPr marL="274320" lvl="1" indent="-274320">
              <a:spcBef>
                <a:spcPts val="600"/>
              </a:spcBef>
              <a:buFont typeface="Arial" pitchFamily="34" charset="0"/>
              <a:buChar char="•"/>
            </a:pPr>
            <a:r>
              <a:rPr lang="en-US" sz="2000" dirty="0" smtClean="0">
                <a:solidFill>
                  <a:srgbClr val="FF0000"/>
                </a:solidFill>
              </a:rPr>
              <a:t>Three kinds of boundary errors –</a:t>
            </a:r>
          </a:p>
          <a:p>
            <a:pPr marL="731520" lvl="3" indent="-274320">
              <a:spcBef>
                <a:spcPts val="600"/>
              </a:spcBef>
            </a:pPr>
            <a:r>
              <a:rPr lang="en-US" sz="2000" dirty="0" smtClean="0">
                <a:solidFill>
                  <a:srgbClr val="FF0000"/>
                </a:solidFill>
                <a:sym typeface="Symbol"/>
              </a:rPr>
              <a:t> </a:t>
            </a:r>
            <a:r>
              <a:rPr lang="en-US" sz="2000" dirty="0" smtClean="0">
                <a:solidFill>
                  <a:srgbClr val="FF0000"/>
                </a:solidFill>
              </a:rPr>
              <a:t>Closure error, Shifted boundary, Tilted boundary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Summary</a:t>
            </a:r>
            <a:endParaRPr lang="en-US" dirty="0">
              <a:latin typeface="+mn-lt"/>
            </a:endParaRPr>
          </a:p>
        </p:txBody>
      </p:sp>
      <p:sp>
        <p:nvSpPr>
          <p:cNvPr id="4" name="Rectangle 3"/>
          <p:cNvSpPr/>
          <p:nvPr/>
        </p:nvSpPr>
        <p:spPr>
          <a:xfrm>
            <a:off x="169817" y="2136339"/>
            <a:ext cx="8778240" cy="3985706"/>
          </a:xfrm>
          <a:prstGeom prst="rect">
            <a:avLst/>
          </a:prstGeom>
        </p:spPr>
        <p:txBody>
          <a:bodyPr wrap="square">
            <a:spAutoFit/>
          </a:bodyPr>
          <a:lstStyle/>
          <a:p>
            <a:pPr marL="274320" lvl="1" indent="-274320">
              <a:spcBef>
                <a:spcPts val="600"/>
              </a:spcBef>
              <a:buFont typeface="Arial" pitchFamily="34" charset="0"/>
              <a:buChar char="•"/>
            </a:pPr>
            <a:r>
              <a:rPr lang="en-US" sz="2400" dirty="0" smtClean="0">
                <a:solidFill>
                  <a:srgbClr val="FF0000"/>
                </a:solidFill>
              </a:rPr>
              <a:t>ON and OFF points</a:t>
            </a:r>
          </a:p>
          <a:p>
            <a:pPr marL="731520" lvl="3" indent="-274320">
              <a:spcBef>
                <a:spcPts val="600"/>
              </a:spcBef>
              <a:buFont typeface="Arial" pitchFamily="34" charset="0"/>
              <a:buChar char="•"/>
            </a:pPr>
            <a:r>
              <a:rPr lang="en-US" sz="2200" u="sng" dirty="0" smtClean="0">
                <a:solidFill>
                  <a:srgbClr val="0000FF"/>
                </a:solidFill>
              </a:rPr>
              <a:t>Test selection criterion</a:t>
            </a:r>
            <a:r>
              <a:rPr lang="en-US" sz="2200" dirty="0" smtClean="0"/>
              <a:t>: For each domain and for each boundary, select three points A, C, and B in an </a:t>
            </a:r>
            <a:r>
              <a:rPr lang="en-US" sz="2200" b="1" dirty="0" smtClean="0">
                <a:solidFill>
                  <a:srgbClr val="FF0000"/>
                </a:solidFill>
              </a:rPr>
              <a:t>ON-OFF-ON sequence</a:t>
            </a:r>
            <a:r>
              <a:rPr lang="en-US" sz="2200" dirty="0" smtClean="0"/>
              <a:t>. </a:t>
            </a:r>
          </a:p>
          <a:p>
            <a:pPr marL="274320" indent="-274320">
              <a:spcBef>
                <a:spcPts val="600"/>
              </a:spcBef>
              <a:buFont typeface="Arial" pitchFamily="34" charset="0"/>
              <a:buChar char="•"/>
            </a:pPr>
            <a:r>
              <a:rPr lang="en-US" sz="2000" dirty="0" smtClean="0"/>
              <a:t>In domain testing, we partition a domain into sub-domains (equivalence classes) and then test using values from each sub-domain. </a:t>
            </a:r>
          </a:p>
          <a:p>
            <a:pPr marL="274320" indent="-274320">
              <a:spcBef>
                <a:spcPts val="600"/>
              </a:spcBef>
              <a:buFont typeface="Arial" pitchFamily="34" charset="0"/>
              <a:buChar char="•"/>
            </a:pPr>
            <a:r>
              <a:rPr lang="en-US" sz="2000" dirty="0" smtClean="0"/>
              <a:t>In domain testing, a programmer targets domain errors where test cases are designed with the objective of revealing the domain errors.  </a:t>
            </a:r>
          </a:p>
          <a:p>
            <a:pPr marL="274320" indent="-274320">
              <a:spcBef>
                <a:spcPts val="600"/>
              </a:spcBef>
              <a:buFont typeface="Arial" pitchFamily="34" charset="0"/>
              <a:buChar char="•"/>
            </a:pPr>
            <a:r>
              <a:rPr lang="en-US" sz="2000" dirty="0" smtClean="0"/>
              <a:t>Domain testing is probably the most widely described, and one of the most widely practiced software testing techniques.</a:t>
            </a:r>
          </a:p>
          <a:p>
            <a:pPr marL="274320" indent="-274320">
              <a:spcBef>
                <a:spcPts val="600"/>
              </a:spcBef>
              <a:buFont typeface="Arial" pitchFamily="34" charset="0"/>
              <a:buChar char="•"/>
            </a:pPr>
            <a:r>
              <a:rPr lang="en-US" sz="2000" dirty="0" smtClean="0"/>
              <a:t>The essence of domain testing is stratified sampling of a few tests from a huge pool of potential tests.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23351" y="1681918"/>
            <a:ext cx="7895007" cy="707886"/>
          </a:xfrm>
          <a:prstGeom prst="rect">
            <a:avLst/>
          </a:prstGeom>
          <a:noFill/>
        </p:spPr>
        <p:txBody>
          <a:bodyPr wrap="square" rtlCol="0">
            <a:spAutoFit/>
          </a:bodyPr>
          <a:lstStyle/>
          <a:p>
            <a:pPr marL="274320" lvl="0" indent="-274320">
              <a:spcBef>
                <a:spcPts val="600"/>
              </a:spcBef>
              <a:buFont typeface="Arial" pitchFamily="34" charset="0"/>
              <a:buChar char="•"/>
            </a:pPr>
            <a:r>
              <a:rPr lang="en-US" sz="2000" i="1" dirty="0" smtClean="0"/>
              <a:t>Software 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5B69590A-0F27-460B-8CF7-B418C91383C5}"/>
              </a:ext>
            </a:extLst>
          </p:cNvPr>
          <p:cNvSpPr txBox="1"/>
          <p:nvPr/>
        </p:nvSpPr>
        <p:spPr>
          <a:xfrm>
            <a:off x="623351" y="1681918"/>
            <a:ext cx="7895007" cy="1938992"/>
          </a:xfrm>
          <a:prstGeom prst="rect">
            <a:avLst/>
          </a:prstGeom>
          <a:noFill/>
        </p:spPr>
        <p:txBody>
          <a:bodyPr wrap="square" rtlCol="0">
            <a:spAutoFit/>
          </a:bodyPr>
          <a:lstStyle/>
          <a:p>
            <a:pPr marL="457200" lvl="0" indent="-457200">
              <a:buFont typeface="+mj-lt"/>
              <a:buAutoNum type="arabicPeriod"/>
            </a:pPr>
            <a:r>
              <a:rPr lang="en-US" sz="2000" i="1" dirty="0" smtClean="0"/>
              <a:t>Software Quality Engineering: Testing, Quality Assurance and Quantifiable Improvement</a:t>
            </a:r>
            <a:r>
              <a:rPr lang="en-US" sz="2000" dirty="0" smtClean="0"/>
              <a:t>, by Jeff </a:t>
            </a:r>
            <a:r>
              <a:rPr lang="en-US" sz="2000" dirty="0" err="1" smtClean="0"/>
              <a:t>Tian</a:t>
            </a:r>
            <a:endParaRPr lang="en-US" sz="2000" dirty="0" smtClean="0"/>
          </a:p>
          <a:p>
            <a:pPr marL="457200" lvl="0" indent="-457200">
              <a:buFont typeface="+mj-lt"/>
              <a:buAutoNum type="arabicPeriod"/>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a:p>
            <a:pPr marL="457200" lvl="0" indent="-457200">
              <a:buFont typeface="+mj-lt"/>
              <a:buAutoNum type="arabicPeriod"/>
            </a:pPr>
            <a:r>
              <a:rPr lang="en-US" sz="2000" i="1" dirty="0" smtClean="0"/>
              <a:t>The Art of Software Testing</a:t>
            </a:r>
            <a:r>
              <a:rPr lang="en-US" sz="2000" dirty="0" smtClean="0"/>
              <a:t>, by </a:t>
            </a:r>
            <a:r>
              <a:rPr lang="en-US" sz="2000" dirty="0" err="1" smtClean="0"/>
              <a:t>Glenford</a:t>
            </a:r>
            <a:r>
              <a:rPr lang="en-US" sz="2000" dirty="0" smtClean="0"/>
              <a:t> J. Myers, Corey Sandler and Tom </a:t>
            </a:r>
            <a:r>
              <a:rPr lang="en-US" sz="2000" dirty="0" err="1" smtClean="0"/>
              <a:t>Badgett</a:t>
            </a:r>
            <a:endParaRPr lang="en-US" sz="2000" dirty="0" smtClean="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mn-lt"/>
              </a:rPr>
              <a:t>Domain Testing</a:t>
            </a:r>
            <a:endParaRPr lang="en-US" dirty="0">
              <a:latin typeface="+mn-lt"/>
            </a:endParaRPr>
          </a:p>
        </p:txBody>
      </p:sp>
      <p:sp>
        <p:nvSpPr>
          <p:cNvPr id="7" name="Content Placeholder 2">
            <a:extLst>
              <a:ext uri="{FF2B5EF4-FFF2-40B4-BE49-F238E27FC236}">
                <a16:creationId xmlns="" xmlns:a16="http://schemas.microsoft.com/office/drawing/2014/main" id="{09488450-C2A2-4E1F-AF1A-D3B6108BDCB6}"/>
              </a:ext>
            </a:extLst>
          </p:cNvPr>
          <p:cNvSpPr txBox="1">
            <a:spLocks/>
          </p:cNvSpPr>
          <p:nvPr/>
        </p:nvSpPr>
        <p:spPr>
          <a:xfrm>
            <a:off x="421341" y="1954846"/>
            <a:ext cx="8327973" cy="397400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buSzPct val="100000"/>
              <a:buFont typeface="Arial" pitchFamily="34" charset="0"/>
              <a:buChar char="•"/>
            </a:pPr>
            <a:r>
              <a:rPr lang="en-US" sz="2000" dirty="0">
                <a:solidFill>
                  <a:schemeClr val="tx1"/>
                </a:solidFill>
                <a:cs typeface="Times New Roman" pitchFamily="18" charset="0"/>
              </a:rPr>
              <a:t>One of the most important areas where partition-based testing has made a strong impact is </a:t>
            </a:r>
            <a:r>
              <a:rPr lang="en-US" sz="2000" dirty="0">
                <a:solidFill>
                  <a:srgbClr val="FF0000"/>
                </a:solidFill>
                <a:cs typeface="Times New Roman" pitchFamily="18" charset="0"/>
              </a:rPr>
              <a:t>domain testing </a:t>
            </a:r>
            <a:r>
              <a:rPr lang="en-US" sz="2000" dirty="0">
                <a:solidFill>
                  <a:schemeClr val="tx1"/>
                </a:solidFill>
                <a:cs typeface="Times New Roman" pitchFamily="18" charset="0"/>
              </a:rPr>
              <a:t>or </a:t>
            </a:r>
            <a:r>
              <a:rPr lang="en-US" sz="2000" dirty="0">
                <a:solidFill>
                  <a:srgbClr val="FF0000"/>
                </a:solidFill>
                <a:cs typeface="Times New Roman" pitchFamily="18" charset="0"/>
              </a:rPr>
              <a:t>input domain testing</a:t>
            </a:r>
            <a:r>
              <a:rPr lang="en-US" sz="2000" dirty="0">
                <a:solidFill>
                  <a:schemeClr val="tx1"/>
                </a:solidFill>
                <a:cs typeface="Times New Roman" pitchFamily="18" charset="0"/>
              </a:rPr>
              <a:t>, where the overall input domain is partitioned into sub-domains, and the associated </a:t>
            </a:r>
            <a:r>
              <a:rPr lang="en-US" sz="2000" b="1" dirty="0">
                <a:solidFill>
                  <a:schemeClr val="tx1"/>
                </a:solidFill>
                <a:cs typeface="Times New Roman" pitchFamily="18" charset="0"/>
              </a:rPr>
              <a:t>boundaries</a:t>
            </a:r>
            <a:r>
              <a:rPr lang="en-US" sz="2000" dirty="0">
                <a:solidFill>
                  <a:schemeClr val="tx1"/>
                </a:solidFill>
                <a:cs typeface="Times New Roman" pitchFamily="18" charset="0"/>
              </a:rPr>
              <a:t> as well as the </a:t>
            </a:r>
            <a:r>
              <a:rPr lang="en-US" sz="2000" b="1" dirty="0">
                <a:solidFill>
                  <a:schemeClr val="tx1"/>
                </a:solidFill>
                <a:cs typeface="Times New Roman" pitchFamily="18" charset="0"/>
              </a:rPr>
              <a:t>sub-domains</a:t>
            </a:r>
            <a:r>
              <a:rPr lang="en-US" sz="2000" dirty="0">
                <a:solidFill>
                  <a:schemeClr val="tx1"/>
                </a:solidFill>
                <a:cs typeface="Times New Roman" pitchFamily="18" charset="0"/>
              </a:rPr>
              <a:t> are tested.</a:t>
            </a:r>
          </a:p>
          <a:p>
            <a:pPr>
              <a:buClrTx/>
              <a:buSzPct val="100000"/>
              <a:buFont typeface="Arial" pitchFamily="34" charset="0"/>
              <a:buChar char="•"/>
            </a:pPr>
            <a:r>
              <a:rPr lang="en-US" sz="2000" dirty="0">
                <a:solidFill>
                  <a:srgbClr val="FF0000"/>
                </a:solidFill>
                <a:cs typeface="Times New Roman" pitchFamily="18" charset="0"/>
              </a:rPr>
              <a:t>Many problems are commonly observed at the boundaries</a:t>
            </a:r>
            <a:r>
              <a:rPr lang="en-US" sz="2000" dirty="0">
                <a:solidFill>
                  <a:schemeClr val="tx1"/>
                </a:solidFill>
                <a:cs typeface="Times New Roman" pitchFamily="18" charset="0"/>
              </a:rPr>
              <a:t>, leading us to examine various boundary testing strategies.</a:t>
            </a:r>
          </a:p>
          <a:p>
            <a:pPr>
              <a:buClrTx/>
              <a:buSzPct val="100000"/>
              <a:buFont typeface="Arial" pitchFamily="34" charset="0"/>
              <a:buChar char="•"/>
            </a:pPr>
            <a:r>
              <a:rPr lang="en-US" sz="2000" dirty="0">
                <a:solidFill>
                  <a:schemeClr val="tx1"/>
                </a:solidFill>
                <a:cs typeface="Times New Roman" pitchFamily="18" charset="0"/>
              </a:rPr>
              <a:t>The basic idea of domain testing is to generate test cases by assigning specific values to input variables based on some analyses of the input domain. This analysis is called domain analysis/ input domain analysis.</a:t>
            </a:r>
          </a:p>
          <a:p>
            <a:pPr>
              <a:buClrTx/>
              <a:buSzPct val="100000"/>
              <a:buFont typeface="Arial" pitchFamily="34" charset="0"/>
              <a:buChar char="•"/>
            </a:pPr>
            <a:r>
              <a:rPr lang="en-US" sz="2000" dirty="0">
                <a:solidFill>
                  <a:schemeClr val="tx1"/>
                </a:solidFill>
                <a:cs typeface="Times New Roman" pitchFamily="18" charset="0"/>
              </a:rPr>
              <a:t>Basically black-box in nature, but could be white-box.</a:t>
            </a:r>
            <a:endParaRPr lang="en-US" sz="2200" dirty="0">
              <a:solidFill>
                <a:schemeClr val="tx1"/>
              </a:solidFill>
            </a:endParaRPr>
          </a:p>
        </p:txBody>
      </p:sp>
    </p:spTree>
    <p:extLst>
      <p:ext uri="{BB962C8B-B14F-4D97-AF65-F5344CB8AC3E}">
        <p14:creationId xmlns:p14="http://schemas.microsoft.com/office/powerpoint/2010/main" val="286423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mn-lt"/>
              </a:rPr>
              <a:t>Domain Testing</a:t>
            </a:r>
            <a:endParaRPr lang="en-US" dirty="0">
              <a:latin typeface="+mn-lt"/>
            </a:endParaRPr>
          </a:p>
        </p:txBody>
      </p:sp>
      <p:sp>
        <p:nvSpPr>
          <p:cNvPr id="4" name="Rectangle 3"/>
          <p:cNvSpPr/>
          <p:nvPr/>
        </p:nvSpPr>
        <p:spPr>
          <a:xfrm>
            <a:off x="290711" y="2039388"/>
            <a:ext cx="8422213" cy="4247317"/>
          </a:xfrm>
          <a:prstGeom prst="rect">
            <a:avLst/>
          </a:prstGeom>
        </p:spPr>
        <p:txBody>
          <a:bodyPr wrap="square">
            <a:spAutoFit/>
          </a:bodyPr>
          <a:lstStyle/>
          <a:p>
            <a:pPr marL="274320" indent="-274320">
              <a:spcBef>
                <a:spcPts val="600"/>
              </a:spcBef>
              <a:buFont typeface="Arial" pitchFamily="34" charset="0"/>
              <a:buChar char="•"/>
            </a:pPr>
            <a:r>
              <a:rPr lang="en-US" sz="2000" dirty="0" smtClean="0"/>
              <a:t>Domain Testing is basically a type of </a:t>
            </a:r>
            <a:r>
              <a:rPr lang="en-US" sz="2000" dirty="0" smtClean="0">
                <a:solidFill>
                  <a:srgbClr val="FF0000"/>
                </a:solidFill>
              </a:rPr>
              <a:t>Functional Testing</a:t>
            </a:r>
            <a:r>
              <a:rPr lang="en-US" sz="2000" dirty="0" smtClean="0"/>
              <a:t> which tests the application by giving inputs and evaluating its appropriate outputs. It is a software testing technique in which the output of a system has to be tested with a minimum number of inputs in such a case to ensure that the system does not accept invalid and out of range input values.</a:t>
            </a:r>
          </a:p>
          <a:p>
            <a:pPr marL="274320" indent="-274320">
              <a:spcBef>
                <a:spcPts val="600"/>
              </a:spcBef>
              <a:buFont typeface="Arial" pitchFamily="34" charset="0"/>
              <a:buChar char="•"/>
            </a:pPr>
            <a:r>
              <a:rPr lang="en-US" sz="2000" dirty="0" smtClean="0"/>
              <a:t>One of the most important </a:t>
            </a:r>
            <a:r>
              <a:rPr lang="en-US" sz="2000" dirty="0" smtClean="0">
                <a:solidFill>
                  <a:srgbClr val="0000FF"/>
                </a:solidFill>
              </a:rPr>
              <a:t>White Box Testing</a:t>
            </a:r>
            <a:r>
              <a:rPr lang="en-US" sz="2000" dirty="0" smtClean="0"/>
              <a:t> </a:t>
            </a:r>
            <a:r>
              <a:rPr lang="en-US" sz="2000" dirty="0" smtClean="0">
                <a:solidFill>
                  <a:srgbClr val="0000FF"/>
                </a:solidFill>
              </a:rPr>
              <a:t>method</a:t>
            </a:r>
            <a:r>
              <a:rPr lang="en-US" sz="2000" dirty="0" smtClean="0"/>
              <a:t> is a domain testing. The main goal of the Domain testing is to check whether the system accepts the input within the acceptable range and delivers the required output. Also, it verifies the system should not accept the inputs, conditions and indices outside the specified or valid range.  </a:t>
            </a:r>
          </a:p>
          <a:p>
            <a:pPr marL="274320" indent="-274320">
              <a:spcBef>
                <a:spcPts val="600"/>
              </a:spcBef>
              <a:buFont typeface="Arial" pitchFamily="34" charset="0"/>
              <a:buChar char="•"/>
            </a:pPr>
            <a:r>
              <a:rPr lang="en-US" sz="2000" dirty="0" smtClean="0"/>
              <a:t>If domain testing is </a:t>
            </a:r>
            <a:r>
              <a:rPr lang="en-US" sz="2000" dirty="0" smtClean="0">
                <a:solidFill>
                  <a:srgbClr val="FF0000"/>
                </a:solidFill>
              </a:rPr>
              <a:t>based on specifications</a:t>
            </a:r>
            <a:r>
              <a:rPr lang="en-US" sz="2000" dirty="0" smtClean="0"/>
              <a:t>, it is a </a:t>
            </a:r>
            <a:r>
              <a:rPr lang="en-US" sz="2000" dirty="0" smtClean="0">
                <a:solidFill>
                  <a:srgbClr val="FF0000"/>
                </a:solidFill>
              </a:rPr>
              <a:t>functional</a:t>
            </a:r>
            <a:r>
              <a:rPr lang="en-US" sz="2000" dirty="0" smtClean="0"/>
              <a:t> test technique. If domain testing is </a:t>
            </a:r>
            <a:r>
              <a:rPr lang="en-US" sz="2000" dirty="0" smtClean="0">
                <a:solidFill>
                  <a:srgbClr val="0000FF"/>
                </a:solidFill>
              </a:rPr>
              <a:t>based on implementation details</a:t>
            </a:r>
            <a:r>
              <a:rPr lang="en-US" sz="2000" dirty="0" smtClean="0"/>
              <a:t>, it is a </a:t>
            </a:r>
            <a:r>
              <a:rPr lang="en-US" sz="2000" dirty="0" smtClean="0">
                <a:solidFill>
                  <a:srgbClr val="0000FF"/>
                </a:solidFill>
              </a:rPr>
              <a:t>structural</a:t>
            </a:r>
            <a:r>
              <a:rPr lang="en-US" sz="2000" dirty="0" smtClean="0"/>
              <a:t> test technique.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Domain Testing: General Idea</a:t>
            </a:r>
            <a:endParaRPr lang="en-US" sz="3600" dirty="0">
              <a:latin typeface="+mn-lt"/>
            </a:endParaRPr>
          </a:p>
        </p:txBody>
      </p:sp>
      <p:sp>
        <p:nvSpPr>
          <p:cNvPr id="4" name="Rectangle 3"/>
          <p:cNvSpPr/>
          <p:nvPr/>
        </p:nvSpPr>
        <p:spPr>
          <a:xfrm>
            <a:off x="195943" y="2271846"/>
            <a:ext cx="8739051" cy="3785652"/>
          </a:xfrm>
          <a:prstGeom prst="rect">
            <a:avLst/>
          </a:prstGeom>
        </p:spPr>
        <p:txBody>
          <a:bodyPr wrap="square">
            <a:spAutoFit/>
          </a:bodyPr>
          <a:lstStyle/>
          <a:p>
            <a:pPr marL="457200" indent="-457200">
              <a:buFont typeface="Calibri" pitchFamily="34" charset="0"/>
              <a:buAutoNum type="arabicParenR"/>
            </a:pPr>
            <a:r>
              <a:rPr lang="en-US" sz="2000" dirty="0" smtClean="0">
                <a:cs typeface="Times New Roman" pitchFamily="18" charset="0"/>
              </a:rPr>
              <a:t>Identifying the input variable, input space and define the input domain based on specifications (black-box) or implementation details (white-box) for the program unit under testing.</a:t>
            </a:r>
          </a:p>
          <a:p>
            <a:pPr marL="457200" indent="-457200">
              <a:buFont typeface="Calibri" pitchFamily="34" charset="0"/>
              <a:buAutoNum type="arabicParenR"/>
            </a:pPr>
            <a:r>
              <a:rPr lang="en-US" sz="2000" b="1" dirty="0" smtClean="0">
                <a:cs typeface="Times New Roman" pitchFamily="18" charset="0"/>
              </a:rPr>
              <a:t>Dividing</a:t>
            </a:r>
            <a:r>
              <a:rPr lang="en-US" sz="2000" dirty="0" smtClean="0">
                <a:cs typeface="Times New Roman" pitchFamily="18" charset="0"/>
              </a:rPr>
              <a:t> or classifying the </a:t>
            </a:r>
            <a:r>
              <a:rPr lang="en-US" sz="2000" b="1" dirty="0" smtClean="0">
                <a:cs typeface="Times New Roman" pitchFamily="18" charset="0"/>
              </a:rPr>
              <a:t>input</a:t>
            </a:r>
            <a:r>
              <a:rPr lang="en-US" sz="2000" dirty="0" smtClean="0">
                <a:cs typeface="Times New Roman" pitchFamily="18" charset="0"/>
              </a:rPr>
              <a:t> </a:t>
            </a:r>
            <a:r>
              <a:rPr lang="en-US" sz="2000" b="1" dirty="0" smtClean="0">
                <a:cs typeface="Times New Roman" pitchFamily="18" charset="0"/>
              </a:rPr>
              <a:t>domain</a:t>
            </a:r>
            <a:r>
              <a:rPr lang="en-US" sz="2000" dirty="0" smtClean="0">
                <a:cs typeface="Times New Roman" pitchFamily="18" charset="0"/>
              </a:rPr>
              <a:t> into </a:t>
            </a:r>
            <a:r>
              <a:rPr lang="en-US" sz="2000" b="1" dirty="0" smtClean="0">
                <a:cs typeface="Times New Roman" pitchFamily="18" charset="0"/>
              </a:rPr>
              <a:t>sub-domains</a:t>
            </a:r>
            <a:r>
              <a:rPr lang="en-US" sz="2000" dirty="0" smtClean="0">
                <a:cs typeface="Times New Roman" pitchFamily="18" charset="0"/>
              </a:rPr>
              <a:t> to form a partition.</a:t>
            </a:r>
          </a:p>
          <a:p>
            <a:pPr marL="457200" indent="-457200">
              <a:buFont typeface="Calibri" pitchFamily="34" charset="0"/>
              <a:buAutoNum type="arabicParenR"/>
            </a:pPr>
            <a:r>
              <a:rPr lang="en-US" sz="2000" dirty="0" smtClean="0">
                <a:cs typeface="Times New Roman" pitchFamily="18" charset="0"/>
              </a:rPr>
              <a:t>Performing domain analysis for each sub-domain to examine its limits in each dimension and its boundary properties, such as the specific boundary definitions and the related closure properties.</a:t>
            </a:r>
          </a:p>
          <a:p>
            <a:pPr marL="457200" indent="-457200">
              <a:buFont typeface="Calibri" pitchFamily="34" charset="0"/>
              <a:buAutoNum type="arabicParenR"/>
            </a:pPr>
            <a:r>
              <a:rPr lang="en-US" sz="2000" dirty="0" smtClean="0">
                <a:cs typeface="Times New Roman" pitchFamily="18" charset="0"/>
              </a:rPr>
              <a:t>Selecting test points to cover these partitioned sub-domains based on domain analysis results.</a:t>
            </a:r>
          </a:p>
          <a:p>
            <a:pPr marL="457200" indent="-457200">
              <a:buFont typeface="Calibri" pitchFamily="34" charset="0"/>
              <a:buAutoNum type="arabicParenR"/>
            </a:pPr>
            <a:r>
              <a:rPr lang="en-US" sz="2000" dirty="0" smtClean="0">
                <a:cs typeface="Times New Roman" pitchFamily="18" charset="0"/>
              </a:rPr>
              <a:t>Testing with the above selected test points as input, checking the results(output values), dealing with observed problems, and carrying out analysis &amp; follow-up activities.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Domain Error</a:t>
            </a:r>
            <a:endParaRPr lang="en-US" dirty="0">
              <a:latin typeface="+mn-lt"/>
            </a:endParaRPr>
          </a:p>
        </p:txBody>
      </p:sp>
      <p:sp>
        <p:nvSpPr>
          <p:cNvPr id="4" name="Rectangle 3"/>
          <p:cNvSpPr/>
          <p:nvPr/>
        </p:nvSpPr>
        <p:spPr>
          <a:xfrm>
            <a:off x="274316" y="2008452"/>
            <a:ext cx="8516983" cy="4154984"/>
          </a:xfrm>
          <a:prstGeom prst="rect">
            <a:avLst/>
          </a:prstGeom>
        </p:spPr>
        <p:txBody>
          <a:bodyPr wrap="square">
            <a:spAutoFit/>
          </a:bodyPr>
          <a:lstStyle/>
          <a:p>
            <a:pPr marL="274320" indent="-274320">
              <a:spcBef>
                <a:spcPts val="600"/>
              </a:spcBef>
              <a:buFont typeface="Arial" pitchFamily="34" charset="0"/>
              <a:buChar char="•"/>
              <a:defRPr/>
            </a:pPr>
            <a:r>
              <a:rPr lang="en-US" sz="2400" dirty="0" smtClean="0">
                <a:solidFill>
                  <a:srgbClr val="FF0000"/>
                </a:solidFill>
              </a:rPr>
              <a:t>Two fundamental elements of a computer program are:</a:t>
            </a:r>
          </a:p>
          <a:p>
            <a:pPr marL="731520" lvl="2" indent="-274320">
              <a:spcBef>
                <a:spcPts val="600"/>
              </a:spcBef>
              <a:buFont typeface="Wingdings" panose="05000000000000000000" pitchFamily="2" charset="2"/>
              <a:buChar char="§"/>
              <a:defRPr/>
            </a:pPr>
            <a:r>
              <a:rPr lang="en-US" sz="2000" dirty="0" smtClean="0">
                <a:solidFill>
                  <a:srgbClr val="FF0000"/>
                </a:solidFill>
              </a:rPr>
              <a:t>Input domain</a:t>
            </a:r>
            <a:r>
              <a:rPr lang="en-US" sz="2000" dirty="0" smtClean="0">
                <a:solidFill>
                  <a:srgbClr val="0000FF"/>
                </a:solidFill>
              </a:rPr>
              <a:t>: The set of all input data to the program</a:t>
            </a:r>
          </a:p>
          <a:p>
            <a:pPr marL="731520" lvl="2" indent="-274320">
              <a:spcBef>
                <a:spcPts val="600"/>
              </a:spcBef>
              <a:buFont typeface="Wingdings" panose="05000000000000000000" pitchFamily="2" charset="2"/>
              <a:buChar char="§"/>
              <a:defRPr/>
            </a:pPr>
            <a:r>
              <a:rPr lang="en-US" sz="2000" dirty="0" smtClean="0">
                <a:solidFill>
                  <a:srgbClr val="FF0000"/>
                </a:solidFill>
              </a:rPr>
              <a:t>Program path</a:t>
            </a:r>
            <a:r>
              <a:rPr lang="en-US" sz="2000" dirty="0" smtClean="0">
                <a:solidFill>
                  <a:srgbClr val="0000FF"/>
                </a:solidFill>
              </a:rPr>
              <a:t>: A sequence of instructions from entry to exit</a:t>
            </a:r>
          </a:p>
          <a:p>
            <a:pPr marL="274320" indent="-274320">
              <a:spcBef>
                <a:spcPts val="600"/>
              </a:spcBef>
              <a:buFont typeface="Arial" pitchFamily="34" charset="0"/>
              <a:buChar char="•"/>
              <a:defRPr/>
            </a:pPr>
            <a:r>
              <a:rPr lang="en-US" sz="2000" dirty="0" smtClean="0">
                <a:solidFill>
                  <a:srgbClr val="0000FF"/>
                </a:solidFill>
              </a:rPr>
              <a:t>A program path corresponds to some flow of control in the program.</a:t>
            </a:r>
          </a:p>
          <a:p>
            <a:pPr marL="731520" lvl="2" indent="-274320">
              <a:spcBef>
                <a:spcPts val="600"/>
              </a:spcBef>
              <a:defRPr/>
            </a:pPr>
            <a:r>
              <a:rPr lang="en-US" sz="2000" b="1" dirty="0" smtClean="0">
                <a:solidFill>
                  <a:srgbClr val="0000FF"/>
                </a:solidFill>
                <a:sym typeface="Symbol"/>
              </a:rPr>
              <a:t></a:t>
            </a:r>
            <a:r>
              <a:rPr lang="en-US" sz="2000" dirty="0" smtClean="0">
                <a:solidFill>
                  <a:srgbClr val="0000FF"/>
                </a:solidFill>
                <a:sym typeface="Symbol"/>
              </a:rPr>
              <a:t> </a:t>
            </a:r>
            <a:r>
              <a:rPr lang="en-US" sz="2000" dirty="0" smtClean="0">
                <a:solidFill>
                  <a:srgbClr val="0000FF"/>
                </a:solidFill>
              </a:rPr>
              <a:t>Feasible</a:t>
            </a:r>
            <a:r>
              <a:rPr lang="en-US" sz="2000" dirty="0" smtClean="0">
                <a:solidFill>
                  <a:srgbClr val="C00000"/>
                </a:solidFill>
              </a:rPr>
              <a:t> </a:t>
            </a:r>
            <a:r>
              <a:rPr lang="en-US" sz="2000" dirty="0" smtClean="0">
                <a:solidFill>
                  <a:srgbClr val="0000FF"/>
                </a:solidFill>
              </a:rPr>
              <a:t>path:</a:t>
            </a:r>
            <a:r>
              <a:rPr lang="en-US" sz="2000" dirty="0" smtClean="0">
                <a:solidFill>
                  <a:srgbClr val="C00000"/>
                </a:solidFill>
              </a:rPr>
              <a:t> </a:t>
            </a:r>
            <a:r>
              <a:rPr lang="en-US" sz="2000" dirty="0" smtClean="0"/>
              <a:t>A path is said to be feasible if there exists an input data which causes the program to execute the path</a:t>
            </a:r>
          </a:p>
          <a:p>
            <a:pPr marL="731520" lvl="2" indent="-274320">
              <a:spcBef>
                <a:spcPts val="600"/>
              </a:spcBef>
              <a:defRPr/>
            </a:pPr>
            <a:r>
              <a:rPr lang="en-US" sz="2000" b="1" dirty="0" smtClean="0">
                <a:solidFill>
                  <a:srgbClr val="0000FF"/>
                </a:solidFill>
                <a:sym typeface="Symbol"/>
              </a:rPr>
              <a:t> </a:t>
            </a:r>
            <a:r>
              <a:rPr lang="en-US" sz="2000" dirty="0" smtClean="0">
                <a:solidFill>
                  <a:srgbClr val="0000FF"/>
                </a:solidFill>
              </a:rPr>
              <a:t>Infeasible</a:t>
            </a:r>
            <a:r>
              <a:rPr lang="en-US" sz="2000" dirty="0" smtClean="0"/>
              <a:t> </a:t>
            </a:r>
            <a:r>
              <a:rPr lang="en-US" sz="2000" dirty="0" smtClean="0">
                <a:solidFill>
                  <a:srgbClr val="0000FF"/>
                </a:solidFill>
              </a:rPr>
              <a:t>path</a:t>
            </a:r>
            <a:r>
              <a:rPr lang="en-US" sz="2000" dirty="0" smtClean="0"/>
              <a:t>: No input data exists to cause the path to execute</a:t>
            </a:r>
          </a:p>
          <a:p>
            <a:pPr marL="274320" indent="-274320">
              <a:spcBef>
                <a:spcPts val="600"/>
              </a:spcBef>
              <a:buFont typeface="Arial" pitchFamily="34" charset="0"/>
              <a:buChar char="•"/>
              <a:defRPr/>
            </a:pPr>
            <a:r>
              <a:rPr lang="en-US" sz="2000" b="1" dirty="0" err="1" smtClean="0"/>
              <a:t>Howden</a:t>
            </a:r>
            <a:r>
              <a:rPr lang="en-US" sz="2000" dirty="0" smtClean="0"/>
              <a:t> identified two broad classes of errors by combining input domain and program paths.</a:t>
            </a:r>
          </a:p>
          <a:p>
            <a:pPr lvl="3" indent="-457200">
              <a:spcBef>
                <a:spcPts val="600"/>
              </a:spcBef>
              <a:buFont typeface="+mj-lt"/>
              <a:buAutoNum type="arabicParenR"/>
              <a:defRPr/>
            </a:pPr>
            <a:r>
              <a:rPr lang="en-US" sz="2000" dirty="0" smtClean="0">
                <a:solidFill>
                  <a:srgbClr val="0000FF"/>
                </a:solidFill>
              </a:rPr>
              <a:t>Computation error</a:t>
            </a:r>
          </a:p>
          <a:p>
            <a:pPr lvl="3" indent="-457200">
              <a:spcBef>
                <a:spcPts val="600"/>
              </a:spcBef>
              <a:buFont typeface="+mj-lt"/>
              <a:buAutoNum type="arabicParenR"/>
              <a:defRPr/>
            </a:pPr>
            <a:r>
              <a:rPr lang="en-US" sz="2000" dirty="0" smtClean="0">
                <a:solidFill>
                  <a:srgbClr val="0000FF"/>
                </a:solidFill>
              </a:rPr>
              <a:t>Domain error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Computation error </a:t>
            </a:r>
            <a:endParaRPr lang="en-US" dirty="0">
              <a:latin typeface="+mn-lt"/>
            </a:endParaRPr>
          </a:p>
        </p:txBody>
      </p:sp>
      <p:sp>
        <p:nvSpPr>
          <p:cNvPr id="4" name="Rectangle 3"/>
          <p:cNvSpPr/>
          <p:nvPr/>
        </p:nvSpPr>
        <p:spPr>
          <a:xfrm>
            <a:off x="264585" y="2095783"/>
            <a:ext cx="8552842" cy="3924151"/>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cs typeface="Times New Roman" pitchFamily="18" charset="0"/>
              </a:rPr>
              <a:t>Computation error</a:t>
            </a:r>
          </a:p>
          <a:p>
            <a:pPr marL="731520" lvl="2" indent="-274320">
              <a:spcBef>
                <a:spcPts val="600"/>
              </a:spcBef>
            </a:pPr>
            <a:r>
              <a:rPr lang="en-US" sz="2000" b="1" dirty="0" smtClean="0">
                <a:cs typeface="Times New Roman" pitchFamily="18" charset="0"/>
                <a:sym typeface="Symbol"/>
              </a:rPr>
              <a:t> </a:t>
            </a:r>
            <a:r>
              <a:rPr lang="en-US" sz="2000" dirty="0" smtClean="0">
                <a:solidFill>
                  <a:srgbClr val="0000FF"/>
                </a:solidFill>
                <a:cs typeface="Times New Roman" pitchFamily="18" charset="0"/>
              </a:rPr>
              <a:t>A computation error occurs when a specific input data causes the correct (desired) path to execute, but the output value is wrong. </a:t>
            </a:r>
          </a:p>
          <a:p>
            <a:pPr marL="731520" lvl="2" indent="-274320">
              <a:spcBef>
                <a:spcPts val="600"/>
              </a:spcBef>
            </a:pPr>
            <a:r>
              <a:rPr lang="en-US" sz="2000" dirty="0" smtClean="0">
                <a:cs typeface="Times New Roman" pitchFamily="18" charset="0"/>
              </a:rPr>
              <a:t>	</a:t>
            </a:r>
            <a:r>
              <a:rPr lang="en-US" sz="2000" dirty="0" smtClean="0">
                <a:solidFill>
                  <a:srgbClr val="FF0000"/>
                </a:solidFill>
                <a:cs typeface="Times New Roman" pitchFamily="18" charset="0"/>
              </a:rPr>
              <a:t>This can happen due to a </a:t>
            </a:r>
            <a:r>
              <a:rPr lang="en-US" sz="2000" i="1" dirty="0" smtClean="0">
                <a:solidFill>
                  <a:srgbClr val="FF0000"/>
                </a:solidFill>
                <a:cs typeface="Times New Roman" pitchFamily="18" charset="0"/>
              </a:rPr>
              <a:t>wrong function being executed </a:t>
            </a:r>
            <a:r>
              <a:rPr lang="en-US" sz="2000" dirty="0" smtClean="0">
                <a:solidFill>
                  <a:srgbClr val="FF0000"/>
                </a:solidFill>
                <a:cs typeface="Times New Roman" pitchFamily="18" charset="0"/>
              </a:rPr>
              <a:t>in an </a:t>
            </a:r>
            <a:r>
              <a:rPr lang="en-US" sz="2000" i="1" dirty="0" smtClean="0">
                <a:solidFill>
                  <a:srgbClr val="FF0000"/>
                </a:solidFill>
                <a:cs typeface="Times New Roman" pitchFamily="18" charset="0"/>
              </a:rPr>
              <a:t>assignment statement.</a:t>
            </a:r>
          </a:p>
          <a:p>
            <a:pPr marL="731520" lvl="2" indent="-274320">
              <a:spcBef>
                <a:spcPts val="600"/>
              </a:spcBef>
            </a:pPr>
            <a:r>
              <a:rPr lang="en-US" sz="2000" b="1" dirty="0" smtClean="0">
                <a:cs typeface="Times New Roman" pitchFamily="18" charset="0"/>
                <a:sym typeface="Symbol"/>
              </a:rPr>
              <a:t> </a:t>
            </a:r>
            <a:r>
              <a:rPr lang="en-US" sz="2000" u="sng" dirty="0" smtClean="0">
                <a:cs typeface="Times New Roman" pitchFamily="18" charset="0"/>
              </a:rPr>
              <a:t>For example</a:t>
            </a:r>
            <a:r>
              <a:rPr lang="en-US" sz="2000" dirty="0" smtClean="0">
                <a:cs typeface="Times New Roman" pitchFamily="18" charset="0"/>
              </a:rPr>
              <a:t> , Consider a desired path containing the statement </a:t>
            </a:r>
          </a:p>
          <a:p>
            <a:pPr marL="731520" lvl="2" indent="-274320">
              <a:spcBef>
                <a:spcPts val="600"/>
              </a:spcBef>
            </a:pPr>
            <a:r>
              <a:rPr lang="en-US" sz="2000" b="1" dirty="0" smtClean="0">
                <a:cs typeface="Times New Roman" pitchFamily="18" charset="0"/>
                <a:sym typeface="Symbol"/>
              </a:rPr>
              <a:t>	</a:t>
            </a:r>
            <a:r>
              <a:rPr lang="en-US" sz="2000" dirty="0" smtClean="0">
                <a:solidFill>
                  <a:srgbClr val="0000FF"/>
                </a:solidFill>
                <a:cs typeface="Times New Roman" pitchFamily="18" charset="0"/>
              </a:rPr>
              <a:t>result = f(a, b); </a:t>
            </a:r>
            <a:r>
              <a:rPr lang="en-US" sz="2000" dirty="0" smtClean="0">
                <a:cs typeface="Times New Roman" pitchFamily="18" charset="0"/>
              </a:rPr>
              <a:t>where a and b are input values. A computation error may occur if the statement is replaced by a faulty one, such as </a:t>
            </a:r>
          </a:p>
          <a:p>
            <a:pPr marL="731520" lvl="2" indent="-274320">
              <a:spcBef>
                <a:spcPts val="600"/>
              </a:spcBef>
            </a:pPr>
            <a:r>
              <a:rPr lang="en-US" sz="2000" dirty="0" smtClean="0">
                <a:cs typeface="Times New Roman" pitchFamily="18" charset="0"/>
              </a:rPr>
              <a:t>	</a:t>
            </a:r>
            <a:r>
              <a:rPr lang="en-US" sz="2000" dirty="0" smtClean="0">
                <a:solidFill>
                  <a:srgbClr val="0000FF"/>
                </a:solidFill>
                <a:cs typeface="Times New Roman" pitchFamily="18" charset="0"/>
              </a:rPr>
              <a:t>result = f(b, a)</a:t>
            </a:r>
            <a:r>
              <a:rPr lang="en-US" sz="2000" dirty="0" smtClean="0">
                <a:cs typeface="Times New Roman" pitchFamily="18" charset="0"/>
              </a:rPr>
              <a:t>.</a:t>
            </a:r>
            <a:r>
              <a:rPr lang="en-US" sz="2000" dirty="0" smtClean="0">
                <a:solidFill>
                  <a:srgbClr val="0000FF"/>
                </a:solidFill>
                <a:cs typeface="Times New Roman" pitchFamily="18" charset="0"/>
              </a:rPr>
              <a:t> </a:t>
            </a:r>
            <a:r>
              <a:rPr lang="en-US" sz="2000" dirty="0" smtClean="0">
                <a:cs typeface="Times New Roman" pitchFamily="18" charset="0"/>
              </a:rPr>
              <a:t>So, the result of executing the path can be erroneous because of a fault in the assignment statement, and this can happen in spite of executing a correct path.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Domain Error</a:t>
            </a:r>
            <a:endParaRPr lang="en-US" dirty="0">
              <a:latin typeface="+mn-lt"/>
            </a:endParaRPr>
          </a:p>
        </p:txBody>
      </p:sp>
      <p:sp>
        <p:nvSpPr>
          <p:cNvPr id="4" name="Rectangle 3"/>
          <p:cNvSpPr/>
          <p:nvPr/>
        </p:nvSpPr>
        <p:spPr>
          <a:xfrm>
            <a:off x="195943" y="2005934"/>
            <a:ext cx="8739051" cy="5139869"/>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cs typeface="Times New Roman" pitchFamily="18" charset="0"/>
              </a:rPr>
              <a:t>Domain error</a:t>
            </a:r>
          </a:p>
          <a:p>
            <a:pPr marL="731520" lvl="2" indent="-274320">
              <a:spcBef>
                <a:spcPts val="600"/>
              </a:spcBef>
            </a:pPr>
            <a:r>
              <a:rPr lang="en-US" sz="2200" b="1" dirty="0" smtClean="0">
                <a:solidFill>
                  <a:srgbClr val="0000FF"/>
                </a:solidFill>
                <a:cs typeface="Times New Roman" pitchFamily="18" charset="0"/>
                <a:sym typeface="Symbol"/>
              </a:rPr>
              <a:t></a:t>
            </a:r>
            <a:r>
              <a:rPr lang="en-US" sz="2200" dirty="0" smtClean="0">
                <a:solidFill>
                  <a:srgbClr val="0000FF"/>
                </a:solidFill>
                <a:cs typeface="Times New Roman" pitchFamily="18" charset="0"/>
                <a:sym typeface="Symbol"/>
              </a:rPr>
              <a:t> </a:t>
            </a:r>
            <a:r>
              <a:rPr lang="en-US" sz="2200" dirty="0" smtClean="0">
                <a:solidFill>
                  <a:srgbClr val="0000FF"/>
                </a:solidFill>
                <a:cs typeface="Times New Roman" pitchFamily="18" charset="0"/>
              </a:rPr>
              <a:t>A domain error occurs when a specific input data causes the program to execute a wrong (i.e. undesired) path in the program.</a:t>
            </a:r>
          </a:p>
          <a:p>
            <a:pPr marL="731520" lvl="2" indent="-274320">
              <a:spcBef>
                <a:spcPts val="600"/>
              </a:spcBef>
            </a:pPr>
            <a:r>
              <a:rPr lang="en-US" sz="2200" b="1" dirty="0" smtClean="0">
                <a:cs typeface="Times New Roman" pitchFamily="18" charset="0"/>
                <a:sym typeface="Symbol"/>
              </a:rPr>
              <a:t> </a:t>
            </a:r>
            <a:r>
              <a:rPr lang="en-US" sz="2200" dirty="0" smtClean="0">
                <a:cs typeface="Times New Roman" pitchFamily="18" charset="0"/>
              </a:rPr>
              <a:t>An incorrect path can be selected by a program if there is a </a:t>
            </a:r>
            <a:r>
              <a:rPr lang="en-US" sz="2200" dirty="0" smtClean="0">
                <a:solidFill>
                  <a:srgbClr val="0000FF"/>
                </a:solidFill>
                <a:cs typeface="Times New Roman" pitchFamily="18" charset="0"/>
              </a:rPr>
              <a:t>fault</a:t>
            </a:r>
            <a:r>
              <a:rPr lang="en-US" sz="2200" dirty="0" smtClean="0">
                <a:cs typeface="Times New Roman" pitchFamily="18" charset="0"/>
              </a:rPr>
              <a:t> in one or more of the </a:t>
            </a:r>
            <a:r>
              <a:rPr lang="en-US" sz="2200" i="1" dirty="0" smtClean="0">
                <a:solidFill>
                  <a:srgbClr val="0000FF"/>
                </a:solidFill>
                <a:cs typeface="Times New Roman" pitchFamily="18" charset="0"/>
              </a:rPr>
              <a:t>conditional</a:t>
            </a:r>
            <a:r>
              <a:rPr lang="en-US" sz="2200" i="1" dirty="0" smtClean="0">
                <a:cs typeface="Times New Roman" pitchFamily="18" charset="0"/>
              </a:rPr>
              <a:t> </a:t>
            </a:r>
            <a:r>
              <a:rPr lang="en-US" sz="2200" i="1" dirty="0" smtClean="0">
                <a:solidFill>
                  <a:srgbClr val="0000FF"/>
                </a:solidFill>
                <a:cs typeface="Times New Roman" pitchFamily="18" charset="0"/>
              </a:rPr>
              <a:t>statements</a:t>
            </a:r>
            <a:r>
              <a:rPr lang="en-US" sz="2200" dirty="0" smtClean="0">
                <a:cs typeface="Times New Roman" pitchFamily="18" charset="0"/>
              </a:rPr>
              <a:t> in the program.</a:t>
            </a:r>
          </a:p>
          <a:p>
            <a:pPr marL="731520" lvl="2" indent="-274320">
              <a:spcBef>
                <a:spcPts val="600"/>
              </a:spcBef>
            </a:pPr>
            <a:r>
              <a:rPr lang="en-US" sz="2200" b="1" dirty="0" smtClean="0">
                <a:solidFill>
                  <a:srgbClr val="0000FF"/>
                </a:solidFill>
                <a:cs typeface="Times New Roman" pitchFamily="18" charset="0"/>
                <a:sym typeface="Symbol"/>
              </a:rPr>
              <a:t> </a:t>
            </a:r>
            <a:r>
              <a:rPr lang="en-US" sz="2200" u="sng" dirty="0" smtClean="0">
                <a:cs typeface="Times New Roman" pitchFamily="18" charset="0"/>
              </a:rPr>
              <a:t>Example</a:t>
            </a:r>
            <a:r>
              <a:rPr lang="en-US" sz="2200" dirty="0" smtClean="0">
                <a:cs typeface="Times New Roman" pitchFamily="18" charset="0"/>
              </a:rPr>
              <a:t>: Let us consider a conditional statement of the form </a:t>
            </a:r>
          </a:p>
          <a:p>
            <a:pPr marL="731520" lvl="2" indent="-274320">
              <a:spcBef>
                <a:spcPts val="600"/>
              </a:spcBef>
            </a:pPr>
            <a:r>
              <a:rPr lang="en-US" sz="2200" dirty="0" smtClean="0">
                <a:cs typeface="Times New Roman" pitchFamily="18" charset="0"/>
              </a:rPr>
              <a:t>	</a:t>
            </a:r>
            <a:r>
              <a:rPr lang="en-US" sz="2200" i="1" dirty="0" smtClean="0">
                <a:solidFill>
                  <a:srgbClr val="0000FF"/>
                </a:solidFill>
                <a:cs typeface="Times New Roman" pitchFamily="18" charset="0"/>
              </a:rPr>
              <a:t>if (</a:t>
            </a:r>
            <a:r>
              <a:rPr lang="en-US" sz="2200" b="1" i="1" dirty="0" smtClean="0">
                <a:solidFill>
                  <a:srgbClr val="FF0000"/>
                </a:solidFill>
                <a:cs typeface="Times New Roman" pitchFamily="18" charset="0"/>
              </a:rPr>
              <a:t>p</a:t>
            </a:r>
            <a:r>
              <a:rPr lang="en-US" sz="2200" i="1" dirty="0" smtClean="0">
                <a:solidFill>
                  <a:srgbClr val="0000FF"/>
                </a:solidFill>
                <a:cs typeface="Times New Roman" pitchFamily="18" charset="0"/>
              </a:rPr>
              <a:t>) then f1()</a:t>
            </a:r>
          </a:p>
          <a:p>
            <a:pPr marL="731520" lvl="2" indent="-274320">
              <a:spcBef>
                <a:spcPts val="600"/>
              </a:spcBef>
            </a:pPr>
            <a:r>
              <a:rPr lang="en-US" sz="2200" i="1" dirty="0" smtClean="0">
                <a:solidFill>
                  <a:srgbClr val="0000FF"/>
                </a:solidFill>
                <a:cs typeface="Times New Roman" pitchFamily="18" charset="0"/>
              </a:rPr>
              <a:t>		else f2()</a:t>
            </a:r>
          </a:p>
          <a:p>
            <a:pPr marL="731520" lvl="2" indent="-274320">
              <a:spcBef>
                <a:spcPts val="600"/>
              </a:spcBef>
            </a:pPr>
            <a:r>
              <a:rPr lang="en-US" sz="2200" dirty="0" smtClean="0">
                <a:cs typeface="Times New Roman" pitchFamily="18" charset="0"/>
              </a:rPr>
              <a:t>	If there is a fault in the formulation of the predicate </a:t>
            </a:r>
            <a:r>
              <a:rPr lang="en-US" sz="2200" i="1" dirty="0" smtClean="0">
                <a:cs typeface="Times New Roman" pitchFamily="18" charset="0"/>
              </a:rPr>
              <a:t>p </a:t>
            </a:r>
            <a:r>
              <a:rPr lang="en-US" sz="2200" dirty="0" smtClean="0">
                <a:cs typeface="Times New Roman" pitchFamily="18" charset="0"/>
              </a:rPr>
              <a:t>, then the wrong function call is invoked, thereby causing an incorrect path to be executed. </a:t>
            </a:r>
          </a:p>
          <a:p>
            <a:pPr marL="731520" lvl="2" indent="-274320">
              <a:spcBef>
                <a:spcPts val="600"/>
              </a:spcBef>
            </a:pPr>
            <a:endParaRPr lang="en-US" sz="2000" i="1" dirty="0" smtClean="0">
              <a:cs typeface="Times New Roman" pitchFamily="18" charset="0"/>
            </a:endParaRPr>
          </a:p>
          <a:p>
            <a:pPr marL="731520" lvl="2" indent="-274320">
              <a:spcBef>
                <a:spcPts val="600"/>
              </a:spcBef>
            </a:pPr>
            <a:endParaRPr lang="en-US" sz="2400" i="1" dirty="0" smtClean="0">
              <a:cs typeface="Times New Roman" pitchFamily="18" charset="0"/>
            </a:endParaRP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534</TotalTime>
  <Words>2079</Words>
  <Application>Microsoft Office PowerPoint</Application>
  <PresentationFormat>On-screen Show (4:3)</PresentationFormat>
  <Paragraphs>195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Spectrum</vt:lpstr>
      <vt:lpstr>Domain Testing</vt:lpstr>
      <vt:lpstr>Lecture Outline</vt:lpstr>
      <vt:lpstr>Objectives and Outcomes</vt:lpstr>
      <vt:lpstr>Domain Testing</vt:lpstr>
      <vt:lpstr>Domain Testing</vt:lpstr>
      <vt:lpstr>Domain Testing: General Idea</vt:lpstr>
      <vt:lpstr>Domain Error</vt:lpstr>
      <vt:lpstr>Computation error </vt:lpstr>
      <vt:lpstr>Domain Error</vt:lpstr>
      <vt:lpstr>Domain Error</vt:lpstr>
      <vt:lpstr>Domain Error</vt:lpstr>
      <vt:lpstr>Domain &amp; Domain Errors </vt:lpstr>
      <vt:lpstr>Testing for Domain Errors </vt:lpstr>
      <vt:lpstr>Testing for Domain Errors </vt:lpstr>
      <vt:lpstr>Sources of domains</vt:lpstr>
      <vt:lpstr>Sources of Domains</vt:lpstr>
      <vt:lpstr>Domain Error</vt:lpstr>
      <vt:lpstr>Domain Error</vt:lpstr>
      <vt:lpstr>Types of Domain Errors</vt:lpstr>
      <vt:lpstr>Types of Domain Errors</vt:lpstr>
      <vt:lpstr>Types of Domain Errors</vt:lpstr>
      <vt:lpstr>Types of Domain Errors</vt:lpstr>
      <vt:lpstr>Types of Domain Errors</vt:lpstr>
      <vt:lpstr>Types of Domain Errors</vt:lpstr>
      <vt:lpstr>Types of Domain Errors</vt:lpstr>
      <vt:lpstr>ON and OFF Points</vt:lpstr>
      <vt:lpstr>ON and OFF Points</vt:lpstr>
      <vt:lpstr>ON and OFF Points</vt:lpstr>
      <vt:lpstr>Test Selection Criterion</vt:lpstr>
      <vt:lpstr>Summary</vt:lpstr>
      <vt:lpstr>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Teacher</cp:lastModifiedBy>
  <cp:revision>228</cp:revision>
  <dcterms:created xsi:type="dcterms:W3CDTF">2020-04-21T14:08:46Z</dcterms:created>
  <dcterms:modified xsi:type="dcterms:W3CDTF">2020-09-06T03:27:19Z</dcterms:modified>
</cp:coreProperties>
</file>