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0" r:id="rId6"/>
    <p:sldId id="291" r:id="rId7"/>
    <p:sldId id="292" r:id="rId8"/>
    <p:sldId id="293" r:id="rId9"/>
    <p:sldId id="294" r:id="rId10"/>
    <p:sldId id="295" r:id="rId11"/>
    <p:sldId id="296" r:id="rId12"/>
    <p:sldId id="297" r:id="rId13"/>
    <p:sldId id="299" r:id="rId14"/>
    <p:sldId id="300" r:id="rId15"/>
    <p:sldId id="301" r:id="rId16"/>
    <p:sldId id="303" r:id="rId17"/>
    <p:sldId id="326" r:id="rId18"/>
    <p:sldId id="307" r:id="rId19"/>
    <p:sldId id="308" r:id="rId20"/>
    <p:sldId id="309" r:id="rId21"/>
    <p:sldId id="306"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264" r:id="rId39"/>
    <p:sldId id="26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3600" b="1" dirty="0" smtClean="0">
                <a:latin typeface="+mn-lt"/>
              </a:rPr>
              <a:t>System Integration </a:t>
            </a:r>
            <a:r>
              <a:rPr lang="en-US" sz="3600" b="1" dirty="0">
                <a:latin typeface="+mn-lt"/>
              </a:rPr>
              <a:t>Testing</a:t>
            </a: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14347663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19</a:t>
                      </a:r>
                      <a:endParaRPr lang="en-US" dirty="0"/>
                    </a:p>
                  </a:txBody>
                  <a:tcPr/>
                </a:tc>
                <a:tc>
                  <a:txBody>
                    <a:bodyPr/>
                    <a:lstStyle/>
                    <a:p>
                      <a:r>
                        <a:rPr lang="en-US" dirty="0"/>
                        <a:t>Week No:</a:t>
                      </a:r>
                    </a:p>
                  </a:txBody>
                  <a:tcPr/>
                </a:tc>
                <a:tc>
                  <a:txBody>
                    <a:bodyPr/>
                    <a:lstStyle/>
                    <a:p>
                      <a:r>
                        <a:rPr lang="en-US" dirty="0"/>
                        <a:t>11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Different Types of Interface Errors</a:t>
            </a:r>
            <a:endParaRPr lang="en-US" sz="3600" dirty="0">
              <a:latin typeface="+mn-lt"/>
            </a:endParaRPr>
          </a:p>
        </p:txBody>
      </p:sp>
      <p:sp>
        <p:nvSpPr>
          <p:cNvPr id="4" name="Rectangle 5"/>
          <p:cNvSpPr txBox="1">
            <a:spLocks noChangeArrowheads="1"/>
          </p:cNvSpPr>
          <p:nvPr/>
        </p:nvSpPr>
        <p:spPr>
          <a:xfrm>
            <a:off x="457200" y="2259874"/>
            <a:ext cx="3810000" cy="3866289"/>
          </a:xfrm>
          <a:prstGeom prst="rect">
            <a:avLst/>
          </a:prstGeom>
        </p:spPr>
        <p:txBody>
          <a:bodyPr vert="horz" lIns="91440" tIns="45720" rIns="91440" bIns="45720" rtlCol="0">
            <a:normAutofit/>
          </a:bodyPr>
          <a:lstStyle/>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r>
              <a:rPr kumimoji="0" lang="en-US" sz="2000" b="0" i="0" u="none" strike="noStrike" kern="1200" cap="none" spc="0" normalizeH="0" baseline="0" noProof="0" dirty="0" smtClean="0">
                <a:ln>
                  <a:noFill/>
                </a:ln>
                <a:effectLst/>
                <a:uLnTx/>
                <a:uFillTx/>
                <a:latin typeface="+mn-lt"/>
                <a:ea typeface="+mn-ea"/>
                <a:cs typeface="+mn-cs"/>
              </a:rPr>
              <a:t>Construction</a:t>
            </a: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r>
              <a:rPr kumimoji="0" lang="en-US" sz="2000" b="0" i="0" u="none" strike="noStrike" kern="1200" cap="none" spc="0" normalizeH="0" baseline="0" noProof="0" dirty="0" smtClean="0">
                <a:ln>
                  <a:noFill/>
                </a:ln>
                <a:effectLst/>
                <a:uLnTx/>
                <a:uFillTx/>
                <a:latin typeface="+mn-lt"/>
                <a:ea typeface="+mn-ea"/>
                <a:cs typeface="+mn-cs"/>
              </a:rPr>
              <a:t>Inadequate functionality</a:t>
            </a: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r>
              <a:rPr kumimoji="0" lang="en-US" sz="2000" b="0" i="0" u="none" strike="noStrike" kern="1200" cap="none" spc="0" normalizeH="0" baseline="0" noProof="0" dirty="0" smtClean="0">
                <a:ln>
                  <a:noFill/>
                </a:ln>
                <a:effectLst/>
                <a:uLnTx/>
                <a:uFillTx/>
                <a:latin typeface="+mn-lt"/>
                <a:ea typeface="+mn-ea"/>
                <a:cs typeface="+mn-cs"/>
              </a:rPr>
              <a:t>Location of functionality</a:t>
            </a: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r>
              <a:rPr kumimoji="0" lang="en-US" sz="2000" b="0" i="0" u="none" strike="noStrike" kern="1200" cap="none" spc="0" normalizeH="0" baseline="0" noProof="0" dirty="0" smtClean="0">
                <a:ln>
                  <a:noFill/>
                </a:ln>
                <a:effectLst/>
                <a:uLnTx/>
                <a:uFillTx/>
                <a:latin typeface="+mn-lt"/>
                <a:ea typeface="+mn-ea"/>
                <a:cs typeface="+mn-cs"/>
              </a:rPr>
              <a:t>Changes in functionality</a:t>
            </a: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r>
              <a:rPr kumimoji="0" lang="en-US" sz="2000" b="0" i="0" u="none" strike="noStrike" kern="1200" cap="none" spc="0" normalizeH="0" baseline="0" noProof="0" dirty="0" smtClean="0">
                <a:ln>
                  <a:noFill/>
                </a:ln>
                <a:effectLst/>
                <a:uLnTx/>
                <a:uFillTx/>
                <a:latin typeface="+mn-lt"/>
                <a:ea typeface="+mn-ea"/>
                <a:cs typeface="+mn-cs"/>
              </a:rPr>
              <a:t>Added functionality</a:t>
            </a: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r>
              <a:rPr kumimoji="0" lang="en-US" sz="2000" b="0" i="0" u="none" strike="noStrike" kern="1200" cap="none" spc="0" normalizeH="0" baseline="0" noProof="0" dirty="0" smtClean="0">
                <a:ln>
                  <a:noFill/>
                </a:ln>
                <a:effectLst/>
                <a:uLnTx/>
                <a:uFillTx/>
                <a:latin typeface="+mn-lt"/>
                <a:ea typeface="+mn-ea"/>
                <a:cs typeface="+mn-cs"/>
              </a:rPr>
              <a:t>Misuse of interface</a:t>
            </a: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r>
              <a:rPr kumimoji="0" lang="en-US" sz="2000" b="0" i="0" u="none" strike="noStrike" kern="1200" cap="none" spc="0" normalizeH="0" baseline="0" noProof="0" dirty="0" smtClean="0">
                <a:ln>
                  <a:noFill/>
                </a:ln>
                <a:effectLst/>
                <a:uLnTx/>
                <a:uFillTx/>
                <a:latin typeface="+mn-lt"/>
                <a:ea typeface="+mn-ea"/>
                <a:cs typeface="+mn-cs"/>
              </a:rPr>
              <a:t>Misunderstanding of interface</a:t>
            </a: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457200" marR="0" lvl="0" indent="-274320" algn="l" defTabSz="914400" rtl="0" eaLnBrk="1" fontAlgn="auto" latinLnBrk="0" hangingPunct="1">
              <a:lnSpc>
                <a:spcPct val="80000"/>
              </a:lnSpc>
              <a:spcBef>
                <a:spcPts val="0"/>
              </a:spcBef>
              <a:spcAft>
                <a:spcPts val="0"/>
              </a:spcAft>
              <a:buSzPct val="90000"/>
              <a:buFont typeface="+mj-lt"/>
              <a:buAutoNum type="arabicParenR"/>
              <a:tabLst/>
              <a:defRPr/>
            </a:pPr>
            <a:r>
              <a:rPr kumimoji="0" lang="en-US" sz="2000" b="0" i="0" u="none" strike="noStrike" kern="1200" cap="none" spc="0" normalizeH="0" baseline="0" noProof="0" dirty="0" smtClean="0">
                <a:ln>
                  <a:noFill/>
                </a:ln>
                <a:effectLst/>
                <a:uLnTx/>
                <a:uFillTx/>
                <a:latin typeface="+mn-lt"/>
                <a:ea typeface="+mn-ea"/>
                <a:cs typeface="+mn-cs"/>
              </a:rPr>
              <a:t>Data structure alteration</a:t>
            </a:r>
          </a:p>
        </p:txBody>
      </p:sp>
      <p:sp>
        <p:nvSpPr>
          <p:cNvPr id="5" name="Rectangle 6"/>
          <p:cNvSpPr txBox="1">
            <a:spLocks noChangeArrowheads="1"/>
          </p:cNvSpPr>
          <p:nvPr/>
        </p:nvSpPr>
        <p:spPr>
          <a:xfrm>
            <a:off x="4495800" y="2259873"/>
            <a:ext cx="4038600" cy="3866289"/>
          </a:xfrm>
          <a:prstGeom prst="rect">
            <a:avLst/>
          </a:prstGeom>
        </p:spPr>
        <p:txBody>
          <a:bodyPr rtlCol="0">
            <a:noAutofit/>
          </a:bodyPr>
          <a:lstStyle/>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a:t>
            </a:r>
            <a:r>
              <a:rPr lang="en-US" sz="2000" dirty="0" smtClean="0"/>
              <a:t>9) Inadequate error processing</a:t>
            </a: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lang="en-US" sz="2000" dirty="0" smtClean="0"/>
              <a:t> </a:t>
            </a: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10) Additions to error processing</a:t>
            </a: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11) Inadequate post-processing</a:t>
            </a: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endPar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12) Inadequate interface support</a:t>
            </a: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13) Initialization/value errors</a:t>
            </a: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14) Violation of data constraints</a:t>
            </a: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15) Timing/performance problems</a:t>
            </a: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16) Coordination of changes</a:t>
            </a:r>
          </a:p>
          <a:p>
            <a:pPr marL="457200" marR="0" lvl="0" indent="-274320" algn="l" defTabSz="914400" rtl="0" eaLnBrk="1" fontAlgn="auto" latinLnBrk="0" hangingPunct="1">
              <a:lnSpc>
                <a:spcPts val="2400"/>
              </a:lnSpc>
              <a:spcAft>
                <a:spcPts val="0"/>
              </a:spcAft>
              <a:buClr>
                <a:schemeClr val="bg1">
                  <a:lumMod val="65000"/>
                </a:schemeClr>
              </a:buClr>
              <a:buSzPct val="90000"/>
              <a:buFont typeface="Arial" pitchFamily="34" charset="0"/>
              <a:buNone/>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17) Hardware/software interfaces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Granularity of System Integration Testing</a:t>
            </a:r>
            <a:endParaRPr lang="en-US" sz="3200" dirty="0">
              <a:latin typeface="+mn-lt"/>
            </a:endParaRPr>
          </a:p>
        </p:txBody>
      </p:sp>
      <p:sp>
        <p:nvSpPr>
          <p:cNvPr id="4" name="Rectangle 3"/>
          <p:cNvSpPr/>
          <p:nvPr/>
        </p:nvSpPr>
        <p:spPr>
          <a:xfrm>
            <a:off x="156754" y="1982167"/>
            <a:ext cx="8739052" cy="3877985"/>
          </a:xfrm>
          <a:prstGeom prst="rect">
            <a:avLst/>
          </a:prstGeom>
        </p:spPr>
        <p:txBody>
          <a:bodyPr wrap="square">
            <a:spAutoFit/>
          </a:bodyPr>
          <a:lstStyle/>
          <a:p>
            <a:pPr marL="274320" indent="-274320">
              <a:spcBef>
                <a:spcPts val="600"/>
              </a:spcBef>
              <a:buFont typeface="Wingdings" pitchFamily="2" charset="2"/>
              <a:buChar char="§"/>
              <a:defRPr/>
            </a:pPr>
            <a:r>
              <a:rPr lang="en-US" sz="2400" dirty="0" smtClean="0"/>
              <a:t>SIT is performed at different levels of granularity. </a:t>
            </a:r>
            <a:r>
              <a:rPr lang="en-US" sz="2400" dirty="0" smtClean="0">
                <a:solidFill>
                  <a:srgbClr val="FF0000"/>
                </a:solidFill>
              </a:rPr>
              <a:t>Integration testing includes both white-box and black-box testing approaches. </a:t>
            </a:r>
          </a:p>
          <a:p>
            <a:pPr marL="274320" indent="-274320">
              <a:spcBef>
                <a:spcPts val="600"/>
              </a:spcBef>
              <a:buFont typeface="Wingdings" pitchFamily="2" charset="2"/>
              <a:buChar char="§"/>
              <a:defRPr/>
            </a:pPr>
            <a:r>
              <a:rPr lang="en-US" sz="2400" b="1" dirty="0" smtClean="0">
                <a:solidFill>
                  <a:srgbClr val="0000FF"/>
                </a:solidFill>
              </a:rPr>
              <a:t>Various levels of granularities in SIT are :</a:t>
            </a:r>
          </a:p>
          <a:p>
            <a:pPr marL="731520" lvl="1" indent="-274320">
              <a:spcBef>
                <a:spcPts val="600"/>
              </a:spcBef>
              <a:buFont typeface="+mj-lt"/>
              <a:buAutoNum type="arabicParenR"/>
              <a:defRPr/>
            </a:pPr>
            <a:r>
              <a:rPr lang="en-US" sz="2200" b="1" dirty="0" smtClean="0">
                <a:solidFill>
                  <a:srgbClr val="0000FF"/>
                </a:solidFill>
              </a:rPr>
              <a:t>Intra-system testing : </a:t>
            </a:r>
            <a:r>
              <a:rPr lang="en-US" sz="2200" dirty="0" smtClean="0"/>
              <a:t>This form of testing constitutes </a:t>
            </a:r>
            <a:r>
              <a:rPr lang="en-US" sz="2200" b="1" dirty="0" smtClean="0"/>
              <a:t>low-level</a:t>
            </a:r>
            <a:r>
              <a:rPr lang="en-US" sz="2200" dirty="0" smtClean="0"/>
              <a:t> </a:t>
            </a:r>
            <a:r>
              <a:rPr lang="en-US" sz="2200" b="1" dirty="0" smtClean="0"/>
              <a:t>integration</a:t>
            </a:r>
            <a:r>
              <a:rPr lang="en-US" sz="2200" dirty="0" smtClean="0"/>
              <a:t> </a:t>
            </a:r>
            <a:r>
              <a:rPr lang="en-US" sz="2200" b="1" dirty="0" smtClean="0"/>
              <a:t>testing</a:t>
            </a:r>
            <a:r>
              <a:rPr lang="en-US" sz="2200" dirty="0" smtClean="0"/>
              <a:t> with the objective of combining the modules together to build a cohesive system</a:t>
            </a:r>
          </a:p>
          <a:p>
            <a:pPr marL="731520" lvl="1" indent="-274320">
              <a:spcBef>
                <a:spcPts val="600"/>
              </a:spcBef>
              <a:buFont typeface="+mj-lt"/>
              <a:buAutoNum type="arabicParenR"/>
              <a:defRPr/>
            </a:pPr>
            <a:r>
              <a:rPr lang="en-US" sz="2200" b="1" dirty="0" smtClean="0">
                <a:solidFill>
                  <a:srgbClr val="0000FF"/>
                </a:solidFill>
              </a:rPr>
              <a:t>Inter-system testing: </a:t>
            </a:r>
            <a:r>
              <a:rPr lang="en-US" sz="2200" dirty="0" smtClean="0"/>
              <a:t>It is a </a:t>
            </a:r>
            <a:r>
              <a:rPr lang="en-US" sz="2200" b="1" dirty="0" smtClean="0"/>
              <a:t>high-level</a:t>
            </a:r>
            <a:r>
              <a:rPr lang="en-US" sz="2200" dirty="0" smtClean="0"/>
              <a:t> </a:t>
            </a:r>
            <a:r>
              <a:rPr lang="en-US" sz="2200" b="1" dirty="0" smtClean="0"/>
              <a:t>testing</a:t>
            </a:r>
            <a:r>
              <a:rPr lang="en-US" sz="2200" dirty="0" smtClean="0"/>
              <a:t> phase which requires interfacing independently tested systems</a:t>
            </a:r>
          </a:p>
          <a:p>
            <a:pPr marL="731520" lvl="1" indent="-274320">
              <a:spcBef>
                <a:spcPts val="600"/>
              </a:spcBef>
              <a:buFont typeface="+mj-lt"/>
              <a:buAutoNum type="arabicParenR"/>
              <a:defRPr/>
            </a:pPr>
            <a:r>
              <a:rPr lang="en-US" sz="2200" b="1" dirty="0" smtClean="0">
                <a:solidFill>
                  <a:srgbClr val="0000FF"/>
                </a:solidFill>
              </a:rPr>
              <a:t>Pair-wise testing: </a:t>
            </a:r>
            <a:r>
              <a:rPr lang="en-US" sz="2200" dirty="0" smtClean="0"/>
              <a:t>In pair-wise integration, only two interconnected systems in an overall system are tested at a time.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System Integration Testing</a:t>
            </a:r>
            <a:endParaRPr lang="en-US" sz="3600" dirty="0">
              <a:latin typeface="+mn-lt"/>
            </a:endParaRPr>
          </a:p>
        </p:txBody>
      </p:sp>
      <p:sp>
        <p:nvSpPr>
          <p:cNvPr id="4" name="Rectangle 3"/>
          <p:cNvSpPr/>
          <p:nvPr/>
        </p:nvSpPr>
        <p:spPr>
          <a:xfrm>
            <a:off x="277648" y="2238584"/>
            <a:ext cx="8539779" cy="3185487"/>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One of the objectives of integration testing is to combine software modules into a working system so that system-level tests can be performed on the complete system.</a:t>
            </a:r>
          </a:p>
          <a:p>
            <a:pPr marL="274320" indent="-274320">
              <a:spcBef>
                <a:spcPts val="600"/>
              </a:spcBef>
              <a:buFont typeface="Arial" pitchFamily="34" charset="0"/>
              <a:buChar char="•"/>
            </a:pPr>
            <a:r>
              <a:rPr lang="en-US" sz="2800" dirty="0" smtClean="0"/>
              <a:t>Integration testing need not wait until all the modules of a system are coded and unit tested. Instead, it can begin as soon as the relevant modules are available.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System Integration Techniques</a:t>
            </a:r>
            <a:endParaRPr lang="en-US" sz="3600" dirty="0">
              <a:latin typeface="+mn-lt"/>
            </a:endParaRPr>
          </a:p>
        </p:txBody>
      </p:sp>
      <p:sp>
        <p:nvSpPr>
          <p:cNvPr id="4" name="Rectangle 3"/>
          <p:cNvSpPr/>
          <p:nvPr/>
        </p:nvSpPr>
        <p:spPr>
          <a:xfrm>
            <a:off x="356026" y="2076567"/>
            <a:ext cx="8526716" cy="4524315"/>
          </a:xfrm>
          <a:prstGeom prst="rect">
            <a:avLst/>
          </a:prstGeom>
        </p:spPr>
        <p:txBody>
          <a:bodyPr wrap="square">
            <a:spAutoFit/>
          </a:bodyPr>
          <a:lstStyle/>
          <a:p>
            <a:pPr marL="274320" indent="-274320">
              <a:spcBef>
                <a:spcPts val="600"/>
              </a:spcBef>
              <a:buFont typeface="Wingdings" panose="05000000000000000000" pitchFamily="2" charset="2"/>
              <a:buChar char="§"/>
            </a:pPr>
            <a:r>
              <a:rPr lang="en-US" sz="2400" dirty="0" smtClean="0">
                <a:solidFill>
                  <a:srgbClr val="FF0000"/>
                </a:solidFill>
              </a:rPr>
              <a:t>Commonly used system integration techniques:</a:t>
            </a:r>
          </a:p>
          <a:p>
            <a:pPr marL="731520" lvl="2" indent="-365760">
              <a:spcBef>
                <a:spcPts val="600"/>
              </a:spcBef>
              <a:buFont typeface="Calibri" pitchFamily="34" charset="0"/>
              <a:buAutoNum type="arabicParenR"/>
            </a:pPr>
            <a:r>
              <a:rPr lang="en-US" sz="2400" dirty="0" smtClean="0">
                <a:solidFill>
                  <a:srgbClr val="FF0000"/>
                </a:solidFill>
              </a:rPr>
              <a:t>Incremental</a:t>
            </a:r>
          </a:p>
          <a:p>
            <a:pPr marL="731520" lvl="2" indent="-365760">
              <a:spcBef>
                <a:spcPts val="600"/>
              </a:spcBef>
              <a:buFont typeface="Calibri" pitchFamily="34" charset="0"/>
              <a:buAutoNum type="arabicParenR"/>
            </a:pPr>
            <a:r>
              <a:rPr lang="en-US" sz="2400" dirty="0" smtClean="0">
                <a:solidFill>
                  <a:srgbClr val="FF0000"/>
                </a:solidFill>
              </a:rPr>
              <a:t>Top-down</a:t>
            </a:r>
          </a:p>
          <a:p>
            <a:pPr marL="731520" lvl="2" indent="-365760">
              <a:spcBef>
                <a:spcPts val="600"/>
              </a:spcBef>
              <a:buFont typeface="Calibri" pitchFamily="34" charset="0"/>
              <a:buAutoNum type="arabicParenR"/>
            </a:pPr>
            <a:r>
              <a:rPr lang="en-US" sz="2400" dirty="0" smtClean="0">
                <a:solidFill>
                  <a:srgbClr val="FF0000"/>
                </a:solidFill>
              </a:rPr>
              <a:t>Bottom-up</a:t>
            </a:r>
          </a:p>
          <a:p>
            <a:pPr marL="731520" lvl="2" indent="-365760">
              <a:spcBef>
                <a:spcPts val="600"/>
              </a:spcBef>
              <a:buFont typeface="Calibri" pitchFamily="34" charset="0"/>
              <a:buAutoNum type="arabicParenR"/>
            </a:pPr>
            <a:r>
              <a:rPr lang="en-US" sz="2400" dirty="0" smtClean="0">
                <a:solidFill>
                  <a:srgbClr val="FF0000"/>
                </a:solidFill>
              </a:rPr>
              <a:t>Sandwich</a:t>
            </a:r>
          </a:p>
          <a:p>
            <a:pPr marL="731520" lvl="2" indent="-365760">
              <a:spcBef>
                <a:spcPts val="600"/>
              </a:spcBef>
              <a:buFont typeface="Calibri" pitchFamily="34" charset="0"/>
              <a:buAutoNum type="arabicParenR"/>
            </a:pPr>
            <a:r>
              <a:rPr lang="en-US" sz="2400" dirty="0" smtClean="0">
                <a:solidFill>
                  <a:srgbClr val="FF0000"/>
                </a:solidFill>
              </a:rPr>
              <a:t>Big-bang </a:t>
            </a:r>
          </a:p>
          <a:p>
            <a:pPr marL="274320" indent="-274320">
              <a:spcBef>
                <a:spcPts val="600"/>
              </a:spcBef>
              <a:buFont typeface="Wingdings" pitchFamily="2" charset="2"/>
              <a:buChar char="§"/>
            </a:pPr>
            <a:r>
              <a:rPr lang="en-US" sz="2400" b="1" dirty="0" smtClean="0">
                <a:solidFill>
                  <a:srgbClr val="0000FF"/>
                </a:solidFill>
              </a:rPr>
              <a:t>Pre-requisite for integration testing</a:t>
            </a:r>
          </a:p>
          <a:p>
            <a:pPr marL="731520" lvl="2" indent="-274320">
              <a:spcBef>
                <a:spcPts val="600"/>
              </a:spcBef>
            </a:pPr>
            <a:r>
              <a:rPr lang="en-US" sz="2000" b="1" dirty="0" smtClean="0">
                <a:sym typeface="Symbol"/>
              </a:rPr>
              <a:t></a:t>
            </a:r>
            <a:r>
              <a:rPr lang="en-US" sz="2000" dirty="0" smtClean="0">
                <a:sym typeface="Symbol"/>
              </a:rPr>
              <a:t> </a:t>
            </a:r>
            <a:r>
              <a:rPr lang="en-US" sz="2000" dirty="0" smtClean="0"/>
              <a:t>A module must be available to be integrated.</a:t>
            </a:r>
          </a:p>
          <a:p>
            <a:pPr marL="731520" lvl="2" indent="-274320">
              <a:spcBef>
                <a:spcPts val="600"/>
              </a:spcBef>
            </a:pPr>
            <a:r>
              <a:rPr lang="en-US" sz="2000" b="1" dirty="0" smtClean="0">
                <a:sym typeface="Symbol"/>
              </a:rPr>
              <a:t> </a:t>
            </a:r>
            <a:r>
              <a:rPr lang="en-US" sz="2000" dirty="0" smtClean="0"/>
              <a:t>A module is said to </a:t>
            </a:r>
            <a:r>
              <a:rPr lang="en-US" sz="2000" i="1" dirty="0" smtClean="0"/>
              <a:t>available</a:t>
            </a:r>
            <a:r>
              <a:rPr lang="en-US" sz="2000" dirty="0" smtClean="0"/>
              <a:t> for combining with other modules when the module’s </a:t>
            </a:r>
            <a:r>
              <a:rPr lang="en-US" sz="2000" b="1" i="1" dirty="0" smtClean="0"/>
              <a:t>check-in request form</a:t>
            </a:r>
            <a:r>
              <a:rPr lang="en-US" sz="2000" dirty="0" smtClean="0"/>
              <a:t> is ready. </a:t>
            </a:r>
          </a:p>
          <a:p>
            <a:pPr marL="400050" indent="-457200"/>
            <a:r>
              <a:rPr lang="en-US" sz="2000"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Check-in Request Form</a:t>
            </a:r>
            <a:endParaRPr lang="en-US" dirty="0">
              <a:latin typeface="+mn-lt"/>
            </a:endParaRPr>
          </a:p>
        </p:txBody>
      </p:sp>
      <p:pic>
        <p:nvPicPr>
          <p:cNvPr id="4" name="Picture 7" descr="Check-iinRequestForm"/>
          <p:cNvPicPr>
            <a:picLocks noChangeAspect="1" noChangeArrowheads="1"/>
          </p:cNvPicPr>
          <p:nvPr/>
        </p:nvPicPr>
        <p:blipFill>
          <a:blip r:embed="rId2" cstate="print"/>
          <a:srcRect/>
          <a:stretch>
            <a:fillRect/>
          </a:stretch>
        </p:blipFill>
        <p:spPr>
          <a:xfrm>
            <a:off x="838200" y="2131477"/>
            <a:ext cx="6894513" cy="39819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Incremental Integration</a:t>
            </a:r>
            <a:endParaRPr lang="en-US" dirty="0">
              <a:latin typeface="+mn-lt"/>
            </a:endParaRPr>
          </a:p>
        </p:txBody>
      </p:sp>
      <p:sp>
        <p:nvSpPr>
          <p:cNvPr id="4" name="Rectangle 3"/>
          <p:cNvSpPr/>
          <p:nvPr/>
        </p:nvSpPr>
        <p:spPr>
          <a:xfrm>
            <a:off x="290711" y="2104703"/>
            <a:ext cx="8487528" cy="4170372"/>
          </a:xfrm>
          <a:prstGeom prst="rect">
            <a:avLst/>
          </a:prstGeom>
        </p:spPr>
        <p:txBody>
          <a:bodyPr wrap="square">
            <a:spAutoFit/>
          </a:bodyPr>
          <a:lstStyle/>
          <a:p>
            <a:pPr marL="274320" indent="-274320">
              <a:spcBef>
                <a:spcPts val="600"/>
              </a:spcBef>
              <a:buFont typeface="Arial" pitchFamily="34" charset="0"/>
              <a:buChar char="•"/>
            </a:pPr>
            <a:r>
              <a:rPr lang="en-US" sz="2000" dirty="0" smtClean="0"/>
              <a:t>In this approach, Integration testing is conducted in an incremental manner as a series of test cycles.</a:t>
            </a:r>
          </a:p>
          <a:p>
            <a:pPr marL="274320" indent="-274320">
              <a:spcBef>
                <a:spcPts val="600"/>
              </a:spcBef>
              <a:buFont typeface="Arial" pitchFamily="34" charset="0"/>
              <a:buChar char="•"/>
            </a:pPr>
            <a:r>
              <a:rPr lang="en-US" sz="2000" dirty="0" smtClean="0"/>
              <a:t>In each test cycle, a few more modules are integrated with an existing and tested to generate a larger build.</a:t>
            </a:r>
          </a:p>
          <a:p>
            <a:pPr marL="274320" indent="-274320">
              <a:spcBef>
                <a:spcPts val="600"/>
              </a:spcBef>
              <a:buFont typeface="Arial" pitchFamily="34" charset="0"/>
              <a:buChar char="•"/>
            </a:pPr>
            <a:r>
              <a:rPr lang="en-US" sz="2000" u="sng" dirty="0" smtClean="0">
                <a:solidFill>
                  <a:srgbClr val="0000FF"/>
                </a:solidFill>
              </a:rPr>
              <a:t>Key idea</a:t>
            </a:r>
            <a:r>
              <a:rPr lang="en-US" sz="2000" dirty="0" smtClean="0"/>
              <a:t>: Complete one cycle of testing, let the developers fix all the defects found, and continue the next cycle of testing.</a:t>
            </a:r>
          </a:p>
          <a:p>
            <a:pPr marL="274320" indent="-274320">
              <a:spcBef>
                <a:spcPts val="600"/>
              </a:spcBef>
              <a:buFont typeface="Arial" pitchFamily="34" charset="0"/>
              <a:buChar char="•"/>
            </a:pPr>
            <a:r>
              <a:rPr lang="en-US" sz="2000" dirty="0" smtClean="0"/>
              <a:t>The complete system is built incrementally, cycle by cycle, until the whole system is operational and ready for system-level testing.</a:t>
            </a:r>
          </a:p>
          <a:p>
            <a:pPr marL="274320" indent="-274320">
              <a:spcBef>
                <a:spcPts val="600"/>
              </a:spcBef>
              <a:buFont typeface="Arial" pitchFamily="34" charset="0"/>
              <a:buChar char="•"/>
            </a:pPr>
            <a:r>
              <a:rPr lang="en-US" sz="2000" dirty="0" smtClean="0"/>
              <a:t>The system is built as a succession of layers, beginning with some core modules. In each cycle, a new layer is added to the core and tested to form a new core. The new core is intended to be self-contained and stable.</a:t>
            </a:r>
          </a:p>
          <a:p>
            <a:pPr marL="274320" indent="-274320">
              <a:spcBef>
                <a:spcPts val="600"/>
              </a:spcBef>
              <a:buFont typeface="Arial" pitchFamily="34" charset="0"/>
              <a:buChar char="•"/>
            </a:pPr>
            <a:r>
              <a:rPr lang="en-US" sz="2000" dirty="0" smtClean="0"/>
              <a:t>This technique is widely used in the industry.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Incremental Integration</a:t>
            </a:r>
            <a:endParaRPr lang="en-US" dirty="0">
              <a:latin typeface="+mn-lt"/>
            </a:endParaRPr>
          </a:p>
        </p:txBody>
      </p:sp>
      <p:sp>
        <p:nvSpPr>
          <p:cNvPr id="4" name="Rectangle 3"/>
          <p:cNvSpPr/>
          <p:nvPr/>
        </p:nvSpPr>
        <p:spPr>
          <a:xfrm>
            <a:off x="316837" y="2102343"/>
            <a:ext cx="8500590" cy="3539430"/>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Advantages:</a:t>
            </a:r>
          </a:p>
          <a:p>
            <a:pPr marL="274320" indent="-274320">
              <a:spcBef>
                <a:spcPts val="600"/>
              </a:spcBef>
              <a:buFont typeface="Arial" pitchFamily="34" charset="0"/>
              <a:buChar char="•"/>
            </a:pPr>
            <a:r>
              <a:rPr lang="en-US" sz="2400" dirty="0" smtClean="0"/>
              <a:t>The incremental approach has the advantage that the defects are found early in a smaller assembly when it is relatively easy to detect the cause.</a:t>
            </a:r>
          </a:p>
          <a:p>
            <a:pPr marL="274320" indent="-274320">
              <a:spcBef>
                <a:spcPts val="600"/>
              </a:spcBef>
            </a:pPr>
            <a:endParaRPr lang="en-US" sz="2800" dirty="0" smtClean="0"/>
          </a:p>
          <a:p>
            <a:pPr marL="274320" indent="-274320">
              <a:spcBef>
                <a:spcPts val="600"/>
              </a:spcBef>
              <a:buFont typeface="Wingdings" pitchFamily="2" charset="2"/>
              <a:buChar char="§"/>
            </a:pPr>
            <a:r>
              <a:rPr lang="en-US" sz="2800" dirty="0" smtClean="0">
                <a:solidFill>
                  <a:srgbClr val="FF0000"/>
                </a:solidFill>
              </a:rPr>
              <a:t>Disadvantages:</a:t>
            </a:r>
          </a:p>
          <a:p>
            <a:pPr marL="274320" indent="-274320">
              <a:spcBef>
                <a:spcPts val="600"/>
              </a:spcBef>
              <a:buFont typeface="Arial" pitchFamily="34" charset="0"/>
              <a:buChar char="•"/>
            </a:pPr>
            <a:r>
              <a:rPr lang="en-US" sz="2400" dirty="0" smtClean="0"/>
              <a:t>A disadvantage is that it can be time-consuming since </a:t>
            </a:r>
            <a:r>
              <a:rPr lang="en-US" sz="2400" b="1" i="1" dirty="0" smtClean="0"/>
              <a:t>stubs</a:t>
            </a:r>
            <a:r>
              <a:rPr lang="en-US" sz="2400" dirty="0" smtClean="0"/>
              <a:t> and </a:t>
            </a:r>
            <a:r>
              <a:rPr lang="en-US" sz="2400" b="1" i="1" dirty="0" smtClean="0"/>
              <a:t>drivers</a:t>
            </a:r>
            <a:r>
              <a:rPr lang="en-US" sz="2400" dirty="0" smtClean="0"/>
              <a:t> have to be developed and used in the test.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Top-down integration </a:t>
            </a:r>
            <a:endParaRPr lang="en-US" dirty="0">
              <a:latin typeface="+mn-lt"/>
            </a:endParaRPr>
          </a:p>
        </p:txBody>
      </p:sp>
      <p:sp>
        <p:nvSpPr>
          <p:cNvPr id="4" name="Rectangle 3"/>
          <p:cNvSpPr/>
          <p:nvPr/>
        </p:nvSpPr>
        <p:spPr>
          <a:xfrm>
            <a:off x="421341" y="2306316"/>
            <a:ext cx="8435276" cy="1892826"/>
          </a:xfrm>
          <a:prstGeom prst="rect">
            <a:avLst/>
          </a:prstGeom>
        </p:spPr>
        <p:txBody>
          <a:bodyPr wrap="square">
            <a:spAutoFit/>
          </a:bodyPr>
          <a:lstStyle/>
          <a:p>
            <a:pPr marL="274320" indent="-274320">
              <a:spcBef>
                <a:spcPts val="600"/>
              </a:spcBef>
              <a:buFont typeface="Arial" pitchFamily="34" charset="0"/>
              <a:buChar char="•"/>
            </a:pPr>
            <a:r>
              <a:rPr lang="en-US" sz="2800" dirty="0" smtClean="0"/>
              <a:t>In Top-down approach, testing takes place from top to down following the control flow of the software system.</a:t>
            </a:r>
          </a:p>
          <a:p>
            <a:pPr marL="274320" indent="-274320">
              <a:spcBef>
                <a:spcPts val="600"/>
              </a:spcBef>
              <a:buFont typeface="Arial" pitchFamily="34" charset="0"/>
              <a:buChar char="•"/>
            </a:pPr>
            <a:r>
              <a:rPr lang="en-US" sz="2800" dirty="0" smtClean="0"/>
              <a:t>Takes help of stubs for testing. </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Top-down integration </a:t>
            </a:r>
            <a:endParaRPr lang="en-US" dirty="0">
              <a:latin typeface="+mn-lt"/>
            </a:endParaRPr>
          </a:p>
        </p:txBody>
      </p:sp>
      <p:pic>
        <p:nvPicPr>
          <p:cNvPr id="4" name="Picture 6" descr="topdown"/>
          <p:cNvPicPr>
            <a:picLocks noChangeAspect="1" noChangeArrowheads="1"/>
          </p:cNvPicPr>
          <p:nvPr/>
        </p:nvPicPr>
        <p:blipFill>
          <a:blip r:embed="rId2" cstate="print"/>
          <a:srcRect/>
          <a:stretch>
            <a:fillRect/>
          </a:stretch>
        </p:blipFill>
        <p:spPr>
          <a:xfrm>
            <a:off x="240032" y="2157607"/>
            <a:ext cx="3878263" cy="1400909"/>
          </a:xfrm>
          <a:prstGeom prst="rect">
            <a:avLst/>
          </a:prstGeom>
        </p:spPr>
      </p:pic>
      <p:sp>
        <p:nvSpPr>
          <p:cNvPr id="5" name="Text Box 11"/>
          <p:cNvSpPr txBox="1">
            <a:spLocks noChangeArrowheads="1"/>
          </p:cNvSpPr>
          <p:nvPr/>
        </p:nvSpPr>
        <p:spPr bwMode="auto">
          <a:xfrm>
            <a:off x="26988" y="3772360"/>
            <a:ext cx="4090987" cy="646331"/>
          </a:xfrm>
          <a:prstGeom prst="rect">
            <a:avLst/>
          </a:prstGeom>
          <a:noFill/>
          <a:ln w="12700">
            <a:noFill/>
            <a:miter lim="800000"/>
            <a:headEnd type="none" w="sm" len="sm"/>
            <a:tailEnd type="none" w="sm" len="sm"/>
          </a:ln>
          <a:effectLst/>
        </p:spPr>
        <p:txBody>
          <a:bodyPr>
            <a:spAutoFit/>
          </a:bodyPr>
          <a:lstStyle/>
          <a:p>
            <a:pPr>
              <a:spcBef>
                <a:spcPct val="50000"/>
              </a:spcBef>
            </a:pPr>
            <a:r>
              <a:rPr lang="en-US" b="0" dirty="0">
                <a:solidFill>
                  <a:srgbClr val="FF0000"/>
                </a:solidFill>
              </a:rPr>
              <a:t>Figure 7.1: A module hierarchy with three levels and seven modules</a:t>
            </a:r>
            <a:endParaRPr lang="en-US" sz="1200" b="0" dirty="0">
              <a:solidFill>
                <a:srgbClr val="FF0000"/>
              </a:solidFill>
            </a:endParaRPr>
          </a:p>
        </p:txBody>
      </p:sp>
      <p:pic>
        <p:nvPicPr>
          <p:cNvPr id="6" name="Picture 9" descr="topdownab"/>
          <p:cNvPicPr>
            <a:picLocks noChangeAspect="1" noChangeArrowheads="1"/>
          </p:cNvPicPr>
          <p:nvPr/>
        </p:nvPicPr>
        <p:blipFill>
          <a:blip r:embed="rId3" cstate="print"/>
          <a:srcRect/>
          <a:stretch>
            <a:fillRect/>
          </a:stretch>
        </p:blipFill>
        <p:spPr>
          <a:xfrm>
            <a:off x="4485507" y="2162150"/>
            <a:ext cx="4037013" cy="1304925"/>
          </a:xfrm>
          <a:prstGeom prst="rect">
            <a:avLst/>
          </a:prstGeom>
        </p:spPr>
      </p:pic>
      <p:sp>
        <p:nvSpPr>
          <p:cNvPr id="7" name="Text Box 12"/>
          <p:cNvSpPr txBox="1">
            <a:spLocks noChangeArrowheads="1"/>
          </p:cNvSpPr>
          <p:nvPr/>
        </p:nvSpPr>
        <p:spPr bwMode="auto">
          <a:xfrm>
            <a:off x="4705628" y="3761537"/>
            <a:ext cx="4090987" cy="646331"/>
          </a:xfrm>
          <a:prstGeom prst="rect">
            <a:avLst/>
          </a:prstGeom>
          <a:noFill/>
          <a:ln w="12700">
            <a:noFill/>
            <a:miter lim="800000"/>
            <a:headEnd type="none" w="sm" len="sm"/>
            <a:tailEnd type="none" w="sm" len="sm"/>
          </a:ln>
          <a:effectLst/>
        </p:spPr>
        <p:txBody>
          <a:bodyPr>
            <a:spAutoFit/>
          </a:bodyPr>
          <a:lstStyle/>
          <a:p>
            <a:pPr>
              <a:spcBef>
                <a:spcPct val="50000"/>
              </a:spcBef>
            </a:pPr>
            <a:r>
              <a:rPr lang="en-US" b="0" dirty="0">
                <a:solidFill>
                  <a:srgbClr val="0000FF"/>
                </a:solidFill>
              </a:rPr>
              <a:t>Figure 7.2: Top-down integration of modules A and B</a:t>
            </a:r>
            <a:endParaRPr lang="en-US" sz="1200" b="0" dirty="0">
              <a:solidFill>
                <a:srgbClr val="0000FF"/>
              </a:solidFill>
            </a:endParaRPr>
          </a:p>
        </p:txBody>
      </p:sp>
      <p:sp>
        <p:nvSpPr>
          <p:cNvPr id="8" name="Rectangle 7"/>
          <p:cNvSpPr/>
          <p:nvPr/>
        </p:nvSpPr>
        <p:spPr>
          <a:xfrm>
            <a:off x="1685101" y="4618467"/>
            <a:ext cx="5199017" cy="1400383"/>
          </a:xfrm>
          <a:prstGeom prst="rect">
            <a:avLst/>
          </a:prstGeom>
        </p:spPr>
        <p:txBody>
          <a:bodyPr wrap="square">
            <a:spAutoFit/>
          </a:bodyPr>
          <a:lstStyle/>
          <a:p>
            <a:pPr marL="274320" indent="-274320">
              <a:spcBef>
                <a:spcPts val="600"/>
              </a:spcBef>
              <a:buFont typeface="Arial" pitchFamily="34" charset="0"/>
              <a:buChar char="•"/>
            </a:pPr>
            <a:r>
              <a:rPr lang="en-US" sz="2000" dirty="0" smtClean="0">
                <a:latin typeface="Times New Roman" pitchFamily="18" charset="0"/>
              </a:rPr>
              <a:t> First integrate modules A and B using stubs C` and D` (represented by grey boxes)</a:t>
            </a:r>
          </a:p>
          <a:p>
            <a:pPr marL="274320" indent="-274320">
              <a:spcBef>
                <a:spcPts val="600"/>
              </a:spcBef>
              <a:buFont typeface="Arial" pitchFamily="34" charset="0"/>
              <a:buChar char="•"/>
            </a:pPr>
            <a:r>
              <a:rPr lang="en-US" sz="2000" dirty="0" smtClean="0">
                <a:latin typeface="Times New Roman" pitchFamily="18" charset="0"/>
              </a:rPr>
              <a:t>Next stub D` has been replaced with its actual instance 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Top-down integration </a:t>
            </a:r>
            <a:endParaRPr lang="en-US" dirty="0">
              <a:latin typeface="+mn-lt"/>
            </a:endParaRPr>
          </a:p>
        </p:txBody>
      </p:sp>
      <p:pic>
        <p:nvPicPr>
          <p:cNvPr id="4" name="Picture 10" descr="topdownabd"/>
          <p:cNvPicPr>
            <a:picLocks noChangeAspect="1" noChangeArrowheads="1"/>
          </p:cNvPicPr>
          <p:nvPr/>
        </p:nvPicPr>
        <p:blipFill>
          <a:blip r:embed="rId2" cstate="print"/>
          <a:srcRect/>
          <a:stretch>
            <a:fillRect/>
          </a:stretch>
        </p:blipFill>
        <p:spPr bwMode="auto">
          <a:xfrm>
            <a:off x="404448" y="2189544"/>
            <a:ext cx="4019550" cy="1304925"/>
          </a:xfrm>
          <a:prstGeom prst="rect">
            <a:avLst/>
          </a:prstGeom>
          <a:noFill/>
          <a:ln w="9525">
            <a:noFill/>
            <a:miter lim="800000"/>
            <a:headEnd/>
            <a:tailEnd/>
          </a:ln>
        </p:spPr>
      </p:pic>
      <p:sp>
        <p:nvSpPr>
          <p:cNvPr id="5" name="Text Box 13"/>
          <p:cNvSpPr txBox="1">
            <a:spLocks noChangeArrowheads="1"/>
          </p:cNvSpPr>
          <p:nvPr/>
        </p:nvSpPr>
        <p:spPr bwMode="auto">
          <a:xfrm>
            <a:off x="280304" y="3780495"/>
            <a:ext cx="4090987" cy="646331"/>
          </a:xfrm>
          <a:prstGeom prst="rect">
            <a:avLst/>
          </a:prstGeom>
          <a:noFill/>
          <a:ln w="12700">
            <a:noFill/>
            <a:miter lim="800000"/>
            <a:headEnd type="none" w="sm" len="sm"/>
            <a:tailEnd type="none" w="sm" len="sm"/>
          </a:ln>
          <a:effectLst/>
        </p:spPr>
        <p:txBody>
          <a:bodyPr>
            <a:spAutoFit/>
          </a:bodyPr>
          <a:lstStyle/>
          <a:p>
            <a:pPr>
              <a:spcBef>
                <a:spcPct val="50000"/>
              </a:spcBef>
            </a:pPr>
            <a:r>
              <a:rPr lang="en-US" b="0" dirty="0">
                <a:solidFill>
                  <a:srgbClr val="FF0000"/>
                </a:solidFill>
              </a:rPr>
              <a:t>Figure 7.3: Top-down integration of modules A, B and D</a:t>
            </a:r>
            <a:endParaRPr lang="en-US" sz="1200" b="0" dirty="0">
              <a:solidFill>
                <a:srgbClr val="FF0000"/>
              </a:solidFill>
            </a:endParaRPr>
          </a:p>
        </p:txBody>
      </p:sp>
      <p:pic>
        <p:nvPicPr>
          <p:cNvPr id="6" name="Picture 16" descr="topdownabcd"/>
          <p:cNvPicPr>
            <a:picLocks noChangeAspect="1" noChangeArrowheads="1"/>
          </p:cNvPicPr>
          <p:nvPr/>
        </p:nvPicPr>
        <p:blipFill>
          <a:blip r:embed="rId3" cstate="print"/>
          <a:srcRect/>
          <a:stretch>
            <a:fillRect/>
          </a:stretch>
        </p:blipFill>
        <p:spPr>
          <a:xfrm>
            <a:off x="4652103" y="2139751"/>
            <a:ext cx="4019550" cy="2162175"/>
          </a:xfrm>
          <a:prstGeom prst="rect">
            <a:avLst/>
          </a:prstGeom>
        </p:spPr>
      </p:pic>
      <p:sp>
        <p:nvSpPr>
          <p:cNvPr id="7" name="Text Box 28"/>
          <p:cNvSpPr txBox="1">
            <a:spLocks noChangeArrowheads="1"/>
          </p:cNvSpPr>
          <p:nvPr/>
        </p:nvSpPr>
        <p:spPr bwMode="auto">
          <a:xfrm>
            <a:off x="5150128" y="4495059"/>
            <a:ext cx="3913415" cy="646331"/>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b="0" dirty="0">
                <a:solidFill>
                  <a:srgbClr val="FF0000"/>
                </a:solidFill>
              </a:rPr>
              <a:t>Figure 7.4: Top-down integration of modules A, B, D and C</a:t>
            </a:r>
            <a:endParaRPr lang="en-US" sz="1200" b="0" dirty="0">
              <a:solidFill>
                <a:srgbClr val="FF0000"/>
              </a:solidFill>
            </a:endParaRPr>
          </a:p>
        </p:txBody>
      </p:sp>
      <p:sp>
        <p:nvSpPr>
          <p:cNvPr id="8" name="Rectangle 7"/>
          <p:cNvSpPr/>
          <p:nvPr/>
        </p:nvSpPr>
        <p:spPr>
          <a:xfrm>
            <a:off x="3252662" y="5300419"/>
            <a:ext cx="4572000" cy="707886"/>
          </a:xfrm>
          <a:prstGeom prst="rect">
            <a:avLst/>
          </a:prstGeom>
        </p:spPr>
        <p:txBody>
          <a:bodyPr>
            <a:spAutoFit/>
          </a:bodyPr>
          <a:lstStyle/>
          <a:p>
            <a:r>
              <a:rPr lang="en-US" sz="2000" dirty="0" smtClean="0">
                <a:latin typeface="Times New Roman" pitchFamily="18" charset="0"/>
              </a:rPr>
              <a:t>Stub C` has been replaced with the actual module C, and new stubs E`, F`, and 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95256" y="2168437"/>
            <a:ext cx="8464798" cy="4219302"/>
          </a:xfrm>
        </p:spPr>
        <p:txBody>
          <a:bodyPr>
            <a:noAutofit/>
          </a:bodyPr>
          <a:lstStyle/>
          <a:p>
            <a:pPr marL="274320" indent="-274320">
              <a:spcBef>
                <a:spcPts val="600"/>
              </a:spcBef>
              <a:buClrTx/>
              <a:buSzPct val="100000"/>
              <a:buFont typeface="Arial" pitchFamily="34" charset="0"/>
              <a:buChar char="•"/>
            </a:pPr>
            <a:r>
              <a:rPr lang="en-US" sz="2400" dirty="0" smtClean="0">
                <a:solidFill>
                  <a:schemeClr val="tx1"/>
                </a:solidFill>
              </a:rPr>
              <a:t>The Concept of Integration Testing</a:t>
            </a:r>
          </a:p>
          <a:p>
            <a:pPr marL="274320" indent="-274320">
              <a:spcBef>
                <a:spcPts val="600"/>
              </a:spcBef>
              <a:buClrTx/>
              <a:buSzPct val="100000"/>
              <a:buFont typeface="Arial" pitchFamily="34" charset="0"/>
              <a:buChar char="•"/>
            </a:pPr>
            <a:r>
              <a:rPr lang="en-US" sz="2400" dirty="0" smtClean="0">
                <a:solidFill>
                  <a:schemeClr val="tx1"/>
                </a:solidFill>
              </a:rPr>
              <a:t>Different Types of Interfaces</a:t>
            </a:r>
          </a:p>
          <a:p>
            <a:pPr marL="274320" indent="-274320">
              <a:spcBef>
                <a:spcPts val="600"/>
              </a:spcBef>
              <a:buClrTx/>
              <a:buSzPct val="100000"/>
              <a:buFont typeface="Arial" pitchFamily="34" charset="0"/>
              <a:buChar char="•"/>
            </a:pPr>
            <a:r>
              <a:rPr lang="en-US" sz="2400" dirty="0" smtClean="0">
                <a:solidFill>
                  <a:schemeClr val="tx1"/>
                </a:solidFill>
              </a:rPr>
              <a:t>Different Types of Interface Errors </a:t>
            </a:r>
          </a:p>
          <a:p>
            <a:pPr marL="274320" indent="-274320">
              <a:spcBef>
                <a:spcPts val="600"/>
              </a:spcBef>
              <a:buClrTx/>
              <a:buSzPct val="100000"/>
              <a:buFont typeface="Arial" pitchFamily="34" charset="0"/>
              <a:buChar char="•"/>
            </a:pPr>
            <a:r>
              <a:rPr lang="en-US" sz="2400" dirty="0" smtClean="0">
                <a:solidFill>
                  <a:schemeClr val="tx1"/>
                </a:solidFill>
              </a:rPr>
              <a:t>Granularity of System Integration Testing</a:t>
            </a:r>
          </a:p>
          <a:p>
            <a:pPr marL="274320" indent="-274320">
              <a:spcBef>
                <a:spcPts val="600"/>
              </a:spcBef>
              <a:buClrTx/>
              <a:buSzPct val="100000"/>
              <a:buFont typeface="Arial" pitchFamily="34" charset="0"/>
              <a:buChar char="•"/>
            </a:pPr>
            <a:r>
              <a:rPr lang="en-US" sz="2400" dirty="0" smtClean="0">
                <a:solidFill>
                  <a:schemeClr val="tx1"/>
                </a:solidFill>
              </a:rPr>
              <a:t>System Integration Techniques</a:t>
            </a:r>
          </a:p>
          <a:p>
            <a:pPr marL="274320" indent="-274320">
              <a:spcBef>
                <a:spcPts val="600"/>
              </a:spcBef>
              <a:buClrTx/>
              <a:buSzPct val="100000"/>
              <a:buFont typeface="Arial" pitchFamily="34" charset="0"/>
              <a:buChar char="•"/>
            </a:pPr>
            <a:r>
              <a:rPr lang="en-US" sz="2400" dirty="0" smtClean="0">
                <a:solidFill>
                  <a:schemeClr val="tx1"/>
                </a:solidFill>
              </a:rPr>
              <a:t>Test Plan for System Integration</a:t>
            </a:r>
          </a:p>
          <a:p>
            <a:pPr marL="274320" indent="-274320">
              <a:spcBef>
                <a:spcPts val="600"/>
              </a:spcBef>
              <a:buClrTx/>
              <a:buSzPct val="100000"/>
              <a:buFont typeface="Arial" pitchFamily="34" charset="0"/>
              <a:buChar char="•"/>
            </a:pPr>
            <a:r>
              <a:rPr lang="en-US" sz="2400" dirty="0" smtClean="0">
                <a:solidFill>
                  <a:schemeClr val="tx1"/>
                </a:solidFill>
              </a:rPr>
              <a:t>Off-the-self Component Integration</a:t>
            </a:r>
          </a:p>
          <a:p>
            <a:pPr marL="274320" indent="-274320">
              <a:spcBef>
                <a:spcPts val="600"/>
              </a:spcBef>
              <a:buClrTx/>
              <a:buSzPct val="100000"/>
              <a:buFont typeface="Arial" pitchFamily="34" charset="0"/>
              <a:buChar char="•"/>
            </a:pPr>
            <a:r>
              <a:rPr lang="en-US" sz="2400" dirty="0" smtClean="0">
                <a:solidFill>
                  <a:schemeClr val="tx1"/>
                </a:solidFill>
              </a:rPr>
              <a:t>Off-the-shelf Component Testing</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Top-down integration </a:t>
            </a:r>
            <a:endParaRPr lang="en-US" dirty="0">
              <a:latin typeface="+mn-lt"/>
            </a:endParaRPr>
          </a:p>
        </p:txBody>
      </p:sp>
      <p:pic>
        <p:nvPicPr>
          <p:cNvPr id="4" name="Picture 23" descr="topdownabcde"/>
          <p:cNvPicPr>
            <a:picLocks noChangeAspect="1" noChangeArrowheads="1"/>
          </p:cNvPicPr>
          <p:nvPr/>
        </p:nvPicPr>
        <p:blipFill>
          <a:blip r:embed="rId2" cstate="print"/>
          <a:srcRect/>
          <a:stretch>
            <a:fillRect/>
          </a:stretch>
        </p:blipFill>
        <p:spPr>
          <a:xfrm>
            <a:off x="319536" y="2147589"/>
            <a:ext cx="4019550" cy="1719017"/>
          </a:xfrm>
          <a:prstGeom prst="rect">
            <a:avLst/>
          </a:prstGeom>
        </p:spPr>
      </p:pic>
      <p:sp>
        <p:nvSpPr>
          <p:cNvPr id="5" name="Text Box 29"/>
          <p:cNvSpPr txBox="1">
            <a:spLocks noChangeArrowheads="1"/>
          </p:cNvSpPr>
          <p:nvPr/>
        </p:nvSpPr>
        <p:spPr bwMode="auto">
          <a:xfrm>
            <a:off x="288919" y="3996251"/>
            <a:ext cx="4090987" cy="701675"/>
          </a:xfrm>
          <a:prstGeom prst="rect">
            <a:avLst/>
          </a:prstGeom>
          <a:noFill/>
          <a:ln w="12700">
            <a:noFill/>
            <a:miter lim="800000"/>
            <a:headEnd type="none" w="sm" len="sm"/>
            <a:tailEnd type="none" w="sm" len="sm"/>
          </a:ln>
          <a:effectLst/>
        </p:spPr>
        <p:txBody>
          <a:bodyPr>
            <a:spAutoFit/>
          </a:bodyPr>
          <a:lstStyle/>
          <a:p>
            <a:pPr>
              <a:spcBef>
                <a:spcPct val="50000"/>
              </a:spcBef>
            </a:pPr>
            <a:r>
              <a:rPr lang="en-US" b="0" dirty="0">
                <a:solidFill>
                  <a:srgbClr val="000000"/>
                </a:solidFill>
              </a:rPr>
              <a:t>Figure 7.5: Top-down integration of modules A, B, C, D and E</a:t>
            </a:r>
            <a:endParaRPr lang="en-US" sz="1200" b="0" dirty="0">
              <a:solidFill>
                <a:srgbClr val="000000"/>
              </a:solidFill>
            </a:endParaRPr>
          </a:p>
        </p:txBody>
      </p:sp>
      <p:pic>
        <p:nvPicPr>
          <p:cNvPr id="6" name="Picture 24" descr="topdownabcdef"/>
          <p:cNvPicPr>
            <a:picLocks noChangeAspect="1" noChangeArrowheads="1"/>
          </p:cNvPicPr>
          <p:nvPr/>
        </p:nvPicPr>
        <p:blipFill>
          <a:blip r:embed="rId3" cstate="print"/>
          <a:srcRect/>
          <a:stretch>
            <a:fillRect/>
          </a:stretch>
        </p:blipFill>
        <p:spPr>
          <a:xfrm>
            <a:off x="4857750" y="2209152"/>
            <a:ext cx="4019550" cy="1787100"/>
          </a:xfrm>
          <a:prstGeom prst="rect">
            <a:avLst/>
          </a:prstGeom>
        </p:spPr>
      </p:pic>
      <p:sp>
        <p:nvSpPr>
          <p:cNvPr id="7" name="Text Box 30"/>
          <p:cNvSpPr txBox="1">
            <a:spLocks noChangeArrowheads="1"/>
          </p:cNvSpPr>
          <p:nvPr/>
        </p:nvSpPr>
        <p:spPr bwMode="auto">
          <a:xfrm>
            <a:off x="5010557" y="4155605"/>
            <a:ext cx="4090987" cy="701675"/>
          </a:xfrm>
          <a:prstGeom prst="rect">
            <a:avLst/>
          </a:prstGeom>
          <a:noFill/>
          <a:ln w="12700">
            <a:noFill/>
            <a:miter lim="800000"/>
            <a:headEnd type="none" w="sm" len="sm"/>
            <a:tailEnd type="none" w="sm" len="sm"/>
          </a:ln>
          <a:effectLst/>
        </p:spPr>
        <p:txBody>
          <a:bodyPr>
            <a:spAutoFit/>
          </a:bodyPr>
          <a:lstStyle/>
          <a:p>
            <a:pPr>
              <a:spcBef>
                <a:spcPct val="50000"/>
              </a:spcBef>
            </a:pPr>
            <a:r>
              <a:rPr lang="en-US" b="0" dirty="0">
                <a:solidFill>
                  <a:srgbClr val="000000"/>
                </a:solidFill>
              </a:rPr>
              <a:t>Figure 7.6: Top-down integration of modules A, B, C, D, E and F</a:t>
            </a:r>
            <a:endParaRPr lang="en-US" sz="1200" b="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7202"/>
            <a:ext cx="7808976" cy="1088136"/>
          </a:xfrm>
        </p:spPr>
        <p:txBody>
          <a:bodyPr>
            <a:normAutofit fontScale="90000"/>
          </a:bodyPr>
          <a:lstStyle/>
          <a:p>
            <a:r>
              <a:rPr lang="en-US" sz="4400" dirty="0" smtClean="0">
                <a:latin typeface="+mn-lt"/>
              </a:rPr>
              <a:t>Advantages of </a:t>
            </a:r>
            <a:br>
              <a:rPr lang="en-US" sz="4400" dirty="0" smtClean="0">
                <a:latin typeface="+mn-lt"/>
              </a:rPr>
            </a:br>
            <a:r>
              <a:rPr lang="en-US" sz="4400" dirty="0" smtClean="0">
                <a:latin typeface="+mn-lt"/>
              </a:rPr>
              <a:t>Top-down integration </a:t>
            </a:r>
            <a:endParaRPr lang="en-US" dirty="0">
              <a:latin typeface="+mn-lt"/>
            </a:endParaRPr>
          </a:p>
        </p:txBody>
      </p:sp>
      <p:sp>
        <p:nvSpPr>
          <p:cNvPr id="4" name="Rectangle 3"/>
          <p:cNvSpPr/>
          <p:nvPr/>
        </p:nvSpPr>
        <p:spPr>
          <a:xfrm>
            <a:off x="169817" y="2057644"/>
            <a:ext cx="8752114" cy="3770263"/>
          </a:xfrm>
          <a:prstGeom prst="rect">
            <a:avLst/>
          </a:prstGeom>
        </p:spPr>
        <p:txBody>
          <a:bodyPr wrap="square">
            <a:spAutoFit/>
          </a:bodyPr>
          <a:lstStyle/>
          <a:p>
            <a:pPr marL="274320" indent="-274320">
              <a:spcBef>
                <a:spcPts val="600"/>
              </a:spcBef>
            </a:pPr>
            <a:r>
              <a:rPr lang="en-US" sz="2800" b="1" dirty="0" smtClean="0">
                <a:solidFill>
                  <a:srgbClr val="FF0000"/>
                </a:solidFill>
              </a:rPr>
              <a:t>Advantages</a:t>
            </a:r>
          </a:p>
          <a:p>
            <a:pPr marL="274320" indent="-274320">
              <a:spcBef>
                <a:spcPts val="600"/>
              </a:spcBef>
              <a:buFont typeface="Arial" pitchFamily="34" charset="0"/>
              <a:buChar char="•"/>
            </a:pPr>
            <a:r>
              <a:rPr lang="en-US" sz="2800" dirty="0" smtClean="0"/>
              <a:t>SIT engineers continually observe system-level functions as the integration process continues</a:t>
            </a:r>
          </a:p>
          <a:p>
            <a:pPr marL="274320" indent="-274320">
              <a:spcBef>
                <a:spcPts val="600"/>
              </a:spcBef>
              <a:buFont typeface="Arial" pitchFamily="34" charset="0"/>
              <a:buChar char="•"/>
            </a:pPr>
            <a:r>
              <a:rPr lang="en-US" sz="2800" dirty="0" smtClean="0"/>
              <a:t>Isolation of interface errors becomes easier because of the incremental nature of the top-down integration</a:t>
            </a:r>
          </a:p>
          <a:p>
            <a:pPr marL="274320" indent="-274320">
              <a:spcBef>
                <a:spcPts val="600"/>
              </a:spcBef>
              <a:buFont typeface="Arial" pitchFamily="34" charset="0"/>
              <a:buChar char="•"/>
            </a:pPr>
            <a:r>
              <a:rPr lang="en-US" sz="2800" dirty="0" smtClean="0"/>
              <a:t>Test cases designed to test the integration of a module M are reused during the regression tests performed after integrating other modules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7202"/>
            <a:ext cx="7808976" cy="1088136"/>
          </a:xfrm>
        </p:spPr>
        <p:txBody>
          <a:bodyPr>
            <a:normAutofit fontScale="90000"/>
          </a:bodyPr>
          <a:lstStyle/>
          <a:p>
            <a:r>
              <a:rPr lang="en-US" dirty="0" smtClean="0">
                <a:latin typeface="+mn-lt"/>
              </a:rPr>
              <a:t>Disadvantages of </a:t>
            </a:r>
            <a:br>
              <a:rPr lang="en-US" dirty="0" smtClean="0">
                <a:latin typeface="+mn-lt"/>
              </a:rPr>
            </a:br>
            <a:r>
              <a:rPr lang="en-US" sz="4000" dirty="0" smtClean="0">
                <a:latin typeface="+mn-lt"/>
              </a:rPr>
              <a:t>Top-down integration </a:t>
            </a:r>
            <a:endParaRPr lang="en-US" dirty="0">
              <a:latin typeface="+mn-lt"/>
            </a:endParaRPr>
          </a:p>
        </p:txBody>
      </p:sp>
      <p:sp>
        <p:nvSpPr>
          <p:cNvPr id="4" name="Rectangle 3"/>
          <p:cNvSpPr/>
          <p:nvPr/>
        </p:nvSpPr>
        <p:spPr>
          <a:xfrm>
            <a:off x="261257" y="2104494"/>
            <a:ext cx="8621486" cy="3770263"/>
          </a:xfrm>
          <a:prstGeom prst="rect">
            <a:avLst/>
          </a:prstGeom>
        </p:spPr>
        <p:txBody>
          <a:bodyPr wrap="square">
            <a:spAutoFit/>
          </a:bodyPr>
          <a:lstStyle/>
          <a:p>
            <a:pPr marL="274320" indent="-274320">
              <a:spcBef>
                <a:spcPts val="600"/>
              </a:spcBef>
            </a:pPr>
            <a:r>
              <a:rPr lang="en-US" sz="2800" b="1" dirty="0" smtClean="0">
                <a:solidFill>
                  <a:srgbClr val="FF0000"/>
                </a:solidFill>
              </a:rPr>
              <a:t>Disadvantages</a:t>
            </a:r>
          </a:p>
          <a:p>
            <a:pPr marL="274320" indent="-274320">
              <a:spcBef>
                <a:spcPts val="600"/>
              </a:spcBef>
              <a:buFont typeface="Arial" pitchFamily="34" charset="0"/>
              <a:buChar char="•"/>
            </a:pPr>
            <a:r>
              <a:rPr lang="en-US" sz="2800" dirty="0" smtClean="0"/>
              <a:t>Basic functionality is tested at the end of cycle</a:t>
            </a:r>
          </a:p>
          <a:p>
            <a:pPr marL="274320" indent="-274320">
              <a:spcBef>
                <a:spcPts val="600"/>
              </a:spcBef>
              <a:buFont typeface="Arial" pitchFamily="34" charset="0"/>
              <a:buChar char="•"/>
            </a:pPr>
            <a:r>
              <a:rPr lang="en-US" sz="2800" dirty="0" smtClean="0"/>
              <a:t>It may not be possible to observe meaningful system functions because of an </a:t>
            </a:r>
            <a:r>
              <a:rPr lang="en-US" sz="2800" b="1" dirty="0" smtClean="0"/>
              <a:t>absence</a:t>
            </a:r>
            <a:r>
              <a:rPr lang="en-US" sz="2800" dirty="0" smtClean="0"/>
              <a:t> of lower level modules and the presence of stubs.</a:t>
            </a:r>
          </a:p>
          <a:p>
            <a:pPr marL="274320" indent="-274320">
              <a:spcBef>
                <a:spcPts val="600"/>
              </a:spcBef>
              <a:buFont typeface="Arial" pitchFamily="34" charset="0"/>
              <a:buChar char="•"/>
            </a:pPr>
            <a:r>
              <a:rPr lang="en-US" sz="2800" dirty="0" smtClean="0"/>
              <a:t>Test case selection and stub design become increasingly difficult when stubs lie far away from the top-level module.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Bottom-up integration</a:t>
            </a:r>
            <a:endParaRPr lang="en-US" dirty="0">
              <a:latin typeface="+mn-lt"/>
            </a:endParaRPr>
          </a:p>
        </p:txBody>
      </p:sp>
      <p:sp>
        <p:nvSpPr>
          <p:cNvPr id="4" name="Rectangle 3"/>
          <p:cNvSpPr/>
          <p:nvPr/>
        </p:nvSpPr>
        <p:spPr>
          <a:xfrm>
            <a:off x="277648" y="2117766"/>
            <a:ext cx="8526716" cy="3939540"/>
          </a:xfrm>
          <a:prstGeom prst="rect">
            <a:avLst/>
          </a:prstGeom>
        </p:spPr>
        <p:txBody>
          <a:bodyPr wrap="square">
            <a:spAutoFit/>
          </a:bodyPr>
          <a:lstStyle/>
          <a:p>
            <a:pPr marL="274320" indent="-274320">
              <a:spcBef>
                <a:spcPts val="600"/>
              </a:spcBef>
              <a:buFont typeface="Arial" pitchFamily="34" charset="0"/>
              <a:buChar char="•"/>
            </a:pPr>
            <a:r>
              <a:rPr lang="en-US" sz="2000" dirty="0" smtClean="0">
                <a:solidFill>
                  <a:srgbClr val="FF0000"/>
                </a:solidFill>
              </a:rPr>
              <a:t>In bottom-up approach, system integration begins with the integration of lowest level modules. </a:t>
            </a:r>
            <a:r>
              <a:rPr lang="en-US" sz="2000" dirty="0" smtClean="0"/>
              <a:t>Each module at lower levels is tested with higher modules until all modules are tested. It takes help of Drivers for testing.</a:t>
            </a:r>
            <a:endParaRPr lang="en-US" sz="2000" dirty="0" smtClean="0">
              <a:solidFill>
                <a:srgbClr val="FF0000"/>
              </a:solidFill>
            </a:endParaRPr>
          </a:p>
          <a:p>
            <a:pPr marL="274320" indent="-274320">
              <a:spcBef>
                <a:spcPts val="600"/>
              </a:spcBef>
              <a:buFont typeface="Arial" pitchFamily="34" charset="0"/>
              <a:buChar char="•"/>
            </a:pPr>
            <a:r>
              <a:rPr lang="en-US" sz="2000" dirty="0" smtClean="0"/>
              <a:t>A module is said to be at the lowest level if it does not invoke another module. It is assumed that all the modules have been individually tested before.</a:t>
            </a:r>
          </a:p>
          <a:p>
            <a:pPr marL="274320" indent="-274320">
              <a:spcBef>
                <a:spcPts val="600"/>
              </a:spcBef>
              <a:buFont typeface="Arial" pitchFamily="34" charset="0"/>
              <a:buChar char="•"/>
            </a:pPr>
            <a:r>
              <a:rPr lang="en-US" sz="2000" dirty="0" smtClean="0">
                <a:solidFill>
                  <a:srgbClr val="0000FF"/>
                </a:solidFill>
              </a:rPr>
              <a:t>To integrate a set of lower level modules, we need to construct a </a:t>
            </a:r>
            <a:r>
              <a:rPr lang="en-US" sz="2000" b="1" i="1" dirty="0" smtClean="0">
                <a:solidFill>
                  <a:srgbClr val="0000FF"/>
                </a:solidFill>
              </a:rPr>
              <a:t>test driver </a:t>
            </a:r>
            <a:r>
              <a:rPr lang="en-US" sz="2000" dirty="0" smtClean="0">
                <a:solidFill>
                  <a:srgbClr val="0000FF"/>
                </a:solidFill>
              </a:rPr>
              <a:t>module that invokes the modules to be integrated. </a:t>
            </a:r>
            <a:r>
              <a:rPr lang="en-US" sz="2000" dirty="0" smtClean="0"/>
              <a:t>Once the integration of a desired group of lower level modules is found to be satisfactory, the </a:t>
            </a:r>
            <a:r>
              <a:rPr lang="en-US" sz="2000" dirty="0" smtClean="0">
                <a:solidFill>
                  <a:srgbClr val="FF0000"/>
                </a:solidFill>
              </a:rPr>
              <a:t>driver is replaced with the actual module </a:t>
            </a:r>
            <a:r>
              <a:rPr lang="en-US" sz="2000" dirty="0" smtClean="0"/>
              <a:t>and one more test driver is used to integrate more modules with the set of modules already integrated. The process of bottom-up integration continues until all the modules have been integrated.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Bottom-up integration </a:t>
            </a:r>
            <a:endParaRPr lang="en-US" dirty="0">
              <a:latin typeface="+mn-lt"/>
            </a:endParaRPr>
          </a:p>
        </p:txBody>
      </p:sp>
      <p:sp>
        <p:nvSpPr>
          <p:cNvPr id="5" name="Rectangle 4"/>
          <p:cNvSpPr txBox="1">
            <a:spLocks noChangeArrowheads="1"/>
          </p:cNvSpPr>
          <p:nvPr/>
        </p:nvSpPr>
        <p:spPr bwMode="auto">
          <a:xfrm>
            <a:off x="321493" y="2155373"/>
            <a:ext cx="8600442" cy="41017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ysClr val="windowText" lastClr="000000"/>
                </a:solidFill>
                <a:effectLst/>
                <a:uLnTx/>
                <a:uFillTx/>
                <a:latin typeface="Calibri"/>
                <a:ea typeface="+mn-ea"/>
                <a:cs typeface="+mn-cs"/>
              </a:rPr>
              <a:t>We design a </a:t>
            </a:r>
            <a:r>
              <a:rPr kumimoji="0" lang="en-US" sz="2200" b="1" i="0" u="none" strike="noStrike" kern="1200" cap="none" spc="0" normalizeH="0" baseline="0" noProof="0" dirty="0" smtClean="0">
                <a:ln>
                  <a:noFill/>
                </a:ln>
                <a:solidFill>
                  <a:sysClr val="windowText" lastClr="000000"/>
                </a:solidFill>
                <a:effectLst/>
                <a:uLnTx/>
                <a:uFillTx/>
                <a:latin typeface="Calibri"/>
                <a:ea typeface="+mn-ea"/>
                <a:cs typeface="+mn-cs"/>
              </a:rPr>
              <a:t>test</a:t>
            </a:r>
            <a:r>
              <a:rPr kumimoji="0" lang="en-US" sz="2200" b="0" i="0" u="none" strike="noStrike" kern="1200" cap="none" spc="0" normalizeH="0" baseline="0" noProof="0" dirty="0" smtClean="0">
                <a:ln>
                  <a:noFill/>
                </a:ln>
                <a:solidFill>
                  <a:sysClr val="windowText" lastClr="000000"/>
                </a:solidFill>
                <a:effectLst/>
                <a:uLnTx/>
                <a:uFillTx/>
                <a:latin typeface="Calibri"/>
                <a:ea typeface="+mn-ea"/>
                <a:cs typeface="+mn-cs"/>
              </a:rPr>
              <a:t> </a:t>
            </a:r>
            <a:r>
              <a:rPr kumimoji="0" lang="en-US" sz="2200" b="1" i="0" u="none" strike="noStrike" kern="1200" cap="none" spc="0" normalizeH="0" baseline="0" noProof="0" dirty="0" smtClean="0">
                <a:ln>
                  <a:noFill/>
                </a:ln>
                <a:solidFill>
                  <a:sysClr val="windowText" lastClr="000000"/>
                </a:solidFill>
                <a:effectLst/>
                <a:uLnTx/>
                <a:uFillTx/>
                <a:latin typeface="Calibri"/>
                <a:ea typeface="+mn-ea"/>
                <a:cs typeface="+mn-cs"/>
              </a:rPr>
              <a:t>driver</a:t>
            </a:r>
            <a:r>
              <a:rPr kumimoji="0" lang="en-US" sz="2200" b="0" i="0" u="none" strike="noStrike" kern="1200" cap="none" spc="0" normalizeH="0" baseline="0" noProof="0" dirty="0" smtClean="0">
                <a:ln>
                  <a:noFill/>
                </a:ln>
                <a:solidFill>
                  <a:sysClr val="windowText" lastClr="000000"/>
                </a:solidFill>
                <a:effectLst/>
                <a:uLnTx/>
                <a:uFillTx/>
                <a:latin typeface="Calibri"/>
                <a:ea typeface="+mn-ea"/>
                <a:cs typeface="+mn-cs"/>
              </a:rPr>
              <a:t> to integrate lowest-level modules E, F, and G</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ysClr val="windowText" lastClr="000000"/>
                </a:solidFill>
                <a:effectLst/>
                <a:uLnTx/>
                <a:uFillTx/>
                <a:latin typeface="Calibri"/>
                <a:ea typeface="+mn-ea"/>
                <a:cs typeface="+mn-cs"/>
              </a:rPr>
              <a:t>The test driver mimics module C to integrate E, F, and G in a limited way.</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ysClr val="windowText" lastClr="000000"/>
                </a:solidFill>
                <a:effectLst/>
                <a:uLnTx/>
                <a:uFillTx/>
                <a:latin typeface="Calibri"/>
                <a:ea typeface="+mn-ea"/>
                <a:cs typeface="+mn-cs"/>
              </a:rPr>
              <a:t>The test driver is replaced with actual module , i.e., C.</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ysClr val="windowText" lastClr="000000"/>
                </a:solidFill>
                <a:effectLst/>
                <a:uLnTx/>
                <a:uFillTx/>
                <a:latin typeface="Calibri"/>
                <a:ea typeface="+mn-ea"/>
                <a:cs typeface="+mn-cs"/>
              </a:rPr>
              <a:t>A new test driver is used</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ysClr val="windowText" lastClr="000000"/>
                </a:solidFill>
                <a:effectLst/>
                <a:uLnTx/>
                <a:uFillTx/>
                <a:latin typeface="Calibri"/>
                <a:ea typeface="+mn-ea"/>
                <a:cs typeface="+mn-cs"/>
              </a:rPr>
              <a:t> At this moment, more modules such as B and D are integrated</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ysClr val="windowText" lastClr="000000"/>
                </a:solidFill>
                <a:effectLst/>
                <a:uLnTx/>
                <a:uFillTx/>
                <a:latin typeface="Calibri"/>
                <a:ea typeface="+mn-ea"/>
                <a:cs typeface="+mn-cs"/>
              </a:rPr>
              <a:t> The new test driver mimics the behavior of module A</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ysClr val="windowText" lastClr="000000"/>
                </a:solidFill>
                <a:effectLst/>
                <a:uLnTx/>
                <a:uFillTx/>
                <a:latin typeface="Calibri"/>
                <a:ea typeface="+mn-ea"/>
                <a:cs typeface="+mn-cs"/>
              </a:rPr>
              <a:t> Finally, the test driver is replaced with module A and further test are performed after the testers are satisfied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Bottom-up integration </a:t>
            </a:r>
            <a:endParaRPr lang="en-US" dirty="0">
              <a:latin typeface="+mn-lt"/>
            </a:endParaRPr>
          </a:p>
        </p:txBody>
      </p:sp>
      <p:pic>
        <p:nvPicPr>
          <p:cNvPr id="4" name="Picture 7" descr="bottomupefg"/>
          <p:cNvPicPr>
            <a:picLocks noChangeAspect="1" noChangeArrowheads="1"/>
          </p:cNvPicPr>
          <p:nvPr/>
        </p:nvPicPr>
        <p:blipFill>
          <a:blip r:embed="rId2" cstate="print"/>
          <a:srcRect/>
          <a:stretch>
            <a:fillRect/>
          </a:stretch>
        </p:blipFill>
        <p:spPr>
          <a:xfrm>
            <a:off x="385297" y="2242465"/>
            <a:ext cx="3729504" cy="1950712"/>
          </a:xfrm>
          <a:prstGeom prst="rect">
            <a:avLst/>
          </a:prstGeom>
        </p:spPr>
      </p:pic>
      <p:sp>
        <p:nvSpPr>
          <p:cNvPr id="5" name="Text Box 9"/>
          <p:cNvSpPr txBox="1">
            <a:spLocks noChangeArrowheads="1"/>
          </p:cNvSpPr>
          <p:nvPr/>
        </p:nvSpPr>
        <p:spPr bwMode="auto">
          <a:xfrm>
            <a:off x="330871" y="4802164"/>
            <a:ext cx="4090988" cy="707886"/>
          </a:xfrm>
          <a:prstGeom prst="rect">
            <a:avLst/>
          </a:prstGeom>
          <a:noFill/>
          <a:ln w="12700">
            <a:noFill/>
            <a:miter lim="800000"/>
            <a:headEnd type="none" w="sm" len="sm"/>
            <a:tailEnd type="none" w="sm" len="sm"/>
          </a:ln>
        </p:spPr>
        <p:txBody>
          <a:bodyPr>
            <a:spAutoFit/>
          </a:bodyPr>
          <a:lstStyle/>
          <a:p>
            <a:pPr>
              <a:spcBef>
                <a:spcPct val="50000"/>
              </a:spcBef>
            </a:pPr>
            <a:r>
              <a:rPr lang="en-US" sz="2000" u="sng" dirty="0">
                <a:solidFill>
                  <a:srgbClr val="FF0000"/>
                </a:solidFill>
                <a:latin typeface="Calibri" pitchFamily="34" charset="0"/>
              </a:rPr>
              <a:t>Figure 7.8</a:t>
            </a:r>
            <a:r>
              <a:rPr lang="en-US" sz="2000" dirty="0">
                <a:solidFill>
                  <a:srgbClr val="FF0000"/>
                </a:solidFill>
                <a:latin typeface="Calibri" pitchFamily="34" charset="0"/>
              </a:rPr>
              <a:t>: Bottom-up integration of module E, F, and G</a:t>
            </a:r>
          </a:p>
        </p:txBody>
      </p:sp>
      <p:pic>
        <p:nvPicPr>
          <p:cNvPr id="6" name="Picture 8" descr="bottomupbcdefg"/>
          <p:cNvPicPr>
            <a:picLocks noChangeAspect="1" noChangeArrowheads="1"/>
          </p:cNvPicPr>
          <p:nvPr/>
        </p:nvPicPr>
        <p:blipFill>
          <a:blip r:embed="rId3" cstate="print"/>
          <a:srcRect/>
          <a:stretch>
            <a:fillRect/>
          </a:stretch>
        </p:blipFill>
        <p:spPr>
          <a:xfrm>
            <a:off x="4820194" y="2242465"/>
            <a:ext cx="3961856" cy="1902802"/>
          </a:xfrm>
          <a:prstGeom prst="rect">
            <a:avLst/>
          </a:prstGeom>
        </p:spPr>
      </p:pic>
      <p:sp>
        <p:nvSpPr>
          <p:cNvPr id="7" name="Rectangle 10"/>
          <p:cNvSpPr>
            <a:spLocks noChangeArrowheads="1"/>
          </p:cNvSpPr>
          <p:nvPr/>
        </p:nvSpPr>
        <p:spPr bwMode="auto">
          <a:xfrm>
            <a:off x="5194300" y="4780998"/>
            <a:ext cx="3721100" cy="1015663"/>
          </a:xfrm>
          <a:prstGeom prst="rect">
            <a:avLst/>
          </a:prstGeom>
          <a:noFill/>
          <a:ln w="12700">
            <a:noFill/>
            <a:miter lim="800000"/>
            <a:headEnd type="none" w="sm" len="sm"/>
            <a:tailEnd type="none" w="sm" len="sm"/>
          </a:ln>
        </p:spPr>
        <p:txBody>
          <a:bodyPr>
            <a:spAutoFit/>
          </a:bodyPr>
          <a:lstStyle/>
          <a:p>
            <a:pPr>
              <a:spcBef>
                <a:spcPct val="50000"/>
              </a:spcBef>
            </a:pPr>
            <a:r>
              <a:rPr lang="en-US" sz="2000" u="sng" dirty="0">
                <a:solidFill>
                  <a:srgbClr val="FF0000"/>
                </a:solidFill>
                <a:latin typeface="Calibri" pitchFamily="34" charset="0"/>
              </a:rPr>
              <a:t>Figure 7.9</a:t>
            </a:r>
            <a:r>
              <a:rPr lang="en-US" sz="2000" dirty="0">
                <a:solidFill>
                  <a:srgbClr val="FF0000"/>
                </a:solidFill>
                <a:latin typeface="Calibri" pitchFamily="34" charset="0"/>
              </a:rPr>
              <a:t>: Bottom-up integration of module B, C, and D with E, F, and 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Bottom-up integration </a:t>
            </a:r>
            <a:endParaRPr lang="en-US" dirty="0">
              <a:latin typeface="+mn-lt"/>
            </a:endParaRPr>
          </a:p>
        </p:txBody>
      </p:sp>
      <p:sp>
        <p:nvSpPr>
          <p:cNvPr id="4" name="Rectangle 3"/>
          <p:cNvSpPr/>
          <p:nvPr/>
        </p:nvSpPr>
        <p:spPr>
          <a:xfrm>
            <a:off x="212333" y="2062996"/>
            <a:ext cx="8539779" cy="4339650"/>
          </a:xfrm>
          <a:prstGeom prst="rect">
            <a:avLst/>
          </a:prstGeom>
        </p:spPr>
        <p:txBody>
          <a:bodyPr wrap="square">
            <a:spAutoFit/>
          </a:bodyPr>
          <a:lstStyle/>
          <a:p>
            <a:pPr marL="274320" indent="-274320">
              <a:spcBef>
                <a:spcPts val="600"/>
              </a:spcBef>
            </a:pPr>
            <a:r>
              <a:rPr lang="en-US" sz="2400" b="1" dirty="0" smtClean="0">
                <a:solidFill>
                  <a:srgbClr val="FF0000"/>
                </a:solidFill>
              </a:rPr>
              <a:t>Advantages:</a:t>
            </a:r>
          </a:p>
          <a:p>
            <a:pPr marL="274320" indent="-274320">
              <a:spcBef>
                <a:spcPts val="600"/>
              </a:spcBef>
              <a:buFont typeface="Arial" pitchFamily="34" charset="0"/>
              <a:buChar char="•"/>
            </a:pPr>
            <a:r>
              <a:rPr lang="en-US" sz="2200" dirty="0" smtClean="0"/>
              <a:t>If the low-level modules and their combined functions are often invoked by other modules, then it is more useful to test them first so that meaningful effective integration of other modules can be done.</a:t>
            </a:r>
            <a:endParaRPr lang="en-US" sz="2200" b="1" dirty="0" smtClean="0"/>
          </a:p>
          <a:p>
            <a:pPr marL="274320" indent="-274320">
              <a:spcBef>
                <a:spcPts val="600"/>
              </a:spcBef>
            </a:pPr>
            <a:r>
              <a:rPr lang="en-US" sz="2400" b="1" dirty="0" smtClean="0">
                <a:solidFill>
                  <a:srgbClr val="FF0000"/>
                </a:solidFill>
              </a:rPr>
              <a:t>Disadvantages:</a:t>
            </a:r>
          </a:p>
          <a:p>
            <a:pPr marL="274320" indent="-274320">
              <a:spcBef>
                <a:spcPts val="600"/>
              </a:spcBef>
              <a:buFont typeface="Arial" pitchFamily="34" charset="0"/>
              <a:buChar char="•"/>
            </a:pPr>
            <a:r>
              <a:rPr lang="en-US" sz="2200" dirty="0" smtClean="0"/>
              <a:t>Discovery of major flaws in system design may not be possible until the top-level modules have been integrated.  </a:t>
            </a:r>
          </a:p>
          <a:p>
            <a:pPr marL="274320" indent="-274320">
              <a:spcBef>
                <a:spcPts val="600"/>
              </a:spcBef>
              <a:buFont typeface="Arial" pitchFamily="34" charset="0"/>
              <a:buChar char="•"/>
            </a:pPr>
            <a:r>
              <a:rPr lang="en-US" sz="2200" dirty="0" smtClean="0"/>
              <a:t>Test engineers can not observe system-level functions from a partly integrated system.</a:t>
            </a:r>
          </a:p>
          <a:p>
            <a:pPr marL="274320" indent="-274320">
              <a:spcBef>
                <a:spcPts val="600"/>
              </a:spcBef>
              <a:buFont typeface="Arial" pitchFamily="34" charset="0"/>
              <a:buChar char="•"/>
            </a:pPr>
            <a:r>
              <a:rPr lang="en-US" sz="2200" dirty="0" smtClean="0"/>
              <a:t>We can catch the Key interface defects at the end of cycle</a:t>
            </a:r>
          </a:p>
          <a:p>
            <a:pPr marL="274320" indent="-274320">
              <a:spcBef>
                <a:spcPts val="600"/>
              </a:spcBef>
            </a:pPr>
            <a:endParaRPr lang="en-US" sz="22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latin typeface="+mn-lt"/>
              </a:rPr>
              <a:t>Big-bang</a:t>
            </a:r>
            <a:endParaRPr lang="en-US" dirty="0">
              <a:latin typeface="+mn-lt"/>
            </a:endParaRPr>
          </a:p>
        </p:txBody>
      </p:sp>
      <p:sp>
        <p:nvSpPr>
          <p:cNvPr id="4" name="Rectangle 3"/>
          <p:cNvSpPr/>
          <p:nvPr/>
        </p:nvSpPr>
        <p:spPr>
          <a:xfrm>
            <a:off x="277648" y="2057961"/>
            <a:ext cx="8526716" cy="4278094"/>
          </a:xfrm>
          <a:prstGeom prst="rect">
            <a:avLst/>
          </a:prstGeom>
        </p:spPr>
        <p:txBody>
          <a:bodyPr wrap="square">
            <a:spAutoFit/>
          </a:bodyPr>
          <a:lstStyle/>
          <a:p>
            <a:pPr marL="274320" indent="-274320">
              <a:spcBef>
                <a:spcPts val="600"/>
              </a:spcBef>
              <a:buFont typeface="Wingdings" pitchFamily="2" charset="2"/>
              <a:buChar char="§"/>
            </a:pPr>
            <a:r>
              <a:rPr lang="en-US" sz="2800" b="1" u="sng" dirty="0" smtClean="0">
                <a:solidFill>
                  <a:srgbClr val="FF0000"/>
                </a:solidFill>
              </a:rPr>
              <a:t>Big-bang Approach</a:t>
            </a:r>
          </a:p>
          <a:p>
            <a:pPr marL="274320" indent="-274320">
              <a:spcBef>
                <a:spcPts val="600"/>
              </a:spcBef>
              <a:buFont typeface="Arial" pitchFamily="34" charset="0"/>
              <a:buChar char="•"/>
            </a:pPr>
            <a:r>
              <a:rPr lang="en-US" sz="2800" dirty="0" smtClean="0"/>
              <a:t>First all the modules are individually tested.</a:t>
            </a:r>
          </a:p>
          <a:p>
            <a:pPr marL="274320" indent="-274320">
              <a:spcBef>
                <a:spcPts val="600"/>
              </a:spcBef>
              <a:buFont typeface="Arial" pitchFamily="34" charset="0"/>
              <a:buChar char="•"/>
            </a:pPr>
            <a:r>
              <a:rPr lang="en-US" sz="2800" dirty="0" smtClean="0"/>
              <a:t>Next, all those modules are put together to construct the entire system which is tested as a whole. </a:t>
            </a:r>
          </a:p>
          <a:p>
            <a:pPr marL="731520" lvl="1" indent="-274320">
              <a:spcBef>
                <a:spcPts val="600"/>
              </a:spcBef>
            </a:pPr>
            <a:r>
              <a:rPr lang="en-US" sz="2800" dirty="0" smtClean="0">
                <a:sym typeface="Symbol"/>
              </a:rPr>
              <a:t> A</a:t>
            </a:r>
            <a:r>
              <a:rPr lang="en-US" sz="2800" dirty="0" smtClean="0"/>
              <a:t>ll the modules are integrated together at </a:t>
            </a:r>
            <a:r>
              <a:rPr lang="en-US" sz="2800" b="1" dirty="0" smtClean="0"/>
              <a:t>once</a:t>
            </a:r>
            <a:r>
              <a:rPr lang="en-US" sz="2800" dirty="0" smtClean="0"/>
              <a:t> and then tested</a:t>
            </a:r>
          </a:p>
          <a:p>
            <a:pPr marL="274320" indent="-274320">
              <a:spcBef>
                <a:spcPts val="600"/>
              </a:spcBef>
              <a:buFont typeface="Arial" pitchFamily="34" charset="0"/>
              <a:buChar char="•"/>
            </a:pPr>
            <a:r>
              <a:rPr lang="en-US" sz="2800" dirty="0" smtClean="0"/>
              <a:t>Sometimes developers use this approach for integrating small systems. However, for large systems, this approach is not recommended.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Big-bang </a:t>
            </a:r>
            <a:endParaRPr lang="en-US" dirty="0"/>
          </a:p>
        </p:txBody>
      </p:sp>
      <p:sp>
        <p:nvSpPr>
          <p:cNvPr id="4" name="Rectangle 3"/>
          <p:cNvSpPr/>
          <p:nvPr/>
        </p:nvSpPr>
        <p:spPr>
          <a:xfrm>
            <a:off x="316837" y="2050091"/>
            <a:ext cx="8487528" cy="3847207"/>
          </a:xfrm>
          <a:prstGeom prst="rect">
            <a:avLst/>
          </a:prstGeom>
        </p:spPr>
        <p:txBody>
          <a:bodyPr wrap="square">
            <a:spAutoFit/>
          </a:bodyPr>
          <a:lstStyle/>
          <a:p>
            <a:pPr marL="274320" indent="-274320">
              <a:spcBef>
                <a:spcPts val="600"/>
              </a:spcBef>
              <a:buFont typeface="Wingdings" pitchFamily="2" charset="2"/>
              <a:buChar char="§"/>
            </a:pPr>
            <a:r>
              <a:rPr lang="en-US" sz="2800" b="1" dirty="0" smtClean="0">
                <a:solidFill>
                  <a:srgbClr val="FF0000"/>
                </a:solidFill>
              </a:rPr>
              <a:t>Advantage</a:t>
            </a:r>
            <a:r>
              <a:rPr lang="en-US" sz="2800" dirty="0" smtClean="0">
                <a:solidFill>
                  <a:srgbClr val="FF0000"/>
                </a:solidFill>
              </a:rPr>
              <a:t> </a:t>
            </a:r>
          </a:p>
          <a:p>
            <a:pPr marL="274320" indent="-274320">
              <a:spcBef>
                <a:spcPts val="600"/>
              </a:spcBef>
              <a:buFont typeface="Arial" pitchFamily="34" charset="0"/>
              <a:buChar char="•"/>
            </a:pPr>
            <a:r>
              <a:rPr lang="en-US" sz="2800" dirty="0" smtClean="0"/>
              <a:t>Big Bang testing has the advantage that everything is finished before integration testing starts.</a:t>
            </a:r>
          </a:p>
          <a:p>
            <a:pPr marL="274320" indent="-274320">
              <a:spcBef>
                <a:spcPts val="600"/>
              </a:spcBef>
              <a:buFont typeface="Arial" pitchFamily="34" charset="0"/>
              <a:buChar char="•"/>
            </a:pPr>
            <a:endParaRPr lang="en-US" sz="2800" dirty="0" smtClean="0"/>
          </a:p>
          <a:p>
            <a:pPr marL="274320" indent="-274320">
              <a:spcBef>
                <a:spcPts val="600"/>
              </a:spcBef>
              <a:buClr>
                <a:srgbClr val="0000FF"/>
              </a:buClr>
              <a:buFont typeface="Wingdings" pitchFamily="2" charset="2"/>
              <a:buChar char="§"/>
            </a:pPr>
            <a:r>
              <a:rPr lang="en-US" sz="2800" b="1" dirty="0" smtClean="0"/>
              <a:t> </a:t>
            </a:r>
            <a:r>
              <a:rPr lang="en-US" sz="2800" b="1" dirty="0" smtClean="0">
                <a:solidFill>
                  <a:srgbClr val="0000FF"/>
                </a:solidFill>
              </a:rPr>
              <a:t>Disadvantage:</a:t>
            </a:r>
          </a:p>
          <a:p>
            <a:pPr marL="274320" indent="-274320">
              <a:spcBef>
                <a:spcPts val="600"/>
              </a:spcBef>
              <a:buFont typeface="Arial" pitchFamily="34" charset="0"/>
              <a:buChar char="•"/>
            </a:pPr>
            <a:r>
              <a:rPr lang="en-US" sz="2800" dirty="0" smtClean="0"/>
              <a:t>The major disadvantage is that in general it is time consuming and difficult to trace the cause of failures because of this late integration.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Sandwich </a:t>
            </a:r>
            <a:endParaRPr lang="en-US" dirty="0"/>
          </a:p>
        </p:txBody>
      </p:sp>
      <p:sp>
        <p:nvSpPr>
          <p:cNvPr id="4" name="Rectangle 3"/>
          <p:cNvSpPr/>
          <p:nvPr/>
        </p:nvSpPr>
        <p:spPr>
          <a:xfrm>
            <a:off x="261257" y="2026483"/>
            <a:ext cx="8647611" cy="4170372"/>
          </a:xfrm>
          <a:prstGeom prst="rect">
            <a:avLst/>
          </a:prstGeom>
        </p:spPr>
        <p:txBody>
          <a:bodyPr wrap="square">
            <a:spAutoFit/>
          </a:bodyPr>
          <a:lstStyle/>
          <a:p>
            <a:pPr marL="274320" indent="-274320">
              <a:spcBef>
                <a:spcPts val="600"/>
              </a:spcBef>
              <a:buFont typeface="Wingdings" pitchFamily="2" charset="2"/>
              <a:buChar char="§"/>
            </a:pPr>
            <a:r>
              <a:rPr lang="en-US" sz="2400" b="1" u="sng" dirty="0" smtClean="0">
                <a:solidFill>
                  <a:srgbClr val="FF0000"/>
                </a:solidFill>
              </a:rPr>
              <a:t>Sandwich Approach:</a:t>
            </a:r>
          </a:p>
          <a:p>
            <a:pPr marL="274320" indent="-274320">
              <a:spcBef>
                <a:spcPts val="600"/>
              </a:spcBef>
              <a:buFont typeface="Arial" pitchFamily="34" charset="0"/>
              <a:buChar char="•"/>
            </a:pPr>
            <a:r>
              <a:rPr lang="en-US" sz="2400" dirty="0" smtClean="0"/>
              <a:t>In this approach, a system is integrated by using a mix of top-down, bottom-up, and big-bang approaches</a:t>
            </a:r>
          </a:p>
          <a:p>
            <a:pPr marL="274320" indent="-274320">
              <a:spcBef>
                <a:spcPts val="600"/>
              </a:spcBef>
              <a:buFont typeface="Arial" pitchFamily="34" charset="0"/>
              <a:buChar char="•"/>
            </a:pPr>
            <a:r>
              <a:rPr lang="en-US" sz="2400" dirty="0" smtClean="0"/>
              <a:t>A hierarchical system is viewed as consisting of three layers</a:t>
            </a:r>
          </a:p>
          <a:p>
            <a:pPr marL="274320" indent="-274320">
              <a:spcBef>
                <a:spcPts val="600"/>
              </a:spcBef>
              <a:buFont typeface="Arial" pitchFamily="34" charset="0"/>
              <a:buChar char="•"/>
            </a:pPr>
            <a:r>
              <a:rPr lang="en-US" sz="2400" dirty="0" smtClean="0"/>
              <a:t>The </a:t>
            </a:r>
            <a:r>
              <a:rPr lang="en-US" sz="2400" b="1" dirty="0" smtClean="0"/>
              <a:t>bottom-up</a:t>
            </a:r>
            <a:r>
              <a:rPr lang="en-US" sz="2400" dirty="0" smtClean="0"/>
              <a:t> approach is applied to integrate the modules in the bottom-layer</a:t>
            </a:r>
          </a:p>
          <a:p>
            <a:pPr marL="274320" indent="-274320">
              <a:spcBef>
                <a:spcPts val="600"/>
              </a:spcBef>
              <a:buFont typeface="Arial" pitchFamily="34" charset="0"/>
              <a:buChar char="•"/>
            </a:pPr>
            <a:r>
              <a:rPr lang="en-US" sz="2400" dirty="0" smtClean="0"/>
              <a:t>The top layer modules are integrated by using </a:t>
            </a:r>
            <a:r>
              <a:rPr lang="en-US" sz="2400" b="1" dirty="0" smtClean="0"/>
              <a:t>top-down</a:t>
            </a:r>
            <a:r>
              <a:rPr lang="en-US" sz="2400" dirty="0" smtClean="0"/>
              <a:t> approach</a:t>
            </a:r>
          </a:p>
          <a:p>
            <a:pPr marL="274320" indent="-274320">
              <a:spcBef>
                <a:spcPts val="600"/>
              </a:spcBef>
              <a:buFont typeface="Arial" pitchFamily="34" charset="0"/>
              <a:buChar char="•"/>
            </a:pPr>
            <a:r>
              <a:rPr lang="en-US" sz="2400" dirty="0" smtClean="0"/>
              <a:t>The middle layer is integrated by using the </a:t>
            </a:r>
            <a:r>
              <a:rPr lang="en-US" sz="2400" b="1" dirty="0" smtClean="0"/>
              <a:t>big-bang</a:t>
            </a:r>
            <a:r>
              <a:rPr lang="en-US" sz="2400" dirty="0" smtClean="0"/>
              <a:t> approach after the top and the bottom layers have been integrated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1985557"/>
            <a:ext cx="8395113" cy="3939540"/>
          </a:xfrm>
          <a:prstGeom prst="rect">
            <a:avLst/>
          </a:prstGeom>
          <a:noFill/>
        </p:spPr>
        <p:txBody>
          <a:bodyPr wrap="square" rtlCol="0">
            <a:spAutoFit/>
          </a:bodyPr>
          <a:lstStyle/>
          <a:p>
            <a:pPr marL="274320" indent="-274320">
              <a:spcBef>
                <a:spcPts val="600"/>
              </a:spcBef>
              <a:buSzPct val="100000"/>
              <a:buFont typeface="Arial" pitchFamily="34" charset="0"/>
              <a:buChar char="•"/>
            </a:pPr>
            <a:r>
              <a:rPr lang="en-US" sz="2400" b="1" dirty="0" smtClean="0">
                <a:solidFill>
                  <a:srgbClr val="FF0000"/>
                </a:solidFill>
              </a:rPr>
              <a:t>Objectives</a:t>
            </a:r>
            <a:r>
              <a:rPr lang="en-US" sz="2400" dirty="0" smtClean="0"/>
              <a:t>: To understand the basic concept of system integration testing, to understand different types of interfaces and interface errors, to understand the different techniques of system integration, to understand Off-the-self Component Integration.</a:t>
            </a:r>
          </a:p>
          <a:p>
            <a:pPr marL="274320" indent="-274320">
              <a:spcBef>
                <a:spcPts val="600"/>
              </a:spcBef>
              <a:buClrTx/>
              <a:buSzPct val="100000"/>
              <a:buFont typeface="Arial" pitchFamily="34" charset="0"/>
              <a:buChar char="•"/>
            </a:pPr>
            <a:endParaRPr lang="en-US" sz="2400" dirty="0" smtClean="0"/>
          </a:p>
          <a:p>
            <a:pPr marL="274320" indent="-274320">
              <a:spcBef>
                <a:spcPts val="600"/>
              </a:spcBef>
              <a:buFont typeface="Arial" pitchFamily="34" charset="0"/>
              <a:buChar char="•"/>
            </a:pPr>
            <a:r>
              <a:rPr lang="en-US" sz="2400" b="1" dirty="0" smtClean="0">
                <a:solidFill>
                  <a:srgbClr val="FF0000"/>
                </a:solidFill>
              </a:rPr>
              <a:t>Outcomes</a:t>
            </a:r>
            <a:r>
              <a:rPr lang="en-US" sz="2400" dirty="0" smtClean="0"/>
              <a:t>: Students are expected to be able to explain system integration testing, be able to explain five different techniques of system integration, be able to explain the challenges in Off-the-self Component Integration.  </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Test Plan for System Integration</a:t>
            </a:r>
            <a:endParaRPr lang="en-US" sz="3600" dirty="0">
              <a:latin typeface="+mn-lt"/>
            </a:endParaRPr>
          </a:p>
        </p:txBody>
      </p:sp>
      <p:sp>
        <p:nvSpPr>
          <p:cNvPr id="4" name="Rectangle 3"/>
          <p:cNvSpPr/>
          <p:nvPr/>
        </p:nvSpPr>
        <p:spPr>
          <a:xfrm>
            <a:off x="238459" y="2078893"/>
            <a:ext cx="8539779" cy="3693319"/>
          </a:xfrm>
          <a:prstGeom prst="rect">
            <a:avLst/>
          </a:prstGeom>
        </p:spPr>
        <p:txBody>
          <a:bodyPr wrap="square">
            <a:spAutoFit/>
          </a:bodyPr>
          <a:lstStyle/>
          <a:p>
            <a:pPr marL="274320" indent="-274320">
              <a:spcBef>
                <a:spcPts val="600"/>
              </a:spcBef>
              <a:buFont typeface="Arial" pitchFamily="34" charset="0"/>
              <a:buChar char="•"/>
            </a:pPr>
            <a:r>
              <a:rPr lang="en-US" sz="2800" dirty="0" smtClean="0"/>
              <a:t>System integration requires  a controlled execution environment, much communication between the developers &amp; the test engineers.</a:t>
            </a:r>
          </a:p>
          <a:p>
            <a:pPr marL="274320" indent="-274320">
              <a:spcBef>
                <a:spcPts val="600"/>
              </a:spcBef>
              <a:buFont typeface="Arial" pitchFamily="34" charset="0"/>
              <a:buChar char="•"/>
            </a:pPr>
            <a:r>
              <a:rPr lang="en-US" sz="2800" dirty="0" smtClean="0"/>
              <a:t>Integrating a large system is a challenging task, which is handled with much planning in the form of developing a SIT plan.</a:t>
            </a:r>
          </a:p>
          <a:p>
            <a:pPr marL="274320" indent="-274320">
              <a:spcBef>
                <a:spcPts val="600"/>
              </a:spcBef>
              <a:buFont typeface="Arial" pitchFamily="34" charset="0"/>
              <a:buChar char="•"/>
            </a:pPr>
            <a:r>
              <a:rPr lang="en-US" sz="2800" dirty="0" smtClean="0"/>
              <a:t>A useful framework for preparing an SIT plan is outlined in the next slide.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Test Plan for System Integration </a:t>
            </a:r>
            <a:endParaRPr lang="en-US" sz="3600" dirty="0">
              <a:latin typeface="+mn-lt"/>
            </a:endParaRPr>
          </a:p>
        </p:txBody>
      </p:sp>
      <p:pic>
        <p:nvPicPr>
          <p:cNvPr id="4" name="Picture 7" descr="SITTestPlan"/>
          <p:cNvPicPr>
            <a:picLocks noChangeAspect="1" noChangeArrowheads="1"/>
          </p:cNvPicPr>
          <p:nvPr/>
        </p:nvPicPr>
        <p:blipFill>
          <a:blip r:embed="rId2" cstate="print"/>
          <a:srcRect/>
          <a:stretch>
            <a:fillRect/>
          </a:stretch>
        </p:blipFill>
        <p:spPr>
          <a:xfrm>
            <a:off x="261247" y="2118868"/>
            <a:ext cx="7759337" cy="409905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Entry Criteria for SIT</a:t>
            </a:r>
            <a:endParaRPr lang="en-US" dirty="0"/>
          </a:p>
        </p:txBody>
      </p:sp>
      <p:pic>
        <p:nvPicPr>
          <p:cNvPr id="4" name="Picture 5" descr="readinesscriteria"/>
          <p:cNvPicPr>
            <a:picLocks noChangeAspect="1" noChangeArrowheads="1"/>
          </p:cNvPicPr>
          <p:nvPr/>
        </p:nvPicPr>
        <p:blipFill>
          <a:blip r:embed="rId2" cstate="print"/>
          <a:srcRect/>
          <a:stretch>
            <a:fillRect/>
          </a:stretch>
        </p:blipFill>
        <p:spPr>
          <a:xfrm>
            <a:off x="369573" y="2116191"/>
            <a:ext cx="8286750" cy="3918850"/>
          </a:xfrm>
          <a:prstGeom prst="rect">
            <a:avLst/>
          </a:prstGeom>
        </p:spPr>
      </p:pic>
      <p:sp>
        <p:nvSpPr>
          <p:cNvPr id="5" name="Rectangle 6"/>
          <p:cNvSpPr>
            <a:spLocks noChangeArrowheads="1"/>
          </p:cNvSpPr>
          <p:nvPr/>
        </p:nvSpPr>
        <p:spPr bwMode="auto">
          <a:xfrm>
            <a:off x="1143000" y="6347919"/>
            <a:ext cx="6856413" cy="400050"/>
          </a:xfrm>
          <a:prstGeom prst="rect">
            <a:avLst/>
          </a:prstGeom>
          <a:noFill/>
          <a:ln w="12700">
            <a:noFill/>
            <a:miter lim="800000"/>
            <a:headEnd type="none" w="sm" len="sm"/>
            <a:tailEnd type="none" w="sm" len="sm"/>
          </a:ln>
        </p:spPr>
        <p:txBody>
          <a:bodyPr>
            <a:spAutoFit/>
          </a:bodyPr>
          <a:lstStyle/>
          <a:p>
            <a:pPr>
              <a:spcBef>
                <a:spcPct val="50000"/>
              </a:spcBef>
            </a:pPr>
            <a:r>
              <a:rPr lang="en-US" sz="2000" b="1" dirty="0">
                <a:solidFill>
                  <a:srgbClr val="0000FF"/>
                </a:solidFill>
                <a:latin typeface="Calibri" pitchFamily="34" charset="0"/>
              </a:rPr>
              <a:t>Table 7.4: A framework for system integration entry criteria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Exit Criteria for SIT</a:t>
            </a:r>
            <a:endParaRPr lang="en-US" dirty="0"/>
          </a:p>
        </p:txBody>
      </p:sp>
      <p:pic>
        <p:nvPicPr>
          <p:cNvPr id="4" name="Content Placeholder 4" descr="completioncriteria"/>
          <p:cNvPicPr>
            <a:picLocks noChangeAspect="1" noChangeArrowheads="1"/>
          </p:cNvPicPr>
          <p:nvPr/>
        </p:nvPicPr>
        <p:blipFill>
          <a:blip r:embed="rId2" cstate="print"/>
          <a:srcRect/>
          <a:stretch>
            <a:fillRect/>
          </a:stretch>
        </p:blipFill>
        <p:spPr>
          <a:xfrm>
            <a:off x="323850" y="2098772"/>
            <a:ext cx="8724900" cy="3810000"/>
          </a:xfrm>
          <a:prstGeom prst="rect">
            <a:avLst/>
          </a:prstGeom>
        </p:spPr>
      </p:pic>
      <p:sp>
        <p:nvSpPr>
          <p:cNvPr id="5" name="Rectangle 5"/>
          <p:cNvSpPr>
            <a:spLocks noChangeArrowheads="1"/>
          </p:cNvSpPr>
          <p:nvPr/>
        </p:nvSpPr>
        <p:spPr bwMode="auto">
          <a:xfrm>
            <a:off x="1255713" y="5853703"/>
            <a:ext cx="6856412" cy="396875"/>
          </a:xfrm>
          <a:prstGeom prst="rect">
            <a:avLst/>
          </a:prstGeom>
          <a:noFill/>
          <a:ln w="12700">
            <a:noFill/>
            <a:miter lim="800000"/>
            <a:headEnd type="none" w="sm" len="sm"/>
            <a:tailEnd type="none" w="sm" len="sm"/>
          </a:ln>
        </p:spPr>
        <p:txBody>
          <a:bodyPr>
            <a:spAutoFit/>
          </a:bodyPr>
          <a:lstStyle/>
          <a:p>
            <a:pPr>
              <a:spcBef>
                <a:spcPct val="50000"/>
              </a:spcBef>
            </a:pPr>
            <a:r>
              <a:rPr lang="en-US" sz="2000" b="1" dirty="0">
                <a:solidFill>
                  <a:srgbClr val="FF0000"/>
                </a:solidFill>
                <a:latin typeface="Calibri" pitchFamily="34" charset="0"/>
              </a:rPr>
              <a:t>Table 7.5: A framework for system integration exit criteria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Test Plan for System Integration</a:t>
            </a:r>
            <a:endParaRPr lang="en-US" sz="3600" dirty="0">
              <a:latin typeface="+mn-lt"/>
            </a:endParaRPr>
          </a:p>
        </p:txBody>
      </p:sp>
      <p:sp>
        <p:nvSpPr>
          <p:cNvPr id="4" name="Rectangle 3"/>
          <p:cNvSpPr/>
          <p:nvPr/>
        </p:nvSpPr>
        <p:spPr>
          <a:xfrm>
            <a:off x="290711" y="2083770"/>
            <a:ext cx="8461402" cy="3877985"/>
          </a:xfrm>
          <a:prstGeom prst="rect">
            <a:avLst/>
          </a:prstGeom>
        </p:spPr>
        <p:txBody>
          <a:bodyPr wrap="square">
            <a:spAutoFit/>
          </a:bodyPr>
          <a:lstStyle/>
          <a:p>
            <a:pPr marL="274320" indent="-274320">
              <a:spcBef>
                <a:spcPts val="600"/>
              </a:spcBef>
              <a:buFont typeface="Wingdings" pitchFamily="2" charset="2"/>
              <a:buChar char="§"/>
            </a:pPr>
            <a:r>
              <a:rPr lang="en-US" sz="2000" b="1" dirty="0" smtClean="0">
                <a:solidFill>
                  <a:srgbClr val="FF0000"/>
                </a:solidFill>
              </a:rPr>
              <a:t>Categories</a:t>
            </a:r>
            <a:r>
              <a:rPr lang="en-US" sz="2000" dirty="0" smtClean="0">
                <a:solidFill>
                  <a:srgbClr val="FF0000"/>
                </a:solidFill>
              </a:rPr>
              <a:t> </a:t>
            </a:r>
            <a:r>
              <a:rPr lang="en-US" sz="2000" b="1" dirty="0" smtClean="0">
                <a:solidFill>
                  <a:srgbClr val="FF0000"/>
                </a:solidFill>
              </a:rPr>
              <a:t>of System Integration Tests </a:t>
            </a:r>
            <a:r>
              <a:rPr lang="en-US" sz="2000" dirty="0" smtClean="0">
                <a:solidFill>
                  <a:srgbClr val="FF0000"/>
                </a:solidFill>
              </a:rPr>
              <a:t>(included in an integration test plan):</a:t>
            </a:r>
            <a:endParaRPr lang="en-US" sz="2000" b="1" dirty="0" smtClean="0">
              <a:solidFill>
                <a:srgbClr val="FF0000"/>
              </a:solidFill>
            </a:endParaRPr>
          </a:p>
          <a:p>
            <a:pPr marL="274320" indent="-274320">
              <a:spcBef>
                <a:spcPts val="600"/>
              </a:spcBef>
              <a:buFont typeface="Calibri" pitchFamily="34" charset="0"/>
              <a:buAutoNum type="arabicParenR"/>
            </a:pPr>
            <a:r>
              <a:rPr lang="en-US" dirty="0" smtClean="0">
                <a:solidFill>
                  <a:srgbClr val="0000FF"/>
                </a:solidFill>
              </a:rPr>
              <a:t>Interface integrity - </a:t>
            </a:r>
            <a:r>
              <a:rPr lang="en-US" dirty="0" smtClean="0"/>
              <a:t>Internal and external interfaces are tested as each module is integrated</a:t>
            </a:r>
          </a:p>
          <a:p>
            <a:pPr marL="274320" indent="-274320">
              <a:spcBef>
                <a:spcPts val="600"/>
              </a:spcBef>
              <a:buFont typeface="Calibri" pitchFamily="34" charset="0"/>
              <a:buAutoNum type="arabicParenR"/>
            </a:pPr>
            <a:r>
              <a:rPr lang="en-US" dirty="0" smtClean="0">
                <a:solidFill>
                  <a:srgbClr val="0000FF"/>
                </a:solidFill>
              </a:rPr>
              <a:t>Functional validity-</a:t>
            </a:r>
            <a:r>
              <a:rPr lang="en-US" dirty="0" smtClean="0"/>
              <a:t> Tests are designed to uncover functional errors in each module after it is integrated with the system.</a:t>
            </a:r>
          </a:p>
          <a:p>
            <a:pPr marL="274320" indent="-274320">
              <a:spcBef>
                <a:spcPts val="600"/>
              </a:spcBef>
              <a:buFont typeface="Calibri" pitchFamily="34" charset="0"/>
              <a:buAutoNum type="arabicParenR"/>
            </a:pPr>
            <a:r>
              <a:rPr lang="en-US" dirty="0" smtClean="0">
                <a:solidFill>
                  <a:srgbClr val="0000FF"/>
                </a:solidFill>
              </a:rPr>
              <a:t>End-to-end validity -</a:t>
            </a:r>
            <a:r>
              <a:rPr lang="en-US" dirty="0" smtClean="0"/>
              <a:t>Tests are performed to ensure that a completely integrated system works together from end-to-end.</a:t>
            </a:r>
          </a:p>
          <a:p>
            <a:pPr marL="274320" indent="-274320">
              <a:spcBef>
                <a:spcPts val="600"/>
              </a:spcBef>
              <a:buFont typeface="Calibri" pitchFamily="34" charset="0"/>
              <a:buAutoNum type="arabicParenR"/>
            </a:pPr>
            <a:r>
              <a:rPr lang="en-US" dirty="0" smtClean="0">
                <a:solidFill>
                  <a:srgbClr val="0000FF"/>
                </a:solidFill>
              </a:rPr>
              <a:t>Pair-wise validity -</a:t>
            </a:r>
            <a:r>
              <a:rPr lang="en-US" dirty="0" smtClean="0"/>
              <a:t>Tests are performed to ensure that any two systems work properly when connected together by a network</a:t>
            </a:r>
          </a:p>
          <a:p>
            <a:pPr marL="274320" indent="-274320">
              <a:spcBef>
                <a:spcPts val="600"/>
              </a:spcBef>
              <a:buFont typeface="Calibri" pitchFamily="34" charset="0"/>
              <a:buAutoNum type="arabicParenR"/>
            </a:pPr>
            <a:r>
              <a:rPr lang="en-US" dirty="0" smtClean="0">
                <a:solidFill>
                  <a:srgbClr val="0000FF"/>
                </a:solidFill>
              </a:rPr>
              <a:t>Interface stress -</a:t>
            </a:r>
            <a:r>
              <a:rPr lang="en-US" dirty="0" smtClean="0"/>
              <a:t>Tests are performed to ensure that the interfaces can sustain the load</a:t>
            </a:r>
          </a:p>
          <a:p>
            <a:pPr marL="274320" indent="-274320">
              <a:spcBef>
                <a:spcPts val="600"/>
              </a:spcBef>
              <a:buFont typeface="Calibri" pitchFamily="34" charset="0"/>
              <a:buAutoNum type="arabicParenR"/>
            </a:pPr>
            <a:r>
              <a:rPr lang="en-US" dirty="0" smtClean="0">
                <a:solidFill>
                  <a:srgbClr val="0000FF"/>
                </a:solidFill>
              </a:rPr>
              <a:t>System endurance-</a:t>
            </a:r>
            <a:r>
              <a:rPr lang="en-US" dirty="0" smtClean="0"/>
              <a:t>Tests are performed to ensure that the integrated system stay up for weeks without any crashes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Off-the-self Component Integration</a:t>
            </a:r>
            <a:endParaRPr lang="en-US" sz="3600" dirty="0">
              <a:latin typeface="+mn-lt"/>
            </a:endParaRPr>
          </a:p>
        </p:txBody>
      </p:sp>
      <p:sp>
        <p:nvSpPr>
          <p:cNvPr id="4" name="Rectangle 3"/>
          <p:cNvSpPr/>
          <p:nvPr/>
        </p:nvSpPr>
        <p:spPr>
          <a:xfrm>
            <a:off x="303774" y="2034352"/>
            <a:ext cx="8513653" cy="3847207"/>
          </a:xfrm>
          <a:prstGeom prst="rect">
            <a:avLst/>
          </a:prstGeom>
        </p:spPr>
        <p:txBody>
          <a:bodyPr wrap="square">
            <a:spAutoFit/>
          </a:bodyPr>
          <a:lstStyle/>
          <a:p>
            <a:pPr marL="274320" indent="-274320">
              <a:spcBef>
                <a:spcPts val="600"/>
              </a:spcBef>
              <a:buFont typeface="Arial" pitchFamily="34" charset="0"/>
              <a:buChar char="•"/>
            </a:pPr>
            <a:r>
              <a:rPr lang="en-US" sz="2600" dirty="0" smtClean="0"/>
              <a:t>Instead of developing a software component from scratch, organizations occasionally purchase off-the-shelf (OTS) components from third-party vendors and integrate them with their own components. </a:t>
            </a:r>
          </a:p>
          <a:p>
            <a:pPr marL="274320" indent="-274320">
              <a:spcBef>
                <a:spcPts val="600"/>
              </a:spcBef>
              <a:buFont typeface="Arial" pitchFamily="34" charset="0"/>
              <a:buChar char="•"/>
            </a:pPr>
            <a:r>
              <a:rPr lang="en-US" sz="2600" dirty="0" smtClean="0"/>
              <a:t>A major issue that can arise while integrating different components is mismatches among code pieces developed by different parties usually unaware of each other.</a:t>
            </a:r>
          </a:p>
          <a:p>
            <a:pPr marL="274320" indent="-274320">
              <a:spcBef>
                <a:spcPts val="600"/>
              </a:spcBef>
              <a:buFont typeface="Arial" pitchFamily="34" charset="0"/>
              <a:buChar char="•"/>
            </a:pPr>
            <a:r>
              <a:rPr lang="en-US" sz="2600" dirty="0" smtClean="0"/>
              <a:t>OTS components produced by the vendor organizations are known as </a:t>
            </a:r>
            <a:r>
              <a:rPr lang="en-US" sz="2600" i="1" dirty="0" smtClean="0">
                <a:solidFill>
                  <a:srgbClr val="FF0000"/>
                </a:solidFill>
              </a:rPr>
              <a:t>commercial off-the-shelf </a:t>
            </a:r>
            <a:r>
              <a:rPr lang="en-US" sz="2600" dirty="0" smtClean="0">
                <a:solidFill>
                  <a:srgbClr val="FF0000"/>
                </a:solidFill>
              </a:rPr>
              <a:t>(COTS) components.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900" y="605761"/>
            <a:ext cx="7808976" cy="1088136"/>
          </a:xfrm>
        </p:spPr>
        <p:txBody>
          <a:bodyPr>
            <a:noAutofit/>
          </a:bodyPr>
          <a:lstStyle/>
          <a:p>
            <a:r>
              <a:rPr lang="en-US" sz="3600" b="1" i="1" dirty="0" smtClean="0">
                <a:latin typeface="+mn-lt"/>
              </a:rPr>
              <a:t>Challenges</a:t>
            </a:r>
            <a:r>
              <a:rPr lang="en-US" sz="3600" dirty="0" smtClean="0">
                <a:latin typeface="+mn-lt"/>
              </a:rPr>
              <a:t> of </a:t>
            </a:r>
            <a:br>
              <a:rPr lang="en-US" sz="3600" dirty="0" smtClean="0">
                <a:latin typeface="+mn-lt"/>
              </a:rPr>
            </a:br>
            <a:r>
              <a:rPr lang="en-US" sz="3600" dirty="0" smtClean="0">
                <a:latin typeface="+mn-lt"/>
              </a:rPr>
              <a:t>COTS Component Integration </a:t>
            </a:r>
            <a:endParaRPr lang="en-US" sz="3600" dirty="0">
              <a:latin typeface="+mn-lt"/>
            </a:endParaRPr>
          </a:p>
        </p:txBody>
      </p:sp>
      <p:sp>
        <p:nvSpPr>
          <p:cNvPr id="4" name="Rectangle 3"/>
          <p:cNvSpPr/>
          <p:nvPr/>
        </p:nvSpPr>
        <p:spPr>
          <a:xfrm>
            <a:off x="329899" y="2136339"/>
            <a:ext cx="8500591" cy="3770263"/>
          </a:xfrm>
          <a:prstGeom prst="rect">
            <a:avLst/>
          </a:prstGeom>
        </p:spPr>
        <p:txBody>
          <a:bodyPr wrap="square">
            <a:spAutoFit/>
          </a:bodyPr>
          <a:lstStyle/>
          <a:p>
            <a:pPr marL="274320" indent="-274320">
              <a:spcBef>
                <a:spcPts val="600"/>
              </a:spcBef>
              <a:buFont typeface="Arial" pitchFamily="34" charset="0"/>
              <a:buChar char="•"/>
            </a:pPr>
            <a:r>
              <a:rPr lang="en-US" sz="2800" dirty="0" smtClean="0"/>
              <a:t>Integration not always trivial; incompatibilities among vendors</a:t>
            </a:r>
          </a:p>
          <a:p>
            <a:pPr marL="274320" indent="-274320">
              <a:spcBef>
                <a:spcPts val="600"/>
              </a:spcBef>
              <a:buFont typeface="Arial" pitchFamily="34" charset="0"/>
              <a:buChar char="•"/>
            </a:pPr>
            <a:r>
              <a:rPr lang="en-US" sz="2800" dirty="0" smtClean="0"/>
              <a:t>The buyer has no access to the source code</a:t>
            </a:r>
          </a:p>
          <a:p>
            <a:pPr marL="274320" indent="-274320">
              <a:spcBef>
                <a:spcPts val="600"/>
              </a:spcBef>
              <a:buFont typeface="Arial" pitchFamily="34" charset="0"/>
              <a:buChar char="•"/>
            </a:pPr>
            <a:r>
              <a:rPr lang="en-US" sz="2800" dirty="0" smtClean="0"/>
              <a:t>Dependence on vendor – the vendor controls it development</a:t>
            </a:r>
          </a:p>
          <a:p>
            <a:pPr marL="274320" indent="-274320">
              <a:spcBef>
                <a:spcPts val="600"/>
              </a:spcBef>
              <a:buFont typeface="Arial" pitchFamily="34" charset="0"/>
              <a:buChar char="•"/>
            </a:pPr>
            <a:r>
              <a:rPr lang="en-US" sz="2800" dirty="0" smtClean="0"/>
              <a:t>Stability of the vendor – Vendors can go out of business, can be purchased by other companies or completely drop support for a product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Off-the-shelf Component Testing</a:t>
            </a:r>
            <a:endParaRPr lang="en-US" sz="3600" dirty="0">
              <a:latin typeface="+mn-lt"/>
            </a:endParaRPr>
          </a:p>
        </p:txBody>
      </p:sp>
      <p:sp>
        <p:nvSpPr>
          <p:cNvPr id="4" name="Rectangle 3"/>
          <p:cNvSpPr/>
          <p:nvPr/>
        </p:nvSpPr>
        <p:spPr>
          <a:xfrm>
            <a:off x="290711" y="2081253"/>
            <a:ext cx="8461402" cy="3770263"/>
          </a:xfrm>
          <a:prstGeom prst="rect">
            <a:avLst/>
          </a:prstGeom>
        </p:spPr>
        <p:txBody>
          <a:bodyPr wrap="square">
            <a:spAutoFit/>
          </a:bodyPr>
          <a:lstStyle/>
          <a:p>
            <a:pPr marL="274320" indent="-274320">
              <a:spcBef>
                <a:spcPts val="600"/>
              </a:spcBef>
              <a:buFont typeface="Wingdings" pitchFamily="2" charset="2"/>
              <a:buChar char="§"/>
              <a:defRPr/>
            </a:pPr>
            <a:r>
              <a:rPr lang="en-US" sz="2400" dirty="0" smtClean="0">
                <a:solidFill>
                  <a:srgbClr val="FF0000"/>
                </a:solidFill>
              </a:rPr>
              <a:t>Three types of testing techniques are used to determine the </a:t>
            </a:r>
            <a:r>
              <a:rPr lang="en-US" sz="2400" b="1" i="1" dirty="0" smtClean="0">
                <a:solidFill>
                  <a:srgbClr val="FF0000"/>
                </a:solidFill>
              </a:rPr>
              <a:t>suitability of a COTS component</a:t>
            </a:r>
            <a:r>
              <a:rPr lang="en-US" sz="2400" dirty="0" smtClean="0">
                <a:solidFill>
                  <a:srgbClr val="FF0000"/>
                </a:solidFill>
              </a:rPr>
              <a:t>:</a:t>
            </a:r>
          </a:p>
          <a:p>
            <a:pPr marL="274320" indent="-274320">
              <a:spcBef>
                <a:spcPts val="600"/>
              </a:spcBef>
              <a:buFont typeface="+mj-lt"/>
              <a:buAutoNum type="arabicParenR"/>
              <a:defRPr/>
            </a:pPr>
            <a:r>
              <a:rPr lang="en-US" sz="2200" dirty="0" smtClean="0">
                <a:solidFill>
                  <a:srgbClr val="FF0000"/>
                </a:solidFill>
              </a:rPr>
              <a:t>Black-box component testing</a:t>
            </a:r>
            <a:r>
              <a:rPr lang="en-US" sz="2200" dirty="0" smtClean="0"/>
              <a:t>: This is used to determine the quality of the component.</a:t>
            </a:r>
          </a:p>
          <a:p>
            <a:pPr marL="274320" indent="-274320">
              <a:spcBef>
                <a:spcPts val="600"/>
              </a:spcBef>
              <a:buFont typeface="+mj-lt"/>
              <a:buAutoNum type="arabicParenR"/>
              <a:defRPr/>
            </a:pPr>
            <a:r>
              <a:rPr lang="en-US" sz="2200" dirty="0" smtClean="0">
                <a:solidFill>
                  <a:srgbClr val="FF0000"/>
                </a:solidFill>
              </a:rPr>
              <a:t>System-level fault injection testing</a:t>
            </a:r>
            <a:r>
              <a:rPr lang="en-US" sz="2200" dirty="0" smtClean="0"/>
              <a:t>: This is used to determine how well a system will tolerate a failing OTS component.</a:t>
            </a:r>
          </a:p>
          <a:p>
            <a:pPr marL="274320" indent="-274320">
              <a:spcBef>
                <a:spcPts val="600"/>
              </a:spcBef>
              <a:buFont typeface="+mj-lt"/>
              <a:buAutoNum type="arabicParenR"/>
              <a:defRPr/>
            </a:pPr>
            <a:r>
              <a:rPr lang="en-US" sz="2200" dirty="0" smtClean="0">
                <a:solidFill>
                  <a:srgbClr val="FF0000"/>
                </a:solidFill>
              </a:rPr>
              <a:t>Operational system testing: </a:t>
            </a:r>
            <a:r>
              <a:rPr lang="en-US" sz="2200" dirty="0" smtClean="0"/>
              <a:t>This kind of tests are used to determine the tolerance of a software system when the OTS component is functioning correctly. Operational system test is conducted to ensure that an OTS component is a good match for the system. </a:t>
            </a:r>
            <a:endParaRPr lang="en-US"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623351" y="1681918"/>
            <a:ext cx="7895007" cy="707886"/>
          </a:xfrm>
          <a:prstGeom prst="rect">
            <a:avLst/>
          </a:prstGeom>
          <a:noFill/>
        </p:spPr>
        <p:txBody>
          <a:bodyPr wrap="square" rtlCol="0">
            <a:spAutoFit/>
          </a:bodyPr>
          <a:lstStyle/>
          <a:p>
            <a:pPr marL="274320" lvl="0" indent="-274320">
              <a:spcBef>
                <a:spcPts val="600"/>
              </a:spcBef>
              <a:buFont typeface="Arial" pitchFamily="34" charset="0"/>
              <a:buChar char="•"/>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5B69590A-0F27-460B-8CF7-B418C91383C5}"/>
              </a:ext>
            </a:extLst>
          </p:cNvPr>
          <p:cNvSpPr txBox="1"/>
          <p:nvPr/>
        </p:nvSpPr>
        <p:spPr>
          <a:xfrm>
            <a:off x="623351" y="1681918"/>
            <a:ext cx="7895007" cy="1938992"/>
          </a:xfrm>
          <a:prstGeom prst="rect">
            <a:avLst/>
          </a:prstGeom>
          <a:noFill/>
        </p:spPr>
        <p:txBody>
          <a:bodyPr wrap="square" rtlCol="0">
            <a:spAutoFit/>
          </a:bodyPr>
          <a:lstStyle/>
          <a:p>
            <a:pPr marL="457200" lvl="0" indent="-457200">
              <a:buFont typeface="+mj-lt"/>
              <a:buAutoNum type="arabicPeriod"/>
            </a:pPr>
            <a:r>
              <a:rPr lang="en-US" sz="2000" i="1" dirty="0" smtClean="0"/>
              <a:t>Software Quality Engineering: Testing, Quality Assurance and Quantifiable Improvement</a:t>
            </a:r>
            <a:r>
              <a:rPr lang="en-US" sz="2000" dirty="0" smtClean="0"/>
              <a:t>, by Jeff </a:t>
            </a:r>
            <a:r>
              <a:rPr lang="en-US" sz="2000" dirty="0" err="1" smtClean="0"/>
              <a:t>Tian</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smtClean="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The Concept of Integration Testing</a:t>
            </a:r>
            <a:endParaRPr lang="en-US" sz="3600" dirty="0">
              <a:latin typeface="+mn-lt"/>
            </a:endParaRPr>
          </a:p>
        </p:txBody>
      </p:sp>
      <p:sp>
        <p:nvSpPr>
          <p:cNvPr id="3" name="Rectangle 2"/>
          <p:cNvSpPr/>
          <p:nvPr/>
        </p:nvSpPr>
        <p:spPr>
          <a:xfrm>
            <a:off x="274320" y="2070865"/>
            <a:ext cx="8673737" cy="4170372"/>
          </a:xfrm>
          <a:prstGeom prst="rect">
            <a:avLst/>
          </a:prstGeom>
        </p:spPr>
        <p:txBody>
          <a:bodyPr wrap="square">
            <a:spAutoFit/>
          </a:bodyPr>
          <a:lstStyle/>
          <a:p>
            <a:pPr marL="274320" indent="-274320">
              <a:spcBef>
                <a:spcPts val="600"/>
              </a:spcBef>
              <a:buFont typeface="Arial" pitchFamily="34" charset="0"/>
              <a:buChar char="•"/>
            </a:pPr>
            <a:r>
              <a:rPr lang="en-US" sz="2400" dirty="0" smtClean="0"/>
              <a:t>A software module is a self-contained element of a system</a:t>
            </a:r>
          </a:p>
          <a:p>
            <a:pPr marL="274320" indent="-274320">
              <a:spcBef>
                <a:spcPts val="600"/>
              </a:spcBef>
              <a:buFont typeface="Arial" pitchFamily="34" charset="0"/>
              <a:buChar char="•"/>
            </a:pPr>
            <a:r>
              <a:rPr lang="en-US" sz="2400" dirty="0" smtClean="0"/>
              <a:t>Modules are individually tested commonly known as </a:t>
            </a:r>
            <a:r>
              <a:rPr lang="en-US" sz="2400" i="1" dirty="0" smtClean="0">
                <a:solidFill>
                  <a:srgbClr val="0000FF"/>
                </a:solidFill>
              </a:rPr>
              <a:t>unit testing</a:t>
            </a:r>
            <a:endParaRPr lang="en-US" sz="2400" dirty="0" smtClean="0">
              <a:solidFill>
                <a:srgbClr val="0000FF"/>
              </a:solidFill>
            </a:endParaRPr>
          </a:p>
          <a:p>
            <a:pPr marL="274320" indent="-274320">
              <a:spcBef>
                <a:spcPts val="600"/>
              </a:spcBef>
              <a:buFont typeface="Arial" pitchFamily="34" charset="0"/>
              <a:buChar char="•"/>
            </a:pPr>
            <a:r>
              <a:rPr lang="en-US" sz="2400" dirty="0" smtClean="0"/>
              <a:t>Next major task is to put the modules (i.e., pieces) together to construct the complete system</a:t>
            </a:r>
          </a:p>
          <a:p>
            <a:pPr marL="274320" indent="-274320">
              <a:spcBef>
                <a:spcPts val="600"/>
              </a:spcBef>
              <a:buFont typeface="Arial" pitchFamily="34" charset="0"/>
              <a:buChar char="•"/>
            </a:pPr>
            <a:r>
              <a:rPr lang="en-US" sz="2400" dirty="0" smtClean="0"/>
              <a:t>Construction of a working system from the pieces is not a straightforward task because of numerous </a:t>
            </a:r>
            <a:r>
              <a:rPr lang="en-US" sz="2400" i="1" dirty="0" smtClean="0">
                <a:solidFill>
                  <a:srgbClr val="FF0000"/>
                </a:solidFill>
              </a:rPr>
              <a:t>interface errors</a:t>
            </a:r>
          </a:p>
          <a:p>
            <a:pPr marL="274320" indent="-274320">
              <a:spcBef>
                <a:spcPts val="600"/>
              </a:spcBef>
              <a:buFont typeface="Arial" pitchFamily="34" charset="0"/>
              <a:buChar char="•"/>
            </a:pPr>
            <a:r>
              <a:rPr lang="en-US" sz="2400" dirty="0" smtClean="0">
                <a:solidFill>
                  <a:srgbClr val="0000FF"/>
                </a:solidFill>
              </a:rPr>
              <a:t>System integration testing is a systematic technique for assembling a software system while conducting tests to uncover errors associated with interfacing </a:t>
            </a:r>
          </a:p>
          <a:p>
            <a:pPr marL="274320" indent="-274320">
              <a:spcBef>
                <a:spcPts val="600"/>
              </a:spcBef>
            </a:pPr>
            <a:endParaRPr lang="en-US" sz="2400" dirty="0" smtClean="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The Concept of Integration Testing</a:t>
            </a:r>
            <a:endParaRPr lang="en-US" sz="3600" dirty="0">
              <a:latin typeface="+mn-lt"/>
            </a:endParaRPr>
          </a:p>
        </p:txBody>
      </p:sp>
      <p:sp>
        <p:nvSpPr>
          <p:cNvPr id="4" name="Rectangle 3"/>
          <p:cNvSpPr/>
          <p:nvPr/>
        </p:nvSpPr>
        <p:spPr>
          <a:xfrm>
            <a:off x="209005" y="2217776"/>
            <a:ext cx="8739051" cy="2831544"/>
          </a:xfrm>
          <a:prstGeom prst="rect">
            <a:avLst/>
          </a:prstGeom>
        </p:spPr>
        <p:txBody>
          <a:bodyPr wrap="square">
            <a:spAutoFit/>
          </a:bodyPr>
          <a:lstStyle/>
          <a:p>
            <a:pPr marL="274320" indent="-274320">
              <a:spcBef>
                <a:spcPts val="600"/>
              </a:spcBef>
              <a:buFont typeface="Arial" pitchFamily="34" charset="0"/>
              <a:buChar char="•"/>
            </a:pPr>
            <a:r>
              <a:rPr lang="en-US" sz="2800" dirty="0" smtClean="0"/>
              <a:t>The objective of </a:t>
            </a:r>
            <a:r>
              <a:rPr lang="en-US" sz="2800" i="1" dirty="0" smtClean="0"/>
              <a:t>system</a:t>
            </a:r>
            <a:r>
              <a:rPr lang="en-US" sz="2800" dirty="0" smtClean="0"/>
              <a:t> </a:t>
            </a:r>
            <a:r>
              <a:rPr lang="en-US" sz="2800" i="1" dirty="0" smtClean="0"/>
              <a:t>integration testing</a:t>
            </a:r>
            <a:r>
              <a:rPr lang="en-US" sz="2800" dirty="0" smtClean="0"/>
              <a:t> (SIT) is to build a “working” version of the system by –</a:t>
            </a:r>
          </a:p>
          <a:p>
            <a:pPr marL="731520" lvl="2" indent="-274320">
              <a:spcBef>
                <a:spcPts val="600"/>
              </a:spcBef>
            </a:pPr>
            <a:r>
              <a:rPr lang="en-US" sz="2800" b="1" dirty="0" smtClean="0">
                <a:solidFill>
                  <a:srgbClr val="0000FF"/>
                </a:solidFill>
                <a:sym typeface="Symbol"/>
              </a:rPr>
              <a:t></a:t>
            </a:r>
            <a:r>
              <a:rPr lang="en-US" sz="2800" dirty="0" smtClean="0">
                <a:solidFill>
                  <a:srgbClr val="0000FF"/>
                </a:solidFill>
                <a:sym typeface="Symbol"/>
              </a:rPr>
              <a:t> </a:t>
            </a:r>
            <a:r>
              <a:rPr lang="en-US" sz="2800" dirty="0" smtClean="0">
                <a:solidFill>
                  <a:srgbClr val="0000FF"/>
                </a:solidFill>
              </a:rPr>
              <a:t>Putting modules together in an incremental manner</a:t>
            </a:r>
          </a:p>
          <a:p>
            <a:pPr marL="731520" lvl="2" indent="-274320">
              <a:spcBef>
                <a:spcPts val="600"/>
              </a:spcBef>
            </a:pPr>
            <a:r>
              <a:rPr lang="en-US" sz="2800" b="1" dirty="0" smtClean="0">
                <a:solidFill>
                  <a:srgbClr val="0000FF"/>
                </a:solidFill>
                <a:sym typeface="Symbol"/>
              </a:rPr>
              <a:t> </a:t>
            </a:r>
            <a:r>
              <a:rPr lang="en-US" sz="2800" dirty="0" smtClean="0">
                <a:solidFill>
                  <a:srgbClr val="0000FF"/>
                </a:solidFill>
              </a:rPr>
              <a:t>Ensuring that the additional modules work as expected without disturbing the functionalities of the modules already put together</a:t>
            </a: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The Concept of Integration Testing</a:t>
            </a:r>
            <a:endParaRPr lang="en-US" sz="3600" dirty="0">
              <a:latin typeface="+mn-lt"/>
            </a:endParaRPr>
          </a:p>
        </p:txBody>
      </p:sp>
      <p:sp>
        <p:nvSpPr>
          <p:cNvPr id="4" name="Rectangle 3"/>
          <p:cNvSpPr/>
          <p:nvPr/>
        </p:nvSpPr>
        <p:spPr>
          <a:xfrm>
            <a:off x="303774" y="2100243"/>
            <a:ext cx="8487528" cy="3724096"/>
          </a:xfrm>
          <a:prstGeom prst="rect">
            <a:avLst/>
          </a:prstGeom>
        </p:spPr>
        <p:txBody>
          <a:bodyPr wrap="square">
            <a:spAutoFit/>
          </a:bodyPr>
          <a:lstStyle/>
          <a:p>
            <a:pPr marL="274320" indent="-274320">
              <a:spcBef>
                <a:spcPts val="600"/>
              </a:spcBef>
              <a:buFont typeface="Arial" pitchFamily="34" charset="0"/>
              <a:buChar char="•"/>
            </a:pPr>
            <a:r>
              <a:rPr lang="en-US" sz="2400" dirty="0" smtClean="0"/>
              <a:t>Integration testing usually proceeds from small subassemblies containing a few modules to larger ones containing more and more modules. Large, complex software products can go through several iterations of build-and-test cycles before they are fully integrated.</a:t>
            </a:r>
            <a:endParaRPr lang="en-US" sz="2400" i="1" dirty="0" smtClean="0"/>
          </a:p>
          <a:p>
            <a:pPr marL="274320" indent="-274320">
              <a:spcBef>
                <a:spcPts val="600"/>
              </a:spcBef>
              <a:buFont typeface="Wingdings" pitchFamily="2" charset="2"/>
              <a:buChar char="§"/>
            </a:pPr>
            <a:r>
              <a:rPr lang="en-US" sz="2400" i="1" dirty="0" smtClean="0">
                <a:solidFill>
                  <a:srgbClr val="C00000"/>
                </a:solidFill>
              </a:rPr>
              <a:t> </a:t>
            </a:r>
            <a:r>
              <a:rPr lang="en-US" sz="2400" i="1" dirty="0" smtClean="0">
                <a:solidFill>
                  <a:srgbClr val="FF0000"/>
                </a:solidFill>
              </a:rPr>
              <a:t>Integration testing </a:t>
            </a:r>
            <a:r>
              <a:rPr lang="en-US" sz="2400" dirty="0" smtClean="0">
                <a:solidFill>
                  <a:srgbClr val="FF0000"/>
                </a:solidFill>
              </a:rPr>
              <a:t>is said to be </a:t>
            </a:r>
            <a:r>
              <a:rPr lang="en-US" sz="2400" b="1" u="sng" dirty="0" smtClean="0">
                <a:solidFill>
                  <a:srgbClr val="FF0000"/>
                </a:solidFill>
              </a:rPr>
              <a:t>complete</a:t>
            </a:r>
            <a:r>
              <a:rPr lang="en-US" sz="2400" dirty="0" smtClean="0">
                <a:solidFill>
                  <a:srgbClr val="FF0000"/>
                </a:solidFill>
              </a:rPr>
              <a:t> when</a:t>
            </a:r>
          </a:p>
          <a:p>
            <a:pPr marL="731520" lvl="2" indent="-274320">
              <a:spcBef>
                <a:spcPts val="600"/>
              </a:spcBef>
            </a:pPr>
            <a:r>
              <a:rPr lang="en-US" sz="2400" b="1" dirty="0" smtClean="0">
                <a:solidFill>
                  <a:srgbClr val="FF0000"/>
                </a:solidFill>
                <a:sym typeface="Symbol"/>
              </a:rPr>
              <a:t></a:t>
            </a:r>
            <a:r>
              <a:rPr lang="en-US" sz="2400" dirty="0" smtClean="0">
                <a:solidFill>
                  <a:srgbClr val="FF0000"/>
                </a:solidFill>
                <a:sym typeface="Symbol"/>
              </a:rPr>
              <a:t> </a:t>
            </a:r>
            <a:r>
              <a:rPr lang="en-US" sz="2400" dirty="0" smtClean="0">
                <a:solidFill>
                  <a:srgbClr val="FF0000"/>
                </a:solidFill>
              </a:rPr>
              <a:t>The system is fully integrated together</a:t>
            </a:r>
          </a:p>
          <a:p>
            <a:pPr marL="731520" lvl="2" indent="-274320">
              <a:spcBef>
                <a:spcPts val="600"/>
              </a:spcBef>
            </a:pPr>
            <a:r>
              <a:rPr lang="en-US" sz="2400" b="1" dirty="0" smtClean="0">
                <a:solidFill>
                  <a:srgbClr val="FF0000"/>
                </a:solidFill>
                <a:sym typeface="Symbol"/>
              </a:rPr>
              <a:t> </a:t>
            </a:r>
            <a:r>
              <a:rPr lang="en-US" sz="2400" dirty="0" smtClean="0">
                <a:solidFill>
                  <a:srgbClr val="FF0000"/>
                </a:solidFill>
              </a:rPr>
              <a:t>All the test cases have been executed</a:t>
            </a:r>
          </a:p>
          <a:p>
            <a:pPr marL="731520" lvl="2" indent="-274320">
              <a:spcBef>
                <a:spcPts val="600"/>
              </a:spcBef>
            </a:pPr>
            <a:r>
              <a:rPr lang="en-US" sz="2400" b="1" dirty="0" smtClean="0">
                <a:solidFill>
                  <a:srgbClr val="FF0000"/>
                </a:solidFill>
                <a:sym typeface="Symbol"/>
              </a:rPr>
              <a:t> </a:t>
            </a:r>
            <a:r>
              <a:rPr lang="en-US" sz="2400" dirty="0" smtClean="0">
                <a:solidFill>
                  <a:srgbClr val="FF0000"/>
                </a:solidFill>
              </a:rPr>
              <a:t>All the </a:t>
            </a:r>
            <a:r>
              <a:rPr lang="en-US" sz="2400" b="1" i="1" dirty="0" smtClean="0">
                <a:solidFill>
                  <a:srgbClr val="FF0000"/>
                </a:solidFill>
              </a:rPr>
              <a:t>severe</a:t>
            </a:r>
            <a:r>
              <a:rPr lang="en-US" sz="2400" dirty="0" smtClean="0">
                <a:solidFill>
                  <a:srgbClr val="FF0000"/>
                </a:solidFill>
              </a:rPr>
              <a:t> and </a:t>
            </a:r>
            <a:r>
              <a:rPr lang="en-US" sz="2400" b="1" i="1" dirty="0" smtClean="0">
                <a:solidFill>
                  <a:srgbClr val="FF0000"/>
                </a:solidFill>
              </a:rPr>
              <a:t>moderate</a:t>
            </a:r>
            <a:r>
              <a:rPr lang="en-US" sz="2400" dirty="0" smtClean="0">
                <a:solidFill>
                  <a:srgbClr val="FF0000"/>
                </a:solidFill>
              </a:rPr>
              <a:t> </a:t>
            </a:r>
            <a:r>
              <a:rPr lang="en-US" sz="2400" b="1" i="1" dirty="0" smtClean="0">
                <a:solidFill>
                  <a:srgbClr val="FF0000"/>
                </a:solidFill>
              </a:rPr>
              <a:t>defects</a:t>
            </a:r>
            <a:r>
              <a:rPr lang="en-US" sz="2400" dirty="0" smtClean="0">
                <a:solidFill>
                  <a:srgbClr val="FF0000"/>
                </a:solidFill>
              </a:rPr>
              <a:t> found have been </a:t>
            </a:r>
            <a:r>
              <a:rPr lang="en-US" sz="2400" b="1" dirty="0" smtClean="0">
                <a:solidFill>
                  <a:srgbClr val="FF0000"/>
                </a:solidFill>
              </a:rPr>
              <a:t>fixed</a:t>
            </a:r>
            <a:r>
              <a:rPr lang="en-US" sz="2400" dirty="0" smtClean="0">
                <a:solidFill>
                  <a:srgbClr val="FF00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459" y="527383"/>
            <a:ext cx="7808976" cy="1088136"/>
          </a:xfrm>
        </p:spPr>
        <p:txBody>
          <a:bodyPr>
            <a:normAutofit/>
          </a:bodyPr>
          <a:lstStyle/>
          <a:p>
            <a:pPr algn="ctr"/>
            <a:r>
              <a:rPr lang="en-US" sz="3600" dirty="0" smtClean="0">
                <a:latin typeface="+mn-lt"/>
              </a:rPr>
              <a:t>A</a:t>
            </a:r>
            <a:r>
              <a:rPr lang="en-US" sz="3600" b="1" dirty="0" smtClean="0">
                <a:latin typeface="+mn-lt"/>
              </a:rPr>
              <a:t>dvantages</a:t>
            </a:r>
            <a:r>
              <a:rPr lang="en-US" sz="3600" dirty="0" smtClean="0">
                <a:latin typeface="+mn-lt"/>
              </a:rPr>
              <a:t> of conducting SIT</a:t>
            </a:r>
            <a:endParaRPr lang="en-US" sz="3600" dirty="0">
              <a:latin typeface="+mn-lt"/>
            </a:endParaRPr>
          </a:p>
        </p:txBody>
      </p:sp>
      <p:sp>
        <p:nvSpPr>
          <p:cNvPr id="4" name="Rectangle 3"/>
          <p:cNvSpPr/>
          <p:nvPr/>
        </p:nvSpPr>
        <p:spPr>
          <a:xfrm>
            <a:off x="248195" y="2131337"/>
            <a:ext cx="8686800" cy="3847207"/>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The major </a:t>
            </a:r>
            <a:r>
              <a:rPr lang="en-US" sz="2800" b="1" dirty="0" smtClean="0">
                <a:solidFill>
                  <a:srgbClr val="FF0000"/>
                </a:solidFill>
              </a:rPr>
              <a:t>advantages</a:t>
            </a:r>
            <a:r>
              <a:rPr lang="en-US" sz="2800" dirty="0" smtClean="0">
                <a:solidFill>
                  <a:srgbClr val="FF0000"/>
                </a:solidFill>
              </a:rPr>
              <a:t> of conducting SIT are as follows:</a:t>
            </a:r>
          </a:p>
          <a:p>
            <a:pPr marL="731520" lvl="2" indent="-274320">
              <a:spcBef>
                <a:spcPts val="600"/>
              </a:spcBef>
            </a:pPr>
            <a:r>
              <a:rPr lang="en-US" sz="2800" b="1" dirty="0" smtClean="0">
                <a:sym typeface="Symbol"/>
              </a:rPr>
              <a:t></a:t>
            </a:r>
            <a:r>
              <a:rPr lang="en-US" sz="2800" dirty="0" smtClean="0">
                <a:sym typeface="Symbol"/>
              </a:rPr>
              <a:t> </a:t>
            </a:r>
            <a:r>
              <a:rPr lang="en-US" sz="2800" dirty="0" smtClean="0"/>
              <a:t>Defects are detected early</a:t>
            </a:r>
          </a:p>
          <a:p>
            <a:pPr marL="731520" lvl="2" indent="-274320">
              <a:spcBef>
                <a:spcPts val="600"/>
              </a:spcBef>
            </a:pPr>
            <a:r>
              <a:rPr lang="en-US" sz="2800" b="1" dirty="0" smtClean="0">
                <a:sym typeface="Symbol"/>
              </a:rPr>
              <a:t> </a:t>
            </a:r>
            <a:r>
              <a:rPr lang="en-US" sz="2800" dirty="0" smtClean="0"/>
              <a:t>It is easier to fix defects detected earlier</a:t>
            </a:r>
          </a:p>
          <a:p>
            <a:pPr marL="731520" lvl="2" indent="-274320">
              <a:spcBef>
                <a:spcPts val="600"/>
              </a:spcBef>
            </a:pPr>
            <a:r>
              <a:rPr lang="en-US" sz="2800" b="1" dirty="0" smtClean="0">
                <a:sym typeface="Symbol"/>
              </a:rPr>
              <a:t> </a:t>
            </a:r>
            <a:r>
              <a:rPr lang="en-US" sz="2800" dirty="0" smtClean="0"/>
              <a:t>We get earlier feedback on the health and acceptability of the individual modules and on the overall system</a:t>
            </a:r>
          </a:p>
          <a:p>
            <a:pPr marL="731520" lvl="2" indent="-274320">
              <a:spcBef>
                <a:spcPts val="600"/>
              </a:spcBef>
            </a:pPr>
            <a:r>
              <a:rPr lang="en-US" sz="2800" b="1" dirty="0" smtClean="0">
                <a:sym typeface="Symbol"/>
              </a:rPr>
              <a:t> </a:t>
            </a:r>
            <a:r>
              <a:rPr lang="en-US" sz="2800" dirty="0" smtClean="0"/>
              <a:t>Scheduling of defect fixes is flexible, and it can overlap with development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Different Types of Interfaces</a:t>
            </a:r>
            <a:endParaRPr lang="en-US" sz="3600" dirty="0">
              <a:latin typeface="+mn-lt"/>
            </a:endParaRPr>
          </a:p>
        </p:txBody>
      </p:sp>
      <p:sp>
        <p:nvSpPr>
          <p:cNvPr id="4" name="Rectangle 3"/>
          <p:cNvSpPr/>
          <p:nvPr/>
        </p:nvSpPr>
        <p:spPr>
          <a:xfrm>
            <a:off x="248193" y="2024191"/>
            <a:ext cx="8699863" cy="4324261"/>
          </a:xfrm>
          <a:prstGeom prst="rect">
            <a:avLst/>
          </a:prstGeom>
        </p:spPr>
        <p:txBody>
          <a:bodyPr wrap="square">
            <a:spAutoFit/>
          </a:bodyPr>
          <a:lstStyle/>
          <a:p>
            <a:pPr marL="274320" indent="-274320">
              <a:spcBef>
                <a:spcPts val="600"/>
              </a:spcBef>
              <a:buFont typeface="Wingdings" pitchFamily="2" charset="2"/>
              <a:buChar char="§"/>
            </a:pPr>
            <a:r>
              <a:rPr lang="en-US" sz="2000" b="1" dirty="0" smtClean="0">
                <a:solidFill>
                  <a:srgbClr val="FF0000"/>
                </a:solidFill>
              </a:rPr>
              <a:t>Three common paradigms for interfacing modules:</a:t>
            </a:r>
          </a:p>
          <a:p>
            <a:pPr marL="274320" indent="-274320">
              <a:spcBef>
                <a:spcPts val="600"/>
              </a:spcBef>
              <a:buFont typeface="Calibri" pitchFamily="34" charset="0"/>
              <a:buAutoNum type="arabicParenR"/>
            </a:pPr>
            <a:r>
              <a:rPr lang="en-US" sz="2000" b="1" dirty="0" smtClean="0">
                <a:solidFill>
                  <a:srgbClr val="0000FF"/>
                </a:solidFill>
              </a:rPr>
              <a:t>Procedure</a:t>
            </a:r>
            <a:r>
              <a:rPr lang="en-US" sz="2000" dirty="0" smtClean="0">
                <a:solidFill>
                  <a:srgbClr val="0000FF"/>
                </a:solidFill>
              </a:rPr>
              <a:t> </a:t>
            </a:r>
            <a:r>
              <a:rPr lang="en-US" sz="2000" b="1" dirty="0" smtClean="0">
                <a:solidFill>
                  <a:srgbClr val="0000FF"/>
                </a:solidFill>
              </a:rPr>
              <a:t>call</a:t>
            </a:r>
            <a:r>
              <a:rPr lang="en-US" sz="2000" dirty="0" smtClean="0">
                <a:solidFill>
                  <a:srgbClr val="0000FF"/>
                </a:solidFill>
              </a:rPr>
              <a:t> </a:t>
            </a:r>
            <a:r>
              <a:rPr lang="en-US" sz="2000" b="1" dirty="0" smtClean="0">
                <a:solidFill>
                  <a:srgbClr val="0000FF"/>
                </a:solidFill>
              </a:rPr>
              <a:t>interface</a:t>
            </a:r>
            <a:r>
              <a:rPr lang="en-US" sz="2000" dirty="0" smtClean="0">
                <a:solidFill>
                  <a:srgbClr val="0000FF"/>
                </a:solidFill>
              </a:rPr>
              <a:t>: </a:t>
            </a:r>
            <a:r>
              <a:rPr lang="en-US" sz="2000" dirty="0" smtClean="0"/>
              <a:t>A procedure in one module calls a procedure in another module. The caller passes on control to the called module. The caller can pass data to the called procedure, and the called procedure can pass data to the caller while returning control back to the caller.</a:t>
            </a:r>
          </a:p>
          <a:p>
            <a:pPr marL="274320" indent="-274320">
              <a:spcBef>
                <a:spcPts val="600"/>
              </a:spcBef>
              <a:buFont typeface="Calibri" pitchFamily="34" charset="0"/>
              <a:buAutoNum type="arabicParenR"/>
            </a:pPr>
            <a:r>
              <a:rPr lang="en-US" sz="2000" b="1" dirty="0" smtClean="0">
                <a:solidFill>
                  <a:srgbClr val="0000FF"/>
                </a:solidFill>
              </a:rPr>
              <a:t>Shared</a:t>
            </a:r>
            <a:r>
              <a:rPr lang="en-US" sz="2000" dirty="0" smtClean="0">
                <a:solidFill>
                  <a:srgbClr val="0000FF"/>
                </a:solidFill>
              </a:rPr>
              <a:t> </a:t>
            </a:r>
            <a:r>
              <a:rPr lang="en-US" sz="2000" b="1" dirty="0" smtClean="0">
                <a:solidFill>
                  <a:srgbClr val="0000FF"/>
                </a:solidFill>
              </a:rPr>
              <a:t>memory</a:t>
            </a:r>
            <a:r>
              <a:rPr lang="en-US" sz="2000" dirty="0" smtClean="0">
                <a:solidFill>
                  <a:srgbClr val="0000FF"/>
                </a:solidFill>
              </a:rPr>
              <a:t> </a:t>
            </a:r>
            <a:r>
              <a:rPr lang="en-US" sz="2000" b="1" dirty="0" smtClean="0">
                <a:solidFill>
                  <a:srgbClr val="0000FF"/>
                </a:solidFill>
              </a:rPr>
              <a:t>interface</a:t>
            </a:r>
            <a:r>
              <a:rPr lang="en-US" sz="2000" dirty="0" smtClean="0">
                <a:solidFill>
                  <a:srgbClr val="0000FF"/>
                </a:solidFill>
              </a:rPr>
              <a:t>: </a:t>
            </a:r>
            <a:r>
              <a:rPr lang="en-US" sz="2000" dirty="0" smtClean="0"/>
              <a:t>A block of memory is shared between two modules. The memory block may be allocated by one of the two modules or a third module. Data are written into the memory block by one module and are read from the block by the other.</a:t>
            </a:r>
          </a:p>
          <a:p>
            <a:pPr marL="274320" indent="-274320">
              <a:spcBef>
                <a:spcPts val="600"/>
              </a:spcBef>
              <a:buFont typeface="Calibri" pitchFamily="34" charset="0"/>
              <a:buAutoNum type="arabicParenR"/>
            </a:pPr>
            <a:r>
              <a:rPr lang="en-US" sz="2000" b="1" dirty="0" smtClean="0">
                <a:solidFill>
                  <a:srgbClr val="0000FF"/>
                </a:solidFill>
              </a:rPr>
              <a:t>Message</a:t>
            </a:r>
            <a:r>
              <a:rPr lang="en-US" sz="2000" dirty="0" smtClean="0">
                <a:solidFill>
                  <a:srgbClr val="0000FF"/>
                </a:solidFill>
              </a:rPr>
              <a:t> </a:t>
            </a:r>
            <a:r>
              <a:rPr lang="en-US" sz="2000" b="1" dirty="0" smtClean="0">
                <a:solidFill>
                  <a:srgbClr val="0000FF"/>
                </a:solidFill>
              </a:rPr>
              <a:t>passing</a:t>
            </a:r>
            <a:r>
              <a:rPr lang="en-US" sz="2000" dirty="0" smtClean="0">
                <a:solidFill>
                  <a:srgbClr val="0000FF"/>
                </a:solidFill>
              </a:rPr>
              <a:t> </a:t>
            </a:r>
            <a:r>
              <a:rPr lang="en-US" sz="2000" b="1" dirty="0" smtClean="0">
                <a:solidFill>
                  <a:srgbClr val="0000FF"/>
                </a:solidFill>
              </a:rPr>
              <a:t>interface</a:t>
            </a:r>
            <a:r>
              <a:rPr lang="en-US" sz="2000" dirty="0" smtClean="0">
                <a:solidFill>
                  <a:srgbClr val="0000FF"/>
                </a:solidFill>
              </a:rPr>
              <a:t>: </a:t>
            </a:r>
            <a:r>
              <a:rPr lang="en-US" sz="2000" dirty="0" smtClean="0"/>
              <a:t>One module prepares a message by initializing the fields of a data structure and sending the message to another module. This form of module interaction is common in client-server based systems and web-based systems.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Interface errors</a:t>
            </a:r>
            <a:endParaRPr lang="en-US" dirty="0">
              <a:latin typeface="+mn-lt"/>
            </a:endParaRPr>
          </a:p>
        </p:txBody>
      </p:sp>
      <p:sp>
        <p:nvSpPr>
          <p:cNvPr id="4" name="Rectangle 3"/>
          <p:cNvSpPr/>
          <p:nvPr/>
        </p:nvSpPr>
        <p:spPr>
          <a:xfrm>
            <a:off x="290711" y="2197036"/>
            <a:ext cx="8526716" cy="3893374"/>
          </a:xfrm>
          <a:prstGeom prst="rect">
            <a:avLst/>
          </a:prstGeom>
        </p:spPr>
        <p:txBody>
          <a:bodyPr wrap="square">
            <a:spAutoFit/>
          </a:bodyPr>
          <a:lstStyle/>
          <a:p>
            <a:pPr marL="274320" indent="-274320">
              <a:spcBef>
                <a:spcPts val="600"/>
              </a:spcBef>
              <a:buFont typeface="Arial" pitchFamily="34" charset="0"/>
              <a:buChar char="•"/>
              <a:defRPr/>
            </a:pPr>
            <a:r>
              <a:rPr lang="en-US" sz="2800" b="1" u="sng" dirty="0" smtClean="0">
                <a:solidFill>
                  <a:srgbClr val="FF0000"/>
                </a:solidFill>
              </a:rPr>
              <a:t>Question</a:t>
            </a:r>
            <a:r>
              <a:rPr lang="en-US" sz="2800" dirty="0" smtClean="0">
                <a:solidFill>
                  <a:srgbClr val="FF0000"/>
                </a:solidFill>
              </a:rPr>
              <a:t>: </a:t>
            </a:r>
            <a:r>
              <a:rPr lang="en-US" sz="2800" i="1" dirty="0" smtClean="0">
                <a:solidFill>
                  <a:srgbClr val="FF0000"/>
                </a:solidFill>
              </a:rPr>
              <a:t>“If all the unit-tested modules work individually, </a:t>
            </a:r>
            <a:r>
              <a:rPr lang="en-US" sz="2800" b="1" i="1" dirty="0" smtClean="0">
                <a:solidFill>
                  <a:srgbClr val="FF0000"/>
                </a:solidFill>
              </a:rPr>
              <a:t>why</a:t>
            </a:r>
            <a:r>
              <a:rPr lang="en-US" sz="2800" i="1" dirty="0" smtClean="0">
                <a:solidFill>
                  <a:srgbClr val="FF0000"/>
                </a:solidFill>
              </a:rPr>
              <a:t> can these modules not work when put together?”</a:t>
            </a:r>
          </a:p>
          <a:p>
            <a:pPr marL="731520" lvl="2" indent="-274320">
              <a:spcBef>
                <a:spcPts val="600"/>
              </a:spcBef>
              <a:defRPr/>
            </a:pPr>
            <a:r>
              <a:rPr lang="en-US" sz="2400" dirty="0" smtClean="0">
                <a:sym typeface="Symbol"/>
              </a:rPr>
              <a:t> </a:t>
            </a:r>
            <a:r>
              <a:rPr lang="en-US" sz="2400" dirty="0" smtClean="0"/>
              <a:t>The problem arises when we “put modules together” because of  </a:t>
            </a:r>
            <a:r>
              <a:rPr lang="en-US" sz="2400" i="1" dirty="0" smtClean="0">
                <a:solidFill>
                  <a:srgbClr val="0000FF"/>
                </a:solidFill>
              </a:rPr>
              <a:t>interface</a:t>
            </a:r>
            <a:r>
              <a:rPr lang="en-US" sz="2400" i="1" dirty="0" smtClean="0"/>
              <a:t> </a:t>
            </a:r>
            <a:r>
              <a:rPr lang="en-US" sz="2400" i="1" dirty="0" smtClean="0">
                <a:solidFill>
                  <a:srgbClr val="0000FF"/>
                </a:solidFill>
              </a:rPr>
              <a:t>errors</a:t>
            </a:r>
            <a:r>
              <a:rPr lang="en-US" sz="2400" dirty="0" smtClean="0"/>
              <a:t>.</a:t>
            </a:r>
          </a:p>
          <a:p>
            <a:pPr marL="731520" lvl="2" indent="-274320">
              <a:spcBef>
                <a:spcPts val="600"/>
              </a:spcBef>
              <a:defRPr/>
            </a:pPr>
            <a:r>
              <a:rPr lang="en-US" sz="2400" i="1" dirty="0" smtClean="0">
                <a:solidFill>
                  <a:srgbClr val="0000FF"/>
                </a:solidFill>
                <a:sym typeface="Symbol"/>
              </a:rPr>
              <a:t> </a:t>
            </a:r>
            <a:r>
              <a:rPr lang="en-US" sz="2400" i="1" dirty="0" smtClean="0">
                <a:solidFill>
                  <a:srgbClr val="0000FF"/>
                </a:solidFill>
              </a:rPr>
              <a:t>Interface</a:t>
            </a:r>
            <a:r>
              <a:rPr lang="en-US" sz="2400" dirty="0" smtClean="0">
                <a:solidFill>
                  <a:srgbClr val="0000FF"/>
                </a:solidFill>
              </a:rPr>
              <a:t> </a:t>
            </a:r>
            <a:r>
              <a:rPr lang="en-US" sz="2400" i="1" dirty="0" smtClean="0">
                <a:solidFill>
                  <a:srgbClr val="0000FF"/>
                </a:solidFill>
              </a:rPr>
              <a:t>errors: </a:t>
            </a:r>
            <a:r>
              <a:rPr lang="en-US" sz="2400" i="1" dirty="0" smtClean="0"/>
              <a:t>Interface</a:t>
            </a:r>
            <a:r>
              <a:rPr lang="en-US" sz="2400" dirty="0" smtClean="0"/>
              <a:t> errors are those that are associated with structures existing outside the local environment of a module, but which the module uses.	</a:t>
            </a:r>
          </a:p>
          <a:p>
            <a:pPr marL="274320" indent="-274320">
              <a:spcBef>
                <a:spcPts val="600"/>
              </a:spcBef>
              <a:defRPr/>
            </a:pPr>
            <a:endParaRPr lang="en-US" sz="28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606</TotalTime>
  <Words>2420</Words>
  <Application>Microsoft Office PowerPoint</Application>
  <PresentationFormat>On-screen Show (4:3)</PresentationFormat>
  <Paragraphs>221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Spectrum</vt:lpstr>
      <vt:lpstr>System Integration Testing</vt:lpstr>
      <vt:lpstr>Lecture Outline</vt:lpstr>
      <vt:lpstr>Objectives and Outcomes</vt:lpstr>
      <vt:lpstr>The Concept of Integration Testing</vt:lpstr>
      <vt:lpstr>The Concept of Integration Testing</vt:lpstr>
      <vt:lpstr>The Concept of Integration Testing</vt:lpstr>
      <vt:lpstr>Advantages of conducting SIT</vt:lpstr>
      <vt:lpstr>Different Types of Interfaces</vt:lpstr>
      <vt:lpstr>Interface errors</vt:lpstr>
      <vt:lpstr>Different Types of Interface Errors</vt:lpstr>
      <vt:lpstr>Granularity of System Integration Testing</vt:lpstr>
      <vt:lpstr>System Integration Testing</vt:lpstr>
      <vt:lpstr>System Integration Techniques</vt:lpstr>
      <vt:lpstr>Check-in Request Form</vt:lpstr>
      <vt:lpstr>Incremental Integration</vt:lpstr>
      <vt:lpstr>Incremental Integration</vt:lpstr>
      <vt:lpstr>Top-down integration </vt:lpstr>
      <vt:lpstr>Top-down integration </vt:lpstr>
      <vt:lpstr>Top-down integration </vt:lpstr>
      <vt:lpstr>Top-down integration </vt:lpstr>
      <vt:lpstr>Advantages of  Top-down integration </vt:lpstr>
      <vt:lpstr>Disadvantages of  Top-down integration </vt:lpstr>
      <vt:lpstr>Bottom-up integration</vt:lpstr>
      <vt:lpstr>Bottom-up integration </vt:lpstr>
      <vt:lpstr>Bottom-up integration </vt:lpstr>
      <vt:lpstr>Bottom-up integration </vt:lpstr>
      <vt:lpstr>Big-bang</vt:lpstr>
      <vt:lpstr>Big-bang </vt:lpstr>
      <vt:lpstr>Sandwich </vt:lpstr>
      <vt:lpstr>Test Plan for System Integration</vt:lpstr>
      <vt:lpstr>Test Plan for System Integration </vt:lpstr>
      <vt:lpstr>Entry Criteria for SIT</vt:lpstr>
      <vt:lpstr>Exit Criteria for SIT</vt:lpstr>
      <vt:lpstr>Test Plan for System Integration</vt:lpstr>
      <vt:lpstr>Off-the-self Component Integration</vt:lpstr>
      <vt:lpstr>Challenges of  COTS Component Integration </vt:lpstr>
      <vt:lpstr>Off-the-shelf Component Testing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Teacher</cp:lastModifiedBy>
  <cp:revision>272</cp:revision>
  <dcterms:created xsi:type="dcterms:W3CDTF">2020-04-21T14:08:46Z</dcterms:created>
  <dcterms:modified xsi:type="dcterms:W3CDTF">2020-09-06T03:27:48Z</dcterms:modified>
</cp:coreProperties>
</file>