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75" r:id="rId4"/>
    <p:sldId id="276" r:id="rId5"/>
    <p:sldId id="277" r:id="rId6"/>
    <p:sldId id="278" r:id="rId7"/>
    <p:sldId id="279" r:id="rId8"/>
    <p:sldId id="280" r:id="rId9"/>
    <p:sldId id="282" r:id="rId10"/>
    <p:sldId id="283" r:id="rId11"/>
    <p:sldId id="284" r:id="rId12"/>
    <p:sldId id="266" r:id="rId13"/>
    <p:sldId id="267" r:id="rId14"/>
    <p:sldId id="298" r:id="rId15"/>
    <p:sldId id="297" r:id="rId16"/>
    <p:sldId id="268" r:id="rId17"/>
    <p:sldId id="269" r:id="rId18"/>
    <p:sldId id="270" r:id="rId19"/>
    <p:sldId id="285" r:id="rId20"/>
    <p:sldId id="286" r:id="rId21"/>
    <p:sldId id="287" r:id="rId22"/>
    <p:sldId id="288" r:id="rId23"/>
    <p:sldId id="289" r:id="rId24"/>
    <p:sldId id="290" r:id="rId25"/>
    <p:sldId id="291" r:id="rId26"/>
    <p:sldId id="292" r:id="rId27"/>
    <p:sldId id="293" r:id="rId28"/>
    <p:sldId id="264" r:id="rId29"/>
    <p:sldId id="26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8" autoAdjust="0"/>
    <p:restoredTop sz="94724"/>
  </p:normalViewPr>
  <p:slideViewPr>
    <p:cSldViewPr snapToGrid="0" snapToObjects="1">
      <p:cViewPr varScale="1">
        <p:scale>
          <a:sx n="73" d="100"/>
          <a:sy n="73" d="100"/>
        </p:scale>
        <p:origin x="-132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4/30/2020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4/30/2020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96413"/>
            <a:ext cx="7808976" cy="740728"/>
          </a:xfrm>
        </p:spPr>
        <p:txBody>
          <a:bodyPr>
            <a:normAutofit/>
          </a:bodyPr>
          <a:lstStyle/>
          <a:p>
            <a:r>
              <a:rPr lang="en-US" sz="4000" b="1" dirty="0" smtClean="0"/>
              <a:t>Introduction</a:t>
            </a:r>
            <a:endParaRPr lang="en-US" sz="4000" b="1" dirty="0"/>
          </a:p>
        </p:txBody>
      </p:sp>
      <p:sp>
        <p:nvSpPr>
          <p:cNvPr id="3" name="Subtitle 2"/>
          <p:cNvSpPr>
            <a:spLocks noGrp="1"/>
          </p:cNvSpPr>
          <p:nvPr>
            <p:ph type="subTitle" idx="1"/>
          </p:nvPr>
        </p:nvSpPr>
        <p:spPr>
          <a:xfrm>
            <a:off x="476205" y="1532427"/>
            <a:ext cx="2789509" cy="484632"/>
          </a:xfrm>
        </p:spPr>
        <p:txBody>
          <a:bodyPr/>
          <a:lstStyle/>
          <a:p>
            <a:r>
              <a:rPr lang="en-US" dirty="0"/>
              <a:t>Course Code: CSC4133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 xmlns:p14="http://schemas.microsoft.com/office/powerpoint/2010/main" val="2869392821"/>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1</a:t>
                      </a:r>
                      <a:endParaRPr lang="en-US" dirty="0"/>
                    </a:p>
                  </a:txBody>
                  <a:tcPr/>
                </a:tc>
                <a:tc>
                  <a:txBody>
                    <a:bodyPr/>
                    <a:lstStyle/>
                    <a:p>
                      <a:r>
                        <a:rPr lang="en-US" dirty="0"/>
                        <a:t>Week No:</a:t>
                      </a:r>
                    </a:p>
                  </a:txBody>
                  <a:tcPr/>
                </a:tc>
                <a:tc>
                  <a:txBody>
                    <a:bodyPr/>
                    <a:lstStyle/>
                    <a:p>
                      <a:r>
                        <a:rPr lang="en-US" dirty="0" smtClean="0"/>
                        <a:t>1</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a:t>
                      </a:r>
                      <a:r>
                        <a:rPr lang="en-US" i="1" baseline="0" dirty="0" smtClean="0"/>
                        <a:t>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Software Quality and Testing</a:t>
            </a:r>
          </a:p>
        </p:txBody>
      </p:sp>
    </p:spTree>
    <p:extLst>
      <p:ext uri="{BB962C8B-B14F-4D97-AF65-F5344CB8AC3E}">
        <p14:creationId xmlns=""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Course Requirements</a:t>
            </a:r>
            <a:endParaRPr lang="en-US" sz="4000" dirty="0">
              <a:latin typeface="+mn-lt"/>
            </a:endParaRPr>
          </a:p>
        </p:txBody>
      </p:sp>
      <p:sp>
        <p:nvSpPr>
          <p:cNvPr id="4" name="Rectangle 3"/>
          <p:cNvSpPr/>
          <p:nvPr/>
        </p:nvSpPr>
        <p:spPr>
          <a:xfrm>
            <a:off x="286595" y="2279177"/>
            <a:ext cx="8598097" cy="3431709"/>
          </a:xfrm>
          <a:prstGeom prst="rect">
            <a:avLst/>
          </a:prstGeom>
        </p:spPr>
        <p:txBody>
          <a:bodyPr wrap="square">
            <a:spAutoFit/>
          </a:bodyPr>
          <a:lstStyle/>
          <a:p>
            <a:pPr marL="274320" indent="-274320">
              <a:spcBef>
                <a:spcPts val="600"/>
              </a:spcBef>
              <a:buFont typeface="Wingdings" pitchFamily="2" charset="2"/>
              <a:buChar char="§"/>
            </a:pPr>
            <a:r>
              <a:rPr lang="en-US" sz="2400" dirty="0" smtClean="0">
                <a:solidFill>
                  <a:srgbClr val="FF0000"/>
                </a:solidFill>
              </a:rPr>
              <a:t>Must have at least 80% attendance to pass this course. </a:t>
            </a:r>
            <a:r>
              <a:rPr lang="en-US" sz="2400" dirty="0" smtClean="0"/>
              <a:t>Failure to do so will result in an </a:t>
            </a:r>
            <a:r>
              <a:rPr lang="en-US" sz="2400" b="1" dirty="0" smtClean="0">
                <a:solidFill>
                  <a:srgbClr val="FF0000"/>
                </a:solidFill>
              </a:rPr>
              <a:t>automatic</a:t>
            </a:r>
            <a:r>
              <a:rPr lang="en-US" sz="2400" dirty="0" smtClean="0"/>
              <a:t> </a:t>
            </a:r>
            <a:r>
              <a:rPr lang="en-US" sz="2400" b="1" dirty="0" smtClean="0">
                <a:solidFill>
                  <a:srgbClr val="FF0000"/>
                </a:solidFill>
              </a:rPr>
              <a:t>UW</a:t>
            </a:r>
            <a:r>
              <a:rPr lang="en-US" sz="2400" dirty="0" smtClean="0"/>
              <a:t>.</a:t>
            </a:r>
          </a:p>
          <a:p>
            <a:pPr marL="274320" indent="-274320">
              <a:spcBef>
                <a:spcPts val="600"/>
              </a:spcBef>
              <a:buFont typeface="Wingdings" pitchFamily="2" charset="2"/>
              <a:buChar char="§"/>
            </a:pPr>
            <a:r>
              <a:rPr lang="en-US" sz="2400" dirty="0" smtClean="0"/>
              <a:t>Must appear in the midterm and final term exam.</a:t>
            </a:r>
          </a:p>
          <a:p>
            <a:pPr marL="274320" indent="-274320">
              <a:spcBef>
                <a:spcPts val="600"/>
              </a:spcBef>
              <a:buFont typeface="Wingdings" pitchFamily="2" charset="2"/>
              <a:buChar char="§"/>
            </a:pPr>
            <a:r>
              <a:rPr lang="en-US" sz="2400" dirty="0" smtClean="0"/>
              <a:t>Must submit the assignment and project on time.</a:t>
            </a:r>
          </a:p>
          <a:p>
            <a:pPr marL="274320" indent="-274320">
              <a:spcBef>
                <a:spcPts val="600"/>
              </a:spcBef>
              <a:buFont typeface="Wingdings" pitchFamily="2" charset="2"/>
              <a:buChar char="§"/>
            </a:pPr>
            <a:r>
              <a:rPr lang="en-US" sz="2400" dirty="0" smtClean="0"/>
              <a:t>No make-up Quiz. </a:t>
            </a:r>
          </a:p>
          <a:p>
            <a:pPr marL="274320" lvl="1" indent="-274320">
              <a:spcBef>
                <a:spcPts val="600"/>
              </a:spcBef>
              <a:buFont typeface="Wingdings" pitchFamily="2" charset="2"/>
              <a:buChar char="§"/>
            </a:pPr>
            <a:r>
              <a:rPr lang="en-US" sz="2400" dirty="0" smtClean="0"/>
              <a:t>No request will be entertained for raising grade; but I will voluntarily give you bonus marks if you are eligible. </a:t>
            </a:r>
          </a:p>
          <a:p>
            <a:pPr marL="274320" lvl="1" indent="-274320">
              <a:spcBef>
                <a:spcPts val="600"/>
              </a:spcBef>
              <a:buFont typeface="Wingdings" pitchFamily="2" charset="2"/>
              <a:buChar char="§"/>
            </a:pPr>
            <a:r>
              <a:rPr lang="en-US" sz="2400" dirty="0" smtClean="0">
                <a:latin typeface="Calibri" pitchFamily="34" charset="0"/>
                <a:cs typeface="Calibri" pitchFamily="34" charset="0"/>
              </a:rPr>
              <a:t>I reserve the right to be more lenient to those who deserve.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ABOUT</a:t>
            </a:r>
            <a:r>
              <a:rPr lang="en-US" sz="4000" dirty="0" smtClean="0">
                <a:latin typeface="+mn-lt"/>
              </a:rPr>
              <a:t>  </a:t>
            </a:r>
            <a:r>
              <a:rPr lang="en-US" sz="4000" b="1" dirty="0" smtClean="0">
                <a:latin typeface="+mn-lt"/>
              </a:rPr>
              <a:t>CLASS</a:t>
            </a:r>
            <a:r>
              <a:rPr lang="en-US" sz="4000" dirty="0" smtClean="0">
                <a:latin typeface="+mn-lt"/>
              </a:rPr>
              <a:t> </a:t>
            </a:r>
            <a:r>
              <a:rPr lang="en-US" sz="4000" b="1" dirty="0" smtClean="0">
                <a:latin typeface="+mn-lt"/>
              </a:rPr>
              <a:t>ATTENDANCE</a:t>
            </a:r>
            <a:endParaRPr lang="en-US" sz="4000" dirty="0">
              <a:latin typeface="+mn-lt"/>
            </a:endParaRPr>
          </a:p>
        </p:txBody>
      </p:sp>
      <p:sp>
        <p:nvSpPr>
          <p:cNvPr id="4" name="Rectangle 3"/>
          <p:cNvSpPr/>
          <p:nvPr/>
        </p:nvSpPr>
        <p:spPr>
          <a:xfrm>
            <a:off x="202973" y="2224586"/>
            <a:ext cx="8722659" cy="3354765"/>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0000FF"/>
                </a:solidFill>
              </a:rPr>
              <a:t>If you have 100% attendance, you will get bonus marks.</a:t>
            </a:r>
          </a:p>
          <a:p>
            <a:pPr marL="274320" indent="-274320">
              <a:spcBef>
                <a:spcPts val="600"/>
              </a:spcBef>
              <a:buFont typeface="Arial" pitchFamily="34" charset="0"/>
              <a:buChar char="•"/>
            </a:pPr>
            <a:r>
              <a:rPr lang="en-US" sz="2400" dirty="0" smtClean="0">
                <a:solidFill>
                  <a:srgbClr val="FF0000"/>
                </a:solidFill>
              </a:rPr>
              <a:t>If your attendance falls below 80%, you will get UW.</a:t>
            </a:r>
          </a:p>
          <a:p>
            <a:pPr marL="274320" indent="-274320">
              <a:spcBef>
                <a:spcPts val="600"/>
              </a:spcBef>
              <a:buFont typeface="Arial" pitchFamily="34" charset="0"/>
              <a:buChar char="•"/>
            </a:pPr>
            <a:r>
              <a:rPr lang="en-US" sz="2400" dirty="0" smtClean="0"/>
              <a:t>If you are absent for some reason, then you must submit an application with valid supporting documents when you come next time in the class. </a:t>
            </a:r>
          </a:p>
          <a:p>
            <a:pPr marL="274320" indent="-274320">
              <a:spcBef>
                <a:spcPts val="600"/>
              </a:spcBef>
              <a:buFont typeface="Arial" pitchFamily="34" charset="0"/>
              <a:buChar char="•"/>
            </a:pPr>
            <a:r>
              <a:rPr lang="en-US" sz="2400" u="sng" dirty="0" smtClean="0">
                <a:solidFill>
                  <a:srgbClr val="FF0000"/>
                </a:solidFill>
              </a:rPr>
              <a:t>If you are in probation</a:t>
            </a:r>
            <a:r>
              <a:rPr lang="en-US" sz="2400" dirty="0" smtClean="0">
                <a:solidFill>
                  <a:srgbClr val="FF0000"/>
                </a:solidFill>
              </a:rPr>
              <a:t>, do NOT miss any class and you MUST come for consultation at least once a week. </a:t>
            </a:r>
          </a:p>
          <a:p>
            <a:pPr marL="274320" indent="-274320">
              <a:spcBef>
                <a:spcPts val="600"/>
              </a:spcBef>
              <a:buFont typeface="Arial" pitchFamily="34" charset="0"/>
              <a:buChar char="•"/>
            </a:pPr>
            <a:r>
              <a:rPr lang="en-US" sz="2400" b="1" i="1" u="sng" dirty="0" smtClean="0">
                <a:solidFill>
                  <a:srgbClr val="FF0000"/>
                </a:solidFill>
              </a:rPr>
              <a:t>Note</a:t>
            </a:r>
            <a:r>
              <a:rPr lang="en-US" sz="2400" dirty="0" smtClean="0">
                <a:solidFill>
                  <a:srgbClr val="FF0000"/>
                </a:solidFill>
              </a:rPr>
              <a:t>: A Probation student can NOT DROP course.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What is a software?</a:t>
            </a:r>
            <a:endParaRPr lang="en-US" dirty="0"/>
          </a:p>
        </p:txBody>
      </p:sp>
      <p:sp>
        <p:nvSpPr>
          <p:cNvPr id="7" name="Content Placeholder 2">
            <a:extLst>
              <a:ext uri="{FF2B5EF4-FFF2-40B4-BE49-F238E27FC236}">
                <a16:creationId xmlns="" xmlns:a16="http://schemas.microsoft.com/office/drawing/2014/main" id="{09488450-C2A2-4E1F-AF1A-D3B6108BDCB6}"/>
              </a:ext>
            </a:extLst>
          </p:cNvPr>
          <p:cNvSpPr txBox="1">
            <a:spLocks/>
          </p:cNvSpPr>
          <p:nvPr/>
        </p:nvSpPr>
        <p:spPr>
          <a:xfrm>
            <a:off x="559352" y="2515285"/>
            <a:ext cx="8327973" cy="208078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ClrTx/>
              <a:buFont typeface="Wingdings" panose="05000000000000000000" pitchFamily="2" charset="2"/>
              <a:buChar char="q"/>
            </a:pPr>
            <a:r>
              <a:rPr lang="en-US" sz="2200" b="1" dirty="0">
                <a:solidFill>
                  <a:schemeClr val="tx1"/>
                </a:solidFill>
              </a:rPr>
              <a:t>Software is: </a:t>
            </a:r>
          </a:p>
          <a:p>
            <a:pPr lvl="1">
              <a:buClrTx/>
              <a:buFont typeface="Wingdings" panose="05000000000000000000" pitchFamily="2" charset="2"/>
              <a:buChar char="§"/>
            </a:pPr>
            <a:r>
              <a:rPr lang="en-US" sz="2200" dirty="0">
                <a:solidFill>
                  <a:schemeClr val="tx1"/>
                </a:solidFill>
              </a:rPr>
              <a:t>More than just a computer program!</a:t>
            </a:r>
          </a:p>
          <a:p>
            <a:pPr lvl="1">
              <a:buClrTx/>
              <a:buFont typeface="Wingdings" panose="05000000000000000000" pitchFamily="2" charset="2"/>
              <a:buChar char="§"/>
            </a:pPr>
            <a:r>
              <a:rPr lang="en-US" sz="2200" dirty="0">
                <a:solidFill>
                  <a:schemeClr val="tx1"/>
                </a:solidFill>
              </a:rPr>
              <a:t>Composed of computer programs, procedures, and possibly associated documentation and data related to the operation of a computer system. </a:t>
            </a:r>
          </a:p>
        </p:txBody>
      </p:sp>
    </p:spTree>
    <p:extLst>
      <p:ext uri="{BB962C8B-B14F-4D97-AF65-F5344CB8AC3E}">
        <p14:creationId xmlns="" xmlns:p14="http://schemas.microsoft.com/office/powerpoint/2010/main" val="2134390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Types of </a:t>
            </a:r>
            <a:r>
              <a:rPr lang="en-GB" dirty="0" smtClean="0"/>
              <a:t>software</a:t>
            </a:r>
            <a:endParaRPr lang="en-US" dirty="0"/>
          </a:p>
        </p:txBody>
      </p:sp>
      <p:sp>
        <p:nvSpPr>
          <p:cNvPr id="4" name="Content Placeholder 2">
            <a:extLst>
              <a:ext uri="{FF2B5EF4-FFF2-40B4-BE49-F238E27FC236}">
                <a16:creationId xmlns="" xmlns:a16="http://schemas.microsoft.com/office/drawing/2014/main" id="{DC283298-2E07-4BF5-BD62-BC0B101FFBD2}"/>
              </a:ext>
            </a:extLst>
          </p:cNvPr>
          <p:cNvSpPr txBox="1">
            <a:spLocks/>
          </p:cNvSpPr>
          <p:nvPr/>
        </p:nvSpPr>
        <p:spPr>
          <a:xfrm>
            <a:off x="300607" y="2102013"/>
            <a:ext cx="8314004" cy="3097008"/>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ClrTx/>
              <a:buFont typeface="Wingdings" panose="05000000000000000000" pitchFamily="2" charset="2"/>
              <a:buChar char="q"/>
            </a:pPr>
            <a:r>
              <a:rPr lang="en-US" sz="2200" b="1" dirty="0">
                <a:solidFill>
                  <a:schemeClr val="tx1"/>
                </a:solidFill>
              </a:rPr>
              <a:t>Two major types of Software</a:t>
            </a:r>
            <a:r>
              <a:rPr lang="en-US" sz="2200" b="1" dirty="0"/>
              <a:t>:</a:t>
            </a:r>
          </a:p>
          <a:p>
            <a:pPr lvl="1" algn="just">
              <a:buClrTx/>
            </a:pPr>
            <a:r>
              <a:rPr lang="en-US" sz="2200" dirty="0" smtClean="0">
                <a:solidFill>
                  <a:schemeClr val="tx1"/>
                </a:solidFill>
              </a:rPr>
              <a:t>Generic </a:t>
            </a:r>
            <a:r>
              <a:rPr lang="en-US" sz="2200" dirty="0">
                <a:solidFill>
                  <a:schemeClr val="tx1"/>
                </a:solidFill>
              </a:rPr>
              <a:t>– Stand alone, Sold on open </a:t>
            </a:r>
            <a:r>
              <a:rPr lang="en-US" sz="2200" dirty="0" smtClean="0">
                <a:solidFill>
                  <a:schemeClr val="tx1"/>
                </a:solidFill>
              </a:rPr>
              <a:t>market</a:t>
            </a:r>
            <a:endParaRPr lang="en-US" sz="2200" dirty="0">
              <a:solidFill>
                <a:schemeClr val="tx1"/>
              </a:solidFill>
            </a:endParaRPr>
          </a:p>
          <a:p>
            <a:pPr lvl="1" algn="just">
              <a:buClrTx/>
            </a:pPr>
            <a:r>
              <a:rPr lang="en-US" sz="2200" dirty="0">
                <a:solidFill>
                  <a:schemeClr val="tx1"/>
                </a:solidFill>
              </a:rPr>
              <a:t>Customized </a:t>
            </a:r>
            <a:r>
              <a:rPr lang="en-US" sz="2200" dirty="0" smtClean="0">
                <a:solidFill>
                  <a:schemeClr val="tx1"/>
                </a:solidFill>
              </a:rPr>
              <a:t>– </a:t>
            </a:r>
            <a:r>
              <a:rPr lang="en-US" sz="2200" dirty="0">
                <a:solidFill>
                  <a:schemeClr val="tx1"/>
                </a:solidFill>
              </a:rPr>
              <a:t>For specific customer or </a:t>
            </a:r>
            <a:r>
              <a:rPr lang="en-US" sz="2200" dirty="0" smtClean="0">
                <a:solidFill>
                  <a:schemeClr val="tx1"/>
                </a:solidFill>
              </a:rPr>
              <a:t>business</a:t>
            </a:r>
          </a:p>
          <a:p>
            <a:pPr algn="just">
              <a:buClrTx/>
              <a:buNone/>
            </a:pPr>
            <a:endParaRPr lang="en-US" sz="2400" dirty="0" smtClean="0">
              <a:solidFill>
                <a:schemeClr val="tx1"/>
              </a:solidFill>
            </a:endParaRPr>
          </a:p>
          <a:p>
            <a:pPr algn="just">
              <a:buClrTx/>
            </a:pPr>
            <a:endParaRPr lang="en-US" sz="2400" dirty="0" smtClean="0">
              <a:solidFill>
                <a:srgbClr val="FF0000"/>
              </a:solidFill>
            </a:endParaRPr>
          </a:p>
          <a:p>
            <a:pPr lvl="1" algn="just">
              <a:buClrTx/>
              <a:buNone/>
            </a:pPr>
            <a:endParaRPr lang="en-US" sz="2200" dirty="0">
              <a:solidFill>
                <a:schemeClr val="tx1"/>
              </a:solidFill>
            </a:endParaRPr>
          </a:p>
        </p:txBody>
      </p:sp>
    </p:spTree>
    <p:extLst>
      <p:ext uri="{BB962C8B-B14F-4D97-AF65-F5344CB8AC3E}">
        <p14:creationId xmlns="" xmlns:p14="http://schemas.microsoft.com/office/powerpoint/2010/main" val="663927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t>How to acquire a software?</a:t>
            </a:r>
            <a:endParaRPr lang="en-US" dirty="0"/>
          </a:p>
        </p:txBody>
      </p:sp>
      <p:sp>
        <p:nvSpPr>
          <p:cNvPr id="4" name="Rectangle 3"/>
          <p:cNvSpPr/>
          <p:nvPr/>
        </p:nvSpPr>
        <p:spPr>
          <a:xfrm>
            <a:off x="339636" y="2090055"/>
            <a:ext cx="8347165" cy="4078039"/>
          </a:xfrm>
          <a:prstGeom prst="rect">
            <a:avLst/>
          </a:prstGeom>
        </p:spPr>
        <p:txBody>
          <a:bodyPr wrap="square">
            <a:spAutoFit/>
          </a:bodyPr>
          <a:lstStyle/>
          <a:p>
            <a:pPr marL="274320" indent="-274320" algn="just">
              <a:spcBef>
                <a:spcPts val="600"/>
              </a:spcBef>
              <a:buClrTx/>
              <a:buFont typeface="Wingdings" pitchFamily="2" charset="2"/>
              <a:buChar char="§"/>
            </a:pPr>
            <a:r>
              <a:rPr lang="en-US" sz="2800" b="1" dirty="0" smtClean="0">
                <a:solidFill>
                  <a:srgbClr val="FF0000"/>
                </a:solidFill>
              </a:rPr>
              <a:t>Build/In-house Development</a:t>
            </a:r>
          </a:p>
          <a:p>
            <a:pPr marL="731520" lvl="1" indent="-274320" algn="just">
              <a:spcBef>
                <a:spcPts val="600"/>
              </a:spcBef>
              <a:buFont typeface="Arial" pitchFamily="34" charset="0"/>
              <a:buChar char="•"/>
            </a:pPr>
            <a:r>
              <a:rPr lang="en-US" sz="2800" dirty="0" smtClean="0"/>
              <a:t>without using COTS </a:t>
            </a:r>
          </a:p>
          <a:p>
            <a:pPr marL="731520" lvl="1" indent="-274320" algn="just">
              <a:spcBef>
                <a:spcPts val="600"/>
              </a:spcBef>
              <a:buFont typeface="Arial" pitchFamily="34" charset="0"/>
              <a:buChar char="•"/>
            </a:pPr>
            <a:r>
              <a:rPr lang="en-US" sz="2800" dirty="0" smtClean="0"/>
              <a:t>using COTS</a:t>
            </a:r>
          </a:p>
          <a:p>
            <a:pPr marL="274320" indent="-274320" algn="just">
              <a:spcBef>
                <a:spcPts val="600"/>
              </a:spcBef>
              <a:buClrTx/>
              <a:buFont typeface="Wingdings" pitchFamily="2" charset="2"/>
              <a:buChar char="§"/>
            </a:pPr>
            <a:r>
              <a:rPr lang="en-US" sz="2800" b="1" dirty="0" smtClean="0">
                <a:solidFill>
                  <a:srgbClr val="FF0000"/>
                </a:solidFill>
              </a:rPr>
              <a:t>Buy </a:t>
            </a:r>
          </a:p>
          <a:p>
            <a:pPr marL="731520" lvl="1" indent="-274320" algn="just">
              <a:spcBef>
                <a:spcPts val="600"/>
              </a:spcBef>
              <a:buFont typeface="Arial" pitchFamily="34" charset="0"/>
              <a:buChar char="•"/>
            </a:pPr>
            <a:r>
              <a:rPr lang="en-US" sz="2800" dirty="0" smtClean="0"/>
              <a:t>packaged/ready-made SW</a:t>
            </a:r>
          </a:p>
          <a:p>
            <a:pPr marL="731520" lvl="1" indent="-274320" algn="just">
              <a:spcBef>
                <a:spcPts val="600"/>
              </a:spcBef>
              <a:buFont typeface="Arial" pitchFamily="34" charset="0"/>
              <a:buChar char="•"/>
            </a:pPr>
            <a:r>
              <a:rPr lang="en-US" sz="2800" dirty="0" smtClean="0"/>
              <a:t>Business applications from reputed vendors</a:t>
            </a:r>
          </a:p>
          <a:p>
            <a:pPr marL="274320" indent="-274320" algn="just">
              <a:spcBef>
                <a:spcPts val="600"/>
              </a:spcBef>
              <a:buClrTx/>
              <a:buFont typeface="Wingdings" pitchFamily="2" charset="2"/>
              <a:buChar char="§"/>
            </a:pPr>
            <a:r>
              <a:rPr lang="en-US" sz="2800" dirty="0" smtClean="0"/>
              <a:t> </a:t>
            </a:r>
            <a:r>
              <a:rPr lang="en-US" sz="2800" b="1" dirty="0" smtClean="0">
                <a:solidFill>
                  <a:srgbClr val="FF0000"/>
                </a:solidFill>
              </a:rPr>
              <a:t>Contract/Outsource</a:t>
            </a:r>
          </a:p>
          <a:p>
            <a:pPr marL="274320" indent="-274320" algn="just">
              <a:spcBef>
                <a:spcPts val="600"/>
              </a:spcBef>
              <a:buClrTx/>
              <a:buFont typeface="Wingdings" pitchFamily="2" charset="2"/>
              <a:buChar char="§"/>
            </a:pPr>
            <a:r>
              <a:rPr lang="en-US" sz="2800" b="1" dirty="0" smtClean="0">
                <a:solidFill>
                  <a:srgbClr val="FF0000"/>
                </a:solidFill>
              </a:rPr>
              <a:t>Freeware/Open Source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18824"/>
            <a:ext cx="7808976" cy="1088136"/>
          </a:xfrm>
        </p:spPr>
        <p:txBody>
          <a:bodyPr/>
          <a:lstStyle/>
          <a:p>
            <a:pPr algn="ctr"/>
            <a:r>
              <a:rPr lang="en-US" dirty="0" smtClean="0"/>
              <a:t>What is SDLC?</a:t>
            </a:r>
            <a:endParaRPr lang="en-US" dirty="0"/>
          </a:p>
        </p:txBody>
      </p:sp>
      <p:sp>
        <p:nvSpPr>
          <p:cNvPr id="4" name="TextBox 3"/>
          <p:cNvSpPr txBox="1"/>
          <p:nvPr/>
        </p:nvSpPr>
        <p:spPr>
          <a:xfrm>
            <a:off x="274315" y="2364372"/>
            <a:ext cx="8543114" cy="2046714"/>
          </a:xfrm>
          <a:prstGeom prst="rect">
            <a:avLst/>
          </a:prstGeom>
          <a:noFill/>
        </p:spPr>
        <p:txBody>
          <a:bodyPr wrap="square" rtlCol="0">
            <a:spAutoFit/>
          </a:bodyPr>
          <a:lstStyle/>
          <a:p>
            <a:pPr marL="274320" indent="-274320">
              <a:spcBef>
                <a:spcPts val="600"/>
              </a:spcBef>
              <a:buFont typeface="Arial" pitchFamily="34" charset="0"/>
              <a:buChar char="•"/>
            </a:pPr>
            <a:r>
              <a:rPr lang="en-US" sz="2800" b="1" dirty="0" smtClean="0"/>
              <a:t>SDLC</a:t>
            </a:r>
            <a:r>
              <a:rPr lang="en-US" sz="2800" dirty="0" smtClean="0"/>
              <a:t> –Software Development Life Cycle</a:t>
            </a:r>
          </a:p>
          <a:p>
            <a:pPr marL="274320" indent="-274320">
              <a:spcBef>
                <a:spcPts val="600"/>
              </a:spcBef>
              <a:buFont typeface="Arial" pitchFamily="34" charset="0"/>
              <a:buChar char="•"/>
            </a:pPr>
            <a:r>
              <a:rPr lang="en-US" sz="2800" dirty="0" smtClean="0"/>
              <a:t>Activities in the software process</a:t>
            </a:r>
          </a:p>
          <a:p>
            <a:pPr marL="731520" lvl="1" indent="-274320">
              <a:spcBef>
                <a:spcPts val="600"/>
              </a:spcBef>
              <a:buFont typeface="Arial" pitchFamily="34" charset="0"/>
              <a:buChar char="•"/>
            </a:pPr>
            <a:r>
              <a:rPr lang="en-US" sz="2800" dirty="0" smtClean="0"/>
              <a:t>Generic activities</a:t>
            </a:r>
          </a:p>
          <a:p>
            <a:pPr marL="731520" lvl="1" indent="-274320">
              <a:spcBef>
                <a:spcPts val="600"/>
              </a:spcBef>
              <a:buFont typeface="Arial" pitchFamily="34" charset="0"/>
              <a:buChar char="•"/>
            </a:pPr>
            <a:r>
              <a:rPr lang="en-US" sz="2800" dirty="0" smtClean="0"/>
              <a:t>Umbrella activities</a:t>
            </a: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What is Software Quality?</a:t>
            </a:r>
            <a:endParaRPr lang="en-US" dirty="0"/>
          </a:p>
        </p:txBody>
      </p:sp>
      <p:sp>
        <p:nvSpPr>
          <p:cNvPr id="5" name="Content Placeholder 2">
            <a:extLst>
              <a:ext uri="{FF2B5EF4-FFF2-40B4-BE49-F238E27FC236}">
                <a16:creationId xmlns="" xmlns:a16="http://schemas.microsoft.com/office/drawing/2014/main" id="{F687B6AF-EE93-48A1-B4EA-D6E89E2111CD}"/>
              </a:ext>
            </a:extLst>
          </p:cNvPr>
          <p:cNvSpPr txBox="1">
            <a:spLocks/>
          </p:cNvSpPr>
          <p:nvPr/>
        </p:nvSpPr>
        <p:spPr>
          <a:xfrm>
            <a:off x="421341" y="2270268"/>
            <a:ext cx="8417859" cy="309421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solidFill>
                  <a:srgbClr val="FF0000"/>
                </a:solidFill>
              </a:rPr>
              <a:t>Software Quality (as per ISO/ IEC 9126):</a:t>
            </a:r>
          </a:p>
          <a:p>
            <a:pPr marL="324000" lvl="1" indent="0">
              <a:buNone/>
            </a:pPr>
            <a:r>
              <a:rPr lang="en-US" sz="2200" dirty="0">
                <a:solidFill>
                  <a:schemeClr val="tx1"/>
                </a:solidFill>
              </a:rPr>
              <a:t>The totality of functionality and features of a software product that contributes to its ability to satisfy stated or implied needs. It can be customized for organizations.</a:t>
            </a:r>
          </a:p>
          <a:p>
            <a:pPr>
              <a:buFont typeface="Wingdings" panose="05000000000000000000" pitchFamily="2" charset="2"/>
              <a:buChar char="q"/>
            </a:pPr>
            <a:r>
              <a:rPr lang="en-US" sz="2200" dirty="0">
                <a:solidFill>
                  <a:srgbClr val="FF0000"/>
                </a:solidFill>
              </a:rPr>
              <a:t>Software Quality (as IEEE Standard 610):</a:t>
            </a:r>
          </a:p>
          <a:p>
            <a:pPr marL="324000" lvl="1" indent="0">
              <a:buNone/>
            </a:pPr>
            <a:r>
              <a:rPr lang="en-US" sz="2200" dirty="0">
                <a:solidFill>
                  <a:schemeClr val="tx1"/>
                </a:solidFill>
              </a:rPr>
              <a:t>The degree to which a component, system or process meets specified requirements and/or user/customer needs and expectations.</a:t>
            </a:r>
          </a:p>
        </p:txBody>
      </p:sp>
    </p:spTree>
    <p:extLst>
      <p:ext uri="{BB962C8B-B14F-4D97-AF65-F5344CB8AC3E}">
        <p14:creationId xmlns="" xmlns:p14="http://schemas.microsoft.com/office/powerpoint/2010/main" val="3733651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9421" y="492626"/>
            <a:ext cx="7808976" cy="1088136"/>
          </a:xfrm>
        </p:spPr>
        <p:txBody>
          <a:bodyPr>
            <a:normAutofit/>
          </a:bodyPr>
          <a:lstStyle/>
          <a:p>
            <a:r>
              <a:rPr lang="en-GB" sz="3200" dirty="0"/>
              <a:t>Challenges of Software </a:t>
            </a:r>
            <a:r>
              <a:rPr lang="en-GB" sz="3200" dirty="0" smtClean="0"/>
              <a:t>Development</a:t>
            </a:r>
            <a:endParaRPr lang="en-US" sz="3200" dirty="0"/>
          </a:p>
        </p:txBody>
      </p:sp>
      <p:sp>
        <p:nvSpPr>
          <p:cNvPr id="4" name="Content Placeholder 2">
            <a:extLst>
              <a:ext uri="{FF2B5EF4-FFF2-40B4-BE49-F238E27FC236}">
                <a16:creationId xmlns="" xmlns:a16="http://schemas.microsoft.com/office/drawing/2014/main" id="{D6B277CA-2437-4BBB-B4E2-DBA3C8D63254}"/>
              </a:ext>
            </a:extLst>
          </p:cNvPr>
          <p:cNvSpPr txBox="1">
            <a:spLocks/>
          </p:cNvSpPr>
          <p:nvPr/>
        </p:nvSpPr>
        <p:spPr>
          <a:xfrm>
            <a:off x="299421" y="1998611"/>
            <a:ext cx="8622510" cy="3130731"/>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ClrTx/>
              <a:buFont typeface="Wingdings" panose="05000000000000000000" pitchFamily="2" charset="2"/>
              <a:buChar char="q"/>
            </a:pPr>
            <a:r>
              <a:rPr lang="en-US" sz="2200" dirty="0" smtClean="0">
                <a:solidFill>
                  <a:srgbClr val="FF0000"/>
                </a:solidFill>
              </a:rPr>
              <a:t>What are  </a:t>
            </a:r>
            <a:r>
              <a:rPr lang="en-US" sz="2200" dirty="0">
                <a:solidFill>
                  <a:srgbClr val="FF0000"/>
                </a:solidFill>
              </a:rPr>
              <a:t>the main challenges of software development now-a-days?</a:t>
            </a:r>
          </a:p>
          <a:p>
            <a:pPr lvl="1">
              <a:buClrTx/>
            </a:pPr>
            <a:r>
              <a:rPr lang="en-US" sz="2200" dirty="0" smtClean="0">
                <a:solidFill>
                  <a:srgbClr val="FF0000"/>
                </a:solidFill>
              </a:rPr>
              <a:t>Time</a:t>
            </a:r>
            <a:r>
              <a:rPr lang="en-US" sz="2200" dirty="0">
                <a:solidFill>
                  <a:srgbClr val="FF0000"/>
                </a:solidFill>
              </a:rPr>
              <a:t>: </a:t>
            </a:r>
            <a:r>
              <a:rPr lang="en-US" sz="2200" dirty="0" smtClean="0">
                <a:solidFill>
                  <a:schemeClr val="tx1"/>
                </a:solidFill>
              </a:rPr>
              <a:t>difficult </a:t>
            </a:r>
            <a:r>
              <a:rPr lang="en-US" sz="2200" dirty="0">
                <a:solidFill>
                  <a:schemeClr val="tx1"/>
                </a:solidFill>
              </a:rPr>
              <a:t>to deliver on </a:t>
            </a:r>
            <a:r>
              <a:rPr lang="en-US" sz="2200" dirty="0" smtClean="0">
                <a:solidFill>
                  <a:schemeClr val="tx1"/>
                </a:solidFill>
              </a:rPr>
              <a:t>time, late delivery </a:t>
            </a:r>
            <a:endParaRPr lang="en-US" sz="2200" dirty="0">
              <a:solidFill>
                <a:schemeClr val="tx1"/>
              </a:solidFill>
            </a:endParaRPr>
          </a:p>
          <a:p>
            <a:pPr lvl="1">
              <a:buClrTx/>
            </a:pPr>
            <a:r>
              <a:rPr lang="en-US" sz="2200" dirty="0">
                <a:solidFill>
                  <a:srgbClr val="FF0000"/>
                </a:solidFill>
              </a:rPr>
              <a:t>Cost: </a:t>
            </a:r>
            <a:r>
              <a:rPr lang="en-US" sz="2200" dirty="0">
                <a:solidFill>
                  <a:schemeClr val="tx1"/>
                </a:solidFill>
              </a:rPr>
              <a:t>high cost, </a:t>
            </a:r>
            <a:r>
              <a:rPr lang="en-US" sz="2200" dirty="0" smtClean="0">
                <a:solidFill>
                  <a:schemeClr val="tx1"/>
                </a:solidFill>
              </a:rPr>
              <a:t>budget overrun</a:t>
            </a:r>
            <a:endParaRPr lang="en-US" sz="2200" dirty="0">
              <a:solidFill>
                <a:schemeClr val="tx1"/>
              </a:solidFill>
            </a:endParaRPr>
          </a:p>
          <a:p>
            <a:pPr lvl="1">
              <a:buClrTx/>
            </a:pPr>
            <a:r>
              <a:rPr lang="en-US" sz="2200" dirty="0" smtClean="0">
                <a:solidFill>
                  <a:srgbClr val="FF0000"/>
                </a:solidFill>
              </a:rPr>
              <a:t>Quality: </a:t>
            </a:r>
            <a:r>
              <a:rPr lang="en-US" sz="2200" dirty="0">
                <a:solidFill>
                  <a:schemeClr val="tx1"/>
                </a:solidFill>
              </a:rPr>
              <a:t>low quality with faults</a:t>
            </a:r>
          </a:p>
        </p:txBody>
      </p:sp>
    </p:spTree>
    <p:extLst>
      <p:ext uri="{BB962C8B-B14F-4D97-AF65-F5344CB8AC3E}">
        <p14:creationId xmlns="" xmlns:p14="http://schemas.microsoft.com/office/powerpoint/2010/main" val="1322317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3200" dirty="0" smtClean="0"/>
              <a:t>Classic Example </a:t>
            </a:r>
            <a:r>
              <a:rPr lang="en-GB" sz="3200" dirty="0"/>
              <a:t>of Software Defects</a:t>
            </a:r>
            <a:endParaRPr lang="en-US" sz="3200" dirty="0"/>
          </a:p>
        </p:txBody>
      </p:sp>
      <p:sp>
        <p:nvSpPr>
          <p:cNvPr id="4" name="Content Placeholder 2">
            <a:extLst>
              <a:ext uri="{FF2B5EF4-FFF2-40B4-BE49-F238E27FC236}">
                <a16:creationId xmlns="" xmlns:a16="http://schemas.microsoft.com/office/drawing/2014/main" id="{5EC50A3E-C976-4DCD-8411-71D315695196}"/>
              </a:ext>
            </a:extLst>
          </p:cNvPr>
          <p:cNvSpPr txBox="1">
            <a:spLocks/>
          </p:cNvSpPr>
          <p:nvPr/>
        </p:nvSpPr>
        <p:spPr>
          <a:xfrm>
            <a:off x="259107" y="2138517"/>
            <a:ext cx="8498899" cy="2035277"/>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endParaRPr lang="en-US" sz="2200" dirty="0" smtClean="0">
              <a:solidFill>
                <a:srgbClr val="FF0000"/>
              </a:solidFill>
            </a:endParaRPr>
          </a:p>
          <a:p>
            <a:pPr>
              <a:buFont typeface="Wingdings" panose="05000000000000000000" pitchFamily="2" charset="2"/>
              <a:buChar char="q"/>
            </a:pPr>
            <a:r>
              <a:rPr lang="en-US" sz="2200" dirty="0" smtClean="0">
                <a:solidFill>
                  <a:srgbClr val="FF0000"/>
                </a:solidFill>
              </a:rPr>
              <a:t>Flight </a:t>
            </a:r>
            <a:r>
              <a:rPr lang="en-US" sz="2200" dirty="0">
                <a:solidFill>
                  <a:srgbClr val="FF0000"/>
                </a:solidFill>
              </a:rPr>
              <a:t>Ariane 5 </a:t>
            </a:r>
          </a:p>
          <a:p>
            <a:pPr lvl="1"/>
            <a:r>
              <a:rPr lang="en-US" sz="2000" dirty="0" smtClean="0">
                <a:solidFill>
                  <a:schemeClr val="tx1"/>
                </a:solidFill>
              </a:rPr>
              <a:t>On </a:t>
            </a:r>
            <a:r>
              <a:rPr lang="en-US" sz="2000" dirty="0">
                <a:solidFill>
                  <a:schemeClr val="tx1"/>
                </a:solidFill>
              </a:rPr>
              <a:t>June 4, 1996, the rocket Ariane 5 tore itself apart 37 seconds after launch because of a malfunction in the control software making the fault most expensive computer bug in history</a:t>
            </a:r>
            <a:r>
              <a:rPr lang="en-US" sz="2000" dirty="0" smtClean="0">
                <a:solidFill>
                  <a:schemeClr val="tx1"/>
                </a:solidFill>
              </a:rPr>
              <a:t>.</a:t>
            </a:r>
          </a:p>
          <a:p>
            <a:pPr lvl="1"/>
            <a:r>
              <a:rPr lang="en-US" sz="2000" dirty="0" smtClean="0">
                <a:solidFill>
                  <a:schemeClr val="tx1"/>
                </a:solidFill>
              </a:rPr>
              <a:t>Most Expensive Computer Bug in History</a:t>
            </a:r>
          </a:p>
          <a:p>
            <a:pPr lvl="1">
              <a:buNone/>
            </a:pPr>
            <a:endParaRPr lang="en-US" sz="2200" dirty="0">
              <a:solidFill>
                <a:schemeClr val="tx1"/>
              </a:solidFill>
            </a:endParaRPr>
          </a:p>
        </p:txBody>
      </p:sp>
      <p:sp>
        <p:nvSpPr>
          <p:cNvPr id="6" name="Content Placeholder 2">
            <a:extLst>
              <a:ext uri="{FF2B5EF4-FFF2-40B4-BE49-F238E27FC236}">
                <a16:creationId xmlns="" xmlns:a16="http://schemas.microsoft.com/office/drawing/2014/main" id="{08FC1562-0882-47A9-B1D6-DF4E95567614}"/>
              </a:ext>
            </a:extLst>
          </p:cNvPr>
          <p:cNvSpPr txBox="1">
            <a:spLocks/>
          </p:cNvSpPr>
          <p:nvPr/>
        </p:nvSpPr>
        <p:spPr>
          <a:xfrm>
            <a:off x="259107" y="4173794"/>
            <a:ext cx="8661133" cy="211949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solidFill>
                  <a:srgbClr val="FF0000"/>
                </a:solidFill>
              </a:rPr>
              <a:t>Lethal X-Rays :Therac-25 system </a:t>
            </a:r>
          </a:p>
          <a:p>
            <a:pPr marL="324000" lvl="1" indent="0">
              <a:buNone/>
            </a:pPr>
            <a:r>
              <a:rPr lang="en-US" sz="2200" dirty="0">
                <a:solidFill>
                  <a:schemeClr val="tx1"/>
                </a:solidFill>
              </a:rPr>
              <a:t>Therac-25 was a radiation therapy machine produced by Atomic Energy of Canada Ltd (AECL) in 1986. But initially lot of people died because of massive overdose of radiation. And this is happened because of a software bug.</a:t>
            </a:r>
          </a:p>
        </p:txBody>
      </p:sp>
    </p:spTree>
    <p:extLst>
      <p:ext uri="{BB962C8B-B14F-4D97-AF65-F5344CB8AC3E}">
        <p14:creationId xmlns="" xmlns:p14="http://schemas.microsoft.com/office/powerpoint/2010/main" val="101707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Introduction </a:t>
            </a:r>
            <a:endParaRPr lang="en-US" dirty="0"/>
          </a:p>
        </p:txBody>
      </p:sp>
      <p:sp>
        <p:nvSpPr>
          <p:cNvPr id="4" name="Rectangle 3"/>
          <p:cNvSpPr/>
          <p:nvPr/>
        </p:nvSpPr>
        <p:spPr>
          <a:xfrm>
            <a:off x="421341" y="2551837"/>
            <a:ext cx="8356899" cy="2677656"/>
          </a:xfrm>
          <a:prstGeom prst="rect">
            <a:avLst/>
          </a:prstGeom>
        </p:spPr>
        <p:txBody>
          <a:bodyPr wrap="square">
            <a:spAutoFit/>
          </a:bodyPr>
          <a:lstStyle/>
          <a:p>
            <a:pPr>
              <a:buFont typeface="Wingdings" pitchFamily="2" charset="2"/>
              <a:buChar char="q"/>
            </a:pPr>
            <a:endParaRPr lang="en-US" sz="2800" dirty="0" smtClean="0"/>
          </a:p>
          <a:p>
            <a:pPr>
              <a:buFont typeface="Wingdings" pitchFamily="2" charset="2"/>
              <a:buChar char="q"/>
            </a:pPr>
            <a:r>
              <a:rPr lang="en-US" sz="2800" dirty="0" smtClean="0">
                <a:solidFill>
                  <a:srgbClr val="0000FF"/>
                </a:solidFill>
              </a:rPr>
              <a:t>What is Software Quality Assurance (SQA)?</a:t>
            </a:r>
          </a:p>
          <a:p>
            <a:pPr>
              <a:buFont typeface="Wingdings" pitchFamily="2" charset="2"/>
              <a:buChar char="q"/>
            </a:pPr>
            <a:endParaRPr lang="en-US" sz="2800" dirty="0" smtClean="0">
              <a:solidFill>
                <a:srgbClr val="0000FF"/>
              </a:solidFill>
            </a:endParaRPr>
          </a:p>
          <a:p>
            <a:pPr>
              <a:buFont typeface="Wingdings" pitchFamily="2" charset="2"/>
              <a:buChar char="q"/>
            </a:pPr>
            <a:r>
              <a:rPr lang="en-US" sz="2800" dirty="0" smtClean="0">
                <a:solidFill>
                  <a:srgbClr val="0000FF"/>
                </a:solidFill>
              </a:rPr>
              <a:t>What is Software Testing?</a:t>
            </a:r>
          </a:p>
          <a:p>
            <a:pPr>
              <a:buFont typeface="Wingdings" pitchFamily="2" charset="2"/>
              <a:buChar char="q"/>
            </a:pPr>
            <a:endParaRPr lang="en-US" sz="2800" dirty="0" smtClean="0">
              <a:solidFill>
                <a:srgbClr val="0000FF"/>
              </a:solidFill>
            </a:endParaRPr>
          </a:p>
          <a:p>
            <a:pPr>
              <a:buFont typeface="Wingdings" pitchFamily="2" charset="2"/>
              <a:buChar char="q"/>
            </a:pPr>
            <a:r>
              <a:rPr lang="en-US" sz="2800" dirty="0" smtClean="0">
                <a:solidFill>
                  <a:srgbClr val="0000FF"/>
                </a:solidFill>
              </a:rPr>
              <a:t>What are the differences between them?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Lecture Outline</a:t>
            </a:r>
          </a:p>
        </p:txBody>
      </p:sp>
      <p:sp>
        <p:nvSpPr>
          <p:cNvPr id="3" name="Subtitle 2"/>
          <p:cNvSpPr>
            <a:spLocks noGrp="1"/>
          </p:cNvSpPr>
          <p:nvPr>
            <p:ph type="subTitle" idx="1"/>
          </p:nvPr>
        </p:nvSpPr>
        <p:spPr>
          <a:xfrm>
            <a:off x="486697" y="2363928"/>
            <a:ext cx="7754112" cy="3586496"/>
          </a:xfrm>
        </p:spPr>
        <p:txBody>
          <a:bodyPr>
            <a:normAutofit/>
          </a:bodyPr>
          <a:lstStyle/>
          <a:p>
            <a:pPr marL="274320" indent="-274320">
              <a:spcBef>
                <a:spcPts val="600"/>
              </a:spcBef>
              <a:buClrTx/>
              <a:buFont typeface="Arial" pitchFamily="34" charset="0"/>
              <a:buChar char="•"/>
            </a:pPr>
            <a:r>
              <a:rPr lang="en-US" sz="2800" b="1" dirty="0" smtClean="0">
                <a:solidFill>
                  <a:schemeClr val="tx1"/>
                </a:solidFill>
              </a:rPr>
              <a:t>Vision and Mission of AIUB</a:t>
            </a:r>
          </a:p>
          <a:p>
            <a:pPr marL="274320" indent="-274320">
              <a:spcBef>
                <a:spcPts val="600"/>
              </a:spcBef>
              <a:buClrTx/>
              <a:buFont typeface="Arial" pitchFamily="34" charset="0"/>
              <a:buChar char="•"/>
            </a:pPr>
            <a:r>
              <a:rPr lang="en-US" sz="2800" b="1" dirty="0" smtClean="0">
                <a:solidFill>
                  <a:schemeClr val="tx1"/>
                </a:solidFill>
              </a:rPr>
              <a:t>Goals of AIUB </a:t>
            </a:r>
          </a:p>
          <a:p>
            <a:pPr marL="274320" indent="-274320">
              <a:spcBef>
                <a:spcPts val="600"/>
              </a:spcBef>
              <a:buClrTx/>
              <a:buFont typeface="Arial" pitchFamily="34" charset="0"/>
              <a:buChar char="•"/>
            </a:pPr>
            <a:r>
              <a:rPr lang="en-US" sz="2800" b="1" dirty="0" smtClean="0">
                <a:solidFill>
                  <a:schemeClr val="tx1"/>
                </a:solidFill>
              </a:rPr>
              <a:t>Vision and Mission of CS Department</a:t>
            </a:r>
          </a:p>
          <a:p>
            <a:pPr marL="274320" indent="-274320">
              <a:spcBef>
                <a:spcPts val="600"/>
              </a:spcBef>
              <a:buClrTx/>
              <a:buFont typeface="Arial" pitchFamily="34" charset="0"/>
              <a:buChar char="•"/>
            </a:pPr>
            <a:r>
              <a:rPr lang="en-US" altLang="ja-JP" sz="2800" b="1" dirty="0" smtClean="0">
                <a:solidFill>
                  <a:schemeClr val="tx1"/>
                </a:solidFill>
                <a:cs typeface="Arial" charset="0"/>
              </a:rPr>
              <a:t>Goals of CS Department </a:t>
            </a:r>
            <a:endParaRPr lang="en-US" sz="2800" b="1" dirty="0" smtClean="0">
              <a:solidFill>
                <a:schemeClr val="tx1"/>
              </a:solidFill>
            </a:endParaRPr>
          </a:p>
          <a:p>
            <a:pPr marL="274320" indent="-274320">
              <a:spcBef>
                <a:spcPts val="600"/>
              </a:spcBef>
              <a:buClrTx/>
              <a:buFont typeface="Arial" pitchFamily="34" charset="0"/>
              <a:buChar char="•"/>
            </a:pPr>
            <a:r>
              <a:rPr lang="en-US" sz="2800" b="1" dirty="0" smtClean="0">
                <a:solidFill>
                  <a:schemeClr val="tx1"/>
                </a:solidFill>
              </a:rPr>
              <a:t>Course Introduction</a:t>
            </a:r>
          </a:p>
        </p:txBody>
      </p:sp>
    </p:spTree>
    <p:extLst>
      <p:ext uri="{BB962C8B-B14F-4D97-AF65-F5344CB8AC3E}">
        <p14:creationId xmlns:p14="http://schemas.microsoft.com/office/powerpoint/2010/main" xmlns=""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smtClean="0">
                <a:latin typeface="+mn-lt"/>
              </a:rPr>
              <a:t>Software Quality Assurance (SQA) </a:t>
            </a:r>
            <a:endParaRPr lang="en-US" sz="3600" dirty="0">
              <a:latin typeface="+mn-lt"/>
            </a:endParaRPr>
          </a:p>
        </p:txBody>
      </p:sp>
      <p:sp>
        <p:nvSpPr>
          <p:cNvPr id="4" name="Rectangle 3"/>
          <p:cNvSpPr/>
          <p:nvPr/>
        </p:nvSpPr>
        <p:spPr>
          <a:xfrm>
            <a:off x="225396" y="2107537"/>
            <a:ext cx="8474465" cy="3801041"/>
          </a:xfrm>
          <a:prstGeom prst="rect">
            <a:avLst/>
          </a:prstGeom>
        </p:spPr>
        <p:txBody>
          <a:bodyPr wrap="square">
            <a:spAutoFit/>
          </a:bodyPr>
          <a:lstStyle/>
          <a:p>
            <a:pPr marL="274320" indent="-274320">
              <a:spcBef>
                <a:spcPts val="600"/>
              </a:spcBef>
              <a:buClr>
                <a:srgbClr val="FF0000"/>
              </a:buClr>
              <a:buFont typeface="Arial" pitchFamily="34" charset="0"/>
              <a:buChar char="•"/>
              <a:defRPr/>
            </a:pPr>
            <a:r>
              <a:rPr lang="en-US" sz="2400" dirty="0" smtClean="0"/>
              <a:t>Defined as a planned and systematic approach to the evaluation of the quality of and adherence to software product standards, processes, and procedures.  </a:t>
            </a:r>
          </a:p>
          <a:p>
            <a:pPr marL="274320" indent="-274320">
              <a:spcBef>
                <a:spcPts val="600"/>
              </a:spcBef>
              <a:buClr>
                <a:srgbClr val="FF0000"/>
              </a:buClr>
              <a:buFont typeface="Arial" pitchFamily="34" charset="0"/>
              <a:buChar char="•"/>
              <a:defRPr/>
            </a:pPr>
            <a:r>
              <a:rPr lang="en-US" sz="2400" dirty="0" smtClean="0"/>
              <a:t>An umbrella activity that is applied throughout the software process.</a:t>
            </a:r>
          </a:p>
          <a:p>
            <a:pPr marL="274320" indent="-274320">
              <a:spcBef>
                <a:spcPts val="600"/>
              </a:spcBef>
              <a:buClr>
                <a:srgbClr val="FF0000"/>
              </a:buClr>
              <a:buFont typeface="Arial" pitchFamily="34" charset="0"/>
              <a:buChar char="•"/>
              <a:defRPr/>
            </a:pPr>
            <a:r>
              <a:rPr lang="en-US" sz="2400" dirty="0" smtClean="0">
                <a:cs typeface="Arial" charset="0"/>
              </a:rPr>
              <a:t>An effective approach to produce high quality software. </a:t>
            </a:r>
          </a:p>
          <a:p>
            <a:pPr marL="274320" indent="-274320">
              <a:spcBef>
                <a:spcPts val="600"/>
              </a:spcBef>
              <a:buClr>
                <a:srgbClr val="FF0000"/>
              </a:buClr>
              <a:buFont typeface="Arial" pitchFamily="34" charset="0"/>
              <a:buChar char="•"/>
              <a:defRPr/>
            </a:pPr>
            <a:r>
              <a:rPr lang="en-US" sz="2400" dirty="0" smtClean="0">
                <a:solidFill>
                  <a:srgbClr val="0000FF"/>
                </a:solidFill>
                <a:cs typeface="Arial" charset="0"/>
              </a:rPr>
              <a:t>Is a process-oriented activity</a:t>
            </a:r>
          </a:p>
          <a:p>
            <a:pPr marL="274320" indent="-274320">
              <a:spcBef>
                <a:spcPts val="600"/>
              </a:spcBef>
              <a:buClr>
                <a:srgbClr val="FF0000"/>
              </a:buClr>
              <a:buFont typeface="Arial" pitchFamily="34" charset="0"/>
              <a:buChar char="•"/>
              <a:defRPr/>
            </a:pPr>
            <a:r>
              <a:rPr lang="en-US" sz="2400" dirty="0" smtClean="0">
                <a:solidFill>
                  <a:srgbClr val="0000FF"/>
                </a:solidFill>
              </a:rPr>
              <a:t>Main goal ==&gt; To prevent defects/bugs </a:t>
            </a:r>
          </a:p>
          <a:p>
            <a:pPr marL="274320" indent="-274320">
              <a:spcBef>
                <a:spcPts val="600"/>
              </a:spcBef>
              <a:buClr>
                <a:srgbClr val="FF0000"/>
              </a:buClr>
              <a:buFont typeface="Arial" pitchFamily="34" charset="0"/>
              <a:buChar char="•"/>
              <a:defRPr/>
            </a:pPr>
            <a:endParaRPr lang="en-US" sz="2400" dirty="0" smtClean="0">
              <a:cs typeface="Arial"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b="1" dirty="0" smtClean="0">
                <a:latin typeface="+mn-lt"/>
              </a:rPr>
              <a:t>Software Testing</a:t>
            </a:r>
            <a:endParaRPr lang="en-US" dirty="0">
              <a:latin typeface="+mn-lt"/>
            </a:endParaRPr>
          </a:p>
        </p:txBody>
      </p:sp>
      <p:sp>
        <p:nvSpPr>
          <p:cNvPr id="4" name="Rectangle 3"/>
          <p:cNvSpPr/>
          <p:nvPr/>
        </p:nvSpPr>
        <p:spPr>
          <a:xfrm>
            <a:off x="290711" y="2081411"/>
            <a:ext cx="8513653" cy="3847207"/>
          </a:xfrm>
          <a:prstGeom prst="rect">
            <a:avLst/>
          </a:prstGeom>
        </p:spPr>
        <p:txBody>
          <a:bodyPr wrap="square">
            <a:spAutoFit/>
          </a:bodyPr>
          <a:lstStyle/>
          <a:p>
            <a:pPr marL="274320" indent="-274320">
              <a:spcBef>
                <a:spcPts val="600"/>
              </a:spcBef>
              <a:buClr>
                <a:srgbClr val="FF0000"/>
              </a:buClr>
              <a:buFont typeface="Arial" pitchFamily="34" charset="0"/>
              <a:buChar char="•"/>
            </a:pPr>
            <a:r>
              <a:rPr lang="en-US" sz="2800" dirty="0" smtClean="0">
                <a:solidFill>
                  <a:srgbClr val="0000FF"/>
                </a:solidFill>
              </a:rPr>
              <a:t>Software Testing is the process of executing a system or component under specified conditions with the intent of finding defects(bugs) and to verify that it satisfies specified requirements.</a:t>
            </a:r>
          </a:p>
          <a:p>
            <a:pPr marL="274320" indent="-274320">
              <a:spcBef>
                <a:spcPts val="600"/>
              </a:spcBef>
              <a:buClr>
                <a:srgbClr val="FF0000"/>
              </a:buClr>
              <a:buFont typeface="Arial" pitchFamily="34" charset="0"/>
              <a:buChar char="•"/>
            </a:pPr>
            <a:r>
              <a:rPr lang="en-US" sz="2800" dirty="0" smtClean="0">
                <a:solidFill>
                  <a:srgbClr val="0000FF"/>
                </a:solidFill>
              </a:rPr>
              <a:t>Is a product-oriented activity</a:t>
            </a:r>
          </a:p>
          <a:p>
            <a:pPr marL="274320" indent="-274320">
              <a:spcBef>
                <a:spcPts val="600"/>
              </a:spcBef>
              <a:buClr>
                <a:srgbClr val="FF0000"/>
              </a:buClr>
              <a:buFont typeface="Arial" pitchFamily="34" charset="0"/>
              <a:buChar char="•"/>
            </a:pPr>
            <a:r>
              <a:rPr lang="en-US" sz="2800" dirty="0" smtClean="0">
                <a:solidFill>
                  <a:srgbClr val="0000FF"/>
                </a:solidFill>
              </a:rPr>
              <a:t>Main goal ==&gt; To detect bugs</a:t>
            </a:r>
          </a:p>
          <a:p>
            <a:pPr marL="274320" indent="-274320">
              <a:spcBef>
                <a:spcPts val="600"/>
              </a:spcBef>
              <a:buClr>
                <a:srgbClr val="FF0000"/>
              </a:buClr>
              <a:buFont typeface="Arial" pitchFamily="34" charset="0"/>
              <a:buChar char="•"/>
            </a:pPr>
            <a:r>
              <a:rPr lang="en-US" sz="2800" dirty="0" smtClean="0"/>
              <a:t>Have different levels</a:t>
            </a:r>
          </a:p>
          <a:p>
            <a:pPr marL="274320" indent="-274320">
              <a:spcBef>
                <a:spcPts val="600"/>
              </a:spcBef>
              <a:buClr>
                <a:srgbClr val="FF0000"/>
              </a:buClr>
              <a:buFont typeface="Arial" pitchFamily="34" charset="0"/>
              <a:buChar char="•"/>
            </a:pPr>
            <a:r>
              <a:rPr lang="en-US" sz="2800" b="1" dirty="0" smtClean="0"/>
              <a:t>Manual</a:t>
            </a:r>
            <a:r>
              <a:rPr lang="en-US" sz="2800" dirty="0" smtClean="0"/>
              <a:t> testing </a:t>
            </a:r>
            <a:r>
              <a:rPr lang="en-US" sz="2800" dirty="0" smtClean="0">
                <a:solidFill>
                  <a:srgbClr val="FF0000"/>
                </a:solidFill>
              </a:rPr>
              <a:t>vs.</a:t>
            </a:r>
            <a:r>
              <a:rPr lang="en-US" sz="2800" dirty="0" smtClean="0"/>
              <a:t> </a:t>
            </a:r>
            <a:r>
              <a:rPr lang="en-US" sz="2800" b="1" dirty="0" smtClean="0"/>
              <a:t>Automated</a:t>
            </a:r>
            <a:r>
              <a:rPr lang="en-US" sz="2800" dirty="0" smtClean="0"/>
              <a:t> testing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smtClean="0"/>
              <a:t>Difference between SQA and Software Testing </a:t>
            </a:r>
            <a:endParaRPr lang="en-US" sz="3200" dirty="0"/>
          </a:p>
        </p:txBody>
      </p:sp>
      <p:sp>
        <p:nvSpPr>
          <p:cNvPr id="3" name="Text Placeholder 2"/>
          <p:cNvSpPr>
            <a:spLocks noGrp="1"/>
          </p:cNvSpPr>
          <p:nvPr>
            <p:ph type="body" idx="1"/>
          </p:nvPr>
        </p:nvSpPr>
        <p:spPr/>
        <p:txBody>
          <a:bodyPr/>
          <a:lstStyle/>
          <a:p>
            <a:r>
              <a:rPr lang="en-US" dirty="0" smtClean="0">
                <a:solidFill>
                  <a:srgbClr val="FF0000"/>
                </a:solidFill>
              </a:rPr>
              <a:t>Software Quality Assurance</a:t>
            </a:r>
            <a:endParaRPr lang="en-US" dirty="0">
              <a:solidFill>
                <a:srgbClr val="FF0000"/>
              </a:solidFill>
            </a:endParaRPr>
          </a:p>
        </p:txBody>
      </p:sp>
      <p:sp>
        <p:nvSpPr>
          <p:cNvPr id="4" name="Content Placeholder 3"/>
          <p:cNvSpPr>
            <a:spLocks noGrp="1"/>
          </p:cNvSpPr>
          <p:nvPr>
            <p:ph sz="half" idx="2"/>
          </p:nvPr>
        </p:nvSpPr>
        <p:spPr/>
        <p:txBody>
          <a:bodyPr/>
          <a:lstStyle/>
          <a:p>
            <a:pPr indent="-273050">
              <a:buClr>
                <a:srgbClr val="FF0000"/>
              </a:buClr>
              <a:buFont typeface="Arial" pitchFamily="34" charset="0"/>
              <a:buChar char="•"/>
            </a:pPr>
            <a:r>
              <a:rPr lang="en-US" dirty="0" smtClean="0">
                <a:cs typeface="Arial" charset="0"/>
              </a:rPr>
              <a:t>Process-oriented activity</a:t>
            </a:r>
          </a:p>
          <a:p>
            <a:pPr indent="-273050">
              <a:buClr>
                <a:srgbClr val="FF0000"/>
              </a:buClr>
              <a:buFont typeface="Arial" pitchFamily="34" charset="0"/>
              <a:buChar char="•"/>
            </a:pPr>
            <a:r>
              <a:rPr lang="en-US" dirty="0" smtClean="0">
                <a:cs typeface="Arial" charset="0"/>
              </a:rPr>
              <a:t>Oriented to bug prevention </a:t>
            </a:r>
            <a:endParaRPr lang="en-US" dirty="0"/>
          </a:p>
        </p:txBody>
      </p:sp>
      <p:sp>
        <p:nvSpPr>
          <p:cNvPr id="5" name="Text Placeholder 4"/>
          <p:cNvSpPr>
            <a:spLocks noGrp="1"/>
          </p:cNvSpPr>
          <p:nvPr>
            <p:ph type="body" sz="quarter" idx="3"/>
          </p:nvPr>
        </p:nvSpPr>
        <p:spPr/>
        <p:txBody>
          <a:bodyPr/>
          <a:lstStyle/>
          <a:p>
            <a:r>
              <a:rPr lang="en-US" dirty="0" smtClean="0">
                <a:solidFill>
                  <a:srgbClr val="FF0000"/>
                </a:solidFill>
              </a:rPr>
              <a:t>Software Testing</a:t>
            </a:r>
            <a:endParaRPr lang="en-US" dirty="0">
              <a:solidFill>
                <a:srgbClr val="FF0000"/>
              </a:solidFill>
            </a:endParaRPr>
          </a:p>
        </p:txBody>
      </p:sp>
      <p:sp>
        <p:nvSpPr>
          <p:cNvPr id="6" name="Content Placeholder 5"/>
          <p:cNvSpPr>
            <a:spLocks noGrp="1"/>
          </p:cNvSpPr>
          <p:nvPr>
            <p:ph sz="quarter" idx="4"/>
          </p:nvPr>
        </p:nvSpPr>
        <p:spPr/>
        <p:txBody>
          <a:bodyPr/>
          <a:lstStyle/>
          <a:p>
            <a:pPr indent="-273050">
              <a:buClr>
                <a:srgbClr val="FF0000"/>
              </a:buClr>
              <a:buFont typeface="Arial" pitchFamily="34" charset="0"/>
              <a:buChar char="•"/>
            </a:pPr>
            <a:r>
              <a:rPr lang="en-US" dirty="0" smtClean="0">
                <a:cs typeface="Arial" charset="0"/>
              </a:rPr>
              <a:t>Product-oriented activity</a:t>
            </a:r>
          </a:p>
          <a:p>
            <a:pPr indent="-273050">
              <a:buClr>
                <a:srgbClr val="FF0000"/>
              </a:buClr>
              <a:buFont typeface="Arial" pitchFamily="34" charset="0"/>
              <a:buChar char="•"/>
            </a:pPr>
            <a:r>
              <a:rPr lang="en-US" dirty="0" smtClean="0">
                <a:cs typeface="Arial" charset="0"/>
              </a:rPr>
              <a:t>Oriented to bug detection</a:t>
            </a:r>
            <a:endParaRPr lang="en-US" dirty="0" smtClean="0"/>
          </a:p>
          <a:p>
            <a:pPr>
              <a:buNone/>
            </a:pPr>
            <a:r>
              <a:rPr lang="en-US" dirty="0" smtClean="0"/>
              <a:t>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4585" y="631887"/>
            <a:ext cx="7808976" cy="1088136"/>
          </a:xfrm>
        </p:spPr>
        <p:txBody>
          <a:bodyPr>
            <a:normAutofit/>
          </a:bodyPr>
          <a:lstStyle/>
          <a:p>
            <a:r>
              <a:rPr lang="en-US" sz="3200" b="1" dirty="0" smtClean="0"/>
              <a:t>Why are there so many bugs in software? </a:t>
            </a:r>
            <a:endParaRPr lang="en-US" sz="3200" dirty="0"/>
          </a:p>
        </p:txBody>
      </p:sp>
      <p:sp>
        <p:nvSpPr>
          <p:cNvPr id="4" name="Rectangle 3"/>
          <p:cNvSpPr/>
          <p:nvPr/>
        </p:nvSpPr>
        <p:spPr>
          <a:xfrm>
            <a:off x="264585" y="2055285"/>
            <a:ext cx="8592032" cy="4247317"/>
          </a:xfrm>
          <a:prstGeom prst="rect">
            <a:avLst/>
          </a:prstGeom>
        </p:spPr>
        <p:txBody>
          <a:bodyPr wrap="square">
            <a:spAutoFit/>
          </a:bodyPr>
          <a:lstStyle/>
          <a:p>
            <a:pPr marL="274320" indent="-274320">
              <a:spcBef>
                <a:spcPts val="600"/>
              </a:spcBef>
              <a:buFont typeface="Arial" pitchFamily="34" charset="0"/>
              <a:buChar char="•"/>
            </a:pPr>
            <a:r>
              <a:rPr lang="en-US" sz="2000" dirty="0" smtClean="0"/>
              <a:t>Faulty requirements definition</a:t>
            </a:r>
          </a:p>
          <a:p>
            <a:pPr marL="274320" indent="-274320">
              <a:spcBef>
                <a:spcPts val="600"/>
              </a:spcBef>
              <a:buFont typeface="Arial" pitchFamily="34" charset="0"/>
              <a:buChar char="•"/>
            </a:pPr>
            <a:r>
              <a:rPr lang="en-US" sz="2000" dirty="0" smtClean="0"/>
              <a:t>Client-Developer communication failure</a:t>
            </a:r>
          </a:p>
          <a:p>
            <a:pPr marL="274320" indent="-274320">
              <a:spcBef>
                <a:spcPts val="600"/>
              </a:spcBef>
              <a:buFont typeface="Arial" pitchFamily="34" charset="0"/>
              <a:buChar char="•"/>
            </a:pPr>
            <a:r>
              <a:rPr lang="en-US" sz="2000" dirty="0" smtClean="0"/>
              <a:t>Software complexity</a:t>
            </a:r>
          </a:p>
          <a:p>
            <a:pPr marL="274320" indent="-274320">
              <a:spcBef>
                <a:spcPts val="600"/>
              </a:spcBef>
              <a:buFont typeface="Arial" pitchFamily="34" charset="0"/>
              <a:buChar char="•"/>
            </a:pPr>
            <a:r>
              <a:rPr lang="en-US" sz="2000" dirty="0" smtClean="0"/>
              <a:t>Logical design errors</a:t>
            </a:r>
          </a:p>
          <a:p>
            <a:pPr marL="274320" indent="-274320">
              <a:spcBef>
                <a:spcPts val="600"/>
              </a:spcBef>
              <a:buFont typeface="Arial" pitchFamily="34" charset="0"/>
              <a:buChar char="•"/>
            </a:pPr>
            <a:r>
              <a:rPr lang="en-US" sz="2000" dirty="0" smtClean="0"/>
              <a:t>Programming errors</a:t>
            </a:r>
          </a:p>
          <a:p>
            <a:pPr marL="274320" indent="-274320">
              <a:spcBef>
                <a:spcPts val="600"/>
              </a:spcBef>
              <a:buFont typeface="Arial" pitchFamily="34" charset="0"/>
              <a:buChar char="•"/>
            </a:pPr>
            <a:r>
              <a:rPr lang="en-US" sz="2000" dirty="0" smtClean="0"/>
              <a:t>Non-compliance with documentation &amp; coding instructions</a:t>
            </a:r>
          </a:p>
          <a:p>
            <a:pPr marL="274320" indent="-274320">
              <a:spcBef>
                <a:spcPts val="600"/>
              </a:spcBef>
              <a:buFont typeface="Arial" pitchFamily="34" charset="0"/>
              <a:buChar char="•"/>
            </a:pPr>
            <a:r>
              <a:rPr lang="en-US" sz="2000" dirty="0" smtClean="0"/>
              <a:t>Time pressure </a:t>
            </a:r>
          </a:p>
          <a:p>
            <a:pPr marL="274320" indent="-274320">
              <a:spcBef>
                <a:spcPts val="600"/>
              </a:spcBef>
              <a:buFont typeface="Arial" pitchFamily="34" charset="0"/>
              <a:buChar char="•"/>
            </a:pPr>
            <a:r>
              <a:rPr lang="en-US" sz="2000" dirty="0" smtClean="0"/>
              <a:t>Documentation errors</a:t>
            </a:r>
          </a:p>
          <a:p>
            <a:pPr marL="274320" indent="-274320">
              <a:spcBef>
                <a:spcPts val="600"/>
              </a:spcBef>
              <a:buFont typeface="Arial" pitchFamily="34" charset="0"/>
              <a:buChar char="•"/>
            </a:pPr>
            <a:r>
              <a:rPr lang="en-US" sz="2000" dirty="0" smtClean="0"/>
              <a:t>Software development tools</a:t>
            </a:r>
          </a:p>
          <a:p>
            <a:pPr marL="274320" indent="-274320">
              <a:spcBef>
                <a:spcPts val="600"/>
              </a:spcBef>
              <a:buFont typeface="Arial" pitchFamily="34" charset="0"/>
              <a:buChar char="•"/>
            </a:pPr>
            <a:r>
              <a:rPr lang="en-US" sz="2000" dirty="0" smtClean="0"/>
              <a:t>Lack of skilled testers  </a:t>
            </a:r>
          </a:p>
          <a:p>
            <a:pPr marL="274320" indent="-274320">
              <a:spcBef>
                <a:spcPts val="600"/>
              </a:spcBef>
            </a:pPr>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Introduction</a:t>
            </a:r>
            <a:endParaRPr lang="en-US" dirty="0"/>
          </a:p>
        </p:txBody>
      </p:sp>
      <p:sp>
        <p:nvSpPr>
          <p:cNvPr id="4" name="Rectangle 3"/>
          <p:cNvSpPr/>
          <p:nvPr/>
        </p:nvSpPr>
        <p:spPr>
          <a:xfrm>
            <a:off x="421341" y="2402950"/>
            <a:ext cx="8226270" cy="1538883"/>
          </a:xfrm>
          <a:prstGeom prst="rect">
            <a:avLst/>
          </a:prstGeom>
        </p:spPr>
        <p:txBody>
          <a:bodyPr wrap="square">
            <a:spAutoFit/>
          </a:bodyPr>
          <a:lstStyle/>
          <a:p>
            <a:pPr marL="274320" indent="-274320">
              <a:spcBef>
                <a:spcPts val="600"/>
              </a:spcBef>
              <a:buFont typeface="Arial" pitchFamily="34" charset="0"/>
              <a:buChar char="•"/>
            </a:pPr>
            <a:r>
              <a:rPr lang="en-US" sz="2800" dirty="0" smtClean="0"/>
              <a:t>Why do we need to study this course? </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dirty="0" smtClean="0"/>
              <a:t>What are the outcomes of this course?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t>What is a quality software?</a:t>
            </a:r>
            <a:endParaRPr lang="en-US" dirty="0"/>
          </a:p>
        </p:txBody>
      </p:sp>
      <p:sp>
        <p:nvSpPr>
          <p:cNvPr id="4" name="Rectangle 3"/>
          <p:cNvSpPr/>
          <p:nvPr/>
        </p:nvSpPr>
        <p:spPr>
          <a:xfrm>
            <a:off x="421341" y="2551837"/>
            <a:ext cx="8278522" cy="2323713"/>
          </a:xfrm>
          <a:prstGeom prst="rect">
            <a:avLst/>
          </a:prstGeom>
        </p:spPr>
        <p:txBody>
          <a:bodyPr wrap="square">
            <a:spAutoFit/>
          </a:bodyPr>
          <a:lstStyle/>
          <a:p>
            <a:pPr marL="274320" indent="-274320">
              <a:spcBef>
                <a:spcPts val="600"/>
              </a:spcBef>
              <a:buFont typeface="Arial" pitchFamily="34" charset="0"/>
              <a:buChar char="•"/>
            </a:pPr>
            <a:r>
              <a:rPr lang="en-US" sz="2800" dirty="0" smtClean="0"/>
              <a:t>A quality software is one that meets the customer requirements, contains minimum number of defects/bugs, and is delivered within budget and  time.</a:t>
            </a:r>
          </a:p>
          <a:p>
            <a:pPr marL="274320" indent="-274320">
              <a:spcBef>
                <a:spcPts val="600"/>
              </a:spcBef>
              <a:buFont typeface="Arial" charset="0"/>
              <a:buNone/>
            </a:pPr>
            <a:r>
              <a:rPr lang="en-US" sz="2800" dirty="0" smtClean="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Summary </a:t>
            </a:r>
            <a:endParaRPr lang="en-US" dirty="0"/>
          </a:p>
        </p:txBody>
      </p:sp>
      <p:sp>
        <p:nvSpPr>
          <p:cNvPr id="4" name="Rectangle 3"/>
          <p:cNvSpPr/>
          <p:nvPr/>
        </p:nvSpPr>
        <p:spPr>
          <a:xfrm>
            <a:off x="421341" y="2314185"/>
            <a:ext cx="6436659" cy="1538883"/>
          </a:xfrm>
          <a:prstGeom prst="rect">
            <a:avLst/>
          </a:prstGeom>
        </p:spPr>
        <p:txBody>
          <a:bodyPr wrap="square">
            <a:spAutoFit/>
          </a:bodyPr>
          <a:lstStyle/>
          <a:p>
            <a:pPr marL="274320" indent="-274320">
              <a:spcBef>
                <a:spcPts val="600"/>
              </a:spcBef>
              <a:buFont typeface="Arial" pitchFamily="34" charset="0"/>
              <a:buChar char="•"/>
            </a:pPr>
            <a:r>
              <a:rPr lang="en-US" sz="2800" dirty="0" smtClean="0"/>
              <a:t>Thanks a lot for your attention.</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dirty="0" smtClean="0"/>
              <a:t>Any questions??!!?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4579" y="1897061"/>
            <a:ext cx="6740434" cy="1323439"/>
          </a:xfrm>
          <a:prstGeom prst="rect">
            <a:avLst/>
          </a:prstGeom>
        </p:spPr>
        <p:txBody>
          <a:bodyPr wrap="square">
            <a:spAutoFit/>
          </a:bodyPr>
          <a:lstStyle/>
          <a:p>
            <a:r>
              <a:rPr lang="en-US" sz="4000" b="1" dirty="0" smtClean="0">
                <a:ln w="12700">
                  <a:solidFill>
                    <a:schemeClr val="tx2">
                      <a:lumMod val="75000"/>
                    </a:schemeClr>
                  </a:solidFill>
                  <a:prstDash val="solid"/>
                </a:ln>
                <a:solidFill>
                  <a:srgbClr val="0000FF"/>
                </a:solidFill>
                <a:effectLst>
                  <a:outerShdw dist="38100" dir="2640000" algn="bl" rotWithShape="0">
                    <a:schemeClr val="tx2">
                      <a:lumMod val="75000"/>
                    </a:schemeClr>
                  </a:outerShdw>
                </a:effectLst>
              </a:rPr>
              <a:t>Welcome to the course </a:t>
            </a:r>
            <a:r>
              <a:rPr lang="en-US" sz="4000" b="1" dirty="0" smtClean="0">
                <a:ln w="12700">
                  <a:solidFill>
                    <a:schemeClr val="tx2">
                      <a:lumMod val="75000"/>
                    </a:schemeClr>
                  </a:solidFill>
                  <a:prstDash val="solid"/>
                </a:ln>
                <a:solidFill>
                  <a:srgbClr val="FF0000"/>
                </a:solidFill>
                <a:effectLst>
                  <a:outerShdw dist="38100" dir="2640000" algn="bl" rotWithShape="0">
                    <a:schemeClr val="tx2">
                      <a:lumMod val="75000"/>
                    </a:schemeClr>
                  </a:outerShdw>
                </a:effectLst>
              </a:rPr>
              <a:t>Software Quality and Testing </a:t>
            </a:r>
            <a:endParaRPr lang="en-US" sz="4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623351" y="1681918"/>
            <a:ext cx="7895007" cy="2123658"/>
          </a:xfrm>
          <a:prstGeom prst="rect">
            <a:avLst/>
          </a:prstGeom>
          <a:noFill/>
        </p:spPr>
        <p:txBody>
          <a:bodyPr wrap="square" rtlCol="0">
            <a:spAutoFit/>
          </a:bodyPr>
          <a:lstStyle/>
          <a:p>
            <a:pPr marL="285750" indent="-285750">
              <a:buFont typeface="Wingdings" panose="05000000000000000000" pitchFamily="2" charset="2"/>
              <a:buChar char="§"/>
              <a:defRPr/>
            </a:pPr>
            <a:r>
              <a:rPr lang="en-US" sz="2200" dirty="0"/>
              <a:t>Software Testing And Quality Assurance – Theory and Practice - </a:t>
            </a:r>
            <a:r>
              <a:rPr lang="en-US" sz="2200" dirty="0" err="1"/>
              <a:t>Kshirasagar</a:t>
            </a:r>
            <a:r>
              <a:rPr lang="en-US" sz="2200" dirty="0"/>
              <a:t> Naik &amp; </a:t>
            </a:r>
            <a:r>
              <a:rPr lang="en-US" sz="2200" dirty="0" err="1"/>
              <a:t>Priyadarshi</a:t>
            </a:r>
            <a:r>
              <a:rPr lang="en-US" sz="2200" dirty="0"/>
              <a:t> </a:t>
            </a:r>
            <a:r>
              <a:rPr lang="en-US" sz="2200" dirty="0" err="1"/>
              <a:t>Tripathy</a:t>
            </a:r>
            <a:endParaRPr lang="en-US" sz="2200" dirty="0"/>
          </a:p>
          <a:p>
            <a:pPr marL="285750" indent="-285750">
              <a:buFont typeface="Wingdings" panose="05000000000000000000" pitchFamily="2" charset="2"/>
              <a:buChar char="§"/>
              <a:defRPr/>
            </a:pPr>
            <a:r>
              <a:rPr lang="en-GB" sz="2200" dirty="0"/>
              <a:t>Software Quality Engineering: Testing, Quality Assurance and Quantifiable Improvement - Jeff Tian</a:t>
            </a:r>
          </a:p>
          <a:p>
            <a:pPr marL="285750" indent="-285750">
              <a:buFont typeface="Wingdings" panose="05000000000000000000" pitchFamily="2" charset="2"/>
              <a:buChar char="§"/>
              <a:defRPr/>
            </a:pPr>
            <a:r>
              <a:rPr lang="en-US" sz="2200" dirty="0">
                <a:ea typeface="ＭＳ Ｐゴシック" pitchFamily="34" charset="-128"/>
              </a:rPr>
              <a:t>R.S. Pressman &amp; Associates, Inc. (2010). </a:t>
            </a:r>
            <a:r>
              <a:rPr lang="en-US" sz="2200" i="1" dirty="0">
                <a:ea typeface="ＭＳ Ｐゴシック" pitchFamily="34" charset="-128"/>
              </a:rPr>
              <a:t>Software Engineering: A Practitioner’s Approach</a:t>
            </a:r>
            <a:r>
              <a:rPr lang="en-US" sz="2200" i="1" dirty="0" smtClean="0">
                <a:ea typeface="ＭＳ Ｐゴシック" pitchFamily="34" charset="-128"/>
              </a:rPr>
              <a:t>.</a:t>
            </a:r>
            <a:endParaRPr lang="en-US" sz="2200" i="1" dirty="0">
              <a:ea typeface="ＭＳ Ｐゴシック" pitchFamily="34" charset="-128"/>
            </a:endParaRPr>
          </a:p>
        </p:txBody>
      </p:sp>
    </p:spTree>
    <p:extLst>
      <p:ext uri="{BB962C8B-B14F-4D97-AF65-F5344CB8AC3E}">
        <p14:creationId xmlns="" xmlns:p14="http://schemas.microsoft.com/office/powerpoint/2010/main" val="1923382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 xmlns:a16="http://schemas.microsoft.com/office/drawing/2014/main" id="{5B69590A-0F27-460B-8CF7-B418C91383C5}"/>
              </a:ext>
            </a:extLst>
          </p:cNvPr>
          <p:cNvSpPr txBox="1"/>
          <p:nvPr/>
        </p:nvSpPr>
        <p:spPr>
          <a:xfrm>
            <a:off x="623351" y="1681918"/>
            <a:ext cx="7895007" cy="3139321"/>
          </a:xfrm>
          <a:prstGeom prst="rect">
            <a:avLst/>
          </a:prstGeom>
          <a:noFill/>
        </p:spPr>
        <p:txBody>
          <a:bodyPr wrap="square" rtlCol="0">
            <a:spAutoFit/>
          </a:bodyPr>
          <a:lstStyle/>
          <a:p>
            <a:pPr marL="285750" indent="-285750">
              <a:buFont typeface="Wingdings" panose="05000000000000000000" pitchFamily="2" charset="2"/>
              <a:buChar char="§"/>
              <a:defRPr/>
            </a:pPr>
            <a:r>
              <a:rPr lang="en-US" sz="2200" dirty="0"/>
              <a:t>Software Testing And Quality Assurance – Theory and Practice - </a:t>
            </a:r>
            <a:r>
              <a:rPr lang="en-US" sz="2200" dirty="0" err="1"/>
              <a:t>Kshirasagar</a:t>
            </a:r>
            <a:r>
              <a:rPr lang="en-US" sz="2200" dirty="0"/>
              <a:t> Naik &amp; </a:t>
            </a:r>
            <a:r>
              <a:rPr lang="en-US" sz="2200" dirty="0" err="1"/>
              <a:t>Priyadarshi</a:t>
            </a:r>
            <a:r>
              <a:rPr lang="en-US" sz="2200" dirty="0"/>
              <a:t> </a:t>
            </a:r>
            <a:r>
              <a:rPr lang="en-US" sz="2200" dirty="0" err="1"/>
              <a:t>Tripathy</a:t>
            </a:r>
            <a:endParaRPr lang="en-US" sz="2200" dirty="0"/>
          </a:p>
          <a:p>
            <a:pPr marL="285750" indent="-285750">
              <a:buFont typeface="Wingdings" panose="05000000000000000000" pitchFamily="2" charset="2"/>
              <a:buChar char="§"/>
              <a:defRPr/>
            </a:pPr>
            <a:r>
              <a:rPr lang="en-GB" sz="2200" dirty="0"/>
              <a:t>Software Quality Engineering: Testing, Quality Assurance and Quantifiable Improvement - Jeff Tian</a:t>
            </a:r>
          </a:p>
          <a:p>
            <a:pPr marL="285750" indent="-285750">
              <a:buFont typeface="Wingdings" panose="05000000000000000000" pitchFamily="2" charset="2"/>
              <a:buChar char="§"/>
              <a:defRPr/>
            </a:pPr>
            <a:r>
              <a:rPr lang="en-US" sz="2200" dirty="0">
                <a:ea typeface="ＭＳ Ｐゴシック" pitchFamily="34" charset="-128"/>
              </a:rPr>
              <a:t>R.S. Pressman &amp; Associates, Inc. (2010). </a:t>
            </a:r>
            <a:r>
              <a:rPr lang="en-US" sz="2200" i="1" dirty="0">
                <a:ea typeface="ＭＳ Ｐゴシック" pitchFamily="34" charset="-128"/>
              </a:rPr>
              <a:t>Software Engineering: A Practitioner’s Approach</a:t>
            </a:r>
            <a:r>
              <a:rPr lang="en-US" sz="2200" i="1" dirty="0" smtClean="0">
                <a:ea typeface="ＭＳ Ｐゴシック" pitchFamily="34" charset="-128"/>
              </a:rPr>
              <a:t>.</a:t>
            </a:r>
          </a:p>
          <a:p>
            <a:pPr marL="285750" indent="-285750">
              <a:buFont typeface="Wingdings" panose="05000000000000000000" pitchFamily="2" charset="2"/>
              <a:buChar char="§"/>
              <a:defRPr/>
            </a:pPr>
            <a:r>
              <a:rPr lang="en-US" sz="2200" dirty="0" smtClean="0"/>
              <a:t>Kelly, J. C., </a:t>
            </a:r>
            <a:r>
              <a:rPr lang="en-US" sz="2200" dirty="0" err="1" smtClean="0"/>
              <a:t>Sherif</a:t>
            </a:r>
            <a:r>
              <a:rPr lang="en-US" sz="2200" dirty="0" smtClean="0"/>
              <a:t>, J. S., &amp; Hops, J. (1992). An analysis of defect densities found during software inspections. </a:t>
            </a:r>
            <a:r>
              <a:rPr lang="en-US" sz="2200" i="1" dirty="0" smtClean="0"/>
              <a:t>Journal of Systems and Software</a:t>
            </a:r>
            <a:r>
              <a:rPr lang="en-US" sz="2200" dirty="0" smtClean="0"/>
              <a:t>, </a:t>
            </a:r>
            <a:r>
              <a:rPr lang="en-US" sz="2200" i="1" dirty="0" smtClean="0"/>
              <a:t>17</a:t>
            </a:r>
            <a:r>
              <a:rPr lang="en-US" sz="2200" dirty="0" smtClean="0"/>
              <a:t>(2), 111-117.</a:t>
            </a:r>
            <a:endParaRPr lang="en-US" sz="2200" dirty="0">
              <a:ea typeface="ＭＳ Ｐゴシック" pitchFamily="34" charset="-128"/>
            </a:endParaRPr>
          </a:p>
        </p:txBody>
      </p:sp>
    </p:spTree>
    <p:extLst>
      <p:ext uri="{BB962C8B-B14F-4D97-AF65-F5344CB8AC3E}">
        <p14:creationId xmlns=""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ja-JP" sz="4000" b="1" dirty="0" smtClean="0">
                <a:latin typeface="+mn-lt"/>
                <a:cs typeface="Arial" charset="0"/>
              </a:rPr>
              <a:t>Vision &amp; Mission </a:t>
            </a:r>
            <a:r>
              <a:rPr lang="en-US" altLang="ja-JP" sz="4000" b="1" dirty="0" smtClean="0">
                <a:latin typeface="+mn-lt"/>
              </a:rPr>
              <a:t>of AIUB </a:t>
            </a:r>
            <a:endParaRPr lang="en-US" sz="4000" b="1" dirty="0">
              <a:latin typeface="+mn-lt"/>
            </a:endParaRPr>
          </a:p>
        </p:txBody>
      </p:sp>
      <p:sp>
        <p:nvSpPr>
          <p:cNvPr id="4" name="Rectangle 3"/>
          <p:cNvSpPr/>
          <p:nvPr/>
        </p:nvSpPr>
        <p:spPr>
          <a:xfrm>
            <a:off x="204716" y="2088107"/>
            <a:ext cx="8939283" cy="4370427"/>
          </a:xfrm>
          <a:prstGeom prst="rect">
            <a:avLst/>
          </a:prstGeom>
        </p:spPr>
        <p:txBody>
          <a:bodyPr wrap="square">
            <a:spAutoFit/>
          </a:bodyPr>
          <a:lstStyle/>
          <a:p>
            <a:pPr marL="274320" indent="-274320">
              <a:spcBef>
                <a:spcPts val="600"/>
              </a:spcBef>
              <a:buFont typeface="Arial" pitchFamily="34" charset="0"/>
              <a:buChar char="•"/>
            </a:pPr>
            <a:r>
              <a:rPr lang="en-US" altLang="ja-JP" sz="2000" b="1" dirty="0" smtClean="0">
                <a:solidFill>
                  <a:srgbClr val="0000FF"/>
                </a:solidFill>
              </a:rPr>
              <a:t>Vision</a:t>
            </a:r>
          </a:p>
          <a:p>
            <a:pPr marL="274320" indent="-274320">
              <a:spcBef>
                <a:spcPts val="600"/>
              </a:spcBef>
            </a:pPr>
            <a:r>
              <a:rPr lang="en-US" altLang="ja-JP" sz="2000" dirty="0" smtClean="0"/>
              <a:t>AMERICAN INTERNATIONAL UNIVERSITY-BANGLADESH (AIUB) envisions </a:t>
            </a:r>
          </a:p>
          <a:p>
            <a:pPr marL="274320" indent="-274320">
              <a:spcBef>
                <a:spcPts val="600"/>
              </a:spcBef>
            </a:pPr>
            <a:r>
              <a:rPr lang="en-US" altLang="ja-JP" sz="2000" dirty="0" smtClean="0"/>
              <a:t>promoting professionals and excellent leadership catering to the technological </a:t>
            </a:r>
          </a:p>
          <a:p>
            <a:pPr marL="274320" indent="-274320">
              <a:spcBef>
                <a:spcPts val="600"/>
              </a:spcBef>
            </a:pPr>
            <a:r>
              <a:rPr lang="en-US" altLang="ja-JP" sz="2000" dirty="0" smtClean="0"/>
              <a:t>progress and development needs of the country. </a:t>
            </a:r>
          </a:p>
          <a:p>
            <a:pPr marL="274320" indent="-274320">
              <a:spcBef>
                <a:spcPts val="600"/>
              </a:spcBef>
              <a:buFont typeface="Arial" pitchFamily="34" charset="0"/>
              <a:buChar char="•"/>
            </a:pPr>
            <a:r>
              <a:rPr lang="en-US" sz="2000" b="1" dirty="0" smtClean="0">
                <a:solidFill>
                  <a:srgbClr val="0000FF"/>
                </a:solidFill>
              </a:rPr>
              <a:t>Mission:</a:t>
            </a:r>
          </a:p>
          <a:p>
            <a:pPr marL="274320" indent="-274320">
              <a:spcBef>
                <a:spcPts val="600"/>
              </a:spcBef>
            </a:pPr>
            <a:r>
              <a:rPr lang="en-US" altLang="ja-JP" sz="2000" dirty="0" smtClean="0"/>
              <a:t>AMERICAN INTERNATIONAL UNIVERSITY-BANGLADESH (AIUB) is committed to </a:t>
            </a:r>
          </a:p>
          <a:p>
            <a:pPr marL="274320" indent="-274320">
              <a:spcBef>
                <a:spcPts val="600"/>
              </a:spcBef>
            </a:pPr>
            <a:r>
              <a:rPr lang="en-US" altLang="ja-JP" sz="2000" dirty="0" smtClean="0"/>
              <a:t>provide quality and excellent computer-based academic programs responsive to </a:t>
            </a:r>
          </a:p>
          <a:p>
            <a:pPr marL="274320" indent="-274320">
              <a:spcBef>
                <a:spcPts val="600"/>
              </a:spcBef>
            </a:pPr>
            <a:r>
              <a:rPr lang="en-US" altLang="ja-JP" sz="2000" dirty="0" smtClean="0"/>
              <a:t>the emerging challenges of the time. It is dedicated to nurture and produce </a:t>
            </a:r>
          </a:p>
          <a:p>
            <a:pPr marL="274320" indent="-274320">
              <a:spcBef>
                <a:spcPts val="600"/>
              </a:spcBef>
            </a:pPr>
            <a:r>
              <a:rPr lang="en-US" altLang="ja-JP" sz="2000" dirty="0" smtClean="0"/>
              <a:t>competent world class professional imbued with strong sense of ethical values </a:t>
            </a:r>
          </a:p>
          <a:p>
            <a:pPr marL="274320" indent="-274320">
              <a:spcBef>
                <a:spcPts val="600"/>
              </a:spcBef>
            </a:pPr>
            <a:r>
              <a:rPr lang="en-US" altLang="ja-JP" sz="2000" dirty="0" smtClean="0"/>
              <a:t>ready to face the competitive world of arts, business, science, social science and </a:t>
            </a:r>
          </a:p>
          <a:p>
            <a:pPr marL="274320" indent="-274320">
              <a:spcBef>
                <a:spcPts val="600"/>
              </a:spcBef>
            </a:pPr>
            <a:r>
              <a:rPr lang="en-US" altLang="ja-JP" sz="2000" dirty="0" smtClean="0"/>
              <a:t>technology. </a:t>
            </a:r>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Goals of AIUB</a:t>
            </a:r>
            <a:endParaRPr lang="en-US" sz="4000" b="1" dirty="0">
              <a:latin typeface="+mn-lt"/>
            </a:endParaRPr>
          </a:p>
        </p:txBody>
      </p:sp>
      <p:sp>
        <p:nvSpPr>
          <p:cNvPr id="4" name="Rectangle 3"/>
          <p:cNvSpPr/>
          <p:nvPr/>
        </p:nvSpPr>
        <p:spPr>
          <a:xfrm>
            <a:off x="257565" y="2093207"/>
            <a:ext cx="8654423" cy="4001095"/>
          </a:xfrm>
          <a:prstGeom prst="rect">
            <a:avLst/>
          </a:prstGeom>
        </p:spPr>
        <p:txBody>
          <a:bodyPr wrap="square">
            <a:spAutoFit/>
          </a:bodyPr>
          <a:lstStyle/>
          <a:p>
            <a:pPr marL="274320" indent="-274320" algn="just">
              <a:spcBef>
                <a:spcPts val="600"/>
              </a:spcBef>
              <a:buFont typeface="Arial" pitchFamily="34" charset="0"/>
              <a:buChar char="•"/>
            </a:pPr>
            <a:r>
              <a:rPr lang="en-US" altLang="ja-JP" sz="1600" dirty="0" smtClean="0"/>
              <a:t>Sustain development and progress of the university </a:t>
            </a:r>
          </a:p>
          <a:p>
            <a:pPr marL="274320" indent="-274320" algn="just">
              <a:spcBef>
                <a:spcPts val="600"/>
              </a:spcBef>
              <a:buFont typeface="Arial" pitchFamily="34" charset="0"/>
              <a:buChar char="•"/>
            </a:pPr>
            <a:r>
              <a:rPr lang="en-US" altLang="ja-JP" sz="1600" dirty="0" smtClean="0"/>
              <a:t>Continue to upgrade educational services and facilities responsive of the demands for change and needs of the society </a:t>
            </a:r>
          </a:p>
          <a:p>
            <a:pPr marL="274320" indent="-274320" algn="just">
              <a:spcBef>
                <a:spcPts val="600"/>
              </a:spcBef>
              <a:buFont typeface="Arial" pitchFamily="34" charset="0"/>
              <a:buChar char="•"/>
            </a:pPr>
            <a:r>
              <a:rPr lang="en-US" altLang="ja-JP" sz="1600" dirty="0" smtClean="0"/>
              <a:t>Inculcate professional culture among management, faculty and personnel in the attainment of the institution's vision, mission and goals </a:t>
            </a:r>
          </a:p>
          <a:p>
            <a:pPr marL="274320" indent="-274320" algn="just">
              <a:spcBef>
                <a:spcPts val="600"/>
              </a:spcBef>
              <a:buFont typeface="Arial" pitchFamily="34" charset="0"/>
              <a:buChar char="•"/>
            </a:pPr>
            <a:r>
              <a:rPr lang="en-US" altLang="ja-JP" sz="1600" dirty="0" smtClean="0"/>
              <a:t>Enhance research consciousness in discovering new dimensions for curriculum development and enrichment </a:t>
            </a:r>
          </a:p>
          <a:p>
            <a:pPr marL="274320" indent="-274320" algn="just">
              <a:spcBef>
                <a:spcPts val="600"/>
              </a:spcBef>
              <a:buFont typeface="Arial" pitchFamily="34" charset="0"/>
              <a:buChar char="•"/>
            </a:pPr>
            <a:r>
              <a:rPr lang="en-US" altLang="ja-JP" sz="1600" dirty="0" smtClean="0"/>
              <a:t>Implement meaningful and relevant community outreach programs reflective of the available resources and expertise of the university </a:t>
            </a:r>
          </a:p>
          <a:p>
            <a:pPr marL="274320" indent="-274320" algn="just">
              <a:spcBef>
                <a:spcPts val="600"/>
              </a:spcBef>
              <a:buFont typeface="Arial" pitchFamily="34" charset="0"/>
              <a:buChar char="•"/>
            </a:pPr>
            <a:r>
              <a:rPr lang="en-US" altLang="ja-JP" sz="1600" dirty="0" smtClean="0"/>
              <a:t>Establish strong networking of programs, sharing of resources and expertise with local and international educational institutions and organizations </a:t>
            </a:r>
          </a:p>
          <a:p>
            <a:pPr marL="274320" indent="-274320" algn="just">
              <a:spcBef>
                <a:spcPts val="600"/>
              </a:spcBef>
              <a:buFont typeface="Arial" pitchFamily="34" charset="0"/>
              <a:buChar char="•"/>
            </a:pPr>
            <a:r>
              <a:rPr lang="en-US" altLang="ja-JP" sz="1600" dirty="0" smtClean="0"/>
              <a:t>Accelerate the participation of alumni, students and professionals in the implementation of educational programs and development of projects designed to expand and improve global academic standards </a:t>
            </a:r>
            <a:r>
              <a:rPr lang="en-US" sz="1600" dirty="0"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ja-JP" sz="3600" b="1" dirty="0" smtClean="0">
                <a:latin typeface="+mn-lt"/>
                <a:cs typeface="Arial" charset="0"/>
              </a:rPr>
              <a:t>Vision &amp; Mission of CS Department</a:t>
            </a:r>
            <a:endParaRPr lang="en-US" sz="3600" b="1" dirty="0">
              <a:latin typeface="+mn-lt"/>
            </a:endParaRPr>
          </a:p>
        </p:txBody>
      </p:sp>
      <p:sp>
        <p:nvSpPr>
          <p:cNvPr id="4" name="Rectangle 3"/>
          <p:cNvSpPr/>
          <p:nvPr/>
        </p:nvSpPr>
        <p:spPr>
          <a:xfrm>
            <a:off x="150129" y="2088108"/>
            <a:ext cx="8884692" cy="4370427"/>
          </a:xfrm>
          <a:prstGeom prst="rect">
            <a:avLst/>
          </a:prstGeom>
        </p:spPr>
        <p:txBody>
          <a:bodyPr wrap="square">
            <a:spAutoFit/>
          </a:bodyPr>
          <a:lstStyle/>
          <a:p>
            <a:pPr marL="274320" indent="-274320">
              <a:spcBef>
                <a:spcPts val="600"/>
              </a:spcBef>
              <a:buFont typeface="Arial" pitchFamily="34" charset="0"/>
              <a:buChar char="•"/>
              <a:defRPr/>
            </a:pPr>
            <a:r>
              <a:rPr lang="en-US" altLang="ja-JP" sz="2400" b="1" dirty="0" smtClean="0">
                <a:solidFill>
                  <a:srgbClr val="0000FF"/>
                </a:solidFill>
                <a:cs typeface="Arial" panose="020B0604020202020204" pitchFamily="34" charset="0"/>
              </a:rPr>
              <a:t>Vision</a:t>
            </a:r>
          </a:p>
          <a:p>
            <a:pPr marL="274320" indent="-274320">
              <a:spcBef>
                <a:spcPts val="600"/>
              </a:spcBef>
              <a:defRPr/>
            </a:pPr>
            <a:r>
              <a:rPr lang="en-US" altLang="ja-JP" sz="2000" dirty="0" smtClean="0"/>
              <a:t>Provides leadership in the pursuit of quality and excellent computer education and </a:t>
            </a:r>
          </a:p>
          <a:p>
            <a:pPr marL="274320" indent="-274320">
              <a:spcBef>
                <a:spcPts val="600"/>
              </a:spcBef>
              <a:defRPr/>
            </a:pPr>
            <a:r>
              <a:rPr lang="en-US" altLang="ja-JP" sz="2000" dirty="0" smtClean="0"/>
              <a:t>produce highly skilled and globally competitive IT professionals.</a:t>
            </a:r>
          </a:p>
          <a:p>
            <a:pPr marL="274320" indent="-274320">
              <a:spcBef>
                <a:spcPts val="600"/>
              </a:spcBef>
              <a:defRPr/>
            </a:pPr>
            <a:endParaRPr lang="en-US" altLang="ja-JP" sz="2000" dirty="0" smtClean="0"/>
          </a:p>
          <a:p>
            <a:pPr marL="274320" indent="-274320" algn="just">
              <a:spcBef>
                <a:spcPts val="600"/>
              </a:spcBef>
              <a:buFont typeface="Arial" pitchFamily="34" charset="0"/>
              <a:buChar char="•"/>
              <a:defRPr/>
            </a:pPr>
            <a:r>
              <a:rPr lang="en-US" altLang="ja-JP" sz="2400" b="1" dirty="0" smtClean="0">
                <a:cs typeface="Arial" panose="020B0604020202020204" pitchFamily="34" charset="0"/>
              </a:rPr>
              <a:t> </a:t>
            </a:r>
            <a:r>
              <a:rPr lang="en-US" altLang="ja-JP" sz="2400" b="1" dirty="0" smtClean="0">
                <a:solidFill>
                  <a:srgbClr val="0000FF"/>
                </a:solidFill>
                <a:cs typeface="Arial" panose="020B0604020202020204" pitchFamily="34" charset="0"/>
              </a:rPr>
              <a:t>Mission</a:t>
            </a:r>
            <a:endParaRPr lang="en-US" sz="2400" b="1" dirty="0" smtClean="0">
              <a:solidFill>
                <a:srgbClr val="0000FF"/>
              </a:solidFill>
              <a:cs typeface="Arial" panose="020B0604020202020204" pitchFamily="34" charset="0"/>
            </a:endParaRPr>
          </a:p>
          <a:p>
            <a:pPr marL="274320" indent="-274320" algn="just">
              <a:spcBef>
                <a:spcPts val="600"/>
              </a:spcBef>
              <a:defRPr/>
            </a:pPr>
            <a:r>
              <a:rPr lang="en-US" altLang="ja-JP" sz="2000" dirty="0" smtClean="0"/>
              <a:t>Committed to educate students to think analytically and communicate effectively; </a:t>
            </a:r>
          </a:p>
          <a:p>
            <a:pPr marL="274320" indent="-274320" algn="just">
              <a:spcBef>
                <a:spcPts val="600"/>
              </a:spcBef>
              <a:defRPr/>
            </a:pPr>
            <a:r>
              <a:rPr lang="en-US" altLang="ja-JP" sz="2000" dirty="0" smtClean="0"/>
              <a:t>train them to acquire technological, industry and research-oriented accepted skills; </a:t>
            </a:r>
          </a:p>
          <a:p>
            <a:pPr marL="274320" indent="-274320" algn="just">
              <a:spcBef>
                <a:spcPts val="600"/>
              </a:spcBef>
              <a:defRPr/>
            </a:pPr>
            <a:r>
              <a:rPr lang="en-US" altLang="ja-JP" sz="2000" dirty="0" smtClean="0"/>
              <a:t>keep them abreast of the new trends and progress in the world of information </a:t>
            </a:r>
          </a:p>
          <a:p>
            <a:pPr marL="274320" indent="-274320" algn="just">
              <a:spcBef>
                <a:spcPts val="600"/>
              </a:spcBef>
              <a:defRPr/>
            </a:pPr>
            <a:r>
              <a:rPr lang="en-US" altLang="ja-JP" sz="2000" dirty="0" smtClean="0"/>
              <a:t>communication technology; and inculcate in them the value of professional ethics.</a:t>
            </a:r>
          </a:p>
          <a:p>
            <a:pPr marL="274320" indent="-274320" algn="just">
              <a:spcBef>
                <a:spcPts val="600"/>
              </a:spcBef>
              <a:defRPr/>
            </a:pPr>
            <a:endParaRPr lang="en-US" sz="2000" dirty="0" smtClean="0"/>
          </a:p>
          <a:p>
            <a:pPr marL="274320" indent="-274320">
              <a:spcBef>
                <a:spcPts val="600"/>
              </a:spcBef>
              <a:defRPr/>
            </a:pP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ja-JP" sz="4000" b="1" dirty="0" smtClean="0">
                <a:latin typeface="+mn-lt"/>
                <a:cs typeface="Arial" charset="0"/>
              </a:rPr>
              <a:t>Goals of CS Department</a:t>
            </a:r>
            <a:endParaRPr lang="en-US" sz="4000" dirty="0">
              <a:latin typeface="+mn-lt"/>
            </a:endParaRPr>
          </a:p>
        </p:txBody>
      </p:sp>
      <p:sp>
        <p:nvSpPr>
          <p:cNvPr id="4" name="Rectangle 3"/>
          <p:cNvSpPr/>
          <p:nvPr/>
        </p:nvSpPr>
        <p:spPr>
          <a:xfrm>
            <a:off x="327539" y="2301646"/>
            <a:ext cx="8393373" cy="3785652"/>
          </a:xfrm>
          <a:prstGeom prst="rect">
            <a:avLst/>
          </a:prstGeom>
        </p:spPr>
        <p:txBody>
          <a:bodyPr wrap="square">
            <a:spAutoFit/>
          </a:bodyPr>
          <a:lstStyle/>
          <a:p>
            <a:pPr marL="274320" indent="-274320" algn="just">
              <a:spcBef>
                <a:spcPts val="600"/>
              </a:spcBef>
              <a:buFont typeface="Arial" pitchFamily="34" charset="0"/>
              <a:buChar char="•"/>
            </a:pPr>
            <a:r>
              <a:rPr lang="en-US" altLang="ja-JP" sz="2000" dirty="0" smtClean="0"/>
              <a:t>Enrich the computer education curriculum to suit the needs of the industry-wide standards for both domestic and international markets</a:t>
            </a:r>
          </a:p>
          <a:p>
            <a:pPr marL="274320" indent="-274320" algn="just">
              <a:spcBef>
                <a:spcPts val="600"/>
              </a:spcBef>
              <a:buFont typeface="Arial" pitchFamily="34" charset="0"/>
              <a:buChar char="•"/>
            </a:pPr>
            <a:r>
              <a:rPr lang="en-US" altLang="ja-JP" sz="2000" dirty="0" smtClean="0"/>
              <a:t>Equip the faculty and staff with professional, modern technological and research skills</a:t>
            </a:r>
          </a:p>
          <a:p>
            <a:pPr marL="274320" indent="-274320" algn="just">
              <a:spcBef>
                <a:spcPts val="600"/>
              </a:spcBef>
              <a:buFont typeface="Arial" pitchFamily="34" charset="0"/>
              <a:buChar char="•"/>
            </a:pPr>
            <a:r>
              <a:rPr lang="en-US" altLang="ja-JP" sz="2000" dirty="0" smtClean="0"/>
              <a:t>Upgrade continuously computer hardware, facilities and instructional materials to cope with the challenges of the information technology age</a:t>
            </a:r>
          </a:p>
          <a:p>
            <a:pPr marL="274320" indent="-274320" algn="just">
              <a:spcBef>
                <a:spcPts val="600"/>
              </a:spcBef>
              <a:buFont typeface="Arial" pitchFamily="34" charset="0"/>
              <a:buChar char="•"/>
            </a:pPr>
            <a:r>
              <a:rPr lang="en-US" altLang="ja-JP" sz="2000" dirty="0" smtClean="0"/>
              <a:t>Initiate and conduct relevant research, software development and outreach services.</a:t>
            </a:r>
          </a:p>
          <a:p>
            <a:pPr marL="274320" indent="-274320" algn="just">
              <a:spcBef>
                <a:spcPts val="600"/>
              </a:spcBef>
              <a:buFont typeface="Arial" pitchFamily="34" charset="0"/>
              <a:buChar char="•"/>
            </a:pPr>
            <a:r>
              <a:rPr lang="en-US" altLang="ja-JP" sz="2000" dirty="0" smtClean="0"/>
              <a:t>Establish linkage with industry and other IT-based organizations/institutions for sharing of resources and expertise, and better job opportunities for students </a:t>
            </a:r>
            <a:endParaRPr 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Schedule: Mid Term Weeks</a:t>
            </a:r>
            <a:endParaRPr lang="en-US" sz="4000" dirty="0">
              <a:latin typeface="+mn-lt"/>
            </a:endParaRPr>
          </a:p>
        </p:txBody>
      </p:sp>
      <p:sp>
        <p:nvSpPr>
          <p:cNvPr id="4" name="Rectangle 3"/>
          <p:cNvSpPr/>
          <p:nvPr/>
        </p:nvSpPr>
        <p:spPr>
          <a:xfrm>
            <a:off x="421340" y="2208618"/>
            <a:ext cx="8504295" cy="3570208"/>
          </a:xfrm>
          <a:prstGeom prst="rect">
            <a:avLst/>
          </a:prstGeom>
        </p:spPr>
        <p:txBody>
          <a:bodyPr wrap="square">
            <a:spAutoFit/>
          </a:bodyPr>
          <a:lstStyle/>
          <a:p>
            <a:pPr marL="274320" indent="-274320">
              <a:spcBef>
                <a:spcPts val="600"/>
              </a:spcBef>
              <a:buClr>
                <a:srgbClr val="C00000"/>
              </a:buClr>
              <a:buFont typeface="Wingdings" pitchFamily="2" charset="2"/>
              <a:buChar char="§"/>
            </a:pPr>
            <a:r>
              <a:rPr lang="en-US" sz="2800" dirty="0" smtClean="0"/>
              <a:t>Week 1:	Class </a:t>
            </a:r>
          </a:p>
          <a:p>
            <a:pPr marL="274320" indent="-274320">
              <a:spcBef>
                <a:spcPts val="600"/>
              </a:spcBef>
              <a:buClr>
                <a:srgbClr val="C00000"/>
              </a:buClr>
              <a:buFont typeface="Wingdings" pitchFamily="2" charset="2"/>
              <a:buChar char="§"/>
            </a:pPr>
            <a:r>
              <a:rPr lang="en-US" sz="2800" dirty="0" smtClean="0"/>
              <a:t>Week 2:	Class</a:t>
            </a:r>
          </a:p>
          <a:p>
            <a:pPr marL="274320" indent="-274320">
              <a:spcBef>
                <a:spcPts val="600"/>
              </a:spcBef>
              <a:buClr>
                <a:srgbClr val="C00000"/>
              </a:buClr>
              <a:buFont typeface="Wingdings" pitchFamily="2" charset="2"/>
              <a:buChar char="§"/>
            </a:pPr>
            <a:r>
              <a:rPr lang="en-US" sz="2800" dirty="0" smtClean="0"/>
              <a:t>Week 3:	Class  +  </a:t>
            </a:r>
            <a:r>
              <a:rPr lang="en-US" sz="2800" b="1" dirty="0" smtClean="0">
                <a:solidFill>
                  <a:srgbClr val="0000FF"/>
                </a:solidFill>
              </a:rPr>
              <a:t>Quiz 1</a:t>
            </a:r>
            <a:r>
              <a:rPr lang="en-US" sz="2800" dirty="0" smtClean="0">
                <a:solidFill>
                  <a:srgbClr val="0000FF"/>
                </a:solidFill>
              </a:rPr>
              <a:t> (on second class of week 3) </a:t>
            </a:r>
          </a:p>
          <a:p>
            <a:pPr marL="274320" indent="-274320">
              <a:spcBef>
                <a:spcPts val="600"/>
              </a:spcBef>
              <a:buClr>
                <a:srgbClr val="C00000"/>
              </a:buClr>
              <a:buFont typeface="Wingdings" pitchFamily="2" charset="2"/>
              <a:buChar char="§"/>
            </a:pPr>
            <a:r>
              <a:rPr lang="en-US" sz="2800" dirty="0" smtClean="0"/>
              <a:t>Week 4: 	Class  + </a:t>
            </a:r>
            <a:r>
              <a:rPr lang="en-US" sz="2800" dirty="0" smtClean="0">
                <a:solidFill>
                  <a:srgbClr val="FF0000"/>
                </a:solidFill>
              </a:rPr>
              <a:t>Assignment</a:t>
            </a:r>
          </a:p>
          <a:p>
            <a:pPr marL="274320" indent="-274320">
              <a:spcBef>
                <a:spcPts val="600"/>
              </a:spcBef>
              <a:buClr>
                <a:srgbClr val="C00000"/>
              </a:buClr>
              <a:buFont typeface="Wingdings" pitchFamily="2" charset="2"/>
              <a:buChar char="§"/>
            </a:pPr>
            <a:r>
              <a:rPr lang="en-US" sz="2800" dirty="0" smtClean="0"/>
              <a:t>Week 5: 	Class  +  </a:t>
            </a:r>
            <a:r>
              <a:rPr lang="en-US" sz="2800" b="1" dirty="0" smtClean="0">
                <a:solidFill>
                  <a:srgbClr val="0000FF"/>
                </a:solidFill>
              </a:rPr>
              <a:t>Quiz 2</a:t>
            </a:r>
            <a:r>
              <a:rPr lang="en-US" sz="2800" dirty="0" smtClean="0">
                <a:solidFill>
                  <a:srgbClr val="0000FF"/>
                </a:solidFill>
              </a:rPr>
              <a:t> (on second class of week 5)</a:t>
            </a:r>
          </a:p>
          <a:p>
            <a:pPr marL="274320" indent="-274320">
              <a:spcBef>
                <a:spcPts val="600"/>
              </a:spcBef>
              <a:buClr>
                <a:srgbClr val="C00000"/>
              </a:buClr>
              <a:buFont typeface="Wingdings" pitchFamily="2" charset="2"/>
              <a:buChar char="§"/>
            </a:pPr>
            <a:r>
              <a:rPr lang="en-US" sz="2800" dirty="0" smtClean="0"/>
              <a:t>Week 6: 	Class</a:t>
            </a:r>
          </a:p>
          <a:p>
            <a:pPr marL="274320" indent="-274320">
              <a:spcBef>
                <a:spcPts val="600"/>
              </a:spcBef>
              <a:buClr>
                <a:srgbClr val="C00000"/>
              </a:buClr>
              <a:buFont typeface="Wingdings" pitchFamily="2" charset="2"/>
              <a:buChar char="§"/>
            </a:pPr>
            <a:r>
              <a:rPr lang="en-US" sz="2800" b="1" dirty="0" smtClean="0">
                <a:solidFill>
                  <a:srgbClr val="0000FF"/>
                </a:solidFill>
              </a:rPr>
              <a:t>Week 7: 	Mid Term Exam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157" y="503597"/>
            <a:ext cx="7808976" cy="1088136"/>
          </a:xfrm>
        </p:spPr>
        <p:txBody>
          <a:bodyPr>
            <a:normAutofit/>
          </a:bodyPr>
          <a:lstStyle/>
          <a:p>
            <a:r>
              <a:rPr lang="en-US" sz="4000" b="1" dirty="0" smtClean="0">
                <a:latin typeface="+mn-lt"/>
              </a:rPr>
              <a:t>Schedule: Final Term Weeks</a:t>
            </a:r>
            <a:endParaRPr lang="en-US" sz="4000" dirty="0">
              <a:latin typeface="+mn-lt"/>
            </a:endParaRPr>
          </a:p>
        </p:txBody>
      </p:sp>
      <p:sp>
        <p:nvSpPr>
          <p:cNvPr id="4" name="Rectangle 3"/>
          <p:cNvSpPr/>
          <p:nvPr/>
        </p:nvSpPr>
        <p:spPr>
          <a:xfrm>
            <a:off x="312157" y="2274838"/>
            <a:ext cx="8558888" cy="3570208"/>
          </a:xfrm>
          <a:prstGeom prst="rect">
            <a:avLst/>
          </a:prstGeom>
        </p:spPr>
        <p:txBody>
          <a:bodyPr wrap="square">
            <a:spAutoFit/>
          </a:bodyPr>
          <a:lstStyle/>
          <a:p>
            <a:pPr marL="274320" indent="-274320">
              <a:spcBef>
                <a:spcPts val="600"/>
              </a:spcBef>
              <a:buClr>
                <a:srgbClr val="C00000"/>
              </a:buClr>
              <a:buFont typeface="Wingdings" pitchFamily="2" charset="2"/>
              <a:buChar char="§"/>
            </a:pPr>
            <a:r>
              <a:rPr lang="en-US" sz="2800" dirty="0" smtClean="0"/>
              <a:t>Week 8   :	Class + </a:t>
            </a:r>
            <a:r>
              <a:rPr lang="en-US" sz="2800" b="1" dirty="0" smtClean="0">
                <a:solidFill>
                  <a:srgbClr val="FF0000"/>
                </a:solidFill>
              </a:rPr>
              <a:t>Project</a:t>
            </a:r>
          </a:p>
          <a:p>
            <a:pPr marL="274320" indent="-274320">
              <a:spcBef>
                <a:spcPts val="600"/>
              </a:spcBef>
              <a:buClr>
                <a:srgbClr val="C00000"/>
              </a:buClr>
              <a:buFont typeface="Wingdings" pitchFamily="2" charset="2"/>
              <a:buChar char="§"/>
            </a:pPr>
            <a:r>
              <a:rPr lang="en-US" sz="2800" dirty="0" smtClean="0"/>
              <a:t>Week 9   : 	Class</a:t>
            </a:r>
          </a:p>
          <a:p>
            <a:pPr marL="274320" indent="-274320">
              <a:spcBef>
                <a:spcPts val="600"/>
              </a:spcBef>
              <a:buClr>
                <a:srgbClr val="C00000"/>
              </a:buClr>
              <a:buFont typeface="Wingdings" pitchFamily="2" charset="2"/>
              <a:buChar char="§"/>
            </a:pPr>
            <a:r>
              <a:rPr lang="en-US" sz="2800" dirty="0" smtClean="0"/>
              <a:t>Week 10 : 	Class + </a:t>
            </a:r>
            <a:r>
              <a:rPr lang="en-US" sz="2800" b="1" dirty="0" smtClean="0">
                <a:solidFill>
                  <a:srgbClr val="0000FF"/>
                </a:solidFill>
              </a:rPr>
              <a:t>Quiz 3 </a:t>
            </a:r>
            <a:r>
              <a:rPr lang="en-US" sz="2800" dirty="0" smtClean="0">
                <a:solidFill>
                  <a:srgbClr val="0000FF"/>
                </a:solidFill>
              </a:rPr>
              <a:t>(on second class of week 10)</a:t>
            </a:r>
            <a:r>
              <a:rPr lang="en-US" sz="2800" b="1" dirty="0" smtClean="0">
                <a:solidFill>
                  <a:srgbClr val="0000FF"/>
                </a:solidFill>
              </a:rPr>
              <a:t> </a:t>
            </a:r>
          </a:p>
          <a:p>
            <a:pPr marL="274320" indent="-274320">
              <a:spcBef>
                <a:spcPts val="600"/>
              </a:spcBef>
              <a:buClr>
                <a:srgbClr val="C00000"/>
              </a:buClr>
              <a:buFont typeface="Wingdings" pitchFamily="2" charset="2"/>
              <a:buChar char="§"/>
            </a:pPr>
            <a:r>
              <a:rPr lang="en-US" sz="2800" dirty="0" smtClean="0"/>
              <a:t>Week 11 : 	Class</a:t>
            </a:r>
          </a:p>
          <a:p>
            <a:pPr marL="274320" indent="-274320">
              <a:spcBef>
                <a:spcPts val="600"/>
              </a:spcBef>
              <a:buClr>
                <a:srgbClr val="C00000"/>
              </a:buClr>
              <a:buFont typeface="Wingdings" pitchFamily="2" charset="2"/>
              <a:buChar char="§"/>
            </a:pPr>
            <a:r>
              <a:rPr lang="en-US" sz="2800" dirty="0" smtClean="0"/>
              <a:t>Week 12 : 	Class + </a:t>
            </a:r>
            <a:r>
              <a:rPr lang="en-US" sz="2800" b="1" dirty="0" smtClean="0">
                <a:solidFill>
                  <a:srgbClr val="0000FF"/>
                </a:solidFill>
              </a:rPr>
              <a:t>Quiz 4 </a:t>
            </a:r>
            <a:r>
              <a:rPr lang="en-US" sz="2800" dirty="0" smtClean="0">
                <a:solidFill>
                  <a:srgbClr val="0000FF"/>
                </a:solidFill>
              </a:rPr>
              <a:t>(on second class of week 12)  </a:t>
            </a:r>
          </a:p>
          <a:p>
            <a:pPr marL="274320" indent="-274320">
              <a:spcBef>
                <a:spcPts val="600"/>
              </a:spcBef>
              <a:buClr>
                <a:srgbClr val="C00000"/>
              </a:buClr>
              <a:buFont typeface="Wingdings" pitchFamily="2" charset="2"/>
              <a:buChar char="§"/>
            </a:pPr>
            <a:r>
              <a:rPr lang="en-US" sz="2800" dirty="0" smtClean="0"/>
              <a:t>Week 13 : 	Class</a:t>
            </a:r>
          </a:p>
          <a:p>
            <a:pPr marL="274320" indent="-274320">
              <a:spcBef>
                <a:spcPts val="600"/>
              </a:spcBef>
              <a:buClr>
                <a:srgbClr val="C00000"/>
              </a:buClr>
              <a:buFont typeface="Wingdings" pitchFamily="2" charset="2"/>
              <a:buChar char="§"/>
            </a:pPr>
            <a:r>
              <a:rPr lang="en-US" sz="2800" b="1" dirty="0" smtClean="0">
                <a:solidFill>
                  <a:srgbClr val="0000FF"/>
                </a:solidFill>
              </a:rPr>
              <a:t>Week 14 : 	Final Exam</a:t>
            </a:r>
            <a:r>
              <a:rPr lang="en-US" sz="2800" dirty="0" smtClean="0">
                <a:solidFill>
                  <a:srgbClr val="0000FF"/>
                </a:solidFill>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4861" y="503597"/>
            <a:ext cx="7808976" cy="1088136"/>
          </a:xfrm>
        </p:spPr>
        <p:txBody>
          <a:bodyPr>
            <a:normAutofit/>
          </a:bodyPr>
          <a:lstStyle/>
          <a:p>
            <a:r>
              <a:rPr lang="en-US" sz="4000" b="1" dirty="0" smtClean="0">
                <a:latin typeface="+mn-lt"/>
              </a:rPr>
              <a:t>Cheating Policy (Official Rule)</a:t>
            </a:r>
            <a:endParaRPr lang="en-US" sz="4000" dirty="0">
              <a:latin typeface="+mn-lt"/>
            </a:endParaRPr>
          </a:p>
        </p:txBody>
      </p:sp>
      <p:sp>
        <p:nvSpPr>
          <p:cNvPr id="4" name="Rectangle 3"/>
          <p:cNvSpPr/>
          <p:nvPr/>
        </p:nvSpPr>
        <p:spPr>
          <a:xfrm>
            <a:off x="284861" y="2505671"/>
            <a:ext cx="8231342" cy="2000548"/>
          </a:xfrm>
          <a:prstGeom prst="rect">
            <a:avLst/>
          </a:prstGeom>
        </p:spPr>
        <p:txBody>
          <a:bodyPr wrap="square">
            <a:spAutoFit/>
          </a:bodyPr>
          <a:lstStyle/>
          <a:p>
            <a:pPr marL="274320" lvl="1" indent="-274320">
              <a:spcBef>
                <a:spcPts val="600"/>
              </a:spcBef>
              <a:buFont typeface="Arial" pitchFamily="34" charset="0"/>
              <a:buChar char="•"/>
            </a:pPr>
            <a:r>
              <a:rPr lang="en-US" sz="3200" dirty="0" smtClean="0"/>
              <a:t>AIUB does not allow any kind of cheating.</a:t>
            </a:r>
          </a:p>
          <a:p>
            <a:pPr marL="274320" lvl="1" indent="-274320">
              <a:spcBef>
                <a:spcPts val="600"/>
              </a:spcBef>
              <a:buFont typeface="Arial" pitchFamily="34" charset="0"/>
              <a:buChar char="•"/>
            </a:pPr>
            <a:r>
              <a:rPr lang="en-US" sz="3200" dirty="0" smtClean="0"/>
              <a:t>In case of cheating, you’ll get an </a:t>
            </a:r>
            <a:r>
              <a:rPr lang="en-US" sz="3200" b="1" dirty="0" smtClean="0">
                <a:solidFill>
                  <a:srgbClr val="FF0000"/>
                </a:solidFill>
              </a:rPr>
              <a:t>F</a:t>
            </a:r>
            <a:r>
              <a:rPr lang="en-US" sz="3200" dirty="0" smtClean="0"/>
              <a:t> in the course.</a:t>
            </a:r>
          </a:p>
          <a:p>
            <a:pPr marL="274320" lvl="1" indent="-274320">
              <a:spcBef>
                <a:spcPts val="600"/>
              </a:spcBef>
            </a:pP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176</TotalTime>
  <Words>1360</Words>
  <Application>Microsoft Office PowerPoint</Application>
  <PresentationFormat>On-screen Show (4:3)</PresentationFormat>
  <Paragraphs>185</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Spectrum</vt:lpstr>
      <vt:lpstr>Introduction</vt:lpstr>
      <vt:lpstr>Lecture Outline</vt:lpstr>
      <vt:lpstr>Vision &amp; Mission of AIUB </vt:lpstr>
      <vt:lpstr>Goals of AIUB</vt:lpstr>
      <vt:lpstr>Vision &amp; Mission of CS Department</vt:lpstr>
      <vt:lpstr>Goals of CS Department</vt:lpstr>
      <vt:lpstr>Schedule: Mid Term Weeks</vt:lpstr>
      <vt:lpstr>Schedule: Final Term Weeks</vt:lpstr>
      <vt:lpstr>Cheating Policy (Official Rule)</vt:lpstr>
      <vt:lpstr>Course Requirements</vt:lpstr>
      <vt:lpstr>ABOUT  CLASS ATTENDANCE</vt:lpstr>
      <vt:lpstr>What is a software?</vt:lpstr>
      <vt:lpstr>Types of software</vt:lpstr>
      <vt:lpstr>How to acquire a software?</vt:lpstr>
      <vt:lpstr>What is SDLC?</vt:lpstr>
      <vt:lpstr>What is Software Quality?</vt:lpstr>
      <vt:lpstr>Challenges of Software Development</vt:lpstr>
      <vt:lpstr>Classic Example of Software Defects</vt:lpstr>
      <vt:lpstr>Introduction </vt:lpstr>
      <vt:lpstr>Software Quality Assurance (SQA) </vt:lpstr>
      <vt:lpstr>Software Testing</vt:lpstr>
      <vt:lpstr>Difference between SQA and Software Testing </vt:lpstr>
      <vt:lpstr>Why are there so many bugs in software? </vt:lpstr>
      <vt:lpstr>Introduction</vt:lpstr>
      <vt:lpstr>What is a quality software?</vt:lpstr>
      <vt:lpstr>Summary </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software quality assurance</dc:title>
  <dc:creator>M. Mahmudul Hasan</dc:creator>
  <cp:lastModifiedBy>ASUS</cp:lastModifiedBy>
  <cp:revision>23</cp:revision>
  <dcterms:created xsi:type="dcterms:W3CDTF">2020-04-21T14:08:46Z</dcterms:created>
  <dcterms:modified xsi:type="dcterms:W3CDTF">2020-04-30T15:33:51Z</dcterms:modified>
</cp:coreProperties>
</file>