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93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264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724"/>
  </p:normalViewPr>
  <p:slideViewPr>
    <p:cSldViewPr snapToGrid="0" snapToObjects="1">
      <p:cViewPr varScale="1">
        <p:scale>
          <a:sx n="74" d="100"/>
          <a:sy n="74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96413"/>
            <a:ext cx="7808976" cy="7407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System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CSC4133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4945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</a:t>
                      </a:r>
                      <a:r>
                        <a:rPr lang="en-US" i="1" baseline="0" dirty="0" smtClean="0"/>
                        <a:t>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Software Quality and Testing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5" y="684139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+mn-lt"/>
              </a:rPr>
              <a:t>Life-cycle of a defect </a:t>
            </a:r>
            <a:br>
              <a:rPr lang="en-US" sz="3600" dirty="0" smtClean="0">
                <a:latin typeface="+mn-lt"/>
              </a:rPr>
            </a:br>
            <a:r>
              <a:rPr lang="en-US" sz="3600" dirty="0" smtClean="0">
                <a:latin typeface="+mn-lt"/>
              </a:rPr>
              <a:t>(“Bug Life-cycle”)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5" descr="defecttrans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2026927"/>
            <a:ext cx="5307013" cy="3746855"/>
          </a:xfrm>
          <a:prstGeom prst="rect">
            <a:avLst/>
          </a:prstGeo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5852159"/>
            <a:ext cx="8382000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Figure 13.1: State-transition diagram representation of the </a:t>
            </a:r>
            <a:r>
              <a:rPr lang="en-US" b="1" dirty="0">
                <a:solidFill>
                  <a:srgbClr val="FF0000"/>
                </a:solidFill>
              </a:rPr>
              <a:t>life-cycle of a defect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States of a defect</a:t>
            </a:r>
            <a:endParaRPr lang="en-US" dirty="0">
              <a:latin typeface="+mn-lt"/>
            </a:endParaRPr>
          </a:p>
        </p:txBody>
      </p:sp>
      <p:pic>
        <p:nvPicPr>
          <p:cNvPr id="4" name="Picture 5" descr="defectstatemean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976854"/>
            <a:ext cx="7248525" cy="42018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711" y="488194"/>
            <a:ext cx="7808976" cy="10881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Preparedness to Start System Testing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073700"/>
            <a:ext cx="8605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The test execution working document  should be in place and complete before the start of the system test.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The working document is created, controlled, and tracked by </a:t>
            </a:r>
            <a:r>
              <a:rPr lang="en-US" sz="2000" i="1" dirty="0" smtClean="0">
                <a:solidFill>
                  <a:srgbClr val="0000FF"/>
                </a:solidFill>
              </a:rPr>
              <a:t>test lead.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A framework of such document is outlined in Table 13.4 </a:t>
            </a:r>
          </a:p>
        </p:txBody>
      </p:sp>
      <p:pic>
        <p:nvPicPr>
          <p:cNvPr id="5" name="Picture 4" descr="testexecu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63991"/>
            <a:ext cx="7331075" cy="261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Metrics for Tracking System Test</a:t>
            </a:r>
            <a:endParaRPr lang="en-US" sz="3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8193" y="2172694"/>
            <a:ext cx="86606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The system test execution brings forth different facets of software development. Developers would like to know the degree to which the system meets explicit as well as implicit requirements.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Delivery date can not be precisely predicted due to the uncertainty in fixing the problems.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Customer is excited to take the delivery of the product. It is a highly visible &amp; exciting activity.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At this stage, it is desirable to monitor certain metrics which truly represent the progress of system testing &amp; reveal the quality level of the system.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Based on those metrics, management can trigger actions for corrective &amp; preventive measures.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Metrics for Tracking System Test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2120950"/>
            <a:ext cx="85528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</a:rPr>
              <a:t>We categorized execution metrics into two classes:</a:t>
            </a:r>
          </a:p>
          <a:p>
            <a:pPr lvl="1" indent="-365125">
              <a:buFont typeface="Calibri" pitchFamily="34" charset="0"/>
              <a:buAutoNum type="arabicParenR"/>
            </a:pPr>
            <a:r>
              <a:rPr lang="en-US" sz="2800" dirty="0" smtClean="0">
                <a:solidFill>
                  <a:srgbClr val="FF0000"/>
                </a:solidFill>
              </a:rPr>
              <a:t>Metrics for </a:t>
            </a:r>
            <a:r>
              <a:rPr lang="en-US" sz="2800" b="1" dirty="0" smtClean="0">
                <a:solidFill>
                  <a:srgbClr val="FF0000"/>
                </a:solidFill>
              </a:rPr>
              <a:t>monitoring test execution </a:t>
            </a:r>
            <a:r>
              <a:rPr lang="en-US" sz="2800" dirty="0" smtClean="0">
                <a:solidFill>
                  <a:srgbClr val="FF0000"/>
                </a:solidFill>
              </a:rPr>
              <a:t>– </a:t>
            </a:r>
            <a:r>
              <a:rPr lang="en-US" sz="2800" dirty="0" smtClean="0"/>
              <a:t>Concerns the process of executing test cases</a:t>
            </a:r>
          </a:p>
          <a:p>
            <a:pPr lvl="1" indent="-365125">
              <a:buFont typeface="Calibri" pitchFamily="34" charset="0"/>
              <a:buAutoNum type="arabicParenR"/>
            </a:pPr>
            <a:r>
              <a:rPr lang="en-US" sz="2800" dirty="0" smtClean="0">
                <a:solidFill>
                  <a:srgbClr val="FF0000"/>
                </a:solidFill>
              </a:rPr>
              <a:t>Metrics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for </a:t>
            </a:r>
            <a:r>
              <a:rPr lang="en-US" sz="2800" b="1" dirty="0" smtClean="0">
                <a:solidFill>
                  <a:srgbClr val="FF0000"/>
                </a:solidFill>
              </a:rPr>
              <a:t>monitoring defects </a:t>
            </a:r>
            <a:r>
              <a:rPr lang="en-US" sz="2800" dirty="0" smtClean="0">
                <a:solidFill>
                  <a:srgbClr val="FF0000"/>
                </a:solidFill>
              </a:rPr>
              <a:t>– </a:t>
            </a:r>
            <a:r>
              <a:rPr lang="en-US" sz="2800" dirty="0" smtClean="0"/>
              <a:t>Concerns the defects found as result of test execution </a:t>
            </a:r>
          </a:p>
          <a:p>
            <a:pPr lvl="1" indent="-365125">
              <a:buFont typeface="Calibri" pitchFamily="34" charset="0"/>
              <a:buAutoNum type="arabicParenR"/>
            </a:pPr>
            <a:endParaRPr lang="en-US" sz="2800" dirty="0" smtClean="0"/>
          </a:p>
          <a:p>
            <a:pPr lvl="1" indent="-365125">
              <a:buFont typeface="Calibri" pitchFamily="34" charset="0"/>
              <a:buAutoNum type="arabicParenR"/>
            </a:pPr>
            <a:endParaRPr lang="en-US" sz="2800" dirty="0" smtClean="0"/>
          </a:p>
          <a:p>
            <a:pPr lvl="1" indent="-365125">
              <a:buFont typeface="Calibri" pitchFamily="34" charset="0"/>
              <a:buAutoNum type="arabicParenR"/>
            </a:pPr>
            <a:endParaRPr lang="en-US" sz="2800" dirty="0" smtClean="0"/>
          </a:p>
          <a:p>
            <a:pPr lvl="1" indent="-365125"/>
            <a:endParaRPr lang="en-US" sz="2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48" y="501257"/>
            <a:ext cx="7808976" cy="10881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Metrics for Monitoring Test Execution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7" y="2009535"/>
            <a:ext cx="8670409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sz="2200" b="1" dirty="0" smtClean="0">
                <a:solidFill>
                  <a:srgbClr val="FF0000"/>
                </a:solidFill>
              </a:rPr>
              <a:t>a)	Test Case Escapes (TCE)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</a:t>
            </a:r>
            <a:r>
              <a:rPr lang="en-US" sz="2200" dirty="0" smtClean="0">
                <a:sym typeface="Symbol"/>
              </a:rPr>
              <a:t> </a:t>
            </a:r>
            <a:r>
              <a:rPr lang="en-US" sz="2200" dirty="0" smtClean="0"/>
              <a:t>A significant increase in the number of test case escapes implies that deficiencies in the test design</a:t>
            </a:r>
          </a:p>
          <a:p>
            <a:pPr marL="274320" indent="-274320">
              <a:spcBef>
                <a:spcPts val="600"/>
              </a:spcBef>
            </a:pPr>
            <a:r>
              <a:rPr lang="en-US" sz="2200" b="1" dirty="0" smtClean="0">
                <a:solidFill>
                  <a:srgbClr val="FF0000"/>
                </a:solidFill>
              </a:rPr>
              <a:t>b)	Planned versus Actual Execution (PAE) Rate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 </a:t>
            </a:r>
            <a:r>
              <a:rPr lang="en-US" sz="2200" dirty="0" smtClean="0"/>
              <a:t>Compare the actual number of test cases executed every week with the planned number of test cases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 </a:t>
            </a:r>
            <a:r>
              <a:rPr lang="en-US" sz="2200" dirty="0" smtClean="0"/>
              <a:t>Represents the productivity of the test team</a:t>
            </a:r>
          </a:p>
          <a:p>
            <a:pPr marL="274320" indent="-274320">
              <a:spcBef>
                <a:spcPts val="600"/>
              </a:spcBef>
            </a:pPr>
            <a:r>
              <a:rPr lang="en-US" sz="2200" b="1" dirty="0" smtClean="0">
                <a:solidFill>
                  <a:srgbClr val="FF0000"/>
                </a:solidFill>
              </a:rPr>
              <a:t>c)	Execution Status of Test (EST) Cases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 </a:t>
            </a:r>
            <a:r>
              <a:rPr lang="en-US" sz="2200" dirty="0" smtClean="0"/>
              <a:t>Periodically monitor the number of test cases lying in different states – </a:t>
            </a:r>
            <a:r>
              <a:rPr lang="en-US" sz="2200" i="1" dirty="0" smtClean="0">
                <a:solidFill>
                  <a:srgbClr val="0000FF"/>
                </a:solidFill>
              </a:rPr>
              <a:t>Failed, Passed, Invalid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and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i="1" dirty="0" smtClean="0">
                <a:solidFill>
                  <a:srgbClr val="0000FF"/>
                </a:solidFill>
              </a:rPr>
              <a:t>Untested</a:t>
            </a:r>
            <a:endParaRPr lang="en-US" sz="2200" dirty="0" smtClean="0">
              <a:solidFill>
                <a:srgbClr val="0000FF"/>
              </a:solidFill>
            </a:endParaRP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 </a:t>
            </a:r>
            <a:r>
              <a:rPr lang="en-US" sz="2200" dirty="0" smtClean="0"/>
              <a:t>Useful to further subdivide those numbers by test categories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396" y="435942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Metrics for Monitoring Defect Reports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506" y="2118082"/>
            <a:ext cx="8543109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Function as Designed (FAD) </a:t>
            </a:r>
            <a:r>
              <a:rPr lang="en-US" sz="2800" dirty="0" smtClean="0"/>
              <a:t>Count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Irreproducible Defects (IRD) </a:t>
            </a:r>
            <a:r>
              <a:rPr lang="en-US" sz="2800" dirty="0" smtClean="0"/>
              <a:t>Count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Defects Arrival Rate (DAR) </a:t>
            </a:r>
            <a:r>
              <a:rPr lang="en-US" sz="2800" dirty="0" smtClean="0"/>
              <a:t>Count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Defects Rejected Rate (DRR) </a:t>
            </a:r>
            <a:r>
              <a:rPr lang="en-US" sz="2800" dirty="0" smtClean="0"/>
              <a:t>Count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Defects Closed Rate (DCR) </a:t>
            </a:r>
            <a:r>
              <a:rPr lang="en-US" sz="2800" dirty="0" smtClean="0"/>
              <a:t>Count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Outstanding Defects (OD) </a:t>
            </a:r>
            <a:r>
              <a:rPr lang="en-US" sz="2800" dirty="0" smtClean="0"/>
              <a:t>Count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Crash Defects (CD) </a:t>
            </a:r>
            <a:r>
              <a:rPr lang="en-US" sz="2800" dirty="0" smtClean="0"/>
              <a:t>Count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Arrival and Resolution of Defects (ARD) </a:t>
            </a:r>
            <a:r>
              <a:rPr lang="en-US" sz="2800" dirty="0" smtClean="0"/>
              <a:t>Count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Defect Analysis Techniques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006" y="2340311"/>
            <a:ext cx="869986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/>
              <a:t>Defect Causal Analysis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/>
              <a:t>Orthogonal Defect Classification 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/>
              <a:t>Pareto Principle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Defect Analysis Techniques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018489"/>
            <a:ext cx="8487528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1) Defect Causal Analysis(DCA):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Causal analysis is conducted to identify the root cause of the defects and to take actions to eliminate  the sources of defects; this is done at the time of fixing defects.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Defects are analyzed to –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Determine the cause of an error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Take actions to prevent similar errors from occurring in the future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Remove similar defects that may exist in the system or detect them at earliest possible point  in the software development process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Defect Analysis Techniques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33663"/>
            <a:ext cx="8422213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2) Orthogonal Defect Classification(ODC):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 scheme for classifying software defects and guidance for analyzing the classified aggregate defect data.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In the ODC method, assessment is not done against individual defects; rather, trends &amp; patterns in the aggregate data are studied.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ODC along with the application of </a:t>
            </a:r>
            <a:r>
              <a:rPr lang="en-US" sz="2400" b="1" i="1" dirty="0" smtClean="0">
                <a:solidFill>
                  <a:srgbClr val="0000FF"/>
                </a:solidFill>
              </a:rPr>
              <a:t>Pareto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b="1" i="1" dirty="0" smtClean="0">
                <a:solidFill>
                  <a:srgbClr val="0000FF"/>
                </a:solidFill>
              </a:rPr>
              <a:t>analysis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can give a good indication of which parts of  the system are error prone and may require more testing.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03513"/>
            <a:ext cx="8464798" cy="4192784"/>
          </a:xfrm>
        </p:spPr>
        <p:txBody>
          <a:bodyPr>
            <a:noAutofit/>
          </a:bodyPr>
          <a:lstStyle/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Basic Idea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Modeling Defects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Preparedness to Start System Testing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Metrics for Tracking System Test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Metrics for Monitoring Test execution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Metrics for Monitoring Defect Reports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Orthogonal Defect Classification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Defect Causal Analysis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Beta Testing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System Test Report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Measuring Test Effectiveness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Defect Analysis Techniques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102343"/>
            <a:ext cx="850059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3) </a:t>
            </a:r>
            <a:r>
              <a:rPr lang="en-US" sz="2800" u="sng" dirty="0" smtClean="0">
                <a:solidFill>
                  <a:srgbClr val="FF0000"/>
                </a:solidFill>
              </a:rPr>
              <a:t>Pareto Principle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i="1" dirty="0" smtClean="0">
                <a:solidFill>
                  <a:srgbClr val="FF0000"/>
                </a:solidFill>
              </a:rPr>
              <a:t>“Concentrate on the vital few and not the trivial many”.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An </a:t>
            </a:r>
            <a:r>
              <a:rPr lang="en-US" sz="2800" i="1" dirty="0" smtClean="0"/>
              <a:t>alternative</a:t>
            </a:r>
            <a:r>
              <a:rPr lang="en-US" sz="2800" dirty="0" smtClean="0"/>
              <a:t> </a:t>
            </a:r>
            <a:r>
              <a:rPr lang="en-US" sz="2800" i="1" dirty="0" smtClean="0"/>
              <a:t>expression</a:t>
            </a:r>
            <a:r>
              <a:rPr lang="en-US" sz="2800" dirty="0" smtClean="0"/>
              <a:t> of the principle is to state that </a:t>
            </a:r>
            <a:r>
              <a:rPr lang="en-US" sz="2800" b="1" dirty="0" smtClean="0">
                <a:solidFill>
                  <a:srgbClr val="0000FF"/>
                </a:solidFill>
              </a:rPr>
              <a:t>80% of  the problems can be fixed with 20% of the effort</a:t>
            </a:r>
            <a:r>
              <a:rPr lang="en-US" sz="2800" dirty="0" smtClean="0"/>
              <a:t>. 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i="1" dirty="0" smtClean="0"/>
              <a:t>AKA</a:t>
            </a:r>
            <a:r>
              <a:rPr lang="en-US" sz="2800" dirty="0" smtClean="0"/>
              <a:t> “</a:t>
            </a:r>
            <a:r>
              <a:rPr lang="en-US" sz="2800" b="1" dirty="0" smtClean="0">
                <a:solidFill>
                  <a:srgbClr val="FF0000"/>
                </a:solidFill>
              </a:rPr>
              <a:t>80-20 rule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This principle guides us in efficiently utilizing the effort &amp; resources.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623351" y="1681918"/>
            <a:ext cx="789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i="1" dirty="0" smtClean="0"/>
              <a:t>Software Testing and Quality Assurance: Theory and Practice</a:t>
            </a:r>
            <a:r>
              <a:rPr lang="en-US" sz="2000" dirty="0" smtClean="0"/>
              <a:t>, by </a:t>
            </a:r>
            <a:r>
              <a:rPr lang="en-US" sz="2000" dirty="0" err="1" smtClean="0"/>
              <a:t>Kshirasagar</a:t>
            </a:r>
            <a:r>
              <a:rPr lang="en-US" sz="2000" dirty="0" smtClean="0"/>
              <a:t> </a:t>
            </a:r>
            <a:r>
              <a:rPr lang="en-US" sz="2000" dirty="0" err="1" smtClean="0"/>
              <a:t>Naik</a:t>
            </a:r>
            <a:r>
              <a:rPr lang="en-US" sz="2000" dirty="0" smtClean="0"/>
              <a:t>, </a:t>
            </a:r>
            <a:r>
              <a:rPr lang="en-US" sz="2000" dirty="0" err="1" smtClean="0"/>
              <a:t>Priyadarshi</a:t>
            </a:r>
            <a:r>
              <a:rPr lang="en-US" sz="2000" dirty="0" smtClean="0"/>
              <a:t> </a:t>
            </a:r>
            <a:r>
              <a:rPr lang="en-US" sz="2000" dirty="0" err="1" smtClean="0"/>
              <a:t>Tripathy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B69590A-0F27-460B-8CF7-B418C91383C5}"/>
              </a:ext>
            </a:extLst>
          </p:cNvPr>
          <p:cNvSpPr txBox="1"/>
          <p:nvPr/>
        </p:nvSpPr>
        <p:spPr>
          <a:xfrm>
            <a:off x="623351" y="1681918"/>
            <a:ext cx="7895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Quality Assurance: From Theory to Implementation</a:t>
            </a:r>
            <a:r>
              <a:rPr lang="en-US" sz="2000" dirty="0" smtClean="0"/>
              <a:t>, by Daniel </a:t>
            </a:r>
            <a:r>
              <a:rPr lang="en-US" sz="2000" dirty="0" err="1" smtClean="0"/>
              <a:t>Galin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The Art of Software Testing</a:t>
            </a:r>
            <a:r>
              <a:rPr lang="en-US" sz="2000" dirty="0" smtClean="0"/>
              <a:t>, by </a:t>
            </a:r>
            <a:r>
              <a:rPr lang="en-US" sz="2000" dirty="0" err="1" smtClean="0"/>
              <a:t>Glenford</a:t>
            </a:r>
            <a:r>
              <a:rPr lang="en-US" sz="2000" dirty="0" smtClean="0"/>
              <a:t> J. Myers, Corey Sandler and Tom </a:t>
            </a:r>
            <a:r>
              <a:rPr lang="en-US" sz="2000" dirty="0" err="1" smtClean="0"/>
              <a:t>Badgett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Objectives and Outcomes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341" y="1985557"/>
            <a:ext cx="8395113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Objectives</a:t>
            </a:r>
            <a:r>
              <a:rPr lang="en-US" sz="2800" dirty="0" smtClean="0"/>
              <a:t>: To understand the basic concept of system testing, to understand defect modeling, to understand different types of metrics,  to understand defect classification techniques.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Outcomes</a:t>
            </a:r>
            <a:r>
              <a:rPr lang="en-US" sz="2800" dirty="0" smtClean="0"/>
              <a:t>: Students are expected to be able to explain system testing, be able to explain severity and priority of a defect and the difference between them, be able to explain different types of metrics in system test execution.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Basic Idea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069" y="2104861"/>
            <a:ext cx="86868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System testing is the testing of a complete and fully integrated software product. </a:t>
            </a:r>
            <a:r>
              <a:rPr lang="en-US" sz="2400" dirty="0" smtClean="0"/>
              <a:t>System testing is done after integration testing is completed. </a:t>
            </a:r>
            <a:r>
              <a:rPr lang="en-US" sz="2400" dirty="0" smtClean="0">
                <a:solidFill>
                  <a:srgbClr val="0000FF"/>
                </a:solidFill>
              </a:rPr>
              <a:t>Its main focus is to verify that the customer requirements are fulfilled.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System testing tests the overall system operations as a whole, typically from a customer’s perspective. The primary concern is how the software system works as a whole under the operational environment of actual customers.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System testing presumes that all components have been previously, successfully, integrated.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Basic Idea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943" y="2076217"/>
            <a:ext cx="8725988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System testing should test functional and non-functional requirements of the software.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In system testing, the whole system is treated as a black-box, where external functions are tested.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System-level testing includes a wide range of tests. The test types followed in system testing differ from organization to organization.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System testing is black-box testing and often done by independent professional testers.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Basic Idea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194" y="2080711"/>
            <a:ext cx="863454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Preparing for and executing system-level tests are a critical phase in a software development process,  because – 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There is pressure to meet a tight schedule close to delivery date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There is a need to discover most of the defects before delivering the product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It is essential to verify that defect fixes are working and have not resulted in new defects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Basic Idea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123117"/>
            <a:ext cx="85267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It is important to monitor the processes of test execution and defect fixing. To be able to monitor those test processes, we define two key categories of </a:t>
            </a:r>
            <a:r>
              <a:rPr lang="en-US" sz="2800" b="1" dirty="0" smtClean="0"/>
              <a:t>metrics</a:t>
            </a:r>
            <a:r>
              <a:rPr lang="en-US" sz="2800" dirty="0" smtClean="0"/>
              <a:t>:</a:t>
            </a:r>
          </a:p>
          <a:p>
            <a:pPr marL="971550" lvl="3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b="1" dirty="0" smtClean="0">
                <a:solidFill>
                  <a:srgbClr val="0000FF"/>
                </a:solidFill>
              </a:rPr>
              <a:t>System test execution status</a:t>
            </a:r>
          </a:p>
          <a:p>
            <a:pPr marL="971550" lvl="3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b="1" dirty="0" smtClean="0">
                <a:solidFill>
                  <a:srgbClr val="0000FF"/>
                </a:solidFill>
              </a:rPr>
              <a:t>Defect status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Modeling Defects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2024382"/>
            <a:ext cx="8513653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b="1" i="1" dirty="0" smtClean="0">
                <a:solidFill>
                  <a:srgbClr val="FF0000"/>
                </a:solidFill>
              </a:rPr>
              <a:t>defect life-cycle model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in the form of a state-transition diagram is shown in </a:t>
            </a:r>
            <a:r>
              <a:rPr lang="en-US" sz="2800" dirty="0" smtClean="0">
                <a:solidFill>
                  <a:srgbClr val="0000FF"/>
                </a:solidFill>
              </a:rPr>
              <a:t>Figure 13.1.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different states are briefly explained in </a:t>
            </a:r>
            <a:r>
              <a:rPr lang="en-US" sz="2800" dirty="0" smtClean="0">
                <a:solidFill>
                  <a:srgbClr val="0000FF"/>
                </a:solidFill>
              </a:rPr>
              <a:t>Table 13.1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Two key concepts involved in modeling defects are the </a:t>
            </a:r>
            <a:r>
              <a:rPr lang="en-US" sz="2800" b="1" dirty="0" smtClean="0">
                <a:solidFill>
                  <a:srgbClr val="FF0000"/>
                </a:solidFill>
              </a:rPr>
              <a:t>levels</a:t>
            </a:r>
            <a:r>
              <a:rPr lang="en-US" sz="2800" dirty="0" smtClean="0">
                <a:solidFill>
                  <a:srgbClr val="FF0000"/>
                </a:solidFill>
              </a:rPr>
              <a:t> of </a:t>
            </a:r>
            <a:r>
              <a:rPr lang="en-US" sz="2800" b="1" i="1" dirty="0" smtClean="0">
                <a:solidFill>
                  <a:srgbClr val="FF0000"/>
                </a:solidFill>
              </a:rPr>
              <a:t>priority</a:t>
            </a:r>
            <a:r>
              <a:rPr lang="en-US" sz="2800" dirty="0" smtClean="0">
                <a:solidFill>
                  <a:srgbClr val="FF0000"/>
                </a:solidFill>
              </a:rPr>
              <a:t> and </a:t>
            </a:r>
            <a:r>
              <a:rPr lang="en-US" sz="2800" b="1" i="1" dirty="0" smtClean="0">
                <a:solidFill>
                  <a:srgbClr val="FF0000"/>
                </a:solidFill>
              </a:rPr>
              <a:t>severity</a:t>
            </a:r>
            <a:r>
              <a:rPr lang="en-US" sz="2800" b="1" i="1" dirty="0" smtClean="0">
                <a:solidFill>
                  <a:srgbClr val="C00000"/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/>
              <a:t>Priority</a:t>
            </a:r>
            <a:r>
              <a:rPr lang="en-US" sz="2800" dirty="0" smtClean="0"/>
              <a:t> and </a:t>
            </a:r>
            <a:r>
              <a:rPr lang="en-US" sz="2800" b="1" dirty="0" smtClean="0"/>
              <a:t>Severity</a:t>
            </a:r>
            <a:r>
              <a:rPr lang="en-US" sz="2800" dirty="0" smtClean="0"/>
              <a:t> assignments are separately done.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b="1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</a:rPr>
              <a:t>Q: What is the difference between </a:t>
            </a:r>
            <a:r>
              <a:rPr lang="en-US" sz="2800" b="1" i="1" dirty="0" smtClean="0">
                <a:solidFill>
                  <a:srgbClr val="FF0000"/>
                </a:solidFill>
              </a:rPr>
              <a:t>priority</a:t>
            </a:r>
            <a:r>
              <a:rPr lang="en-US" sz="2800" dirty="0" smtClean="0">
                <a:solidFill>
                  <a:srgbClr val="FF0000"/>
                </a:solidFill>
              </a:rPr>
              <a:t> &amp; </a:t>
            </a:r>
            <a:r>
              <a:rPr lang="en-US" sz="2800" b="1" i="1" dirty="0" smtClean="0">
                <a:solidFill>
                  <a:srgbClr val="FF0000"/>
                </a:solidFill>
              </a:rPr>
              <a:t>severity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of a bug</a:t>
            </a:r>
            <a:r>
              <a:rPr lang="en-US" sz="2800" dirty="0" smtClean="0">
                <a:solidFill>
                  <a:srgbClr val="FF0000"/>
                </a:solidFill>
              </a:rPr>
              <a:t>?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Priority &amp; Severity of a Bug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091673"/>
            <a:ext cx="8526716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Priority of a bug </a:t>
            </a:r>
            <a:r>
              <a:rPr lang="en-US" sz="2200" dirty="0" smtClean="0">
                <a:solidFill>
                  <a:srgbClr val="FF0000"/>
                </a:solidFill>
              </a:rPr>
              <a:t>is how important/soon it is for a bug to be fixed.</a:t>
            </a:r>
          </a:p>
          <a:p>
            <a:pPr marL="731520" lvl="4" indent="-274320">
              <a:spcBef>
                <a:spcPts val="600"/>
              </a:spcBef>
              <a:defRPr/>
            </a:pPr>
            <a:r>
              <a:rPr lang="en-US" sz="2000" b="1" dirty="0" smtClean="0">
                <a:sym typeface="Symbol"/>
              </a:rPr>
              <a:t>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smtClean="0"/>
              <a:t>A </a:t>
            </a:r>
            <a:r>
              <a:rPr lang="en-US" sz="2000" b="1" i="1" dirty="0" smtClean="0">
                <a:solidFill>
                  <a:srgbClr val="FF0000"/>
                </a:solidFill>
              </a:rPr>
              <a:t>priority</a:t>
            </a:r>
            <a:r>
              <a:rPr lang="en-US" sz="2000" dirty="0" smtClean="0"/>
              <a:t> level is a measure of </a:t>
            </a:r>
            <a:r>
              <a:rPr lang="en-US" sz="2000" b="1" dirty="0" smtClean="0">
                <a:solidFill>
                  <a:srgbClr val="FF0000"/>
                </a:solidFill>
              </a:rPr>
              <a:t>how soon </a:t>
            </a:r>
            <a:r>
              <a:rPr lang="en-US" sz="2000" dirty="0" smtClean="0"/>
              <a:t>the defect needs to be fixed, i.e., urgency. </a:t>
            </a:r>
          </a:p>
          <a:p>
            <a:pPr marL="731520" lvl="4" indent="-274320">
              <a:spcBef>
                <a:spcPts val="600"/>
              </a:spcBef>
              <a:defRPr/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Priority is the order in which developer has to fix the bug. </a:t>
            </a:r>
          </a:p>
          <a:p>
            <a:pPr marL="731520" lvl="4" indent="-274320">
              <a:spcBef>
                <a:spcPts val="600"/>
              </a:spcBef>
              <a:defRPr/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>
                <a:solidFill>
                  <a:srgbClr val="0000FF"/>
                </a:solidFill>
              </a:rPr>
              <a:t>Defect priority levels</a:t>
            </a:r>
            <a:r>
              <a:rPr lang="en-US" sz="2000" dirty="0" smtClean="0"/>
              <a:t>: Critical (1), High (2), Medium (3), Low(4)</a:t>
            </a:r>
          </a:p>
          <a:p>
            <a:pPr marL="274320" lvl="1" indent="-274320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Severity of a bug </a:t>
            </a:r>
            <a:r>
              <a:rPr lang="en-US" sz="2200" dirty="0" smtClean="0">
                <a:solidFill>
                  <a:srgbClr val="FF0000"/>
                </a:solidFill>
              </a:rPr>
              <a:t>is a measure of how bad (impact) of the bug on the operation of the software</a:t>
            </a:r>
          </a:p>
          <a:p>
            <a:pPr marL="731520" lvl="2" indent="-274320">
              <a:spcBef>
                <a:spcPts val="600"/>
              </a:spcBef>
              <a:defRPr/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A </a:t>
            </a:r>
            <a:r>
              <a:rPr lang="en-US" sz="2000" i="1" dirty="0" smtClean="0"/>
              <a:t>severity</a:t>
            </a:r>
            <a:r>
              <a:rPr lang="en-US" sz="2000" dirty="0" smtClean="0"/>
              <a:t> level is a measure of the extent of the detrimental effect of the defect on the operation of the product. </a:t>
            </a:r>
          </a:p>
          <a:p>
            <a:pPr marL="731520" lvl="2" indent="-274320">
              <a:spcBef>
                <a:spcPts val="600"/>
              </a:spcBef>
              <a:defRPr/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b="1" dirty="0" smtClean="0">
                <a:solidFill>
                  <a:srgbClr val="FF0000"/>
                </a:solidFill>
              </a:rPr>
              <a:t>Severity</a:t>
            </a:r>
            <a:r>
              <a:rPr lang="en-US" sz="2000" dirty="0" smtClean="0"/>
              <a:t> is </a:t>
            </a:r>
            <a:r>
              <a:rPr lang="en-US" sz="2000" b="1" dirty="0" smtClean="0">
                <a:solidFill>
                  <a:srgbClr val="FF0000"/>
                </a:solidFill>
              </a:rPr>
              <a:t>how </a:t>
            </a:r>
            <a:r>
              <a:rPr lang="en-US" sz="2000" b="1" dirty="0" err="1" smtClean="0">
                <a:solidFill>
                  <a:srgbClr val="FF0000"/>
                </a:solidFill>
              </a:rPr>
              <a:t>severly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the bug is impacting the application. </a:t>
            </a:r>
          </a:p>
          <a:p>
            <a:pPr marL="731520" lvl="2" indent="-274320">
              <a:spcBef>
                <a:spcPts val="600"/>
              </a:spcBef>
              <a:defRPr/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>
                <a:solidFill>
                  <a:srgbClr val="0000FF"/>
                </a:solidFill>
              </a:rPr>
              <a:t>Defect severity levels</a:t>
            </a:r>
            <a:r>
              <a:rPr lang="en-US" sz="2000" dirty="0" smtClean="0"/>
              <a:t>: Critical (1), High (2), Medium (3), Low (4)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1208</Words>
  <Application>Microsoft Office PowerPoint</Application>
  <PresentationFormat>On-screen Show (4:3)</PresentationFormat>
  <Paragraphs>124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Spectrum</vt:lpstr>
      <vt:lpstr>System Testing</vt:lpstr>
      <vt:lpstr>Lecture Outline</vt:lpstr>
      <vt:lpstr>Objectives and Outcomes</vt:lpstr>
      <vt:lpstr>Basic Idea</vt:lpstr>
      <vt:lpstr>Basic Idea</vt:lpstr>
      <vt:lpstr>Basic Idea</vt:lpstr>
      <vt:lpstr>Basic Idea</vt:lpstr>
      <vt:lpstr>Modeling Defects</vt:lpstr>
      <vt:lpstr>Priority &amp; Severity of a Bug</vt:lpstr>
      <vt:lpstr>Life-cycle of a defect  (“Bug Life-cycle”)</vt:lpstr>
      <vt:lpstr>States of a defect</vt:lpstr>
      <vt:lpstr>Preparedness to Start System Testing</vt:lpstr>
      <vt:lpstr>Metrics for Tracking System Test</vt:lpstr>
      <vt:lpstr>Metrics for Tracking System Test</vt:lpstr>
      <vt:lpstr>Metrics for Monitoring Test Execution</vt:lpstr>
      <vt:lpstr>Metrics for Monitoring Defect Reports</vt:lpstr>
      <vt:lpstr>Defect Analysis Techniques </vt:lpstr>
      <vt:lpstr>Defect Analysis Techniques</vt:lpstr>
      <vt:lpstr>Defect Analysis Techniques</vt:lpstr>
      <vt:lpstr>Defect Analysis Techniques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software quality assurance</dc:title>
  <dc:creator>M. Mahmudul Hasan</dc:creator>
  <cp:lastModifiedBy>Teacher</cp:lastModifiedBy>
  <cp:revision>346</cp:revision>
  <dcterms:created xsi:type="dcterms:W3CDTF">2020-04-21T14:08:46Z</dcterms:created>
  <dcterms:modified xsi:type="dcterms:W3CDTF">2020-09-14T02:30:54Z</dcterms:modified>
</cp:coreProperties>
</file>