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4" r:id="rId16"/>
    <p:sldId id="318" r:id="rId17"/>
    <p:sldId id="325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System </a:t>
            </a:r>
            <a:r>
              <a:rPr lang="en-US" sz="3600" b="1" dirty="0" smtClean="0">
                <a:latin typeface="+mn-lt"/>
              </a:rPr>
              <a:t>Testing ( cont.)</a:t>
            </a:r>
            <a:endParaRPr lang="en-US" sz="3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494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System Test Report</a:t>
            </a:r>
            <a:endParaRPr lang="en-US" dirty="0">
              <a:latin typeface="+mn-lt"/>
            </a:endParaRPr>
          </a:p>
        </p:txBody>
      </p:sp>
      <p:pic>
        <p:nvPicPr>
          <p:cNvPr id="4" name="Picture 6" descr="testrep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3225" y="2112513"/>
            <a:ext cx="7750175" cy="40052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Product Sustaining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2136339"/>
            <a:ext cx="86606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Once the product is shipped to one of the paying customers, the software project is moved to sustaining phase.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goal of this phase is to maintain the software quality throughout the product’s market life.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Software maintenance activities occur because </a:t>
            </a:r>
            <a:r>
              <a:rPr lang="en-US" sz="2800" b="1" dirty="0" smtClean="0">
                <a:solidFill>
                  <a:srgbClr val="FF0000"/>
                </a:solidFill>
              </a:rPr>
              <a:t>software testing cannot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uncover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all the defects </a:t>
            </a:r>
            <a:r>
              <a:rPr lang="en-US" sz="2800" dirty="0" smtClean="0">
                <a:solidFill>
                  <a:srgbClr val="FF0000"/>
                </a:solidFill>
              </a:rPr>
              <a:t>in a large software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Product Sustaining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069" y="2026483"/>
            <a:ext cx="869986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following </a:t>
            </a:r>
            <a:r>
              <a:rPr lang="en-US" sz="2400" b="1" dirty="0" smtClean="0">
                <a:solidFill>
                  <a:srgbClr val="FF0000"/>
                </a:solidFill>
              </a:rPr>
              <a:t>three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smtClean="0">
                <a:solidFill>
                  <a:srgbClr val="FF0000"/>
                </a:solidFill>
              </a:rPr>
              <a:t>software maintenance activities </a:t>
            </a:r>
            <a:r>
              <a:rPr lang="en-US" sz="2400" dirty="0" smtClean="0">
                <a:solidFill>
                  <a:srgbClr val="FF0000"/>
                </a:solidFill>
              </a:rPr>
              <a:t>were coined by Swanson: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i="1" u="sng" dirty="0" smtClean="0">
                <a:solidFill>
                  <a:srgbClr val="0000FF"/>
                </a:solidFill>
              </a:rPr>
              <a:t>Corrective</a:t>
            </a:r>
            <a:r>
              <a:rPr lang="en-US" sz="2400" i="1" dirty="0" smtClean="0"/>
              <a:t>:</a:t>
            </a:r>
            <a:r>
              <a:rPr lang="en-US" sz="2400" dirty="0" smtClean="0"/>
              <a:t> The process that includes isolation and correction of one or more defects in the software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i="1" u="sng" dirty="0" smtClean="0">
                <a:solidFill>
                  <a:srgbClr val="0000FF"/>
                </a:solidFill>
              </a:rPr>
              <a:t>Adaptive</a:t>
            </a:r>
            <a:r>
              <a:rPr lang="en-US" sz="2400" i="1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/>
              <a:t> The process that modifies the software to properly interface with a changing environment such as new version of hardware or third party software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400" b="1" i="1" u="sng" dirty="0" smtClean="0">
                <a:solidFill>
                  <a:srgbClr val="0000FF"/>
                </a:solidFill>
              </a:rPr>
              <a:t>Perfective</a:t>
            </a:r>
            <a:r>
              <a:rPr lang="en-US" sz="2400" i="1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/>
              <a:t> The process that improves the software by the addition of new functionalities, enhancements, and/or modifications to the existing functions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Measuring Test Effectiveness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38856"/>
            <a:ext cx="853977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It is useful to evaluate the effectiveness of the testing effort in the development of a product.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After a product is deployed in the customer environment, a common measure of test effectiveness is the # of defects found by the customers that were not found by the test engineers prior to the release of the product.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objective of a test effectiveness metric is to evaluate the effectiveness of a system testing effort in the development of a product in terms of the number of defects escaped from the system testing effort.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Measuring Test Effectiveness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4" y="2294879"/>
            <a:ext cx="8621486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Metrics to measure test effectiveness:</a:t>
            </a:r>
          </a:p>
          <a:p>
            <a:pPr marL="9715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Defect removal efficiency (DRE)</a:t>
            </a:r>
          </a:p>
          <a:p>
            <a:pPr marL="9715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Defect Age</a:t>
            </a:r>
          </a:p>
          <a:p>
            <a:pPr marL="9715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Spoilage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Defect Removal </a:t>
            </a:r>
            <a:r>
              <a:rPr lang="en-US" sz="3600" dirty="0" smtClean="0">
                <a:latin typeface="+mn-lt"/>
              </a:rPr>
              <a:t>Efficiency (DRE) </a:t>
            </a:r>
            <a:endParaRPr lang="en-US" sz="3600" b="1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9488450-C2A2-4E1F-AF1A-D3B6108BDCB6}"/>
              </a:ext>
            </a:extLst>
          </p:cNvPr>
          <p:cNvSpPr txBox="1">
            <a:spLocks/>
          </p:cNvSpPr>
          <p:nvPr/>
        </p:nvSpPr>
        <p:spPr>
          <a:xfrm>
            <a:off x="421341" y="2176071"/>
            <a:ext cx="8250711" cy="2336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500" dirty="0"/>
              <a:t>A metric commonly used in the industry to measure test effectiveness  is the defect removal efficiency (DRE).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500" dirty="0"/>
              <a:t>DRE is the ratio of the # of defects discovered in an activity to the # of defects that should have been found.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500" dirty="0"/>
              <a:t>Defect Removal Efficiency (DRE) is defined as follows: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C7E4A258-1041-4F02-96DE-7021F26ED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50212"/>
              </p:ext>
            </p:extLst>
          </p:nvPr>
        </p:nvGraphicFramePr>
        <p:xfrm>
          <a:off x="533400" y="4817807"/>
          <a:ext cx="8299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1932800" imgH="6096000" progId="">
                  <p:embed/>
                </p:oleObj>
              </mc:Choice>
              <mc:Fallback>
                <p:oleObj name="Equation" r:id="rId3" imgW="71932800" imgH="6096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17807"/>
                        <a:ext cx="829945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16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Defect Removal Efficiency (DRE) 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3" y="2328241"/>
            <a:ext cx="8673737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We obtain the “</a:t>
            </a:r>
            <a:r>
              <a:rPr lang="en-US" sz="2000" i="1" dirty="0" smtClean="0">
                <a:solidFill>
                  <a:srgbClr val="0000FF"/>
                </a:solidFill>
              </a:rPr>
              <a:t>number of defects found in testing</a:t>
            </a:r>
            <a:r>
              <a:rPr lang="en-US" sz="2000" dirty="0" smtClean="0"/>
              <a:t>” from the </a:t>
            </a:r>
            <a:r>
              <a:rPr lang="en-US" sz="2000" b="1" i="1" dirty="0" smtClean="0"/>
              <a:t>defect tracking system</a:t>
            </a:r>
            <a:r>
              <a:rPr lang="en-US" sz="2000" b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BUT how to get the “number of defects not found “?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Calculating the number of defects not found during testing is a difficult task. One way to </a:t>
            </a:r>
            <a:r>
              <a:rPr lang="en-US" sz="2000" u="sng" dirty="0" smtClean="0"/>
              <a:t>approximate</a:t>
            </a:r>
            <a:r>
              <a:rPr lang="en-US" sz="2000" dirty="0" smtClean="0"/>
              <a:t> this number is to count the defects found by the customers within the  first six months of its operation. Several issues need to consider.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Defects submitted by customers that need </a:t>
            </a:r>
            <a:r>
              <a:rPr lang="en-US" sz="2000" i="1" u="sng" dirty="0" smtClean="0">
                <a:solidFill>
                  <a:srgbClr val="0000FF"/>
                </a:solidFill>
              </a:rPr>
              <a:t>corrective</a:t>
            </a:r>
            <a:r>
              <a:rPr lang="en-US" sz="2000" u="sng" dirty="0" smtClean="0">
                <a:solidFill>
                  <a:srgbClr val="0000FF"/>
                </a:solidFill>
              </a:rPr>
              <a:t> </a:t>
            </a:r>
            <a:r>
              <a:rPr lang="en-US" sz="2000" i="1" u="sng" dirty="0" smtClean="0">
                <a:solidFill>
                  <a:srgbClr val="0000FF"/>
                </a:solidFill>
              </a:rPr>
              <a:t>maintenance</a:t>
            </a:r>
            <a:r>
              <a:rPr lang="en-US" sz="2000" dirty="0" smtClean="0">
                <a:solidFill>
                  <a:srgbClr val="0000FF"/>
                </a:solidFill>
              </a:rPr>
              <a:t> are </a:t>
            </a:r>
            <a:r>
              <a:rPr lang="en-US" sz="2000" u="sng" dirty="0" smtClean="0">
                <a:solidFill>
                  <a:srgbClr val="0000FF"/>
                </a:solidFill>
              </a:rPr>
              <a:t>taken into consideration </a:t>
            </a:r>
            <a:r>
              <a:rPr lang="en-US" sz="2000" dirty="0" smtClean="0">
                <a:solidFill>
                  <a:srgbClr val="0000FF"/>
                </a:solidFill>
              </a:rPr>
              <a:t>in this measurement. </a:t>
            </a:r>
            <a:r>
              <a:rPr lang="en-US" sz="2000" dirty="0" smtClean="0"/>
              <a:t>Defects submitted that need either adaptive or perfective maintenance are not real issues in the software.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Fault seeding </a:t>
            </a:r>
            <a:r>
              <a:rPr lang="en-US" sz="2000" dirty="0" smtClean="0"/>
              <a:t>approach can be used </a:t>
            </a:r>
            <a:r>
              <a:rPr lang="en-US" sz="2000" dirty="0" smtClean="0">
                <a:solidFill>
                  <a:srgbClr val="FF0000"/>
                </a:solidFill>
              </a:rPr>
              <a:t>to estimate the # of escaped defects.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Fault Seeding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754" y="2005234"/>
            <a:ext cx="873905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i="1" u="sng" dirty="0" smtClean="0">
                <a:solidFill>
                  <a:srgbClr val="0000FF"/>
                </a:solidFill>
              </a:rPr>
              <a:t>Fault seeding </a:t>
            </a:r>
            <a:r>
              <a:rPr lang="en-US" sz="2400" dirty="0" smtClean="0"/>
              <a:t>is a process of intentionally adding known faults in a computer program for the purpose of monitoring the rate of detection and removal of faults and estimating the number of faults remaining in the program.</a:t>
            </a:r>
            <a:endParaRPr lang="en-US" sz="2400" i="1" dirty="0" smtClean="0"/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/>
              <a:t>Fault seeding approach is used to estimate the # of escaped defects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 </a:t>
            </a:r>
            <a:r>
              <a:rPr lang="en-US" sz="2200" dirty="0" smtClean="0"/>
              <a:t>Inject a small number of defects into system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Measure the percentage of defects that are uncovered by the test engineers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 </a:t>
            </a:r>
            <a:r>
              <a:rPr lang="en-US" sz="2200" dirty="0" smtClean="0"/>
              <a:t>Estimate the number of actual defects using an extrapolation technique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Fault Seeding</a:t>
            </a:r>
            <a:endParaRPr lang="en-US" dirty="0">
              <a:latin typeface="+mn-lt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/>
        </p:nvGraphicFramePr>
        <p:xfrm>
          <a:off x="381000" y="2325194"/>
          <a:ext cx="82931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4241800" imgH="1346200" progId="">
                  <p:embed/>
                </p:oleObj>
              </mc:Choice>
              <mc:Fallback>
                <p:oleObj name="Equation" r:id="rId3" imgW="4241800" imgH="134620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25194"/>
                        <a:ext cx="82931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Defect Age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1974231"/>
            <a:ext cx="852671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An useful  measure of test effectiveness is </a:t>
            </a:r>
            <a:r>
              <a:rPr lang="en-US" sz="2400" b="1" dirty="0" smtClean="0">
                <a:solidFill>
                  <a:srgbClr val="FF0000"/>
                </a:solidFill>
              </a:rPr>
              <a:t>Defect age</a:t>
            </a:r>
            <a:r>
              <a:rPr lang="en-US" sz="2400" dirty="0" smtClean="0">
                <a:solidFill>
                  <a:srgbClr val="FF0000"/>
                </a:solidFill>
              </a:rPr>
              <a:t>,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PhAge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Defect Age </a:t>
            </a:r>
            <a:r>
              <a:rPr lang="en-US" sz="2400" dirty="0" smtClean="0"/>
              <a:t>is a metric that can be used to measure the test effectiveness which assigns a numerical value to the fault depending on the phase in which it is discovered.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3300"/>
                </a:solidFill>
              </a:rPr>
              <a:t>The later we discover a bug, the greater harm it does, and the more it costs to fix.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For example, a requirement defect discovered during a high-level design review would be assigned a </a:t>
            </a:r>
            <a:r>
              <a:rPr lang="en-US" sz="2400" b="1" dirty="0" err="1" smtClean="0"/>
              <a:t>PhAge</a:t>
            </a:r>
            <a:r>
              <a:rPr lang="en-US" sz="2400" dirty="0" smtClean="0"/>
              <a:t> of 1. If this defect had not been found until system testing, it would have been assigned a </a:t>
            </a:r>
            <a:r>
              <a:rPr lang="en-US" sz="2400" b="1" dirty="0" err="1" smtClean="0"/>
              <a:t>PhAge</a:t>
            </a:r>
            <a:r>
              <a:rPr lang="en-US" sz="2400" dirty="0" smtClean="0"/>
              <a:t> of 6.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03513"/>
            <a:ext cx="8464798" cy="4192784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Basic Idea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Modeling Defects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Preparedness to Start System Testing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Metrics for Tracking System Test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Metrics for Monitoring Test execution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Metrics for Monitoring Defect Reports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Orthogonal Defect Classification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Defect Causal Analysis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Beta Testing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System Test Report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Measuring Test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Spoilage Metric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7" y="2057436"/>
            <a:ext cx="863454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Defects are injected and removed at different phases of a software development cycle.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The cost of each defect injected in phase X and removed in phase Y increases with the increase in the distance between X and Y.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An effective testing method would find defects earlier than a less effective testing method would.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Defect spoilage </a:t>
            </a:r>
            <a:r>
              <a:rPr lang="en-US" sz="2400" dirty="0" smtClean="0">
                <a:solidFill>
                  <a:srgbClr val="FF0000"/>
                </a:solidFill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metric</a:t>
            </a:r>
            <a:r>
              <a:rPr lang="en-US" sz="2400" dirty="0" smtClean="0">
                <a:solidFill>
                  <a:srgbClr val="FF0000"/>
                </a:solidFill>
              </a:rPr>
              <a:t> that uses Phase Age and distribution of defects to measure the effectiveness of defect removal activities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Defect Spoilage Metric</a:t>
            </a:r>
            <a:endParaRPr lang="en-US" dirty="0">
              <a:latin typeface="+mn-lt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749300" y="2370917"/>
          <a:ext cx="6946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3454400" imgH="660400" progId="">
                  <p:embed/>
                </p:oleObj>
              </mc:Choice>
              <mc:Fallback>
                <p:oleObj name="Equation" r:id="rId3" imgW="3454400" imgH="66040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370917"/>
                        <a:ext cx="69469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latin typeface="+mn-lt"/>
              </a:rPr>
              <a:t>Table 13.15: Scale for defect age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5" descr="pha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0662" y="2013295"/>
            <a:ext cx="6162675" cy="41915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 smtClean="0">
                <a:latin typeface="+mn-lt"/>
              </a:rPr>
              <a:t>Spoilage Metric</a:t>
            </a:r>
            <a:endParaRPr lang="en-US" dirty="0">
              <a:latin typeface="+mn-lt"/>
            </a:endParaRPr>
          </a:p>
        </p:txBody>
      </p:sp>
      <p:pic>
        <p:nvPicPr>
          <p:cNvPr id="4" name="Picture 5" descr="boomera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070468"/>
            <a:ext cx="7315200" cy="3494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5211" y="572834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Table 13.16: Defect injection and versus discovery on </a:t>
            </a:r>
            <a:r>
              <a:rPr lang="en-US" altLang="en-US" b="1" dirty="0">
                <a:solidFill>
                  <a:srgbClr val="FF0000"/>
                </a:solidFill>
              </a:rPr>
              <a:t>project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</a:rPr>
              <a:t>Boomerang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 smtClean="0">
                <a:latin typeface="+mn-lt"/>
              </a:rPr>
              <a:t>Spoilage Metric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26483"/>
            <a:ext cx="852671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800" dirty="0" smtClean="0"/>
              <a:t>The spoilage value for the Boomerang test project is 2.2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800" dirty="0" smtClean="0"/>
              <a:t>A spoilage value close to 1 is an indication of a more effective defect discovery process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800" dirty="0" smtClean="0"/>
              <a:t>As an absolute value, the spoilage metric has little meaning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800" dirty="0" smtClean="0"/>
              <a:t>This metric is useful in measuring the long-term trend of test effectiveness in an organization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This metric is useful in measuring the long-term trend of test effectiveness in an organization.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1985557"/>
            <a:ext cx="8395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basic concept of beta testing, to understand system test report, to understand measuring test effectiveness techniques.</a:t>
            </a:r>
          </a:p>
          <a:p>
            <a:pPr marL="274320" indent="-274320">
              <a:spcBef>
                <a:spcPts val="600"/>
              </a:spcBef>
              <a:buSzPct val="100000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explain beta testing, be able to explain how to generate system test report,  be able to explain three techniques of measuring test effectiveness.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Beta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86446"/>
            <a:ext cx="85005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Beta testing is conducted by the potential buyers prior to the official release of the product.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The purpose of beta testing is not to find defects, but to obtain feedback from the field about the usability of the product.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decision about when to release the system to the beta customers is made by the software project team members. The beta release criteria are established by the project team.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framework for writing beta release criteria is given in Table 13.13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system test cycle continues concurrently with beta testing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Weekly meetings are conducted with the beta customers by the beta support team to resolve issues.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Beta Testing Categories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7" y="2099667"/>
            <a:ext cx="86084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Beta testing can be three categories: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600" u="sng" dirty="0" smtClean="0">
                <a:solidFill>
                  <a:srgbClr val="0000FF"/>
                </a:solidFill>
              </a:rPr>
              <a:t>Marketing beta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r>
              <a:rPr lang="en-US" sz="2600" dirty="0" smtClean="0"/>
              <a:t>Beta testing that builds early awareness and interest in the product among potential buyers.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600" u="sng" dirty="0" smtClean="0">
                <a:solidFill>
                  <a:srgbClr val="0000FF"/>
                </a:solidFill>
              </a:rPr>
              <a:t>Technical beta</a:t>
            </a:r>
            <a:r>
              <a:rPr lang="en-US" sz="2600" dirty="0" smtClean="0">
                <a:solidFill>
                  <a:srgbClr val="0000FF"/>
                </a:solidFill>
              </a:rPr>
              <a:t>: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Testing conducted to obtain feedback about the usability of the product in a real environment with different configurations from a small # of friendly customers.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sz="2600" u="sng" dirty="0" smtClean="0">
                <a:solidFill>
                  <a:srgbClr val="0000FF"/>
                </a:solidFill>
              </a:rPr>
              <a:t>Acceptance beta</a:t>
            </a:r>
            <a:r>
              <a:rPr lang="en-US" sz="2600" dirty="0" smtClean="0"/>
              <a:t>: Testing conducted to ensure that the product meets its acceptance criteria.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Beta Release Criteria: Example</a:t>
            </a:r>
            <a:endParaRPr lang="en-US" dirty="0"/>
          </a:p>
        </p:txBody>
      </p:sp>
      <p:pic>
        <p:nvPicPr>
          <p:cNvPr id="4" name="Picture 5" descr="betareleasecrite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1342" y="2118374"/>
            <a:ext cx="7489172" cy="3658810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73175" y="5777184"/>
            <a:ext cx="5965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Table 13.13: A framework for </a:t>
            </a:r>
            <a:r>
              <a:rPr lang="en-US" sz="2000" b="1" dirty="0">
                <a:solidFill>
                  <a:srgbClr val="C00000"/>
                </a:solidFill>
              </a:rPr>
              <a:t>beta release </a:t>
            </a:r>
            <a:r>
              <a:rPr lang="en-US" sz="2000" b="1" dirty="0" smtClean="0">
                <a:solidFill>
                  <a:srgbClr val="C00000"/>
                </a:solidFill>
              </a:rPr>
              <a:t>criteria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First Customer Shipment (FCS)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348406"/>
            <a:ext cx="855284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</a:rPr>
              <a:t>A set of generic FCS readiness criteria is as follows: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All the test cases from the test suite should have been executed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Test case results are updated with Passed, Failed, Blocked, or Invalid status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requirements are updated by moving each requirement from the Verification state to either the Closed or the Decline state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pass rate of test cases is very high, say, 98%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No crash in the past two weeks of testing has been observed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First Customer Shipment (FCS)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4" y="2068890"/>
            <a:ext cx="86476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A set of generic FCS readiness criteria (</a:t>
            </a:r>
            <a:r>
              <a:rPr lang="en-US" sz="2400" b="1" i="1" dirty="0" smtClean="0">
                <a:solidFill>
                  <a:srgbClr val="FF0000"/>
                </a:solidFill>
              </a:rPr>
              <a:t>cont</a:t>
            </a:r>
            <a:r>
              <a:rPr lang="en-US" sz="2400" dirty="0" smtClean="0">
                <a:solidFill>
                  <a:srgbClr val="FF0000"/>
                </a:solidFill>
              </a:rPr>
              <a:t>.)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No known defect </a:t>
            </a:r>
            <a:r>
              <a:rPr lang="en-US" sz="2400" dirty="0" smtClean="0"/>
              <a:t>with </a:t>
            </a:r>
            <a:r>
              <a:rPr lang="en-US" sz="2400" b="1" dirty="0" smtClean="0"/>
              <a:t>CRITICAL</a:t>
            </a:r>
            <a:r>
              <a:rPr lang="en-US" sz="2400" dirty="0" smtClean="0"/>
              <a:t> or </a:t>
            </a:r>
            <a:r>
              <a:rPr lang="en-US" sz="2400" b="1" dirty="0" smtClean="0"/>
              <a:t>HIGH</a:t>
            </a:r>
            <a:r>
              <a:rPr lang="en-US" sz="2400" dirty="0" smtClean="0"/>
              <a:t> </a:t>
            </a:r>
            <a:r>
              <a:rPr lang="en-US" sz="2400" b="1" dirty="0" smtClean="0"/>
              <a:t>severity</a:t>
            </a:r>
            <a:r>
              <a:rPr lang="en-US" sz="2400" dirty="0" smtClean="0"/>
              <a:t> exists in the product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Not more than a certain number of known defects with </a:t>
            </a:r>
            <a:r>
              <a:rPr lang="en-US" sz="2400" b="1" dirty="0" smtClean="0"/>
              <a:t>MEDIUM</a:t>
            </a:r>
            <a:r>
              <a:rPr lang="en-US" sz="2400" dirty="0" smtClean="0"/>
              <a:t> and </a:t>
            </a:r>
            <a:r>
              <a:rPr lang="en-US" sz="2400" b="1" dirty="0" smtClean="0"/>
              <a:t>LOW</a:t>
            </a:r>
            <a:r>
              <a:rPr lang="en-US" sz="2400" dirty="0" smtClean="0"/>
              <a:t> levels of </a:t>
            </a:r>
            <a:r>
              <a:rPr lang="en-US" sz="2400" b="1" dirty="0" smtClean="0"/>
              <a:t>severity</a:t>
            </a:r>
            <a:r>
              <a:rPr lang="en-US" sz="2400" dirty="0" smtClean="0"/>
              <a:t> exist in the product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All the resolved defects must be in the </a:t>
            </a:r>
            <a:r>
              <a:rPr lang="en-US" sz="2400" b="1" dirty="0" smtClean="0"/>
              <a:t>CLOSED</a:t>
            </a:r>
            <a:r>
              <a:rPr lang="en-US" sz="2400" dirty="0" smtClean="0"/>
              <a:t> state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User</a:t>
            </a:r>
            <a:r>
              <a:rPr lang="en-US" sz="2400" dirty="0" smtClean="0"/>
              <a:t> </a:t>
            </a:r>
            <a:r>
              <a:rPr lang="en-US" sz="2400" b="1" dirty="0" smtClean="0"/>
              <a:t>Guides</a:t>
            </a:r>
            <a:r>
              <a:rPr lang="en-US" sz="2400" dirty="0" smtClean="0"/>
              <a:t> are in place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Trouble</a:t>
            </a:r>
            <a:r>
              <a:rPr lang="en-US" sz="2400" dirty="0" smtClean="0"/>
              <a:t> </a:t>
            </a:r>
            <a:r>
              <a:rPr lang="en-US" sz="2400" b="1" dirty="0" smtClean="0"/>
              <a:t>Shooting</a:t>
            </a:r>
            <a:r>
              <a:rPr lang="en-US" sz="2400" dirty="0" smtClean="0"/>
              <a:t> </a:t>
            </a:r>
            <a:r>
              <a:rPr lang="en-US" sz="2400" b="1" dirty="0" smtClean="0"/>
              <a:t>Guide</a:t>
            </a:r>
            <a:r>
              <a:rPr lang="en-US" sz="2400" dirty="0" smtClean="0"/>
              <a:t> is available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Test</a:t>
            </a:r>
            <a:r>
              <a:rPr lang="en-US" sz="2400" dirty="0" smtClean="0"/>
              <a:t> </a:t>
            </a:r>
            <a:r>
              <a:rPr lang="en-US" sz="2400" b="1" dirty="0" smtClean="0"/>
              <a:t>Report</a:t>
            </a:r>
            <a:r>
              <a:rPr lang="en-US" sz="2400" dirty="0" smtClean="0"/>
              <a:t> is completed and approved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System Test Report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36339"/>
            <a:ext cx="85005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During the test execution cycles test reports are generated and distributed. </a:t>
            </a:r>
            <a:r>
              <a:rPr lang="en-US" sz="2800" dirty="0" smtClean="0">
                <a:solidFill>
                  <a:srgbClr val="0000FF"/>
                </a:solidFill>
              </a:rPr>
              <a:t>A final summary report is created after completion of all the test cycles</a:t>
            </a:r>
            <a:r>
              <a:rPr lang="en-US" sz="2800" dirty="0" smtClean="0"/>
              <a:t>. The structure of a typical final report is outlined in the next slide.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System Test Report must be generated before the product’s general availability (GA) is declared.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1428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Spectrum</vt:lpstr>
      <vt:lpstr>Equation</vt:lpstr>
      <vt:lpstr>System Testing ( cont.)</vt:lpstr>
      <vt:lpstr>Lecture Outline</vt:lpstr>
      <vt:lpstr>Objectives and Outcomes</vt:lpstr>
      <vt:lpstr>Beta Testing</vt:lpstr>
      <vt:lpstr>Beta Testing Categories</vt:lpstr>
      <vt:lpstr>Beta Release Criteria: Example</vt:lpstr>
      <vt:lpstr>First Customer Shipment (FCS)</vt:lpstr>
      <vt:lpstr>First Customer Shipment (FCS)</vt:lpstr>
      <vt:lpstr>System Test Report</vt:lpstr>
      <vt:lpstr>System Test Report</vt:lpstr>
      <vt:lpstr>Product Sustaining</vt:lpstr>
      <vt:lpstr>Product Sustaining</vt:lpstr>
      <vt:lpstr>Measuring Test Effectiveness</vt:lpstr>
      <vt:lpstr>Measuring Test Effectiveness</vt:lpstr>
      <vt:lpstr>Defect Removal Efficiency (DRE) </vt:lpstr>
      <vt:lpstr>Defect Removal Efficiency (DRE) </vt:lpstr>
      <vt:lpstr>Fault Seeding</vt:lpstr>
      <vt:lpstr>Fault Seeding</vt:lpstr>
      <vt:lpstr>Defect Age </vt:lpstr>
      <vt:lpstr>Spoilage Metric</vt:lpstr>
      <vt:lpstr>Defect Spoilage Metric</vt:lpstr>
      <vt:lpstr>Table 13.15: Scale for defect age</vt:lpstr>
      <vt:lpstr>Spoilage Metric</vt:lpstr>
      <vt:lpstr>Spoilage Metric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Teacher</cp:lastModifiedBy>
  <cp:revision>345</cp:revision>
  <dcterms:created xsi:type="dcterms:W3CDTF">2020-04-21T14:08:46Z</dcterms:created>
  <dcterms:modified xsi:type="dcterms:W3CDTF">2022-04-21T14:49:05Z</dcterms:modified>
</cp:coreProperties>
</file>