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19" r:id="rId4"/>
    <p:sldId id="320" r:id="rId5"/>
    <p:sldId id="322" r:id="rId6"/>
    <p:sldId id="323" r:id="rId7"/>
    <p:sldId id="324" r:id="rId8"/>
    <p:sldId id="325" r:id="rId9"/>
    <p:sldId id="326" r:id="rId10"/>
    <p:sldId id="327" r:id="rId11"/>
    <p:sldId id="328" r:id="rId12"/>
    <p:sldId id="329" r:id="rId13"/>
    <p:sldId id="330" r:id="rId14"/>
    <p:sldId id="331" r:id="rId15"/>
    <p:sldId id="332" r:id="rId16"/>
    <p:sldId id="333" r:id="rId17"/>
    <p:sldId id="334" r:id="rId18"/>
    <p:sldId id="335" r:id="rId19"/>
    <p:sldId id="336" r:id="rId20"/>
    <p:sldId id="337" r:id="rId21"/>
    <p:sldId id="338" r:id="rId22"/>
    <p:sldId id="339" r:id="rId23"/>
    <p:sldId id="340" r:id="rId24"/>
    <p:sldId id="341" r:id="rId25"/>
    <p:sldId id="342" r:id="rId26"/>
    <p:sldId id="264" r:id="rId27"/>
    <p:sldId id="26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8" autoAdjust="0"/>
    <p:restoredTop sz="94724"/>
  </p:normalViewPr>
  <p:slideViewPr>
    <p:cSldViewPr snapToGrid="0" snapToObjects="1">
      <p:cViewPr varScale="1">
        <p:scale>
          <a:sx n="74" d="100"/>
          <a:sy n="74" d="100"/>
        </p:scale>
        <p:origin x="-129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4/21/2022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4/21/2022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4/21/2022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4/21/2022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96413"/>
            <a:ext cx="7808976" cy="740728"/>
          </a:xfrm>
        </p:spPr>
        <p:txBody>
          <a:bodyPr>
            <a:normAutofit/>
          </a:bodyPr>
          <a:lstStyle/>
          <a:p>
            <a:pPr>
              <a:defRPr/>
            </a:pPr>
            <a:r>
              <a:rPr lang="en-US" sz="3600" b="1" dirty="0" smtClean="0">
                <a:latin typeface="+mn-lt"/>
              </a:rPr>
              <a:t>System Test Categories</a:t>
            </a:r>
            <a:endParaRPr lang="en-US" sz="3600" dirty="0" smtClean="0">
              <a:latin typeface="+mn-lt"/>
            </a:endParaRPr>
          </a:p>
        </p:txBody>
      </p:sp>
      <p:sp>
        <p:nvSpPr>
          <p:cNvPr id="3" name="Subtitle 2"/>
          <p:cNvSpPr>
            <a:spLocks noGrp="1"/>
          </p:cNvSpPr>
          <p:nvPr>
            <p:ph type="subTitle" idx="1"/>
          </p:nvPr>
        </p:nvSpPr>
        <p:spPr>
          <a:xfrm>
            <a:off x="476205" y="1532427"/>
            <a:ext cx="2789509" cy="484632"/>
          </a:xfrm>
        </p:spPr>
        <p:txBody>
          <a:bodyPr/>
          <a:lstStyle/>
          <a:p>
            <a:r>
              <a:rPr lang="en-US" dirty="0"/>
              <a:t>Course Code: CSC4133</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00FF"/>
                </a:solidFill>
                <a:latin typeface="Arial" panose="020B0604020202020204" pitchFamily="34" charset="0"/>
                <a:cs typeface="Arial" panose="020B0604020202020204" pitchFamily="34" charset="0"/>
              </a:rPr>
              <a:t>Dept. of Computer Science</a:t>
            </a:r>
          </a:p>
          <a:p>
            <a:pPr algn="ctr"/>
            <a:r>
              <a:rPr lang="en-US" sz="2000" b="1" dirty="0">
                <a:solidFill>
                  <a:srgbClr val="0000FF"/>
                </a:solidFill>
                <a:latin typeface="Arial" panose="020B0604020202020204" pitchFamily="34" charset="0"/>
                <a:cs typeface="Arial" panose="020B0604020202020204" pitchFamily="34" charset="0"/>
              </a:rPr>
              <a:t>Faculty of Science and Technology</a:t>
            </a:r>
            <a:endParaRPr lang="en-US" sz="2400" b="1" dirty="0">
              <a:solidFill>
                <a:srgbClr val="0000FF"/>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3557908484"/>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r>
                        <a:rPr lang="en-US" dirty="0" smtClean="0"/>
                        <a:t>22</a:t>
                      </a:r>
                      <a:endParaRPr lang="en-US" dirty="0"/>
                    </a:p>
                  </a:txBody>
                  <a:tcPr/>
                </a:tc>
                <a:tc>
                  <a:txBody>
                    <a:bodyPr/>
                    <a:lstStyle/>
                    <a:p>
                      <a:r>
                        <a:rPr lang="en-US" dirty="0"/>
                        <a:t>Week No:</a:t>
                      </a:r>
                    </a:p>
                  </a:txBody>
                  <a:tcPr/>
                </a:tc>
                <a:tc>
                  <a:txBody>
                    <a:bodyPr/>
                    <a:lstStyle/>
                    <a:p>
                      <a:r>
                        <a:rPr lang="en-US" dirty="0" smtClean="0"/>
                        <a:t>12</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a:t>
                      </a:r>
                      <a:r>
                        <a:rPr lang="en-US" i="1" baseline="0" dirty="0" smtClean="0"/>
                        <a:t> &amp; email</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Software Quality and Testing</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Scalability tests </a:t>
            </a:r>
            <a:endParaRPr lang="en-US" dirty="0">
              <a:latin typeface="+mn-lt"/>
            </a:endParaRPr>
          </a:p>
        </p:txBody>
      </p:sp>
      <p:sp>
        <p:nvSpPr>
          <p:cNvPr id="4" name="Rectangle 3"/>
          <p:cNvSpPr/>
          <p:nvPr/>
        </p:nvSpPr>
        <p:spPr>
          <a:xfrm>
            <a:off x="290711" y="2312977"/>
            <a:ext cx="8539779" cy="3400931"/>
          </a:xfrm>
          <a:prstGeom prst="rect">
            <a:avLst/>
          </a:prstGeom>
        </p:spPr>
        <p:txBody>
          <a:bodyPr wrap="square">
            <a:spAutoFit/>
          </a:bodyPr>
          <a:lstStyle/>
          <a:p>
            <a:pPr marL="274320" indent="-274320">
              <a:spcBef>
                <a:spcPts val="600"/>
              </a:spcBef>
              <a:buFont typeface="Arial" pitchFamily="34" charset="0"/>
              <a:buChar char="•"/>
            </a:pPr>
            <a:r>
              <a:rPr lang="en-US" sz="2800" b="1" dirty="0" smtClean="0">
                <a:solidFill>
                  <a:srgbClr val="FF0000"/>
                </a:solidFill>
              </a:rPr>
              <a:t>Scalability tests</a:t>
            </a:r>
            <a:r>
              <a:rPr lang="en-US" sz="2800" dirty="0" smtClean="0">
                <a:solidFill>
                  <a:srgbClr val="FF0000"/>
                </a:solidFill>
              </a:rPr>
              <a:t> determine the scaling limits of the system.</a:t>
            </a:r>
          </a:p>
          <a:p>
            <a:pPr marL="731520" lvl="2" indent="-274320">
              <a:spcBef>
                <a:spcPts val="600"/>
              </a:spcBef>
            </a:pPr>
            <a:r>
              <a:rPr lang="en-US" sz="2400" b="1" dirty="0" smtClean="0">
                <a:sym typeface="Symbol"/>
              </a:rPr>
              <a:t></a:t>
            </a:r>
            <a:r>
              <a:rPr lang="en-US" sz="2400" dirty="0" smtClean="0"/>
              <a:t>Tests are designed to verify that the system can scale up to its engineering limits.</a:t>
            </a:r>
          </a:p>
          <a:p>
            <a:pPr marL="731520" lvl="2" indent="-274320">
              <a:spcBef>
                <a:spcPts val="600"/>
              </a:spcBef>
            </a:pPr>
            <a:r>
              <a:rPr lang="en-US" sz="2400" b="1" dirty="0" smtClean="0">
                <a:sym typeface="Symbol"/>
              </a:rPr>
              <a:t> </a:t>
            </a:r>
            <a:r>
              <a:rPr lang="en-US" sz="2400" dirty="0" smtClean="0"/>
              <a:t>Scaling tests are conducted to ensure that the system response time remains the same, or increases by a small amount, as the number of users are increased. </a:t>
            </a:r>
          </a:p>
          <a:p>
            <a:pPr marL="731520" lvl="2" indent="-274320">
              <a:spcBef>
                <a:spcPts val="600"/>
              </a:spcBef>
            </a:pPr>
            <a:r>
              <a:rPr lang="en-US" sz="2400" b="1" dirty="0" smtClean="0">
                <a:sym typeface="Symbol"/>
              </a:rPr>
              <a:t> </a:t>
            </a:r>
            <a:r>
              <a:rPr lang="en-US" sz="2400" dirty="0" smtClean="0"/>
              <a:t>Extrapolation is often used to predict the limit of scalability.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Reliability tests</a:t>
            </a:r>
            <a:endParaRPr lang="en-US" dirty="0">
              <a:latin typeface="+mn-lt"/>
            </a:endParaRPr>
          </a:p>
        </p:txBody>
      </p:sp>
      <p:sp>
        <p:nvSpPr>
          <p:cNvPr id="4" name="Rectangle 3"/>
          <p:cNvSpPr/>
          <p:nvPr/>
        </p:nvSpPr>
        <p:spPr>
          <a:xfrm>
            <a:off x="290711" y="1993799"/>
            <a:ext cx="8461402" cy="3825663"/>
          </a:xfrm>
          <a:prstGeom prst="rect">
            <a:avLst/>
          </a:prstGeom>
        </p:spPr>
        <p:txBody>
          <a:bodyPr wrap="square">
            <a:spAutoFit/>
          </a:bodyPr>
          <a:lstStyle/>
          <a:p>
            <a:pPr marL="274320" indent="-274320">
              <a:lnSpc>
                <a:spcPct val="120000"/>
              </a:lnSpc>
              <a:spcBef>
                <a:spcPts val="600"/>
              </a:spcBef>
              <a:buFont typeface="Arial" pitchFamily="34" charset="0"/>
              <a:buChar char="•"/>
            </a:pPr>
            <a:r>
              <a:rPr lang="en-US" sz="2400" b="1" dirty="0" smtClean="0">
                <a:solidFill>
                  <a:srgbClr val="FF0000"/>
                </a:solidFill>
              </a:rPr>
              <a:t>Reliability tests</a:t>
            </a:r>
            <a:r>
              <a:rPr lang="en-US" sz="2400" dirty="0" smtClean="0">
                <a:solidFill>
                  <a:srgbClr val="FF0000"/>
                </a:solidFill>
              </a:rPr>
              <a:t> measure the ability of the system to keep operating for a long time without developing failures.</a:t>
            </a:r>
          </a:p>
          <a:p>
            <a:pPr marL="274320" indent="-274320">
              <a:lnSpc>
                <a:spcPct val="80000"/>
              </a:lnSpc>
              <a:spcBef>
                <a:spcPts val="600"/>
              </a:spcBef>
              <a:buFont typeface="Arial" pitchFamily="34" charset="0"/>
              <a:buChar char="•"/>
            </a:pPr>
            <a:r>
              <a:rPr lang="en-US" sz="2000" dirty="0" smtClean="0"/>
              <a:t>The reliability of a system is typically expressed in terms of mean time to failure (MTTF)</a:t>
            </a:r>
          </a:p>
          <a:p>
            <a:pPr marL="274320" indent="-274320">
              <a:lnSpc>
                <a:spcPct val="80000"/>
              </a:lnSpc>
              <a:spcBef>
                <a:spcPts val="600"/>
              </a:spcBef>
              <a:buFont typeface="Arial" pitchFamily="34" charset="0"/>
              <a:buChar char="•"/>
            </a:pPr>
            <a:r>
              <a:rPr lang="en-US" sz="2000" dirty="0" smtClean="0"/>
              <a:t>The average of all the time intervals between successive failures is called the MTTF</a:t>
            </a:r>
          </a:p>
          <a:p>
            <a:pPr marL="274320" indent="-274320">
              <a:lnSpc>
                <a:spcPct val="80000"/>
              </a:lnSpc>
              <a:spcBef>
                <a:spcPts val="600"/>
              </a:spcBef>
              <a:buFont typeface="Arial" pitchFamily="34" charset="0"/>
              <a:buChar char="•"/>
            </a:pPr>
            <a:r>
              <a:rPr lang="en-US" sz="2000" dirty="0" smtClean="0"/>
              <a:t>After a failure is observed, the developers analyze and fix the defects, which consumes some time – let us call this interval the repair time. </a:t>
            </a:r>
          </a:p>
          <a:p>
            <a:pPr marL="274320" indent="-274320">
              <a:lnSpc>
                <a:spcPct val="80000"/>
              </a:lnSpc>
              <a:spcBef>
                <a:spcPts val="600"/>
              </a:spcBef>
              <a:buFont typeface="Arial" pitchFamily="34" charset="0"/>
              <a:buChar char="•"/>
            </a:pPr>
            <a:r>
              <a:rPr lang="en-US" sz="2000" dirty="0" smtClean="0"/>
              <a:t>The average of all the repair times is known as the mean time to repair (MTTR)</a:t>
            </a:r>
          </a:p>
          <a:p>
            <a:pPr marL="274320" indent="-274320">
              <a:lnSpc>
                <a:spcPct val="80000"/>
              </a:lnSpc>
              <a:spcBef>
                <a:spcPts val="600"/>
              </a:spcBef>
              <a:buFont typeface="Arial" pitchFamily="34" charset="0"/>
              <a:buChar char="•"/>
            </a:pPr>
            <a:r>
              <a:rPr lang="en-US" sz="2000" dirty="0" smtClean="0"/>
              <a:t>Now we can calculate a value called mean time between failure (MTBF) as MTBF = MTTF + MTTR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Regression tests </a:t>
            </a:r>
            <a:endParaRPr lang="en-US" dirty="0">
              <a:latin typeface="+mn-lt"/>
            </a:endParaRPr>
          </a:p>
        </p:txBody>
      </p:sp>
      <p:sp>
        <p:nvSpPr>
          <p:cNvPr id="4" name="Rectangle 3"/>
          <p:cNvSpPr/>
          <p:nvPr/>
        </p:nvSpPr>
        <p:spPr>
          <a:xfrm>
            <a:off x="277647" y="1996683"/>
            <a:ext cx="8513653" cy="3622530"/>
          </a:xfrm>
          <a:prstGeom prst="rect">
            <a:avLst/>
          </a:prstGeom>
        </p:spPr>
        <p:txBody>
          <a:bodyPr wrap="square">
            <a:spAutoFit/>
          </a:bodyPr>
          <a:lstStyle/>
          <a:p>
            <a:pPr marL="274320" indent="-274320">
              <a:lnSpc>
                <a:spcPct val="120000"/>
              </a:lnSpc>
              <a:spcBef>
                <a:spcPts val="600"/>
              </a:spcBef>
              <a:buFont typeface="Arial" pitchFamily="34" charset="0"/>
              <a:buChar char="•"/>
            </a:pPr>
            <a:r>
              <a:rPr lang="en-US" sz="2000" b="1" dirty="0" smtClean="0">
                <a:solidFill>
                  <a:srgbClr val="FF0000"/>
                </a:solidFill>
              </a:rPr>
              <a:t>Regression</a:t>
            </a:r>
            <a:r>
              <a:rPr lang="en-US" sz="2000" dirty="0" smtClean="0">
                <a:solidFill>
                  <a:srgbClr val="FF0000"/>
                </a:solidFill>
              </a:rPr>
              <a:t> </a:t>
            </a:r>
            <a:r>
              <a:rPr lang="en-US" sz="2000" b="1" dirty="0" smtClean="0">
                <a:solidFill>
                  <a:srgbClr val="FF0000"/>
                </a:solidFill>
              </a:rPr>
              <a:t>testing</a:t>
            </a:r>
            <a:r>
              <a:rPr lang="en-US" sz="2000" dirty="0" smtClean="0">
                <a:solidFill>
                  <a:srgbClr val="FF0000"/>
                </a:solidFill>
              </a:rPr>
              <a:t> is the re-testing of a previously tested system or component to verify whether modifications have introduced any new defects.</a:t>
            </a:r>
          </a:p>
          <a:p>
            <a:pPr marL="274320" indent="-274320">
              <a:lnSpc>
                <a:spcPct val="120000"/>
              </a:lnSpc>
              <a:spcBef>
                <a:spcPts val="600"/>
              </a:spcBef>
              <a:buFont typeface="Arial" pitchFamily="34" charset="0"/>
              <a:buChar char="•"/>
            </a:pPr>
            <a:r>
              <a:rPr lang="en-US" sz="2000" b="1" dirty="0" smtClean="0">
                <a:solidFill>
                  <a:srgbClr val="0000FF"/>
                </a:solidFill>
              </a:rPr>
              <a:t>Regression tests </a:t>
            </a:r>
            <a:r>
              <a:rPr lang="en-US" sz="2000" dirty="0" smtClean="0">
                <a:solidFill>
                  <a:srgbClr val="0000FF"/>
                </a:solidFill>
              </a:rPr>
              <a:t>determine that the system remains stable as it cycles through the integration of other subsystems and through maintenance tasks.</a:t>
            </a:r>
          </a:p>
          <a:p>
            <a:pPr marL="274320" indent="-274320">
              <a:lnSpc>
                <a:spcPct val="120000"/>
              </a:lnSpc>
              <a:spcBef>
                <a:spcPts val="600"/>
              </a:spcBef>
              <a:buFont typeface="Arial" pitchFamily="34" charset="0"/>
              <a:buChar char="•"/>
            </a:pPr>
            <a:r>
              <a:rPr lang="en-US" sz="2000" dirty="0" smtClean="0"/>
              <a:t>Testing that is performed after making a functional improvement or repair to the program. Its purpose is to determine if the change has regressed other aspects of the program.</a:t>
            </a:r>
          </a:p>
          <a:p>
            <a:pPr marL="274320" indent="-274320">
              <a:lnSpc>
                <a:spcPct val="120000"/>
              </a:lnSpc>
              <a:spcBef>
                <a:spcPts val="600"/>
              </a:spcBef>
              <a:buFont typeface="Arial" pitchFamily="34" charset="0"/>
              <a:buChar char="•"/>
            </a:pPr>
            <a:r>
              <a:rPr lang="en-US" sz="2000" dirty="0" smtClean="0"/>
              <a:t>In this category, new tests are not designed; instead, test cases are selected from the existing pool and executed.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Regression tests </a:t>
            </a:r>
            <a:endParaRPr lang="en-US" dirty="0">
              <a:latin typeface="+mn-lt"/>
            </a:endParaRPr>
          </a:p>
        </p:txBody>
      </p:sp>
      <p:sp>
        <p:nvSpPr>
          <p:cNvPr id="4" name="Rectangle 3"/>
          <p:cNvSpPr/>
          <p:nvPr/>
        </p:nvSpPr>
        <p:spPr>
          <a:xfrm>
            <a:off x="421341" y="2103120"/>
            <a:ext cx="8422213" cy="4124206"/>
          </a:xfrm>
          <a:prstGeom prst="rect">
            <a:avLst/>
          </a:prstGeom>
        </p:spPr>
        <p:txBody>
          <a:bodyPr wrap="square">
            <a:spAutoFit/>
          </a:bodyPr>
          <a:lstStyle/>
          <a:p>
            <a:pPr marL="274320" indent="-274320">
              <a:spcBef>
                <a:spcPts val="600"/>
              </a:spcBef>
              <a:buFont typeface="Arial" pitchFamily="34" charset="0"/>
              <a:buChar char="•"/>
            </a:pPr>
            <a:r>
              <a:rPr lang="en-US" sz="2800" dirty="0" smtClean="0"/>
              <a:t>The main idea in regression testing is to verify that no defect has been introduced into the unchanged portion of a system due to changes made elsewhere in the system. </a:t>
            </a:r>
          </a:p>
          <a:p>
            <a:pPr marL="274320" indent="-274320">
              <a:spcBef>
                <a:spcPts val="600"/>
              </a:spcBef>
              <a:buFont typeface="Arial" pitchFamily="34" charset="0"/>
              <a:buChar char="•"/>
            </a:pPr>
            <a:r>
              <a:rPr lang="en-US" sz="2800" dirty="0" smtClean="0"/>
              <a:t>During system testing, many defects are revealed and the code is modified to fix those defects.</a:t>
            </a:r>
          </a:p>
          <a:p>
            <a:pPr marL="274320" indent="-274320">
              <a:spcBef>
                <a:spcPts val="600"/>
              </a:spcBef>
              <a:buFont typeface="Arial" pitchFamily="34" charset="0"/>
              <a:buChar char="•"/>
            </a:pPr>
            <a:r>
              <a:rPr lang="en-US" sz="2800" dirty="0" smtClean="0">
                <a:solidFill>
                  <a:srgbClr val="FF0000"/>
                </a:solidFill>
              </a:rPr>
              <a:t>Regression test suite is the </a:t>
            </a:r>
            <a:r>
              <a:rPr lang="en-US" sz="2800" b="1" i="1" dirty="0" smtClean="0">
                <a:solidFill>
                  <a:srgbClr val="FF0000"/>
                </a:solidFill>
              </a:rPr>
              <a:t>ideal</a:t>
            </a:r>
            <a:r>
              <a:rPr lang="en-US" sz="2800" i="1" dirty="0" smtClean="0">
                <a:solidFill>
                  <a:srgbClr val="FF0000"/>
                </a:solidFill>
              </a:rPr>
              <a:t> </a:t>
            </a:r>
            <a:r>
              <a:rPr lang="en-US" sz="2800" b="1" i="1" dirty="0" smtClean="0">
                <a:solidFill>
                  <a:srgbClr val="FF0000"/>
                </a:solidFill>
              </a:rPr>
              <a:t>candidate</a:t>
            </a:r>
            <a:r>
              <a:rPr lang="en-US" sz="2800" i="1" dirty="0" smtClean="0">
                <a:solidFill>
                  <a:srgbClr val="FF0000"/>
                </a:solidFill>
              </a:rPr>
              <a:t> </a:t>
            </a:r>
            <a:r>
              <a:rPr lang="en-US" sz="2800" dirty="0" smtClean="0">
                <a:solidFill>
                  <a:srgbClr val="FF0000"/>
                </a:solidFill>
              </a:rPr>
              <a:t>for </a:t>
            </a:r>
            <a:r>
              <a:rPr lang="en-US" sz="2800" b="1" i="1" dirty="0" smtClean="0">
                <a:solidFill>
                  <a:srgbClr val="FF0000"/>
                </a:solidFill>
              </a:rPr>
              <a:t>automation</a:t>
            </a:r>
            <a:r>
              <a:rPr lang="en-US" sz="2800" dirty="0" smtClean="0">
                <a:solidFill>
                  <a:srgbClr val="FF0000"/>
                </a:solidFill>
              </a:rPr>
              <a:t> because it needs to be executed after every new version.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Documentation tests</a:t>
            </a:r>
            <a:endParaRPr lang="en-US" dirty="0">
              <a:latin typeface="+mn-lt"/>
            </a:endParaRPr>
          </a:p>
        </p:txBody>
      </p:sp>
      <p:sp>
        <p:nvSpPr>
          <p:cNvPr id="4" name="Rectangle 3"/>
          <p:cNvSpPr/>
          <p:nvPr/>
        </p:nvSpPr>
        <p:spPr>
          <a:xfrm>
            <a:off x="225396" y="2154753"/>
            <a:ext cx="8435276" cy="2323713"/>
          </a:xfrm>
          <a:prstGeom prst="rect">
            <a:avLst/>
          </a:prstGeom>
        </p:spPr>
        <p:txBody>
          <a:bodyPr wrap="square">
            <a:spAutoFit/>
          </a:bodyPr>
          <a:lstStyle/>
          <a:p>
            <a:pPr marL="274320" indent="-274320">
              <a:spcBef>
                <a:spcPts val="600"/>
              </a:spcBef>
              <a:buFont typeface="Arial" pitchFamily="34" charset="0"/>
              <a:buChar char="•"/>
            </a:pPr>
            <a:r>
              <a:rPr lang="en-US" sz="2800" b="1" dirty="0" smtClean="0">
                <a:solidFill>
                  <a:srgbClr val="FF0000"/>
                </a:solidFill>
              </a:rPr>
              <a:t>Documentation tests</a:t>
            </a:r>
            <a:r>
              <a:rPr lang="en-US" sz="2800" dirty="0" smtClean="0">
                <a:solidFill>
                  <a:srgbClr val="FF0000"/>
                </a:solidFill>
              </a:rPr>
              <a:t> ensure that the system’s </a:t>
            </a:r>
            <a:r>
              <a:rPr lang="en-US" sz="2800" b="1" i="1" dirty="0" smtClean="0">
                <a:solidFill>
                  <a:srgbClr val="FF0000"/>
                </a:solidFill>
              </a:rPr>
              <a:t>user</a:t>
            </a:r>
            <a:r>
              <a:rPr lang="en-US" sz="2800" i="1" dirty="0" smtClean="0">
                <a:solidFill>
                  <a:srgbClr val="FF0000"/>
                </a:solidFill>
              </a:rPr>
              <a:t> </a:t>
            </a:r>
            <a:r>
              <a:rPr lang="en-US" sz="2800" b="1" i="1" dirty="0" smtClean="0">
                <a:solidFill>
                  <a:srgbClr val="FF0000"/>
                </a:solidFill>
              </a:rPr>
              <a:t>guides</a:t>
            </a:r>
            <a:r>
              <a:rPr lang="en-US" sz="2800" i="1" dirty="0" smtClean="0">
                <a:solidFill>
                  <a:srgbClr val="FF0000"/>
                </a:solidFill>
              </a:rPr>
              <a:t> </a:t>
            </a:r>
            <a:r>
              <a:rPr lang="en-US" sz="2800" dirty="0" smtClean="0">
                <a:solidFill>
                  <a:srgbClr val="FF0000"/>
                </a:solidFill>
              </a:rPr>
              <a:t>are accurate and usable.</a:t>
            </a:r>
          </a:p>
          <a:p>
            <a:pPr marL="274320" indent="-274320">
              <a:spcBef>
                <a:spcPts val="600"/>
              </a:spcBef>
              <a:buFont typeface="Arial" pitchFamily="34" charset="0"/>
              <a:buChar char="•"/>
            </a:pPr>
            <a:r>
              <a:rPr lang="en-US" sz="2800" dirty="0" smtClean="0"/>
              <a:t>Documentation testing means verifying the technical accuracy and readability of the user manuals, tutorials and the on-line help.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Regulatory Tests </a:t>
            </a:r>
            <a:endParaRPr lang="en-US" dirty="0">
              <a:latin typeface="+mn-lt"/>
            </a:endParaRPr>
          </a:p>
        </p:txBody>
      </p:sp>
      <p:sp>
        <p:nvSpPr>
          <p:cNvPr id="4" name="Rectangle 3"/>
          <p:cNvSpPr/>
          <p:nvPr/>
        </p:nvSpPr>
        <p:spPr>
          <a:xfrm>
            <a:off x="326573" y="2116183"/>
            <a:ext cx="8660674" cy="3708708"/>
          </a:xfrm>
          <a:prstGeom prst="rect">
            <a:avLst/>
          </a:prstGeom>
        </p:spPr>
        <p:txBody>
          <a:bodyPr wrap="square">
            <a:spAutoFit/>
          </a:bodyPr>
          <a:lstStyle/>
          <a:p>
            <a:pPr marL="274320" indent="-274320">
              <a:spcBef>
                <a:spcPts val="600"/>
              </a:spcBef>
              <a:buFont typeface="Arial" pitchFamily="34" charset="0"/>
              <a:buChar char="•"/>
            </a:pPr>
            <a:r>
              <a:rPr lang="en-US" sz="2200" b="1" dirty="0" smtClean="0">
                <a:solidFill>
                  <a:srgbClr val="FF0000"/>
                </a:solidFill>
              </a:rPr>
              <a:t>Regulatory tests </a:t>
            </a:r>
            <a:r>
              <a:rPr lang="en-US" sz="2200" i="1" dirty="0" smtClean="0">
                <a:solidFill>
                  <a:srgbClr val="FF0000"/>
                </a:solidFill>
              </a:rPr>
              <a:t>ensure that the system meets the requirements of government regulatory bodies.</a:t>
            </a:r>
          </a:p>
          <a:p>
            <a:pPr marL="274320" indent="-274320">
              <a:spcBef>
                <a:spcPts val="600"/>
              </a:spcBef>
              <a:buFont typeface="Arial" pitchFamily="34" charset="0"/>
              <a:buChar char="•"/>
            </a:pPr>
            <a:r>
              <a:rPr lang="en-US" sz="2200" dirty="0" smtClean="0"/>
              <a:t>The final system is shipped to the regulatory bodies in those countries where the product is expected to be marketed. The idea is to obtain compliance marks on the product from various countries.</a:t>
            </a:r>
          </a:p>
          <a:p>
            <a:pPr marL="274320" indent="-274320">
              <a:spcBef>
                <a:spcPts val="600"/>
              </a:spcBef>
              <a:buFont typeface="Arial" pitchFamily="34" charset="0"/>
              <a:buChar char="•"/>
            </a:pPr>
            <a:r>
              <a:rPr lang="en-US" sz="2200" dirty="0" smtClean="0"/>
              <a:t>The regulatory agencies are interested in identifying flaws in software that have potential safety consequences. The safety requirements are primarily based on their own published standards. </a:t>
            </a:r>
          </a:p>
          <a:p>
            <a:pPr marL="274320" indent="-274320">
              <a:spcBef>
                <a:spcPts val="600"/>
              </a:spcBef>
              <a:buFont typeface="Arial" pitchFamily="34" charset="0"/>
              <a:buChar char="•"/>
            </a:pPr>
            <a:r>
              <a:rPr lang="en-US" sz="2200" dirty="0" smtClean="0"/>
              <a:t>Most of these regulatory bodies issue safety, emissions, and immunity compliance certificates.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Software Safety</a:t>
            </a:r>
            <a:endParaRPr lang="en-US" dirty="0">
              <a:latin typeface="+mn-lt"/>
            </a:endParaRPr>
          </a:p>
        </p:txBody>
      </p:sp>
      <p:sp>
        <p:nvSpPr>
          <p:cNvPr id="4" name="Rectangle 3"/>
          <p:cNvSpPr/>
          <p:nvPr/>
        </p:nvSpPr>
        <p:spPr>
          <a:xfrm>
            <a:off x="290711" y="2094474"/>
            <a:ext cx="8461402" cy="3277820"/>
          </a:xfrm>
          <a:prstGeom prst="rect">
            <a:avLst/>
          </a:prstGeom>
        </p:spPr>
        <p:txBody>
          <a:bodyPr wrap="square">
            <a:spAutoFit/>
          </a:bodyPr>
          <a:lstStyle/>
          <a:p>
            <a:pPr marL="274320" indent="-274320">
              <a:spcBef>
                <a:spcPts val="600"/>
              </a:spcBef>
              <a:buFont typeface="Arial" pitchFamily="34" charset="0"/>
              <a:buChar char="•"/>
            </a:pPr>
            <a:r>
              <a:rPr lang="en-US" sz="2400" b="1" i="1" dirty="0" smtClean="0">
                <a:solidFill>
                  <a:srgbClr val="FF0000"/>
                </a:solidFill>
              </a:rPr>
              <a:t>Software</a:t>
            </a:r>
            <a:r>
              <a:rPr lang="en-US" sz="2400" dirty="0" smtClean="0">
                <a:solidFill>
                  <a:srgbClr val="FF0000"/>
                </a:solidFill>
              </a:rPr>
              <a:t> </a:t>
            </a:r>
            <a:r>
              <a:rPr lang="en-US" sz="2400" b="1" i="1" dirty="0" smtClean="0">
                <a:solidFill>
                  <a:srgbClr val="FF0000"/>
                </a:solidFill>
              </a:rPr>
              <a:t>safety</a:t>
            </a:r>
            <a:r>
              <a:rPr lang="en-US" sz="2400" dirty="0" smtClean="0">
                <a:solidFill>
                  <a:srgbClr val="FF0000"/>
                </a:solidFill>
              </a:rPr>
              <a:t> is defined in terms of hazards. </a:t>
            </a:r>
          </a:p>
          <a:p>
            <a:pPr marL="274320" indent="-274320">
              <a:spcBef>
                <a:spcPts val="600"/>
              </a:spcBef>
            </a:pPr>
            <a:r>
              <a:rPr lang="en-US" sz="2400" dirty="0" smtClean="0"/>
              <a:t>	</a:t>
            </a:r>
            <a:r>
              <a:rPr lang="en-US" sz="2400" dirty="0" smtClean="0">
                <a:solidFill>
                  <a:srgbClr val="0000FF"/>
                </a:solidFill>
              </a:rPr>
              <a:t>A </a:t>
            </a:r>
            <a:r>
              <a:rPr lang="en-US" sz="2400" b="1" i="1" dirty="0" smtClean="0">
                <a:solidFill>
                  <a:srgbClr val="0000FF"/>
                </a:solidFill>
              </a:rPr>
              <a:t>hazard</a:t>
            </a:r>
            <a:r>
              <a:rPr lang="en-US" sz="2400" dirty="0" smtClean="0">
                <a:solidFill>
                  <a:srgbClr val="0000FF"/>
                </a:solidFill>
              </a:rPr>
              <a:t> is a state of a system or a physical situation which when combined with certain environmental conditions, </a:t>
            </a:r>
            <a:r>
              <a:rPr lang="en-US" sz="2400" i="1" dirty="0" smtClean="0">
                <a:solidFill>
                  <a:srgbClr val="0000FF"/>
                </a:solidFill>
              </a:rPr>
              <a:t>could</a:t>
            </a:r>
            <a:r>
              <a:rPr lang="en-US" sz="2400" dirty="0" smtClean="0">
                <a:solidFill>
                  <a:srgbClr val="0000FF"/>
                </a:solidFill>
              </a:rPr>
              <a:t> </a:t>
            </a:r>
            <a:r>
              <a:rPr lang="en-US" sz="2400" i="1" dirty="0" smtClean="0">
                <a:solidFill>
                  <a:srgbClr val="0000FF"/>
                </a:solidFill>
              </a:rPr>
              <a:t>lead to an accident or mishap.</a:t>
            </a:r>
          </a:p>
          <a:p>
            <a:pPr marL="274320" indent="-274320">
              <a:spcBef>
                <a:spcPts val="600"/>
              </a:spcBef>
              <a:buFont typeface="Arial" pitchFamily="34" charset="0"/>
              <a:buChar char="•"/>
            </a:pPr>
            <a:r>
              <a:rPr lang="en-US" sz="2400" dirty="0" smtClean="0"/>
              <a:t>An </a:t>
            </a:r>
            <a:r>
              <a:rPr lang="en-US" sz="2400" i="1" dirty="0" smtClean="0">
                <a:solidFill>
                  <a:srgbClr val="FF0000"/>
                </a:solidFill>
              </a:rPr>
              <a:t>accident/mishap</a:t>
            </a:r>
            <a:r>
              <a:rPr lang="en-US" sz="2400" dirty="0" smtClean="0"/>
              <a:t> is an unintended event or series of events that </a:t>
            </a:r>
            <a:r>
              <a:rPr lang="en-US" sz="2400" dirty="0" smtClean="0">
                <a:solidFill>
                  <a:srgbClr val="FF0000"/>
                </a:solidFill>
              </a:rPr>
              <a:t>results</a:t>
            </a:r>
            <a:r>
              <a:rPr lang="en-US" sz="2400" dirty="0" smtClean="0"/>
              <a:t> </a:t>
            </a:r>
            <a:r>
              <a:rPr lang="en-US" sz="2400" dirty="0" smtClean="0">
                <a:solidFill>
                  <a:srgbClr val="FF0000"/>
                </a:solidFill>
              </a:rPr>
              <a:t>in</a:t>
            </a:r>
            <a:r>
              <a:rPr lang="en-US" sz="2400" dirty="0" smtClean="0"/>
              <a:t> </a:t>
            </a:r>
            <a:r>
              <a:rPr lang="en-US" sz="2400" dirty="0" smtClean="0">
                <a:solidFill>
                  <a:srgbClr val="FF0000"/>
                </a:solidFill>
              </a:rPr>
              <a:t>death, injury, illness, damage or loss of property, or harm to the environment.</a:t>
            </a:r>
          </a:p>
          <a:p>
            <a:pPr marL="274320" indent="-274320">
              <a:spcBef>
                <a:spcPts val="600"/>
              </a:spcBef>
              <a:buFont typeface="Arial" pitchFamily="34" charset="0"/>
              <a:buChar char="•"/>
            </a:pPr>
            <a:r>
              <a:rPr lang="en-US" sz="2400" dirty="0" smtClean="0"/>
              <a:t>The concept of safety is concerned with preventing hazards.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cs typeface="Times New Roman" pitchFamily="18" charset="0"/>
              </a:rPr>
              <a:t>Software Safety</a:t>
            </a:r>
            <a:endParaRPr lang="en-US" dirty="0">
              <a:latin typeface="+mn-lt"/>
            </a:endParaRPr>
          </a:p>
        </p:txBody>
      </p:sp>
      <p:sp>
        <p:nvSpPr>
          <p:cNvPr id="4" name="Rectangle 3"/>
          <p:cNvSpPr/>
          <p:nvPr/>
        </p:nvSpPr>
        <p:spPr>
          <a:xfrm>
            <a:off x="303774" y="2044423"/>
            <a:ext cx="8500590" cy="4016484"/>
          </a:xfrm>
          <a:prstGeom prst="rect">
            <a:avLst/>
          </a:prstGeom>
        </p:spPr>
        <p:txBody>
          <a:bodyPr wrap="square">
            <a:spAutoFit/>
          </a:bodyPr>
          <a:lstStyle/>
          <a:p>
            <a:pPr marL="274320" indent="-274320">
              <a:spcBef>
                <a:spcPts val="600"/>
              </a:spcBef>
              <a:buFont typeface="Arial" pitchFamily="34" charset="0"/>
              <a:buChar char="•"/>
            </a:pPr>
            <a:r>
              <a:rPr lang="en-US" sz="2400" b="1" dirty="0" smtClean="0">
                <a:solidFill>
                  <a:srgbClr val="FF0000"/>
                </a:solidFill>
              </a:rPr>
              <a:t>A software in isolation cannot do physical damage</a:t>
            </a:r>
            <a:r>
              <a:rPr lang="en-US" sz="2400" dirty="0" smtClean="0"/>
              <a:t>. However, a software in the context of a system and an embedding environment could be vulnerable.</a:t>
            </a:r>
            <a:r>
              <a:rPr lang="en-US" sz="2400" b="1" u="sng" dirty="0" smtClean="0"/>
              <a:t> </a:t>
            </a:r>
          </a:p>
          <a:p>
            <a:pPr marL="274320" indent="-274320">
              <a:spcBef>
                <a:spcPts val="600"/>
              </a:spcBef>
              <a:buFont typeface="Arial" pitchFamily="34" charset="0"/>
              <a:buChar char="•"/>
            </a:pPr>
            <a:r>
              <a:rPr lang="en-US" sz="2400" b="1" u="sng" dirty="0" smtClean="0">
                <a:solidFill>
                  <a:srgbClr val="0000FF"/>
                </a:solidFill>
              </a:rPr>
              <a:t>Example</a:t>
            </a:r>
            <a:r>
              <a:rPr lang="en-US" sz="2400" u="sng" dirty="0" smtClean="0">
                <a:solidFill>
                  <a:srgbClr val="0000FF"/>
                </a:solidFill>
              </a:rPr>
              <a:t>:</a:t>
            </a:r>
          </a:p>
          <a:p>
            <a:pPr marL="731520" lvl="2" indent="-274320">
              <a:spcBef>
                <a:spcPts val="600"/>
              </a:spcBef>
            </a:pPr>
            <a:r>
              <a:rPr lang="en-US" sz="2400" b="1" dirty="0" smtClean="0">
                <a:sym typeface="Symbol"/>
              </a:rPr>
              <a:t></a:t>
            </a:r>
            <a:r>
              <a:rPr lang="en-US" sz="2400" dirty="0" smtClean="0">
                <a:sym typeface="Symbol"/>
              </a:rPr>
              <a:t> </a:t>
            </a:r>
            <a:r>
              <a:rPr lang="en-US" sz="2400" dirty="0" smtClean="0"/>
              <a:t>A software module in a database application is not hazardous by itself, but </a:t>
            </a:r>
            <a:r>
              <a:rPr lang="en-US" sz="2400" dirty="0" smtClean="0">
                <a:solidFill>
                  <a:srgbClr val="0000FF"/>
                </a:solidFill>
              </a:rPr>
              <a:t>when it is embedded in a missile navigation system</a:t>
            </a:r>
            <a:r>
              <a:rPr lang="en-US" sz="2400" dirty="0" smtClean="0"/>
              <a:t>, </a:t>
            </a:r>
            <a:r>
              <a:rPr lang="en-US" sz="2400" dirty="0" smtClean="0">
                <a:solidFill>
                  <a:srgbClr val="0000FF"/>
                </a:solidFill>
              </a:rPr>
              <a:t>it could be hazardous</a:t>
            </a:r>
            <a:r>
              <a:rPr lang="en-US" sz="2400" dirty="0" smtClean="0"/>
              <a:t>.  </a:t>
            </a:r>
          </a:p>
          <a:p>
            <a:pPr marL="731520" lvl="2" indent="-274320">
              <a:spcBef>
                <a:spcPts val="600"/>
              </a:spcBef>
            </a:pPr>
            <a:r>
              <a:rPr lang="en-US" sz="2400" b="1" dirty="0" smtClean="0">
                <a:sym typeface="Symbol"/>
              </a:rPr>
              <a:t> </a:t>
            </a:r>
            <a:r>
              <a:rPr lang="en-US" sz="2400" dirty="0" smtClean="0"/>
              <a:t>If a missile takes a U-turn </a:t>
            </a:r>
            <a:r>
              <a:rPr lang="en-US" sz="2400" b="1" dirty="0" smtClean="0">
                <a:solidFill>
                  <a:srgbClr val="FF0000"/>
                </a:solidFill>
              </a:rPr>
              <a:t>because of a software error </a:t>
            </a:r>
            <a:r>
              <a:rPr lang="en-US" sz="2400" dirty="0" smtClean="0"/>
              <a:t>in the navigation system, and destroys the submarine that launched it, then </a:t>
            </a:r>
            <a:r>
              <a:rPr lang="en-US" sz="2400" b="1" dirty="0" smtClean="0">
                <a:solidFill>
                  <a:srgbClr val="FF0000"/>
                </a:solidFill>
              </a:rPr>
              <a:t>it is not a safe software.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Performance Testing</a:t>
            </a:r>
            <a:endParaRPr lang="en-US" dirty="0">
              <a:latin typeface="+mn-lt"/>
            </a:endParaRPr>
          </a:p>
        </p:txBody>
      </p:sp>
      <p:sp>
        <p:nvSpPr>
          <p:cNvPr id="4" name="Rectangle 3"/>
          <p:cNvSpPr/>
          <p:nvPr/>
        </p:nvSpPr>
        <p:spPr>
          <a:xfrm>
            <a:off x="303774" y="2020816"/>
            <a:ext cx="8513653" cy="4030334"/>
          </a:xfrm>
          <a:prstGeom prst="rect">
            <a:avLst/>
          </a:prstGeom>
        </p:spPr>
        <p:txBody>
          <a:bodyPr wrap="square">
            <a:spAutoFit/>
          </a:bodyPr>
          <a:lstStyle/>
          <a:p>
            <a:pPr marL="274320" indent="-274320">
              <a:lnSpc>
                <a:spcPct val="110000"/>
              </a:lnSpc>
              <a:spcBef>
                <a:spcPts val="600"/>
              </a:spcBef>
              <a:buFont typeface="Wingdings" pitchFamily="2" charset="2"/>
              <a:buChar char="§"/>
            </a:pPr>
            <a:r>
              <a:rPr lang="en-US" sz="2000" b="1" dirty="0" smtClean="0">
                <a:solidFill>
                  <a:srgbClr val="FF0000"/>
                </a:solidFill>
              </a:rPr>
              <a:t>Performance Testing  </a:t>
            </a:r>
            <a:r>
              <a:rPr lang="en-US" sz="2000" dirty="0" smtClean="0">
                <a:solidFill>
                  <a:srgbClr val="FF0000"/>
                </a:solidFill>
              </a:rPr>
              <a:t>is the </a:t>
            </a:r>
            <a:r>
              <a:rPr lang="en-US" sz="2000" i="1" dirty="0" smtClean="0">
                <a:solidFill>
                  <a:srgbClr val="FF0000"/>
                </a:solidFill>
              </a:rPr>
              <a:t>testing conducted to evaluate the compliance of a system with specified performance requirements</a:t>
            </a:r>
            <a:r>
              <a:rPr lang="en-US" sz="2000" dirty="0" smtClean="0">
                <a:solidFill>
                  <a:srgbClr val="FF0000"/>
                </a:solidFill>
              </a:rPr>
              <a:t>. </a:t>
            </a:r>
            <a:r>
              <a:rPr lang="en-US" sz="2000" dirty="0" smtClean="0">
                <a:solidFill>
                  <a:srgbClr val="0000FF"/>
                </a:solidFill>
              </a:rPr>
              <a:t>The main focus of performance testing is checking a software program’s </a:t>
            </a:r>
            <a:r>
              <a:rPr lang="en-US" sz="2000" b="1" dirty="0" smtClean="0">
                <a:solidFill>
                  <a:srgbClr val="0000FF"/>
                </a:solidFill>
              </a:rPr>
              <a:t>speed</a:t>
            </a:r>
            <a:r>
              <a:rPr lang="en-US" sz="2000" dirty="0" smtClean="0">
                <a:solidFill>
                  <a:srgbClr val="0000FF"/>
                </a:solidFill>
              </a:rPr>
              <a:t>, </a:t>
            </a:r>
            <a:r>
              <a:rPr lang="en-US" sz="2000" b="1" dirty="0" smtClean="0">
                <a:solidFill>
                  <a:srgbClr val="0000FF"/>
                </a:solidFill>
              </a:rPr>
              <a:t>scalability</a:t>
            </a:r>
            <a:r>
              <a:rPr lang="en-US" sz="2000" dirty="0" smtClean="0">
                <a:solidFill>
                  <a:srgbClr val="0000FF"/>
                </a:solidFill>
              </a:rPr>
              <a:t>, and </a:t>
            </a:r>
            <a:r>
              <a:rPr lang="en-US" sz="2000" b="1" dirty="0" smtClean="0">
                <a:solidFill>
                  <a:srgbClr val="0000FF"/>
                </a:solidFill>
              </a:rPr>
              <a:t>stability</a:t>
            </a:r>
            <a:r>
              <a:rPr lang="en-US" sz="2000" dirty="0" smtClean="0">
                <a:solidFill>
                  <a:srgbClr val="0000FF"/>
                </a:solidFill>
              </a:rPr>
              <a:t>.</a:t>
            </a:r>
          </a:p>
          <a:p>
            <a:pPr marL="274320" indent="-274320">
              <a:lnSpc>
                <a:spcPct val="110000"/>
              </a:lnSpc>
              <a:spcBef>
                <a:spcPts val="600"/>
              </a:spcBef>
              <a:buFont typeface="Arial" pitchFamily="34" charset="0"/>
              <a:buChar char="•"/>
            </a:pPr>
            <a:r>
              <a:rPr lang="en-US" sz="2000" dirty="0" smtClean="0">
                <a:solidFill>
                  <a:srgbClr val="FF0000"/>
                </a:solidFill>
              </a:rPr>
              <a:t>It is a type of non-functional testing. </a:t>
            </a:r>
          </a:p>
          <a:p>
            <a:pPr marL="274320" indent="-274320">
              <a:lnSpc>
                <a:spcPct val="110000"/>
              </a:lnSpc>
              <a:spcBef>
                <a:spcPts val="600"/>
              </a:spcBef>
              <a:buFont typeface="Arial" pitchFamily="34" charset="0"/>
              <a:buChar char="•"/>
            </a:pPr>
            <a:r>
              <a:rPr lang="en-US" sz="2000" dirty="0" smtClean="0"/>
              <a:t>Tests are designed to determine the performance of the actual system compared to the expected one.</a:t>
            </a:r>
          </a:p>
          <a:p>
            <a:pPr marL="274320" indent="-274320">
              <a:lnSpc>
                <a:spcPct val="110000"/>
              </a:lnSpc>
              <a:spcBef>
                <a:spcPts val="600"/>
              </a:spcBef>
              <a:buFont typeface="Arial" pitchFamily="34" charset="0"/>
              <a:buChar char="•"/>
            </a:pPr>
            <a:r>
              <a:rPr lang="en-US" sz="2000" dirty="0" smtClean="0"/>
              <a:t>Performance testing verifies that the system will operate in production and will provide a consistent &amp; predictable level of service. This includes measuring </a:t>
            </a:r>
            <a:r>
              <a:rPr lang="en-US" sz="2000" dirty="0" smtClean="0">
                <a:solidFill>
                  <a:srgbClr val="0000FF"/>
                </a:solidFill>
              </a:rPr>
              <a:t>resource utilization</a:t>
            </a:r>
            <a:r>
              <a:rPr lang="en-US" sz="2000" dirty="0" smtClean="0"/>
              <a:t>, </a:t>
            </a:r>
            <a:r>
              <a:rPr lang="en-US" sz="2000" dirty="0" smtClean="0">
                <a:solidFill>
                  <a:srgbClr val="0000FF"/>
                </a:solidFill>
              </a:rPr>
              <a:t>response</a:t>
            </a:r>
            <a:r>
              <a:rPr lang="en-US" sz="2000" dirty="0" smtClean="0"/>
              <a:t> </a:t>
            </a:r>
            <a:r>
              <a:rPr lang="en-US" sz="2000" dirty="0" smtClean="0">
                <a:solidFill>
                  <a:srgbClr val="0000FF"/>
                </a:solidFill>
              </a:rPr>
              <a:t>time</a:t>
            </a:r>
            <a:r>
              <a:rPr lang="en-US" sz="2000" dirty="0" smtClean="0"/>
              <a:t>, </a:t>
            </a:r>
            <a:r>
              <a:rPr lang="en-US" sz="2000" dirty="0" smtClean="0">
                <a:solidFill>
                  <a:srgbClr val="0000FF"/>
                </a:solidFill>
              </a:rPr>
              <a:t>execution time</a:t>
            </a:r>
            <a:r>
              <a:rPr lang="en-US" sz="2000" dirty="0" smtClean="0"/>
              <a:t>, </a:t>
            </a:r>
            <a:r>
              <a:rPr lang="en-US" sz="2000" dirty="0" smtClean="0">
                <a:solidFill>
                  <a:srgbClr val="0000FF"/>
                </a:solidFill>
              </a:rPr>
              <a:t>throughput</a:t>
            </a:r>
            <a:r>
              <a:rPr lang="en-US" sz="2000" dirty="0" smtClean="0"/>
              <a:t>, </a:t>
            </a:r>
            <a:r>
              <a:rPr lang="en-US" sz="2000" dirty="0" smtClean="0">
                <a:solidFill>
                  <a:srgbClr val="0000FF"/>
                </a:solidFill>
              </a:rPr>
              <a:t>failover conditions </a:t>
            </a:r>
            <a:r>
              <a:rPr lang="en-US" sz="2000" dirty="0" smtClean="0"/>
              <a:t>&amp; </a:t>
            </a:r>
            <a:r>
              <a:rPr lang="en-US" sz="2000" dirty="0" smtClean="0">
                <a:solidFill>
                  <a:srgbClr val="0000FF"/>
                </a:solidFill>
              </a:rPr>
              <a:t>other operational considerations.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0711" y="449005"/>
            <a:ext cx="7808976" cy="1088136"/>
          </a:xfrm>
        </p:spPr>
        <p:txBody>
          <a:bodyPr>
            <a:normAutofit/>
          </a:bodyPr>
          <a:lstStyle/>
          <a:p>
            <a:r>
              <a:rPr lang="en-US" sz="3200" dirty="0" smtClean="0">
                <a:latin typeface="+mn-lt"/>
              </a:rPr>
              <a:t>Why performance test your application?</a:t>
            </a:r>
            <a:endParaRPr lang="en-US" sz="3200" dirty="0">
              <a:latin typeface="+mn-lt"/>
            </a:endParaRPr>
          </a:p>
        </p:txBody>
      </p:sp>
      <p:sp>
        <p:nvSpPr>
          <p:cNvPr id="4" name="Rectangle 3"/>
          <p:cNvSpPr/>
          <p:nvPr/>
        </p:nvSpPr>
        <p:spPr>
          <a:xfrm>
            <a:off x="264585" y="2225837"/>
            <a:ext cx="8631220" cy="2985433"/>
          </a:xfrm>
          <a:prstGeom prst="rect">
            <a:avLst/>
          </a:prstGeom>
        </p:spPr>
        <p:txBody>
          <a:bodyPr wrap="square">
            <a:spAutoFit/>
          </a:bodyPr>
          <a:lstStyle/>
          <a:p>
            <a:pPr marL="274320" indent="-274320">
              <a:spcBef>
                <a:spcPts val="600"/>
              </a:spcBef>
              <a:buFont typeface="Wingdings" pitchFamily="2" charset="2"/>
              <a:buChar char="§"/>
            </a:pPr>
            <a:r>
              <a:rPr lang="en-US" sz="2800" dirty="0" smtClean="0">
                <a:solidFill>
                  <a:srgbClr val="FF0000"/>
                </a:solidFill>
              </a:rPr>
              <a:t>Performance testing provides many potential benefits –</a:t>
            </a:r>
          </a:p>
          <a:p>
            <a:pPr marL="731520" lvl="2" indent="-274320">
              <a:spcBef>
                <a:spcPts val="600"/>
              </a:spcBef>
            </a:pPr>
            <a:r>
              <a:rPr lang="en-US" sz="2800" b="1" dirty="0" smtClean="0">
                <a:sym typeface="Symbol"/>
              </a:rPr>
              <a:t></a:t>
            </a:r>
            <a:r>
              <a:rPr lang="en-US" sz="2800" dirty="0" smtClean="0"/>
              <a:t>Prevents mission-critical applications</a:t>
            </a:r>
          </a:p>
          <a:p>
            <a:pPr marL="731520" lvl="2" indent="-274320">
              <a:spcBef>
                <a:spcPts val="600"/>
              </a:spcBef>
            </a:pPr>
            <a:r>
              <a:rPr lang="en-US" sz="2800" b="1" dirty="0" smtClean="0">
                <a:sym typeface="Symbol"/>
              </a:rPr>
              <a:t> </a:t>
            </a:r>
            <a:r>
              <a:rPr lang="en-US" sz="2800" dirty="0" smtClean="0"/>
              <a:t>Assures performance &amp; functionality under real-world conditions</a:t>
            </a:r>
          </a:p>
          <a:p>
            <a:pPr marL="731520" lvl="2" indent="-274320">
              <a:spcBef>
                <a:spcPts val="600"/>
              </a:spcBef>
            </a:pPr>
            <a:r>
              <a:rPr lang="en-US" sz="2800" b="1" dirty="0" smtClean="0">
                <a:sym typeface="Symbol"/>
              </a:rPr>
              <a:t> </a:t>
            </a:r>
            <a:r>
              <a:rPr lang="en-US" sz="2800" dirty="0" smtClean="0"/>
              <a:t>Locate potential problems before your customers do</a:t>
            </a:r>
          </a:p>
          <a:p>
            <a:pPr marL="731520" lvl="2" indent="-274320">
              <a:spcBef>
                <a:spcPts val="600"/>
              </a:spcBef>
            </a:pPr>
            <a:r>
              <a:rPr lang="en-US" sz="2800" b="1" dirty="0" smtClean="0">
                <a:sym typeface="Symbol"/>
              </a:rPr>
              <a:t> </a:t>
            </a:r>
            <a:r>
              <a:rPr lang="en-US" sz="2800" dirty="0" smtClean="0"/>
              <a:t>Reduces development time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077387"/>
            <a:ext cx="8464798" cy="4088281"/>
          </a:xfrm>
        </p:spPr>
        <p:txBody>
          <a:bodyPr>
            <a:noAutofit/>
          </a:bodyPr>
          <a:lstStyle/>
          <a:p>
            <a:pPr marL="274320" indent="-274320">
              <a:lnSpc>
                <a:spcPct val="80000"/>
              </a:lnSpc>
              <a:spcBef>
                <a:spcPts val="600"/>
              </a:spcBef>
              <a:buClrTx/>
              <a:buFont typeface="Arial" pitchFamily="34" charset="0"/>
              <a:buChar char="•"/>
            </a:pPr>
            <a:r>
              <a:rPr lang="en-US" sz="2000" dirty="0" smtClean="0">
                <a:solidFill>
                  <a:schemeClr val="tx1"/>
                </a:solidFill>
              </a:rPr>
              <a:t>Taxonomy of System Tests</a:t>
            </a:r>
          </a:p>
          <a:p>
            <a:pPr marL="274320" indent="-274320">
              <a:lnSpc>
                <a:spcPct val="80000"/>
              </a:lnSpc>
              <a:spcBef>
                <a:spcPts val="600"/>
              </a:spcBef>
              <a:buClrTx/>
              <a:buFont typeface="Arial" pitchFamily="34" charset="0"/>
              <a:buChar char="•"/>
            </a:pPr>
            <a:r>
              <a:rPr lang="en-US" sz="2000" dirty="0" smtClean="0">
                <a:solidFill>
                  <a:schemeClr val="tx1"/>
                </a:solidFill>
              </a:rPr>
              <a:t>Basic Tests</a:t>
            </a:r>
          </a:p>
          <a:p>
            <a:pPr marL="274320" indent="-274320">
              <a:lnSpc>
                <a:spcPct val="80000"/>
              </a:lnSpc>
              <a:spcBef>
                <a:spcPts val="600"/>
              </a:spcBef>
              <a:buClrTx/>
              <a:buFont typeface="Arial" pitchFamily="34" charset="0"/>
              <a:buChar char="•"/>
            </a:pPr>
            <a:r>
              <a:rPr lang="en-US" sz="2000" dirty="0" smtClean="0">
                <a:solidFill>
                  <a:schemeClr val="tx1"/>
                </a:solidFill>
              </a:rPr>
              <a:t>Functionality Tests</a:t>
            </a:r>
          </a:p>
          <a:p>
            <a:pPr marL="274320" indent="-274320">
              <a:lnSpc>
                <a:spcPct val="80000"/>
              </a:lnSpc>
              <a:spcBef>
                <a:spcPts val="600"/>
              </a:spcBef>
              <a:buClrTx/>
              <a:buFont typeface="Arial" pitchFamily="34" charset="0"/>
              <a:buChar char="•"/>
            </a:pPr>
            <a:r>
              <a:rPr lang="en-US" sz="2000" dirty="0" smtClean="0">
                <a:solidFill>
                  <a:schemeClr val="tx1"/>
                </a:solidFill>
              </a:rPr>
              <a:t>Robustness Tests</a:t>
            </a:r>
          </a:p>
          <a:p>
            <a:pPr marL="274320" indent="-274320">
              <a:lnSpc>
                <a:spcPct val="80000"/>
              </a:lnSpc>
              <a:spcBef>
                <a:spcPts val="600"/>
              </a:spcBef>
              <a:buClrTx/>
              <a:buFont typeface="Arial" pitchFamily="34" charset="0"/>
              <a:buChar char="•"/>
            </a:pPr>
            <a:r>
              <a:rPr lang="en-US" sz="2000" dirty="0" smtClean="0">
                <a:solidFill>
                  <a:schemeClr val="tx1"/>
                </a:solidFill>
              </a:rPr>
              <a:t>Interoperability Tests</a:t>
            </a:r>
          </a:p>
          <a:p>
            <a:pPr marL="274320" indent="-274320">
              <a:lnSpc>
                <a:spcPct val="80000"/>
              </a:lnSpc>
              <a:spcBef>
                <a:spcPts val="600"/>
              </a:spcBef>
              <a:buClrTx/>
              <a:buFont typeface="Arial" pitchFamily="34" charset="0"/>
              <a:buChar char="•"/>
            </a:pPr>
            <a:r>
              <a:rPr lang="en-US" sz="2000" dirty="0" smtClean="0">
                <a:solidFill>
                  <a:schemeClr val="tx1"/>
                </a:solidFill>
              </a:rPr>
              <a:t>Scalability Tests</a:t>
            </a:r>
          </a:p>
          <a:p>
            <a:pPr marL="274320" indent="-274320">
              <a:lnSpc>
                <a:spcPct val="80000"/>
              </a:lnSpc>
              <a:spcBef>
                <a:spcPts val="600"/>
              </a:spcBef>
              <a:buClrTx/>
              <a:buFont typeface="Arial" pitchFamily="34" charset="0"/>
              <a:buChar char="•"/>
            </a:pPr>
            <a:r>
              <a:rPr lang="en-US" sz="2000" dirty="0" smtClean="0">
                <a:solidFill>
                  <a:schemeClr val="tx1"/>
                </a:solidFill>
              </a:rPr>
              <a:t>Stress Tests</a:t>
            </a:r>
          </a:p>
          <a:p>
            <a:pPr marL="274320" indent="-274320">
              <a:lnSpc>
                <a:spcPct val="80000"/>
              </a:lnSpc>
              <a:spcBef>
                <a:spcPts val="600"/>
              </a:spcBef>
              <a:buClrTx/>
              <a:buFont typeface="Arial" pitchFamily="34" charset="0"/>
              <a:buChar char="•"/>
            </a:pPr>
            <a:r>
              <a:rPr lang="en-US" sz="2000" dirty="0" smtClean="0">
                <a:solidFill>
                  <a:schemeClr val="tx1"/>
                </a:solidFill>
              </a:rPr>
              <a:t>Load and Stability Tests</a:t>
            </a:r>
          </a:p>
          <a:p>
            <a:pPr marL="274320" indent="-274320">
              <a:lnSpc>
                <a:spcPct val="80000"/>
              </a:lnSpc>
              <a:spcBef>
                <a:spcPts val="600"/>
              </a:spcBef>
              <a:buClrTx/>
              <a:buFont typeface="Arial" pitchFamily="34" charset="0"/>
              <a:buChar char="•"/>
            </a:pPr>
            <a:r>
              <a:rPr lang="en-US" sz="2000" dirty="0" smtClean="0">
                <a:solidFill>
                  <a:schemeClr val="tx1"/>
                </a:solidFill>
              </a:rPr>
              <a:t>Regression Tests</a:t>
            </a:r>
          </a:p>
          <a:p>
            <a:pPr marL="274320" indent="-274320">
              <a:lnSpc>
                <a:spcPct val="80000"/>
              </a:lnSpc>
              <a:spcBef>
                <a:spcPts val="600"/>
              </a:spcBef>
              <a:buClrTx/>
              <a:buFont typeface="Arial" pitchFamily="34" charset="0"/>
              <a:buChar char="•"/>
            </a:pPr>
            <a:r>
              <a:rPr lang="en-US" sz="2000" dirty="0" smtClean="0">
                <a:solidFill>
                  <a:schemeClr val="tx1"/>
                </a:solidFill>
              </a:rPr>
              <a:t>Documentation Tests</a:t>
            </a:r>
          </a:p>
          <a:p>
            <a:pPr marL="274320" indent="-274320">
              <a:lnSpc>
                <a:spcPct val="80000"/>
              </a:lnSpc>
              <a:spcBef>
                <a:spcPts val="600"/>
              </a:spcBef>
              <a:buClrTx/>
              <a:buFont typeface="Arial" pitchFamily="34" charset="0"/>
              <a:buChar char="•"/>
            </a:pPr>
            <a:r>
              <a:rPr lang="en-US" sz="2000" dirty="0" smtClean="0">
                <a:solidFill>
                  <a:schemeClr val="tx1"/>
                </a:solidFill>
              </a:rPr>
              <a:t>Regulatory Tests</a:t>
            </a:r>
          </a:p>
          <a:p>
            <a:pPr marL="274320" indent="-274320">
              <a:lnSpc>
                <a:spcPct val="80000"/>
              </a:lnSpc>
              <a:spcBef>
                <a:spcPts val="600"/>
              </a:spcBef>
              <a:buClrTx/>
              <a:buFont typeface="Arial" pitchFamily="34" charset="0"/>
              <a:buChar char="•"/>
            </a:pPr>
            <a:r>
              <a:rPr lang="en-US" sz="2000" dirty="0" smtClean="0">
                <a:solidFill>
                  <a:schemeClr val="tx1"/>
                </a:solidFill>
              </a:rPr>
              <a:t>Performance Tests</a:t>
            </a:r>
          </a:p>
          <a:p>
            <a:pPr marL="274320" indent="-274320">
              <a:lnSpc>
                <a:spcPct val="80000"/>
              </a:lnSpc>
              <a:spcBef>
                <a:spcPts val="600"/>
              </a:spcBef>
              <a:buClrTx/>
              <a:buFont typeface="Arial" pitchFamily="34" charset="0"/>
              <a:buChar char="•"/>
            </a:pPr>
            <a:r>
              <a:rPr lang="en-US" sz="2000" dirty="0" smtClean="0">
                <a:solidFill>
                  <a:schemeClr val="tx1"/>
                </a:solidFill>
              </a:rPr>
              <a:t>Security Tests</a:t>
            </a: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Performance Testing</a:t>
            </a:r>
            <a:endParaRPr lang="en-US" dirty="0">
              <a:latin typeface="+mn-lt"/>
            </a:endParaRPr>
          </a:p>
        </p:txBody>
      </p:sp>
      <p:sp>
        <p:nvSpPr>
          <p:cNvPr id="4" name="Rectangle 3"/>
          <p:cNvSpPr/>
          <p:nvPr/>
        </p:nvSpPr>
        <p:spPr>
          <a:xfrm>
            <a:off x="421341" y="2170876"/>
            <a:ext cx="8513653" cy="2554545"/>
          </a:xfrm>
          <a:prstGeom prst="rect">
            <a:avLst/>
          </a:prstGeom>
        </p:spPr>
        <p:txBody>
          <a:bodyPr wrap="square">
            <a:spAutoFit/>
          </a:bodyPr>
          <a:lstStyle/>
          <a:p>
            <a:pPr marL="274320" indent="-274320">
              <a:spcBef>
                <a:spcPts val="600"/>
              </a:spcBef>
              <a:buFont typeface="Arial" pitchFamily="34" charset="0"/>
              <a:buChar char="•"/>
            </a:pPr>
            <a:r>
              <a:rPr lang="en-US" sz="2800" b="1" dirty="0" smtClean="0"/>
              <a:t>Performance testing includes –</a:t>
            </a:r>
          </a:p>
          <a:p>
            <a:pPr marL="731520" lvl="2" indent="-274320">
              <a:spcBef>
                <a:spcPts val="600"/>
              </a:spcBef>
            </a:pPr>
            <a:r>
              <a:rPr lang="en-US" sz="2800" b="1" dirty="0" smtClean="0">
                <a:sym typeface="Symbol"/>
              </a:rPr>
              <a:t></a:t>
            </a:r>
            <a:r>
              <a:rPr lang="en-US" sz="2800" dirty="0" smtClean="0">
                <a:sym typeface="Symbol"/>
              </a:rPr>
              <a:t> </a:t>
            </a:r>
            <a:r>
              <a:rPr lang="en-US" sz="2800" dirty="0" smtClean="0"/>
              <a:t>Load testing</a:t>
            </a:r>
          </a:p>
          <a:p>
            <a:pPr marL="731520" lvl="2" indent="-274320">
              <a:spcBef>
                <a:spcPts val="600"/>
              </a:spcBef>
            </a:pPr>
            <a:r>
              <a:rPr lang="en-US" sz="2800" b="1" dirty="0" smtClean="0">
                <a:sym typeface="Symbol"/>
              </a:rPr>
              <a:t> </a:t>
            </a:r>
            <a:r>
              <a:rPr lang="en-US" sz="2800" dirty="0" smtClean="0"/>
              <a:t>Stress testing</a:t>
            </a:r>
          </a:p>
          <a:p>
            <a:pPr marL="731520" lvl="2" indent="-274320">
              <a:spcBef>
                <a:spcPts val="600"/>
              </a:spcBef>
            </a:pPr>
            <a:r>
              <a:rPr lang="en-US" sz="2800" b="1" dirty="0" smtClean="0">
                <a:sym typeface="Symbol"/>
              </a:rPr>
              <a:t> </a:t>
            </a:r>
            <a:r>
              <a:rPr lang="en-US" sz="2800" dirty="0" smtClean="0"/>
              <a:t>Volume testing</a:t>
            </a:r>
          </a:p>
          <a:p>
            <a:pPr marL="274320" indent="-274320">
              <a:spcBef>
                <a:spcPts val="600"/>
              </a:spcBef>
            </a:pPr>
            <a:endParaRPr lang="en-US" sz="2800"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Load Testing</a:t>
            </a:r>
            <a:endParaRPr lang="en-US" dirty="0">
              <a:latin typeface="+mn-lt"/>
            </a:endParaRPr>
          </a:p>
        </p:txBody>
      </p:sp>
      <p:sp>
        <p:nvSpPr>
          <p:cNvPr id="4" name="Rectangle 3"/>
          <p:cNvSpPr/>
          <p:nvPr/>
        </p:nvSpPr>
        <p:spPr>
          <a:xfrm>
            <a:off x="235131" y="2034352"/>
            <a:ext cx="8634549" cy="4093428"/>
          </a:xfrm>
          <a:prstGeom prst="rect">
            <a:avLst/>
          </a:prstGeom>
        </p:spPr>
        <p:txBody>
          <a:bodyPr wrap="square">
            <a:spAutoFit/>
          </a:bodyPr>
          <a:lstStyle/>
          <a:p>
            <a:pPr marL="274320" indent="-274320">
              <a:spcBef>
                <a:spcPts val="600"/>
              </a:spcBef>
              <a:buFont typeface="Arial" pitchFamily="34" charset="0"/>
              <a:buChar char="•"/>
            </a:pPr>
            <a:r>
              <a:rPr lang="en-US" sz="2400" b="1" i="1" dirty="0" smtClean="0">
                <a:solidFill>
                  <a:srgbClr val="FF0000"/>
                </a:solidFill>
              </a:rPr>
              <a:t>Load testing </a:t>
            </a:r>
            <a:r>
              <a:rPr lang="en-US" sz="2400" dirty="0" smtClean="0">
                <a:solidFill>
                  <a:srgbClr val="FF0000"/>
                </a:solidFill>
              </a:rPr>
              <a:t>is defined as a </a:t>
            </a:r>
            <a:r>
              <a:rPr lang="en-US" sz="2400" i="1" dirty="0" smtClean="0">
                <a:solidFill>
                  <a:srgbClr val="FF0000"/>
                </a:solidFill>
              </a:rPr>
              <a:t>short-term test of performance under real world conditions</a:t>
            </a:r>
            <a:r>
              <a:rPr lang="en-US" sz="2400" dirty="0" smtClean="0">
                <a:solidFill>
                  <a:srgbClr val="FF0000"/>
                </a:solidFill>
              </a:rPr>
              <a:t>.</a:t>
            </a:r>
          </a:p>
          <a:p>
            <a:pPr marL="274320" indent="-274320">
              <a:spcBef>
                <a:spcPts val="600"/>
              </a:spcBef>
              <a:buFont typeface="Arial" pitchFamily="34" charset="0"/>
              <a:buChar char="•"/>
            </a:pPr>
            <a:r>
              <a:rPr lang="en-US" sz="2400" dirty="0" smtClean="0"/>
              <a:t>Load testing is typically the most fundamental type of performance testing.</a:t>
            </a:r>
          </a:p>
          <a:p>
            <a:pPr marL="274320" indent="-274320">
              <a:spcBef>
                <a:spcPts val="600"/>
              </a:spcBef>
              <a:buFont typeface="Arial" pitchFamily="34" charset="0"/>
              <a:buChar char="•"/>
            </a:pPr>
            <a:r>
              <a:rPr lang="en-US" sz="2400" dirty="0" smtClean="0">
                <a:solidFill>
                  <a:srgbClr val="FF0000"/>
                </a:solidFill>
              </a:rPr>
              <a:t>It is a type of non-functional testing. </a:t>
            </a:r>
          </a:p>
          <a:p>
            <a:pPr marL="274320" indent="-274320">
              <a:spcBef>
                <a:spcPts val="600"/>
              </a:spcBef>
              <a:buFont typeface="Arial" pitchFamily="34" charset="0"/>
              <a:buChar char="•"/>
            </a:pPr>
            <a:r>
              <a:rPr lang="en-US" sz="2400" dirty="0" smtClean="0"/>
              <a:t>Load testing is performed to find out whether the system can handle the expected load upon deployment under real-world conditions.</a:t>
            </a:r>
          </a:p>
          <a:p>
            <a:pPr marL="274320" indent="-274320">
              <a:spcBef>
                <a:spcPts val="600"/>
              </a:spcBef>
              <a:buFont typeface="Arial" pitchFamily="34" charset="0"/>
              <a:buChar char="•"/>
            </a:pPr>
            <a:r>
              <a:rPr lang="en-US" sz="2400" dirty="0" smtClean="0"/>
              <a:t>The </a:t>
            </a:r>
            <a:r>
              <a:rPr lang="en-US" sz="2400" dirty="0" smtClean="0">
                <a:solidFill>
                  <a:srgbClr val="FF0000"/>
                </a:solidFill>
              </a:rPr>
              <a:t>objective</a:t>
            </a:r>
            <a:r>
              <a:rPr lang="en-US" sz="2400" dirty="0" smtClean="0"/>
              <a:t> is to </a:t>
            </a:r>
            <a:r>
              <a:rPr lang="en-US" sz="2400" dirty="0" smtClean="0">
                <a:solidFill>
                  <a:srgbClr val="FF0000"/>
                </a:solidFill>
              </a:rPr>
              <a:t>identify performance </a:t>
            </a:r>
            <a:r>
              <a:rPr lang="en-US" sz="2400" i="1" dirty="0" smtClean="0">
                <a:solidFill>
                  <a:srgbClr val="FF0000"/>
                </a:solidFill>
              </a:rPr>
              <a:t>bottlenecks</a:t>
            </a:r>
            <a:r>
              <a:rPr lang="en-US" sz="2400" dirty="0" smtClean="0">
                <a:solidFill>
                  <a:srgbClr val="FF0000"/>
                </a:solidFill>
              </a:rPr>
              <a:t> </a:t>
            </a:r>
            <a:r>
              <a:rPr lang="en-US" sz="2400" dirty="0" smtClean="0"/>
              <a:t>before the software application goes live.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Stress Testing</a:t>
            </a:r>
            <a:endParaRPr lang="en-US" dirty="0">
              <a:latin typeface="+mn-lt"/>
            </a:endParaRPr>
          </a:p>
        </p:txBody>
      </p:sp>
      <p:sp>
        <p:nvSpPr>
          <p:cNvPr id="4" name="Rectangle 3"/>
          <p:cNvSpPr/>
          <p:nvPr/>
        </p:nvSpPr>
        <p:spPr>
          <a:xfrm>
            <a:off x="261257" y="2029159"/>
            <a:ext cx="8608423" cy="4201150"/>
          </a:xfrm>
          <a:prstGeom prst="rect">
            <a:avLst/>
          </a:prstGeom>
        </p:spPr>
        <p:txBody>
          <a:bodyPr wrap="square">
            <a:spAutoFit/>
          </a:bodyPr>
          <a:lstStyle/>
          <a:p>
            <a:pPr marL="274320" indent="-274320">
              <a:spcBef>
                <a:spcPts val="600"/>
              </a:spcBef>
              <a:buFont typeface="Arial" pitchFamily="34" charset="0"/>
              <a:buChar char="•"/>
            </a:pPr>
            <a:r>
              <a:rPr lang="en-US" sz="2800" b="1" dirty="0" smtClean="0">
                <a:solidFill>
                  <a:srgbClr val="FF0000"/>
                </a:solidFill>
              </a:rPr>
              <a:t>Stress testing </a:t>
            </a:r>
            <a:r>
              <a:rPr lang="en-US" sz="2800" dirty="0" smtClean="0">
                <a:solidFill>
                  <a:srgbClr val="FF0000"/>
                </a:solidFill>
              </a:rPr>
              <a:t>is conducted to evaluate &amp; determine the behavior of a software component when the offered load is in excess of its designed capacity.</a:t>
            </a:r>
          </a:p>
          <a:p>
            <a:pPr marL="274320" indent="-274320">
              <a:spcBef>
                <a:spcPts val="600"/>
              </a:spcBef>
              <a:buFont typeface="Arial" pitchFamily="34" charset="0"/>
              <a:buChar char="•"/>
            </a:pPr>
            <a:r>
              <a:rPr lang="en-US" sz="2800" dirty="0" smtClean="0">
                <a:solidFill>
                  <a:srgbClr val="0000FF"/>
                </a:solidFill>
              </a:rPr>
              <a:t>Stress testing is performed to find the application’s breaking point.</a:t>
            </a:r>
          </a:p>
          <a:p>
            <a:pPr marL="274320" indent="-274320">
              <a:spcBef>
                <a:spcPts val="600"/>
              </a:spcBef>
              <a:buFont typeface="Arial" pitchFamily="34" charset="0"/>
              <a:buChar char="•"/>
            </a:pPr>
            <a:r>
              <a:rPr lang="en-US" sz="2800" dirty="0" smtClean="0">
                <a:solidFill>
                  <a:srgbClr val="0000FF"/>
                </a:solidFill>
              </a:rPr>
              <a:t>It is a type of non-functional testing. </a:t>
            </a:r>
          </a:p>
          <a:p>
            <a:pPr marL="274320" indent="-274320">
              <a:spcBef>
                <a:spcPts val="600"/>
              </a:spcBef>
              <a:buFont typeface="Arial" pitchFamily="34" charset="0"/>
              <a:buChar char="•"/>
            </a:pPr>
            <a:r>
              <a:rPr lang="en-US" sz="2800" b="1" dirty="0" smtClean="0"/>
              <a:t>Stress tests</a:t>
            </a:r>
            <a:r>
              <a:rPr lang="en-US" sz="2800" dirty="0" smtClean="0"/>
              <a:t> put a system under stress in order to determine the limitations of a system and, when it fails, to determine the manner in which the failure occurs.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Volume Testing</a:t>
            </a:r>
            <a:endParaRPr lang="en-US" dirty="0">
              <a:latin typeface="+mn-lt"/>
            </a:endParaRPr>
          </a:p>
        </p:txBody>
      </p:sp>
      <p:sp>
        <p:nvSpPr>
          <p:cNvPr id="4" name="Rectangle 3"/>
          <p:cNvSpPr/>
          <p:nvPr/>
        </p:nvSpPr>
        <p:spPr>
          <a:xfrm>
            <a:off x="290711" y="2040855"/>
            <a:ext cx="8526716" cy="3877985"/>
          </a:xfrm>
          <a:prstGeom prst="rect">
            <a:avLst/>
          </a:prstGeom>
        </p:spPr>
        <p:txBody>
          <a:bodyPr wrap="square">
            <a:spAutoFit/>
          </a:bodyPr>
          <a:lstStyle/>
          <a:p>
            <a:pPr marL="274320" indent="-274320">
              <a:spcBef>
                <a:spcPts val="600"/>
              </a:spcBef>
              <a:buFont typeface="Wingdings" pitchFamily="2" charset="2"/>
              <a:buChar char="§"/>
            </a:pPr>
            <a:r>
              <a:rPr lang="en-US" sz="2400" b="1" dirty="0" smtClean="0">
                <a:solidFill>
                  <a:srgbClr val="FF0000"/>
                </a:solidFill>
              </a:rPr>
              <a:t>Volume Testing </a:t>
            </a:r>
            <a:r>
              <a:rPr lang="en-US" sz="2400" dirty="0" smtClean="0">
                <a:solidFill>
                  <a:srgbClr val="FF0000"/>
                </a:solidFill>
              </a:rPr>
              <a:t>is a testing that is performed to find the stability of the system with respect to handling large amounts of data over extended time periods.</a:t>
            </a:r>
          </a:p>
          <a:p>
            <a:pPr marL="274320" indent="-274320">
              <a:spcBef>
                <a:spcPts val="600"/>
              </a:spcBef>
              <a:buFont typeface="Arial" pitchFamily="34" charset="0"/>
              <a:buChar char="•"/>
            </a:pPr>
            <a:r>
              <a:rPr lang="en-US" sz="2200" dirty="0" smtClean="0">
                <a:solidFill>
                  <a:srgbClr val="0000FF"/>
                </a:solidFill>
              </a:rPr>
              <a:t>It is a type of non-functional testing. </a:t>
            </a:r>
          </a:p>
          <a:p>
            <a:pPr marL="274320" indent="-274320">
              <a:spcBef>
                <a:spcPts val="600"/>
              </a:spcBef>
              <a:buFont typeface="Arial" pitchFamily="34" charset="0"/>
              <a:buChar char="•"/>
            </a:pPr>
            <a:r>
              <a:rPr lang="en-US" sz="2200" dirty="0" smtClean="0"/>
              <a:t>The purpose of </a:t>
            </a:r>
            <a:r>
              <a:rPr lang="en-US" sz="2200" b="1" dirty="0" smtClean="0"/>
              <a:t>volume testing</a:t>
            </a:r>
            <a:r>
              <a:rPr lang="en-US" sz="2200" dirty="0" smtClean="0"/>
              <a:t> is to determine system performance with increasing volumes of data in the database. </a:t>
            </a:r>
            <a:endParaRPr lang="en-US" sz="2200" dirty="0" smtClean="0">
              <a:solidFill>
                <a:srgbClr val="0000FF"/>
              </a:solidFill>
            </a:endParaRPr>
          </a:p>
          <a:p>
            <a:pPr marL="274320" lvl="1" indent="-274320">
              <a:spcBef>
                <a:spcPts val="600"/>
              </a:spcBef>
              <a:buFont typeface="Arial" pitchFamily="34" charset="0"/>
              <a:buChar char="•"/>
            </a:pPr>
            <a:r>
              <a:rPr lang="en-US" sz="2200" dirty="0" smtClean="0"/>
              <a:t>Under volume testing, large amounts of data is populated in database and the overall software system’s behavior is monitored</a:t>
            </a:r>
          </a:p>
          <a:p>
            <a:pPr marL="274320" lvl="1" indent="-274320">
              <a:spcBef>
                <a:spcPts val="600"/>
              </a:spcBef>
              <a:buFont typeface="Arial" pitchFamily="34" charset="0"/>
              <a:buChar char="•"/>
            </a:pPr>
            <a:r>
              <a:rPr lang="en-US" sz="2200" dirty="0" smtClean="0"/>
              <a:t>The objective is to check application’s performance under varying database volumes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Security testing</a:t>
            </a:r>
            <a:endParaRPr lang="en-US" dirty="0"/>
          </a:p>
        </p:txBody>
      </p:sp>
      <p:sp>
        <p:nvSpPr>
          <p:cNvPr id="4" name="Rectangle 3"/>
          <p:cNvSpPr/>
          <p:nvPr/>
        </p:nvSpPr>
        <p:spPr>
          <a:xfrm>
            <a:off x="303774" y="1938135"/>
            <a:ext cx="8500590" cy="4308872"/>
          </a:xfrm>
          <a:prstGeom prst="rect">
            <a:avLst/>
          </a:prstGeom>
        </p:spPr>
        <p:txBody>
          <a:bodyPr wrap="square">
            <a:spAutoFit/>
          </a:bodyPr>
          <a:lstStyle/>
          <a:p>
            <a:pPr marL="274320" indent="-274320">
              <a:spcBef>
                <a:spcPts val="600"/>
              </a:spcBef>
              <a:buFont typeface="Arial" pitchFamily="34" charset="0"/>
              <a:buChar char="•"/>
            </a:pPr>
            <a:r>
              <a:rPr lang="en-US" sz="2400" b="1" dirty="0" smtClean="0">
                <a:solidFill>
                  <a:srgbClr val="FF0000"/>
                </a:solidFill>
              </a:rPr>
              <a:t>Security</a:t>
            </a:r>
            <a:r>
              <a:rPr lang="en-US" sz="2400" dirty="0" smtClean="0">
                <a:solidFill>
                  <a:srgbClr val="FF0000"/>
                </a:solidFill>
              </a:rPr>
              <a:t> </a:t>
            </a:r>
            <a:r>
              <a:rPr lang="en-US" sz="2400" b="1" dirty="0" smtClean="0">
                <a:solidFill>
                  <a:srgbClr val="FF0000"/>
                </a:solidFill>
              </a:rPr>
              <a:t>testing</a:t>
            </a:r>
            <a:r>
              <a:rPr lang="en-US" sz="2400" dirty="0" smtClean="0">
                <a:solidFill>
                  <a:srgbClr val="FF0000"/>
                </a:solidFill>
              </a:rPr>
              <a:t> is basically a type of software testing that’s done to check whether the system is secured or not. </a:t>
            </a:r>
          </a:p>
          <a:p>
            <a:pPr marL="274320" indent="-274320">
              <a:spcBef>
                <a:spcPts val="600"/>
              </a:spcBef>
              <a:buFont typeface="Arial" pitchFamily="34" charset="0"/>
              <a:buChar char="•"/>
            </a:pPr>
            <a:r>
              <a:rPr lang="en-US" sz="2400" dirty="0" smtClean="0">
                <a:solidFill>
                  <a:srgbClr val="FF0000"/>
                </a:solidFill>
              </a:rPr>
              <a:t>It is a type of non-functional testing.</a:t>
            </a:r>
          </a:p>
          <a:p>
            <a:pPr marL="274320" indent="-274320">
              <a:spcBef>
                <a:spcPts val="600"/>
              </a:spcBef>
              <a:buFont typeface="Arial" pitchFamily="34" charset="0"/>
              <a:buChar char="•"/>
            </a:pPr>
            <a:r>
              <a:rPr lang="en-US" sz="2400" dirty="0" smtClean="0">
                <a:solidFill>
                  <a:srgbClr val="0000FF"/>
                </a:solidFill>
              </a:rPr>
              <a:t>It checks to see if the application is vulnerable to attacks, if anyone hack the system or login to the application without any authorization. </a:t>
            </a:r>
          </a:p>
          <a:p>
            <a:pPr marL="274320" indent="-274320">
              <a:spcBef>
                <a:spcPts val="600"/>
              </a:spcBef>
              <a:buFont typeface="Arial" pitchFamily="34" charset="0"/>
              <a:buChar char="•"/>
            </a:pPr>
            <a:r>
              <a:rPr lang="en-US" sz="2000" dirty="0" smtClean="0"/>
              <a:t>Software security aimed at:</a:t>
            </a:r>
          </a:p>
          <a:p>
            <a:pPr marL="731520" lvl="2" indent="-274320">
              <a:spcBef>
                <a:spcPts val="600"/>
              </a:spcBef>
            </a:pPr>
            <a:r>
              <a:rPr lang="en-US" sz="2000" b="1" dirty="0" smtClean="0">
                <a:sym typeface="Symbol"/>
              </a:rPr>
              <a:t></a:t>
            </a:r>
            <a:r>
              <a:rPr lang="en-US" sz="2000" dirty="0" smtClean="0">
                <a:sym typeface="Symbol"/>
              </a:rPr>
              <a:t> </a:t>
            </a:r>
            <a:r>
              <a:rPr lang="en-US" sz="2000" dirty="0" smtClean="0"/>
              <a:t>Preventing unauthorized access to the system or parts of it</a:t>
            </a:r>
          </a:p>
          <a:p>
            <a:pPr marL="731520" lvl="2" indent="-274320">
              <a:spcBef>
                <a:spcPts val="600"/>
              </a:spcBef>
            </a:pPr>
            <a:r>
              <a:rPr lang="en-US" sz="2000" b="1" dirty="0" smtClean="0">
                <a:sym typeface="Symbol"/>
              </a:rPr>
              <a:t> </a:t>
            </a:r>
            <a:r>
              <a:rPr lang="en-US" sz="2000" dirty="0" smtClean="0"/>
              <a:t>Detection of unauthorized access &amp; the activities performed by the penetration</a:t>
            </a:r>
          </a:p>
          <a:p>
            <a:pPr marL="731520" lvl="2" indent="-274320">
              <a:spcBef>
                <a:spcPts val="600"/>
              </a:spcBef>
            </a:pPr>
            <a:r>
              <a:rPr lang="en-US" sz="2000" b="1" dirty="0" smtClean="0">
                <a:sym typeface="Symbol"/>
              </a:rPr>
              <a:t> </a:t>
            </a:r>
            <a:r>
              <a:rPr lang="en-US" sz="2000" dirty="0" smtClean="0"/>
              <a:t>Recovery of damages caused by unauthorized penetration cases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Security testing</a:t>
            </a:r>
            <a:endParaRPr lang="en-US" dirty="0">
              <a:latin typeface="+mn-lt"/>
            </a:endParaRPr>
          </a:p>
        </p:txBody>
      </p:sp>
      <p:sp>
        <p:nvSpPr>
          <p:cNvPr id="4" name="Rectangle 3"/>
          <p:cNvSpPr/>
          <p:nvPr/>
        </p:nvSpPr>
        <p:spPr>
          <a:xfrm>
            <a:off x="290711" y="2272738"/>
            <a:ext cx="8474465" cy="3477875"/>
          </a:xfrm>
          <a:prstGeom prst="rect">
            <a:avLst/>
          </a:prstGeom>
        </p:spPr>
        <p:txBody>
          <a:bodyPr wrap="square">
            <a:spAutoFit/>
          </a:bodyPr>
          <a:lstStyle/>
          <a:p>
            <a:pPr marL="274320" indent="-274320">
              <a:spcBef>
                <a:spcPts val="600"/>
              </a:spcBef>
              <a:buFont typeface="Arial" pitchFamily="34" charset="0"/>
              <a:buChar char="•"/>
            </a:pPr>
            <a:r>
              <a:rPr lang="en-US" sz="2800" b="1" dirty="0" smtClean="0">
                <a:solidFill>
                  <a:srgbClr val="FF0000"/>
                </a:solidFill>
              </a:rPr>
              <a:t>Examples of security flaws in an application:</a:t>
            </a:r>
          </a:p>
          <a:p>
            <a:pPr marL="731520" lvl="2" indent="-274320">
              <a:spcBef>
                <a:spcPts val="600"/>
              </a:spcBef>
            </a:pPr>
            <a:r>
              <a:rPr lang="en-US" sz="2400" b="1" dirty="0" smtClean="0">
                <a:sym typeface="Symbol"/>
              </a:rPr>
              <a:t></a:t>
            </a:r>
            <a:r>
              <a:rPr lang="en-US" sz="2400" dirty="0" smtClean="0">
                <a:sym typeface="Symbol"/>
              </a:rPr>
              <a:t> </a:t>
            </a:r>
            <a:r>
              <a:rPr lang="en-US" sz="2400" dirty="0" smtClean="0"/>
              <a:t>A </a:t>
            </a:r>
            <a:r>
              <a:rPr lang="en-US" sz="2400" dirty="0" smtClean="0">
                <a:solidFill>
                  <a:srgbClr val="0000FF"/>
                </a:solidFill>
              </a:rPr>
              <a:t>Student Management System </a:t>
            </a:r>
            <a:r>
              <a:rPr lang="en-US" sz="2400" dirty="0" smtClean="0"/>
              <a:t>is </a:t>
            </a:r>
            <a:r>
              <a:rPr lang="en-US" sz="2400" b="1" dirty="0" smtClean="0">
                <a:solidFill>
                  <a:srgbClr val="FF0000"/>
                </a:solidFill>
              </a:rPr>
              <a:t>insecure</a:t>
            </a:r>
            <a:r>
              <a:rPr lang="en-US" sz="2400" dirty="0" smtClean="0"/>
              <a:t> if ‘</a:t>
            </a:r>
            <a:r>
              <a:rPr lang="en-US" sz="2400" b="1" dirty="0" smtClean="0"/>
              <a:t>Admission</a:t>
            </a:r>
            <a:r>
              <a:rPr lang="en-US" sz="2400" dirty="0" smtClean="0"/>
              <a:t>’ </a:t>
            </a:r>
            <a:r>
              <a:rPr lang="en-US" sz="2400" b="1" dirty="0" smtClean="0"/>
              <a:t>branch</a:t>
            </a:r>
            <a:r>
              <a:rPr lang="en-US" sz="2400" dirty="0" smtClean="0"/>
              <a:t> can edit the data of ‘</a:t>
            </a:r>
            <a:r>
              <a:rPr lang="en-US" sz="2400" b="1" dirty="0" smtClean="0"/>
              <a:t>Exam</a:t>
            </a:r>
            <a:r>
              <a:rPr lang="en-US" sz="2400" dirty="0" smtClean="0"/>
              <a:t>’ </a:t>
            </a:r>
            <a:r>
              <a:rPr lang="en-US" sz="2400" b="1" dirty="0" smtClean="0"/>
              <a:t>branch</a:t>
            </a:r>
          </a:p>
          <a:p>
            <a:pPr marL="731520" lvl="2" indent="-274320">
              <a:spcBef>
                <a:spcPts val="600"/>
              </a:spcBef>
            </a:pPr>
            <a:r>
              <a:rPr lang="en-US" sz="2400" b="1" dirty="0" smtClean="0">
                <a:sym typeface="Symbol"/>
              </a:rPr>
              <a:t> </a:t>
            </a:r>
            <a:r>
              <a:rPr lang="en-US" sz="2400" dirty="0" smtClean="0"/>
              <a:t>An </a:t>
            </a:r>
            <a:r>
              <a:rPr lang="en-US" sz="2400" dirty="0" smtClean="0">
                <a:solidFill>
                  <a:srgbClr val="0000FF"/>
                </a:solidFill>
              </a:rPr>
              <a:t>online Shopping Mall </a:t>
            </a:r>
            <a:r>
              <a:rPr lang="en-US" sz="2400" dirty="0" smtClean="0"/>
              <a:t>has </a:t>
            </a:r>
            <a:r>
              <a:rPr lang="en-US" sz="2400" b="1" dirty="0" smtClean="0">
                <a:solidFill>
                  <a:srgbClr val="FF0000"/>
                </a:solidFill>
              </a:rPr>
              <a:t>no security </a:t>
            </a:r>
            <a:r>
              <a:rPr lang="en-US" sz="2400" dirty="0" smtClean="0"/>
              <a:t>if customer’s Credit Card Detail is not encrypted</a:t>
            </a:r>
          </a:p>
          <a:p>
            <a:pPr marL="731520" lvl="2" indent="-274320">
              <a:spcBef>
                <a:spcPts val="600"/>
              </a:spcBef>
            </a:pPr>
            <a:r>
              <a:rPr lang="en-US" sz="2400" b="1" dirty="0" smtClean="0">
                <a:sym typeface="Symbol"/>
              </a:rPr>
              <a:t> </a:t>
            </a:r>
            <a:r>
              <a:rPr lang="en-US" sz="2400" dirty="0" smtClean="0"/>
              <a:t>A </a:t>
            </a:r>
            <a:r>
              <a:rPr lang="en-US" sz="2400" dirty="0" smtClean="0">
                <a:solidFill>
                  <a:srgbClr val="0000FF"/>
                </a:solidFill>
              </a:rPr>
              <a:t>custom software </a:t>
            </a:r>
            <a:r>
              <a:rPr lang="en-US" sz="2400" dirty="0" smtClean="0"/>
              <a:t>possess </a:t>
            </a:r>
            <a:r>
              <a:rPr lang="en-US" sz="2400" b="1" dirty="0" smtClean="0">
                <a:solidFill>
                  <a:srgbClr val="FF0000"/>
                </a:solidFill>
              </a:rPr>
              <a:t>inadequate</a:t>
            </a:r>
            <a:r>
              <a:rPr lang="en-US" sz="2400" dirty="0" smtClean="0"/>
              <a:t> </a:t>
            </a:r>
            <a:r>
              <a:rPr lang="en-US" sz="2400" b="1" dirty="0" smtClean="0">
                <a:solidFill>
                  <a:srgbClr val="FF0000"/>
                </a:solidFill>
              </a:rPr>
              <a:t>security</a:t>
            </a:r>
            <a:r>
              <a:rPr lang="en-US" sz="2400" dirty="0" smtClean="0"/>
              <a:t> if an SQL query retrieves actual passwords of its users</a:t>
            </a:r>
          </a:p>
          <a:p>
            <a:pPr marL="274320" indent="-274320">
              <a:spcBef>
                <a:spcPts val="600"/>
              </a:spcBef>
            </a:pPr>
            <a:endParaRPr lang="en-US" sz="2800"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623351" y="1681918"/>
            <a:ext cx="7895007" cy="707886"/>
          </a:xfrm>
          <a:prstGeom prst="rect">
            <a:avLst/>
          </a:prstGeom>
          <a:noFill/>
        </p:spPr>
        <p:txBody>
          <a:bodyPr wrap="square" rtlCol="0">
            <a:spAutoFit/>
          </a:bodyPr>
          <a:lstStyle/>
          <a:p>
            <a:pPr marL="274320" lvl="0" indent="-274320">
              <a:spcBef>
                <a:spcPts val="600"/>
              </a:spcBef>
              <a:buFont typeface="Arial" pitchFamily="34" charset="0"/>
              <a:buChar char="•"/>
            </a:pPr>
            <a:r>
              <a:rPr lang="en-US" sz="2000" i="1" dirty="0" smtClean="0"/>
              <a:t>Software Testing and Quality Assurance: Theory and Practice</a:t>
            </a:r>
            <a:r>
              <a:rPr lang="en-US" sz="2000" dirty="0" smtClean="0"/>
              <a:t>, by </a:t>
            </a:r>
            <a:r>
              <a:rPr lang="en-US" sz="2000" dirty="0" err="1" smtClean="0"/>
              <a:t>Kshirasagar</a:t>
            </a:r>
            <a:r>
              <a:rPr lang="en-US" sz="2000" dirty="0" smtClean="0"/>
              <a:t> </a:t>
            </a:r>
            <a:r>
              <a:rPr lang="en-US" sz="2000" dirty="0" err="1" smtClean="0"/>
              <a:t>Naik</a:t>
            </a:r>
            <a:r>
              <a:rPr lang="en-US" sz="2000" dirty="0" smtClean="0"/>
              <a:t>, </a:t>
            </a:r>
            <a:r>
              <a:rPr lang="en-US" sz="2000" dirty="0" err="1" smtClean="0"/>
              <a:t>Priyadarshi</a:t>
            </a:r>
            <a:r>
              <a:rPr lang="en-US" sz="2000" dirty="0" smtClean="0"/>
              <a:t> </a:t>
            </a:r>
            <a:r>
              <a:rPr lang="en-US" sz="2000" dirty="0" err="1" smtClean="0"/>
              <a:t>Tripathy</a:t>
            </a:r>
            <a:r>
              <a:rPr lang="en-US" sz="2000" dirty="0" smtClean="0"/>
              <a:t> </a:t>
            </a:r>
            <a:endParaRPr lang="en-US" sz="2000" dirty="0"/>
          </a:p>
        </p:txBody>
      </p:sp>
    </p:spTree>
    <p:extLst>
      <p:ext uri="{BB962C8B-B14F-4D97-AF65-F5344CB8AC3E}">
        <p14:creationId xmlns:p14="http://schemas.microsoft.com/office/powerpoint/2010/main" val="1923382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xmlns="" id="{5B69590A-0F27-460B-8CF7-B418C91383C5}"/>
              </a:ext>
            </a:extLst>
          </p:cNvPr>
          <p:cNvSpPr txBox="1"/>
          <p:nvPr/>
        </p:nvSpPr>
        <p:spPr>
          <a:xfrm>
            <a:off x="623351" y="1681918"/>
            <a:ext cx="7895007" cy="1323439"/>
          </a:xfrm>
          <a:prstGeom prst="rect">
            <a:avLst/>
          </a:prstGeom>
          <a:noFill/>
        </p:spPr>
        <p:txBody>
          <a:bodyPr wrap="square" rtlCol="0">
            <a:spAutoFit/>
          </a:bodyPr>
          <a:lstStyle/>
          <a:p>
            <a:pPr marL="457200" lvl="0" indent="-457200">
              <a:buFont typeface="+mj-lt"/>
              <a:buAutoNum type="arabicPeriod"/>
            </a:pPr>
            <a:r>
              <a:rPr lang="en-US" sz="2000" i="1" dirty="0" smtClean="0"/>
              <a:t>Software Quality Engineering: Testing, Quality Assurance and Quantifiable Improvement</a:t>
            </a:r>
            <a:r>
              <a:rPr lang="en-US" sz="2000" dirty="0" smtClean="0"/>
              <a:t>, by Jeff </a:t>
            </a:r>
            <a:r>
              <a:rPr lang="en-US" sz="2000" dirty="0" err="1" smtClean="0"/>
              <a:t>Tian</a:t>
            </a:r>
            <a:endParaRPr lang="en-US" sz="2000" dirty="0" smtClean="0"/>
          </a:p>
          <a:p>
            <a:pPr marL="457200" lvl="0" indent="-457200">
              <a:buFont typeface="+mj-lt"/>
              <a:buAutoNum type="arabicPeriod"/>
            </a:pPr>
            <a:r>
              <a:rPr lang="en-US" sz="2000" i="1" dirty="0" smtClean="0"/>
              <a:t>Software Quality Assurance: From Theory to Implementation</a:t>
            </a:r>
            <a:r>
              <a:rPr lang="en-US" sz="2000" dirty="0" smtClean="0"/>
              <a:t>, by Daniel </a:t>
            </a:r>
            <a:r>
              <a:rPr lang="en-US" sz="2000" dirty="0" err="1" smtClean="0"/>
              <a:t>Galin</a:t>
            </a:r>
            <a:endParaRPr lang="en-US" sz="2000" dirty="0" smtClean="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latin typeface="+mn-lt"/>
              </a:rPr>
              <a:t>Objectives and Outcomes</a:t>
            </a:r>
            <a:endParaRPr lang="en-US" dirty="0">
              <a:latin typeface="+mn-lt"/>
            </a:endParaRPr>
          </a:p>
        </p:txBody>
      </p:sp>
      <p:sp>
        <p:nvSpPr>
          <p:cNvPr id="4" name="TextBox 3"/>
          <p:cNvSpPr txBox="1"/>
          <p:nvPr/>
        </p:nvSpPr>
        <p:spPr>
          <a:xfrm>
            <a:off x="251522" y="2468888"/>
            <a:ext cx="8395113" cy="2400657"/>
          </a:xfrm>
          <a:prstGeom prst="rect">
            <a:avLst/>
          </a:prstGeom>
          <a:noFill/>
        </p:spPr>
        <p:txBody>
          <a:bodyPr wrap="square" rtlCol="0">
            <a:spAutoFit/>
          </a:bodyPr>
          <a:lstStyle/>
          <a:p>
            <a:pPr marL="274320" indent="-274320">
              <a:spcBef>
                <a:spcPts val="600"/>
              </a:spcBef>
              <a:buSzPct val="100000"/>
              <a:buFont typeface="Arial" pitchFamily="34" charset="0"/>
              <a:buChar char="•"/>
            </a:pPr>
            <a:r>
              <a:rPr lang="en-US" sz="2800" b="1" dirty="0" smtClean="0">
                <a:solidFill>
                  <a:srgbClr val="FF0000"/>
                </a:solidFill>
              </a:rPr>
              <a:t>Objectives</a:t>
            </a:r>
            <a:r>
              <a:rPr lang="en-US" sz="2800" dirty="0" smtClean="0"/>
              <a:t>: To understand the different types of tests at system level.</a:t>
            </a:r>
          </a:p>
          <a:p>
            <a:pPr marL="274320" indent="-274320">
              <a:spcBef>
                <a:spcPts val="600"/>
              </a:spcBef>
              <a:buSzPct val="100000"/>
            </a:pPr>
            <a:endParaRPr lang="en-US" sz="2800" dirty="0" smtClean="0"/>
          </a:p>
          <a:p>
            <a:pPr marL="274320" indent="-274320">
              <a:spcBef>
                <a:spcPts val="600"/>
              </a:spcBef>
              <a:buFont typeface="Arial" pitchFamily="34" charset="0"/>
              <a:buChar char="•"/>
            </a:pPr>
            <a:r>
              <a:rPr lang="en-US" sz="2800" b="1" dirty="0" smtClean="0">
                <a:solidFill>
                  <a:srgbClr val="FF0000"/>
                </a:solidFill>
              </a:rPr>
              <a:t>Outcomes</a:t>
            </a:r>
            <a:r>
              <a:rPr lang="en-US" sz="2800" dirty="0" smtClean="0"/>
              <a:t>: Students are expected to be able to explain different types of system-level tests.</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Taxonomy of System Tests</a:t>
            </a:r>
            <a:endParaRPr lang="en-US" sz="4000" dirty="0">
              <a:latin typeface="+mn-lt"/>
            </a:endParaRPr>
          </a:p>
        </p:txBody>
      </p:sp>
      <p:pic>
        <p:nvPicPr>
          <p:cNvPr id="4" name="Picture 5" descr="systemtest"/>
          <p:cNvPicPr>
            <a:picLocks noChangeAspect="1" noChangeArrowheads="1"/>
          </p:cNvPicPr>
          <p:nvPr/>
        </p:nvPicPr>
        <p:blipFill>
          <a:blip r:embed="rId2" cstate="print"/>
          <a:srcRect/>
          <a:stretch>
            <a:fillRect/>
          </a:stretch>
        </p:blipFill>
        <p:spPr>
          <a:xfrm>
            <a:off x="1632858" y="2033186"/>
            <a:ext cx="4848906" cy="41847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Basic Tests</a:t>
            </a:r>
            <a:endParaRPr lang="en-US" dirty="0">
              <a:latin typeface="+mn-lt"/>
            </a:endParaRPr>
          </a:p>
        </p:txBody>
      </p:sp>
      <p:sp>
        <p:nvSpPr>
          <p:cNvPr id="4" name="Rectangle 3"/>
          <p:cNvSpPr/>
          <p:nvPr/>
        </p:nvSpPr>
        <p:spPr>
          <a:xfrm>
            <a:off x="421341" y="2211883"/>
            <a:ext cx="8448339" cy="3677930"/>
          </a:xfrm>
          <a:prstGeom prst="rect">
            <a:avLst/>
          </a:prstGeom>
        </p:spPr>
        <p:txBody>
          <a:bodyPr wrap="square">
            <a:spAutoFit/>
          </a:bodyPr>
          <a:lstStyle/>
          <a:p>
            <a:pPr marL="274320" indent="-274320">
              <a:spcBef>
                <a:spcPts val="600"/>
              </a:spcBef>
              <a:buFont typeface="Wingdings" pitchFamily="2" charset="2"/>
              <a:buChar char="§"/>
            </a:pPr>
            <a:r>
              <a:rPr lang="en-US" sz="2800" b="1" dirty="0" smtClean="0">
                <a:solidFill>
                  <a:srgbClr val="FF0000"/>
                </a:solidFill>
              </a:rPr>
              <a:t>Basic tests</a:t>
            </a:r>
            <a:r>
              <a:rPr lang="en-US" sz="2800" dirty="0" smtClean="0">
                <a:solidFill>
                  <a:srgbClr val="FF0000"/>
                </a:solidFill>
              </a:rPr>
              <a:t> provide an evidence that the system can be installed, configured and be brought to an operational state. </a:t>
            </a:r>
          </a:p>
          <a:p>
            <a:pPr marL="274320" indent="-274320">
              <a:spcBef>
                <a:spcPts val="600"/>
              </a:spcBef>
              <a:buFont typeface="Arial" pitchFamily="34" charset="0"/>
              <a:buChar char="•"/>
            </a:pPr>
            <a:r>
              <a:rPr lang="en-US" sz="2800" b="1" dirty="0" smtClean="0">
                <a:solidFill>
                  <a:srgbClr val="0000FF"/>
                </a:solidFill>
              </a:rPr>
              <a:t>Basic tests categories:</a:t>
            </a:r>
          </a:p>
          <a:p>
            <a:pPr marL="731520" lvl="2" indent="-274320">
              <a:spcBef>
                <a:spcPts val="600"/>
              </a:spcBef>
            </a:pPr>
            <a:r>
              <a:rPr lang="en-US" sz="2400" b="1" dirty="0" smtClean="0">
                <a:sym typeface="Symbol"/>
              </a:rPr>
              <a:t></a:t>
            </a:r>
            <a:r>
              <a:rPr lang="en-US" sz="2400" dirty="0" smtClean="0">
                <a:sym typeface="Symbol"/>
              </a:rPr>
              <a:t> </a:t>
            </a:r>
            <a:r>
              <a:rPr lang="en-US" sz="2400" dirty="0" smtClean="0"/>
              <a:t>Boot tests</a:t>
            </a:r>
          </a:p>
          <a:p>
            <a:pPr marL="731520" lvl="2" indent="-274320">
              <a:spcBef>
                <a:spcPts val="600"/>
              </a:spcBef>
            </a:pPr>
            <a:r>
              <a:rPr lang="en-US" sz="2400" b="1" dirty="0" smtClean="0">
                <a:sym typeface="Symbol"/>
              </a:rPr>
              <a:t> </a:t>
            </a:r>
            <a:r>
              <a:rPr lang="en-US" sz="2400" dirty="0" smtClean="0"/>
              <a:t>Upgrade/downgrade tests </a:t>
            </a:r>
          </a:p>
          <a:p>
            <a:pPr marL="731520" lvl="2" indent="-274320">
              <a:spcBef>
                <a:spcPts val="600"/>
              </a:spcBef>
            </a:pPr>
            <a:r>
              <a:rPr lang="en-US" sz="2400" b="1" dirty="0" smtClean="0">
                <a:sym typeface="Symbol"/>
              </a:rPr>
              <a:t> </a:t>
            </a:r>
            <a:r>
              <a:rPr lang="en-US" sz="2400" dirty="0" smtClean="0"/>
              <a:t>Diagnostic tests</a:t>
            </a:r>
          </a:p>
          <a:p>
            <a:pPr marL="731520" lvl="2" indent="-274320">
              <a:spcBef>
                <a:spcPts val="600"/>
              </a:spcBef>
            </a:pPr>
            <a:r>
              <a:rPr lang="en-US" sz="2400" b="1" dirty="0" smtClean="0">
                <a:sym typeface="Symbol"/>
              </a:rPr>
              <a:t> </a:t>
            </a:r>
            <a:r>
              <a:rPr lang="en-US" sz="2400" dirty="0" smtClean="0"/>
              <a:t>Command Line Interface (CLI) tests  </a:t>
            </a: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Basic Tests</a:t>
            </a:r>
            <a:endParaRPr lang="en-US" dirty="0">
              <a:latin typeface="+mn-lt"/>
            </a:endParaRPr>
          </a:p>
        </p:txBody>
      </p:sp>
      <p:sp>
        <p:nvSpPr>
          <p:cNvPr id="4" name="Rectangle 3"/>
          <p:cNvSpPr/>
          <p:nvPr/>
        </p:nvSpPr>
        <p:spPr>
          <a:xfrm>
            <a:off x="222069" y="2102184"/>
            <a:ext cx="8608423" cy="4124206"/>
          </a:xfrm>
          <a:prstGeom prst="rect">
            <a:avLst/>
          </a:prstGeom>
        </p:spPr>
        <p:txBody>
          <a:bodyPr wrap="square">
            <a:spAutoFit/>
          </a:bodyPr>
          <a:lstStyle/>
          <a:p>
            <a:pPr marL="274320" indent="-274320">
              <a:spcBef>
                <a:spcPts val="600"/>
              </a:spcBef>
              <a:buFont typeface="Arial" pitchFamily="34" charset="0"/>
              <a:buChar char="•"/>
            </a:pPr>
            <a:r>
              <a:rPr lang="en-US" sz="2200" b="1" u="sng" dirty="0" smtClean="0">
                <a:solidFill>
                  <a:srgbClr val="FF0000"/>
                </a:solidFill>
              </a:rPr>
              <a:t>Boot tests</a:t>
            </a:r>
            <a:r>
              <a:rPr lang="en-US" sz="2200" b="1" dirty="0" smtClean="0">
                <a:solidFill>
                  <a:srgbClr val="FF0000"/>
                </a:solidFill>
              </a:rPr>
              <a:t> </a:t>
            </a:r>
            <a:r>
              <a:rPr lang="en-US" sz="2200" dirty="0" smtClean="0"/>
              <a:t>are designed to verify that the system can boot up its software image from the supported boot options</a:t>
            </a:r>
          </a:p>
          <a:p>
            <a:pPr marL="274320" indent="-274320">
              <a:spcBef>
                <a:spcPts val="600"/>
              </a:spcBef>
              <a:buFont typeface="Arial" pitchFamily="34" charset="0"/>
              <a:buChar char="•"/>
            </a:pPr>
            <a:r>
              <a:rPr lang="en-US" sz="2200" b="1" u="sng" dirty="0" smtClean="0">
                <a:solidFill>
                  <a:srgbClr val="FF0000"/>
                </a:solidFill>
              </a:rPr>
              <a:t>Upgrade/Downgrade tests</a:t>
            </a:r>
            <a:r>
              <a:rPr lang="en-US" sz="2200" b="1" dirty="0" smtClean="0">
                <a:solidFill>
                  <a:srgbClr val="FF0000"/>
                </a:solidFill>
              </a:rPr>
              <a:t> </a:t>
            </a:r>
            <a:r>
              <a:rPr lang="en-US" sz="2200" dirty="0" smtClean="0"/>
              <a:t>are designed to verify that the system software can be upgraded or downgraded (rollback) in a graceful manner from the previous version to the current version or </a:t>
            </a:r>
            <a:r>
              <a:rPr lang="en-US" sz="2200" i="1" dirty="0" smtClean="0"/>
              <a:t>vice versa </a:t>
            </a:r>
          </a:p>
          <a:p>
            <a:pPr marL="274320" indent="-274320">
              <a:spcBef>
                <a:spcPts val="600"/>
              </a:spcBef>
              <a:buFont typeface="Arial" pitchFamily="34" charset="0"/>
              <a:buChar char="•"/>
            </a:pPr>
            <a:r>
              <a:rPr lang="en-US" sz="2200" b="1" u="sng" dirty="0" smtClean="0">
                <a:solidFill>
                  <a:srgbClr val="FF0000"/>
                </a:solidFill>
              </a:rPr>
              <a:t>Diagnostic tests</a:t>
            </a:r>
            <a:r>
              <a:rPr lang="en-US" sz="2200" dirty="0" smtClean="0">
                <a:solidFill>
                  <a:srgbClr val="FF0000"/>
                </a:solidFill>
              </a:rPr>
              <a:t> </a:t>
            </a:r>
            <a:r>
              <a:rPr lang="en-US" sz="2200" dirty="0" smtClean="0"/>
              <a:t>are designed to verify that the hardware components of the system are functioning as desired</a:t>
            </a:r>
          </a:p>
          <a:p>
            <a:pPr marL="274320" indent="-274320">
              <a:spcBef>
                <a:spcPts val="600"/>
              </a:spcBef>
              <a:buFont typeface="Arial" pitchFamily="34" charset="0"/>
              <a:buChar char="•"/>
            </a:pPr>
            <a:r>
              <a:rPr lang="en-US" sz="2200" b="1" u="sng" dirty="0" smtClean="0">
                <a:solidFill>
                  <a:srgbClr val="FF0000"/>
                </a:solidFill>
              </a:rPr>
              <a:t>Command Line Interface (CLI) tests </a:t>
            </a:r>
            <a:r>
              <a:rPr lang="en-US" sz="2200" dirty="0" smtClean="0"/>
              <a:t>are designed to verify that the system can be configured in a specific way by using the command line interface.  </a:t>
            </a:r>
          </a:p>
          <a:p>
            <a:pPr marL="274320" indent="-274320">
              <a:spcBef>
                <a:spcPts val="600"/>
              </a:spcBef>
            </a:pPr>
            <a:endParaRPr lang="en-US" sz="22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Functionality tests</a:t>
            </a:r>
            <a:endParaRPr lang="en-US" dirty="0">
              <a:latin typeface="+mn-lt"/>
            </a:endParaRPr>
          </a:p>
        </p:txBody>
      </p:sp>
      <p:sp>
        <p:nvSpPr>
          <p:cNvPr id="4" name="Rectangle 3"/>
          <p:cNvSpPr/>
          <p:nvPr/>
        </p:nvSpPr>
        <p:spPr>
          <a:xfrm>
            <a:off x="287383" y="2096099"/>
            <a:ext cx="8556172" cy="3985706"/>
          </a:xfrm>
          <a:prstGeom prst="rect">
            <a:avLst/>
          </a:prstGeom>
        </p:spPr>
        <p:txBody>
          <a:bodyPr wrap="square">
            <a:spAutoFit/>
          </a:bodyPr>
          <a:lstStyle/>
          <a:p>
            <a:pPr marL="274320" indent="-274320">
              <a:spcBef>
                <a:spcPts val="600"/>
              </a:spcBef>
              <a:buFont typeface="Wingdings" pitchFamily="2" charset="2"/>
              <a:buChar char="§"/>
            </a:pPr>
            <a:r>
              <a:rPr lang="en-US" sz="2800" b="1" dirty="0" smtClean="0">
                <a:solidFill>
                  <a:srgbClr val="FF0000"/>
                </a:solidFill>
              </a:rPr>
              <a:t>Functionality tests</a:t>
            </a:r>
            <a:r>
              <a:rPr lang="en-US" sz="2800" dirty="0" smtClean="0">
                <a:solidFill>
                  <a:srgbClr val="FF0000"/>
                </a:solidFill>
              </a:rPr>
              <a:t> verify the system as thoroughly as possible over the full range of requirements specified in the requirements specification document.</a:t>
            </a:r>
          </a:p>
          <a:p>
            <a:pPr marL="731520" lvl="2" indent="-274320">
              <a:spcBef>
                <a:spcPts val="600"/>
              </a:spcBef>
            </a:pPr>
            <a:r>
              <a:rPr lang="en-US" sz="2400" dirty="0" smtClean="0">
                <a:sym typeface="Symbol"/>
              </a:rPr>
              <a:t> </a:t>
            </a:r>
            <a:r>
              <a:rPr lang="en-US" sz="2400" dirty="0" smtClean="0"/>
              <a:t>Provide comprehensive testing over the full range of the requirements within the capabilities of the system </a:t>
            </a:r>
          </a:p>
          <a:p>
            <a:pPr marL="274320" lvl="1" indent="-274320">
              <a:spcBef>
                <a:spcPts val="600"/>
              </a:spcBef>
              <a:buFont typeface="Arial" pitchFamily="34" charset="0"/>
              <a:buChar char="•"/>
            </a:pPr>
            <a:endParaRPr lang="en-US" sz="2400" dirty="0" smtClean="0"/>
          </a:p>
          <a:p>
            <a:pPr marL="274320" lvl="1" indent="-274320">
              <a:spcBef>
                <a:spcPts val="600"/>
              </a:spcBef>
              <a:buFont typeface="Arial" pitchFamily="34" charset="0"/>
              <a:buChar char="•"/>
            </a:pPr>
            <a:endParaRPr lang="en-US" sz="2400" dirty="0" smtClean="0"/>
          </a:p>
          <a:p>
            <a:pPr marL="274320" lvl="1" indent="-274320">
              <a:spcBef>
                <a:spcPts val="600"/>
              </a:spcBef>
              <a:buFont typeface="Arial" pitchFamily="34" charset="0"/>
              <a:buChar char="•"/>
            </a:pPr>
            <a:endParaRPr lang="en-US" sz="2400" dirty="0" smtClean="0"/>
          </a:p>
          <a:p>
            <a:pPr marL="274320" lvl="1" indent="-274320">
              <a:spcBef>
                <a:spcPts val="600"/>
              </a:spcBef>
            </a:pPr>
            <a:endParaRPr lang="en-US" sz="24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Robustness tests</a:t>
            </a:r>
            <a:endParaRPr lang="en-US" dirty="0">
              <a:latin typeface="+mn-lt"/>
            </a:endParaRPr>
          </a:p>
        </p:txBody>
      </p:sp>
      <p:sp>
        <p:nvSpPr>
          <p:cNvPr id="4" name="Rectangle 3"/>
          <p:cNvSpPr/>
          <p:nvPr/>
        </p:nvSpPr>
        <p:spPr>
          <a:xfrm>
            <a:off x="277648" y="2087146"/>
            <a:ext cx="8474465" cy="3385542"/>
          </a:xfrm>
          <a:prstGeom prst="rect">
            <a:avLst/>
          </a:prstGeom>
        </p:spPr>
        <p:txBody>
          <a:bodyPr wrap="square">
            <a:spAutoFit/>
          </a:bodyPr>
          <a:lstStyle/>
          <a:p>
            <a:pPr marL="274320" indent="-274320">
              <a:spcBef>
                <a:spcPts val="600"/>
              </a:spcBef>
              <a:buFont typeface="Wingdings" pitchFamily="2" charset="2"/>
              <a:buChar char="§"/>
            </a:pPr>
            <a:r>
              <a:rPr lang="en-US" sz="2800" b="1" dirty="0" smtClean="0">
                <a:solidFill>
                  <a:srgbClr val="FF0000"/>
                </a:solidFill>
              </a:rPr>
              <a:t>Robustness tests</a:t>
            </a:r>
            <a:r>
              <a:rPr lang="en-US" sz="2800" dirty="0" smtClean="0">
                <a:solidFill>
                  <a:srgbClr val="FF0000"/>
                </a:solidFill>
              </a:rPr>
              <a:t> determine how well the system recovers from various input errors and other failure situations.</a:t>
            </a:r>
          </a:p>
          <a:p>
            <a:pPr marL="731520" lvl="2" indent="-274320">
              <a:spcBef>
                <a:spcPts val="600"/>
              </a:spcBef>
            </a:pPr>
            <a:r>
              <a:rPr lang="en-US" sz="2400" i="1" dirty="0" smtClean="0">
                <a:sym typeface="Symbol"/>
              </a:rPr>
              <a:t></a:t>
            </a:r>
            <a:r>
              <a:rPr lang="en-US" sz="2400" b="1" i="1" dirty="0" smtClean="0">
                <a:sym typeface="Symbol"/>
              </a:rPr>
              <a:t> </a:t>
            </a:r>
            <a:r>
              <a:rPr lang="en-US" sz="2400" b="1" i="1" dirty="0" smtClean="0"/>
              <a:t>Robustness</a:t>
            </a:r>
            <a:r>
              <a:rPr lang="en-US" sz="2400" dirty="0" smtClean="0"/>
              <a:t> means how much sensitive a system is to erroneous input and changes its operational environment</a:t>
            </a:r>
          </a:p>
          <a:p>
            <a:pPr marL="731520" lvl="2" indent="-274320">
              <a:spcBef>
                <a:spcPts val="600"/>
              </a:spcBef>
            </a:pPr>
            <a:r>
              <a:rPr lang="en-US" sz="2400" i="1" dirty="0" smtClean="0">
                <a:sym typeface="Symbol"/>
              </a:rPr>
              <a:t> </a:t>
            </a:r>
            <a:r>
              <a:rPr lang="en-US" sz="2400" dirty="0" smtClean="0"/>
              <a:t>Tests in this category are designed to verify how gracefully the system behaves in error situations and in a changed operational environment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Inter-operability tests</a:t>
            </a:r>
            <a:endParaRPr lang="en-US" dirty="0">
              <a:latin typeface="+mn-lt"/>
            </a:endParaRPr>
          </a:p>
        </p:txBody>
      </p:sp>
      <p:sp>
        <p:nvSpPr>
          <p:cNvPr id="4" name="Rectangle 3"/>
          <p:cNvSpPr/>
          <p:nvPr/>
        </p:nvSpPr>
        <p:spPr>
          <a:xfrm>
            <a:off x="303774" y="2085396"/>
            <a:ext cx="8487528" cy="5170646"/>
          </a:xfrm>
          <a:prstGeom prst="rect">
            <a:avLst/>
          </a:prstGeom>
        </p:spPr>
        <p:txBody>
          <a:bodyPr wrap="square">
            <a:spAutoFit/>
          </a:bodyPr>
          <a:lstStyle/>
          <a:p>
            <a:pPr marL="274320" indent="-274320">
              <a:spcBef>
                <a:spcPts val="600"/>
              </a:spcBef>
              <a:buFont typeface="Arial" pitchFamily="34" charset="0"/>
              <a:buChar char="•"/>
            </a:pPr>
            <a:r>
              <a:rPr lang="en-US" sz="2400" b="1" dirty="0" smtClean="0">
                <a:solidFill>
                  <a:srgbClr val="FF0000"/>
                </a:solidFill>
              </a:rPr>
              <a:t>Inter-operability tests</a:t>
            </a:r>
            <a:r>
              <a:rPr lang="en-US" sz="2400" dirty="0" smtClean="0">
                <a:solidFill>
                  <a:srgbClr val="FF0000"/>
                </a:solidFill>
              </a:rPr>
              <a:t> determine whether the system can inter-operate with other third-party products.</a:t>
            </a:r>
            <a:endParaRPr lang="en-US" sz="2400" dirty="0" smtClean="0">
              <a:solidFill>
                <a:srgbClr val="0000FF"/>
              </a:solidFill>
            </a:endParaRPr>
          </a:p>
          <a:p>
            <a:pPr marL="274320" indent="-274320">
              <a:spcBef>
                <a:spcPts val="600"/>
              </a:spcBef>
              <a:buFont typeface="Arial" pitchFamily="34" charset="0"/>
              <a:buChar char="•"/>
            </a:pPr>
            <a:r>
              <a:rPr lang="en-US" sz="2400" dirty="0" smtClean="0"/>
              <a:t>Another kind of inter-operability test is called (</a:t>
            </a:r>
            <a:r>
              <a:rPr lang="en-US" sz="2400" b="1" dirty="0" smtClean="0">
                <a:solidFill>
                  <a:srgbClr val="0000FF"/>
                </a:solidFill>
              </a:rPr>
              <a:t>backward</a:t>
            </a:r>
            <a:r>
              <a:rPr lang="en-US" sz="2400" dirty="0" smtClean="0"/>
              <a:t>) </a:t>
            </a:r>
            <a:r>
              <a:rPr lang="en-US" sz="2400" b="1" i="1" dirty="0" smtClean="0">
                <a:solidFill>
                  <a:srgbClr val="0000FF"/>
                </a:solidFill>
              </a:rPr>
              <a:t>compatibility test.</a:t>
            </a:r>
          </a:p>
          <a:p>
            <a:pPr marL="731520" lvl="2" indent="-274320">
              <a:spcBef>
                <a:spcPts val="600"/>
              </a:spcBef>
            </a:pPr>
            <a:r>
              <a:rPr lang="en-US" sz="2000" dirty="0" smtClean="0">
                <a:solidFill>
                  <a:srgbClr val="0000FF"/>
                </a:solidFill>
                <a:sym typeface="Symbol"/>
              </a:rPr>
              <a:t></a:t>
            </a:r>
            <a:r>
              <a:rPr lang="en-US" sz="2000" b="1" dirty="0" smtClean="0">
                <a:solidFill>
                  <a:srgbClr val="0000FF"/>
                </a:solidFill>
                <a:sym typeface="Symbol"/>
              </a:rPr>
              <a:t> </a:t>
            </a:r>
            <a:r>
              <a:rPr lang="en-US" sz="2400" b="1" dirty="0" smtClean="0">
                <a:solidFill>
                  <a:srgbClr val="0000FF"/>
                </a:solidFill>
              </a:rPr>
              <a:t>Compatibility tests </a:t>
            </a:r>
            <a:r>
              <a:rPr lang="en-US" sz="2400" dirty="0" smtClean="0"/>
              <a:t>verify that the system works the same way across different platforms, operating systems, database management systems</a:t>
            </a:r>
          </a:p>
          <a:p>
            <a:pPr marL="731520" lvl="2" indent="-274320">
              <a:spcBef>
                <a:spcPts val="600"/>
              </a:spcBef>
              <a:buFont typeface="Symbol" pitchFamily="18" charset="2"/>
              <a:buChar char="-"/>
            </a:pPr>
            <a:r>
              <a:rPr lang="en-US" sz="2400" b="1" dirty="0" smtClean="0">
                <a:solidFill>
                  <a:srgbClr val="0000FF"/>
                </a:solidFill>
              </a:rPr>
              <a:t>Backward compatibility tests </a:t>
            </a:r>
            <a:r>
              <a:rPr lang="en-US" sz="2400" dirty="0" smtClean="0"/>
              <a:t>verify that the current software build flawlessly works with older version of platforms </a:t>
            </a:r>
          </a:p>
          <a:p>
            <a:pPr marL="731520" lvl="2" indent="-274320">
              <a:spcBef>
                <a:spcPts val="600"/>
              </a:spcBef>
              <a:buFont typeface="Symbol" pitchFamily="18" charset="2"/>
              <a:buChar char="-"/>
            </a:pPr>
            <a:endParaRPr lang="en-US" sz="2000" dirty="0" smtClean="0"/>
          </a:p>
          <a:p>
            <a:pPr marL="731520" lvl="2" indent="-274320">
              <a:spcBef>
                <a:spcPts val="600"/>
              </a:spcBef>
              <a:buFont typeface="Symbol" pitchFamily="18" charset="2"/>
              <a:buChar char="-"/>
            </a:pPr>
            <a:endParaRPr lang="en-US" sz="2000" dirty="0" smtClean="0"/>
          </a:p>
          <a:p>
            <a:pPr marL="731520" lvl="2" indent="-274320">
              <a:spcBef>
                <a:spcPts val="600"/>
              </a:spcBef>
            </a:pPr>
            <a:endParaRPr lang="en-US" sz="2000" dirty="0" smtClean="0"/>
          </a:p>
        </p:txBody>
      </p:sp>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797</TotalTime>
  <Words>1611</Words>
  <Application>Microsoft Office PowerPoint</Application>
  <PresentationFormat>On-screen Show (4:3)</PresentationFormat>
  <Paragraphs>148</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Spectrum</vt:lpstr>
      <vt:lpstr>System Test Categories</vt:lpstr>
      <vt:lpstr>Lecture Outline</vt:lpstr>
      <vt:lpstr>Objectives and Outcomes</vt:lpstr>
      <vt:lpstr>Taxonomy of System Tests</vt:lpstr>
      <vt:lpstr>Basic Tests</vt:lpstr>
      <vt:lpstr>Basic Tests</vt:lpstr>
      <vt:lpstr>Functionality tests</vt:lpstr>
      <vt:lpstr>Robustness tests</vt:lpstr>
      <vt:lpstr>Inter-operability tests</vt:lpstr>
      <vt:lpstr>Scalability tests </vt:lpstr>
      <vt:lpstr>Reliability tests</vt:lpstr>
      <vt:lpstr>Regression tests </vt:lpstr>
      <vt:lpstr>Regression tests </vt:lpstr>
      <vt:lpstr>Documentation tests</vt:lpstr>
      <vt:lpstr>Regulatory Tests </vt:lpstr>
      <vt:lpstr>Software Safety</vt:lpstr>
      <vt:lpstr>Software Safety</vt:lpstr>
      <vt:lpstr>Performance Testing</vt:lpstr>
      <vt:lpstr>Why performance test your application?</vt:lpstr>
      <vt:lpstr>Performance Testing</vt:lpstr>
      <vt:lpstr>Load Testing</vt:lpstr>
      <vt:lpstr>Stress Testing</vt:lpstr>
      <vt:lpstr>Volume Testing</vt:lpstr>
      <vt:lpstr>Security testing</vt:lpstr>
      <vt:lpstr>Security testing</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software quality assurance</dc:title>
  <dc:creator>M. Mahmudul Hasan</dc:creator>
  <cp:lastModifiedBy>Teacher</cp:lastModifiedBy>
  <cp:revision>334</cp:revision>
  <dcterms:created xsi:type="dcterms:W3CDTF">2020-04-21T14:08:46Z</dcterms:created>
  <dcterms:modified xsi:type="dcterms:W3CDTF">2022-04-21T14:50:23Z</dcterms:modified>
</cp:coreProperties>
</file>