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292" r:id="rId5"/>
    <p:sldId id="295" r:id="rId6"/>
    <p:sldId id="294"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264"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4/21/2022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4/21/2022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a:latin typeface="+mn-lt"/>
              </a:rPr>
              <a:t>Acceptance Testing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06257796"/>
              </p:ext>
            </p:extLst>
          </p:nvPr>
        </p:nvGraphicFramePr>
        <p:xfrm>
          <a:off x="476205" y="5281695"/>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23</a:t>
                      </a:r>
                      <a:endParaRPr lang="en-US" dirty="0"/>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Types of Acceptance Testing </a:t>
            </a:r>
            <a:endParaRPr lang="en-US" sz="4000" dirty="0">
              <a:latin typeface="+mn-lt"/>
            </a:endParaRPr>
          </a:p>
        </p:txBody>
      </p:sp>
      <p:sp>
        <p:nvSpPr>
          <p:cNvPr id="4" name="Rectangle 3"/>
          <p:cNvSpPr/>
          <p:nvPr/>
        </p:nvSpPr>
        <p:spPr>
          <a:xfrm>
            <a:off x="261257" y="2011828"/>
            <a:ext cx="8621486" cy="3539430"/>
          </a:xfrm>
          <a:prstGeom prst="rect">
            <a:avLst/>
          </a:prstGeom>
        </p:spPr>
        <p:txBody>
          <a:bodyPr wrap="square">
            <a:spAutoFit/>
          </a:bodyPr>
          <a:lstStyle/>
          <a:p>
            <a:pPr marL="457200" indent="-457200">
              <a:buFont typeface="Calibri" pitchFamily="34" charset="0"/>
              <a:buAutoNum type="arabicParenR"/>
            </a:pPr>
            <a:r>
              <a:rPr lang="en-US" sz="2800" dirty="0" smtClean="0">
                <a:solidFill>
                  <a:srgbClr val="FF0000"/>
                </a:solidFill>
              </a:rPr>
              <a:t>User Acceptance Testing (UAT): </a:t>
            </a:r>
            <a:r>
              <a:rPr lang="en-US" sz="2800" dirty="0" smtClean="0"/>
              <a:t>It is conducted by the customer to ensure that system satisfies the contractual acceptance criteria before being signed-off as meeting user needs.</a:t>
            </a:r>
          </a:p>
          <a:p>
            <a:pPr marL="857250" lvl="1" indent="-457200"/>
            <a:r>
              <a:rPr lang="en-US" sz="2800" dirty="0" smtClean="0">
                <a:solidFill>
                  <a:srgbClr val="0000FF"/>
                </a:solidFill>
                <a:sym typeface="Symbol"/>
              </a:rPr>
              <a:t>   </a:t>
            </a:r>
            <a:r>
              <a:rPr lang="en-US" sz="2800" dirty="0" smtClean="0">
                <a:solidFill>
                  <a:srgbClr val="0000FF"/>
                </a:solidFill>
              </a:rPr>
              <a:t>Actual  planning &amp; execution of the acceptance tests do not have to be undertaken directly by the customer. Often third-party consulting firms offer their services to do this task.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Types of Acceptance Testing</a:t>
            </a:r>
            <a:endParaRPr lang="en-US" sz="4000" dirty="0">
              <a:latin typeface="+mn-lt"/>
            </a:endParaRPr>
          </a:p>
        </p:txBody>
      </p:sp>
      <p:sp>
        <p:nvSpPr>
          <p:cNvPr id="4" name="Rectangle 3"/>
          <p:cNvSpPr/>
          <p:nvPr/>
        </p:nvSpPr>
        <p:spPr>
          <a:xfrm>
            <a:off x="290711" y="2049583"/>
            <a:ext cx="8487528" cy="3693319"/>
          </a:xfrm>
          <a:prstGeom prst="rect">
            <a:avLst/>
          </a:prstGeom>
        </p:spPr>
        <p:txBody>
          <a:bodyPr wrap="square">
            <a:spAutoFit/>
          </a:bodyPr>
          <a:lstStyle/>
          <a:p>
            <a:pPr marL="457200" indent="-457200">
              <a:buFont typeface="Arial" charset="0"/>
              <a:buAutoNum type="arabicParenR" startAt="2"/>
            </a:pPr>
            <a:r>
              <a:rPr lang="en-US" sz="2800" dirty="0" smtClean="0">
                <a:solidFill>
                  <a:srgbClr val="FF0000"/>
                </a:solidFill>
              </a:rPr>
              <a:t>Business Acceptance Testing (BAT): </a:t>
            </a:r>
            <a:r>
              <a:rPr lang="en-US" sz="2800" dirty="0" smtClean="0"/>
              <a:t>It is undertaken within the development organization of the supplier to ensure that the system will eventually pass the UAT.</a:t>
            </a:r>
          </a:p>
          <a:p>
            <a:pPr marL="822960" lvl="1" indent="-274320">
              <a:spcBef>
                <a:spcPts val="600"/>
              </a:spcBef>
            </a:pPr>
            <a:r>
              <a:rPr lang="en-US" sz="2800" b="1" dirty="0" smtClean="0">
                <a:sym typeface="Symbol"/>
              </a:rPr>
              <a:t></a:t>
            </a:r>
            <a:r>
              <a:rPr lang="en-US" sz="2800" dirty="0" smtClean="0">
                <a:sym typeface="Symbol"/>
              </a:rPr>
              <a:t> </a:t>
            </a:r>
            <a:r>
              <a:rPr lang="en-US" sz="2800" dirty="0" smtClean="0"/>
              <a:t>It is a rehearsal of UAT at the premises of the supplier.</a:t>
            </a:r>
          </a:p>
          <a:p>
            <a:pPr marL="822960" lvl="1" indent="-274320">
              <a:spcBef>
                <a:spcPts val="600"/>
              </a:spcBef>
            </a:pPr>
            <a:r>
              <a:rPr lang="en-US" sz="2800" b="1" dirty="0" smtClean="0">
                <a:sym typeface="Symbol"/>
              </a:rPr>
              <a:t> </a:t>
            </a:r>
            <a:r>
              <a:rPr lang="en-US" sz="2800" dirty="0" smtClean="0"/>
              <a:t>The development organization of the supplier derives and executes test cases from the client’s contract, which include the acceptance criteria.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Objectives of Acceptance Testing</a:t>
            </a:r>
            <a:endParaRPr lang="en-US" sz="3600" dirty="0">
              <a:latin typeface="+mn-lt"/>
            </a:endParaRPr>
          </a:p>
        </p:txBody>
      </p:sp>
      <p:sp>
        <p:nvSpPr>
          <p:cNvPr id="4" name="Rectangle 3"/>
          <p:cNvSpPr/>
          <p:nvPr/>
        </p:nvSpPr>
        <p:spPr>
          <a:xfrm>
            <a:off x="186207" y="2199328"/>
            <a:ext cx="8722659" cy="2908489"/>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Major objectives of acceptance testing:</a:t>
            </a:r>
          </a:p>
          <a:p>
            <a:pPr marL="731520" lvl="2" indent="-457200">
              <a:spcBef>
                <a:spcPts val="600"/>
              </a:spcBef>
              <a:buFont typeface="Calibri" pitchFamily="34" charset="0"/>
              <a:buAutoNum type="arabicParenR"/>
            </a:pPr>
            <a:r>
              <a:rPr lang="en-US" sz="2800" dirty="0" smtClean="0"/>
              <a:t>Confirm that the system meets the agreed upon criteria</a:t>
            </a:r>
          </a:p>
          <a:p>
            <a:pPr marL="731520" lvl="2" indent="-457200">
              <a:spcBef>
                <a:spcPts val="600"/>
              </a:spcBef>
              <a:buFont typeface="Calibri" pitchFamily="34" charset="0"/>
              <a:buAutoNum type="arabicParenR"/>
            </a:pPr>
            <a:r>
              <a:rPr lang="en-US" sz="2800" dirty="0" smtClean="0"/>
              <a:t>Identify and resolve discrepancies, if there is any</a:t>
            </a:r>
          </a:p>
          <a:p>
            <a:pPr marL="731520" lvl="2" indent="-457200">
              <a:spcBef>
                <a:spcPts val="600"/>
              </a:spcBef>
              <a:buFont typeface="Calibri" pitchFamily="34" charset="0"/>
              <a:buAutoNum type="arabicParenR"/>
            </a:pPr>
            <a:r>
              <a:rPr lang="en-US" sz="2800" dirty="0" smtClean="0"/>
              <a:t>Determine the readiness of the system for cut-over to live operations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Criteria</a:t>
            </a:r>
            <a:endParaRPr lang="en-US" dirty="0">
              <a:latin typeface="+mn-lt"/>
            </a:endParaRPr>
          </a:p>
        </p:txBody>
      </p:sp>
      <p:sp>
        <p:nvSpPr>
          <p:cNvPr id="4" name="Content Placeholder 2"/>
          <p:cNvSpPr txBox="1">
            <a:spLocks/>
          </p:cNvSpPr>
          <p:nvPr/>
        </p:nvSpPr>
        <p:spPr>
          <a:xfrm>
            <a:off x="457200" y="2677713"/>
            <a:ext cx="4038600" cy="3729302"/>
          </a:xfrm>
          <a:prstGeom prst="rect">
            <a:avLst/>
          </a:prstGeom>
        </p:spPr>
        <p:txBody>
          <a:bodyPr vert="horz" lIns="91440" tIns="45720" rIns="91440" bIns="45720" rtlCol="0">
            <a:noAutofit/>
          </a:bodyPr>
          <a:lstStyle/>
          <a:p>
            <a:pPr marL="274320" indent="-274320">
              <a:spcBef>
                <a:spcPts val="600"/>
              </a:spcBef>
              <a:buFont typeface="Arial" pitchFamily="34" charset="0"/>
              <a:buChar char="•"/>
            </a:pPr>
            <a:r>
              <a:rPr lang="en-US" dirty="0" smtClean="0"/>
              <a:t>Functional Correctness and Completeness</a:t>
            </a:r>
          </a:p>
          <a:p>
            <a:pPr marL="274320" indent="-274320">
              <a:spcBef>
                <a:spcPts val="600"/>
              </a:spcBef>
              <a:buFont typeface="Arial" pitchFamily="34" charset="0"/>
              <a:buChar char="•"/>
            </a:pPr>
            <a:r>
              <a:rPr lang="en-US" dirty="0" smtClean="0"/>
              <a:t>Accuracy</a:t>
            </a:r>
          </a:p>
          <a:p>
            <a:pPr marL="274320" indent="-274320">
              <a:spcBef>
                <a:spcPts val="600"/>
              </a:spcBef>
              <a:buFont typeface="Arial" pitchFamily="34" charset="0"/>
              <a:buChar char="•"/>
            </a:pPr>
            <a:r>
              <a:rPr lang="en-US" dirty="0" smtClean="0"/>
              <a:t>Data Integrity</a:t>
            </a:r>
          </a:p>
          <a:p>
            <a:pPr marL="274320" indent="-274320">
              <a:spcBef>
                <a:spcPts val="600"/>
              </a:spcBef>
              <a:buFont typeface="Arial" pitchFamily="34" charset="0"/>
              <a:buChar char="•"/>
            </a:pPr>
            <a:r>
              <a:rPr lang="en-US" dirty="0" smtClean="0"/>
              <a:t>Data Conversion</a:t>
            </a:r>
          </a:p>
          <a:p>
            <a:pPr marL="274320" indent="-274320">
              <a:spcBef>
                <a:spcPts val="600"/>
              </a:spcBef>
              <a:buFont typeface="Arial" pitchFamily="34" charset="0"/>
              <a:buChar char="•"/>
            </a:pPr>
            <a:r>
              <a:rPr lang="en-US" dirty="0" smtClean="0"/>
              <a:t>Backup and Recovery</a:t>
            </a:r>
          </a:p>
          <a:p>
            <a:pPr marL="274320" indent="-274320">
              <a:spcBef>
                <a:spcPts val="600"/>
              </a:spcBef>
              <a:buFont typeface="Arial" pitchFamily="34" charset="0"/>
              <a:buChar char="•"/>
            </a:pPr>
            <a:r>
              <a:rPr lang="en-US" dirty="0" smtClean="0"/>
              <a:t>Competitive Edge</a:t>
            </a:r>
          </a:p>
          <a:p>
            <a:pPr marL="274320" indent="-274320">
              <a:spcBef>
                <a:spcPts val="600"/>
              </a:spcBef>
              <a:buFont typeface="Arial" pitchFamily="34" charset="0"/>
              <a:buChar char="•"/>
            </a:pPr>
            <a:r>
              <a:rPr lang="en-US" dirty="0" smtClean="0"/>
              <a:t>Usability</a:t>
            </a:r>
          </a:p>
          <a:p>
            <a:pPr marL="274320" indent="-274320">
              <a:spcBef>
                <a:spcPts val="600"/>
              </a:spcBef>
              <a:buFont typeface="Arial" pitchFamily="34" charset="0"/>
              <a:buChar char="•"/>
            </a:pPr>
            <a:r>
              <a:rPr lang="en-US" dirty="0" smtClean="0"/>
              <a:t>Performance</a:t>
            </a:r>
          </a:p>
          <a:p>
            <a:pPr marL="274320" indent="-274320">
              <a:spcBef>
                <a:spcPts val="600"/>
              </a:spcBef>
              <a:buFont typeface="Arial" pitchFamily="34" charset="0"/>
              <a:buChar char="•"/>
            </a:pPr>
            <a:r>
              <a:rPr lang="en-US" dirty="0" smtClean="0"/>
              <a:t>Stress</a:t>
            </a:r>
          </a:p>
        </p:txBody>
      </p:sp>
      <p:sp>
        <p:nvSpPr>
          <p:cNvPr id="5" name="Content Placeholder 3"/>
          <p:cNvSpPr txBox="1">
            <a:spLocks/>
          </p:cNvSpPr>
          <p:nvPr/>
        </p:nvSpPr>
        <p:spPr>
          <a:xfrm>
            <a:off x="4648200" y="2730137"/>
            <a:ext cx="4038600" cy="3500530"/>
          </a:xfrm>
          <a:prstGeom prst="rect">
            <a:avLst/>
          </a:prstGeom>
        </p:spPr>
        <p:txBody>
          <a:bodyPr/>
          <a:lstStyle/>
          <a:p>
            <a:pPr marL="274320" indent="-274320">
              <a:spcBef>
                <a:spcPts val="600"/>
              </a:spcBef>
              <a:buClr>
                <a:schemeClr val="tx1">
                  <a:lumMod val="75000"/>
                  <a:lumOff val="25000"/>
                </a:schemeClr>
              </a:buClr>
              <a:buSzPct val="90000"/>
              <a:buFont typeface="Arial" pitchFamily="34" charset="0"/>
              <a:buChar char="•"/>
            </a:pPr>
            <a:r>
              <a:rPr lang="en-US" sz="2000" dirty="0" smtClean="0"/>
              <a:t>Reliability and Availability</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Maintainability and Serviceability</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Robustness</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Timeliness</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Confidentiality and Availability</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Compliance</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Installability</a:t>
            </a: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and Upgradability</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Documentation</a:t>
            </a:r>
          </a:p>
          <a:p>
            <a:pPr marL="274320" indent="-274320">
              <a:spcBef>
                <a:spcPts val="600"/>
              </a:spcBef>
              <a:buClr>
                <a:schemeClr val="tx1">
                  <a:lumMod val="75000"/>
                  <a:lumOff val="25000"/>
                </a:schemeClr>
              </a:buClr>
              <a:buSzPct val="90000"/>
              <a:buFont typeface="Arial" pitchFamily="34" charset="0"/>
              <a:buChar cha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Scalability</a:t>
            </a:r>
          </a:p>
          <a:p>
            <a:pPr marL="274320" indent="-274320">
              <a:spcBef>
                <a:spcPts val="600"/>
              </a:spcBef>
              <a:buClr>
                <a:schemeClr val="tx1">
                  <a:lumMod val="75000"/>
                  <a:lumOff val="25000"/>
                </a:schemeClr>
              </a:buClr>
              <a:buSzPct val="90000"/>
              <a:buFont typeface="Arial" pitchFamily="34" charset="0"/>
              <a:buChar char="•"/>
            </a:pP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
        <p:nvSpPr>
          <p:cNvPr id="6" name="Text Box 5"/>
          <p:cNvSpPr txBox="1">
            <a:spLocks noChangeArrowheads="1"/>
          </p:cNvSpPr>
          <p:nvPr/>
        </p:nvSpPr>
        <p:spPr bwMode="auto">
          <a:xfrm>
            <a:off x="304800" y="1969827"/>
            <a:ext cx="8610600" cy="707886"/>
          </a:xfrm>
          <a:prstGeom prst="rect">
            <a:avLst/>
          </a:prstGeom>
          <a:noFill/>
          <a:ln w="12700">
            <a:noFill/>
            <a:miter lim="800000"/>
            <a:headEnd type="none" w="sm" len="sm"/>
            <a:tailEnd type="none" w="sm" len="sm"/>
          </a:ln>
        </p:spPr>
        <p:txBody>
          <a:bodyPr>
            <a:spAutoFit/>
          </a:bodyPr>
          <a:lstStyle/>
          <a:p>
            <a:pPr>
              <a:buFont typeface="Wingdings" pitchFamily="2" charset="2"/>
              <a:buChar char="§"/>
            </a:pPr>
            <a:r>
              <a:rPr lang="en-US" sz="2000" dirty="0">
                <a:solidFill>
                  <a:srgbClr val="FF0000"/>
                </a:solidFill>
                <a:latin typeface="Calibri" pitchFamily="34" charset="0"/>
              </a:rPr>
              <a:t> The </a:t>
            </a:r>
            <a:r>
              <a:rPr lang="en-US" sz="2000" b="1" dirty="0">
                <a:solidFill>
                  <a:srgbClr val="FF0000"/>
                </a:solidFill>
                <a:latin typeface="Calibri" pitchFamily="34" charset="0"/>
              </a:rPr>
              <a:t>acceptance</a:t>
            </a:r>
            <a:r>
              <a:rPr lang="en-US" sz="2000" dirty="0">
                <a:solidFill>
                  <a:srgbClr val="FF0000"/>
                </a:solidFill>
                <a:latin typeface="Calibri" pitchFamily="34" charset="0"/>
              </a:rPr>
              <a:t> </a:t>
            </a:r>
            <a:r>
              <a:rPr lang="en-US" sz="2000" b="1" dirty="0">
                <a:solidFill>
                  <a:srgbClr val="FF0000"/>
                </a:solidFill>
                <a:latin typeface="Calibri" pitchFamily="34" charset="0"/>
              </a:rPr>
              <a:t>criteria</a:t>
            </a:r>
            <a:r>
              <a:rPr lang="en-US" sz="2000" dirty="0">
                <a:solidFill>
                  <a:srgbClr val="FF0000"/>
                </a:solidFill>
                <a:latin typeface="Calibri" pitchFamily="34" charset="0"/>
              </a:rPr>
              <a:t> are defined on the basis of the following </a:t>
            </a:r>
          </a:p>
          <a:p>
            <a:r>
              <a:rPr lang="en-US" sz="2000" dirty="0">
                <a:solidFill>
                  <a:srgbClr val="FF0000"/>
                </a:solidFill>
                <a:latin typeface="Calibri" pitchFamily="34" charset="0"/>
              </a:rPr>
              <a:t>   </a:t>
            </a:r>
            <a:r>
              <a:rPr lang="en-US" sz="2000" b="1" i="1" dirty="0">
                <a:solidFill>
                  <a:srgbClr val="FF0000"/>
                </a:solidFill>
                <a:latin typeface="Calibri" pitchFamily="34" charset="0"/>
              </a:rPr>
              <a:t>attributes</a:t>
            </a:r>
            <a:r>
              <a:rPr lang="en-US" sz="2000" dirty="0">
                <a:solidFill>
                  <a:srgbClr val="FF0000"/>
                </a:solidFill>
                <a:latin typeface="Calibri"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Selection of Acceptance Criteria</a:t>
            </a:r>
            <a:endParaRPr lang="en-US" sz="3600" dirty="0">
              <a:latin typeface="+mn-lt"/>
            </a:endParaRPr>
          </a:p>
        </p:txBody>
      </p:sp>
      <p:sp>
        <p:nvSpPr>
          <p:cNvPr id="4" name="Rectangle 3"/>
          <p:cNvSpPr/>
          <p:nvPr/>
        </p:nvSpPr>
        <p:spPr>
          <a:xfrm>
            <a:off x="261257" y="2185915"/>
            <a:ext cx="8595360" cy="3200876"/>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The acceptance criteria provide a broad idea about customer needs &amp; expectations, but those are too many and very general.</a:t>
            </a:r>
          </a:p>
          <a:p>
            <a:pPr marL="274320" indent="-274320">
              <a:spcBef>
                <a:spcPts val="600"/>
              </a:spcBef>
              <a:buFont typeface="Arial" pitchFamily="34" charset="0"/>
              <a:buChar char="•"/>
            </a:pPr>
            <a:r>
              <a:rPr lang="en-US" sz="2400" dirty="0" smtClean="0"/>
              <a:t>The customer needs to </a:t>
            </a:r>
            <a:r>
              <a:rPr lang="en-US" sz="2400" b="1" dirty="0" smtClean="0"/>
              <a:t>select</a:t>
            </a:r>
            <a:r>
              <a:rPr lang="en-US" sz="2400" dirty="0" smtClean="0"/>
              <a:t> a </a:t>
            </a:r>
            <a:r>
              <a:rPr lang="en-US" sz="2400" b="1" dirty="0" smtClean="0"/>
              <a:t>subset of the quality attributes</a:t>
            </a:r>
            <a:r>
              <a:rPr lang="en-US" sz="2400" dirty="0" smtClean="0"/>
              <a:t> and </a:t>
            </a:r>
            <a:r>
              <a:rPr lang="en-US" sz="2400" b="1" dirty="0" smtClean="0"/>
              <a:t>prioritize</a:t>
            </a:r>
            <a:r>
              <a:rPr lang="en-US" sz="2400" dirty="0" smtClean="0"/>
              <a:t> them to suit their </a:t>
            </a:r>
            <a:r>
              <a:rPr lang="en-US" sz="2400" b="1" dirty="0" smtClean="0"/>
              <a:t>specific</a:t>
            </a:r>
            <a:r>
              <a:rPr lang="en-US" sz="2400" dirty="0" smtClean="0"/>
              <a:t> </a:t>
            </a:r>
            <a:r>
              <a:rPr lang="en-US" sz="2400" b="1" dirty="0" smtClean="0"/>
              <a:t>situation</a:t>
            </a:r>
            <a:r>
              <a:rPr lang="en-US" sz="2400" dirty="0" smtClean="0"/>
              <a:t>.</a:t>
            </a:r>
          </a:p>
          <a:p>
            <a:pPr marL="274320" indent="-274320">
              <a:spcBef>
                <a:spcPts val="600"/>
              </a:spcBef>
              <a:buFont typeface="Arial" pitchFamily="34" charset="0"/>
              <a:buChar char="•"/>
            </a:pPr>
            <a:r>
              <a:rPr lang="en-US" sz="2400" dirty="0" smtClean="0"/>
              <a:t>When the customer &amp; software vendor reach an agreement on the acceptance criteria, both parties must keep in mind that </a:t>
            </a:r>
            <a:r>
              <a:rPr lang="en-US" sz="2400" dirty="0" smtClean="0">
                <a:solidFill>
                  <a:srgbClr val="0000FF"/>
                </a:solidFill>
              </a:rPr>
              <a:t>satisfaction of the acceptance criteria is a trade-off between cost and quality.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Selection of Acceptance Criteria</a:t>
            </a:r>
            <a:endParaRPr lang="en-US" sz="3600" dirty="0">
              <a:latin typeface="+mn-lt"/>
            </a:endParaRPr>
          </a:p>
        </p:txBody>
      </p:sp>
      <p:sp>
        <p:nvSpPr>
          <p:cNvPr id="4" name="Rectangle 3"/>
          <p:cNvSpPr/>
          <p:nvPr/>
        </p:nvSpPr>
        <p:spPr>
          <a:xfrm>
            <a:off x="251522" y="2027917"/>
            <a:ext cx="8474465" cy="3570208"/>
          </a:xfrm>
          <a:prstGeom prst="rect">
            <a:avLst/>
          </a:prstGeom>
        </p:spPr>
        <p:txBody>
          <a:bodyPr wrap="square">
            <a:spAutoFit/>
          </a:bodyPr>
          <a:lstStyle/>
          <a:p>
            <a:pPr marL="274320" indent="-274320">
              <a:spcBef>
                <a:spcPts val="600"/>
              </a:spcBef>
              <a:buFont typeface="Arial" pitchFamily="34" charset="0"/>
              <a:buChar char="•"/>
            </a:pPr>
            <a:r>
              <a:rPr lang="en-US" sz="2400" dirty="0" smtClean="0"/>
              <a:t>Many organizations associated with different application domains have selected &amp; customized existing quality attributes to define quality for themselves –taking into consideration their specific business &amp; market situation. </a:t>
            </a:r>
          </a:p>
          <a:p>
            <a:pPr marL="274320" indent="-274320">
              <a:spcBef>
                <a:spcPts val="600"/>
              </a:spcBef>
              <a:buFont typeface="Arial" pitchFamily="34" charset="0"/>
              <a:buChar char="•"/>
            </a:pPr>
            <a:r>
              <a:rPr lang="en-US" sz="2400" dirty="0" smtClean="0"/>
              <a:t>Formulation of acceptance criteria is governed by the business goals of the customer’s organization. </a:t>
            </a:r>
          </a:p>
          <a:p>
            <a:pPr marL="274320" indent="-274320">
              <a:spcBef>
                <a:spcPts val="600"/>
              </a:spcBef>
              <a:buFont typeface="Arial" pitchFamily="34" charset="0"/>
              <a:buChar char="•"/>
            </a:pPr>
            <a:r>
              <a:rPr lang="en-US" sz="2400" b="1" dirty="0" smtClean="0">
                <a:solidFill>
                  <a:srgbClr val="FF0000"/>
                </a:solidFill>
              </a:rPr>
              <a:t>IBM</a:t>
            </a:r>
            <a:r>
              <a:rPr lang="en-US" sz="2400" dirty="0" smtClean="0"/>
              <a:t> use the </a:t>
            </a:r>
            <a:r>
              <a:rPr lang="en-US" sz="2400" i="1" dirty="0" smtClean="0">
                <a:solidFill>
                  <a:srgbClr val="0000FF"/>
                </a:solidFill>
              </a:rPr>
              <a:t>quality attribute list – </a:t>
            </a:r>
            <a:r>
              <a:rPr lang="en-US" sz="2400" b="1" dirty="0" smtClean="0">
                <a:solidFill>
                  <a:srgbClr val="FF0000"/>
                </a:solidFill>
              </a:rPr>
              <a:t>CUPRIMDS</a:t>
            </a:r>
            <a:r>
              <a:rPr lang="en-US" sz="2400" dirty="0" smtClean="0"/>
              <a:t> for their products –– </a:t>
            </a:r>
            <a:r>
              <a:rPr lang="en-US" sz="2400" b="1" dirty="0" smtClean="0">
                <a:solidFill>
                  <a:srgbClr val="FF0000"/>
                </a:solidFill>
              </a:rPr>
              <a:t>C</a:t>
            </a:r>
            <a:r>
              <a:rPr lang="en-US" sz="2400" dirty="0" smtClean="0">
                <a:solidFill>
                  <a:srgbClr val="0000FF"/>
                </a:solidFill>
              </a:rPr>
              <a:t>apability, </a:t>
            </a:r>
            <a:r>
              <a:rPr lang="en-US" sz="2400" b="1" dirty="0" smtClean="0">
                <a:solidFill>
                  <a:srgbClr val="FF0000"/>
                </a:solidFill>
              </a:rPr>
              <a:t>U</a:t>
            </a:r>
            <a:r>
              <a:rPr lang="en-US" sz="2400" dirty="0" smtClean="0">
                <a:solidFill>
                  <a:srgbClr val="0000FF"/>
                </a:solidFill>
              </a:rPr>
              <a:t>sability, </a:t>
            </a:r>
            <a:r>
              <a:rPr lang="en-US" sz="2400" b="1" dirty="0" smtClean="0">
                <a:solidFill>
                  <a:srgbClr val="FF0000"/>
                </a:solidFill>
              </a:rPr>
              <a:t>P</a:t>
            </a:r>
            <a:r>
              <a:rPr lang="en-US" sz="2400" dirty="0" smtClean="0">
                <a:solidFill>
                  <a:srgbClr val="0000FF"/>
                </a:solidFill>
              </a:rPr>
              <a:t>erformance, </a:t>
            </a:r>
            <a:r>
              <a:rPr lang="en-US" sz="2400" b="1" dirty="0" smtClean="0">
                <a:solidFill>
                  <a:srgbClr val="FF0000"/>
                </a:solidFill>
              </a:rPr>
              <a:t>R</a:t>
            </a:r>
            <a:r>
              <a:rPr lang="en-US" sz="2400" dirty="0" smtClean="0">
                <a:solidFill>
                  <a:srgbClr val="0000FF"/>
                </a:solidFill>
              </a:rPr>
              <a:t>eliability, </a:t>
            </a:r>
            <a:r>
              <a:rPr lang="en-US" sz="2400" b="1" dirty="0" smtClean="0">
                <a:solidFill>
                  <a:srgbClr val="FF0000"/>
                </a:solidFill>
              </a:rPr>
              <a:t>I</a:t>
            </a:r>
            <a:r>
              <a:rPr lang="en-US" sz="2400" dirty="0" smtClean="0">
                <a:solidFill>
                  <a:srgbClr val="0000FF"/>
                </a:solidFill>
              </a:rPr>
              <a:t>nstallation, </a:t>
            </a:r>
            <a:r>
              <a:rPr lang="en-US" sz="2400" b="1" dirty="0" smtClean="0">
                <a:solidFill>
                  <a:srgbClr val="FF0000"/>
                </a:solidFill>
              </a:rPr>
              <a:t>M</a:t>
            </a:r>
            <a:r>
              <a:rPr lang="en-US" sz="2400" dirty="0" smtClean="0">
                <a:solidFill>
                  <a:srgbClr val="0000FF"/>
                </a:solidFill>
              </a:rPr>
              <a:t>aintenance, </a:t>
            </a:r>
            <a:r>
              <a:rPr lang="en-US" sz="2400" b="1" dirty="0" smtClean="0">
                <a:solidFill>
                  <a:srgbClr val="FF0000"/>
                </a:solidFill>
              </a:rPr>
              <a:t>D</a:t>
            </a:r>
            <a:r>
              <a:rPr lang="en-US" sz="2400" dirty="0" smtClean="0">
                <a:solidFill>
                  <a:srgbClr val="0000FF"/>
                </a:solidFill>
              </a:rPr>
              <a:t>ocumentation, and </a:t>
            </a:r>
            <a:r>
              <a:rPr lang="en-US" sz="2400" b="1" dirty="0" smtClean="0">
                <a:solidFill>
                  <a:srgbClr val="FF0000"/>
                </a:solidFill>
              </a:rPr>
              <a:t>S</a:t>
            </a:r>
            <a:r>
              <a:rPr lang="en-US" sz="2400" dirty="0" smtClean="0">
                <a:solidFill>
                  <a:srgbClr val="0000FF"/>
                </a:solidFill>
              </a:rPr>
              <a:t>ervice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Selection of Acceptance Criteria</a:t>
            </a:r>
            <a:endParaRPr lang="en-US" sz="3600" dirty="0">
              <a:latin typeface="+mn-lt"/>
            </a:endParaRPr>
          </a:p>
        </p:txBody>
      </p:sp>
      <p:sp>
        <p:nvSpPr>
          <p:cNvPr id="4" name="Rectangle 3"/>
          <p:cNvSpPr/>
          <p:nvPr/>
        </p:nvSpPr>
        <p:spPr>
          <a:xfrm>
            <a:off x="316837" y="2235333"/>
            <a:ext cx="8474465" cy="3031599"/>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Prioritization scheme </a:t>
            </a:r>
            <a:r>
              <a:rPr lang="en-US" sz="2800" dirty="0" smtClean="0">
                <a:solidFill>
                  <a:srgbClr val="FF0000"/>
                </a:solidFill>
              </a:rPr>
              <a:t>is often used in specific application domains – </a:t>
            </a:r>
          </a:p>
          <a:p>
            <a:pPr marL="731520" lvl="2" indent="-274320">
              <a:spcBef>
                <a:spcPts val="600"/>
              </a:spcBef>
              <a:buFont typeface="Wingdings" pitchFamily="2" charset="2"/>
              <a:buChar char="§"/>
            </a:pPr>
            <a:r>
              <a:rPr lang="en-US" sz="2400" b="1" dirty="0" smtClean="0">
                <a:solidFill>
                  <a:srgbClr val="C00000"/>
                </a:solidFill>
              </a:rPr>
              <a:t>Web-based applications </a:t>
            </a:r>
            <a:r>
              <a:rPr lang="en-US" sz="2400" dirty="0" smtClean="0">
                <a:sym typeface="Wingdings" pitchFamily="2" charset="2"/>
              </a:rPr>
              <a:t></a:t>
            </a:r>
            <a:r>
              <a:rPr lang="en-US" sz="2400" dirty="0" smtClean="0"/>
              <a:t> </a:t>
            </a:r>
            <a:r>
              <a:rPr lang="en-US" sz="2400" b="1" dirty="0" smtClean="0">
                <a:solidFill>
                  <a:srgbClr val="0000FF"/>
                </a:solidFill>
              </a:rPr>
              <a:t>reliability</a:t>
            </a:r>
            <a:r>
              <a:rPr lang="en-US" sz="2400" dirty="0" smtClean="0">
                <a:solidFill>
                  <a:srgbClr val="0000FF"/>
                </a:solidFill>
              </a:rPr>
              <a:t>, </a:t>
            </a:r>
            <a:r>
              <a:rPr lang="en-US" sz="2400" b="1" dirty="0" smtClean="0">
                <a:solidFill>
                  <a:srgbClr val="0000FF"/>
                </a:solidFill>
              </a:rPr>
              <a:t>usability</a:t>
            </a:r>
            <a:r>
              <a:rPr lang="en-US" sz="2400" dirty="0" smtClean="0">
                <a:solidFill>
                  <a:srgbClr val="0000FF"/>
                </a:solidFill>
              </a:rPr>
              <a:t>, </a:t>
            </a:r>
            <a:r>
              <a:rPr lang="en-US" sz="2400" b="1" dirty="0" smtClean="0">
                <a:solidFill>
                  <a:srgbClr val="0000FF"/>
                </a:solidFill>
              </a:rPr>
              <a:t>security</a:t>
            </a:r>
            <a:r>
              <a:rPr lang="en-US" sz="2400" dirty="0" smtClean="0"/>
              <a:t>, </a:t>
            </a:r>
            <a:r>
              <a:rPr lang="en-US" sz="2400" dirty="0" smtClean="0">
                <a:solidFill>
                  <a:srgbClr val="0000FF"/>
                </a:solidFill>
              </a:rPr>
              <a:t>availability, scalability, maintainability</a:t>
            </a:r>
          </a:p>
          <a:p>
            <a:pPr marL="731520" lvl="2" indent="-274320">
              <a:spcBef>
                <a:spcPts val="600"/>
              </a:spcBef>
              <a:buFont typeface="Wingdings" pitchFamily="2" charset="2"/>
              <a:buChar char="§"/>
            </a:pPr>
            <a:r>
              <a:rPr lang="en-US" sz="2400" b="1" dirty="0" smtClean="0">
                <a:solidFill>
                  <a:srgbClr val="C00000"/>
                </a:solidFill>
              </a:rPr>
              <a:t>Word processor software </a:t>
            </a:r>
            <a:r>
              <a:rPr lang="en-US" sz="2400" dirty="0" smtClean="0">
                <a:sym typeface="Wingdings" pitchFamily="2" charset="2"/>
              </a:rPr>
              <a:t> </a:t>
            </a:r>
            <a:r>
              <a:rPr lang="en-US" sz="2400" b="1" dirty="0" smtClean="0">
                <a:solidFill>
                  <a:srgbClr val="0000FF"/>
                </a:solidFill>
                <a:sym typeface="Wingdings" pitchFamily="2" charset="2"/>
              </a:rPr>
              <a:t>usability</a:t>
            </a:r>
            <a:r>
              <a:rPr lang="en-US" sz="2400" dirty="0" smtClean="0">
                <a:sym typeface="Wingdings" pitchFamily="2" charset="2"/>
              </a:rPr>
              <a:t> &amp; </a:t>
            </a:r>
            <a:r>
              <a:rPr lang="en-US" sz="2400" dirty="0" smtClean="0">
                <a:solidFill>
                  <a:srgbClr val="0000FF"/>
                </a:solidFill>
                <a:sym typeface="Wingdings" pitchFamily="2" charset="2"/>
              </a:rPr>
              <a:t>maintainability</a:t>
            </a:r>
            <a:r>
              <a:rPr lang="en-US" sz="2400" dirty="0" smtClean="0">
                <a:sym typeface="Wingdings" pitchFamily="2" charset="2"/>
              </a:rPr>
              <a:t> take precedence over performance &amp; reliability</a:t>
            </a:r>
          </a:p>
          <a:p>
            <a:pPr marL="731520" lvl="2" indent="-274320">
              <a:spcBef>
                <a:spcPts val="600"/>
              </a:spcBef>
              <a:buFont typeface="Wingdings" pitchFamily="2" charset="2"/>
              <a:buChar char="§"/>
            </a:pPr>
            <a:r>
              <a:rPr lang="en-US" sz="2400" b="1" dirty="0" smtClean="0">
                <a:solidFill>
                  <a:srgbClr val="C00000"/>
                </a:solidFill>
                <a:sym typeface="Wingdings" pitchFamily="2" charset="2"/>
              </a:rPr>
              <a:t>Real-time systems </a:t>
            </a:r>
            <a:r>
              <a:rPr lang="en-US" sz="2400" dirty="0" smtClean="0">
                <a:sym typeface="Wingdings" pitchFamily="2" charset="2"/>
              </a:rPr>
              <a:t> </a:t>
            </a:r>
            <a:r>
              <a:rPr lang="en-US" sz="2400" b="1" dirty="0" smtClean="0">
                <a:solidFill>
                  <a:srgbClr val="0000FF"/>
                </a:solidFill>
                <a:sym typeface="Wingdings" pitchFamily="2" charset="2"/>
              </a:rPr>
              <a:t>safety</a:t>
            </a:r>
            <a:r>
              <a:rPr lang="en-US" sz="2400" dirty="0" smtClean="0">
                <a:sym typeface="Wingdings" pitchFamily="2" charset="2"/>
              </a:rPr>
              <a:t>, </a:t>
            </a:r>
            <a:r>
              <a:rPr lang="en-US" sz="2400" b="1" dirty="0" smtClean="0">
                <a:solidFill>
                  <a:srgbClr val="0000FF"/>
                </a:solidFill>
                <a:sym typeface="Wingdings" pitchFamily="2" charset="2"/>
              </a:rPr>
              <a:t>reliability </a:t>
            </a:r>
            <a:endParaRPr lang="en-US" sz="2400" b="1" dirty="0" smtClean="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Plan</a:t>
            </a:r>
            <a:endParaRPr lang="en-US" dirty="0">
              <a:latin typeface="+mn-lt"/>
            </a:endParaRPr>
          </a:p>
        </p:txBody>
      </p:sp>
      <p:sp>
        <p:nvSpPr>
          <p:cNvPr id="4" name="Rectangle 3"/>
          <p:cNvSpPr/>
          <p:nvPr/>
        </p:nvSpPr>
        <p:spPr>
          <a:xfrm>
            <a:off x="303774" y="2102185"/>
            <a:ext cx="8487528" cy="4047262"/>
          </a:xfrm>
          <a:prstGeom prst="rect">
            <a:avLst/>
          </a:prstGeom>
        </p:spPr>
        <p:txBody>
          <a:bodyPr wrap="square">
            <a:spAutoFit/>
          </a:bodyPr>
          <a:lstStyle/>
          <a:p>
            <a:pPr marL="274320" indent="-274320">
              <a:spcBef>
                <a:spcPts val="600"/>
              </a:spcBef>
              <a:buFont typeface="Arial" pitchFamily="34" charset="0"/>
              <a:buChar char="•"/>
            </a:pPr>
            <a:r>
              <a:rPr lang="en-US" sz="2200" dirty="0" smtClean="0"/>
              <a:t>Planning for acceptance testing begins as soon as the acceptance criteria are known. Early development of an acceptance test plan(ATP) gives us a good picture of the final product.</a:t>
            </a:r>
          </a:p>
          <a:p>
            <a:pPr marL="274320" indent="-274320">
              <a:spcBef>
                <a:spcPts val="600"/>
              </a:spcBef>
              <a:buFont typeface="Arial" pitchFamily="34" charset="0"/>
              <a:buChar char="•"/>
            </a:pPr>
            <a:r>
              <a:rPr lang="en-US" sz="2200" b="1" u="sng" dirty="0" smtClean="0"/>
              <a:t>Emphasis</a:t>
            </a:r>
            <a:r>
              <a:rPr lang="en-US" sz="2200" dirty="0" smtClean="0"/>
              <a:t> must be put on the notion that the </a:t>
            </a:r>
            <a:r>
              <a:rPr lang="en-US" sz="2200" dirty="0" smtClean="0">
                <a:solidFill>
                  <a:srgbClr val="0000FF"/>
                </a:solidFill>
              </a:rPr>
              <a:t>system works according to the customer’s expectations</a:t>
            </a:r>
            <a:r>
              <a:rPr lang="en-US" sz="2200" dirty="0" smtClean="0"/>
              <a:t> in developing an acceptance test plan, rather than just passing comprehensive testing.</a:t>
            </a:r>
          </a:p>
          <a:p>
            <a:pPr marL="274320" indent="-274320">
              <a:spcBef>
                <a:spcPts val="600"/>
              </a:spcBef>
              <a:buFont typeface="Arial" pitchFamily="34" charset="0"/>
              <a:buChar char="•"/>
            </a:pPr>
            <a:r>
              <a:rPr lang="en-US" sz="2200" dirty="0" smtClean="0"/>
              <a:t>An ATP needs to be written &amp; executed by the customer’s special user group.</a:t>
            </a:r>
          </a:p>
          <a:p>
            <a:pPr marL="274320" indent="-274320">
              <a:spcBef>
                <a:spcPts val="600"/>
              </a:spcBef>
              <a:buFont typeface="Arial" pitchFamily="34" charset="0"/>
              <a:buChar char="•"/>
            </a:pPr>
            <a:r>
              <a:rPr lang="en-US" sz="2200" dirty="0" smtClean="0"/>
              <a:t>ATP is reviewed &amp; approved by the relevant groups, such as the marketing, customer support, and SQA groups. It can be shared with system supplier organization.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837" y="449005"/>
            <a:ext cx="7808976" cy="1088136"/>
          </a:xfrm>
        </p:spPr>
        <p:txBody>
          <a:bodyPr/>
          <a:lstStyle/>
          <a:p>
            <a:r>
              <a:rPr lang="en-US" sz="4400" dirty="0" smtClean="0">
                <a:latin typeface="+mn-lt"/>
              </a:rPr>
              <a:t>Sample Acceptance Test Plan</a:t>
            </a:r>
            <a:endParaRPr lang="en-US" dirty="0">
              <a:latin typeface="+mn-lt"/>
            </a:endParaRPr>
          </a:p>
        </p:txBody>
      </p:sp>
      <p:pic>
        <p:nvPicPr>
          <p:cNvPr id="4" name="Picture 6" descr="acceptancetestplan"/>
          <p:cNvPicPr>
            <a:picLocks noChangeAspect="1" noChangeArrowheads="1"/>
          </p:cNvPicPr>
          <p:nvPr/>
        </p:nvPicPr>
        <p:blipFill>
          <a:blip r:embed="rId2" cstate="print"/>
          <a:srcRect/>
          <a:stretch>
            <a:fillRect/>
          </a:stretch>
        </p:blipFill>
        <p:spPr>
          <a:xfrm>
            <a:off x="1457325" y="2050869"/>
            <a:ext cx="6229350" cy="40494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Execution</a:t>
            </a:r>
            <a:endParaRPr lang="en-US" dirty="0">
              <a:latin typeface="+mn-lt"/>
            </a:endParaRPr>
          </a:p>
        </p:txBody>
      </p:sp>
      <p:sp>
        <p:nvSpPr>
          <p:cNvPr id="4" name="Rectangle 3"/>
          <p:cNvSpPr/>
          <p:nvPr/>
        </p:nvSpPr>
        <p:spPr>
          <a:xfrm>
            <a:off x="264585" y="2229564"/>
            <a:ext cx="8474465" cy="240065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The acceptance test cases are </a:t>
            </a:r>
            <a:r>
              <a:rPr lang="en-US" sz="2800" u="sng" dirty="0" smtClean="0">
                <a:solidFill>
                  <a:srgbClr val="FF0000"/>
                </a:solidFill>
              </a:rPr>
              <a:t>divided</a:t>
            </a:r>
            <a:r>
              <a:rPr lang="en-US" sz="2800" dirty="0" smtClean="0">
                <a:solidFill>
                  <a:srgbClr val="FF0000"/>
                </a:solidFill>
              </a:rPr>
              <a:t> into two subgroups:</a:t>
            </a:r>
          </a:p>
          <a:p>
            <a:pPr marL="731520" lvl="2" indent="-274320">
              <a:spcBef>
                <a:spcPts val="600"/>
              </a:spcBef>
            </a:pPr>
            <a:r>
              <a:rPr lang="en-US" sz="2800" b="1" dirty="0" smtClean="0">
                <a:sym typeface="Symbol"/>
              </a:rPr>
              <a:t></a:t>
            </a:r>
            <a:r>
              <a:rPr lang="en-US" sz="2800" dirty="0" smtClean="0">
                <a:sym typeface="Symbol"/>
              </a:rPr>
              <a:t> </a:t>
            </a:r>
            <a:r>
              <a:rPr lang="en-US" sz="2800" dirty="0" smtClean="0"/>
              <a:t>The </a:t>
            </a:r>
            <a:r>
              <a:rPr lang="en-US" sz="2800" dirty="0" smtClean="0">
                <a:solidFill>
                  <a:srgbClr val="0000FF"/>
                </a:solidFill>
              </a:rPr>
              <a:t>first</a:t>
            </a:r>
            <a:r>
              <a:rPr lang="en-US" sz="2800" dirty="0" smtClean="0"/>
              <a:t> </a:t>
            </a:r>
            <a:r>
              <a:rPr lang="en-US" sz="2800" dirty="0" smtClean="0">
                <a:solidFill>
                  <a:srgbClr val="0000FF"/>
                </a:solidFill>
              </a:rPr>
              <a:t>subgroup</a:t>
            </a:r>
            <a:r>
              <a:rPr lang="en-US" sz="2800" dirty="0" smtClean="0"/>
              <a:t> consists of </a:t>
            </a:r>
            <a:r>
              <a:rPr lang="en-US" sz="2800" b="1" i="1" dirty="0" smtClean="0">
                <a:solidFill>
                  <a:srgbClr val="0000FF"/>
                </a:solidFill>
              </a:rPr>
              <a:t>basic</a:t>
            </a:r>
            <a:r>
              <a:rPr lang="en-US" sz="2800" i="1" dirty="0" smtClean="0">
                <a:solidFill>
                  <a:srgbClr val="0000FF"/>
                </a:solidFill>
              </a:rPr>
              <a:t> </a:t>
            </a:r>
            <a:r>
              <a:rPr lang="en-US" sz="2800" b="1" i="1" dirty="0" smtClean="0">
                <a:solidFill>
                  <a:srgbClr val="0000FF"/>
                </a:solidFill>
              </a:rPr>
              <a:t>test</a:t>
            </a:r>
            <a:r>
              <a:rPr lang="en-US" sz="2800" i="1" dirty="0" smtClean="0">
                <a:solidFill>
                  <a:srgbClr val="0000FF"/>
                </a:solidFill>
              </a:rPr>
              <a:t> </a:t>
            </a:r>
            <a:r>
              <a:rPr lang="en-US" sz="2800" b="1" i="1" dirty="0" smtClean="0">
                <a:solidFill>
                  <a:srgbClr val="0000FF"/>
                </a:solidFill>
              </a:rPr>
              <a:t>cases</a:t>
            </a:r>
            <a:r>
              <a:rPr lang="en-US" sz="2800" dirty="0" smtClean="0"/>
              <a:t>, and </a:t>
            </a:r>
          </a:p>
          <a:p>
            <a:pPr marL="731520" lvl="2" indent="-274320">
              <a:spcBef>
                <a:spcPts val="600"/>
              </a:spcBef>
            </a:pPr>
            <a:r>
              <a:rPr lang="en-US" sz="2800" b="1" dirty="0" smtClean="0">
                <a:sym typeface="Symbol"/>
              </a:rPr>
              <a:t> </a:t>
            </a:r>
            <a:r>
              <a:rPr lang="en-US" sz="2800" dirty="0" smtClean="0"/>
              <a:t>The </a:t>
            </a:r>
            <a:r>
              <a:rPr lang="en-US" sz="2800" dirty="0" smtClean="0">
                <a:solidFill>
                  <a:srgbClr val="0000FF"/>
                </a:solidFill>
              </a:rPr>
              <a:t>second</a:t>
            </a:r>
            <a:r>
              <a:rPr lang="en-US" sz="2800" dirty="0" smtClean="0"/>
              <a:t> </a:t>
            </a:r>
            <a:r>
              <a:rPr lang="en-US" sz="2800" dirty="0" smtClean="0">
                <a:solidFill>
                  <a:srgbClr val="0000FF"/>
                </a:solidFill>
              </a:rPr>
              <a:t>subgroup</a:t>
            </a:r>
            <a:r>
              <a:rPr lang="en-US" sz="2800" dirty="0" smtClean="0"/>
              <a:t> consists of test cases that are </a:t>
            </a:r>
            <a:r>
              <a:rPr lang="en-US" sz="2800" b="1" i="1" dirty="0" smtClean="0">
                <a:solidFill>
                  <a:srgbClr val="0000FF"/>
                </a:solidFill>
              </a:rPr>
              <a:t>more</a:t>
            </a:r>
            <a:r>
              <a:rPr lang="en-US" sz="2800" dirty="0" smtClean="0"/>
              <a:t> </a:t>
            </a:r>
            <a:r>
              <a:rPr lang="en-US" sz="2800" b="1" i="1" dirty="0" smtClean="0">
                <a:solidFill>
                  <a:srgbClr val="0000FF"/>
                </a:solidFill>
              </a:rPr>
              <a:t>complex</a:t>
            </a:r>
            <a:r>
              <a:rPr lang="en-US" sz="2800" dirty="0" smtClean="0"/>
              <a:t> to execute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Lecture Outline</a:t>
            </a:r>
          </a:p>
        </p:txBody>
      </p:sp>
      <p:sp>
        <p:nvSpPr>
          <p:cNvPr id="3" name="Subtitle 2"/>
          <p:cNvSpPr>
            <a:spLocks noGrp="1"/>
          </p:cNvSpPr>
          <p:nvPr>
            <p:ph type="subTitle" idx="1"/>
          </p:nvPr>
        </p:nvSpPr>
        <p:spPr>
          <a:xfrm>
            <a:off x="382193" y="2090058"/>
            <a:ext cx="8464798" cy="4180114"/>
          </a:xfrm>
        </p:spPr>
        <p:txBody>
          <a:bodyPr>
            <a:noAutofit/>
          </a:bodyPr>
          <a:lstStyle/>
          <a:p>
            <a:pPr marL="274320" indent="-274320">
              <a:spcBef>
                <a:spcPts val="600"/>
              </a:spcBef>
              <a:buClrTx/>
              <a:buSzPct val="100000"/>
              <a:buFont typeface="Arial" pitchFamily="34" charset="0"/>
              <a:buChar char="•"/>
            </a:pPr>
            <a:r>
              <a:rPr lang="en-US" sz="2800" dirty="0" smtClean="0">
                <a:solidFill>
                  <a:schemeClr val="tx1"/>
                </a:solidFill>
              </a:rPr>
              <a:t>Basic idea</a:t>
            </a:r>
          </a:p>
          <a:p>
            <a:pPr marL="274320" indent="-274320">
              <a:spcBef>
                <a:spcPts val="600"/>
              </a:spcBef>
              <a:buClrTx/>
              <a:buSzPct val="100000"/>
              <a:buFont typeface="Arial" pitchFamily="34" charset="0"/>
              <a:buChar char="•"/>
            </a:pPr>
            <a:r>
              <a:rPr lang="en-US" sz="2800" dirty="0" smtClean="0">
                <a:solidFill>
                  <a:schemeClr val="tx1"/>
                </a:solidFill>
              </a:rPr>
              <a:t>Types of Acceptance Testing</a:t>
            </a:r>
          </a:p>
          <a:p>
            <a:pPr marL="274320" indent="-274320">
              <a:spcBef>
                <a:spcPts val="600"/>
              </a:spcBef>
              <a:buClrTx/>
              <a:buSzPct val="100000"/>
              <a:buFont typeface="Arial" pitchFamily="34" charset="0"/>
              <a:buChar char="•"/>
            </a:pPr>
            <a:r>
              <a:rPr lang="en-US" sz="2800" dirty="0" smtClean="0">
                <a:solidFill>
                  <a:schemeClr val="tx1"/>
                </a:solidFill>
              </a:rPr>
              <a:t>Objectives of Acceptance Testing</a:t>
            </a:r>
          </a:p>
          <a:p>
            <a:pPr marL="274320" indent="-274320">
              <a:spcBef>
                <a:spcPts val="600"/>
              </a:spcBef>
              <a:buClrTx/>
              <a:buSzPct val="100000"/>
              <a:buFont typeface="Arial" pitchFamily="34" charset="0"/>
              <a:buChar char="•"/>
            </a:pPr>
            <a:r>
              <a:rPr lang="en-US" sz="2800" dirty="0" smtClean="0">
                <a:solidFill>
                  <a:schemeClr val="tx1"/>
                </a:solidFill>
              </a:rPr>
              <a:t>Acceptance Criteria</a:t>
            </a:r>
          </a:p>
          <a:p>
            <a:pPr marL="274320" indent="-274320">
              <a:spcBef>
                <a:spcPts val="600"/>
              </a:spcBef>
              <a:buClrTx/>
              <a:buSzPct val="100000"/>
              <a:buFont typeface="Arial" pitchFamily="34" charset="0"/>
              <a:buChar char="•"/>
            </a:pPr>
            <a:r>
              <a:rPr lang="en-US" sz="2800" dirty="0" smtClean="0">
                <a:solidFill>
                  <a:schemeClr val="tx1"/>
                </a:solidFill>
              </a:rPr>
              <a:t>Selection of Acceptance Criteria</a:t>
            </a:r>
          </a:p>
          <a:p>
            <a:pPr marL="274320" indent="-274320">
              <a:spcBef>
                <a:spcPts val="600"/>
              </a:spcBef>
              <a:buClrTx/>
              <a:buSzPct val="100000"/>
              <a:buFont typeface="Arial" pitchFamily="34" charset="0"/>
              <a:buChar char="•"/>
            </a:pPr>
            <a:r>
              <a:rPr lang="en-US" sz="2800" dirty="0" smtClean="0">
                <a:solidFill>
                  <a:schemeClr val="tx1"/>
                </a:solidFill>
              </a:rPr>
              <a:t>Acceptance Test Plan</a:t>
            </a:r>
          </a:p>
          <a:p>
            <a:pPr marL="274320" indent="-274320">
              <a:spcBef>
                <a:spcPts val="600"/>
              </a:spcBef>
              <a:buClrTx/>
              <a:buSzPct val="100000"/>
              <a:buFont typeface="Arial" pitchFamily="34" charset="0"/>
              <a:buChar char="•"/>
            </a:pPr>
            <a:r>
              <a:rPr lang="en-US" sz="2800" dirty="0" smtClean="0">
                <a:solidFill>
                  <a:schemeClr val="tx1"/>
                </a:solidFill>
              </a:rPr>
              <a:t>Acceptance Test Execution</a:t>
            </a:r>
          </a:p>
          <a:p>
            <a:pPr marL="274320" indent="-274320">
              <a:spcBef>
                <a:spcPts val="600"/>
              </a:spcBef>
              <a:buClrTx/>
              <a:buSzPct val="100000"/>
              <a:buFont typeface="Arial" pitchFamily="34" charset="0"/>
              <a:buChar char="•"/>
            </a:pPr>
            <a:r>
              <a:rPr lang="en-US" sz="2800" dirty="0" smtClean="0">
                <a:solidFill>
                  <a:schemeClr val="tx1"/>
                </a:solidFill>
              </a:rPr>
              <a:t>Acceptance Test Report</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Execution</a:t>
            </a:r>
            <a:endParaRPr lang="en-US" dirty="0">
              <a:latin typeface="+mn-lt"/>
            </a:endParaRPr>
          </a:p>
        </p:txBody>
      </p:sp>
      <p:sp>
        <p:nvSpPr>
          <p:cNvPr id="4" name="Rectangle 3"/>
          <p:cNvSpPr/>
          <p:nvPr/>
        </p:nvSpPr>
        <p:spPr>
          <a:xfrm>
            <a:off x="329900" y="2139136"/>
            <a:ext cx="8500590" cy="3770263"/>
          </a:xfrm>
          <a:prstGeom prst="rect">
            <a:avLst/>
          </a:prstGeom>
        </p:spPr>
        <p:txBody>
          <a:bodyPr wrap="square">
            <a:spAutoFit/>
          </a:bodyPr>
          <a:lstStyle/>
          <a:p>
            <a:pPr marL="274320" indent="-274320">
              <a:lnSpc>
                <a:spcPct val="80000"/>
              </a:lnSpc>
              <a:spcBef>
                <a:spcPts val="600"/>
              </a:spcBef>
              <a:buFont typeface="Arial" pitchFamily="34" charset="0"/>
              <a:buChar char="•"/>
            </a:pPr>
            <a:r>
              <a:rPr lang="en-US" sz="2800" dirty="0" smtClean="0">
                <a:solidFill>
                  <a:srgbClr val="FF0000"/>
                </a:solidFill>
              </a:rPr>
              <a:t>The </a:t>
            </a:r>
            <a:r>
              <a:rPr lang="en-US" sz="2800" u="sng" dirty="0" smtClean="0">
                <a:solidFill>
                  <a:srgbClr val="FF0000"/>
                </a:solidFill>
              </a:rPr>
              <a:t>acceptance tests </a:t>
            </a:r>
            <a:r>
              <a:rPr lang="en-US" sz="2800" dirty="0" smtClean="0">
                <a:solidFill>
                  <a:srgbClr val="FF0000"/>
                </a:solidFill>
              </a:rPr>
              <a:t>are </a:t>
            </a:r>
            <a:r>
              <a:rPr lang="en-US" sz="2800" u="sng" dirty="0" smtClean="0">
                <a:solidFill>
                  <a:srgbClr val="FF0000"/>
                </a:solidFill>
              </a:rPr>
              <a:t>executed</a:t>
            </a:r>
            <a:r>
              <a:rPr lang="en-US" sz="2800" dirty="0" smtClean="0">
                <a:solidFill>
                  <a:srgbClr val="FF0000"/>
                </a:solidFill>
              </a:rPr>
              <a:t> in </a:t>
            </a:r>
            <a:r>
              <a:rPr lang="en-US" sz="2800" u="sng" dirty="0" smtClean="0">
                <a:solidFill>
                  <a:srgbClr val="FF0000"/>
                </a:solidFill>
              </a:rPr>
              <a:t>two phases</a:t>
            </a:r>
            <a:r>
              <a:rPr lang="en-US" sz="2800" dirty="0" smtClean="0">
                <a:solidFill>
                  <a:srgbClr val="FF0000"/>
                </a:solidFill>
              </a:rPr>
              <a:t>:</a:t>
            </a:r>
          </a:p>
          <a:p>
            <a:pPr marL="731520" lvl="2" indent="-274320">
              <a:lnSpc>
                <a:spcPct val="80000"/>
              </a:lnSpc>
              <a:spcBef>
                <a:spcPts val="600"/>
              </a:spcBef>
            </a:pPr>
            <a:r>
              <a:rPr lang="en-US" sz="2800" b="1" dirty="0" smtClean="0">
                <a:sym typeface="Symbol"/>
              </a:rPr>
              <a:t></a:t>
            </a:r>
            <a:r>
              <a:rPr lang="en-US" sz="2800" dirty="0" smtClean="0">
                <a:sym typeface="Symbol"/>
              </a:rPr>
              <a:t> </a:t>
            </a:r>
            <a:r>
              <a:rPr lang="en-US" sz="2800" dirty="0" smtClean="0"/>
              <a:t>In the first phase, the test cases from the </a:t>
            </a:r>
            <a:r>
              <a:rPr lang="en-US" sz="2800" b="1" dirty="0" smtClean="0"/>
              <a:t>basic</a:t>
            </a:r>
            <a:r>
              <a:rPr lang="en-US" sz="2800" dirty="0" smtClean="0"/>
              <a:t> </a:t>
            </a:r>
            <a:r>
              <a:rPr lang="en-US" sz="2800" b="1" dirty="0" smtClean="0"/>
              <a:t>test</a:t>
            </a:r>
            <a:r>
              <a:rPr lang="en-US" sz="2800" dirty="0" smtClean="0"/>
              <a:t> </a:t>
            </a:r>
            <a:r>
              <a:rPr lang="en-US" sz="2800" b="1" dirty="0" smtClean="0"/>
              <a:t>group</a:t>
            </a:r>
            <a:r>
              <a:rPr lang="en-US" sz="2800" dirty="0" smtClean="0"/>
              <a:t> are executed.</a:t>
            </a:r>
          </a:p>
          <a:p>
            <a:pPr marL="731520" lvl="2" indent="-274320">
              <a:lnSpc>
                <a:spcPct val="80000"/>
              </a:lnSpc>
              <a:spcBef>
                <a:spcPts val="600"/>
              </a:spcBef>
            </a:pPr>
            <a:r>
              <a:rPr lang="en-US" sz="2800" b="1" dirty="0" smtClean="0">
                <a:sym typeface="Symbol"/>
              </a:rPr>
              <a:t> </a:t>
            </a:r>
            <a:r>
              <a:rPr lang="en-US" sz="2800" dirty="0" smtClean="0"/>
              <a:t>If the test results are satisfactory then the second phase, in which the </a:t>
            </a:r>
            <a:r>
              <a:rPr lang="en-US" sz="2800" b="1" dirty="0" smtClean="0"/>
              <a:t>complex</a:t>
            </a:r>
            <a:r>
              <a:rPr lang="en-US" sz="2800" dirty="0" smtClean="0"/>
              <a:t> </a:t>
            </a:r>
            <a:r>
              <a:rPr lang="en-US" sz="2800" b="1" dirty="0" smtClean="0"/>
              <a:t>test</a:t>
            </a:r>
            <a:r>
              <a:rPr lang="en-US" sz="2800" dirty="0" smtClean="0"/>
              <a:t> </a:t>
            </a:r>
            <a:r>
              <a:rPr lang="en-US" sz="2800" b="1" dirty="0" smtClean="0"/>
              <a:t>cases</a:t>
            </a:r>
            <a:r>
              <a:rPr lang="en-US" sz="2800" dirty="0" smtClean="0"/>
              <a:t> are executed, is taken up. </a:t>
            </a:r>
          </a:p>
          <a:p>
            <a:pPr marL="731520" lvl="2" indent="-274320">
              <a:lnSpc>
                <a:spcPct val="80000"/>
              </a:lnSpc>
              <a:spcBef>
                <a:spcPts val="600"/>
              </a:spcBef>
            </a:pPr>
            <a:r>
              <a:rPr lang="en-US" sz="2800" b="1" dirty="0" smtClean="0">
                <a:sym typeface="Symbol"/>
              </a:rPr>
              <a:t> </a:t>
            </a:r>
            <a:r>
              <a:rPr lang="en-US" sz="2800" dirty="0" smtClean="0"/>
              <a:t>In addition to the basic test cases, a subset of the system-level test cases are executed by the acceptance test engineers to independently confirm the test results.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Execution</a:t>
            </a:r>
            <a:endParaRPr lang="en-US" dirty="0">
              <a:latin typeface="+mn-lt"/>
            </a:endParaRPr>
          </a:p>
        </p:txBody>
      </p:sp>
      <p:sp>
        <p:nvSpPr>
          <p:cNvPr id="4" name="Rectangle 3"/>
          <p:cNvSpPr/>
          <p:nvPr/>
        </p:nvSpPr>
        <p:spPr>
          <a:xfrm>
            <a:off x="264585" y="2031625"/>
            <a:ext cx="8487528" cy="340093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Acceptance test execution activity includes the following detailed actions:</a:t>
            </a:r>
          </a:p>
          <a:p>
            <a:pPr marL="731520" lvl="2" indent="-365760">
              <a:spcBef>
                <a:spcPts val="600"/>
              </a:spcBef>
              <a:buFont typeface="Calibri" pitchFamily="34" charset="0"/>
              <a:buAutoNum type="arabicParenR"/>
            </a:pPr>
            <a:r>
              <a:rPr lang="en-US" sz="2400" dirty="0" smtClean="0"/>
              <a:t>The developers train the customer on the usage of the system</a:t>
            </a:r>
          </a:p>
          <a:p>
            <a:pPr marL="731520" lvl="2" indent="-365760">
              <a:spcBef>
                <a:spcPts val="600"/>
              </a:spcBef>
              <a:buFont typeface="Calibri" pitchFamily="34" charset="0"/>
              <a:buAutoNum type="arabicParenR"/>
            </a:pPr>
            <a:r>
              <a:rPr lang="en-US" sz="2400" dirty="0" smtClean="0"/>
              <a:t>The developers and the customer co-ordinate the fixing of any problem discovered during acceptance testing</a:t>
            </a:r>
          </a:p>
          <a:p>
            <a:pPr marL="731520" lvl="2" indent="-365760">
              <a:spcBef>
                <a:spcPts val="600"/>
              </a:spcBef>
              <a:buFont typeface="Calibri" pitchFamily="34" charset="0"/>
              <a:buAutoNum type="arabicParenR"/>
            </a:pPr>
            <a:r>
              <a:rPr lang="en-US" sz="2400" dirty="0" smtClean="0"/>
              <a:t>The developers and the customer resolve the issues arising out of any acceptance criteria discrepancy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Execution </a:t>
            </a:r>
            <a:endParaRPr lang="en-US" dirty="0">
              <a:latin typeface="+mn-lt"/>
            </a:endParaRPr>
          </a:p>
        </p:txBody>
      </p:sp>
      <p:sp>
        <p:nvSpPr>
          <p:cNvPr id="4" name="Rectangle 3"/>
          <p:cNvSpPr/>
          <p:nvPr/>
        </p:nvSpPr>
        <p:spPr>
          <a:xfrm>
            <a:off x="290711" y="2136339"/>
            <a:ext cx="8474465" cy="4124206"/>
          </a:xfrm>
          <a:prstGeom prst="rect">
            <a:avLst/>
          </a:prstGeom>
        </p:spPr>
        <p:txBody>
          <a:bodyPr wrap="square">
            <a:spAutoFit/>
          </a:bodyPr>
          <a:lstStyle/>
          <a:p>
            <a:pPr marL="274320" indent="-274320">
              <a:spcBef>
                <a:spcPts val="600"/>
              </a:spcBef>
              <a:buFont typeface="Arial" pitchFamily="34" charset="0"/>
              <a:buChar char="•"/>
            </a:pPr>
            <a:r>
              <a:rPr lang="en-US" sz="2800" dirty="0" smtClean="0"/>
              <a:t>The acceptance test engineer may create an </a:t>
            </a:r>
            <a:r>
              <a:rPr lang="en-US" sz="2800" dirty="0" smtClean="0">
                <a:solidFill>
                  <a:srgbClr val="FF0000"/>
                </a:solidFill>
              </a:rPr>
              <a:t>Acceptance Criteria Change (ACC) document </a:t>
            </a:r>
            <a:r>
              <a:rPr lang="en-US" sz="2800" dirty="0" smtClean="0"/>
              <a:t>to communicate the deficiency in the acceptance criteria to the supplier. </a:t>
            </a:r>
          </a:p>
          <a:p>
            <a:pPr marL="274320" indent="-274320">
              <a:spcBef>
                <a:spcPts val="600"/>
              </a:spcBef>
              <a:buFont typeface="Arial" pitchFamily="34" charset="0"/>
              <a:buChar char="•"/>
            </a:pPr>
            <a:r>
              <a:rPr lang="en-US" sz="2800" dirty="0" smtClean="0"/>
              <a:t>An ACC report is generally given to the supplier’s marketing department through the on-site system test engineers.</a:t>
            </a:r>
          </a:p>
          <a:p>
            <a:pPr marL="274320" indent="-274320">
              <a:spcBef>
                <a:spcPts val="600"/>
              </a:spcBef>
              <a:buFont typeface="Arial" pitchFamily="34" charset="0"/>
              <a:buChar char="•"/>
            </a:pPr>
            <a:r>
              <a:rPr lang="en-US" sz="2800" dirty="0" smtClean="0"/>
              <a:t>A representative format of an ACC document is shown in Table 14.2.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711" y="592698"/>
            <a:ext cx="7808976" cy="1088136"/>
          </a:xfrm>
        </p:spPr>
        <p:txBody>
          <a:bodyPr>
            <a:noAutofit/>
          </a:bodyPr>
          <a:lstStyle/>
          <a:p>
            <a:r>
              <a:rPr lang="en-US" sz="3600" dirty="0" smtClean="0">
                <a:latin typeface="+mn-lt"/>
              </a:rPr>
              <a:t>Acceptance Criteria Change (ACC) </a:t>
            </a:r>
            <a:br>
              <a:rPr lang="en-US" sz="3600" dirty="0" smtClean="0">
                <a:latin typeface="+mn-lt"/>
              </a:rPr>
            </a:br>
            <a:r>
              <a:rPr lang="en-US" sz="3600" dirty="0" smtClean="0">
                <a:latin typeface="+mn-lt"/>
              </a:rPr>
              <a:t>                    document</a:t>
            </a:r>
            <a:endParaRPr lang="en-US" sz="3600" dirty="0">
              <a:latin typeface="+mn-lt"/>
            </a:endParaRPr>
          </a:p>
        </p:txBody>
      </p:sp>
      <p:pic>
        <p:nvPicPr>
          <p:cNvPr id="4" name="Picture 6" descr="acc"/>
          <p:cNvPicPr>
            <a:picLocks noChangeAspect="1" noChangeArrowheads="1"/>
          </p:cNvPicPr>
          <p:nvPr/>
        </p:nvPicPr>
        <p:blipFill>
          <a:blip r:embed="rId2" cstate="print"/>
          <a:srcRect/>
          <a:stretch>
            <a:fillRect/>
          </a:stretch>
        </p:blipFill>
        <p:spPr>
          <a:xfrm>
            <a:off x="457200" y="2229397"/>
            <a:ext cx="8229600" cy="31908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Report</a:t>
            </a:r>
            <a:endParaRPr lang="en-US" dirty="0">
              <a:latin typeface="+mn-lt"/>
            </a:endParaRPr>
          </a:p>
        </p:txBody>
      </p:sp>
      <p:sp>
        <p:nvSpPr>
          <p:cNvPr id="4" name="Rectangle 3"/>
          <p:cNvSpPr/>
          <p:nvPr/>
        </p:nvSpPr>
        <p:spPr>
          <a:xfrm>
            <a:off x="329900" y="2129011"/>
            <a:ext cx="8435276" cy="2908489"/>
          </a:xfrm>
          <a:prstGeom prst="rect">
            <a:avLst/>
          </a:prstGeom>
        </p:spPr>
        <p:txBody>
          <a:bodyPr wrap="square">
            <a:spAutoFit/>
          </a:bodyPr>
          <a:lstStyle/>
          <a:p>
            <a:pPr marL="274320" indent="-274320">
              <a:spcBef>
                <a:spcPts val="600"/>
              </a:spcBef>
              <a:buFont typeface="Wingdings" pitchFamily="2" charset="2"/>
              <a:buChar char="§"/>
            </a:pPr>
            <a:r>
              <a:rPr lang="en-US" sz="2800" dirty="0" smtClean="0"/>
              <a:t>The acceptance test activities are designed to reach one of </a:t>
            </a:r>
            <a:r>
              <a:rPr lang="en-US" sz="2800" b="1" dirty="0" smtClean="0"/>
              <a:t>three</a:t>
            </a:r>
            <a:r>
              <a:rPr lang="en-US" sz="2800" dirty="0" smtClean="0"/>
              <a:t> </a:t>
            </a:r>
            <a:r>
              <a:rPr lang="en-US" sz="2800" b="1" dirty="0" smtClean="0"/>
              <a:t>conclusions</a:t>
            </a:r>
            <a:r>
              <a:rPr lang="en-US" sz="2800" dirty="0" smtClean="0"/>
              <a:t>: </a:t>
            </a:r>
          </a:p>
          <a:p>
            <a:pPr marL="731520" lvl="2" indent="-365760">
              <a:spcBef>
                <a:spcPts val="600"/>
              </a:spcBef>
              <a:buFont typeface="Calibri" pitchFamily="34" charset="0"/>
              <a:buAutoNum type="arabicParenR"/>
            </a:pPr>
            <a:r>
              <a:rPr lang="en-US" sz="2800" dirty="0" smtClean="0">
                <a:solidFill>
                  <a:srgbClr val="00B050"/>
                </a:solidFill>
              </a:rPr>
              <a:t>Accept the system as delivered</a:t>
            </a:r>
          </a:p>
          <a:p>
            <a:pPr marL="731520" lvl="2" indent="-365760">
              <a:spcBef>
                <a:spcPts val="600"/>
              </a:spcBef>
              <a:buFont typeface="Calibri" pitchFamily="34" charset="0"/>
              <a:buAutoNum type="arabicParenR"/>
            </a:pPr>
            <a:r>
              <a:rPr lang="en-US" sz="2800" dirty="0" smtClean="0">
                <a:solidFill>
                  <a:srgbClr val="0000FF"/>
                </a:solidFill>
              </a:rPr>
              <a:t>Accept the system after the requested modifications have been made</a:t>
            </a:r>
          </a:p>
          <a:p>
            <a:pPr marL="731520" lvl="2" indent="-365760">
              <a:spcBef>
                <a:spcPts val="600"/>
              </a:spcBef>
              <a:buFont typeface="Calibri" pitchFamily="34" charset="0"/>
              <a:buAutoNum type="arabicParenR"/>
            </a:pPr>
            <a:r>
              <a:rPr lang="en-US" sz="2800" dirty="0" smtClean="0">
                <a:solidFill>
                  <a:srgbClr val="FF0000"/>
                </a:solidFill>
              </a:rPr>
              <a:t>Do not accept the system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Report</a:t>
            </a:r>
            <a:endParaRPr lang="en-US" dirty="0">
              <a:latin typeface="+mn-lt"/>
            </a:endParaRPr>
          </a:p>
        </p:txBody>
      </p:sp>
      <p:sp>
        <p:nvSpPr>
          <p:cNvPr id="4" name="Rectangle 3"/>
          <p:cNvSpPr/>
          <p:nvPr/>
        </p:nvSpPr>
        <p:spPr>
          <a:xfrm>
            <a:off x="248194" y="2053151"/>
            <a:ext cx="8647612" cy="3693319"/>
          </a:xfrm>
          <a:prstGeom prst="rect">
            <a:avLst/>
          </a:prstGeom>
        </p:spPr>
        <p:txBody>
          <a:bodyPr wrap="square">
            <a:spAutoFit/>
          </a:bodyPr>
          <a:lstStyle/>
          <a:p>
            <a:pPr marL="274320" indent="-274320">
              <a:spcBef>
                <a:spcPts val="600"/>
              </a:spcBef>
              <a:buFont typeface="Arial" pitchFamily="34" charset="0"/>
              <a:buChar char="•"/>
            </a:pPr>
            <a:r>
              <a:rPr lang="en-US" sz="2800" dirty="0" smtClean="0"/>
              <a:t>Usually some useful intermediate decisions are made before making the final decision.</a:t>
            </a:r>
          </a:p>
          <a:p>
            <a:pPr marL="731520" lvl="2" indent="-274320">
              <a:spcBef>
                <a:spcPts val="600"/>
              </a:spcBef>
            </a:pPr>
            <a:r>
              <a:rPr lang="en-US" sz="2800" b="1" dirty="0" smtClean="0">
                <a:solidFill>
                  <a:srgbClr val="0000FF"/>
                </a:solidFill>
                <a:sym typeface="Symbol"/>
              </a:rPr>
              <a:t></a:t>
            </a:r>
            <a:r>
              <a:rPr lang="en-US" sz="2800" dirty="0" smtClean="0">
                <a:solidFill>
                  <a:srgbClr val="0000FF"/>
                </a:solidFill>
                <a:sym typeface="Symbol"/>
              </a:rPr>
              <a:t> </a:t>
            </a:r>
            <a:r>
              <a:rPr lang="en-US" sz="2800" dirty="0" smtClean="0">
                <a:solidFill>
                  <a:srgbClr val="0000FF"/>
                </a:solidFill>
              </a:rPr>
              <a:t>A decision is made about the continuation of acceptance testing if the results of the first phase of acceptance testing is not promising.</a:t>
            </a:r>
          </a:p>
          <a:p>
            <a:pPr marL="731520" lvl="2" indent="-274320">
              <a:spcBef>
                <a:spcPts val="600"/>
              </a:spcBef>
            </a:pPr>
            <a:r>
              <a:rPr lang="en-US" sz="2800" b="1" dirty="0" smtClean="0">
                <a:solidFill>
                  <a:srgbClr val="FF0000"/>
                </a:solidFill>
                <a:sym typeface="Symbol"/>
              </a:rPr>
              <a:t></a:t>
            </a:r>
            <a:r>
              <a:rPr lang="en-US" sz="2800" b="1" dirty="0" smtClean="0">
                <a:solidFill>
                  <a:srgbClr val="0000FF"/>
                </a:solidFill>
                <a:sym typeface="Symbol"/>
              </a:rPr>
              <a:t> </a:t>
            </a:r>
            <a:r>
              <a:rPr lang="en-US" sz="2800" dirty="0" smtClean="0">
                <a:solidFill>
                  <a:srgbClr val="FF0000"/>
                </a:solidFill>
              </a:rPr>
              <a:t>If the test results are </a:t>
            </a:r>
            <a:r>
              <a:rPr lang="en-US" sz="2800" i="1" dirty="0" smtClean="0">
                <a:solidFill>
                  <a:srgbClr val="FF0000"/>
                </a:solidFill>
              </a:rPr>
              <a:t>unsatisfactory</a:t>
            </a:r>
            <a:r>
              <a:rPr lang="en-US" sz="2800" dirty="0" smtClean="0">
                <a:solidFill>
                  <a:srgbClr val="0000FF"/>
                </a:solidFill>
              </a:rPr>
              <a:t>, changes will be made to the system before acceptance testing can proceed to the next phase. </a:t>
            </a:r>
            <a:endParaRPr lang="en-US"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Acceptance Test Report</a:t>
            </a:r>
            <a:endParaRPr lang="en-US" dirty="0">
              <a:latin typeface="+mn-lt"/>
            </a:endParaRPr>
          </a:p>
        </p:txBody>
      </p:sp>
      <p:sp>
        <p:nvSpPr>
          <p:cNvPr id="4" name="Rectangle 3"/>
          <p:cNvSpPr/>
          <p:nvPr/>
        </p:nvSpPr>
        <p:spPr>
          <a:xfrm>
            <a:off x="274320" y="2013420"/>
            <a:ext cx="8569234" cy="3939540"/>
          </a:xfrm>
          <a:prstGeom prst="rect">
            <a:avLst/>
          </a:prstGeom>
        </p:spPr>
        <p:txBody>
          <a:bodyPr wrap="square">
            <a:spAutoFit/>
          </a:bodyPr>
          <a:lstStyle/>
          <a:p>
            <a:pPr marL="274320" indent="-274320">
              <a:spcBef>
                <a:spcPts val="600"/>
              </a:spcBef>
              <a:buFont typeface="Arial" pitchFamily="34" charset="0"/>
              <a:buChar char="•"/>
            </a:pPr>
            <a:r>
              <a:rPr lang="en-US" sz="2400" dirty="0" smtClean="0"/>
              <a:t>During the execution of acceptance tests, the acceptance team prepares a test report on a daily basis. </a:t>
            </a:r>
            <a:r>
              <a:rPr lang="en-US" sz="2400" i="1" dirty="0" smtClean="0"/>
              <a:t>[ </a:t>
            </a:r>
            <a:r>
              <a:rPr lang="en-US" sz="2400" i="1" dirty="0" smtClean="0">
                <a:solidFill>
                  <a:srgbClr val="0000FF"/>
                </a:solidFill>
              </a:rPr>
              <a:t>A template of the test report is given in Table 14.3 </a:t>
            </a:r>
            <a:r>
              <a:rPr lang="en-US" sz="2400" i="1" dirty="0" smtClean="0"/>
              <a:t>]</a:t>
            </a:r>
          </a:p>
          <a:p>
            <a:pPr marL="274320" indent="-274320">
              <a:spcBef>
                <a:spcPts val="600"/>
              </a:spcBef>
              <a:buFont typeface="Arial" pitchFamily="34" charset="0"/>
              <a:buChar char="•"/>
            </a:pPr>
            <a:r>
              <a:rPr lang="en-US" sz="2400" dirty="0" smtClean="0"/>
              <a:t>The test report is reviewed on a daily basis to understand the status and progress of acceptance testing. If serious problems are encountered, project manager flags the issues to senior management.</a:t>
            </a:r>
          </a:p>
          <a:p>
            <a:pPr marL="274320" indent="-274320">
              <a:spcBef>
                <a:spcPts val="600"/>
              </a:spcBef>
              <a:buFont typeface="Arial" pitchFamily="34" charset="0"/>
              <a:buChar char="•"/>
            </a:pPr>
            <a:r>
              <a:rPr lang="en-US" sz="2400" dirty="0" smtClean="0"/>
              <a:t>At the end of the first and the second phases of acceptance testing, an </a:t>
            </a:r>
            <a:r>
              <a:rPr lang="en-US" sz="2400" dirty="0" smtClean="0">
                <a:solidFill>
                  <a:srgbClr val="0000FF"/>
                </a:solidFill>
              </a:rPr>
              <a:t>acceptance test report </a:t>
            </a:r>
            <a:r>
              <a:rPr lang="en-US" sz="2400" dirty="0" smtClean="0"/>
              <a:t>is generated (which is outlined in Table 14.4) by the </a:t>
            </a:r>
            <a:r>
              <a:rPr lang="en-US" sz="2400" dirty="0" smtClean="0">
                <a:solidFill>
                  <a:srgbClr val="0000FF"/>
                </a:solidFill>
              </a:rPr>
              <a:t>test team leader</a:t>
            </a:r>
            <a:r>
              <a:rPr lang="en-US" sz="24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Acceptance Test </a:t>
            </a:r>
            <a:r>
              <a:rPr lang="en-US" sz="3600" b="1" dirty="0" smtClean="0">
                <a:latin typeface="+mn-lt"/>
              </a:rPr>
              <a:t>Status</a:t>
            </a:r>
            <a:r>
              <a:rPr lang="en-US" sz="3600" dirty="0" smtClean="0">
                <a:latin typeface="+mn-lt"/>
              </a:rPr>
              <a:t> </a:t>
            </a:r>
            <a:r>
              <a:rPr lang="en-US" sz="3600" b="1" dirty="0" smtClean="0">
                <a:latin typeface="+mn-lt"/>
              </a:rPr>
              <a:t>Report</a:t>
            </a:r>
            <a:endParaRPr lang="en-US" sz="3600" dirty="0">
              <a:latin typeface="+mn-lt"/>
            </a:endParaRPr>
          </a:p>
        </p:txBody>
      </p:sp>
      <p:pic>
        <p:nvPicPr>
          <p:cNvPr id="4" name="Picture 6" descr="acceptancetestreport"/>
          <p:cNvPicPr>
            <a:picLocks noChangeAspect="1" noChangeArrowheads="1"/>
          </p:cNvPicPr>
          <p:nvPr/>
        </p:nvPicPr>
        <p:blipFill>
          <a:blip r:embed="rId2" cstate="print"/>
          <a:srcRect/>
          <a:stretch>
            <a:fillRect/>
          </a:stretch>
        </p:blipFill>
        <p:spPr>
          <a:xfrm>
            <a:off x="267789" y="2209805"/>
            <a:ext cx="8458200" cy="37544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Acceptance Test </a:t>
            </a:r>
            <a:r>
              <a:rPr lang="en-US" sz="3600" b="1" dirty="0" smtClean="0">
                <a:latin typeface="+mn-lt"/>
              </a:rPr>
              <a:t>Summary</a:t>
            </a:r>
            <a:r>
              <a:rPr lang="en-US" sz="3600" dirty="0" smtClean="0">
                <a:latin typeface="+mn-lt"/>
              </a:rPr>
              <a:t> </a:t>
            </a:r>
            <a:r>
              <a:rPr lang="en-US" sz="3600" b="1" dirty="0" smtClean="0">
                <a:latin typeface="+mn-lt"/>
              </a:rPr>
              <a:t>Report</a:t>
            </a:r>
            <a:endParaRPr lang="en-US" sz="3600" dirty="0">
              <a:latin typeface="+mn-lt"/>
            </a:endParaRPr>
          </a:p>
        </p:txBody>
      </p:sp>
      <p:pic>
        <p:nvPicPr>
          <p:cNvPr id="4" name="Content Placeholder 4" descr="acceptancetestsummary"/>
          <p:cNvPicPr>
            <a:picLocks noChangeAspect="1" noChangeArrowheads="1"/>
          </p:cNvPicPr>
          <p:nvPr/>
        </p:nvPicPr>
        <p:blipFill>
          <a:blip r:embed="rId2" cstate="print"/>
          <a:srcRect/>
          <a:stretch>
            <a:fillRect/>
          </a:stretch>
        </p:blipFill>
        <p:spPr>
          <a:xfrm>
            <a:off x="742950" y="2273620"/>
            <a:ext cx="7658100" cy="35433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4231928"/>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400" b="1" dirty="0" smtClean="0">
                <a:solidFill>
                  <a:srgbClr val="FF0000"/>
                </a:solidFill>
              </a:rPr>
              <a:t>Objectives</a:t>
            </a:r>
            <a:r>
              <a:rPr lang="en-US" sz="2400" dirty="0" smtClean="0"/>
              <a:t>: To understand the basic concept of acceptance testing, to understand different types of acceptance testing, to understand objectives of acceptance testing, to understand different types of acceptance criteria and the procedure of selection of acceptance criteria, to understand acceptance test execution process and generation of acceptance test report.</a:t>
            </a:r>
          </a:p>
          <a:p>
            <a:pPr marL="274320" indent="-274320">
              <a:spcBef>
                <a:spcPts val="600"/>
              </a:spcBef>
              <a:buSzPct val="100000"/>
              <a:buFont typeface="Arial" pitchFamily="34" charset="0"/>
              <a:buChar char="•"/>
            </a:pPr>
            <a:r>
              <a:rPr lang="en-US" sz="2400" dirty="0" smtClean="0"/>
              <a:t> </a:t>
            </a:r>
            <a:r>
              <a:rPr lang="en-US" sz="2400" b="1" dirty="0" smtClean="0">
                <a:solidFill>
                  <a:srgbClr val="FF0000"/>
                </a:solidFill>
              </a:rPr>
              <a:t>Outcomes</a:t>
            </a:r>
            <a:r>
              <a:rPr lang="en-US" sz="2400" dirty="0" smtClean="0"/>
              <a:t>: Students are expected to be able to explain acceptance testing, be able to explain different types of acceptance criteria and select acceptance criteria based on the system type, be able to explain the procedure of executing acceptance testing and preparation of acceptance test report.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707886"/>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cs typeface="Times New Roman" pitchFamily="18" charset="0"/>
              </a:rPr>
              <a:t>Basic Idea </a:t>
            </a:r>
            <a:endParaRPr lang="en-US" dirty="0">
              <a:latin typeface="+mn-lt"/>
            </a:endParaRPr>
          </a:p>
        </p:txBody>
      </p:sp>
      <p:sp>
        <p:nvSpPr>
          <p:cNvPr id="4" name="Rectangle 3"/>
          <p:cNvSpPr/>
          <p:nvPr/>
        </p:nvSpPr>
        <p:spPr>
          <a:xfrm>
            <a:off x="290711" y="2063154"/>
            <a:ext cx="8474465" cy="3677930"/>
          </a:xfrm>
          <a:prstGeom prst="rect">
            <a:avLst/>
          </a:prstGeom>
        </p:spPr>
        <p:txBody>
          <a:bodyPr wrap="square">
            <a:spAutoFit/>
          </a:bodyPr>
          <a:lstStyle/>
          <a:p>
            <a:pPr marL="274320" indent="-274320">
              <a:spcBef>
                <a:spcPts val="600"/>
              </a:spcBef>
              <a:buFont typeface="Arial" charset="0"/>
              <a:buChar char="•"/>
            </a:pPr>
            <a:r>
              <a:rPr lang="en-US" sz="2600" dirty="0" smtClean="0">
                <a:solidFill>
                  <a:srgbClr val="FF0000"/>
                </a:solidFill>
                <a:cs typeface="Times New Roman" pitchFamily="18" charset="0"/>
              </a:rPr>
              <a:t>Acceptance testing is a formal testing conducted to determine whether a system satisfies its acceptance criteria</a:t>
            </a:r>
          </a:p>
          <a:p>
            <a:pPr marL="274320" indent="-274320">
              <a:spcBef>
                <a:spcPts val="600"/>
              </a:spcBef>
              <a:buFont typeface="Arial" charset="0"/>
              <a:buChar char="•"/>
            </a:pPr>
            <a:r>
              <a:rPr lang="en-US" sz="2600" dirty="0" smtClean="0">
                <a:cs typeface="Times New Roman" pitchFamily="18" charset="0"/>
              </a:rPr>
              <a:t>Focus is the assessment of software acceptance by users</a:t>
            </a:r>
          </a:p>
          <a:p>
            <a:pPr marL="274320" indent="-274320">
              <a:spcBef>
                <a:spcPts val="600"/>
              </a:spcBef>
              <a:buFont typeface="Arial" charset="0"/>
              <a:buChar char="•"/>
            </a:pPr>
            <a:r>
              <a:rPr lang="en-US" sz="2600" dirty="0" smtClean="0">
                <a:solidFill>
                  <a:srgbClr val="0000FF"/>
                </a:solidFill>
                <a:cs typeface="Times New Roman" pitchFamily="18" charset="0"/>
              </a:rPr>
              <a:t>Performed by customers/end users (preferably)</a:t>
            </a:r>
          </a:p>
          <a:p>
            <a:pPr marL="731520" lvl="1" indent="-274320">
              <a:spcBef>
                <a:spcPts val="600"/>
              </a:spcBef>
            </a:pPr>
            <a:r>
              <a:rPr lang="en-US" sz="2600" dirty="0" smtClean="0">
                <a:cs typeface="Times New Roman" pitchFamily="18" charset="0"/>
                <a:sym typeface="Symbol"/>
              </a:rPr>
              <a:t> </a:t>
            </a:r>
            <a:r>
              <a:rPr lang="en-US" sz="2600" dirty="0" smtClean="0">
                <a:cs typeface="Times New Roman" pitchFamily="18" charset="0"/>
              </a:rPr>
              <a:t>But there are other options</a:t>
            </a:r>
          </a:p>
          <a:p>
            <a:pPr marL="274320" indent="-274320">
              <a:spcBef>
                <a:spcPts val="600"/>
              </a:spcBef>
              <a:buFont typeface="Arial" charset="0"/>
              <a:buChar char="•"/>
            </a:pPr>
            <a:r>
              <a:rPr lang="en-US" sz="2600" dirty="0" smtClean="0">
                <a:cs typeface="Times New Roman" pitchFamily="18" charset="0"/>
              </a:rPr>
              <a:t>Verifies functionality and usability of the software</a:t>
            </a:r>
          </a:p>
          <a:p>
            <a:pPr marL="274320" indent="-274320">
              <a:spcBef>
                <a:spcPts val="600"/>
              </a:spcBef>
              <a:buFont typeface="Arial" charset="0"/>
              <a:buChar char="•"/>
            </a:pPr>
            <a:r>
              <a:rPr lang="en-US" sz="2600" dirty="0" smtClean="0">
                <a:cs typeface="Times New Roman" pitchFamily="18" charset="0"/>
              </a:rPr>
              <a:t>Conducted prior to software being released to live operation </a:t>
            </a:r>
            <a:endParaRPr lang="en-US" sz="2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cs typeface="Times New Roman" pitchFamily="18" charset="0"/>
              </a:rPr>
              <a:t>Basic Idea </a:t>
            </a:r>
            <a:endParaRPr lang="en-US" dirty="0">
              <a:latin typeface="+mn-lt"/>
            </a:endParaRPr>
          </a:p>
        </p:txBody>
      </p:sp>
      <p:sp>
        <p:nvSpPr>
          <p:cNvPr id="4" name="Rectangle 3"/>
          <p:cNvSpPr/>
          <p:nvPr/>
        </p:nvSpPr>
        <p:spPr>
          <a:xfrm>
            <a:off x="303774" y="2151761"/>
            <a:ext cx="8474465" cy="3939540"/>
          </a:xfrm>
          <a:prstGeom prst="rect">
            <a:avLst/>
          </a:prstGeom>
        </p:spPr>
        <p:txBody>
          <a:bodyPr wrap="square">
            <a:spAutoFit/>
          </a:bodyPr>
          <a:lstStyle/>
          <a:p>
            <a:pPr marL="274320" indent="-274320">
              <a:spcBef>
                <a:spcPts val="600"/>
              </a:spcBef>
              <a:buFont typeface="Arial" pitchFamily="34" charset="0"/>
              <a:buChar char="•"/>
            </a:pPr>
            <a:r>
              <a:rPr lang="en-US" sz="2400" b="1" dirty="0" smtClean="0"/>
              <a:t>Acceptance testing </a:t>
            </a:r>
            <a:r>
              <a:rPr lang="en-US" sz="2400" dirty="0" smtClean="0"/>
              <a:t>is a formal testing with respect to user needs, requirements, and business processes conducted to determine  whether or not a system satisfies the acceptance criteria and to enable the user, customers or other authorized entity to determine whether or not to accept the system.</a:t>
            </a:r>
          </a:p>
          <a:p>
            <a:pPr marL="274320" indent="-274320">
              <a:spcBef>
                <a:spcPts val="600"/>
              </a:spcBef>
              <a:buFont typeface="Arial" pitchFamily="34" charset="0"/>
              <a:buChar char="•"/>
            </a:pPr>
            <a:r>
              <a:rPr lang="en-US" sz="2400" dirty="0" smtClean="0"/>
              <a:t>Acceptance Testing is a level of the software testing where a system is tested for acceptability.</a:t>
            </a:r>
          </a:p>
          <a:p>
            <a:pPr marL="274320" indent="-274320">
              <a:spcBef>
                <a:spcPts val="600"/>
              </a:spcBef>
              <a:buFont typeface="Arial" pitchFamily="34" charset="0"/>
              <a:buChar char="•"/>
            </a:pPr>
            <a:r>
              <a:rPr lang="en-US" sz="2400" dirty="0" smtClean="0"/>
              <a:t>The purpose of this test is to evaluate the system’s compliance with the business requirements and assess whether it is acceptable for delivery.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cs typeface="Times New Roman" pitchFamily="18" charset="0"/>
              </a:rPr>
              <a:t>Basic Idea </a:t>
            </a:r>
            <a:endParaRPr lang="en-US" dirty="0">
              <a:latin typeface="+mn-lt"/>
            </a:endParaRPr>
          </a:p>
        </p:txBody>
      </p:sp>
      <p:sp>
        <p:nvSpPr>
          <p:cNvPr id="4" name="Rectangle 3"/>
          <p:cNvSpPr/>
          <p:nvPr/>
        </p:nvSpPr>
        <p:spPr>
          <a:xfrm>
            <a:off x="303774" y="2023807"/>
            <a:ext cx="8474465" cy="4124206"/>
          </a:xfrm>
          <a:prstGeom prst="rect">
            <a:avLst/>
          </a:prstGeom>
        </p:spPr>
        <p:txBody>
          <a:bodyPr wrap="square">
            <a:spAutoFit/>
          </a:bodyPr>
          <a:lstStyle/>
          <a:p>
            <a:pPr marL="274320" indent="-274320">
              <a:spcBef>
                <a:spcPts val="600"/>
              </a:spcBef>
              <a:buFont typeface="Arial" pitchFamily="34" charset="0"/>
              <a:buChar char="•"/>
            </a:pPr>
            <a:r>
              <a:rPr lang="en-US" sz="2200" dirty="0" smtClean="0"/>
              <a:t>Acceptance testing is primarily intended to demonstrate that the software complies with its  requirements. </a:t>
            </a:r>
            <a:r>
              <a:rPr lang="en-US" sz="2200" dirty="0" smtClean="0">
                <a:solidFill>
                  <a:srgbClr val="FF0000"/>
                </a:solidFill>
              </a:rPr>
              <a:t>This type of testing is black box testing. </a:t>
            </a:r>
            <a:endParaRPr lang="en-US" sz="2200" i="1" dirty="0" smtClean="0">
              <a:solidFill>
                <a:srgbClr val="FF0000"/>
              </a:solidFill>
            </a:endParaRPr>
          </a:p>
          <a:p>
            <a:pPr marL="274320" indent="-274320">
              <a:spcBef>
                <a:spcPts val="600"/>
              </a:spcBef>
              <a:buFont typeface="Arial" pitchFamily="34" charset="0"/>
              <a:buChar char="•"/>
            </a:pPr>
            <a:r>
              <a:rPr lang="en-US" sz="2200" dirty="0" smtClean="0"/>
              <a:t>These tests have been planned based on the requirements as approved by the user/customer.</a:t>
            </a:r>
          </a:p>
          <a:p>
            <a:pPr marL="274320" indent="-274320">
              <a:spcBef>
                <a:spcPts val="600"/>
              </a:spcBef>
              <a:buFont typeface="Arial" pitchFamily="34" charset="0"/>
              <a:buChar char="•"/>
            </a:pPr>
            <a:r>
              <a:rPr lang="en-US" sz="2200" dirty="0" smtClean="0"/>
              <a:t>At this level of testing, the software should be in a sufficiently defect-free state to permit the emphasis to change.</a:t>
            </a:r>
          </a:p>
          <a:p>
            <a:pPr marL="274320" indent="-274320">
              <a:spcBef>
                <a:spcPts val="600"/>
              </a:spcBef>
              <a:buFont typeface="Arial" pitchFamily="34" charset="0"/>
              <a:buChar char="•"/>
            </a:pPr>
            <a:r>
              <a:rPr lang="en-US" sz="2200" dirty="0" smtClean="0">
                <a:solidFill>
                  <a:srgbClr val="0000FF"/>
                </a:solidFill>
              </a:rPr>
              <a:t>Whenever possible, it is performed by actual intended users of the system.</a:t>
            </a:r>
          </a:p>
          <a:p>
            <a:pPr marL="274320" indent="-274320">
              <a:spcBef>
                <a:spcPts val="600"/>
              </a:spcBef>
              <a:buFont typeface="Arial" pitchFamily="34" charset="0"/>
              <a:buChar char="•"/>
            </a:pPr>
            <a:r>
              <a:rPr lang="en-US" sz="2200" dirty="0" smtClean="0"/>
              <a:t>Acceptance testing is usually the last step before the user/customer takes the possession of the software.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cs typeface="Times New Roman" pitchFamily="18" charset="0"/>
              </a:rPr>
              <a:t>Basic Idea </a:t>
            </a:r>
            <a:endParaRPr lang="en-US" dirty="0">
              <a:latin typeface="+mn-lt"/>
            </a:endParaRPr>
          </a:p>
        </p:txBody>
      </p:sp>
      <p:sp>
        <p:nvSpPr>
          <p:cNvPr id="4" name="Rectangle 3"/>
          <p:cNvSpPr/>
          <p:nvPr/>
        </p:nvSpPr>
        <p:spPr>
          <a:xfrm>
            <a:off x="290711" y="2130377"/>
            <a:ext cx="8526716" cy="3970318"/>
          </a:xfrm>
          <a:prstGeom prst="rect">
            <a:avLst/>
          </a:prstGeom>
        </p:spPr>
        <p:txBody>
          <a:bodyPr wrap="square">
            <a:spAutoFit/>
          </a:bodyPr>
          <a:lstStyle/>
          <a:p>
            <a:pPr marL="274320" indent="-274320">
              <a:spcBef>
                <a:spcPts val="600"/>
              </a:spcBef>
              <a:buFont typeface="Arial" pitchFamily="34" charset="0"/>
              <a:buChar char="•"/>
            </a:pPr>
            <a:r>
              <a:rPr lang="en-US" sz="2200" dirty="0" smtClean="0"/>
              <a:t>In most organized development in mature software organizations, some form of acceptance testing is usually performed as the final sub-phase of testing to determine if the product should be released.</a:t>
            </a:r>
          </a:p>
          <a:p>
            <a:pPr marL="274320" indent="-274320">
              <a:spcBef>
                <a:spcPts val="600"/>
              </a:spcBef>
              <a:buFont typeface="Arial" pitchFamily="34" charset="0"/>
              <a:buChar char="•"/>
            </a:pPr>
            <a:r>
              <a:rPr lang="en-US" sz="2200" dirty="0" smtClean="0"/>
              <a:t>A product is ready to be delivered to the customer after the system test group is satisfied with the product by performing system-level tests.</a:t>
            </a:r>
          </a:p>
          <a:p>
            <a:pPr marL="274320" indent="-274320">
              <a:spcBef>
                <a:spcPts val="600"/>
              </a:spcBef>
              <a:buFont typeface="Arial" pitchFamily="34" charset="0"/>
              <a:buChar char="•"/>
            </a:pPr>
            <a:r>
              <a:rPr lang="en-US" sz="2200" dirty="0" smtClean="0"/>
              <a:t>Customers execute acceptance tests based on their expectations from the product. However, it is not uncommon for someone to have a dual role as a customer and a user. The service provider needs to ensure that the product meets certain criteria before the provider makes the services available to the general public.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Basic idea</a:t>
            </a:r>
            <a:endParaRPr lang="en-US" dirty="0">
              <a:latin typeface="+mn-lt"/>
            </a:endParaRPr>
          </a:p>
        </p:txBody>
      </p:sp>
      <p:sp>
        <p:nvSpPr>
          <p:cNvPr id="4" name="Rectangle 3"/>
          <p:cNvSpPr/>
          <p:nvPr/>
        </p:nvSpPr>
        <p:spPr>
          <a:xfrm>
            <a:off x="238459" y="2031326"/>
            <a:ext cx="8487528" cy="381642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Acceptance testing is a formal testing conducted to determine whether a system satisfies its acceptance criteria –the criteria the system must satisfy to be accepted by the customer. </a:t>
            </a:r>
          </a:p>
          <a:p>
            <a:pPr marL="731520" lvl="2" indent="-274320">
              <a:spcBef>
                <a:spcPts val="600"/>
              </a:spcBef>
            </a:pPr>
            <a:r>
              <a:rPr lang="en-US" sz="2400" b="1" dirty="0" smtClean="0">
                <a:sym typeface="Symbol"/>
              </a:rPr>
              <a:t></a:t>
            </a:r>
            <a:r>
              <a:rPr lang="en-US" sz="2400" dirty="0" smtClean="0">
                <a:sym typeface="Symbol"/>
              </a:rPr>
              <a:t> </a:t>
            </a:r>
            <a:r>
              <a:rPr lang="en-US" sz="2400" dirty="0" smtClean="0"/>
              <a:t>It helps the customer to determine whether or not to accept the system</a:t>
            </a:r>
          </a:p>
          <a:p>
            <a:pPr marL="731520" lvl="2" indent="-274320">
              <a:spcBef>
                <a:spcPts val="600"/>
              </a:spcBef>
            </a:pPr>
            <a:r>
              <a:rPr lang="en-US" sz="2400" b="1" dirty="0" smtClean="0">
                <a:sym typeface="Symbol"/>
              </a:rPr>
              <a:t> </a:t>
            </a:r>
            <a:r>
              <a:rPr lang="en-US" sz="2400" dirty="0" smtClean="0"/>
              <a:t>The customer generally reserves the right to refuse to take delivery of the product if the acceptance test cases do not pass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Types of Acceptance Testing</a:t>
            </a:r>
            <a:endParaRPr lang="en-US" dirty="0">
              <a:latin typeface="+mn-lt"/>
            </a:endParaRPr>
          </a:p>
        </p:txBody>
      </p:sp>
      <p:sp>
        <p:nvSpPr>
          <p:cNvPr id="4" name="Rectangle 3"/>
          <p:cNvSpPr/>
          <p:nvPr/>
        </p:nvSpPr>
        <p:spPr>
          <a:xfrm>
            <a:off x="225396" y="2250496"/>
            <a:ext cx="8500590" cy="2046714"/>
          </a:xfrm>
          <a:prstGeom prst="rect">
            <a:avLst/>
          </a:prstGeom>
        </p:spPr>
        <p:txBody>
          <a:bodyPr wrap="square">
            <a:spAutoFit/>
          </a:bodyPr>
          <a:lstStyle/>
          <a:p>
            <a:pPr marL="274320" indent="-274320">
              <a:spcBef>
                <a:spcPts val="600"/>
              </a:spcBef>
              <a:buFont typeface="Wingdings" pitchFamily="2" charset="2"/>
              <a:buChar char="§"/>
            </a:pPr>
            <a:r>
              <a:rPr lang="en-US" sz="2800" dirty="0" smtClean="0"/>
              <a:t>There are two categories of acceptance testing:</a:t>
            </a:r>
          </a:p>
          <a:p>
            <a:pPr marL="731520" lvl="2" indent="-365760">
              <a:spcBef>
                <a:spcPts val="600"/>
              </a:spcBef>
              <a:buFont typeface="Calibri" pitchFamily="34" charset="0"/>
              <a:buAutoNum type="arabicParenR"/>
            </a:pPr>
            <a:r>
              <a:rPr lang="en-US" sz="2800" dirty="0" smtClean="0">
                <a:solidFill>
                  <a:srgbClr val="0000FF"/>
                </a:solidFill>
              </a:rPr>
              <a:t>User Acceptance Testing (UAT) </a:t>
            </a:r>
          </a:p>
          <a:p>
            <a:pPr marL="731520" lvl="2" indent="-365760">
              <a:spcBef>
                <a:spcPts val="600"/>
              </a:spcBef>
              <a:buFont typeface="Calibri" pitchFamily="34" charset="0"/>
              <a:buAutoNum type="arabicParenR"/>
            </a:pPr>
            <a:r>
              <a:rPr lang="en-US" sz="2800" dirty="0" smtClean="0">
                <a:solidFill>
                  <a:srgbClr val="0000FF"/>
                </a:solidFill>
              </a:rPr>
              <a:t>Business Acceptance Testing (BAT)</a:t>
            </a:r>
          </a:p>
          <a:p>
            <a:pPr marL="274320" indent="-274320">
              <a:spcBef>
                <a:spcPts val="600"/>
              </a:spcBef>
              <a:buFont typeface="Wingdings" pitchFamily="2" charset="2"/>
              <a:buChar char="§"/>
            </a:pP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850</TotalTime>
  <Words>1579</Words>
  <Application>Microsoft Office PowerPoint</Application>
  <PresentationFormat>On-screen Show (4:3)</PresentationFormat>
  <Paragraphs>143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Spectrum</vt:lpstr>
      <vt:lpstr>Acceptance Testing</vt:lpstr>
      <vt:lpstr>Lecture Outline</vt:lpstr>
      <vt:lpstr>Objectives and Outcomes</vt:lpstr>
      <vt:lpstr>Basic Idea </vt:lpstr>
      <vt:lpstr>Basic Idea </vt:lpstr>
      <vt:lpstr>Basic Idea </vt:lpstr>
      <vt:lpstr>Basic Idea </vt:lpstr>
      <vt:lpstr>Basic idea</vt:lpstr>
      <vt:lpstr>Types of Acceptance Testing</vt:lpstr>
      <vt:lpstr>Types of Acceptance Testing </vt:lpstr>
      <vt:lpstr>Types of Acceptance Testing</vt:lpstr>
      <vt:lpstr>Objectives of Acceptance Testing</vt:lpstr>
      <vt:lpstr>Acceptance Criteria</vt:lpstr>
      <vt:lpstr>Selection of Acceptance Criteria</vt:lpstr>
      <vt:lpstr>Selection of Acceptance Criteria</vt:lpstr>
      <vt:lpstr>Selection of Acceptance Criteria</vt:lpstr>
      <vt:lpstr>Acceptance Test Plan</vt:lpstr>
      <vt:lpstr>Sample Acceptance Test Plan</vt:lpstr>
      <vt:lpstr>Acceptance Test Execution</vt:lpstr>
      <vt:lpstr>Acceptance Test Execution</vt:lpstr>
      <vt:lpstr>Acceptance Test Execution</vt:lpstr>
      <vt:lpstr>Acceptance Test Execution </vt:lpstr>
      <vt:lpstr>Acceptance Criteria Change (ACC)                      document</vt:lpstr>
      <vt:lpstr>Acceptance Test Report</vt:lpstr>
      <vt:lpstr>Acceptance Test Report</vt:lpstr>
      <vt:lpstr>Acceptance Test Report</vt:lpstr>
      <vt:lpstr>Acceptance Test Status Report</vt:lpstr>
      <vt:lpstr>Acceptance Test Summary Report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350</cp:revision>
  <dcterms:created xsi:type="dcterms:W3CDTF">2020-04-21T14:08:46Z</dcterms:created>
  <dcterms:modified xsi:type="dcterms:W3CDTF">2022-04-21T14:50:56Z</dcterms:modified>
</cp:coreProperties>
</file>